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7" r:id="rId2"/>
    <p:sldId id="288" r:id="rId3"/>
    <p:sldId id="289" r:id="rId4"/>
    <p:sldId id="290" r:id="rId5"/>
    <p:sldId id="291" r:id="rId6"/>
    <p:sldId id="292" r:id="rId7"/>
    <p:sldId id="305" r:id="rId8"/>
    <p:sldId id="301" r:id="rId9"/>
    <p:sldId id="302" r:id="rId10"/>
    <p:sldId id="293" r:id="rId11"/>
    <p:sldId id="294" r:id="rId12"/>
    <p:sldId id="303" r:id="rId13"/>
    <p:sldId id="295" r:id="rId14"/>
    <p:sldId id="296" r:id="rId15"/>
    <p:sldId id="306" r:id="rId16"/>
    <p:sldId id="297" r:id="rId17"/>
    <p:sldId id="298" r:id="rId18"/>
    <p:sldId id="307" r:id="rId19"/>
    <p:sldId id="299" r:id="rId20"/>
    <p:sldId id="309" r:id="rId21"/>
    <p:sldId id="300" r:id="rId22"/>
    <p:sldId id="272" r:id="rId23"/>
    <p:sldId id="310" r:id="rId24"/>
    <p:sldId id="313" r:id="rId25"/>
    <p:sldId id="275" r:id="rId26"/>
    <p:sldId id="311" r:id="rId27"/>
    <p:sldId id="315" r:id="rId28"/>
    <p:sldId id="317" r:id="rId29"/>
    <p:sldId id="320" r:id="rId30"/>
    <p:sldId id="321" r:id="rId31"/>
    <p:sldId id="324" r:id="rId32"/>
    <p:sldId id="326" r:id="rId33"/>
    <p:sldId id="327" r:id="rId34"/>
    <p:sldId id="281" r:id="rId35"/>
    <p:sldId id="282" r:id="rId36"/>
    <p:sldId id="284" r:id="rId37"/>
    <p:sldId id="285" r:id="rId38"/>
    <p:sldId id="32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8462" autoAdjust="0"/>
  </p:normalViewPr>
  <p:slideViewPr>
    <p:cSldViewPr>
      <p:cViewPr varScale="1">
        <p:scale>
          <a:sx n="85" d="100"/>
          <a:sy n="85" d="100"/>
        </p:scale>
        <p:origin x="528"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550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692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84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006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066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07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977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76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531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079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00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8BD707-D9CF-40AE-B4C6-C98DA3205C09}" type="datetimeFigureOut">
              <a:rPr lang="en-US" smtClean="0"/>
              <a:pPr/>
              <a:t>1/30/2021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4553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Amputate" TargetMode="External"/><Relationship Id="rId2" Type="http://schemas.openxmlformats.org/officeDocument/2006/relationships/hyperlink" Target="https://en.wikipedia.org/wiki/Gangrene" TargetMode="External"/><Relationship Id="rId1" Type="http://schemas.openxmlformats.org/officeDocument/2006/relationships/slideLayout" Target="../slideLayouts/slideLayout2.xml"/><Relationship Id="rId5" Type="http://schemas.openxmlformats.org/officeDocument/2006/relationships/hyperlink" Target="https://en.wikipedia.org/wiki/Debridement" TargetMode="External"/><Relationship Id="rId4" Type="http://schemas.openxmlformats.org/officeDocument/2006/relationships/hyperlink" Target="https://en.wikipedia.org/wiki/Skin_graft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image1.slideserve.com/1589876/6-lung-injury-l.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2819400"/>
            <a:ext cx="6400800" cy="1752600"/>
          </a:xfrm>
          <a:solidFill>
            <a:schemeClr val="accent1">
              <a:lumMod val="75000"/>
            </a:schemeClr>
          </a:solidFill>
        </p:spPr>
        <p:txBody>
          <a:bodyPr>
            <a:noAutofit/>
          </a:bodyPr>
          <a:lstStyle/>
          <a:p>
            <a:r>
              <a:rPr lang="en-US" sz="8000" b="1" dirty="0">
                <a:solidFill>
                  <a:schemeClr val="accent2">
                    <a:lumMod val="50000"/>
                  </a:schemeClr>
                </a:solidFill>
                <a:latin typeface="+mj-lt"/>
              </a:rPr>
              <a:t>Electrical burn </a:t>
            </a:r>
          </a:p>
        </p:txBody>
      </p:sp>
      <p:sp>
        <p:nvSpPr>
          <p:cNvPr id="4" name="TextBox 3"/>
          <p:cNvSpPr txBox="1"/>
          <p:nvPr/>
        </p:nvSpPr>
        <p:spPr>
          <a:xfrm>
            <a:off x="914400" y="5334000"/>
            <a:ext cx="4648200" cy="769441"/>
          </a:xfrm>
          <a:prstGeom prst="rect">
            <a:avLst/>
          </a:prstGeom>
          <a:noFill/>
        </p:spPr>
        <p:txBody>
          <a:bodyPr wrap="square" rtlCol="0">
            <a:spAutoFit/>
          </a:bodyPr>
          <a:lstStyle/>
          <a:p>
            <a:r>
              <a:rPr lang="en-GB" sz="4400" dirty="0" err="1">
                <a:solidFill>
                  <a:schemeClr val="accent2">
                    <a:lumMod val="50000"/>
                  </a:schemeClr>
                </a:solidFill>
                <a:latin typeface="+mj-lt"/>
              </a:rPr>
              <a:t>Raheeq</a:t>
            </a:r>
            <a:r>
              <a:rPr lang="en-GB" sz="4400" dirty="0">
                <a:solidFill>
                  <a:schemeClr val="accent2">
                    <a:lumMod val="50000"/>
                  </a:schemeClr>
                </a:solidFill>
                <a:latin typeface="+mj-lt"/>
              </a:rPr>
              <a:t> </a:t>
            </a:r>
            <a:r>
              <a:rPr lang="en-GB" sz="4400" dirty="0" err="1">
                <a:solidFill>
                  <a:schemeClr val="accent2">
                    <a:lumMod val="50000"/>
                  </a:schemeClr>
                </a:solidFill>
                <a:latin typeface="+mj-lt"/>
              </a:rPr>
              <a:t>dumour</a:t>
            </a:r>
            <a:endParaRPr lang="en-US" sz="4400" dirty="0">
              <a:solidFill>
                <a:schemeClr val="accent2">
                  <a:lumMod val="50000"/>
                </a:schemeClr>
              </a:solidFill>
              <a:latin typeface="+mj-lt"/>
            </a:endParaRPr>
          </a:p>
        </p:txBody>
      </p:sp>
    </p:spTree>
    <p:extLst>
      <p:ext uri="{BB962C8B-B14F-4D97-AF65-F5344CB8AC3E}">
        <p14:creationId xmlns:p14="http://schemas.microsoft.com/office/powerpoint/2010/main" val="70771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914400"/>
            <a:ext cx="3962400" cy="685800"/>
          </a:xfrm>
          <a:solidFill>
            <a:schemeClr val="accent1">
              <a:lumMod val="75000"/>
            </a:schemeClr>
          </a:solidFill>
        </p:spPr>
        <p:txBody>
          <a:bodyPr>
            <a:normAutofit fontScale="90000"/>
          </a:bodyPr>
          <a:lstStyle/>
          <a:p>
            <a:r>
              <a:rPr lang="en-US" dirty="0">
                <a:solidFill>
                  <a:schemeClr val="accent2">
                    <a:lumMod val="50000"/>
                  </a:schemeClr>
                </a:solidFill>
              </a:rPr>
              <a:t>Classifications</a:t>
            </a:r>
            <a:r>
              <a:rPr lang="en-US" dirty="0"/>
              <a:t> </a:t>
            </a:r>
          </a:p>
        </p:txBody>
      </p:sp>
      <p:sp>
        <p:nvSpPr>
          <p:cNvPr id="3" name="عنصر نائب للمحتوى 2"/>
          <p:cNvSpPr>
            <a:spLocks noGrp="1"/>
          </p:cNvSpPr>
          <p:nvPr>
            <p:ph idx="1"/>
          </p:nvPr>
        </p:nvSpPr>
        <p:spPr>
          <a:xfrm>
            <a:off x="1143000" y="1905000"/>
            <a:ext cx="10591800" cy="4724400"/>
          </a:xfrm>
        </p:spPr>
        <p:txBody>
          <a:bodyPr>
            <a:normAutofit lnSpcReduction="10000"/>
          </a:bodyPr>
          <a:lstStyle/>
          <a:p>
            <a:pPr marL="0" indent="0">
              <a:buNone/>
            </a:pPr>
            <a:r>
              <a:rPr lang="en-US" sz="3200" dirty="0">
                <a:solidFill>
                  <a:schemeClr val="accent2">
                    <a:lumMod val="50000"/>
                  </a:schemeClr>
                </a:solidFill>
                <a:latin typeface="+mj-lt"/>
              </a:rPr>
              <a:t>Classifications of electrical injuries generally focus </a:t>
            </a:r>
            <a:r>
              <a:rPr lang="en-US" sz="3200" dirty="0" smtClean="0">
                <a:solidFill>
                  <a:schemeClr val="accent2">
                    <a:lumMod val="50000"/>
                  </a:schemeClr>
                </a:solidFill>
                <a:latin typeface="+mj-lt"/>
              </a:rPr>
              <a:t>on</a:t>
            </a:r>
          </a:p>
          <a:p>
            <a:pPr marL="514350" indent="-514350">
              <a:buFont typeface="+mj-lt"/>
              <a:buAutoNum type="arabicPeriod"/>
            </a:pPr>
            <a:r>
              <a:rPr lang="en-US" sz="3200" dirty="0" smtClean="0">
                <a:solidFill>
                  <a:schemeClr val="accent2">
                    <a:lumMod val="50000"/>
                  </a:schemeClr>
                </a:solidFill>
                <a:latin typeface="+mj-lt"/>
              </a:rPr>
              <a:t>the </a:t>
            </a:r>
            <a:r>
              <a:rPr lang="en-US" sz="3200" dirty="0">
                <a:solidFill>
                  <a:schemeClr val="accent2">
                    <a:lumMod val="50000"/>
                  </a:schemeClr>
                </a:solidFill>
                <a:latin typeface="+mj-lt"/>
              </a:rPr>
              <a:t>power source (lightning or </a:t>
            </a:r>
            <a:r>
              <a:rPr lang="en-US" sz="3200" dirty="0" smtClean="0">
                <a:solidFill>
                  <a:schemeClr val="accent2">
                    <a:lumMod val="50000"/>
                  </a:schemeClr>
                </a:solidFill>
                <a:latin typeface="+mj-lt"/>
              </a:rPr>
              <a:t>electrical)</a:t>
            </a:r>
          </a:p>
          <a:p>
            <a:pPr marL="514350" indent="-514350">
              <a:buFont typeface="+mj-lt"/>
              <a:buAutoNum type="arabicPeriod"/>
            </a:pPr>
            <a:r>
              <a:rPr lang="en-US" sz="3200" dirty="0" smtClean="0">
                <a:solidFill>
                  <a:schemeClr val="accent2">
                    <a:lumMod val="50000"/>
                  </a:schemeClr>
                </a:solidFill>
                <a:latin typeface="+mj-lt"/>
              </a:rPr>
              <a:t>voltage </a:t>
            </a:r>
            <a:r>
              <a:rPr lang="en-US" sz="3200" dirty="0">
                <a:solidFill>
                  <a:schemeClr val="accent2">
                    <a:lumMod val="50000"/>
                  </a:schemeClr>
                </a:solidFill>
                <a:latin typeface="+mj-lt"/>
              </a:rPr>
              <a:t>(high or low voltage</a:t>
            </a:r>
            <a:r>
              <a:rPr lang="en-US" sz="3200" dirty="0" smtClean="0">
                <a:solidFill>
                  <a:schemeClr val="accent2">
                    <a:lumMod val="50000"/>
                  </a:schemeClr>
                </a:solidFill>
                <a:latin typeface="+mj-lt"/>
              </a:rPr>
              <a:t>)</a:t>
            </a:r>
          </a:p>
          <a:p>
            <a:pPr marL="514350" indent="-514350">
              <a:buFont typeface="+mj-lt"/>
              <a:buAutoNum type="arabicPeriod"/>
            </a:pPr>
            <a:r>
              <a:rPr lang="en-US" sz="3200" dirty="0" smtClean="0">
                <a:solidFill>
                  <a:schemeClr val="accent2">
                    <a:lumMod val="50000"/>
                  </a:schemeClr>
                </a:solidFill>
                <a:latin typeface="+mj-lt"/>
              </a:rPr>
              <a:t>type </a:t>
            </a:r>
            <a:r>
              <a:rPr lang="en-US" sz="3200" dirty="0">
                <a:solidFill>
                  <a:schemeClr val="accent2">
                    <a:lumMod val="50000"/>
                  </a:schemeClr>
                </a:solidFill>
                <a:latin typeface="+mj-lt"/>
              </a:rPr>
              <a:t>of current (alternating AC  or direct DC).</a:t>
            </a:r>
          </a:p>
          <a:p>
            <a:pPr marL="0" indent="0">
              <a:buNone/>
            </a:pPr>
            <a:r>
              <a:rPr lang="en-US" sz="3200" dirty="0">
                <a:solidFill>
                  <a:schemeClr val="accent2">
                    <a:lumMod val="50000"/>
                  </a:schemeClr>
                </a:solidFill>
                <a:latin typeface="+mj-lt"/>
              </a:rPr>
              <a:t>High-voltage DC contact tends to cause a single muscle spasm, often throwing the victim from the source </a:t>
            </a:r>
          </a:p>
          <a:p>
            <a:pPr marL="0" indent="0">
              <a:buNone/>
            </a:pPr>
            <a:r>
              <a:rPr lang="en-US" sz="3200" dirty="0">
                <a:solidFill>
                  <a:schemeClr val="accent2">
                    <a:lumMod val="50000"/>
                  </a:schemeClr>
                </a:solidFill>
                <a:latin typeface="+mj-lt"/>
              </a:rPr>
              <a:t> AC exposure to the same voltage tends to be three times more dangerous than DC cause  continuous muscle contraction or  </a:t>
            </a:r>
            <a:r>
              <a:rPr lang="en-US" sz="3200" dirty="0" err="1">
                <a:solidFill>
                  <a:schemeClr val="accent2">
                    <a:lumMod val="50000"/>
                  </a:schemeClr>
                </a:solidFill>
                <a:latin typeface="+mj-lt"/>
              </a:rPr>
              <a:t>tetany</a:t>
            </a:r>
            <a:r>
              <a:rPr lang="en-US" sz="3200" dirty="0">
                <a:solidFill>
                  <a:schemeClr val="accent2">
                    <a:lumMod val="50000"/>
                  </a:schemeClr>
                </a:solidFill>
                <a:latin typeface="+mj-lt"/>
              </a:rPr>
              <a:t> can </a:t>
            </a:r>
            <a:r>
              <a:rPr lang="en-US" sz="3200" dirty="0" smtClean="0">
                <a:solidFill>
                  <a:schemeClr val="accent2">
                    <a:lumMod val="50000"/>
                  </a:schemeClr>
                </a:solidFill>
                <a:latin typeface="+mj-lt"/>
              </a:rPr>
              <a:t>occur to the </a:t>
            </a:r>
            <a:r>
              <a:rPr lang="en-US" sz="3200" dirty="0">
                <a:solidFill>
                  <a:schemeClr val="accent2">
                    <a:lumMod val="50000"/>
                  </a:schemeClr>
                </a:solidFill>
                <a:latin typeface="+mj-lt"/>
              </a:rPr>
              <a:t>muscle fibers </a:t>
            </a:r>
            <a:r>
              <a:rPr lang="en-US" sz="3200" dirty="0" smtClean="0">
                <a:solidFill>
                  <a:schemeClr val="accent2">
                    <a:lumMod val="50000"/>
                  </a:schemeClr>
                </a:solidFill>
                <a:latin typeface="+mj-lt"/>
              </a:rPr>
              <a:t> causing more contact time since the patient can’t let go of electrical source </a:t>
            </a:r>
            <a:endParaRPr lang="en-US" sz="3200" dirty="0">
              <a:solidFill>
                <a:schemeClr val="accent2">
                  <a:lumMod val="50000"/>
                </a:schemeClr>
              </a:solidFill>
              <a:latin typeface="+mj-lt"/>
            </a:endParaRP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410124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43000" y="838200"/>
            <a:ext cx="8534400" cy="5867400"/>
          </a:xfrm>
        </p:spPr>
        <p:txBody>
          <a:bodyPr>
            <a:noAutofit/>
          </a:bodyPr>
          <a:lstStyle/>
          <a:p>
            <a:pPr marL="0" indent="0">
              <a:buNone/>
            </a:pPr>
            <a:r>
              <a:rPr lang="en-US" sz="3600" dirty="0">
                <a:solidFill>
                  <a:schemeClr val="accent2">
                    <a:lumMod val="50000"/>
                  </a:schemeClr>
                </a:solidFill>
                <a:latin typeface="+mj-lt"/>
              </a:rPr>
              <a:t>Electrical burns can be classified into:</a:t>
            </a:r>
          </a:p>
          <a:p>
            <a:pPr>
              <a:buFont typeface="Arial" panose="020B0604020202020204" pitchFamily="34" charset="0"/>
              <a:buChar char="•"/>
            </a:pPr>
            <a:r>
              <a:rPr lang="en-GB" sz="3600" dirty="0">
                <a:solidFill>
                  <a:schemeClr val="accent2">
                    <a:lumMod val="50000"/>
                  </a:schemeClr>
                </a:solidFill>
                <a:latin typeface="+mj-lt"/>
              </a:rPr>
              <a:t>depolarization lesion.</a:t>
            </a:r>
            <a:endParaRPr lang="en-US" sz="3600" dirty="0">
              <a:solidFill>
                <a:schemeClr val="accent2">
                  <a:lumMod val="50000"/>
                </a:schemeClr>
              </a:solidFill>
              <a:latin typeface="+mj-lt"/>
            </a:endParaRPr>
          </a:p>
          <a:p>
            <a:pPr>
              <a:buFont typeface="Arial" panose="020B0604020202020204" pitchFamily="34" charset="0"/>
              <a:buChar char="•"/>
            </a:pPr>
            <a:r>
              <a:rPr lang="en-US" sz="3600" dirty="0">
                <a:solidFill>
                  <a:schemeClr val="accent2">
                    <a:lumMod val="50000"/>
                  </a:schemeClr>
                </a:solidFill>
                <a:latin typeface="+mj-lt"/>
              </a:rPr>
              <a:t> Low-voltage burn. </a:t>
            </a:r>
          </a:p>
          <a:p>
            <a:pPr>
              <a:buFont typeface="Arial" panose="020B0604020202020204" pitchFamily="34" charset="0"/>
              <a:buChar char="•"/>
            </a:pPr>
            <a:r>
              <a:rPr lang="en-US" sz="3600" dirty="0">
                <a:solidFill>
                  <a:schemeClr val="accent2">
                    <a:lumMod val="50000"/>
                  </a:schemeClr>
                </a:solidFill>
                <a:latin typeface="+mj-lt"/>
              </a:rPr>
              <a:t>High voltage burn. </a:t>
            </a:r>
          </a:p>
          <a:p>
            <a:pPr>
              <a:buFont typeface="Arial" panose="020B0604020202020204" pitchFamily="34" charset="0"/>
              <a:buChar char="•"/>
            </a:pPr>
            <a:r>
              <a:rPr lang="en-GB" sz="3600" dirty="0">
                <a:solidFill>
                  <a:schemeClr val="accent2">
                    <a:lumMod val="50000"/>
                  </a:schemeClr>
                </a:solidFill>
                <a:latin typeface="+mj-lt"/>
              </a:rPr>
              <a:t>Heat induced </a:t>
            </a:r>
          </a:p>
          <a:p>
            <a:pPr>
              <a:buFont typeface="Arial" panose="020B0604020202020204" pitchFamily="34" charset="0"/>
              <a:buChar char="•"/>
            </a:pPr>
            <a:r>
              <a:rPr lang="en-GB" sz="3600" dirty="0">
                <a:solidFill>
                  <a:schemeClr val="accent2">
                    <a:lumMod val="50000"/>
                  </a:schemeClr>
                </a:solidFill>
                <a:latin typeface="+mj-lt"/>
              </a:rPr>
              <a:t>flame burn.</a:t>
            </a:r>
            <a:endParaRPr lang="en-US" sz="3600" dirty="0">
              <a:solidFill>
                <a:schemeClr val="accent2">
                  <a:lumMod val="50000"/>
                </a:schemeClr>
              </a:solidFill>
              <a:latin typeface="+mj-lt"/>
            </a:endParaRPr>
          </a:p>
          <a:p>
            <a:pPr>
              <a:buFont typeface="Arial" panose="020B0604020202020204" pitchFamily="34" charset="0"/>
              <a:buChar char="•"/>
            </a:pPr>
            <a:r>
              <a:rPr lang="en-US" sz="3600" dirty="0">
                <a:solidFill>
                  <a:schemeClr val="accent2">
                    <a:lumMod val="50000"/>
                  </a:schemeClr>
                </a:solidFill>
                <a:latin typeface="+mj-lt"/>
              </a:rPr>
              <a:t>Arc burn.</a:t>
            </a:r>
          </a:p>
          <a:p>
            <a:pPr>
              <a:buFont typeface="Arial" panose="020B0604020202020204" pitchFamily="34" charset="0"/>
              <a:buChar char="•"/>
            </a:pPr>
            <a:r>
              <a:rPr lang="en-US" sz="3600" dirty="0">
                <a:solidFill>
                  <a:schemeClr val="accent2">
                    <a:lumMod val="50000"/>
                  </a:schemeClr>
                </a:solidFill>
                <a:latin typeface="+mj-lt"/>
              </a:rPr>
              <a:t> Flash burn.</a:t>
            </a:r>
          </a:p>
          <a:p>
            <a:pPr>
              <a:buFont typeface="Arial" panose="020B0604020202020204" pitchFamily="34" charset="0"/>
              <a:buChar char="•"/>
            </a:pPr>
            <a:r>
              <a:rPr lang="en-US" sz="3600" dirty="0">
                <a:solidFill>
                  <a:schemeClr val="accent2">
                    <a:lumMod val="50000"/>
                  </a:schemeClr>
                </a:solidFill>
                <a:latin typeface="+mj-lt"/>
              </a:rPr>
              <a:t>Oral burn .</a:t>
            </a:r>
          </a:p>
          <a:p>
            <a:pPr marL="0" indent="0">
              <a:buNone/>
            </a:pPr>
            <a:endParaRPr lang="en-US" sz="3200" b="1" dirty="0"/>
          </a:p>
        </p:txBody>
      </p:sp>
    </p:spTree>
    <p:extLst>
      <p:ext uri="{BB962C8B-B14F-4D97-AF65-F5344CB8AC3E}">
        <p14:creationId xmlns:p14="http://schemas.microsoft.com/office/powerpoint/2010/main" val="2053375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981200"/>
            <a:ext cx="9753600" cy="4572000"/>
          </a:xfrm>
        </p:spPr>
        <p:txBody>
          <a:bodyPr>
            <a:noAutofit/>
          </a:bodyPr>
          <a:lstStyle/>
          <a:p>
            <a:r>
              <a:rPr lang="en-GB" sz="3600" dirty="0">
                <a:solidFill>
                  <a:schemeClr val="accent2">
                    <a:lumMod val="50000"/>
                  </a:schemeClr>
                </a:solidFill>
                <a:latin typeface="+mj-lt"/>
              </a:rPr>
              <a:t>they are due to the direct action of the current on the human cell whatever its type. It can induce a direct lesion of the nervous, cardiac, or muscular cells, which can cause cardio-respiratory arrest. In this case, we speak of an electrocution accident. The depolarization effect is a function of the current intensity.</a:t>
            </a:r>
            <a:endParaRPr lang="en-US" sz="3600" dirty="0">
              <a:solidFill>
                <a:schemeClr val="accent2">
                  <a:lumMod val="50000"/>
                </a:schemeClr>
              </a:solidFill>
              <a:latin typeface="+mj-lt"/>
            </a:endParaRPr>
          </a:p>
        </p:txBody>
      </p:sp>
      <p:sp>
        <p:nvSpPr>
          <p:cNvPr id="4" name="TextBox 3"/>
          <p:cNvSpPr txBox="1"/>
          <p:nvPr/>
        </p:nvSpPr>
        <p:spPr>
          <a:xfrm>
            <a:off x="1143000" y="838200"/>
            <a:ext cx="4114800" cy="769441"/>
          </a:xfrm>
          <a:prstGeom prst="rect">
            <a:avLst/>
          </a:prstGeom>
          <a:solidFill>
            <a:schemeClr val="accent1">
              <a:lumMod val="75000"/>
            </a:schemeClr>
          </a:solidFill>
        </p:spPr>
        <p:txBody>
          <a:bodyPr wrap="square" rtlCol="0">
            <a:spAutoFit/>
          </a:bodyPr>
          <a:lstStyle/>
          <a:p>
            <a:r>
              <a:rPr lang="en-US" sz="4400" dirty="0">
                <a:solidFill>
                  <a:schemeClr val="accent2">
                    <a:lumMod val="50000"/>
                  </a:schemeClr>
                </a:solidFill>
                <a:latin typeface="+mj-lt"/>
              </a:rPr>
              <a:t>Depolarization lesions:</a:t>
            </a:r>
          </a:p>
        </p:txBody>
      </p:sp>
    </p:spTree>
    <p:extLst>
      <p:ext uri="{BB962C8B-B14F-4D97-AF65-F5344CB8AC3E}">
        <p14:creationId xmlns:p14="http://schemas.microsoft.com/office/powerpoint/2010/main" val="269453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914400"/>
            <a:ext cx="3740224" cy="685800"/>
          </a:xfrm>
          <a:solidFill>
            <a:schemeClr val="accent1">
              <a:lumMod val="75000"/>
            </a:schemeClr>
          </a:solidFill>
        </p:spPr>
        <p:txBody>
          <a:bodyPr>
            <a:normAutofit fontScale="90000"/>
          </a:bodyPr>
          <a:lstStyle/>
          <a:p>
            <a:r>
              <a:rPr lang="en-US" dirty="0" smtClean="0">
                <a:solidFill>
                  <a:schemeClr val="accent2">
                    <a:lumMod val="50000"/>
                  </a:schemeClr>
                </a:solidFill>
              </a:rPr>
              <a:t>Low-voltage </a:t>
            </a:r>
            <a:r>
              <a:rPr lang="en-US" dirty="0">
                <a:solidFill>
                  <a:schemeClr val="accent2">
                    <a:lumMod val="50000"/>
                  </a:schemeClr>
                </a:solidFill>
              </a:rPr>
              <a:t>burn</a:t>
            </a:r>
          </a:p>
        </p:txBody>
      </p:sp>
      <p:sp>
        <p:nvSpPr>
          <p:cNvPr id="3" name="عنصر نائب للمحتوى 2"/>
          <p:cNvSpPr>
            <a:spLocks noGrp="1"/>
          </p:cNvSpPr>
          <p:nvPr>
            <p:ph idx="1"/>
          </p:nvPr>
        </p:nvSpPr>
        <p:spPr>
          <a:xfrm>
            <a:off x="1066800" y="1905000"/>
            <a:ext cx="5334000" cy="4221163"/>
          </a:xfrm>
        </p:spPr>
        <p:txBody>
          <a:bodyPr>
            <a:normAutofit/>
          </a:bodyPr>
          <a:lstStyle/>
          <a:p>
            <a:pPr marL="0" indent="0">
              <a:buNone/>
            </a:pPr>
            <a:r>
              <a:rPr lang="en-US" sz="3200" dirty="0">
                <a:solidFill>
                  <a:schemeClr val="accent2">
                    <a:lumMod val="50000"/>
                  </a:schemeClr>
                </a:solidFill>
                <a:latin typeface="+mj-lt"/>
              </a:rPr>
              <a:t>A burn produced by contact with a power source of 5</a:t>
            </a:r>
            <a:r>
              <a:rPr lang="en-US" sz="3200" dirty="0" smtClean="0">
                <a:solidFill>
                  <a:schemeClr val="accent2">
                    <a:lumMod val="50000"/>
                  </a:schemeClr>
                </a:solidFill>
                <a:latin typeface="+mj-lt"/>
              </a:rPr>
              <a:t>00 </a:t>
            </a:r>
            <a:r>
              <a:rPr lang="en-US" sz="3200" dirty="0">
                <a:solidFill>
                  <a:schemeClr val="accent2">
                    <a:lumMod val="50000"/>
                  </a:schemeClr>
                </a:solidFill>
                <a:latin typeface="+mj-lt"/>
              </a:rPr>
              <a:t>volts or less . </a:t>
            </a:r>
          </a:p>
          <a:p>
            <a:r>
              <a:rPr lang="en-US" sz="3200" dirty="0">
                <a:solidFill>
                  <a:schemeClr val="accent2">
                    <a:lumMod val="50000"/>
                  </a:schemeClr>
                </a:solidFill>
                <a:latin typeface="+mj-lt"/>
              </a:rPr>
              <a:t>The current at this voltage is not enough to cause tissue damage along its path except at the contact site. </a:t>
            </a:r>
          </a:p>
          <a:p>
            <a:r>
              <a:rPr lang="en-US" sz="3200" dirty="0">
                <a:solidFill>
                  <a:schemeClr val="accent2">
                    <a:lumMod val="50000"/>
                  </a:schemeClr>
                </a:solidFill>
                <a:latin typeface="+mj-lt"/>
              </a:rPr>
              <a:t>This type of burn may be mild, superficial, or severe depending on the contact time.</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828800"/>
            <a:ext cx="3505200" cy="3874168"/>
          </a:xfrm>
          <a:prstGeom prst="rect">
            <a:avLst/>
          </a:prstGeom>
        </p:spPr>
      </p:pic>
    </p:spTree>
    <p:extLst>
      <p:ext uri="{BB962C8B-B14F-4D97-AF65-F5344CB8AC3E}">
        <p14:creationId xmlns:p14="http://schemas.microsoft.com/office/powerpoint/2010/main" val="3936699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914400"/>
            <a:ext cx="4400872" cy="685800"/>
          </a:xfrm>
          <a:solidFill>
            <a:schemeClr val="accent1">
              <a:lumMod val="75000"/>
            </a:schemeClr>
          </a:solidFill>
        </p:spPr>
        <p:txBody>
          <a:bodyPr>
            <a:noAutofit/>
          </a:bodyPr>
          <a:lstStyle/>
          <a:p>
            <a:r>
              <a:rPr lang="en-US" sz="4400" dirty="0">
                <a:solidFill>
                  <a:schemeClr val="accent2">
                    <a:lumMod val="50000"/>
                  </a:schemeClr>
                </a:solidFill>
              </a:rPr>
              <a:t>High voltage burn</a:t>
            </a:r>
            <a:r>
              <a:rPr lang="en-US" sz="4400" dirty="0" smtClean="0">
                <a:solidFill>
                  <a:schemeClr val="accent2">
                    <a:lumMod val="50000"/>
                  </a:schemeClr>
                </a:solidFill>
              </a:rPr>
              <a:t>.</a:t>
            </a:r>
            <a:endParaRPr lang="en-US" sz="4400" dirty="0">
              <a:solidFill>
                <a:schemeClr val="accent2">
                  <a:lumMod val="50000"/>
                </a:schemeClr>
              </a:solidFill>
            </a:endParaRPr>
          </a:p>
        </p:txBody>
      </p:sp>
      <p:sp>
        <p:nvSpPr>
          <p:cNvPr id="3" name="عنصر نائب للمحتوى 2"/>
          <p:cNvSpPr>
            <a:spLocks noGrp="1"/>
          </p:cNvSpPr>
          <p:nvPr>
            <p:ph idx="1"/>
          </p:nvPr>
        </p:nvSpPr>
        <p:spPr>
          <a:xfrm>
            <a:off x="1066800" y="1764160"/>
            <a:ext cx="6172200" cy="4941440"/>
          </a:xfrm>
        </p:spPr>
        <p:txBody>
          <a:bodyPr>
            <a:noAutofit/>
          </a:bodyPr>
          <a:lstStyle/>
          <a:p>
            <a:r>
              <a:rPr lang="en-US" sz="3200" dirty="0">
                <a:solidFill>
                  <a:schemeClr val="accent2">
                    <a:lumMod val="50000"/>
                  </a:schemeClr>
                </a:solidFill>
                <a:latin typeface="+mj-lt"/>
              </a:rPr>
              <a:t>This burn is very severe as the victim makes direct contact with the high voltage supply and the damage runs its course throughout the body. </a:t>
            </a:r>
          </a:p>
          <a:p>
            <a:r>
              <a:rPr lang="en-GB" sz="3200" dirty="0">
                <a:solidFill>
                  <a:schemeClr val="accent2">
                    <a:lumMod val="50000"/>
                  </a:schemeClr>
                </a:solidFill>
                <a:latin typeface="+mj-lt"/>
              </a:rPr>
              <a:t>The resistance of dry skin is significantly reduced when current voltage exceeds 500 V.</a:t>
            </a:r>
            <a:endParaRPr lang="en-US" sz="3200" dirty="0">
              <a:solidFill>
                <a:schemeClr val="accent2">
                  <a:lumMod val="50000"/>
                </a:schemeClr>
              </a:solidFill>
              <a:latin typeface="+mj-lt"/>
            </a:endParaRPr>
          </a:p>
          <a:p>
            <a:r>
              <a:rPr lang="en-US" sz="3200" dirty="0">
                <a:solidFill>
                  <a:schemeClr val="accent2">
                    <a:lumMod val="50000"/>
                  </a:schemeClr>
                </a:solidFill>
                <a:latin typeface="+mj-lt"/>
              </a:rPr>
              <a:t>Exterior injuries are misleading as most of the damage occurs underneath the skin.</a:t>
            </a:r>
          </a:p>
          <a:p>
            <a:r>
              <a:rPr lang="en-US" sz="3200" dirty="0">
                <a:solidFill>
                  <a:schemeClr val="accent2">
                    <a:lumMod val="50000"/>
                  </a:schemeClr>
                </a:solidFill>
                <a:latin typeface="+mj-lt"/>
              </a:rPr>
              <a:t> In this case, </a:t>
            </a:r>
            <a:r>
              <a:rPr lang="en-US" sz="3200" dirty="0" err="1">
                <a:solidFill>
                  <a:schemeClr val="accent2">
                    <a:lumMod val="50000"/>
                  </a:schemeClr>
                </a:solidFill>
                <a:latin typeface="+mj-lt"/>
              </a:rPr>
              <a:t>subdermal</a:t>
            </a:r>
            <a:r>
              <a:rPr lang="en-US" sz="3200" dirty="0">
                <a:solidFill>
                  <a:schemeClr val="accent2">
                    <a:lumMod val="50000"/>
                  </a:schemeClr>
                </a:solidFill>
                <a:latin typeface="+mj-lt"/>
              </a:rPr>
              <a:t> tissues are severely damage.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1066800"/>
            <a:ext cx="2895600" cy="5445915"/>
          </a:xfrm>
          <a:prstGeom prst="rect">
            <a:avLst/>
          </a:prstGeom>
        </p:spPr>
      </p:pic>
    </p:spTree>
    <p:extLst>
      <p:ext uri="{BB962C8B-B14F-4D97-AF65-F5344CB8AC3E}">
        <p14:creationId xmlns:p14="http://schemas.microsoft.com/office/powerpoint/2010/main" val="2366041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3473138"/>
              </p:ext>
            </p:extLst>
          </p:nvPr>
        </p:nvGraphicFramePr>
        <p:xfrm>
          <a:off x="1524000" y="727441"/>
          <a:ext cx="8915400" cy="5078999"/>
        </p:xfrm>
        <a:graphic>
          <a:graphicData uri="http://schemas.openxmlformats.org/drawingml/2006/table">
            <a:tbl>
              <a:tblPr firstRow="1" bandRow="1">
                <a:tableStyleId>{5C22544A-7EE6-4342-B048-85BDC9FD1C3A}</a:tableStyleId>
              </a:tblPr>
              <a:tblGrid>
                <a:gridCol w="4457700"/>
                <a:gridCol w="4457700"/>
              </a:tblGrid>
              <a:tr h="689879">
                <a:tc>
                  <a:txBody>
                    <a:bodyPr/>
                    <a:lstStyle/>
                    <a:p>
                      <a:r>
                        <a:rPr lang="en-GB" dirty="0" smtClean="0"/>
                        <a:t>Low-Voltage Shock Effects</a:t>
                      </a:r>
                    </a:p>
                    <a:p>
                      <a:r>
                        <a:rPr lang="en-GB" dirty="0" smtClean="0"/>
                        <a:t>(&lt; 500 Volts)</a:t>
                      </a:r>
                      <a:endParaRPr lang="en-US" dirty="0"/>
                    </a:p>
                  </a:txBody>
                  <a:tcPr>
                    <a:solidFill>
                      <a:schemeClr val="accent1">
                        <a:lumMod val="75000"/>
                      </a:schemeClr>
                    </a:solidFill>
                  </a:tcPr>
                </a:tc>
                <a:tc>
                  <a:txBody>
                    <a:bodyPr/>
                    <a:lstStyle/>
                    <a:p>
                      <a:r>
                        <a:rPr lang="en-GB" dirty="0" smtClean="0"/>
                        <a:t>High-Voltage Shock Effects</a:t>
                      </a:r>
                    </a:p>
                    <a:p>
                      <a:r>
                        <a:rPr lang="en-GB" dirty="0" smtClean="0"/>
                        <a:t>(500+ Volts)</a:t>
                      </a:r>
                      <a:endParaRPr lang="en-US" dirty="0"/>
                    </a:p>
                  </a:txBody>
                  <a:tcPr>
                    <a:solidFill>
                      <a:schemeClr val="accent1">
                        <a:lumMod val="75000"/>
                      </a:schemeClr>
                    </a:solidFill>
                  </a:tcPr>
                </a:tc>
              </a:tr>
              <a:tr h="357240">
                <a:tc>
                  <a:txBody>
                    <a:bodyPr/>
                    <a:lstStyle/>
                    <a:p>
                      <a:r>
                        <a:rPr lang="en-US" dirty="0" smtClean="0">
                          <a:solidFill>
                            <a:schemeClr val="accent2">
                              <a:lumMod val="50000"/>
                            </a:schemeClr>
                          </a:solidFill>
                        </a:rPr>
                        <a:t>Superficial burns</a:t>
                      </a:r>
                      <a:endParaRPr lang="en-US" dirty="0">
                        <a:solidFill>
                          <a:schemeClr val="accent2">
                            <a:lumMod val="50000"/>
                          </a:schemeClr>
                        </a:solidFill>
                      </a:endParaRPr>
                    </a:p>
                  </a:txBody>
                  <a:tcPr/>
                </a:tc>
                <a:tc>
                  <a:txBody>
                    <a:bodyPr/>
                    <a:lstStyle/>
                    <a:p>
                      <a:r>
                        <a:rPr lang="en-US" dirty="0" smtClean="0">
                          <a:solidFill>
                            <a:schemeClr val="accent2">
                              <a:lumMod val="50000"/>
                            </a:schemeClr>
                          </a:solidFill>
                        </a:rPr>
                        <a:t>Deep and occult burns</a:t>
                      </a:r>
                    </a:p>
                  </a:txBody>
                  <a:tcPr/>
                </a:tc>
              </a:tr>
              <a:tr h="357240">
                <a:tc>
                  <a:txBody>
                    <a:bodyPr/>
                    <a:lstStyle/>
                    <a:p>
                      <a:r>
                        <a:rPr lang="en-GB" dirty="0" smtClean="0">
                          <a:solidFill>
                            <a:schemeClr val="accent2">
                              <a:lumMod val="50000"/>
                            </a:schemeClr>
                          </a:solidFill>
                        </a:rPr>
                        <a:t>No late arrhythmia Case reports of </a:t>
                      </a:r>
                      <a:endParaRPr lang="en-US" dirty="0">
                        <a:solidFill>
                          <a:schemeClr val="accent2">
                            <a:lumMod val="50000"/>
                          </a:schemeClr>
                        </a:solidFill>
                      </a:endParaRPr>
                    </a:p>
                  </a:txBody>
                  <a:tcPr/>
                </a:tc>
                <a:tc>
                  <a:txBody>
                    <a:bodyPr/>
                    <a:lstStyle/>
                    <a:p>
                      <a:r>
                        <a:rPr lang="en-US" dirty="0" smtClean="0">
                          <a:solidFill>
                            <a:schemeClr val="accent2">
                              <a:lumMod val="50000"/>
                            </a:schemeClr>
                          </a:solidFill>
                        </a:rPr>
                        <a:t>late arrhythmia</a:t>
                      </a:r>
                    </a:p>
                  </a:txBody>
                  <a:tcPr/>
                </a:tc>
              </a:tr>
              <a:tr h="441960">
                <a:tc>
                  <a:txBody>
                    <a:bodyPr/>
                    <a:lstStyle/>
                    <a:p>
                      <a:r>
                        <a:rPr lang="en-US" dirty="0" smtClean="0">
                          <a:solidFill>
                            <a:schemeClr val="accent2">
                              <a:lumMod val="50000"/>
                            </a:schemeClr>
                          </a:solidFill>
                        </a:rPr>
                        <a:t>Usually alternating current</a:t>
                      </a:r>
                      <a:endParaRPr lang="en-US" dirty="0">
                        <a:solidFill>
                          <a:schemeClr val="accent2">
                            <a:lumMod val="50000"/>
                          </a:schemeClr>
                        </a:solidFill>
                      </a:endParaRPr>
                    </a:p>
                  </a:txBody>
                  <a:tcPr/>
                </a:tc>
                <a:tc>
                  <a:txBody>
                    <a:bodyPr/>
                    <a:lstStyle/>
                    <a:p>
                      <a:r>
                        <a:rPr lang="en-GB" dirty="0" smtClean="0">
                          <a:solidFill>
                            <a:schemeClr val="accent2">
                              <a:lumMod val="50000"/>
                            </a:schemeClr>
                          </a:solidFill>
                        </a:rPr>
                        <a:t>Either alternating current or direct current</a:t>
                      </a:r>
                    </a:p>
                  </a:txBody>
                  <a:tcPr/>
                </a:tc>
              </a:tr>
              <a:tr h="357240">
                <a:tc>
                  <a:txBody>
                    <a:bodyPr/>
                    <a:lstStyle/>
                    <a:p>
                      <a:r>
                        <a:rPr lang="en-US" dirty="0" smtClean="0">
                          <a:solidFill>
                            <a:schemeClr val="accent2">
                              <a:lumMod val="50000"/>
                            </a:schemeClr>
                          </a:solidFill>
                        </a:rPr>
                        <a:t>Rhabdomyolysis uncommon </a:t>
                      </a:r>
                      <a:endParaRPr lang="en-US" dirty="0">
                        <a:solidFill>
                          <a:schemeClr val="accent2">
                            <a:lumMod val="50000"/>
                          </a:schemeClr>
                        </a:solidFill>
                      </a:endParaRPr>
                    </a:p>
                  </a:txBody>
                  <a:tcPr/>
                </a:tc>
                <a:tc>
                  <a:txBody>
                    <a:bodyPr/>
                    <a:lstStyle/>
                    <a:p>
                      <a:r>
                        <a:rPr lang="en-US" dirty="0" smtClean="0">
                          <a:solidFill>
                            <a:schemeClr val="accent2">
                              <a:lumMod val="50000"/>
                            </a:schemeClr>
                          </a:solidFill>
                        </a:rPr>
                        <a:t>Rhabdomyolysis common</a:t>
                      </a:r>
                      <a:endParaRPr lang="en-US" dirty="0">
                        <a:solidFill>
                          <a:schemeClr val="accent2">
                            <a:lumMod val="50000"/>
                          </a:schemeClr>
                        </a:solidFill>
                      </a:endParaRPr>
                    </a:p>
                  </a:txBody>
                  <a:tcPr/>
                </a:tc>
              </a:tr>
              <a:tr h="625170">
                <a:tc>
                  <a:txBody>
                    <a:bodyPr/>
                    <a:lstStyle/>
                    <a:p>
                      <a:r>
                        <a:rPr lang="en-US" dirty="0" smtClean="0">
                          <a:solidFill>
                            <a:schemeClr val="accent2">
                              <a:lumMod val="50000"/>
                            </a:schemeClr>
                          </a:solidFill>
                        </a:rPr>
                        <a:t>Secondary trauma less common </a:t>
                      </a:r>
                      <a:endParaRPr lang="en-US" dirty="0">
                        <a:solidFill>
                          <a:schemeClr val="accent2">
                            <a:lumMod val="50000"/>
                          </a:schemeClr>
                        </a:solidFill>
                      </a:endParaRPr>
                    </a:p>
                  </a:txBody>
                  <a:tcPr/>
                </a:tc>
                <a:tc>
                  <a:txBody>
                    <a:bodyPr/>
                    <a:lstStyle/>
                    <a:p>
                      <a:r>
                        <a:rPr lang="en-GB" dirty="0" smtClean="0">
                          <a:solidFill>
                            <a:schemeClr val="accent2">
                              <a:lumMod val="50000"/>
                            </a:schemeClr>
                          </a:solidFill>
                        </a:rPr>
                        <a:t>Secondary trauma from falls and</a:t>
                      </a:r>
                      <a:r>
                        <a:rPr lang="en-GB" baseline="0" dirty="0" smtClean="0">
                          <a:solidFill>
                            <a:schemeClr val="accent2">
                              <a:lumMod val="50000"/>
                            </a:schemeClr>
                          </a:solidFill>
                        </a:rPr>
                        <a:t> </a:t>
                      </a:r>
                      <a:r>
                        <a:rPr lang="en-GB" dirty="0" smtClean="0">
                          <a:solidFill>
                            <a:schemeClr val="accent2">
                              <a:lumMod val="50000"/>
                            </a:schemeClr>
                          </a:solidFill>
                        </a:rPr>
                        <a:t>tetanic muscle contractions</a:t>
                      </a:r>
                    </a:p>
                  </a:txBody>
                  <a:tcPr/>
                </a:tc>
              </a:tr>
              <a:tr h="746760">
                <a:tc>
                  <a:txBody>
                    <a:bodyPr/>
                    <a:lstStyle/>
                    <a:p>
                      <a:r>
                        <a:rPr lang="en-GB" dirty="0" smtClean="0">
                          <a:solidFill>
                            <a:schemeClr val="accent2">
                              <a:lumMod val="50000"/>
                            </a:schemeClr>
                          </a:solidFill>
                        </a:rPr>
                        <a:t>Contact is prolonged (unable to let go)</a:t>
                      </a:r>
                    </a:p>
                  </a:txBody>
                  <a:tcPr/>
                </a:tc>
                <a:tc>
                  <a:txBody>
                    <a:bodyPr/>
                    <a:lstStyle/>
                    <a:p>
                      <a:r>
                        <a:rPr lang="en-GB" dirty="0" smtClean="0">
                          <a:solidFill>
                            <a:schemeClr val="accent2">
                              <a:lumMod val="50000"/>
                            </a:schemeClr>
                          </a:solidFill>
                        </a:rPr>
                        <a:t>Contact can be brief (thrown from voltage source)</a:t>
                      </a:r>
                      <a:endParaRPr lang="en-US" dirty="0">
                        <a:solidFill>
                          <a:schemeClr val="accent2">
                            <a:lumMod val="50000"/>
                          </a:schemeClr>
                        </a:solidFill>
                      </a:endParaRPr>
                    </a:p>
                  </a:txBody>
                  <a:tcPr/>
                </a:tc>
              </a:tr>
              <a:tr h="1428960">
                <a:tc>
                  <a:txBody>
                    <a:bodyPr/>
                    <a:lstStyle/>
                    <a:p>
                      <a:r>
                        <a:rPr lang="en-US" dirty="0" smtClean="0">
                          <a:solidFill>
                            <a:schemeClr val="accent2">
                              <a:lumMod val="50000"/>
                            </a:schemeClr>
                          </a:solidFill>
                        </a:rPr>
                        <a:t>Cardiac arrest from ventricular</a:t>
                      </a:r>
                    </a:p>
                    <a:p>
                      <a:r>
                        <a:rPr lang="en-US" dirty="0" smtClean="0">
                          <a:solidFill>
                            <a:schemeClr val="accent2">
                              <a:lumMod val="50000"/>
                            </a:schemeClr>
                          </a:solidFill>
                        </a:rPr>
                        <a:t>fibrillation</a:t>
                      </a:r>
                    </a:p>
                    <a:p>
                      <a:endParaRPr lang="en-US" dirty="0">
                        <a:solidFill>
                          <a:schemeClr val="accent2">
                            <a:lumMod val="50000"/>
                          </a:schemeClr>
                        </a:solidFill>
                      </a:endParaRPr>
                    </a:p>
                  </a:txBody>
                  <a:tcPr/>
                </a:tc>
                <a:tc>
                  <a:txBody>
                    <a:bodyPr/>
                    <a:lstStyle/>
                    <a:p>
                      <a:r>
                        <a:rPr lang="en-GB" dirty="0" smtClean="0">
                          <a:solidFill>
                            <a:schemeClr val="accent2">
                              <a:lumMod val="50000"/>
                            </a:schemeClr>
                          </a:solidFill>
                        </a:rPr>
                        <a:t>Cardiac arrest from ventricular</a:t>
                      </a:r>
                    </a:p>
                    <a:p>
                      <a:r>
                        <a:rPr lang="en-GB" dirty="0" smtClean="0">
                          <a:solidFill>
                            <a:schemeClr val="accent2">
                              <a:lumMod val="50000"/>
                            </a:schemeClr>
                          </a:solidFill>
                        </a:rPr>
                        <a:t>fibrillation; direct damage to</a:t>
                      </a:r>
                    </a:p>
                    <a:p>
                      <a:r>
                        <a:rPr lang="en-GB" dirty="0" smtClean="0">
                          <a:solidFill>
                            <a:schemeClr val="accent2">
                              <a:lumMod val="50000"/>
                            </a:schemeClr>
                          </a:solidFill>
                        </a:rPr>
                        <a:t>myocardium, causing </a:t>
                      </a:r>
                      <a:r>
                        <a:rPr lang="en-GB" dirty="0" err="1" smtClean="0">
                          <a:solidFill>
                            <a:schemeClr val="accent2">
                              <a:lumMod val="50000"/>
                            </a:schemeClr>
                          </a:solidFill>
                        </a:rPr>
                        <a:t>asystole</a:t>
                      </a:r>
                      <a:r>
                        <a:rPr lang="en-GB" dirty="0" smtClean="0">
                          <a:solidFill>
                            <a:schemeClr val="accent2">
                              <a:lumMod val="50000"/>
                            </a:schemeClr>
                          </a:solidFill>
                        </a:rPr>
                        <a:t>;</a:t>
                      </a:r>
                    </a:p>
                    <a:p>
                      <a:r>
                        <a:rPr lang="en-GB" dirty="0" smtClean="0">
                          <a:solidFill>
                            <a:schemeClr val="accent2">
                              <a:lumMod val="50000"/>
                            </a:schemeClr>
                          </a:solidFill>
                        </a:rPr>
                        <a:t>and coronary artery thrombosis</a:t>
                      </a:r>
                    </a:p>
                    <a:p>
                      <a:endParaRPr lang="en-US" dirty="0">
                        <a:solidFill>
                          <a:schemeClr val="accent2">
                            <a:lumMod val="50000"/>
                          </a:schemeClr>
                        </a:solidFill>
                      </a:endParaRPr>
                    </a:p>
                  </a:txBody>
                  <a:tcPr/>
                </a:tc>
              </a:tr>
            </a:tbl>
          </a:graphicData>
        </a:graphic>
      </p:graphicFrame>
    </p:spTree>
    <p:extLst>
      <p:ext uri="{BB962C8B-B14F-4D97-AF65-F5344CB8AC3E}">
        <p14:creationId xmlns:p14="http://schemas.microsoft.com/office/powerpoint/2010/main" val="172835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782" y="914400"/>
            <a:ext cx="3779912" cy="685800"/>
          </a:xfrm>
          <a:solidFill>
            <a:schemeClr val="accent1">
              <a:lumMod val="75000"/>
            </a:schemeClr>
          </a:solidFill>
        </p:spPr>
        <p:txBody>
          <a:bodyPr>
            <a:normAutofit/>
          </a:bodyPr>
          <a:lstStyle/>
          <a:p>
            <a:r>
              <a:rPr lang="en-US" sz="4000" dirty="0">
                <a:solidFill>
                  <a:schemeClr val="accent2">
                    <a:lumMod val="50000"/>
                  </a:schemeClr>
                </a:solidFill>
              </a:rPr>
              <a:t>Arc burn.</a:t>
            </a:r>
          </a:p>
        </p:txBody>
      </p:sp>
      <p:sp>
        <p:nvSpPr>
          <p:cNvPr id="3" name="عنصر نائب للمحتوى 2"/>
          <p:cNvSpPr>
            <a:spLocks noGrp="1"/>
          </p:cNvSpPr>
          <p:nvPr>
            <p:ph idx="1"/>
          </p:nvPr>
        </p:nvSpPr>
        <p:spPr>
          <a:xfrm>
            <a:off x="928782" y="1905000"/>
            <a:ext cx="5776818" cy="4343400"/>
          </a:xfrm>
        </p:spPr>
        <p:txBody>
          <a:bodyPr>
            <a:normAutofit/>
          </a:bodyPr>
          <a:lstStyle/>
          <a:p>
            <a:r>
              <a:rPr lang="en-US" sz="2400" dirty="0">
                <a:solidFill>
                  <a:schemeClr val="accent2">
                    <a:lumMod val="50000"/>
                  </a:schemeClr>
                </a:solidFill>
              </a:rPr>
              <a:t>This type of burn occurs when electrical energy passes from a high-resistance area to a low-resistance area. </a:t>
            </a:r>
          </a:p>
          <a:p>
            <a:r>
              <a:rPr lang="en-GB" sz="2400" dirty="0">
                <a:solidFill>
                  <a:schemeClr val="accent2">
                    <a:lumMod val="50000"/>
                  </a:schemeClr>
                </a:solidFill>
              </a:rPr>
              <a:t>it is a rare phenomenon but which must not be neglected. in some cases when the voltage is very high, there can be an attack without direct contact with the current. The electric jump distance is 2–3 m per 10,000 V. This high voltage generated remotely can cause real skin and muscle damage.</a:t>
            </a:r>
            <a:endParaRPr lang="en-US" sz="2400" dirty="0">
              <a:solidFill>
                <a:schemeClr val="accent2">
                  <a:lumMod val="50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990601"/>
            <a:ext cx="2971800" cy="5118463"/>
          </a:xfrm>
          <a:prstGeom prst="rect">
            <a:avLst/>
          </a:prstGeom>
        </p:spPr>
      </p:pic>
    </p:spTree>
    <p:extLst>
      <p:ext uri="{BB962C8B-B14F-4D97-AF65-F5344CB8AC3E}">
        <p14:creationId xmlns:p14="http://schemas.microsoft.com/office/powerpoint/2010/main" val="1345820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914400"/>
            <a:ext cx="3352800" cy="609600"/>
          </a:xfrm>
          <a:solidFill>
            <a:schemeClr val="accent1">
              <a:lumMod val="75000"/>
            </a:schemeClr>
          </a:solidFill>
        </p:spPr>
        <p:txBody>
          <a:bodyPr>
            <a:noAutofit/>
          </a:bodyPr>
          <a:lstStyle/>
          <a:p>
            <a:r>
              <a:rPr lang="en-US" dirty="0">
                <a:solidFill>
                  <a:schemeClr val="accent2">
                    <a:lumMod val="50000"/>
                  </a:schemeClr>
                </a:solidFill>
              </a:rPr>
              <a:t>Flash burn</a:t>
            </a:r>
            <a:r>
              <a:rPr lang="en-US" dirty="0" smtClean="0">
                <a:solidFill>
                  <a:schemeClr val="accent2">
                    <a:lumMod val="50000"/>
                  </a:schemeClr>
                </a:solidFill>
              </a:rPr>
              <a:t>.</a:t>
            </a:r>
            <a:endParaRPr lang="en-US" dirty="0">
              <a:solidFill>
                <a:schemeClr val="accent2">
                  <a:lumMod val="50000"/>
                </a:scheme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5800" y="1524000"/>
            <a:ext cx="3048000" cy="4596983"/>
          </a:xfrm>
        </p:spPr>
      </p:pic>
      <p:sp>
        <p:nvSpPr>
          <p:cNvPr id="5" name="مربع نص 4"/>
          <p:cNvSpPr txBox="1"/>
          <p:nvPr/>
        </p:nvSpPr>
        <p:spPr>
          <a:xfrm>
            <a:off x="990600" y="1752600"/>
            <a:ext cx="6324600" cy="4401205"/>
          </a:xfrm>
          <a:prstGeom prst="rect">
            <a:avLst/>
          </a:prstGeom>
          <a:noFill/>
        </p:spPr>
        <p:txBody>
          <a:bodyPr wrap="square" rtlCol="0">
            <a:spAutoFit/>
          </a:bodyPr>
          <a:lstStyle/>
          <a:p>
            <a:r>
              <a:rPr lang="en-US" sz="2800" dirty="0">
                <a:solidFill>
                  <a:schemeClr val="accent2">
                    <a:lumMod val="50000"/>
                  </a:schemeClr>
                </a:solidFill>
                <a:latin typeface="+mj-lt"/>
              </a:rPr>
              <a:t>Flash burns are caused by electrical arcs that pass over the skin.</a:t>
            </a:r>
          </a:p>
          <a:p>
            <a:r>
              <a:rPr lang="en-US" sz="2800" dirty="0">
                <a:solidFill>
                  <a:schemeClr val="accent2">
                    <a:lumMod val="50000"/>
                  </a:schemeClr>
                </a:solidFill>
                <a:latin typeface="+mj-lt"/>
              </a:rPr>
              <a:t> The intense heat and light of an arc flash can cause severe burns.</a:t>
            </a:r>
          </a:p>
          <a:p>
            <a:r>
              <a:rPr lang="en-US" sz="2800" dirty="0">
                <a:solidFill>
                  <a:schemeClr val="accent2">
                    <a:lumMod val="50000"/>
                  </a:schemeClr>
                </a:solidFill>
                <a:latin typeface="+mj-lt"/>
              </a:rPr>
              <a:t> Although the burns on the skin are largely superficial and cover a large area, tissues beneath the skin are generally undamaged and unaffected.</a:t>
            </a:r>
          </a:p>
          <a:p>
            <a:r>
              <a:rPr lang="en-GB" sz="2800" dirty="0">
                <a:solidFill>
                  <a:schemeClr val="accent2">
                    <a:lumMod val="50000"/>
                  </a:schemeClr>
                </a:solidFill>
                <a:latin typeface="+mj-lt"/>
              </a:rPr>
              <a:t>these are thermal burns that can be observed during an </a:t>
            </a:r>
            <a:r>
              <a:rPr lang="en-GB" sz="2800" dirty="0" smtClean="0">
                <a:solidFill>
                  <a:schemeClr val="accent2">
                    <a:lumMod val="50000"/>
                  </a:schemeClr>
                </a:solidFill>
                <a:latin typeface="+mj-lt"/>
              </a:rPr>
              <a:t>electric shock </a:t>
            </a:r>
            <a:r>
              <a:rPr lang="en-GB" sz="2800" dirty="0">
                <a:solidFill>
                  <a:schemeClr val="accent2">
                    <a:lumMod val="50000"/>
                  </a:schemeClr>
                </a:solidFill>
                <a:latin typeface="+mj-lt"/>
              </a:rPr>
              <a:t>accident and are secondary to the spark that can occur during contact with the electricity</a:t>
            </a:r>
            <a:endParaRPr lang="en-US" sz="2800" dirty="0">
              <a:solidFill>
                <a:schemeClr val="accent2">
                  <a:lumMod val="50000"/>
                </a:schemeClr>
              </a:solidFill>
              <a:latin typeface="+mj-lt"/>
            </a:endParaRPr>
          </a:p>
        </p:txBody>
      </p:sp>
    </p:spTree>
    <p:extLst>
      <p:ext uri="{BB962C8B-B14F-4D97-AF65-F5344CB8AC3E}">
        <p14:creationId xmlns:p14="http://schemas.microsoft.com/office/powerpoint/2010/main" val="190166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600200"/>
            <a:ext cx="4876800" cy="350520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600200"/>
            <a:ext cx="5532599" cy="3505200"/>
          </a:xfrm>
        </p:spPr>
      </p:pic>
    </p:spTree>
    <p:extLst>
      <p:ext uri="{BB962C8B-B14F-4D97-AF65-F5344CB8AC3E}">
        <p14:creationId xmlns:p14="http://schemas.microsoft.com/office/powerpoint/2010/main" val="108192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25853" y="762000"/>
            <a:ext cx="7283152" cy="441920"/>
          </a:xfrm>
        </p:spPr>
        <p:txBody>
          <a:bodyPr>
            <a:normAutofit fontScale="90000"/>
          </a:bodyPr>
          <a:lstStyle/>
          <a:p>
            <a:r>
              <a:rPr lang="en-US" sz="4000" dirty="0"/>
              <a:t> </a:t>
            </a:r>
          </a:p>
        </p:txBody>
      </p:sp>
      <p:sp>
        <p:nvSpPr>
          <p:cNvPr id="6" name="Content Placeholder 5"/>
          <p:cNvSpPr>
            <a:spLocks noGrp="1"/>
          </p:cNvSpPr>
          <p:nvPr>
            <p:ph idx="1"/>
          </p:nvPr>
        </p:nvSpPr>
        <p:spPr>
          <a:xfrm>
            <a:off x="990600" y="1836241"/>
            <a:ext cx="9753600" cy="4840706"/>
          </a:xfrm>
        </p:spPr>
        <p:txBody>
          <a:bodyPr>
            <a:noAutofit/>
          </a:bodyPr>
          <a:lstStyle/>
          <a:p>
            <a:r>
              <a:rPr lang="en-GB" sz="2800" dirty="0">
                <a:solidFill>
                  <a:schemeClr val="accent2">
                    <a:lumMod val="50000"/>
                  </a:schemeClr>
                </a:solidFill>
                <a:latin typeface="+mj-lt"/>
              </a:rPr>
              <a:t>produced by the passage of the current according to the resistance of the tissues.</a:t>
            </a:r>
          </a:p>
          <a:p>
            <a:r>
              <a:rPr lang="en-GB" sz="2800" dirty="0">
                <a:solidFill>
                  <a:schemeClr val="accent2">
                    <a:lumMod val="50000"/>
                  </a:schemeClr>
                </a:solidFill>
                <a:latin typeface="+mj-lt"/>
              </a:rPr>
              <a:t> the higher the tissue resistance is, the more heat will be emitted and the more serious the lesions will be. </a:t>
            </a:r>
          </a:p>
          <a:p>
            <a:r>
              <a:rPr lang="en-GB" sz="2800" dirty="0">
                <a:solidFill>
                  <a:schemeClr val="accent2">
                    <a:lumMod val="50000"/>
                  </a:schemeClr>
                </a:solidFill>
                <a:latin typeface="+mj-lt"/>
              </a:rPr>
              <a:t>So fluid environments, nerves, blood, and vessels are low resistance tissues that emit little heat during the passage of electric current and lesions will be minimal.</a:t>
            </a:r>
          </a:p>
          <a:p>
            <a:r>
              <a:rPr lang="en-GB" sz="2800" dirty="0">
                <a:solidFill>
                  <a:schemeClr val="accent2">
                    <a:lumMod val="50000"/>
                  </a:schemeClr>
                </a:solidFill>
                <a:latin typeface="+mj-lt"/>
              </a:rPr>
              <a:t>However, the skin (mainly the stratum </a:t>
            </a:r>
            <a:r>
              <a:rPr lang="en-GB" sz="2800" dirty="0" err="1">
                <a:solidFill>
                  <a:schemeClr val="accent2">
                    <a:lumMod val="50000"/>
                  </a:schemeClr>
                </a:solidFill>
                <a:latin typeface="+mj-lt"/>
              </a:rPr>
              <a:t>corneum</a:t>
            </a:r>
            <a:r>
              <a:rPr lang="en-GB" sz="2800" dirty="0">
                <a:solidFill>
                  <a:schemeClr val="accent2">
                    <a:lumMod val="50000"/>
                  </a:schemeClr>
                </a:solidFill>
                <a:latin typeface="+mj-lt"/>
              </a:rPr>
              <a:t>) and the bone tissues are of high resistance and emit a lot of heat, which will cause lesions in the tissue cells in addition to a devastating action on the surrounding tissues like the muscles</a:t>
            </a:r>
            <a:endParaRPr lang="en-US" sz="2800" dirty="0">
              <a:solidFill>
                <a:schemeClr val="accent2">
                  <a:lumMod val="50000"/>
                </a:schemeClr>
              </a:solidFill>
              <a:latin typeface="+mj-lt"/>
            </a:endParaRPr>
          </a:p>
        </p:txBody>
      </p:sp>
      <p:sp>
        <p:nvSpPr>
          <p:cNvPr id="7" name="TextBox 6"/>
          <p:cNvSpPr txBox="1"/>
          <p:nvPr/>
        </p:nvSpPr>
        <p:spPr>
          <a:xfrm>
            <a:off x="990600" y="914400"/>
            <a:ext cx="4419600" cy="769441"/>
          </a:xfrm>
          <a:prstGeom prst="rect">
            <a:avLst/>
          </a:prstGeom>
          <a:solidFill>
            <a:schemeClr val="accent1">
              <a:lumMod val="75000"/>
            </a:schemeClr>
          </a:solidFill>
        </p:spPr>
        <p:txBody>
          <a:bodyPr wrap="square" rtlCol="0">
            <a:spAutoFit/>
          </a:bodyPr>
          <a:lstStyle/>
          <a:p>
            <a:r>
              <a:rPr lang="en-GB" sz="4400" dirty="0">
                <a:solidFill>
                  <a:schemeClr val="accent2">
                    <a:lumMod val="50000"/>
                  </a:schemeClr>
                </a:solidFill>
                <a:latin typeface="+mj-lt"/>
              </a:rPr>
              <a:t>Heat induced lesions:</a:t>
            </a:r>
            <a:endParaRPr lang="en-US" sz="4400" dirty="0">
              <a:solidFill>
                <a:schemeClr val="accent2">
                  <a:lumMod val="50000"/>
                </a:schemeClr>
              </a:solidFill>
              <a:latin typeface="+mj-lt"/>
            </a:endParaRPr>
          </a:p>
        </p:txBody>
      </p:sp>
    </p:spTree>
    <p:extLst>
      <p:ext uri="{BB962C8B-B14F-4D97-AF65-F5344CB8AC3E}">
        <p14:creationId xmlns:p14="http://schemas.microsoft.com/office/powerpoint/2010/main" val="854132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838200"/>
            <a:ext cx="3810000" cy="836671"/>
          </a:xfrm>
          <a:solidFill>
            <a:schemeClr val="accent1">
              <a:lumMod val="75000"/>
            </a:schemeClr>
          </a:solidFill>
        </p:spPr>
        <p:txBody>
          <a:bodyPr>
            <a:normAutofit fontScale="90000"/>
          </a:bodyPr>
          <a:lstStyle/>
          <a:p>
            <a:r>
              <a:rPr lang="en-US" dirty="0" smtClean="0">
                <a:solidFill>
                  <a:schemeClr val="accent2">
                    <a:lumMod val="50000"/>
                  </a:schemeClr>
                </a:solidFill>
              </a:rPr>
              <a:t>Electrical burn :</a:t>
            </a:r>
            <a:endParaRPr lang="en-US" dirty="0">
              <a:solidFill>
                <a:schemeClr val="accent2">
                  <a:lumMod val="50000"/>
                </a:schemeClr>
              </a:solidFill>
            </a:endParaRPr>
          </a:p>
        </p:txBody>
      </p:sp>
      <p:sp>
        <p:nvSpPr>
          <p:cNvPr id="3" name="عنصر نائب للمحتوى 2"/>
          <p:cNvSpPr>
            <a:spLocks noGrp="1"/>
          </p:cNvSpPr>
          <p:nvPr>
            <p:ph idx="1"/>
          </p:nvPr>
        </p:nvSpPr>
        <p:spPr>
          <a:xfrm>
            <a:off x="1143000" y="1854164"/>
            <a:ext cx="7620000" cy="1219200"/>
          </a:xfrm>
        </p:spPr>
        <p:txBody>
          <a:bodyPr>
            <a:normAutofit/>
          </a:bodyPr>
          <a:lstStyle/>
          <a:p>
            <a:r>
              <a:rPr lang="en-US" sz="3600" dirty="0">
                <a:solidFill>
                  <a:schemeClr val="accent2">
                    <a:lumMod val="50000"/>
                  </a:schemeClr>
                </a:solidFill>
                <a:latin typeface="+mj-lt"/>
              </a:rPr>
              <a:t>Is a burn that results from electricity passing through the body causing rapid injury</a:t>
            </a:r>
            <a:r>
              <a:rPr lang="en-US" sz="2800" b="1" dirty="0">
                <a:solidFill>
                  <a:schemeClr val="accent2">
                    <a:lumMod val="50000"/>
                  </a:schemeClr>
                </a:solidFill>
                <a:latin typeface="+mj-lt"/>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284033"/>
            <a:ext cx="8610600" cy="2667000"/>
          </a:xfrm>
          <a:prstGeom prst="rect">
            <a:avLst/>
          </a:prstGeom>
        </p:spPr>
      </p:pic>
    </p:spTree>
    <p:extLst>
      <p:ext uri="{BB962C8B-B14F-4D97-AF65-F5344CB8AC3E}">
        <p14:creationId xmlns:p14="http://schemas.microsoft.com/office/powerpoint/2010/main" val="501600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982464"/>
            <a:ext cx="3962400" cy="605118"/>
          </a:xfrm>
          <a:solidFill>
            <a:schemeClr val="accent1">
              <a:lumMod val="75000"/>
            </a:schemeClr>
          </a:solidFill>
        </p:spPr>
        <p:txBody>
          <a:bodyPr>
            <a:normAutofit fontScale="90000"/>
          </a:bodyPr>
          <a:lstStyle/>
          <a:p>
            <a:r>
              <a:rPr lang="en-US" sz="4000" dirty="0"/>
              <a:t> </a:t>
            </a:r>
            <a:r>
              <a:rPr lang="en-US" dirty="0">
                <a:solidFill>
                  <a:schemeClr val="accent2">
                    <a:lumMod val="50000"/>
                  </a:schemeClr>
                </a:solidFill>
              </a:rPr>
              <a:t>Flame burn</a:t>
            </a:r>
            <a:r>
              <a:rPr lang="en-US" sz="4000" dirty="0">
                <a:solidFill>
                  <a:schemeClr val="accent2">
                    <a:lumMod val="50000"/>
                  </a:schemeClr>
                </a:solidFill>
              </a:rPr>
              <a:t>.</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3994185"/>
            <a:ext cx="4495328" cy="2224947"/>
          </a:xfrm>
          <a:prstGeom prst="rect">
            <a:avLst/>
          </a:prstGeom>
          <a:ln>
            <a:solidFill>
              <a:schemeClr val="bg1"/>
            </a:solidFill>
          </a:ln>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87582"/>
            <a:ext cx="4495327" cy="2266820"/>
          </a:xfrm>
          <a:prstGeom prst="rect">
            <a:avLst/>
          </a:prstGeom>
        </p:spPr>
      </p:pic>
      <p:sp>
        <p:nvSpPr>
          <p:cNvPr id="6" name="Rectangle 5"/>
          <p:cNvSpPr/>
          <p:nvPr/>
        </p:nvSpPr>
        <p:spPr>
          <a:xfrm>
            <a:off x="974910" y="1905000"/>
            <a:ext cx="4130489" cy="2862322"/>
          </a:xfrm>
          <a:prstGeom prst="rect">
            <a:avLst/>
          </a:prstGeom>
        </p:spPr>
        <p:txBody>
          <a:bodyPr wrap="square">
            <a:spAutoFit/>
          </a:bodyPr>
          <a:lstStyle/>
          <a:p>
            <a:r>
              <a:rPr lang="en-GB" dirty="0"/>
              <a:t> </a:t>
            </a:r>
            <a:r>
              <a:rPr lang="en-GB" sz="3600" dirty="0">
                <a:solidFill>
                  <a:schemeClr val="accent2">
                    <a:lumMod val="50000"/>
                  </a:schemeClr>
                </a:solidFill>
                <a:latin typeface="+mj-lt"/>
              </a:rPr>
              <a:t>Electrical burns of this type are caused by contact to things that were set in flame as a result to electrical fires such as clothing.</a:t>
            </a:r>
            <a:endParaRPr lang="en-US" sz="3600" dirty="0">
              <a:solidFill>
                <a:schemeClr val="accent2">
                  <a:lumMod val="50000"/>
                </a:schemeClr>
              </a:solidFill>
              <a:latin typeface="+mj-lt"/>
            </a:endParaRPr>
          </a:p>
        </p:txBody>
      </p:sp>
    </p:spTree>
    <p:extLst>
      <p:ext uri="{BB962C8B-B14F-4D97-AF65-F5344CB8AC3E}">
        <p14:creationId xmlns:p14="http://schemas.microsoft.com/office/powerpoint/2010/main" val="583281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914400"/>
            <a:ext cx="4038600" cy="685800"/>
          </a:xfrm>
          <a:solidFill>
            <a:schemeClr val="accent1">
              <a:lumMod val="75000"/>
            </a:schemeClr>
          </a:solidFill>
        </p:spPr>
        <p:txBody>
          <a:bodyPr>
            <a:normAutofit fontScale="90000"/>
          </a:bodyPr>
          <a:lstStyle/>
          <a:p>
            <a:r>
              <a:rPr lang="en-US" dirty="0">
                <a:solidFill>
                  <a:schemeClr val="accent2">
                    <a:lumMod val="50000"/>
                  </a:schemeClr>
                </a:solidFill>
              </a:rPr>
              <a:t>Oral burns</a:t>
            </a:r>
          </a:p>
        </p:txBody>
      </p:sp>
      <p:sp>
        <p:nvSpPr>
          <p:cNvPr id="3" name="عنصر نائب للمحتوى 2"/>
          <p:cNvSpPr>
            <a:spLocks noGrp="1"/>
          </p:cNvSpPr>
          <p:nvPr>
            <p:ph idx="1"/>
          </p:nvPr>
        </p:nvSpPr>
        <p:spPr>
          <a:xfrm>
            <a:off x="990600" y="2133600"/>
            <a:ext cx="4876800" cy="4013775"/>
          </a:xfrm>
        </p:spPr>
        <p:txBody>
          <a:bodyPr>
            <a:normAutofit/>
          </a:bodyPr>
          <a:lstStyle/>
          <a:p>
            <a:r>
              <a:rPr lang="en-US" sz="3600" dirty="0">
                <a:solidFill>
                  <a:schemeClr val="accent2">
                    <a:lumMod val="50000"/>
                  </a:schemeClr>
                </a:solidFill>
                <a:latin typeface="+mj-lt"/>
              </a:rPr>
              <a:t>This is caused by biting or sucking on electrical cords, and it most commonly happens to children. Electric current typically passes from one side of the child's mouth to the other, possibly causing deformity.</a:t>
            </a:r>
          </a:p>
          <a:p>
            <a:endParaRPr lang="en-US"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990600"/>
            <a:ext cx="3505200" cy="26306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038601"/>
            <a:ext cx="3505200" cy="2352675"/>
          </a:xfrm>
          <a:prstGeom prst="rect">
            <a:avLst/>
          </a:prstGeom>
        </p:spPr>
      </p:pic>
    </p:spTree>
    <p:extLst>
      <p:ext uri="{BB962C8B-B14F-4D97-AF65-F5344CB8AC3E}">
        <p14:creationId xmlns:p14="http://schemas.microsoft.com/office/powerpoint/2010/main" val="2386843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3276600"/>
            <a:ext cx="9601200" cy="3429000"/>
          </a:xfrm>
        </p:spPr>
        <p:txBody>
          <a:bodyPr>
            <a:normAutofit/>
          </a:bodyPr>
          <a:lstStyle/>
          <a:p>
            <a:pPr marL="457200" indent="-457200">
              <a:buFont typeface="Arial" pitchFamily="34" charset="0"/>
              <a:buChar char="•"/>
            </a:pPr>
            <a:endParaRPr lang="en-US" sz="1900" b="1" dirty="0"/>
          </a:p>
          <a:p>
            <a:pPr marL="457200" indent="-457200">
              <a:buFont typeface="Arial" pitchFamily="34" charset="0"/>
              <a:buChar char="•"/>
            </a:pPr>
            <a:endParaRPr lang="en-US" sz="1900" b="1" dirty="0">
              <a:solidFill>
                <a:schemeClr val="tx1"/>
              </a:solidFill>
            </a:endParaRPr>
          </a:p>
          <a:p>
            <a:pPr marL="457200" indent="-457200">
              <a:buFont typeface="Arial" pitchFamily="34" charset="0"/>
              <a:buChar char="•"/>
            </a:pPr>
            <a:endParaRPr lang="en-US" sz="2800" b="1" dirty="0">
              <a:solidFill>
                <a:schemeClr val="tx1"/>
              </a:solidFill>
            </a:endParaRPr>
          </a:p>
          <a:p>
            <a:pPr marL="457200" indent="-457200">
              <a:buFont typeface="Arial" pitchFamily="34" charset="0"/>
              <a:buChar char="•"/>
            </a:pPr>
            <a:endParaRPr lang="en-US" sz="2800" b="1" dirty="0">
              <a:solidFill>
                <a:schemeClr val="tx1"/>
              </a:solidFill>
            </a:endParaRPr>
          </a:p>
          <a:p>
            <a:pPr marL="457200" indent="-457200">
              <a:buFont typeface="Arial" pitchFamily="34" charset="0"/>
              <a:buChar char="•"/>
            </a:pPr>
            <a:endParaRPr lang="en-US" sz="2800" b="1" dirty="0">
              <a:solidFill>
                <a:schemeClr val="tx1"/>
              </a:solidFill>
            </a:endParaRPr>
          </a:p>
          <a:p>
            <a:pPr marL="457200" indent="-457200">
              <a:buFont typeface="Arial" pitchFamily="34" charset="0"/>
              <a:buChar char="•"/>
            </a:pPr>
            <a:endParaRPr lang="en-US" sz="2800" b="1" dirty="0">
              <a:solidFill>
                <a:schemeClr val="tx1"/>
              </a:solidFill>
            </a:endParaRPr>
          </a:p>
        </p:txBody>
      </p:sp>
      <p:sp>
        <p:nvSpPr>
          <p:cNvPr id="4" name="Title 1"/>
          <p:cNvSpPr txBox="1">
            <a:spLocks/>
          </p:cNvSpPr>
          <p:nvPr/>
        </p:nvSpPr>
        <p:spPr>
          <a:xfrm>
            <a:off x="0" y="3124200"/>
            <a:ext cx="8153400" cy="1399032"/>
          </a:xfrm>
          <a:prstGeom prst="rect">
            <a:avLst/>
          </a:prstGeom>
          <a:solidFill>
            <a:schemeClr val="accent1">
              <a:lumMod val="75000"/>
            </a:schemeClr>
          </a:solidFill>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l"/>
            <a:r>
              <a:rPr lang="en-GB" smtClean="0">
                <a:solidFill>
                  <a:schemeClr val="accent2">
                    <a:lumMod val="50000"/>
                  </a:schemeClr>
                </a:solidFill>
              </a:rPr>
              <a:t>Mangment of electrical burns</a:t>
            </a:r>
            <a:endParaRPr lang="en-US" dirty="0">
              <a:solidFill>
                <a:schemeClr val="accent2">
                  <a:lumMod val="50000"/>
                </a:schemeClr>
              </a:solidFill>
            </a:endParaRPr>
          </a:p>
        </p:txBody>
      </p:sp>
      <p:sp>
        <p:nvSpPr>
          <p:cNvPr id="5" name="TextBox 4"/>
          <p:cNvSpPr txBox="1"/>
          <p:nvPr/>
        </p:nvSpPr>
        <p:spPr>
          <a:xfrm>
            <a:off x="685800" y="5348922"/>
            <a:ext cx="4038600" cy="584775"/>
          </a:xfrm>
          <a:prstGeom prst="rect">
            <a:avLst/>
          </a:prstGeom>
          <a:noFill/>
        </p:spPr>
        <p:txBody>
          <a:bodyPr wrap="square" rtlCol="0">
            <a:spAutoFit/>
          </a:bodyPr>
          <a:lstStyle/>
          <a:p>
            <a:r>
              <a:rPr lang="en-GB" sz="3200" dirty="0" err="1" smtClean="0">
                <a:solidFill>
                  <a:schemeClr val="accent2">
                    <a:lumMod val="50000"/>
                  </a:schemeClr>
                </a:solidFill>
              </a:rPr>
              <a:t>Rawan</a:t>
            </a:r>
            <a:r>
              <a:rPr lang="en-GB" sz="3200" dirty="0" smtClean="0">
                <a:solidFill>
                  <a:schemeClr val="accent2">
                    <a:lumMod val="50000"/>
                  </a:schemeClr>
                </a:solidFill>
              </a:rPr>
              <a:t> </a:t>
            </a:r>
            <a:r>
              <a:rPr lang="en-GB" sz="3200" dirty="0" err="1" smtClean="0">
                <a:solidFill>
                  <a:schemeClr val="accent2">
                    <a:lumMod val="50000"/>
                  </a:schemeClr>
                </a:solidFill>
              </a:rPr>
              <a:t>zedaneen</a:t>
            </a:r>
            <a:endParaRPr lang="en-US" sz="3200" dirty="0">
              <a:solidFill>
                <a:schemeClr val="accent2">
                  <a:lumMod val="50000"/>
                </a:schemeClr>
              </a:solidFill>
            </a:endParaRPr>
          </a:p>
        </p:txBody>
      </p:sp>
    </p:spTree>
    <p:extLst>
      <p:ext uri="{BB962C8B-B14F-4D97-AF65-F5344CB8AC3E}">
        <p14:creationId xmlns:p14="http://schemas.microsoft.com/office/powerpoint/2010/main" val="2231083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10668000" cy="5867400"/>
          </a:xfrm>
        </p:spPr>
        <p:txBody>
          <a:bodyPr>
            <a:normAutofit/>
          </a:bodyPr>
          <a:lstStyle/>
          <a:p>
            <a:pPr>
              <a:buFont typeface="Arial" panose="020B0604020202020204" pitchFamily="34" charset="0"/>
              <a:buChar char="•"/>
            </a:pPr>
            <a:r>
              <a:rPr lang="en-GB" sz="2800" dirty="0">
                <a:solidFill>
                  <a:schemeClr val="accent2">
                    <a:lumMod val="50000"/>
                  </a:schemeClr>
                </a:solidFill>
                <a:latin typeface="+mj-lt"/>
              </a:rPr>
              <a:t>Patients with electrical injury should be initially evaluated as both trauma and cardiac </a:t>
            </a:r>
            <a:r>
              <a:rPr lang="en-GB" sz="2800" dirty="0" smtClean="0">
                <a:solidFill>
                  <a:schemeClr val="accent2">
                    <a:lumMod val="50000"/>
                  </a:schemeClr>
                </a:solidFill>
                <a:latin typeface="+mj-lt"/>
              </a:rPr>
              <a:t>patients</a:t>
            </a:r>
            <a:endParaRPr lang="en-GB" sz="2800" dirty="0">
              <a:solidFill>
                <a:schemeClr val="accent2">
                  <a:lumMod val="50000"/>
                </a:schemeClr>
              </a:solidFill>
              <a:latin typeface="+mj-lt"/>
            </a:endParaRPr>
          </a:p>
          <a:p>
            <a:pPr>
              <a:buFont typeface="Arial" panose="020B0604020202020204" pitchFamily="34" charset="0"/>
              <a:buChar char="•"/>
            </a:pPr>
            <a:r>
              <a:rPr lang="en-GB" sz="2800" dirty="0">
                <a:solidFill>
                  <a:schemeClr val="accent2">
                    <a:lumMod val="50000"/>
                  </a:schemeClr>
                </a:solidFill>
                <a:latin typeface="+mj-lt"/>
              </a:rPr>
              <a:t>Tetanic contractions induced in the muscle prevent the victim to free himself/ herself from the source. Strong contractions of flexor muscle group in upper limb tend to maintain the contact and it may cause muscle injury, joint dislocations and fractures .</a:t>
            </a:r>
          </a:p>
          <a:p>
            <a:pPr>
              <a:buFont typeface="Arial" panose="020B0604020202020204" pitchFamily="34" charset="0"/>
              <a:buChar char="•"/>
            </a:pPr>
            <a:endParaRPr lang="en-GB" sz="2800" dirty="0">
              <a:solidFill>
                <a:schemeClr val="accent2">
                  <a:lumMod val="50000"/>
                </a:schemeClr>
              </a:solidFill>
              <a:latin typeface="+mj-lt"/>
            </a:endParaRPr>
          </a:p>
          <a:p>
            <a:pPr>
              <a:buFont typeface="Arial" panose="020B0604020202020204" pitchFamily="34" charset="0"/>
              <a:buChar char="•"/>
            </a:pPr>
            <a:r>
              <a:rPr lang="en-GB" sz="2800" dirty="0">
                <a:solidFill>
                  <a:schemeClr val="accent2">
                    <a:lumMod val="50000"/>
                  </a:schemeClr>
                </a:solidFill>
                <a:latin typeface="+mj-lt"/>
              </a:rPr>
              <a:t>It is important to consider that the outward appearance of an electrical burn does not accurately predict the true extent of the injury, as internal tissues or organs may be much more severely burned than the skin  . As a result, electrical burns are difficult to accurately diagnose, and many people underestimate the severity of their burn. </a:t>
            </a:r>
          </a:p>
          <a:p>
            <a:pPr>
              <a:buFont typeface="Arial" panose="020B0604020202020204" pitchFamily="34" charset="0"/>
              <a:buChar char="•"/>
            </a:pPr>
            <a:endParaRPr lang="en-GB" sz="2800" dirty="0">
              <a:solidFill>
                <a:schemeClr val="accent2">
                  <a:lumMod val="50000"/>
                </a:schemeClr>
              </a:solidFill>
              <a:latin typeface="+mj-lt"/>
            </a:endParaRPr>
          </a:p>
          <a:p>
            <a:pPr>
              <a:buFont typeface="Arial" panose="020B0604020202020204" pitchFamily="34" charset="0"/>
              <a:buChar char="•"/>
            </a:pPr>
            <a:r>
              <a:rPr lang="en-GB" sz="2800" dirty="0">
                <a:solidFill>
                  <a:schemeClr val="accent2">
                    <a:lumMod val="50000"/>
                  </a:schemeClr>
                </a:solidFill>
                <a:latin typeface="+mj-lt"/>
              </a:rPr>
              <a:t>Thermal injuries may also be present due to ignition of the clothing after electric contact.</a:t>
            </a:r>
          </a:p>
          <a:p>
            <a:pPr>
              <a:buFont typeface="Arial" panose="020B0604020202020204" pitchFamily="34" charset="0"/>
              <a:buChar char="•"/>
            </a:pPr>
            <a:endParaRPr lang="en-US" sz="2800" dirty="0">
              <a:latin typeface="+mj-lt"/>
            </a:endParaRPr>
          </a:p>
        </p:txBody>
      </p:sp>
    </p:spTree>
    <p:extLst>
      <p:ext uri="{BB962C8B-B14F-4D97-AF65-F5344CB8AC3E}">
        <p14:creationId xmlns:p14="http://schemas.microsoft.com/office/powerpoint/2010/main" val="2590868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26BD41-4FAF-49B4-98C7-1F48E6911980}"/>
              </a:ext>
            </a:extLst>
          </p:cNvPr>
          <p:cNvSpPr>
            <a:spLocks noGrp="1"/>
          </p:cNvSpPr>
          <p:nvPr>
            <p:ph idx="1"/>
          </p:nvPr>
        </p:nvSpPr>
        <p:spPr>
          <a:xfrm>
            <a:off x="762000" y="1981200"/>
            <a:ext cx="10896600" cy="4353339"/>
          </a:xfrm>
        </p:spPr>
        <p:txBody>
          <a:bodyPr>
            <a:normAutofit/>
          </a:bodyPr>
          <a:lstStyle/>
          <a:p>
            <a:pPr marL="457200" indent="-457200">
              <a:buFont typeface="+mj-lt"/>
              <a:buAutoNum type="arabicPeriod"/>
            </a:pPr>
            <a:r>
              <a:rPr lang="en-GB" sz="2400" b="1" dirty="0" smtClean="0">
                <a:solidFill>
                  <a:schemeClr val="accent2">
                    <a:lumMod val="50000"/>
                  </a:schemeClr>
                </a:solidFill>
                <a:latin typeface="+mj-lt"/>
              </a:rPr>
              <a:t>Look </a:t>
            </a:r>
            <a:r>
              <a:rPr lang="en-GB" sz="2400" b="1" dirty="0">
                <a:solidFill>
                  <a:schemeClr val="accent2">
                    <a:lumMod val="50000"/>
                  </a:schemeClr>
                </a:solidFill>
                <a:latin typeface="+mj-lt"/>
              </a:rPr>
              <a:t>first. Do not touch</a:t>
            </a:r>
            <a:r>
              <a:rPr lang="en-GB" sz="2400" dirty="0">
                <a:solidFill>
                  <a:schemeClr val="accent2">
                    <a:lumMod val="50000"/>
                  </a:schemeClr>
                </a:solidFill>
                <a:latin typeface="+mj-lt"/>
              </a:rPr>
              <a:t>. The person may still be in contact with the electrical source. Touching the person may allow the current to pass through the rescuer. </a:t>
            </a:r>
          </a:p>
          <a:p>
            <a:pPr marL="457200" indent="-457200">
              <a:buAutoNum type="arabicPeriod"/>
            </a:pPr>
            <a:r>
              <a:rPr lang="en-GB" sz="2400" dirty="0">
                <a:solidFill>
                  <a:schemeClr val="accent2">
                    <a:lumMod val="50000"/>
                  </a:schemeClr>
                </a:solidFill>
                <a:latin typeface="+mj-lt"/>
              </a:rPr>
              <a:t> </a:t>
            </a:r>
            <a:r>
              <a:rPr lang="en-GB" sz="2400" b="1" dirty="0">
                <a:solidFill>
                  <a:schemeClr val="accent2">
                    <a:lumMod val="50000"/>
                  </a:schemeClr>
                </a:solidFill>
                <a:latin typeface="+mj-lt"/>
              </a:rPr>
              <a:t>Turn off the source of electricity if possible</a:t>
            </a:r>
            <a:r>
              <a:rPr lang="en-GB" sz="2400" dirty="0">
                <a:solidFill>
                  <a:schemeClr val="accent2">
                    <a:lumMod val="50000"/>
                  </a:schemeClr>
                </a:solidFill>
                <a:latin typeface="+mj-lt"/>
              </a:rPr>
              <a:t>. If this is not possible, move the source away from the injured person using a non-conducting object made of cardboard, plastic or wood</a:t>
            </a:r>
          </a:p>
          <a:p>
            <a:pPr marL="457200" indent="-457200">
              <a:buFont typeface="+mj-lt"/>
              <a:buAutoNum type="arabicPeriod"/>
            </a:pPr>
            <a:r>
              <a:rPr lang="en-GB" sz="2400" dirty="0">
                <a:solidFill>
                  <a:schemeClr val="accent2">
                    <a:lumMod val="50000"/>
                  </a:schemeClr>
                </a:solidFill>
                <a:latin typeface="+mj-lt"/>
              </a:rPr>
              <a:t> </a:t>
            </a:r>
            <a:r>
              <a:rPr lang="en-GB" sz="2400" b="1" dirty="0">
                <a:solidFill>
                  <a:schemeClr val="accent2">
                    <a:lumMod val="50000"/>
                  </a:schemeClr>
                </a:solidFill>
                <a:latin typeface="+mj-lt"/>
              </a:rPr>
              <a:t>Check for signs of circulation breathing, coughing or movement</a:t>
            </a:r>
            <a:r>
              <a:rPr lang="en-GB" sz="2400" dirty="0">
                <a:solidFill>
                  <a:schemeClr val="accent2">
                    <a:lumMod val="50000"/>
                  </a:schemeClr>
                </a:solidFill>
                <a:latin typeface="+mj-lt"/>
              </a:rPr>
              <a:t>. If absent, begin cardiopulmonary resuscitation (CPR) immediately.  </a:t>
            </a:r>
          </a:p>
          <a:p>
            <a:pPr marL="457200" indent="-457200">
              <a:buFont typeface="+mj-lt"/>
              <a:buAutoNum type="arabicPeriod"/>
            </a:pPr>
            <a:r>
              <a:rPr lang="en-GB" sz="2400" b="1" dirty="0">
                <a:solidFill>
                  <a:schemeClr val="accent2">
                    <a:lumMod val="50000"/>
                  </a:schemeClr>
                </a:solidFill>
                <a:latin typeface="+mj-lt"/>
              </a:rPr>
              <a:t>Prevent shock</a:t>
            </a:r>
            <a:r>
              <a:rPr lang="en-GB" sz="2400" dirty="0">
                <a:solidFill>
                  <a:schemeClr val="accent2">
                    <a:lumMod val="50000"/>
                  </a:schemeClr>
                </a:solidFill>
                <a:latin typeface="+mj-lt"/>
              </a:rPr>
              <a:t>. Lay the person down with the head slightly lower than the trunk and the legs elevated.  </a:t>
            </a:r>
          </a:p>
          <a:p>
            <a:pPr marL="457200" indent="-457200">
              <a:buFont typeface="+mj-lt"/>
              <a:buAutoNum type="arabicPeriod"/>
            </a:pPr>
            <a:r>
              <a:rPr lang="en-GB" sz="2400" b="1" dirty="0">
                <a:solidFill>
                  <a:schemeClr val="accent2">
                    <a:lumMod val="50000"/>
                  </a:schemeClr>
                </a:solidFill>
                <a:latin typeface="+mj-lt"/>
              </a:rPr>
              <a:t>Cover the affected areas</a:t>
            </a:r>
            <a:r>
              <a:rPr lang="en-GB" sz="2400" dirty="0">
                <a:solidFill>
                  <a:schemeClr val="accent2">
                    <a:lumMod val="50000"/>
                  </a:schemeClr>
                </a:solidFill>
                <a:latin typeface="+mj-lt"/>
              </a:rPr>
              <a:t>. If the person is breathing, cover any burned areas with a sterile gauze bandage, if available, or a clean cloth. Do not use a blanket or towel. Loose </a:t>
            </a:r>
            <a:r>
              <a:rPr lang="en-GB" sz="2400" dirty="0" err="1">
                <a:solidFill>
                  <a:schemeClr val="accent2">
                    <a:lumMod val="50000"/>
                  </a:schemeClr>
                </a:solidFill>
                <a:latin typeface="+mj-lt"/>
              </a:rPr>
              <a:t>fibers</a:t>
            </a:r>
            <a:r>
              <a:rPr lang="en-GB" sz="2400" dirty="0">
                <a:solidFill>
                  <a:schemeClr val="accent2">
                    <a:lumMod val="50000"/>
                  </a:schemeClr>
                </a:solidFill>
                <a:latin typeface="+mj-lt"/>
              </a:rPr>
              <a:t> can stick to the burns.</a:t>
            </a:r>
            <a:endParaRPr lang="ar-JO" sz="2400" b="1" dirty="0">
              <a:solidFill>
                <a:schemeClr val="accent2">
                  <a:lumMod val="50000"/>
                </a:schemeClr>
              </a:solidFill>
              <a:latin typeface="+mj-lt"/>
            </a:endParaRPr>
          </a:p>
        </p:txBody>
      </p:sp>
      <p:sp>
        <p:nvSpPr>
          <p:cNvPr id="4" name="Title 1"/>
          <p:cNvSpPr>
            <a:spLocks noGrp="1"/>
          </p:cNvSpPr>
          <p:nvPr>
            <p:ph type="title"/>
          </p:nvPr>
        </p:nvSpPr>
        <p:spPr>
          <a:xfrm>
            <a:off x="990600" y="990600"/>
            <a:ext cx="5499100" cy="685800"/>
          </a:xfrm>
          <a:solidFill>
            <a:schemeClr val="accent1">
              <a:lumMod val="75000"/>
            </a:schemeClr>
          </a:solidFill>
        </p:spPr>
        <p:txBody>
          <a:bodyPr anchor="ctr">
            <a:normAutofit/>
          </a:bodyPr>
          <a:lstStyle/>
          <a:p>
            <a:r>
              <a:rPr lang="en-US" sz="4400" dirty="0" smtClean="0">
                <a:solidFill>
                  <a:schemeClr val="accent2">
                    <a:lumMod val="50000"/>
                  </a:schemeClr>
                </a:solidFill>
              </a:rPr>
              <a:t>Pre hospital </a:t>
            </a:r>
            <a:r>
              <a:rPr lang="en-US" sz="4400" dirty="0">
                <a:solidFill>
                  <a:schemeClr val="accent2">
                    <a:lumMod val="50000"/>
                  </a:schemeClr>
                </a:solidFill>
              </a:rPr>
              <a:t>management</a:t>
            </a:r>
            <a:endParaRPr lang="ar-JO" sz="4400" dirty="0">
              <a:solidFill>
                <a:schemeClr val="accent2">
                  <a:lumMod val="50000"/>
                </a:schemeClr>
              </a:solidFill>
              <a:cs typeface="Times New Roman" pitchFamily="18" charset="0"/>
            </a:endParaRPr>
          </a:p>
        </p:txBody>
      </p:sp>
    </p:spTree>
    <p:extLst>
      <p:ext uri="{BB962C8B-B14F-4D97-AF65-F5344CB8AC3E}">
        <p14:creationId xmlns:p14="http://schemas.microsoft.com/office/powerpoint/2010/main" val="2895112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6800" y="1066800"/>
            <a:ext cx="10439400" cy="3637919"/>
          </a:xfrm>
          <a:prstGeom prst="rect">
            <a:avLst/>
          </a:prstGeom>
        </p:spPr>
        <p:txBody>
          <a:bodyPr wrap="square">
            <a:spAutoFit/>
          </a:bodyPr>
          <a:lstStyle/>
          <a:p>
            <a:pPr lvl="0" eaLnBrk="0" fontAlgn="base" hangingPunct="0">
              <a:spcBef>
                <a:spcPct val="0"/>
              </a:spcBef>
              <a:spcAft>
                <a:spcPct val="0"/>
              </a:spcAft>
              <a:buFontTx/>
              <a:buChar char="•"/>
            </a:pPr>
            <a:r>
              <a:rPr lang="en-US" sz="3200" dirty="0" smtClean="0">
                <a:solidFill>
                  <a:schemeClr val="accent2">
                    <a:lumMod val="50000"/>
                  </a:schemeClr>
                </a:solidFill>
                <a:latin typeface="+mj-lt"/>
                <a:cs typeface="Arial" charset="0"/>
              </a:rPr>
              <a:t>Examination </a:t>
            </a:r>
            <a:r>
              <a:rPr lang="en-US" sz="3200" dirty="0">
                <a:solidFill>
                  <a:schemeClr val="accent2">
                    <a:lumMod val="50000"/>
                  </a:schemeClr>
                </a:solidFill>
                <a:latin typeface="+mj-lt"/>
                <a:cs typeface="Arial" charset="0"/>
              </a:rPr>
              <a:t>for associated injuries (</a:t>
            </a:r>
            <a:r>
              <a:rPr lang="en-US" sz="3200" dirty="0" smtClean="0">
                <a:solidFill>
                  <a:schemeClr val="accent2">
                    <a:lumMod val="50000"/>
                  </a:schemeClr>
                </a:solidFill>
                <a:latin typeface="+mj-lt"/>
                <a:cs typeface="Arial" charset="0"/>
              </a:rPr>
              <a:t>head/chest/</a:t>
            </a:r>
            <a:r>
              <a:rPr lang="en-GB" sz="3200" dirty="0">
                <a:solidFill>
                  <a:schemeClr val="accent2">
                    <a:lumMod val="50000"/>
                  </a:schemeClr>
                </a:solidFill>
                <a:latin typeface="+mj-lt"/>
                <a:cs typeface="Arial" charset="0"/>
              </a:rPr>
              <a:t>a</a:t>
            </a:r>
            <a:r>
              <a:rPr lang="en-US" sz="3200" dirty="0" err="1" smtClean="0">
                <a:solidFill>
                  <a:schemeClr val="accent2">
                    <a:lumMod val="50000"/>
                  </a:schemeClr>
                </a:solidFill>
                <a:latin typeface="+mj-lt"/>
                <a:cs typeface="Arial" charset="0"/>
              </a:rPr>
              <a:t>bdomen</a:t>
            </a:r>
            <a:r>
              <a:rPr lang="en-US" sz="3200" dirty="0" smtClean="0">
                <a:solidFill>
                  <a:schemeClr val="accent2">
                    <a:lumMod val="50000"/>
                  </a:schemeClr>
                </a:solidFill>
                <a:latin typeface="+mj-lt"/>
                <a:cs typeface="Arial" charset="0"/>
              </a:rPr>
              <a:t>/limb </a:t>
            </a:r>
            <a:r>
              <a:rPr lang="en-US" sz="3200" dirty="0" smtClean="0">
                <a:solidFill>
                  <a:schemeClr val="accent2">
                    <a:lumMod val="50000"/>
                  </a:schemeClr>
                </a:solidFill>
                <a:latin typeface="+mj-lt"/>
                <a:cs typeface="Arial" charset="0"/>
              </a:rPr>
              <a:t>injuries</a:t>
            </a:r>
            <a:endParaRPr lang="ar-JO" sz="3200" dirty="0" smtClean="0">
              <a:solidFill>
                <a:schemeClr val="accent2">
                  <a:lumMod val="50000"/>
                </a:schemeClr>
              </a:solidFill>
              <a:latin typeface="+mj-lt"/>
              <a:cs typeface="Arial" charset="0"/>
            </a:endParaRPr>
          </a:p>
          <a:p>
            <a:pPr lvl="0" eaLnBrk="0" fontAlgn="base" hangingPunct="0">
              <a:spcBef>
                <a:spcPct val="0"/>
              </a:spcBef>
              <a:spcAft>
                <a:spcPct val="0"/>
              </a:spcAft>
              <a:buFontTx/>
              <a:buChar char="•"/>
            </a:pPr>
            <a:r>
              <a:rPr lang="en-GB" sz="3200" dirty="0" smtClean="0">
                <a:solidFill>
                  <a:schemeClr val="accent2">
                    <a:lumMod val="50000"/>
                  </a:schemeClr>
                </a:solidFill>
                <a:latin typeface="+mj-lt"/>
                <a:cs typeface="Arial" charset="0"/>
              </a:rPr>
              <a:t>In</a:t>
            </a:r>
            <a:r>
              <a:rPr lang="ar-JO" sz="3200" dirty="0" smtClean="0">
                <a:solidFill>
                  <a:schemeClr val="accent2">
                    <a:lumMod val="50000"/>
                  </a:schemeClr>
                </a:solidFill>
                <a:latin typeface="+mj-lt"/>
                <a:cs typeface="Arial" charset="0"/>
              </a:rPr>
              <a:t> </a:t>
            </a:r>
            <a:r>
              <a:rPr lang="en-GB" sz="3200" dirty="0" smtClean="0">
                <a:solidFill>
                  <a:schemeClr val="accent2">
                    <a:lumMod val="50000"/>
                  </a:schemeClr>
                </a:solidFill>
                <a:latin typeface="+mj-lt"/>
                <a:cs typeface="Arial" charset="0"/>
              </a:rPr>
              <a:t>general</a:t>
            </a:r>
            <a:r>
              <a:rPr lang="en-GB" sz="3200" dirty="0">
                <a:solidFill>
                  <a:schemeClr val="accent2">
                    <a:lumMod val="50000"/>
                  </a:schemeClr>
                </a:solidFill>
                <a:latin typeface="+mj-lt"/>
                <a:cs typeface="Arial" charset="0"/>
              </a:rPr>
              <a:t>, trauma takes priority over burns, so </a:t>
            </a:r>
            <a:r>
              <a:rPr lang="en-GB" sz="3200" dirty="0" smtClean="0">
                <a:solidFill>
                  <a:schemeClr val="accent2">
                    <a:lumMod val="50000"/>
                  </a:schemeClr>
                </a:solidFill>
                <a:latin typeface="+mj-lt"/>
                <a:cs typeface="Arial" charset="0"/>
              </a:rPr>
              <a:t>patients</a:t>
            </a:r>
            <a:r>
              <a:rPr lang="ar-JO" sz="3200" dirty="0" smtClean="0">
                <a:solidFill>
                  <a:schemeClr val="accent2">
                    <a:lumMod val="50000"/>
                  </a:schemeClr>
                </a:solidFill>
                <a:latin typeface="+mj-lt"/>
                <a:cs typeface="Arial" charset="0"/>
              </a:rPr>
              <a:t> </a:t>
            </a:r>
            <a:r>
              <a:rPr lang="en-GB" sz="3200" dirty="0" smtClean="0">
                <a:solidFill>
                  <a:schemeClr val="accent2">
                    <a:lumMod val="50000"/>
                  </a:schemeClr>
                </a:solidFill>
                <a:latin typeface="+mj-lt"/>
                <a:cs typeface="Arial" charset="0"/>
              </a:rPr>
              <a:t>with </a:t>
            </a:r>
            <a:r>
              <a:rPr lang="en-GB" sz="3200" dirty="0">
                <a:solidFill>
                  <a:schemeClr val="accent2">
                    <a:lumMod val="50000"/>
                  </a:schemeClr>
                </a:solidFill>
                <a:latin typeface="+mj-lt"/>
                <a:cs typeface="Arial" charset="0"/>
              </a:rPr>
              <a:t>evidence of significant trauma </a:t>
            </a:r>
            <a:r>
              <a:rPr lang="en-GB" sz="3200" dirty="0" smtClean="0">
                <a:solidFill>
                  <a:schemeClr val="accent2">
                    <a:lumMod val="50000"/>
                  </a:schemeClr>
                </a:solidFill>
                <a:latin typeface="+mj-lt"/>
                <a:cs typeface="Arial" charset="0"/>
              </a:rPr>
              <a:t>should</a:t>
            </a:r>
            <a:r>
              <a:rPr lang="ar-JO" sz="3200" dirty="0" smtClean="0">
                <a:solidFill>
                  <a:schemeClr val="accent2">
                    <a:lumMod val="50000"/>
                  </a:schemeClr>
                </a:solidFill>
                <a:latin typeface="+mj-lt"/>
                <a:cs typeface="Arial" charset="0"/>
              </a:rPr>
              <a:t> </a:t>
            </a:r>
            <a:r>
              <a:rPr lang="en-GB" sz="3200" dirty="0" smtClean="0">
                <a:solidFill>
                  <a:schemeClr val="accent2">
                    <a:lumMod val="50000"/>
                  </a:schemeClr>
                </a:solidFill>
                <a:latin typeface="+mj-lt"/>
                <a:cs typeface="Arial" charset="0"/>
              </a:rPr>
              <a:t>be </a:t>
            </a:r>
            <a:r>
              <a:rPr lang="en-GB" sz="3200" dirty="0">
                <a:solidFill>
                  <a:schemeClr val="accent2">
                    <a:lumMod val="50000"/>
                  </a:schemeClr>
                </a:solidFill>
                <a:latin typeface="+mj-lt"/>
                <a:cs typeface="Arial" charset="0"/>
              </a:rPr>
              <a:t>transported to a trauma </a:t>
            </a:r>
            <a:r>
              <a:rPr lang="en-GB" sz="3200" dirty="0" err="1" smtClean="0">
                <a:solidFill>
                  <a:schemeClr val="accent2">
                    <a:lumMod val="50000"/>
                  </a:schemeClr>
                </a:solidFill>
                <a:latin typeface="+mj-lt"/>
                <a:cs typeface="Arial" charset="0"/>
              </a:rPr>
              <a:t>center</a:t>
            </a:r>
            <a:r>
              <a:rPr lang="en-GB" sz="3200" dirty="0" smtClean="0">
                <a:solidFill>
                  <a:schemeClr val="accent2">
                    <a:lumMod val="50000"/>
                  </a:schemeClr>
                </a:solidFill>
                <a:latin typeface="+mj-lt"/>
                <a:cs typeface="Arial" charset="0"/>
              </a:rPr>
              <a:t> as</a:t>
            </a:r>
            <a:r>
              <a:rPr lang="ar-JO" sz="3200" dirty="0" smtClean="0">
                <a:solidFill>
                  <a:schemeClr val="accent2">
                    <a:lumMod val="50000"/>
                  </a:schemeClr>
                </a:solidFill>
                <a:latin typeface="+mj-lt"/>
                <a:cs typeface="Arial" charset="0"/>
              </a:rPr>
              <a:t> </a:t>
            </a:r>
            <a:r>
              <a:rPr lang="en-GB" sz="3200" dirty="0" smtClean="0">
                <a:solidFill>
                  <a:schemeClr val="accent2">
                    <a:lumMod val="50000"/>
                  </a:schemeClr>
                </a:solidFill>
                <a:latin typeface="+mj-lt"/>
                <a:cs typeface="Arial" charset="0"/>
              </a:rPr>
              <a:t>traumatic </a:t>
            </a:r>
            <a:r>
              <a:rPr lang="en-GB" sz="3200" dirty="0">
                <a:solidFill>
                  <a:schemeClr val="accent2">
                    <a:lumMod val="50000"/>
                  </a:schemeClr>
                </a:solidFill>
                <a:latin typeface="+mj-lt"/>
                <a:cs typeface="Arial" charset="0"/>
              </a:rPr>
              <a:t>injuries are more common in this group</a:t>
            </a:r>
            <a:endParaRPr lang="en-US" sz="3200" dirty="0">
              <a:solidFill>
                <a:schemeClr val="accent2">
                  <a:lumMod val="50000"/>
                </a:schemeClr>
              </a:solidFill>
              <a:latin typeface="+mj-lt"/>
              <a:cs typeface="Arial" charset="0"/>
            </a:endParaRPr>
          </a:p>
          <a:p>
            <a:pPr eaLnBrk="0" fontAlgn="base" hangingPunct="0">
              <a:spcBef>
                <a:spcPct val="0"/>
              </a:spcBef>
              <a:spcAft>
                <a:spcPct val="0"/>
              </a:spcAft>
              <a:buFontTx/>
              <a:buChar char="•"/>
            </a:pPr>
            <a:r>
              <a:rPr lang="en-US" sz="3200" dirty="0">
                <a:solidFill>
                  <a:schemeClr val="accent2">
                    <a:lumMod val="50000"/>
                  </a:schemeClr>
                </a:solidFill>
                <a:latin typeface="+mj-lt"/>
              </a:rPr>
              <a:t>To prevent further thermal damage, remove smoldering clothes, etc</a:t>
            </a:r>
            <a:r>
              <a:rPr lang="en-US" sz="3200" dirty="0" smtClean="0">
                <a:solidFill>
                  <a:schemeClr val="accent2">
                    <a:lumMod val="50000"/>
                  </a:schemeClr>
                </a:solidFill>
                <a:latin typeface="+mj-lt"/>
              </a:rPr>
              <a:t>.</a:t>
            </a:r>
            <a:endParaRPr lang="en-US" sz="3200" dirty="0">
              <a:solidFill>
                <a:schemeClr val="accent2">
                  <a:lumMod val="50000"/>
                </a:schemeClr>
              </a:solidFill>
              <a:latin typeface="+mj-lt"/>
            </a:endParaRPr>
          </a:p>
          <a:p>
            <a:pPr eaLnBrk="0" fontAlgn="base" hangingPunct="0">
              <a:spcBef>
                <a:spcPct val="0"/>
              </a:spcBef>
              <a:spcAft>
                <a:spcPct val="0"/>
              </a:spcAft>
              <a:buFontTx/>
              <a:buChar char="•"/>
            </a:pPr>
            <a:r>
              <a:rPr lang="en-US" sz="3200" dirty="0">
                <a:solidFill>
                  <a:schemeClr val="accent2">
                    <a:lumMod val="50000"/>
                  </a:schemeClr>
                </a:solidFill>
                <a:latin typeface="+mj-lt"/>
              </a:rPr>
              <a:t>Apply a bandage. Cover any burned areas with a sterile gauze bandage, if available, or a clean cloth. Don't use a blanket or towel, because loose fibers can stick to the burns</a:t>
            </a:r>
            <a:r>
              <a:rPr lang="en-US" sz="3200" dirty="0" smtClean="0">
                <a:solidFill>
                  <a:schemeClr val="accent2">
                    <a:lumMod val="50000"/>
                  </a:schemeClr>
                </a:solidFill>
                <a:latin typeface="+mj-lt"/>
              </a:rPr>
              <a:t>.</a:t>
            </a:r>
            <a:endParaRPr lang="en-US" sz="3200" dirty="0">
              <a:solidFill>
                <a:schemeClr val="accent2">
                  <a:lumMod val="50000"/>
                </a:schemeClr>
              </a:solidFill>
              <a:latin typeface="+mj-lt"/>
              <a:cs typeface="Arial" charset="0"/>
            </a:endParaRPr>
          </a:p>
        </p:txBody>
      </p:sp>
    </p:spTree>
    <p:extLst>
      <p:ext uri="{BB962C8B-B14F-4D97-AF65-F5344CB8AC3E}">
        <p14:creationId xmlns:p14="http://schemas.microsoft.com/office/powerpoint/2010/main" val="2011967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9720072" cy="1219200"/>
          </a:xfrm>
          <a:solidFill>
            <a:schemeClr val="accent1">
              <a:lumMod val="75000"/>
            </a:schemeClr>
          </a:solidFill>
        </p:spPr>
        <p:txBody>
          <a:bodyPr>
            <a:normAutofit/>
          </a:bodyPr>
          <a:lstStyle/>
          <a:p>
            <a:r>
              <a:rPr lang="en-GB" sz="4400" dirty="0" smtClean="0">
                <a:solidFill>
                  <a:schemeClr val="accent2">
                    <a:lumMod val="50000"/>
                  </a:schemeClr>
                </a:solidFill>
              </a:rPr>
              <a:t>Emergency department management of electrical burns</a:t>
            </a:r>
            <a:endParaRPr lang="en-US" sz="4400" dirty="0">
              <a:solidFill>
                <a:schemeClr val="accent2">
                  <a:lumMod val="50000"/>
                </a:schemeClr>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676400"/>
            <a:ext cx="9220200" cy="4724400"/>
          </a:xfrm>
        </p:spPr>
      </p:pic>
    </p:spTree>
    <p:extLst>
      <p:ext uri="{BB962C8B-B14F-4D97-AF65-F5344CB8AC3E}">
        <p14:creationId xmlns:p14="http://schemas.microsoft.com/office/powerpoint/2010/main" val="3786709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A48ACD3-ADF6-465D-892B-A923AFECF8D9}"/>
              </a:ext>
            </a:extLst>
          </p:cNvPr>
          <p:cNvSpPr>
            <a:spLocks noGrp="1"/>
          </p:cNvSpPr>
          <p:nvPr>
            <p:ph idx="1"/>
          </p:nvPr>
        </p:nvSpPr>
        <p:spPr>
          <a:xfrm>
            <a:off x="1035424" y="2133600"/>
            <a:ext cx="10394576" cy="4343400"/>
          </a:xfrm>
        </p:spPr>
        <p:txBody>
          <a:bodyPr>
            <a:normAutofit/>
          </a:bodyPr>
          <a:lstStyle/>
          <a:p>
            <a:pPr marL="457200" indent="-457200">
              <a:buFont typeface="+mj-lt"/>
              <a:buAutoNum type="arabicPeriod"/>
            </a:pPr>
            <a:r>
              <a:rPr lang="en-GB" sz="2800" b="1" dirty="0" smtClean="0">
                <a:solidFill>
                  <a:schemeClr val="accent2">
                    <a:lumMod val="50000"/>
                  </a:schemeClr>
                </a:solidFill>
                <a:latin typeface="+mj-lt"/>
              </a:rPr>
              <a:t>Stop </a:t>
            </a:r>
            <a:r>
              <a:rPr lang="en-GB" sz="2800" b="1" dirty="0">
                <a:solidFill>
                  <a:schemeClr val="accent2">
                    <a:lumMod val="50000"/>
                  </a:schemeClr>
                </a:solidFill>
                <a:latin typeface="+mj-lt"/>
              </a:rPr>
              <a:t>the burning process</a:t>
            </a:r>
            <a:r>
              <a:rPr lang="en-GB" sz="2800" dirty="0">
                <a:solidFill>
                  <a:schemeClr val="accent2">
                    <a:lumMod val="50000"/>
                  </a:schemeClr>
                </a:solidFill>
                <a:latin typeface="+mj-lt"/>
              </a:rPr>
              <a:t>: Use water for smouldering clothes, chemicals, hot tar, etc. </a:t>
            </a:r>
          </a:p>
          <a:p>
            <a:pPr marL="457200" indent="-457200">
              <a:buFont typeface="+mj-lt"/>
              <a:buAutoNum type="arabicPeriod"/>
            </a:pPr>
            <a:r>
              <a:rPr lang="en-GB" sz="2800" b="1" dirty="0" smtClean="0">
                <a:solidFill>
                  <a:schemeClr val="accent2">
                    <a:lumMod val="50000"/>
                  </a:schemeClr>
                </a:solidFill>
                <a:latin typeface="+mj-lt"/>
              </a:rPr>
              <a:t>Check </a:t>
            </a:r>
            <a:r>
              <a:rPr lang="en-GB" sz="2800" b="1" dirty="0">
                <a:solidFill>
                  <a:schemeClr val="accent2">
                    <a:lumMod val="50000"/>
                  </a:schemeClr>
                </a:solidFill>
                <a:latin typeface="+mj-lt"/>
              </a:rPr>
              <a:t>airway</a:t>
            </a:r>
            <a:r>
              <a:rPr lang="en-GB" sz="2800" dirty="0">
                <a:solidFill>
                  <a:schemeClr val="accent2">
                    <a:lumMod val="50000"/>
                  </a:schemeClr>
                </a:solidFill>
                <a:latin typeface="+mj-lt"/>
              </a:rPr>
              <a:t>: If deep facial burns are present and/or there is a history of smoke exposure with obtundation or stridor or other symptoms of impaired airway – INTUBATE </a:t>
            </a:r>
          </a:p>
          <a:p>
            <a:pPr marL="457200" indent="-457200">
              <a:buFont typeface="+mj-lt"/>
              <a:buAutoNum type="arabicPeriod"/>
            </a:pPr>
            <a:r>
              <a:rPr lang="en-GB" sz="2800" b="1" dirty="0" smtClean="0">
                <a:solidFill>
                  <a:schemeClr val="accent2">
                    <a:lumMod val="50000"/>
                  </a:schemeClr>
                </a:solidFill>
                <a:latin typeface="+mj-lt"/>
              </a:rPr>
              <a:t>Initiate </a:t>
            </a:r>
            <a:r>
              <a:rPr lang="en-GB" sz="2800" b="1" dirty="0">
                <a:solidFill>
                  <a:schemeClr val="accent2">
                    <a:lumMod val="50000"/>
                  </a:schemeClr>
                </a:solidFill>
                <a:latin typeface="+mj-lt"/>
              </a:rPr>
              <a:t>high flow oxygen therapy </a:t>
            </a:r>
            <a:r>
              <a:rPr lang="en-GB" sz="2800" dirty="0">
                <a:solidFill>
                  <a:schemeClr val="accent2">
                    <a:lumMod val="50000"/>
                  </a:schemeClr>
                </a:solidFill>
                <a:latin typeface="+mj-lt"/>
              </a:rPr>
              <a:t>if history of smoke exposure is present, to treat carbon monoxide toxicity. </a:t>
            </a:r>
          </a:p>
          <a:p>
            <a:pPr marL="457200" indent="-457200">
              <a:buFont typeface="+mj-lt"/>
              <a:buAutoNum type="arabicPeriod"/>
            </a:pPr>
            <a:r>
              <a:rPr lang="en-GB" sz="2800" b="1" dirty="0" smtClean="0">
                <a:solidFill>
                  <a:schemeClr val="accent2">
                    <a:lumMod val="50000"/>
                  </a:schemeClr>
                </a:solidFill>
                <a:latin typeface="+mj-lt"/>
              </a:rPr>
              <a:t>Check </a:t>
            </a:r>
            <a:r>
              <a:rPr lang="en-GB" sz="2800" b="1" dirty="0">
                <a:solidFill>
                  <a:schemeClr val="accent2">
                    <a:lumMod val="50000"/>
                  </a:schemeClr>
                </a:solidFill>
                <a:latin typeface="+mj-lt"/>
              </a:rPr>
              <a:t>for other Injuries </a:t>
            </a:r>
            <a:r>
              <a:rPr lang="en-GB" sz="2800" dirty="0">
                <a:solidFill>
                  <a:schemeClr val="accent2">
                    <a:lumMod val="50000"/>
                  </a:schemeClr>
                </a:solidFill>
                <a:latin typeface="+mj-lt"/>
              </a:rPr>
              <a:t>especially to chest (rib fractures, pneumothorax, etc.) due to other trauma suffered in the accident. </a:t>
            </a:r>
          </a:p>
          <a:p>
            <a:pPr marL="457200" indent="-457200">
              <a:buFont typeface="+mj-lt"/>
              <a:buAutoNum type="arabicPeriod"/>
            </a:pPr>
            <a:r>
              <a:rPr lang="en-GB" sz="2800" b="1" dirty="0" smtClean="0">
                <a:solidFill>
                  <a:schemeClr val="accent2">
                    <a:lumMod val="50000"/>
                  </a:schemeClr>
                </a:solidFill>
                <a:latin typeface="+mj-lt"/>
              </a:rPr>
              <a:t>Assess </a:t>
            </a:r>
            <a:r>
              <a:rPr lang="en-GB" sz="2800" b="1" dirty="0">
                <a:solidFill>
                  <a:schemeClr val="accent2">
                    <a:lumMod val="50000"/>
                  </a:schemeClr>
                </a:solidFill>
                <a:latin typeface="+mj-lt"/>
              </a:rPr>
              <a:t>hemodynamic stability and perfusion </a:t>
            </a:r>
            <a:r>
              <a:rPr lang="en-GB" sz="2800" dirty="0">
                <a:solidFill>
                  <a:schemeClr val="accent2">
                    <a:lumMod val="50000"/>
                  </a:schemeClr>
                </a:solidFill>
                <a:latin typeface="+mj-lt"/>
              </a:rPr>
              <a:t>by looking for evidence of impending burn shock.</a:t>
            </a:r>
            <a:endParaRPr lang="ar-JO" sz="2800" dirty="0">
              <a:solidFill>
                <a:schemeClr val="accent2">
                  <a:lumMod val="50000"/>
                </a:schemeClr>
              </a:solidFill>
              <a:latin typeface="+mj-lt"/>
            </a:endParaRPr>
          </a:p>
        </p:txBody>
      </p:sp>
      <p:sp>
        <p:nvSpPr>
          <p:cNvPr id="2" name="TextBox 1"/>
          <p:cNvSpPr txBox="1"/>
          <p:nvPr/>
        </p:nvSpPr>
        <p:spPr>
          <a:xfrm>
            <a:off x="1035424" y="914400"/>
            <a:ext cx="8458200" cy="769441"/>
          </a:xfrm>
          <a:prstGeom prst="rect">
            <a:avLst/>
          </a:prstGeom>
          <a:solidFill>
            <a:schemeClr val="accent1">
              <a:lumMod val="75000"/>
            </a:schemeClr>
          </a:solidFill>
        </p:spPr>
        <p:txBody>
          <a:bodyPr wrap="square" rtlCol="0">
            <a:spAutoFit/>
          </a:bodyPr>
          <a:lstStyle/>
          <a:p>
            <a:r>
              <a:rPr lang="en-GB" sz="4400" dirty="0">
                <a:solidFill>
                  <a:schemeClr val="accent2">
                    <a:lumMod val="50000"/>
                  </a:schemeClr>
                </a:solidFill>
                <a:latin typeface="+mj-lt"/>
              </a:rPr>
              <a:t>Emergency department </a:t>
            </a:r>
            <a:r>
              <a:rPr lang="en-GB" sz="4400" dirty="0" smtClean="0">
                <a:solidFill>
                  <a:schemeClr val="accent2">
                    <a:lumMod val="50000"/>
                  </a:schemeClr>
                </a:solidFill>
                <a:latin typeface="+mj-lt"/>
              </a:rPr>
              <a:t>management </a:t>
            </a:r>
            <a:endParaRPr lang="en-US" sz="4400" dirty="0">
              <a:solidFill>
                <a:schemeClr val="accent2">
                  <a:lumMod val="50000"/>
                </a:schemeClr>
              </a:solidFill>
              <a:latin typeface="+mj-lt"/>
            </a:endParaRPr>
          </a:p>
        </p:txBody>
      </p:sp>
    </p:spTree>
    <p:extLst>
      <p:ext uri="{BB962C8B-B14F-4D97-AF65-F5344CB8AC3E}">
        <p14:creationId xmlns:p14="http://schemas.microsoft.com/office/powerpoint/2010/main" val="3847965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0E7BE4-A1E6-4A2B-A4A7-F779867B8436}"/>
              </a:ext>
            </a:extLst>
          </p:cNvPr>
          <p:cNvSpPr>
            <a:spLocks noGrp="1"/>
          </p:cNvSpPr>
          <p:nvPr>
            <p:ph idx="1"/>
          </p:nvPr>
        </p:nvSpPr>
        <p:spPr>
          <a:xfrm>
            <a:off x="1143000" y="914400"/>
            <a:ext cx="10439400" cy="5410200"/>
          </a:xfrm>
        </p:spPr>
        <p:txBody>
          <a:bodyPr>
            <a:noAutofit/>
          </a:bodyPr>
          <a:lstStyle/>
          <a:p>
            <a:pPr marL="0" indent="0">
              <a:buNone/>
            </a:pPr>
            <a:r>
              <a:rPr lang="en-GB" sz="3200" b="1" dirty="0">
                <a:solidFill>
                  <a:schemeClr val="accent1">
                    <a:lumMod val="75000"/>
                  </a:schemeClr>
                </a:solidFill>
                <a:latin typeface="+mj-lt"/>
              </a:rPr>
              <a:t>6. </a:t>
            </a:r>
            <a:r>
              <a:rPr lang="en-GB" sz="3200" b="1" dirty="0">
                <a:solidFill>
                  <a:schemeClr val="accent2">
                    <a:lumMod val="50000"/>
                  </a:schemeClr>
                </a:solidFill>
                <a:latin typeface="+mj-lt"/>
              </a:rPr>
              <a:t>Start I / V infusion </a:t>
            </a:r>
            <a:r>
              <a:rPr lang="en-GB" sz="3200" dirty="0">
                <a:solidFill>
                  <a:schemeClr val="accent2">
                    <a:lumMod val="50000"/>
                  </a:schemeClr>
                </a:solidFill>
                <a:latin typeface="+mj-lt"/>
              </a:rPr>
              <a:t>if burn size is greater than 15% of total body surface (or if there are other injuries) infuse lactated Ringers An estimate of fluid requirement is: </a:t>
            </a:r>
          </a:p>
          <a:p>
            <a:pPr marL="514350" indent="-514350">
              <a:buAutoNum type="alphaLcPeriod"/>
            </a:pPr>
            <a:r>
              <a:rPr lang="en-GB" sz="3200" dirty="0">
                <a:solidFill>
                  <a:schemeClr val="accent2">
                    <a:lumMod val="50000"/>
                  </a:schemeClr>
                </a:solidFill>
                <a:latin typeface="+mj-lt"/>
              </a:rPr>
              <a:t>15-25% BSA = 500 ml per hour </a:t>
            </a:r>
          </a:p>
          <a:p>
            <a:pPr marL="514350" indent="-514350">
              <a:buAutoNum type="alphaLcPeriod"/>
            </a:pPr>
            <a:r>
              <a:rPr lang="en-GB" sz="3200" dirty="0">
                <a:solidFill>
                  <a:schemeClr val="accent2">
                    <a:lumMod val="50000"/>
                  </a:schemeClr>
                </a:solidFill>
                <a:latin typeface="+mj-lt"/>
              </a:rPr>
              <a:t>b. 25-50% BSA = 750 ml per hour </a:t>
            </a:r>
          </a:p>
          <a:p>
            <a:pPr marL="514350" indent="-514350">
              <a:buAutoNum type="alphaLcPeriod"/>
            </a:pPr>
            <a:r>
              <a:rPr lang="en-GB" sz="3200" dirty="0">
                <a:solidFill>
                  <a:schemeClr val="accent2">
                    <a:lumMod val="50000"/>
                  </a:schemeClr>
                </a:solidFill>
                <a:latin typeface="+mj-lt"/>
              </a:rPr>
              <a:t>c. &gt; 50% BSA = 1 </a:t>
            </a:r>
            <a:r>
              <a:rPr lang="en-GB" sz="3200" dirty="0" err="1">
                <a:solidFill>
                  <a:schemeClr val="accent2">
                    <a:lumMod val="50000"/>
                  </a:schemeClr>
                </a:solidFill>
                <a:latin typeface="+mj-lt"/>
              </a:rPr>
              <a:t>Liter</a:t>
            </a:r>
            <a:r>
              <a:rPr lang="en-GB" sz="3200" dirty="0">
                <a:solidFill>
                  <a:schemeClr val="accent2">
                    <a:lumMod val="50000"/>
                  </a:schemeClr>
                </a:solidFill>
                <a:latin typeface="+mj-lt"/>
              </a:rPr>
              <a:t> per hour</a:t>
            </a:r>
          </a:p>
          <a:p>
            <a:pPr marL="0" indent="0">
              <a:buNone/>
            </a:pPr>
            <a:r>
              <a:rPr lang="en-GB" sz="3200" b="1" dirty="0">
                <a:solidFill>
                  <a:schemeClr val="accent1">
                    <a:lumMod val="75000"/>
                  </a:schemeClr>
                </a:solidFill>
                <a:latin typeface="+mj-lt"/>
              </a:rPr>
              <a:t>7. </a:t>
            </a:r>
            <a:r>
              <a:rPr lang="en-GB" sz="3200" b="1" dirty="0">
                <a:solidFill>
                  <a:schemeClr val="accent2">
                    <a:lumMod val="50000"/>
                  </a:schemeClr>
                </a:solidFill>
                <a:latin typeface="+mj-lt"/>
              </a:rPr>
              <a:t>Assess depth and size of burn </a:t>
            </a:r>
            <a:r>
              <a:rPr lang="en-GB" sz="3200" dirty="0">
                <a:solidFill>
                  <a:schemeClr val="accent2">
                    <a:lumMod val="50000"/>
                  </a:schemeClr>
                </a:solidFill>
                <a:latin typeface="+mj-lt"/>
              </a:rPr>
              <a:t>while keeping the patient warm (remove wet clothes). Cover patient with clean and dry dressing to conserve heat. </a:t>
            </a:r>
          </a:p>
          <a:p>
            <a:pPr marL="0" indent="0">
              <a:buNone/>
            </a:pPr>
            <a:r>
              <a:rPr lang="en-GB" sz="3200" b="1" dirty="0">
                <a:solidFill>
                  <a:schemeClr val="accent1">
                    <a:lumMod val="75000"/>
                  </a:schemeClr>
                </a:solidFill>
                <a:latin typeface="+mj-lt"/>
              </a:rPr>
              <a:t>8. </a:t>
            </a:r>
            <a:r>
              <a:rPr lang="en-GB" sz="3200" b="1" dirty="0">
                <a:solidFill>
                  <a:schemeClr val="accent2">
                    <a:lumMod val="50000"/>
                  </a:schemeClr>
                </a:solidFill>
                <a:latin typeface="+mj-lt"/>
              </a:rPr>
              <a:t>High tension (&gt; 1000 Volts) injury</a:t>
            </a:r>
            <a:r>
              <a:rPr lang="en-GB" sz="3200" dirty="0">
                <a:solidFill>
                  <a:schemeClr val="accent2">
                    <a:lumMod val="50000"/>
                  </a:schemeClr>
                </a:solidFill>
                <a:latin typeface="+mj-lt"/>
              </a:rPr>
              <a:t>—Look for cardiac abnormalities, entrance and exit sites and other injuries. </a:t>
            </a:r>
          </a:p>
        </p:txBody>
      </p:sp>
    </p:spTree>
    <p:extLst>
      <p:ext uri="{BB962C8B-B14F-4D97-AF65-F5344CB8AC3E}">
        <p14:creationId xmlns:p14="http://schemas.microsoft.com/office/powerpoint/2010/main" val="711156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EDFA6E-834B-44F0-901D-45B6D10F31B1}"/>
              </a:ext>
            </a:extLst>
          </p:cNvPr>
          <p:cNvSpPr>
            <a:spLocks noGrp="1"/>
          </p:cNvSpPr>
          <p:nvPr>
            <p:ph idx="1"/>
          </p:nvPr>
        </p:nvSpPr>
        <p:spPr>
          <a:xfrm>
            <a:off x="1143000" y="882244"/>
            <a:ext cx="10591800" cy="5966791"/>
          </a:xfrm>
        </p:spPr>
        <p:txBody>
          <a:bodyPr>
            <a:normAutofit/>
          </a:bodyPr>
          <a:lstStyle/>
          <a:p>
            <a:pPr marL="0" indent="0">
              <a:buNone/>
            </a:pPr>
            <a:r>
              <a:rPr lang="en-GB" sz="2800" b="1" dirty="0">
                <a:solidFill>
                  <a:schemeClr val="accent1">
                    <a:lumMod val="75000"/>
                  </a:schemeClr>
                </a:solidFill>
                <a:latin typeface="+mj-lt"/>
              </a:rPr>
              <a:t>9. </a:t>
            </a:r>
            <a:r>
              <a:rPr lang="en-GB" sz="2800" b="1" dirty="0">
                <a:solidFill>
                  <a:schemeClr val="accent2">
                    <a:lumMod val="50000"/>
                  </a:schemeClr>
                </a:solidFill>
                <a:latin typeface="+mj-lt"/>
              </a:rPr>
              <a:t>Remove any constricting objects (Rings, Bangles, etc) </a:t>
            </a:r>
          </a:p>
          <a:p>
            <a:pPr marL="0" indent="0">
              <a:buNone/>
            </a:pPr>
            <a:r>
              <a:rPr lang="en-GB" sz="2800" b="1" dirty="0">
                <a:solidFill>
                  <a:schemeClr val="accent1">
                    <a:lumMod val="75000"/>
                  </a:schemeClr>
                </a:solidFill>
                <a:latin typeface="+mj-lt"/>
              </a:rPr>
              <a:t>10. </a:t>
            </a:r>
            <a:r>
              <a:rPr lang="en-GB" sz="2800" b="1" dirty="0">
                <a:solidFill>
                  <a:schemeClr val="accent2">
                    <a:lumMod val="50000"/>
                  </a:schemeClr>
                </a:solidFill>
                <a:latin typeface="+mj-lt"/>
              </a:rPr>
              <a:t>Evaluate the following </a:t>
            </a:r>
          </a:p>
          <a:p>
            <a:pPr marL="0" indent="0">
              <a:buNone/>
            </a:pPr>
            <a:r>
              <a:rPr lang="en-GB" sz="2800" dirty="0" err="1">
                <a:solidFill>
                  <a:schemeClr val="accent2">
                    <a:lumMod val="50000"/>
                  </a:schemeClr>
                </a:solidFill>
                <a:latin typeface="+mj-lt"/>
              </a:rPr>
              <a:t>A.Neurologic</a:t>
            </a:r>
            <a:r>
              <a:rPr lang="en-GB" sz="2800" dirty="0">
                <a:solidFill>
                  <a:schemeClr val="accent2">
                    <a:lumMod val="50000"/>
                  </a:schemeClr>
                </a:solidFill>
                <a:latin typeface="+mj-lt"/>
              </a:rPr>
              <a:t> status at scene</a:t>
            </a:r>
            <a:r>
              <a:rPr lang="en-US" sz="2800" dirty="0">
                <a:solidFill>
                  <a:schemeClr val="accent2">
                    <a:lumMod val="50000"/>
                  </a:schemeClr>
                </a:solidFill>
                <a:latin typeface="+mj-lt"/>
              </a:rPr>
              <a:t> </a:t>
            </a:r>
          </a:p>
          <a:p>
            <a:pPr>
              <a:buFont typeface="Wingdings" panose="05000000000000000000" pitchFamily="2" charset="2"/>
              <a:buChar char="§"/>
            </a:pPr>
            <a:r>
              <a:rPr lang="en-US" sz="2800" b="1" dirty="0">
                <a:solidFill>
                  <a:schemeClr val="accent2">
                    <a:lumMod val="50000"/>
                  </a:schemeClr>
                </a:solidFill>
                <a:latin typeface="+mj-lt"/>
              </a:rPr>
              <a:t>All patients should be assessed for responsiveness with the Glasgow coma scale; they may be confused because of hypoxia or </a:t>
            </a:r>
            <a:r>
              <a:rPr lang="en-US" sz="2800" b="1" dirty="0" err="1">
                <a:solidFill>
                  <a:schemeClr val="accent2">
                    <a:lumMod val="50000"/>
                  </a:schemeClr>
                </a:solidFill>
                <a:latin typeface="+mj-lt"/>
              </a:rPr>
              <a:t>hypovolaemia</a:t>
            </a:r>
            <a:r>
              <a:rPr lang="en-US" sz="2800" b="1" dirty="0">
                <a:solidFill>
                  <a:schemeClr val="accent2">
                    <a:lumMod val="50000"/>
                  </a:schemeClr>
                </a:solidFill>
                <a:latin typeface="+mj-lt"/>
              </a:rPr>
              <a:t>.</a:t>
            </a:r>
          </a:p>
          <a:p>
            <a:pPr>
              <a:buFont typeface="Wingdings" panose="05000000000000000000" pitchFamily="2" charset="2"/>
              <a:buChar char="§"/>
            </a:pPr>
            <a:r>
              <a:rPr lang="en-US" sz="2800" b="1" dirty="0">
                <a:solidFill>
                  <a:schemeClr val="accent2">
                    <a:lumMod val="50000"/>
                  </a:schemeClr>
                </a:solidFill>
                <a:latin typeface="+mj-lt"/>
              </a:rPr>
              <a:t>So , Cervical spine immobilization with or without spinal immobilization is needed based on the mechanism of injury/neurologic examination</a:t>
            </a:r>
            <a:r>
              <a:rPr lang="en-GB" sz="2800" dirty="0">
                <a:solidFill>
                  <a:schemeClr val="accent2">
                    <a:lumMod val="50000"/>
                  </a:schemeClr>
                </a:solidFill>
                <a:latin typeface="+mj-lt"/>
              </a:rPr>
              <a:t> </a:t>
            </a:r>
          </a:p>
          <a:p>
            <a:pPr marL="0" indent="0">
              <a:buNone/>
            </a:pPr>
            <a:r>
              <a:rPr lang="en-GB" sz="2800" dirty="0">
                <a:solidFill>
                  <a:schemeClr val="accent1">
                    <a:lumMod val="75000"/>
                  </a:schemeClr>
                </a:solidFill>
                <a:latin typeface="+mj-lt"/>
              </a:rPr>
              <a:t>b.</a:t>
            </a:r>
            <a:r>
              <a:rPr lang="en-GB" sz="2800" dirty="0">
                <a:solidFill>
                  <a:schemeClr val="accent2">
                    <a:lumMod val="50000"/>
                  </a:schemeClr>
                </a:solidFill>
                <a:latin typeface="+mj-lt"/>
              </a:rPr>
              <a:t> Smoke exposure and airway status </a:t>
            </a:r>
          </a:p>
          <a:p>
            <a:pPr marL="0" indent="0">
              <a:buNone/>
            </a:pPr>
            <a:r>
              <a:rPr lang="en-GB" sz="2800" dirty="0">
                <a:solidFill>
                  <a:schemeClr val="accent1">
                    <a:lumMod val="75000"/>
                  </a:schemeClr>
                </a:solidFill>
                <a:latin typeface="+mj-lt"/>
              </a:rPr>
              <a:t>c. </a:t>
            </a:r>
            <a:r>
              <a:rPr lang="en-GB" sz="2800" dirty="0">
                <a:solidFill>
                  <a:schemeClr val="accent2">
                    <a:lumMod val="50000"/>
                  </a:schemeClr>
                </a:solidFill>
                <a:latin typeface="+mj-lt"/>
              </a:rPr>
              <a:t>Hemodynamic stability </a:t>
            </a:r>
          </a:p>
          <a:p>
            <a:pPr marL="0" indent="0">
              <a:buNone/>
            </a:pPr>
            <a:r>
              <a:rPr lang="en-GB" sz="2800" dirty="0">
                <a:solidFill>
                  <a:schemeClr val="accent1">
                    <a:lumMod val="75000"/>
                  </a:schemeClr>
                </a:solidFill>
                <a:latin typeface="+mj-lt"/>
              </a:rPr>
              <a:t>d. </a:t>
            </a:r>
            <a:r>
              <a:rPr lang="en-GB" sz="2800" dirty="0">
                <a:solidFill>
                  <a:schemeClr val="accent2">
                    <a:lumMod val="50000"/>
                  </a:schemeClr>
                </a:solidFill>
                <a:latin typeface="+mj-lt"/>
              </a:rPr>
              <a:t>Approximate size, depth and areas involved in burn</a:t>
            </a:r>
          </a:p>
          <a:p>
            <a:pPr marL="0" indent="0">
              <a:buNone/>
            </a:pPr>
            <a:r>
              <a:rPr lang="en-GB" sz="2800" dirty="0">
                <a:solidFill>
                  <a:schemeClr val="accent1">
                    <a:lumMod val="75000"/>
                  </a:schemeClr>
                </a:solidFill>
                <a:latin typeface="+mj-lt"/>
              </a:rPr>
              <a:t>e.</a:t>
            </a:r>
            <a:r>
              <a:rPr lang="en-US" sz="2800" dirty="0">
                <a:solidFill>
                  <a:schemeClr val="accent1">
                    <a:lumMod val="75000"/>
                  </a:schemeClr>
                </a:solidFill>
                <a:latin typeface="+mj-lt"/>
              </a:rPr>
              <a:t> </a:t>
            </a:r>
            <a:r>
              <a:rPr lang="en-US" sz="2800" dirty="0">
                <a:solidFill>
                  <a:schemeClr val="accent2">
                    <a:lumMod val="50000"/>
                  </a:schemeClr>
                </a:solidFill>
                <a:latin typeface="+mj-lt"/>
              </a:rPr>
              <a:t>evaluate for hidden injuries.</a:t>
            </a:r>
            <a:endParaRPr lang="ar-JO" sz="2800" dirty="0">
              <a:solidFill>
                <a:schemeClr val="accent2">
                  <a:lumMod val="50000"/>
                </a:schemeClr>
              </a:solidFill>
              <a:latin typeface="+mj-lt"/>
            </a:endParaRPr>
          </a:p>
          <a:p>
            <a:pPr marL="0" indent="0">
              <a:buNone/>
            </a:pPr>
            <a:endParaRPr lang="ar-JO" dirty="0"/>
          </a:p>
          <a:p>
            <a:pPr marL="0" indent="0">
              <a:buNone/>
            </a:pPr>
            <a:endParaRPr lang="ar-JO" dirty="0"/>
          </a:p>
        </p:txBody>
      </p:sp>
    </p:spTree>
    <p:extLst>
      <p:ext uri="{BB962C8B-B14F-4D97-AF65-F5344CB8AC3E}">
        <p14:creationId xmlns:p14="http://schemas.microsoft.com/office/powerpoint/2010/main" val="92387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19200" y="838200"/>
            <a:ext cx="9677400" cy="5486400"/>
          </a:xfrm>
        </p:spPr>
        <p:txBody>
          <a:bodyPr>
            <a:normAutofit/>
          </a:bodyPr>
          <a:lstStyle/>
          <a:p>
            <a:r>
              <a:rPr lang="en-GB" sz="4000" dirty="0">
                <a:solidFill>
                  <a:schemeClr val="accent2">
                    <a:lumMod val="50000"/>
                  </a:schemeClr>
                </a:solidFill>
                <a:latin typeface="+mj-lt"/>
              </a:rPr>
              <a:t>Electrical burns differ from thermal or chemical burns in that they cause much more </a:t>
            </a:r>
            <a:r>
              <a:rPr lang="en-GB" sz="4000" dirty="0" err="1">
                <a:solidFill>
                  <a:schemeClr val="accent2">
                    <a:lumMod val="50000"/>
                  </a:schemeClr>
                </a:solidFill>
                <a:latin typeface="+mj-lt"/>
              </a:rPr>
              <a:t>subdermal</a:t>
            </a:r>
            <a:r>
              <a:rPr lang="en-GB" sz="4000" dirty="0">
                <a:solidFill>
                  <a:schemeClr val="accent2">
                    <a:lumMod val="50000"/>
                  </a:schemeClr>
                </a:solidFill>
                <a:latin typeface="+mj-lt"/>
              </a:rPr>
              <a:t> damage </a:t>
            </a:r>
          </a:p>
          <a:p>
            <a:r>
              <a:rPr lang="en-US" sz="4000" dirty="0">
                <a:solidFill>
                  <a:schemeClr val="accent2">
                    <a:lumMod val="50000"/>
                  </a:schemeClr>
                </a:solidFill>
                <a:latin typeface="+mj-lt"/>
              </a:rPr>
              <a:t>Electrical burn sometimes cause mild skin damage but there can still be sever internal organ and tissue damage  </a:t>
            </a:r>
          </a:p>
          <a:p>
            <a:r>
              <a:rPr lang="en-GB" sz="4000" dirty="0">
                <a:solidFill>
                  <a:schemeClr val="accent2">
                    <a:lumMod val="50000"/>
                  </a:schemeClr>
                </a:solidFill>
                <a:latin typeface="+mj-lt"/>
              </a:rPr>
              <a:t>The spectrum of electrical injury is broad, ranging from minimal injury to severe </a:t>
            </a:r>
            <a:r>
              <a:rPr lang="en-GB" sz="4000" dirty="0" err="1">
                <a:solidFill>
                  <a:schemeClr val="accent2">
                    <a:lumMod val="50000"/>
                  </a:schemeClr>
                </a:solidFill>
                <a:latin typeface="+mj-lt"/>
              </a:rPr>
              <a:t>multiorgan</a:t>
            </a:r>
            <a:r>
              <a:rPr lang="en-GB" sz="4000" dirty="0">
                <a:solidFill>
                  <a:schemeClr val="accent2">
                    <a:lumMod val="50000"/>
                  </a:schemeClr>
                </a:solidFill>
                <a:latin typeface="+mj-lt"/>
              </a:rPr>
              <a:t> involvement to death</a:t>
            </a:r>
          </a:p>
          <a:p>
            <a:endParaRPr lang="en-US" sz="3200" dirty="0">
              <a:solidFill>
                <a:schemeClr val="accent2">
                  <a:lumMod val="50000"/>
                </a:schemeClr>
              </a:solidFill>
            </a:endParaRPr>
          </a:p>
        </p:txBody>
      </p:sp>
    </p:spTree>
    <p:extLst>
      <p:ext uri="{BB962C8B-B14F-4D97-AF65-F5344CB8AC3E}">
        <p14:creationId xmlns:p14="http://schemas.microsoft.com/office/powerpoint/2010/main" val="1482434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9720073" cy="5562600"/>
          </a:xfrm>
        </p:spPr>
        <p:txBody>
          <a:bodyPr>
            <a:normAutofit/>
          </a:bodyPr>
          <a:lstStyle/>
          <a:p>
            <a:r>
              <a:rPr lang="en-US" sz="3200" dirty="0">
                <a:solidFill>
                  <a:schemeClr val="accent2">
                    <a:lumMod val="50000"/>
                  </a:schemeClr>
                </a:solidFill>
                <a:latin typeface="+mj-lt"/>
              </a:rPr>
              <a:t>Low voltage injuries &lt;240 volts: </a:t>
            </a:r>
            <a:r>
              <a:rPr lang="en-US" sz="3200" u="sng" dirty="0">
                <a:solidFill>
                  <a:schemeClr val="accent2">
                    <a:lumMod val="50000"/>
                  </a:schemeClr>
                </a:solidFill>
                <a:latin typeface="+mj-lt"/>
              </a:rPr>
              <a:t>Asymptomatic</a:t>
            </a:r>
            <a:r>
              <a:rPr lang="en-US" sz="3200" dirty="0">
                <a:solidFill>
                  <a:schemeClr val="accent2">
                    <a:lumMod val="50000"/>
                  </a:schemeClr>
                </a:solidFill>
                <a:latin typeface="+mj-lt"/>
              </a:rPr>
              <a:t> patients with a </a:t>
            </a:r>
            <a:r>
              <a:rPr lang="en-US" sz="3200" u="sng" dirty="0">
                <a:solidFill>
                  <a:schemeClr val="accent2">
                    <a:lumMod val="50000"/>
                  </a:schemeClr>
                </a:solidFill>
                <a:latin typeface="+mj-lt"/>
              </a:rPr>
              <a:t>normal ECG</a:t>
            </a:r>
            <a:r>
              <a:rPr lang="en-US" sz="3200" dirty="0">
                <a:solidFill>
                  <a:schemeClr val="accent2">
                    <a:lumMod val="50000"/>
                  </a:schemeClr>
                </a:solidFill>
                <a:latin typeface="+mj-lt"/>
              </a:rPr>
              <a:t> on arrival and </a:t>
            </a:r>
            <a:r>
              <a:rPr lang="en-US" sz="3200" u="sng" dirty="0">
                <a:solidFill>
                  <a:schemeClr val="accent2">
                    <a:lumMod val="50000"/>
                  </a:schemeClr>
                </a:solidFill>
                <a:latin typeface="+mj-lt"/>
              </a:rPr>
              <a:t>no abnormal clinical findings</a:t>
            </a:r>
            <a:r>
              <a:rPr lang="en-US" sz="3200" dirty="0">
                <a:solidFill>
                  <a:schemeClr val="accent2">
                    <a:lumMod val="50000"/>
                  </a:schemeClr>
                </a:solidFill>
                <a:latin typeface="+mj-lt"/>
              </a:rPr>
              <a:t> on examination    can be discharged </a:t>
            </a:r>
            <a:br>
              <a:rPr lang="en-US" sz="3200" dirty="0">
                <a:solidFill>
                  <a:schemeClr val="accent2">
                    <a:lumMod val="50000"/>
                  </a:schemeClr>
                </a:solidFill>
                <a:latin typeface="+mj-lt"/>
              </a:rPr>
            </a:br>
            <a:r>
              <a:rPr lang="en-US" sz="3200" dirty="0">
                <a:solidFill>
                  <a:schemeClr val="accent2">
                    <a:lumMod val="50000"/>
                  </a:schemeClr>
                </a:solidFill>
                <a:latin typeface="+mj-lt"/>
              </a:rPr>
              <a:t>No other investigations needed Not even cardiac </a:t>
            </a:r>
            <a:r>
              <a:rPr lang="en-US" sz="3200" dirty="0" smtClean="0">
                <a:solidFill>
                  <a:schemeClr val="accent2">
                    <a:lumMod val="50000"/>
                  </a:schemeClr>
                </a:solidFill>
                <a:latin typeface="+mj-lt"/>
              </a:rPr>
              <a:t>monitoring</a:t>
            </a:r>
          </a:p>
          <a:p>
            <a:r>
              <a:rPr lang="en-US" sz="3200" b="1" dirty="0">
                <a:solidFill>
                  <a:schemeClr val="accent1">
                    <a:lumMod val="75000"/>
                  </a:schemeClr>
                </a:solidFill>
                <a:latin typeface="+mj-lt"/>
              </a:rPr>
              <a:t>Red flags in the history and exam for more serious injury </a:t>
            </a:r>
            <a:endParaRPr lang="en-US" sz="3200" b="1" dirty="0">
              <a:solidFill>
                <a:schemeClr val="accent2">
                  <a:lumMod val="50000"/>
                </a:schemeClr>
              </a:solidFill>
            </a:endParaRPr>
          </a:p>
          <a:p>
            <a:r>
              <a:rPr lang="en-US" sz="3200" dirty="0">
                <a:solidFill>
                  <a:schemeClr val="accent2">
                    <a:lumMod val="50000"/>
                  </a:schemeClr>
                </a:solidFill>
                <a:latin typeface="+mj-lt"/>
              </a:rPr>
              <a:t>chest pain, palpations loss of consciousness, altered mental status, confusion, weakness dyspnea, abdominal pain, weakness, burn with subcutaneous damage , vascular compromise, or </a:t>
            </a:r>
            <a:r>
              <a:rPr lang="en-US" sz="3200" u="sng" dirty="0">
                <a:solidFill>
                  <a:schemeClr val="accent2">
                    <a:lumMod val="50000"/>
                  </a:schemeClr>
                </a:solidFill>
                <a:latin typeface="+mj-lt"/>
              </a:rPr>
              <a:t>abnormal results on ECG</a:t>
            </a:r>
          </a:p>
          <a:p>
            <a:r>
              <a:rPr lang="en-US" sz="3200" dirty="0">
                <a:solidFill>
                  <a:schemeClr val="accent2">
                    <a:lumMod val="50000"/>
                  </a:schemeClr>
                </a:solidFill>
                <a:latin typeface="+mj-lt"/>
              </a:rPr>
              <a:t>Further investigations : Urinary and serum myoglobin CK Lipase, </a:t>
            </a:r>
            <a:r>
              <a:rPr lang="en-US" sz="3200" dirty="0" err="1">
                <a:solidFill>
                  <a:schemeClr val="accent2">
                    <a:lumMod val="50000"/>
                  </a:schemeClr>
                </a:solidFill>
                <a:latin typeface="+mj-lt"/>
              </a:rPr>
              <a:t>Coag</a:t>
            </a:r>
            <a:r>
              <a:rPr lang="en-US" sz="3200" dirty="0">
                <a:solidFill>
                  <a:schemeClr val="accent2">
                    <a:lumMod val="50000"/>
                  </a:schemeClr>
                </a:solidFill>
                <a:latin typeface="+mj-lt"/>
              </a:rPr>
              <a:t> studies Imaging Admit these patients</a:t>
            </a:r>
          </a:p>
          <a:p>
            <a:endParaRPr lang="en-US" sz="3200" dirty="0">
              <a:solidFill>
                <a:schemeClr val="accent2">
                  <a:lumMod val="50000"/>
                </a:schemeClr>
              </a:solidFill>
              <a:latin typeface="+mj-lt"/>
            </a:endParaRPr>
          </a:p>
        </p:txBody>
      </p:sp>
    </p:spTree>
    <p:extLst>
      <p:ext uri="{BB962C8B-B14F-4D97-AF65-F5344CB8AC3E}">
        <p14:creationId xmlns:p14="http://schemas.microsoft.com/office/powerpoint/2010/main" val="2242287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10515600" cy="5562600"/>
          </a:xfrm>
        </p:spPr>
        <p:txBody>
          <a:bodyPr>
            <a:normAutofit fontScale="77500" lnSpcReduction="20000"/>
          </a:bodyPr>
          <a:lstStyle/>
          <a:p>
            <a:pPr marL="0" indent="0">
              <a:buNone/>
            </a:pPr>
            <a:r>
              <a:rPr lang="en-US" sz="4000" dirty="0">
                <a:solidFill>
                  <a:schemeClr val="accent2">
                    <a:lumMod val="50000"/>
                  </a:schemeClr>
                </a:solidFill>
                <a:latin typeface="+mj-lt"/>
              </a:rPr>
              <a:t>Admit all high voltage (&gt;600 volts) injuries </a:t>
            </a:r>
          </a:p>
          <a:p>
            <a:pPr marL="0" indent="0">
              <a:buNone/>
            </a:pPr>
            <a:r>
              <a:rPr lang="en-US" sz="4000" dirty="0">
                <a:solidFill>
                  <a:schemeClr val="accent2">
                    <a:lumMod val="50000"/>
                  </a:schemeClr>
                </a:solidFill>
                <a:latin typeface="+mj-lt"/>
              </a:rPr>
              <a:t>These patients will likely need transfer to a burns </a:t>
            </a:r>
            <a:r>
              <a:rPr lang="en-US" sz="4000" dirty="0" err="1">
                <a:solidFill>
                  <a:schemeClr val="accent2">
                    <a:lumMod val="50000"/>
                  </a:schemeClr>
                </a:solidFill>
                <a:latin typeface="+mj-lt"/>
              </a:rPr>
              <a:t>centre</a:t>
            </a:r>
            <a:r>
              <a:rPr lang="en-US" sz="4000" dirty="0">
                <a:solidFill>
                  <a:schemeClr val="accent2">
                    <a:lumMod val="50000"/>
                  </a:schemeClr>
                </a:solidFill>
                <a:latin typeface="+mj-lt"/>
              </a:rPr>
              <a:t> </a:t>
            </a:r>
          </a:p>
          <a:p>
            <a:pPr marL="0" indent="0">
              <a:buNone/>
            </a:pPr>
            <a:r>
              <a:rPr lang="en-US" sz="4000" dirty="0">
                <a:solidFill>
                  <a:schemeClr val="accent2">
                    <a:lumMod val="50000"/>
                  </a:schemeClr>
                </a:solidFill>
                <a:latin typeface="+mj-lt"/>
              </a:rPr>
              <a:t>Cutaneous injuries: Basic burns treatment Tetanus Prophylaxis</a:t>
            </a:r>
          </a:p>
          <a:p>
            <a:pPr marL="0" indent="0">
              <a:buNone/>
            </a:pPr>
            <a:r>
              <a:rPr lang="en-US" sz="4000" dirty="0">
                <a:solidFill>
                  <a:schemeClr val="accent2">
                    <a:lumMod val="50000"/>
                  </a:schemeClr>
                </a:solidFill>
                <a:latin typeface="+mj-lt"/>
              </a:rPr>
              <a:t>Injuries to extremities:* Close monitoring for signs of compartment syndrome *Elevation of limb and splinting *Fracture and dislocation reduction</a:t>
            </a:r>
            <a:endParaRPr lang="ar-JO" sz="4000" dirty="0">
              <a:solidFill>
                <a:schemeClr val="accent2">
                  <a:lumMod val="50000"/>
                </a:schemeClr>
              </a:solidFill>
              <a:latin typeface="+mj-lt"/>
            </a:endParaRPr>
          </a:p>
          <a:p>
            <a:pPr marL="0" indent="0">
              <a:buNone/>
            </a:pPr>
            <a:endParaRPr lang="en-US" sz="4000" dirty="0" smtClean="0">
              <a:solidFill>
                <a:schemeClr val="accent2">
                  <a:lumMod val="50000"/>
                </a:schemeClr>
              </a:solidFill>
              <a:latin typeface="+mj-lt"/>
            </a:endParaRPr>
          </a:p>
          <a:p>
            <a:pPr marL="0" indent="0">
              <a:buNone/>
            </a:pPr>
            <a:r>
              <a:rPr lang="en-US" sz="4000" dirty="0" err="1" smtClean="0">
                <a:solidFill>
                  <a:schemeClr val="accent2">
                    <a:lumMod val="50000"/>
                  </a:schemeClr>
                </a:solidFill>
                <a:latin typeface="+mj-lt"/>
              </a:rPr>
              <a:t>Myoglobinuria</a:t>
            </a:r>
            <a:r>
              <a:rPr lang="en-US" sz="4000" dirty="0" smtClean="0">
                <a:solidFill>
                  <a:schemeClr val="accent2">
                    <a:lumMod val="50000"/>
                  </a:schemeClr>
                </a:solidFill>
                <a:latin typeface="+mj-lt"/>
              </a:rPr>
              <a:t>  </a:t>
            </a:r>
            <a:r>
              <a:rPr lang="en-US" sz="4000" dirty="0">
                <a:solidFill>
                  <a:schemeClr val="accent2">
                    <a:lumMod val="50000"/>
                  </a:schemeClr>
                </a:solidFill>
                <a:latin typeface="+mj-lt"/>
              </a:rPr>
              <a:t>high risk </a:t>
            </a:r>
            <a:r>
              <a:rPr lang="en-US" sz="4000" dirty="0" smtClean="0">
                <a:solidFill>
                  <a:schemeClr val="accent2">
                    <a:lumMod val="50000"/>
                  </a:schemeClr>
                </a:solidFill>
                <a:latin typeface="+mj-lt"/>
              </a:rPr>
              <a:t>for </a:t>
            </a:r>
            <a:r>
              <a:rPr lang="en-US" sz="4000" dirty="0">
                <a:solidFill>
                  <a:schemeClr val="accent2">
                    <a:lumMod val="50000"/>
                  </a:schemeClr>
                </a:solidFill>
                <a:latin typeface="+mj-lt"/>
              </a:rPr>
              <a:t>renal failure </a:t>
            </a:r>
            <a:r>
              <a:rPr lang="en-US" sz="4000" dirty="0" smtClean="0">
                <a:solidFill>
                  <a:schemeClr val="accent2">
                    <a:lumMod val="50000"/>
                  </a:schemeClr>
                </a:solidFill>
                <a:latin typeface="+mj-lt"/>
              </a:rPr>
              <a:t>*Treat </a:t>
            </a:r>
            <a:r>
              <a:rPr lang="en-US" sz="4000" dirty="0">
                <a:solidFill>
                  <a:schemeClr val="accent2">
                    <a:lumMod val="50000"/>
                  </a:schemeClr>
                </a:solidFill>
                <a:latin typeface="+mj-lt"/>
              </a:rPr>
              <a:t>with aggressive fluid resuscitation until urine is clear and any acidosis is </a:t>
            </a:r>
            <a:r>
              <a:rPr lang="en-US" sz="4000" dirty="0" smtClean="0">
                <a:solidFill>
                  <a:schemeClr val="accent2">
                    <a:lumMod val="50000"/>
                  </a:schemeClr>
                </a:solidFill>
                <a:latin typeface="+mj-lt"/>
              </a:rPr>
              <a:t>corrected</a:t>
            </a:r>
          </a:p>
          <a:p>
            <a:pPr marL="0" indent="0">
              <a:buNone/>
            </a:pPr>
            <a:r>
              <a:rPr lang="en-US" sz="4000" dirty="0">
                <a:solidFill>
                  <a:schemeClr val="accent2">
                    <a:lumMod val="50000"/>
                  </a:schemeClr>
                </a:solidFill>
                <a:latin typeface="+mj-lt"/>
              </a:rPr>
              <a:t>Lightning strikes: anyone who is struck by lightning who does not suffer immediate cardiac or respiratory arrest will survive</a:t>
            </a:r>
          </a:p>
          <a:p>
            <a:pPr marL="0" indent="0">
              <a:buNone/>
            </a:pPr>
            <a:r>
              <a:rPr lang="en-US" sz="4000" dirty="0">
                <a:solidFill>
                  <a:schemeClr val="accent2">
                    <a:lumMod val="50000"/>
                  </a:schemeClr>
                </a:solidFill>
                <a:latin typeface="+mj-lt"/>
              </a:rPr>
              <a:t>Multiple delayed injuries: Neurological demyelination, cataracts – need careful follow up after discharge</a:t>
            </a:r>
            <a:endParaRPr lang="ar-JO" sz="4000" dirty="0">
              <a:solidFill>
                <a:schemeClr val="accent2">
                  <a:lumMod val="50000"/>
                </a:schemeClr>
              </a:solidFill>
              <a:latin typeface="+mj-lt"/>
            </a:endParaRPr>
          </a:p>
          <a:p>
            <a:pPr marL="0" indent="0">
              <a:buNone/>
            </a:pPr>
            <a:endParaRPr lang="ar-JO" sz="3200" dirty="0">
              <a:solidFill>
                <a:schemeClr val="accent2">
                  <a:lumMod val="50000"/>
                </a:schemeClr>
              </a:solidFill>
            </a:endParaRPr>
          </a:p>
        </p:txBody>
      </p:sp>
    </p:spTree>
    <p:extLst>
      <p:ext uri="{BB962C8B-B14F-4D97-AF65-F5344CB8AC3E}">
        <p14:creationId xmlns:p14="http://schemas.microsoft.com/office/powerpoint/2010/main" val="2809422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4572000" cy="685800"/>
          </a:xfrm>
          <a:solidFill>
            <a:schemeClr val="accent1">
              <a:lumMod val="75000"/>
            </a:schemeClr>
          </a:solidFill>
        </p:spPr>
        <p:txBody>
          <a:bodyPr>
            <a:normAutofit fontScale="90000"/>
          </a:bodyPr>
          <a:lstStyle/>
          <a:p>
            <a:r>
              <a:rPr lang="en-GB" dirty="0" smtClean="0">
                <a:solidFill>
                  <a:schemeClr val="accent2">
                    <a:lumMod val="50000"/>
                  </a:schemeClr>
                </a:solidFill>
              </a:rPr>
              <a:t>hospitalization</a:t>
            </a:r>
            <a:endParaRPr lang="en-US" dirty="0">
              <a:solidFill>
                <a:schemeClr val="accent2">
                  <a:lumMod val="50000"/>
                </a:schemeClr>
              </a:solidFill>
            </a:endParaRPr>
          </a:p>
        </p:txBody>
      </p:sp>
      <p:sp>
        <p:nvSpPr>
          <p:cNvPr id="3" name="Content Placeholder 2"/>
          <p:cNvSpPr>
            <a:spLocks noGrp="1"/>
          </p:cNvSpPr>
          <p:nvPr>
            <p:ph idx="1"/>
          </p:nvPr>
        </p:nvSpPr>
        <p:spPr>
          <a:xfrm>
            <a:off x="914400" y="1828800"/>
            <a:ext cx="10439400" cy="4480560"/>
          </a:xfrm>
        </p:spPr>
        <p:txBody>
          <a:bodyPr>
            <a:normAutofit/>
          </a:bodyPr>
          <a:lstStyle/>
          <a:p>
            <a:pPr>
              <a:buFont typeface="Arial" panose="020B0604020202020204" pitchFamily="34" charset="0"/>
              <a:buChar char="•"/>
            </a:pPr>
            <a:r>
              <a:rPr lang="en-GB" sz="2800" dirty="0">
                <a:solidFill>
                  <a:schemeClr val="accent2">
                    <a:lumMod val="50000"/>
                  </a:schemeClr>
                </a:solidFill>
                <a:latin typeface="+mj-lt"/>
              </a:rPr>
              <a:t>Typically, an electrical burn patient has a lower affected body surface area than other burn patients, yet complication risks are much higher due to internal </a:t>
            </a:r>
            <a:r>
              <a:rPr lang="en-GB" sz="2800" dirty="0" smtClean="0">
                <a:solidFill>
                  <a:schemeClr val="accent2">
                    <a:lumMod val="50000"/>
                  </a:schemeClr>
                </a:solidFill>
                <a:latin typeface="+mj-lt"/>
              </a:rPr>
              <a:t>injury.</a:t>
            </a:r>
          </a:p>
          <a:p>
            <a:pPr>
              <a:buFont typeface="Arial" panose="020B0604020202020204" pitchFamily="34" charset="0"/>
              <a:buChar char="•"/>
            </a:pPr>
            <a:r>
              <a:rPr lang="en-GB" sz="2800" baseline="30000" dirty="0" smtClean="0">
                <a:solidFill>
                  <a:schemeClr val="accent2">
                    <a:lumMod val="50000"/>
                  </a:schemeClr>
                </a:solidFill>
                <a:latin typeface="+mj-lt"/>
              </a:rPr>
              <a:t> </a:t>
            </a:r>
            <a:r>
              <a:rPr lang="en-GB" sz="2800" dirty="0" smtClean="0">
                <a:solidFill>
                  <a:schemeClr val="accent2">
                    <a:lumMod val="50000"/>
                  </a:schemeClr>
                </a:solidFill>
                <a:latin typeface="+mj-lt"/>
              </a:rPr>
              <a:t>Often</a:t>
            </a:r>
            <a:r>
              <a:rPr lang="en-GB" sz="2800" dirty="0">
                <a:solidFill>
                  <a:schemeClr val="accent2">
                    <a:lumMod val="50000"/>
                  </a:schemeClr>
                </a:solidFill>
                <a:latin typeface="+mj-lt"/>
              </a:rPr>
              <a:t>, the damaged internal tissue demands hospitalization. If not treated, this damaged tissue can cause complications (such as gaseous </a:t>
            </a:r>
            <a:r>
              <a:rPr lang="en-GB" sz="2800" dirty="0">
                <a:solidFill>
                  <a:schemeClr val="accent2">
                    <a:lumMod val="50000"/>
                  </a:schemeClr>
                </a:solidFill>
                <a:latin typeface="+mj-lt"/>
                <a:hlinkClick r:id="rId2" tooltip="Gangrene"/>
              </a:rPr>
              <a:t>gangrene</a:t>
            </a:r>
            <a:r>
              <a:rPr lang="en-GB" sz="2800" dirty="0">
                <a:solidFill>
                  <a:schemeClr val="accent2">
                    <a:lumMod val="50000"/>
                  </a:schemeClr>
                </a:solidFill>
                <a:latin typeface="+mj-lt"/>
              </a:rPr>
              <a:t> from dead tissue or loss of blood flow to limbs) </a:t>
            </a:r>
            <a:r>
              <a:rPr lang="en-GB" sz="2800" dirty="0" smtClean="0">
                <a:solidFill>
                  <a:schemeClr val="accent2">
                    <a:lumMod val="50000"/>
                  </a:schemeClr>
                </a:solidFill>
                <a:latin typeface="+mj-lt"/>
              </a:rPr>
              <a:t>and the </a:t>
            </a:r>
            <a:r>
              <a:rPr lang="en-GB" sz="2800" dirty="0">
                <a:solidFill>
                  <a:schemeClr val="accent2">
                    <a:lumMod val="50000"/>
                  </a:schemeClr>
                </a:solidFill>
                <a:latin typeface="+mj-lt"/>
              </a:rPr>
              <a:t>damaged body parts may need to be </a:t>
            </a:r>
            <a:r>
              <a:rPr lang="en-GB" sz="2800" dirty="0" smtClean="0">
                <a:solidFill>
                  <a:schemeClr val="accent2">
                    <a:lumMod val="50000"/>
                  </a:schemeClr>
                </a:solidFill>
                <a:latin typeface="+mj-lt"/>
                <a:hlinkClick r:id="rId3" tooltip="Amputate"/>
              </a:rPr>
              <a:t>amputated</a:t>
            </a:r>
            <a:r>
              <a:rPr lang="en-GB" sz="2800" dirty="0">
                <a:solidFill>
                  <a:schemeClr val="accent2">
                    <a:lumMod val="50000"/>
                  </a:schemeClr>
                </a:solidFill>
                <a:latin typeface="+mj-lt"/>
              </a:rPr>
              <a:t> , </a:t>
            </a:r>
            <a:r>
              <a:rPr lang="en-GB" sz="2800" dirty="0" smtClean="0">
                <a:solidFill>
                  <a:schemeClr val="accent2">
                    <a:lumMod val="50000"/>
                  </a:schemeClr>
                </a:solidFill>
                <a:latin typeface="+mj-lt"/>
              </a:rPr>
              <a:t>limb </a:t>
            </a:r>
            <a:r>
              <a:rPr lang="en-GB" sz="2800" dirty="0">
                <a:solidFill>
                  <a:schemeClr val="accent2">
                    <a:lumMod val="50000"/>
                  </a:schemeClr>
                </a:solidFill>
                <a:latin typeface="+mj-lt"/>
              </a:rPr>
              <a:t>amputation rates for victims who experience direct electrical contact can be as high as 75</a:t>
            </a:r>
            <a:r>
              <a:rPr lang="en-GB" sz="2800" dirty="0" smtClean="0">
                <a:solidFill>
                  <a:schemeClr val="accent2">
                    <a:lumMod val="50000"/>
                  </a:schemeClr>
                </a:solidFill>
                <a:latin typeface="+mj-lt"/>
              </a:rPr>
              <a:t>%.</a:t>
            </a:r>
          </a:p>
          <a:p>
            <a:pPr>
              <a:buFont typeface="Arial" panose="020B0604020202020204" pitchFamily="34" charset="0"/>
              <a:buChar char="•"/>
            </a:pPr>
            <a:r>
              <a:rPr lang="en-GB" sz="2800" dirty="0">
                <a:solidFill>
                  <a:schemeClr val="accent2">
                    <a:lumMod val="50000"/>
                  </a:schemeClr>
                </a:solidFill>
                <a:latin typeface="+mj-lt"/>
              </a:rPr>
              <a:t> Repeated removal of the damaged tissue and extensive rehabilitation are </a:t>
            </a:r>
            <a:r>
              <a:rPr lang="en-GB" sz="2800" dirty="0" smtClean="0">
                <a:solidFill>
                  <a:schemeClr val="accent2">
                    <a:lumMod val="50000"/>
                  </a:schemeClr>
                </a:solidFill>
                <a:latin typeface="+mj-lt"/>
              </a:rPr>
              <a:t>common</a:t>
            </a:r>
          </a:p>
          <a:p>
            <a:pPr>
              <a:buFont typeface="Arial" panose="020B0604020202020204" pitchFamily="34" charset="0"/>
              <a:buChar char="•"/>
            </a:pPr>
            <a:r>
              <a:rPr lang="en-GB" sz="2800" dirty="0">
                <a:solidFill>
                  <a:schemeClr val="accent2">
                    <a:lumMod val="50000"/>
                  </a:schemeClr>
                </a:solidFill>
                <a:latin typeface="+mj-lt"/>
              </a:rPr>
              <a:t> Burn treatment for severe wounds may require </a:t>
            </a:r>
            <a:r>
              <a:rPr lang="en-GB" sz="2800" dirty="0">
                <a:solidFill>
                  <a:schemeClr val="accent2">
                    <a:lumMod val="50000"/>
                  </a:schemeClr>
                </a:solidFill>
                <a:latin typeface="+mj-lt"/>
                <a:hlinkClick r:id="rId4" tooltip="Skin grafting"/>
              </a:rPr>
              <a:t>skin grafting</a:t>
            </a:r>
            <a:r>
              <a:rPr lang="en-GB" sz="2800" dirty="0">
                <a:solidFill>
                  <a:schemeClr val="accent2">
                    <a:lumMod val="50000"/>
                  </a:schemeClr>
                </a:solidFill>
                <a:latin typeface="+mj-lt"/>
              </a:rPr>
              <a:t>, </a:t>
            </a:r>
            <a:r>
              <a:rPr lang="en-GB" sz="2800" dirty="0">
                <a:solidFill>
                  <a:schemeClr val="accent2">
                    <a:lumMod val="50000"/>
                  </a:schemeClr>
                </a:solidFill>
                <a:latin typeface="+mj-lt"/>
                <a:hlinkClick r:id="rId5" tooltip="Debridement"/>
              </a:rPr>
              <a:t>debridement</a:t>
            </a:r>
            <a:r>
              <a:rPr lang="en-GB" sz="2800" dirty="0">
                <a:solidFill>
                  <a:schemeClr val="accent2">
                    <a:lumMod val="50000"/>
                  </a:schemeClr>
                </a:solidFill>
                <a:latin typeface="+mj-lt"/>
              </a:rPr>
              <a:t>, </a:t>
            </a:r>
            <a:r>
              <a:rPr lang="en-GB" sz="2800" u="sng" dirty="0">
                <a:solidFill>
                  <a:schemeClr val="accent1">
                    <a:lumMod val="75000"/>
                  </a:schemeClr>
                </a:solidFill>
                <a:latin typeface="+mj-lt"/>
              </a:rPr>
              <a:t>excision of dead tissue, and repair of damaged </a:t>
            </a:r>
            <a:r>
              <a:rPr lang="en-GB" sz="2800" u="sng" dirty="0" smtClean="0">
                <a:solidFill>
                  <a:schemeClr val="accent1">
                    <a:lumMod val="75000"/>
                  </a:schemeClr>
                </a:solidFill>
                <a:latin typeface="+mj-lt"/>
              </a:rPr>
              <a:t>organs</a:t>
            </a:r>
            <a:endParaRPr lang="en-US" sz="2800" u="sng" dirty="0">
              <a:solidFill>
                <a:schemeClr val="accent1">
                  <a:lumMod val="75000"/>
                </a:schemeClr>
              </a:solidFill>
              <a:latin typeface="+mj-lt"/>
            </a:endParaRPr>
          </a:p>
        </p:txBody>
      </p:sp>
    </p:spTree>
    <p:extLst>
      <p:ext uri="{BB962C8B-B14F-4D97-AF65-F5344CB8AC3E}">
        <p14:creationId xmlns:p14="http://schemas.microsoft.com/office/powerpoint/2010/main" val="2472921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609600"/>
            <a:ext cx="3962400" cy="568911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555784"/>
            <a:ext cx="4736452" cy="5742932"/>
          </a:xfrm>
          <a:prstGeom prst="rect">
            <a:avLst/>
          </a:prstGeom>
        </p:spPr>
      </p:pic>
    </p:spTree>
    <p:extLst>
      <p:ext uri="{BB962C8B-B14F-4D97-AF65-F5344CB8AC3E}">
        <p14:creationId xmlns:p14="http://schemas.microsoft.com/office/powerpoint/2010/main" val="104450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41294"/>
            <a:ext cx="4648200" cy="685800"/>
          </a:xfrm>
          <a:solidFill>
            <a:schemeClr val="accent1">
              <a:lumMod val="75000"/>
            </a:schemeClr>
          </a:solidFill>
        </p:spPr>
        <p:txBody>
          <a:bodyPr>
            <a:normAutofit/>
          </a:bodyPr>
          <a:lstStyle/>
          <a:p>
            <a:r>
              <a:rPr lang="en-US" sz="4400" dirty="0" smtClean="0">
                <a:solidFill>
                  <a:schemeClr val="accent2">
                    <a:lumMod val="50000"/>
                  </a:schemeClr>
                </a:solidFill>
              </a:rPr>
              <a:t>Complications</a:t>
            </a:r>
            <a:endParaRPr lang="en-US" sz="4400" dirty="0">
              <a:solidFill>
                <a:schemeClr val="accent2">
                  <a:lumMod val="50000"/>
                </a:schemeClr>
              </a:solidFill>
            </a:endParaRPr>
          </a:p>
        </p:txBody>
      </p:sp>
      <p:sp>
        <p:nvSpPr>
          <p:cNvPr id="3" name="Content Placeholder 2"/>
          <p:cNvSpPr>
            <a:spLocks noGrp="1"/>
          </p:cNvSpPr>
          <p:nvPr>
            <p:ph idx="1"/>
          </p:nvPr>
        </p:nvSpPr>
        <p:spPr>
          <a:xfrm>
            <a:off x="1143000" y="1842247"/>
            <a:ext cx="10439400" cy="5029200"/>
          </a:xfrm>
        </p:spPr>
        <p:txBody>
          <a:bodyPr>
            <a:normAutofit/>
          </a:bodyPr>
          <a:lstStyle/>
          <a:p>
            <a:pPr marL="514350" indent="-514350">
              <a:buFont typeface="+mj-lt"/>
              <a:buAutoNum type="arabicPeriod"/>
            </a:pPr>
            <a:r>
              <a:rPr lang="en-US" sz="3200" dirty="0">
                <a:solidFill>
                  <a:schemeClr val="accent2">
                    <a:lumMod val="50000"/>
                  </a:schemeClr>
                </a:solidFill>
                <a:latin typeface="+mj-lt"/>
              </a:rPr>
              <a:t>infection (which can progress to sepsis</a:t>
            </a:r>
            <a:r>
              <a:rPr lang="en-US" sz="3200" dirty="0" smtClean="0">
                <a:solidFill>
                  <a:schemeClr val="accent2">
                    <a:lumMod val="50000"/>
                  </a:schemeClr>
                </a:solidFill>
                <a:latin typeface="+mj-lt"/>
              </a:rPr>
              <a:t>)</a:t>
            </a:r>
            <a:endParaRPr lang="en-US" sz="3200" dirty="0">
              <a:solidFill>
                <a:schemeClr val="accent2">
                  <a:lumMod val="50000"/>
                </a:schemeClr>
              </a:solidFill>
              <a:latin typeface="+mj-lt"/>
            </a:endParaRPr>
          </a:p>
          <a:p>
            <a:pPr marL="514350" indent="-514350">
              <a:buFont typeface="+mj-lt"/>
              <a:buAutoNum type="arabicPeriod"/>
            </a:pPr>
            <a:r>
              <a:rPr lang="en-US" sz="3200" dirty="0" smtClean="0">
                <a:solidFill>
                  <a:schemeClr val="accent2">
                    <a:lumMod val="50000"/>
                  </a:schemeClr>
                </a:solidFill>
                <a:latin typeface="+mj-lt"/>
              </a:rPr>
              <a:t>compartment syndrome</a:t>
            </a:r>
            <a:endParaRPr lang="en-US" sz="3200" dirty="0">
              <a:solidFill>
                <a:schemeClr val="accent2">
                  <a:lumMod val="50000"/>
                </a:schemeClr>
              </a:solidFill>
              <a:latin typeface="+mj-lt"/>
            </a:endParaRPr>
          </a:p>
          <a:p>
            <a:pPr marL="514350" indent="-514350">
              <a:buFont typeface="+mj-lt"/>
              <a:buAutoNum type="arabicPeriod"/>
            </a:pPr>
            <a:r>
              <a:rPr lang="en-US" sz="3200" dirty="0" err="1">
                <a:solidFill>
                  <a:schemeClr val="accent2">
                    <a:lumMod val="50000"/>
                  </a:schemeClr>
                </a:solidFill>
                <a:latin typeface="+mj-lt"/>
              </a:rPr>
              <a:t>rhabdomyolysis</a:t>
            </a:r>
            <a:r>
              <a:rPr lang="en-US" sz="3200" dirty="0">
                <a:solidFill>
                  <a:schemeClr val="accent2">
                    <a:lumMod val="50000"/>
                  </a:schemeClr>
                </a:solidFill>
                <a:latin typeface="+mj-lt"/>
              </a:rPr>
              <a:t> (due to extensive muscle damage from internal burns</a:t>
            </a:r>
            <a:r>
              <a:rPr lang="en-US" sz="3200" dirty="0" smtClean="0">
                <a:solidFill>
                  <a:schemeClr val="accent2">
                    <a:lumMod val="50000"/>
                  </a:schemeClr>
                </a:solidFill>
                <a:latin typeface="+mj-lt"/>
              </a:rPr>
              <a:t>).</a:t>
            </a:r>
            <a:endParaRPr lang="en-US" sz="3200" dirty="0">
              <a:solidFill>
                <a:schemeClr val="accent2">
                  <a:lumMod val="50000"/>
                </a:schemeClr>
              </a:solidFill>
              <a:latin typeface="+mj-lt"/>
            </a:endParaRPr>
          </a:p>
          <a:p>
            <a:pPr marL="514350" indent="-514350">
              <a:buFont typeface="+mj-lt"/>
              <a:buAutoNum type="arabicPeriod"/>
            </a:pPr>
            <a:r>
              <a:rPr lang="en-US" sz="3200" dirty="0">
                <a:solidFill>
                  <a:schemeClr val="accent2">
                    <a:lumMod val="50000"/>
                  </a:schemeClr>
                </a:solidFill>
                <a:latin typeface="+mj-lt"/>
                <a:hlinkClick r:id="rId2" tooltip="6 lung injury"/>
              </a:rPr>
              <a:t>Lung Injury</a:t>
            </a:r>
            <a:r>
              <a:rPr lang="en-US" sz="3200" dirty="0">
                <a:solidFill>
                  <a:schemeClr val="accent2">
                    <a:lumMod val="50000"/>
                  </a:schemeClr>
                </a:solidFill>
                <a:latin typeface="+mj-lt"/>
              </a:rPr>
              <a:t> </a:t>
            </a:r>
          </a:p>
          <a:p>
            <a:pPr marL="0" indent="0">
              <a:buNone/>
            </a:pPr>
            <a:r>
              <a:rPr lang="en-US" sz="3200" dirty="0">
                <a:solidFill>
                  <a:schemeClr val="accent2">
                    <a:lumMod val="50000"/>
                  </a:schemeClr>
                </a:solidFill>
                <a:latin typeface="+mj-lt"/>
              </a:rPr>
              <a:t>•Impairment of the brain centers stimulation of breathing and severe central nervous system damage </a:t>
            </a:r>
          </a:p>
          <a:p>
            <a:pPr marL="0" indent="0">
              <a:buNone/>
            </a:pPr>
            <a:r>
              <a:rPr lang="en-US" sz="3200" dirty="0">
                <a:solidFill>
                  <a:schemeClr val="accent2">
                    <a:lumMod val="50000"/>
                  </a:schemeClr>
                </a:solidFill>
                <a:latin typeface="+mj-lt"/>
              </a:rPr>
              <a:t>• Decreased muscle activity in the chest wall caused by a chest burn or muscle damage </a:t>
            </a:r>
          </a:p>
          <a:p>
            <a:endParaRPr lang="en-US" sz="2800" dirty="0"/>
          </a:p>
        </p:txBody>
      </p:sp>
    </p:spTree>
    <p:extLst>
      <p:ext uri="{BB962C8B-B14F-4D97-AF65-F5344CB8AC3E}">
        <p14:creationId xmlns:p14="http://schemas.microsoft.com/office/powerpoint/2010/main" val="1177885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0"/>
            <a:ext cx="9753600" cy="5334000"/>
          </a:xfrm>
        </p:spPr>
        <p:txBody>
          <a:bodyPr>
            <a:normAutofit/>
          </a:bodyPr>
          <a:lstStyle/>
          <a:p>
            <a:pPr marL="514350" indent="-514350">
              <a:buFont typeface="+mj-lt"/>
              <a:buAutoNum type="arabicPeriod" startAt="5"/>
            </a:pPr>
            <a:r>
              <a:rPr lang="en-US" sz="3200" dirty="0">
                <a:solidFill>
                  <a:schemeClr val="accent2">
                    <a:lumMod val="50000"/>
                  </a:schemeClr>
                </a:solidFill>
                <a:latin typeface="+mj-lt"/>
              </a:rPr>
              <a:t>Cardiac </a:t>
            </a:r>
            <a:r>
              <a:rPr lang="en-US" sz="3200" dirty="0" smtClean="0">
                <a:solidFill>
                  <a:schemeClr val="accent2">
                    <a:lumMod val="50000"/>
                  </a:schemeClr>
                </a:solidFill>
                <a:latin typeface="+mj-lt"/>
              </a:rPr>
              <a:t>complications</a:t>
            </a:r>
          </a:p>
          <a:p>
            <a:r>
              <a:rPr lang="en-US" sz="3200" dirty="0" smtClean="0">
                <a:solidFill>
                  <a:schemeClr val="accent2">
                    <a:lumMod val="50000"/>
                  </a:schemeClr>
                </a:solidFill>
                <a:latin typeface="+mj-lt"/>
              </a:rPr>
              <a:t>One </a:t>
            </a:r>
            <a:r>
              <a:rPr lang="en-US" sz="3200" dirty="0">
                <a:solidFill>
                  <a:schemeClr val="accent2">
                    <a:lumMod val="50000"/>
                  </a:schemeClr>
                </a:solidFill>
                <a:latin typeface="+mj-lt"/>
              </a:rPr>
              <a:t>can have an arrhythmia, possibly even a fatal arrhythmia, at the time of the injury. </a:t>
            </a:r>
          </a:p>
          <a:p>
            <a:r>
              <a:rPr lang="en-US" sz="3200" dirty="0">
                <a:solidFill>
                  <a:schemeClr val="accent2">
                    <a:lumMod val="50000"/>
                  </a:schemeClr>
                </a:solidFill>
                <a:latin typeface="+mj-lt"/>
              </a:rPr>
              <a:t>Anyone who experiences an arrhythmia or any chest pain or other typical cardiac-related symptoms is also at risk of arrhythmia in the 24 to 48 hours following the injury. </a:t>
            </a:r>
          </a:p>
          <a:p>
            <a:r>
              <a:rPr lang="en-US" sz="3200" dirty="0">
                <a:solidFill>
                  <a:schemeClr val="accent2">
                    <a:lumMod val="50000"/>
                  </a:schemeClr>
                </a:solidFill>
                <a:latin typeface="+mj-lt"/>
              </a:rPr>
              <a:t>Thus these patients should be kept on a cardiac monitor at all times. </a:t>
            </a:r>
          </a:p>
          <a:p>
            <a:r>
              <a:rPr lang="en-US" sz="3200" dirty="0">
                <a:solidFill>
                  <a:schemeClr val="accent2">
                    <a:lumMod val="50000"/>
                  </a:schemeClr>
                </a:solidFill>
                <a:latin typeface="+mj-lt"/>
              </a:rPr>
              <a:t> Any high voltage injury should have continuous cardiac monitoring for a minimum of 8 hours</a:t>
            </a:r>
          </a:p>
          <a:p>
            <a:endParaRPr lang="en-US" sz="2800" b="1" dirty="0"/>
          </a:p>
        </p:txBody>
      </p:sp>
    </p:spTree>
    <p:extLst>
      <p:ext uri="{BB962C8B-B14F-4D97-AF65-F5344CB8AC3E}">
        <p14:creationId xmlns:p14="http://schemas.microsoft.com/office/powerpoint/2010/main" val="3757438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905680"/>
            <a:ext cx="4849789" cy="651460"/>
          </a:xfrm>
          <a:prstGeom prst="rect">
            <a:avLst/>
          </a:prstGeom>
          <a:solidFill>
            <a:schemeClr val="accent1">
              <a:lumMod val="75000"/>
            </a:schemeClr>
          </a:solidFill>
        </p:spPr>
        <p:txBody>
          <a:bodyPr wrap="none">
            <a:spAutoFit/>
          </a:bodyPr>
          <a:lstStyle/>
          <a:p>
            <a:r>
              <a:rPr lang="en-US" sz="4400" dirty="0">
                <a:solidFill>
                  <a:schemeClr val="accent2">
                    <a:lumMod val="50000"/>
                  </a:schemeClr>
                </a:solidFill>
              </a:rPr>
              <a:t>Outcome and Prognosis</a:t>
            </a:r>
          </a:p>
        </p:txBody>
      </p:sp>
      <p:sp>
        <p:nvSpPr>
          <p:cNvPr id="3" name="Content Placeholder 2"/>
          <p:cNvSpPr>
            <a:spLocks noGrp="1"/>
          </p:cNvSpPr>
          <p:nvPr>
            <p:ph idx="1"/>
          </p:nvPr>
        </p:nvSpPr>
        <p:spPr>
          <a:xfrm>
            <a:off x="1143000" y="1752600"/>
            <a:ext cx="10591800" cy="5486400"/>
          </a:xfrm>
        </p:spPr>
        <p:txBody>
          <a:bodyPr>
            <a:noAutofit/>
          </a:bodyPr>
          <a:lstStyle/>
          <a:p>
            <a:r>
              <a:rPr lang="en-US" sz="3200" dirty="0">
                <a:solidFill>
                  <a:schemeClr val="accent2">
                    <a:lumMod val="50000"/>
                  </a:schemeClr>
                </a:solidFill>
                <a:latin typeface="+mj-lt"/>
              </a:rPr>
              <a:t>The location and extent of injury, the development of complications, and the functional result determine outcome and prognosis.</a:t>
            </a:r>
          </a:p>
          <a:p>
            <a:endParaRPr lang="en-US" sz="3200" dirty="0">
              <a:solidFill>
                <a:schemeClr val="accent2">
                  <a:lumMod val="50000"/>
                </a:schemeClr>
              </a:solidFill>
              <a:latin typeface="+mj-lt"/>
            </a:endParaRPr>
          </a:p>
          <a:p>
            <a:r>
              <a:rPr lang="en-US" sz="3200" dirty="0">
                <a:solidFill>
                  <a:schemeClr val="accent2">
                    <a:lumMod val="50000"/>
                  </a:schemeClr>
                </a:solidFill>
                <a:latin typeface="+mj-lt"/>
              </a:rPr>
              <a:t> Recent advances in ICU care, resuscitation, nutritional support, and surgical techniques, along with new skin substitutes, have significantly improved outcomes.</a:t>
            </a:r>
          </a:p>
          <a:p>
            <a:endParaRPr lang="en-US" sz="3200" dirty="0">
              <a:solidFill>
                <a:schemeClr val="accent2">
                  <a:lumMod val="50000"/>
                </a:schemeClr>
              </a:solidFill>
              <a:latin typeface="+mj-lt"/>
            </a:endParaRPr>
          </a:p>
          <a:p>
            <a:r>
              <a:rPr lang="en-US" sz="3200" dirty="0">
                <a:solidFill>
                  <a:schemeClr val="accent2">
                    <a:lumMod val="50000"/>
                  </a:schemeClr>
                </a:solidFill>
                <a:latin typeface="+mj-lt"/>
              </a:rPr>
              <a:t>Since most electrical injuries are preventable, prevention, education, and adherence to safety measures both at home and at work constitute the most important aspect of management</a:t>
            </a:r>
          </a:p>
          <a:p>
            <a:endParaRPr lang="en-US" sz="3200" dirty="0">
              <a:solidFill>
                <a:schemeClr val="accent2">
                  <a:lumMod val="50000"/>
                </a:schemeClr>
              </a:solidFill>
              <a:latin typeface="+mj-lt"/>
            </a:endParaRPr>
          </a:p>
        </p:txBody>
      </p:sp>
    </p:spTree>
    <p:extLst>
      <p:ext uri="{BB962C8B-B14F-4D97-AF65-F5344CB8AC3E}">
        <p14:creationId xmlns:p14="http://schemas.microsoft.com/office/powerpoint/2010/main" val="3320610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14400"/>
            <a:ext cx="10134600" cy="5562600"/>
          </a:xfrm>
        </p:spPr>
        <p:txBody>
          <a:bodyPr>
            <a:normAutofit fontScale="92500" lnSpcReduction="20000"/>
          </a:bodyPr>
          <a:lstStyle/>
          <a:p>
            <a:pPr>
              <a:lnSpc>
                <a:spcPct val="80000"/>
              </a:lnSpc>
            </a:pPr>
            <a:r>
              <a:rPr lang="en-US" sz="7000" b="1" dirty="0">
                <a:solidFill>
                  <a:schemeClr val="accent1">
                    <a:lumMod val="75000"/>
                  </a:schemeClr>
                </a:solidFill>
                <a:latin typeface="+mj-lt"/>
              </a:rPr>
              <a:t>Low-voltage</a:t>
            </a:r>
          </a:p>
          <a:p>
            <a:pPr>
              <a:lnSpc>
                <a:spcPct val="80000"/>
              </a:lnSpc>
            </a:pPr>
            <a:endParaRPr lang="en-US" sz="4000" b="1" dirty="0">
              <a:solidFill>
                <a:schemeClr val="accent2">
                  <a:lumMod val="50000"/>
                </a:schemeClr>
              </a:solidFill>
              <a:latin typeface="+mj-lt"/>
            </a:endParaRPr>
          </a:p>
          <a:p>
            <a:pPr>
              <a:lnSpc>
                <a:spcPct val="80000"/>
              </a:lnSpc>
              <a:buFont typeface="Arial" panose="020B0604020202020204" pitchFamily="34" charset="0"/>
              <a:buChar char="•"/>
            </a:pPr>
            <a:r>
              <a:rPr lang="en-US" sz="4200" dirty="0">
                <a:solidFill>
                  <a:schemeClr val="accent2">
                    <a:lumMod val="50000"/>
                  </a:schemeClr>
                </a:solidFill>
                <a:latin typeface="+mj-lt"/>
              </a:rPr>
              <a:t>If no significant burns are present and if consciousness returns before arriving to or in the ED, full recovery is expected. </a:t>
            </a:r>
          </a:p>
          <a:p>
            <a:pPr>
              <a:lnSpc>
                <a:spcPct val="80000"/>
              </a:lnSpc>
              <a:buFont typeface="Arial" panose="020B0604020202020204" pitchFamily="34" charset="0"/>
              <a:buChar char="•"/>
            </a:pPr>
            <a:r>
              <a:rPr lang="en-US" sz="4200" dirty="0">
                <a:solidFill>
                  <a:schemeClr val="accent2">
                    <a:lumMod val="50000"/>
                  </a:schemeClr>
                </a:solidFill>
                <a:latin typeface="+mj-lt"/>
              </a:rPr>
              <a:t>Rare persistent arrhythmias have been reported</a:t>
            </a:r>
            <a:r>
              <a:rPr lang="en-US" sz="4200" dirty="0" smtClean="0">
                <a:solidFill>
                  <a:schemeClr val="accent2">
                    <a:lumMod val="50000"/>
                  </a:schemeClr>
                </a:solidFill>
                <a:latin typeface="+mj-lt"/>
              </a:rPr>
              <a:t>.</a:t>
            </a:r>
            <a:endParaRPr lang="en-US" sz="4200" dirty="0">
              <a:solidFill>
                <a:schemeClr val="accent2">
                  <a:lumMod val="50000"/>
                </a:schemeClr>
              </a:solidFill>
              <a:latin typeface="+mj-lt"/>
            </a:endParaRPr>
          </a:p>
          <a:p>
            <a:pPr>
              <a:lnSpc>
                <a:spcPct val="80000"/>
              </a:lnSpc>
              <a:buFont typeface="Arial" panose="020B0604020202020204" pitchFamily="34" charset="0"/>
              <a:buChar char="•"/>
            </a:pPr>
            <a:r>
              <a:rPr lang="en-US" sz="4200" dirty="0">
                <a:solidFill>
                  <a:schemeClr val="accent2">
                    <a:lumMod val="50000"/>
                  </a:schemeClr>
                </a:solidFill>
                <a:latin typeface="+mj-lt"/>
              </a:rPr>
              <a:t>Persistence of unconsciousness carries a worse prognosis, and full recovery is not expected after 24 hours of unconsciousness</a:t>
            </a:r>
            <a:r>
              <a:rPr lang="en-US" sz="4200" dirty="0" smtClean="0">
                <a:solidFill>
                  <a:schemeClr val="accent2">
                    <a:lumMod val="50000"/>
                  </a:schemeClr>
                </a:solidFill>
                <a:latin typeface="+mj-lt"/>
              </a:rPr>
              <a:t>.</a:t>
            </a:r>
            <a:endParaRPr lang="en-US" sz="4200" dirty="0">
              <a:solidFill>
                <a:schemeClr val="accent2">
                  <a:lumMod val="50000"/>
                </a:schemeClr>
              </a:solidFill>
              <a:latin typeface="+mj-lt"/>
            </a:endParaRPr>
          </a:p>
          <a:p>
            <a:pPr>
              <a:lnSpc>
                <a:spcPct val="80000"/>
              </a:lnSpc>
              <a:buFont typeface="Arial" panose="020B0604020202020204" pitchFamily="34" charset="0"/>
              <a:buChar char="•"/>
            </a:pPr>
            <a:r>
              <a:rPr lang="en-US" sz="4200" dirty="0">
                <a:solidFill>
                  <a:schemeClr val="accent2">
                    <a:lumMod val="50000"/>
                  </a:schemeClr>
                </a:solidFill>
                <a:latin typeface="+mj-lt"/>
              </a:rPr>
              <a:t>With proper treatment, the disfigurement of low-voltage mouth injuries can be minimized. </a:t>
            </a:r>
          </a:p>
          <a:p>
            <a:pPr>
              <a:lnSpc>
                <a:spcPct val="80000"/>
              </a:lnSpc>
              <a:buFont typeface="Arial" panose="020B0604020202020204" pitchFamily="34" charset="0"/>
              <a:buChar char="•"/>
            </a:pPr>
            <a:r>
              <a:rPr lang="en-US" sz="4200" dirty="0">
                <a:solidFill>
                  <a:schemeClr val="accent2">
                    <a:lumMod val="50000"/>
                  </a:schemeClr>
                </a:solidFill>
                <a:latin typeface="+mj-lt"/>
              </a:rPr>
              <a:t>Scarring is almost always present</a:t>
            </a:r>
            <a:r>
              <a:rPr lang="en-US" sz="4200" dirty="0" smtClean="0">
                <a:solidFill>
                  <a:schemeClr val="accent2">
                    <a:lumMod val="50000"/>
                  </a:schemeClr>
                </a:solidFill>
                <a:latin typeface="+mj-lt"/>
              </a:rPr>
              <a:t>.</a:t>
            </a:r>
            <a:endParaRPr lang="ar-JO" sz="4200" dirty="0">
              <a:solidFill>
                <a:schemeClr val="accent2">
                  <a:lumMod val="50000"/>
                </a:schemeClr>
              </a:solidFill>
              <a:latin typeface="+mj-lt"/>
            </a:endParaRPr>
          </a:p>
          <a:p>
            <a:endParaRPr lang="en-US" dirty="0"/>
          </a:p>
        </p:txBody>
      </p:sp>
    </p:spTree>
    <p:extLst>
      <p:ext uri="{BB962C8B-B14F-4D97-AF65-F5344CB8AC3E}">
        <p14:creationId xmlns:p14="http://schemas.microsoft.com/office/powerpoint/2010/main" val="3039313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1066800" y="838200"/>
            <a:ext cx="9720073" cy="4023360"/>
          </a:xfrm>
        </p:spPr>
        <p:txBody>
          <a:bodyPr>
            <a:normAutofit/>
          </a:bodyPr>
          <a:lstStyle/>
          <a:p>
            <a:r>
              <a:rPr lang="en-US" sz="4800" b="1" dirty="0">
                <a:solidFill>
                  <a:schemeClr val="accent1">
                    <a:lumMod val="75000"/>
                  </a:schemeClr>
                </a:solidFill>
                <a:latin typeface="+mj-lt"/>
              </a:rPr>
              <a:t>High-voltage</a:t>
            </a:r>
          </a:p>
          <a:p>
            <a:endParaRPr lang="en-US" sz="3600" dirty="0">
              <a:solidFill>
                <a:schemeClr val="accent2">
                  <a:lumMod val="50000"/>
                </a:schemeClr>
              </a:solidFill>
              <a:latin typeface="+mj-lt"/>
            </a:endParaRPr>
          </a:p>
          <a:p>
            <a:pPr algn="l"/>
            <a:r>
              <a:rPr lang="en-US" sz="4000" dirty="0">
                <a:solidFill>
                  <a:schemeClr val="accent2">
                    <a:lumMod val="50000"/>
                  </a:schemeClr>
                </a:solidFill>
                <a:latin typeface="+mj-lt"/>
              </a:rPr>
              <a:t>Survival with massive burns is now the rule rather than the exception. </a:t>
            </a:r>
          </a:p>
          <a:p>
            <a:pPr algn="l"/>
            <a:r>
              <a:rPr lang="en-US" sz="4000" dirty="0">
                <a:solidFill>
                  <a:schemeClr val="accent2">
                    <a:lumMod val="50000"/>
                  </a:schemeClr>
                </a:solidFill>
                <a:latin typeface="+mj-lt"/>
              </a:rPr>
              <a:t>However, rates of amputation and significant morbidity from traumatic injuries and burns remain high.</a:t>
            </a:r>
          </a:p>
          <a:p>
            <a:endParaRPr lang="ar-JO" sz="3600" dirty="0">
              <a:solidFill>
                <a:schemeClr val="accent2">
                  <a:lumMod val="50000"/>
                </a:schemeClr>
              </a:solidFill>
              <a:latin typeface="+mj-lt"/>
            </a:endParaRPr>
          </a:p>
          <a:p>
            <a:endParaRPr lang="en-US" dirty="0"/>
          </a:p>
        </p:txBody>
      </p:sp>
    </p:spTree>
    <p:extLst>
      <p:ext uri="{BB962C8B-B14F-4D97-AF65-F5344CB8AC3E}">
        <p14:creationId xmlns:p14="http://schemas.microsoft.com/office/powerpoint/2010/main" val="217881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66800" y="838200"/>
            <a:ext cx="9906000" cy="5715000"/>
          </a:xfrm>
        </p:spPr>
        <p:txBody>
          <a:bodyPr>
            <a:normAutofit/>
          </a:bodyPr>
          <a:lstStyle/>
          <a:p>
            <a:pPr>
              <a:buFont typeface="Arial" panose="020B0604020202020204" pitchFamily="34" charset="0"/>
              <a:buChar char="•"/>
            </a:pPr>
            <a:r>
              <a:rPr lang="en-US" sz="3600" dirty="0">
                <a:solidFill>
                  <a:schemeClr val="accent2">
                    <a:lumMod val="50000"/>
                  </a:schemeClr>
                </a:solidFill>
                <a:latin typeface="+mj-lt"/>
              </a:rPr>
              <a:t>Electrical injuries relatively uncommon.</a:t>
            </a:r>
          </a:p>
          <a:p>
            <a:pPr>
              <a:buFont typeface="Arial" panose="020B0604020202020204" pitchFamily="34" charset="0"/>
              <a:buChar char="•"/>
            </a:pPr>
            <a:r>
              <a:rPr lang="en-GB" sz="3600" dirty="0">
                <a:solidFill>
                  <a:schemeClr val="accent2">
                    <a:lumMod val="50000"/>
                  </a:schemeClr>
                </a:solidFill>
                <a:latin typeface="+mj-lt"/>
              </a:rPr>
              <a:t>Electrical injuries in adults are most commonly occupational</a:t>
            </a:r>
          </a:p>
          <a:p>
            <a:pPr>
              <a:buFont typeface="Arial" panose="020B0604020202020204" pitchFamily="34" charset="0"/>
              <a:buChar char="•"/>
            </a:pPr>
            <a:r>
              <a:rPr lang="en-GB" sz="3600" dirty="0">
                <a:solidFill>
                  <a:schemeClr val="accent2">
                    <a:lumMod val="50000"/>
                  </a:schemeClr>
                </a:solidFill>
                <a:latin typeface="+mj-lt"/>
              </a:rPr>
              <a:t> in children household electrical injuries are most common.</a:t>
            </a:r>
          </a:p>
          <a:p>
            <a:pPr>
              <a:buFont typeface="Arial" panose="020B0604020202020204" pitchFamily="34" charset="0"/>
              <a:buChar char="•"/>
            </a:pPr>
            <a:r>
              <a:rPr lang="en-GB" sz="3600" dirty="0">
                <a:solidFill>
                  <a:schemeClr val="accent2">
                    <a:lumMod val="50000"/>
                  </a:schemeClr>
                </a:solidFill>
                <a:latin typeface="+mj-lt"/>
              </a:rPr>
              <a:t> Males are more commonly injured via electricity than females </a:t>
            </a:r>
          </a:p>
          <a:p>
            <a:pPr>
              <a:buFont typeface="Arial" panose="020B0604020202020204" pitchFamily="34" charset="0"/>
              <a:buChar char="•"/>
            </a:pPr>
            <a:r>
              <a:rPr lang="en-GB" sz="3600" dirty="0">
                <a:solidFill>
                  <a:schemeClr val="accent2">
                    <a:lumMod val="50000"/>
                  </a:schemeClr>
                </a:solidFill>
                <a:latin typeface="+mj-lt"/>
              </a:rPr>
              <a:t>The hands are the most common source point, followed by the head, Feet are usually the ground point.</a:t>
            </a:r>
            <a:endParaRPr lang="en-US" sz="3600" dirty="0">
              <a:solidFill>
                <a:schemeClr val="accent2">
                  <a:lumMod val="50000"/>
                </a:schemeClr>
              </a:solidFill>
              <a:latin typeface="+mj-lt"/>
            </a:endParaRPr>
          </a:p>
          <a:p>
            <a:pPr>
              <a:buFont typeface="Arial" panose="020B0604020202020204" pitchFamily="34" charset="0"/>
              <a:buChar char="•"/>
            </a:pPr>
            <a:endParaRPr lang="en-US" sz="3200" dirty="0">
              <a:solidFill>
                <a:schemeClr val="accent2">
                  <a:lumMod val="50000"/>
                </a:schemeClr>
              </a:solidFill>
            </a:endParaRPr>
          </a:p>
        </p:txBody>
      </p:sp>
    </p:spTree>
    <p:extLst>
      <p:ext uri="{BB962C8B-B14F-4D97-AF65-F5344CB8AC3E}">
        <p14:creationId xmlns:p14="http://schemas.microsoft.com/office/powerpoint/2010/main" val="2360801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914400"/>
            <a:ext cx="4108704" cy="762000"/>
          </a:xfrm>
          <a:solidFill>
            <a:schemeClr val="accent1">
              <a:lumMod val="75000"/>
            </a:schemeClr>
          </a:solidFill>
        </p:spPr>
        <p:txBody>
          <a:bodyPr/>
          <a:lstStyle/>
          <a:p>
            <a:r>
              <a:rPr lang="en-GB" dirty="0" smtClean="0">
                <a:solidFill>
                  <a:schemeClr val="accent2">
                    <a:lumMod val="50000"/>
                  </a:schemeClr>
                </a:solidFill>
              </a:rPr>
              <a:t>characteristics</a:t>
            </a:r>
            <a:endParaRPr lang="en-US" dirty="0">
              <a:solidFill>
                <a:schemeClr val="accent2">
                  <a:lumMod val="50000"/>
                </a:schemeClr>
              </a:solidFill>
            </a:endParaRPr>
          </a:p>
        </p:txBody>
      </p:sp>
      <p:sp>
        <p:nvSpPr>
          <p:cNvPr id="3" name="عنصر نائب للمحتوى 2"/>
          <p:cNvSpPr>
            <a:spLocks noGrp="1"/>
          </p:cNvSpPr>
          <p:nvPr>
            <p:ph idx="1"/>
          </p:nvPr>
        </p:nvSpPr>
        <p:spPr>
          <a:xfrm>
            <a:off x="1143000" y="1981200"/>
            <a:ext cx="10287000" cy="4239768"/>
          </a:xfrm>
        </p:spPr>
        <p:txBody>
          <a:bodyPr>
            <a:normAutofit fontScale="92500" lnSpcReduction="10000"/>
          </a:bodyPr>
          <a:lstStyle/>
          <a:p>
            <a:pPr marL="114300" indent="0">
              <a:buNone/>
            </a:pPr>
            <a:r>
              <a:rPr lang="en-US" sz="2600" dirty="0">
                <a:solidFill>
                  <a:schemeClr val="accent2">
                    <a:lumMod val="50000"/>
                  </a:schemeClr>
                </a:solidFill>
                <a:latin typeface="+mj-lt"/>
              </a:rPr>
              <a:t>Electricity is generated by the flow of electrons across a potential gradient from high to low concentration through a conductive material.</a:t>
            </a:r>
          </a:p>
          <a:p>
            <a:pPr marL="0" indent="0">
              <a:buNone/>
            </a:pPr>
            <a:r>
              <a:rPr lang="en-US" sz="2600" dirty="0">
                <a:solidFill>
                  <a:schemeClr val="accent2">
                    <a:lumMod val="50000"/>
                  </a:schemeClr>
                </a:solidFill>
                <a:latin typeface="+mj-lt"/>
              </a:rPr>
              <a:t> As the body comes into contact with an electrical source, it becomes part of the electrical current. </a:t>
            </a:r>
          </a:p>
          <a:p>
            <a:pPr marL="0" indent="0">
              <a:buNone/>
            </a:pPr>
            <a:r>
              <a:rPr lang="en-GB" sz="2600" dirty="0">
                <a:solidFill>
                  <a:schemeClr val="accent2">
                    <a:lumMod val="50000"/>
                  </a:schemeClr>
                </a:solidFill>
                <a:latin typeface="+mj-lt"/>
              </a:rPr>
              <a:t>Electrical severity is defined by:</a:t>
            </a:r>
          </a:p>
          <a:p>
            <a:pPr marL="457200" indent="-457200">
              <a:buFont typeface="+mj-lt"/>
              <a:buAutoNum type="arabicPeriod"/>
            </a:pPr>
            <a:r>
              <a:rPr lang="en-GB" sz="2600" dirty="0">
                <a:solidFill>
                  <a:schemeClr val="accent2">
                    <a:lumMod val="50000"/>
                  </a:schemeClr>
                </a:solidFill>
                <a:latin typeface="+mj-lt"/>
              </a:rPr>
              <a:t>Current</a:t>
            </a:r>
          </a:p>
          <a:p>
            <a:pPr marL="457200" indent="-457200">
              <a:buFont typeface="+mj-lt"/>
              <a:buAutoNum type="arabicPeriod"/>
            </a:pPr>
            <a:r>
              <a:rPr lang="en-GB" sz="2600" dirty="0">
                <a:solidFill>
                  <a:schemeClr val="accent2">
                    <a:lumMod val="50000"/>
                  </a:schemeClr>
                </a:solidFill>
                <a:latin typeface="+mj-lt"/>
              </a:rPr>
              <a:t>Voltage</a:t>
            </a:r>
          </a:p>
          <a:p>
            <a:pPr marL="457200" indent="-457200">
              <a:buFont typeface="+mj-lt"/>
              <a:buAutoNum type="arabicPeriod"/>
            </a:pPr>
            <a:r>
              <a:rPr lang="en-GB" sz="2600" dirty="0">
                <a:solidFill>
                  <a:schemeClr val="accent2">
                    <a:lumMod val="50000"/>
                  </a:schemeClr>
                </a:solidFill>
                <a:latin typeface="+mj-lt"/>
              </a:rPr>
              <a:t>Resistance</a:t>
            </a:r>
          </a:p>
          <a:p>
            <a:pPr marL="457200" indent="-457200">
              <a:buFont typeface="+mj-lt"/>
              <a:buAutoNum type="arabicPeriod"/>
            </a:pPr>
            <a:r>
              <a:rPr lang="en-GB" sz="2600" dirty="0">
                <a:solidFill>
                  <a:schemeClr val="accent2">
                    <a:lumMod val="50000"/>
                  </a:schemeClr>
                </a:solidFill>
                <a:latin typeface="+mj-lt"/>
              </a:rPr>
              <a:t>Frequency and contact time</a:t>
            </a:r>
          </a:p>
          <a:p>
            <a:pPr marL="457200" indent="-457200">
              <a:buFont typeface="+mj-lt"/>
              <a:buAutoNum type="arabicPeriod"/>
            </a:pPr>
            <a:r>
              <a:rPr lang="en-GB" sz="2600" dirty="0">
                <a:solidFill>
                  <a:schemeClr val="accent2">
                    <a:lumMod val="50000"/>
                  </a:schemeClr>
                </a:solidFill>
                <a:latin typeface="+mj-lt"/>
              </a:rPr>
              <a:t>Pathway of current</a:t>
            </a:r>
          </a:p>
          <a:p>
            <a:pPr marL="0" indent="0">
              <a:buNone/>
            </a:pPr>
            <a:endParaRPr lang="en-GB" sz="2800" dirty="0"/>
          </a:p>
          <a:p>
            <a:pPr marL="0" indent="0">
              <a:buNone/>
            </a:pPr>
            <a:endParaRPr lang="en-US" sz="2800" dirty="0"/>
          </a:p>
          <a:p>
            <a:pPr marL="0" indent="0">
              <a:buNone/>
            </a:pPr>
            <a:endParaRPr lang="en-US" sz="2800" dirty="0"/>
          </a:p>
          <a:p>
            <a:pPr marL="0" indent="0">
              <a:buNone/>
            </a:pPr>
            <a:endParaRPr lang="en-US" sz="2800" dirty="0"/>
          </a:p>
          <a:p>
            <a:endParaRPr lang="en-US" sz="2800" dirty="0"/>
          </a:p>
        </p:txBody>
      </p:sp>
    </p:spTree>
    <p:extLst>
      <p:ext uri="{BB962C8B-B14F-4D97-AF65-F5344CB8AC3E}">
        <p14:creationId xmlns:p14="http://schemas.microsoft.com/office/powerpoint/2010/main" val="2393120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914400"/>
            <a:ext cx="10439400" cy="5016758"/>
          </a:xfrm>
          <a:prstGeom prst="rect">
            <a:avLst/>
          </a:prstGeom>
          <a:noFill/>
        </p:spPr>
        <p:txBody>
          <a:bodyPr wrap="square" rtlCol="0">
            <a:spAutoFit/>
          </a:bodyPr>
          <a:lstStyle/>
          <a:p>
            <a:pPr marL="342900" indent="-342900">
              <a:buClr>
                <a:schemeClr val="accent1">
                  <a:lumMod val="75000"/>
                </a:schemeClr>
              </a:buClr>
              <a:buFont typeface="+mj-lt"/>
              <a:buAutoNum type="arabicPeriod"/>
            </a:pPr>
            <a:r>
              <a:rPr lang="en-GB" sz="3200" dirty="0">
                <a:solidFill>
                  <a:schemeClr val="accent2">
                    <a:lumMod val="50000"/>
                  </a:schemeClr>
                </a:solidFill>
                <a:latin typeface="+mj-lt"/>
              </a:rPr>
              <a:t>current: Its intensity that corresponds to the electric charge carried by the electrons crossing a section of circuit during a second. It is measured in </a:t>
            </a:r>
            <a:r>
              <a:rPr lang="en-GB" sz="3200" dirty="0" smtClean="0">
                <a:solidFill>
                  <a:schemeClr val="accent2">
                    <a:lumMod val="50000"/>
                  </a:schemeClr>
                </a:solidFill>
                <a:latin typeface="+mj-lt"/>
              </a:rPr>
              <a:t>amperes.</a:t>
            </a:r>
            <a:endParaRPr lang="en-GB" sz="3200" dirty="0">
              <a:solidFill>
                <a:schemeClr val="accent2">
                  <a:lumMod val="50000"/>
                </a:schemeClr>
              </a:solidFill>
              <a:latin typeface="+mj-lt"/>
            </a:endParaRPr>
          </a:p>
          <a:p>
            <a:pPr marL="342900" indent="-342900">
              <a:buClr>
                <a:schemeClr val="accent1">
                  <a:lumMod val="75000"/>
                </a:schemeClr>
              </a:buClr>
              <a:buFont typeface="+mj-lt"/>
              <a:buAutoNum type="arabicPeriod"/>
            </a:pPr>
            <a:r>
              <a:rPr lang="en-GB" sz="3200" dirty="0" smtClean="0">
                <a:solidFill>
                  <a:schemeClr val="accent2">
                    <a:lumMod val="50000"/>
                  </a:schemeClr>
                </a:solidFill>
                <a:latin typeface="+mj-lt"/>
              </a:rPr>
              <a:t>Voltage: </a:t>
            </a:r>
            <a:r>
              <a:rPr lang="en-GB" sz="3200" dirty="0">
                <a:solidFill>
                  <a:schemeClr val="accent2">
                    <a:lumMod val="50000"/>
                  </a:schemeClr>
                </a:solidFill>
                <a:latin typeface="+mj-lt"/>
              </a:rPr>
              <a:t>that corresponds to the circulation of the electric field along an electrical circuit a </a:t>
            </a:r>
            <a:r>
              <a:rPr lang="en-GB" sz="3200" dirty="0" smtClean="0">
                <a:solidFill>
                  <a:schemeClr val="accent2">
                    <a:lumMod val="50000"/>
                  </a:schemeClr>
                </a:solidFill>
                <a:latin typeface="+mj-lt"/>
              </a:rPr>
              <a:t>measure </a:t>
            </a:r>
            <a:r>
              <a:rPr lang="en-GB" sz="3200" dirty="0">
                <a:solidFill>
                  <a:schemeClr val="accent2">
                    <a:lumMod val="50000"/>
                  </a:schemeClr>
                </a:solidFill>
                <a:latin typeface="+mj-lt"/>
              </a:rPr>
              <a:t>of the difference in electrical potential between two points </a:t>
            </a:r>
            <a:r>
              <a:rPr lang="en-GB" sz="3200" dirty="0" smtClean="0">
                <a:solidFill>
                  <a:schemeClr val="accent2">
                    <a:lumMod val="50000"/>
                  </a:schemeClr>
                </a:solidFill>
                <a:latin typeface="+mj-lt"/>
              </a:rPr>
              <a:t>measured </a:t>
            </a:r>
            <a:r>
              <a:rPr lang="en-GB" sz="3200" dirty="0">
                <a:solidFill>
                  <a:schemeClr val="accent2">
                    <a:lumMod val="50000"/>
                  </a:schemeClr>
                </a:solidFill>
                <a:latin typeface="+mj-lt"/>
              </a:rPr>
              <a:t>in </a:t>
            </a:r>
            <a:r>
              <a:rPr lang="en-GB" sz="3200" dirty="0" smtClean="0">
                <a:solidFill>
                  <a:schemeClr val="accent2">
                    <a:lumMod val="50000"/>
                  </a:schemeClr>
                </a:solidFill>
                <a:latin typeface="+mj-lt"/>
              </a:rPr>
              <a:t>volts </a:t>
            </a:r>
            <a:endParaRPr lang="en-GB" sz="3200" dirty="0">
              <a:solidFill>
                <a:schemeClr val="accent2">
                  <a:lumMod val="50000"/>
                </a:schemeClr>
              </a:solidFill>
              <a:latin typeface="+mj-lt"/>
            </a:endParaRPr>
          </a:p>
          <a:p>
            <a:pPr marL="342900" indent="-342900">
              <a:buClr>
                <a:schemeClr val="accent1">
                  <a:lumMod val="75000"/>
                </a:schemeClr>
              </a:buClr>
              <a:buFont typeface="+mj-lt"/>
              <a:buAutoNum type="arabicPeriod"/>
            </a:pPr>
            <a:r>
              <a:rPr lang="en-GB" sz="3200" dirty="0">
                <a:solidFill>
                  <a:schemeClr val="accent2">
                    <a:lumMod val="50000"/>
                  </a:schemeClr>
                </a:solidFill>
                <a:latin typeface="+mj-lt"/>
              </a:rPr>
              <a:t>Resistance : is the tendency of a material to resist the flow of electric current , temperature , and other physical properties </a:t>
            </a:r>
            <a:r>
              <a:rPr lang="en-GB" sz="3200" dirty="0" smtClean="0">
                <a:solidFill>
                  <a:schemeClr val="accent2">
                    <a:lumMod val="50000"/>
                  </a:schemeClr>
                </a:solidFill>
                <a:latin typeface="+mj-lt"/>
              </a:rPr>
              <a:t>.</a:t>
            </a:r>
            <a:endParaRPr lang="en-GB" sz="3200" dirty="0">
              <a:solidFill>
                <a:schemeClr val="accent2">
                  <a:lumMod val="50000"/>
                </a:schemeClr>
              </a:solidFill>
              <a:latin typeface="+mj-lt"/>
            </a:endParaRPr>
          </a:p>
          <a:p>
            <a:pPr marL="457200" indent="-457200">
              <a:buClr>
                <a:schemeClr val="accent1">
                  <a:lumMod val="75000"/>
                </a:schemeClr>
              </a:buClr>
              <a:buFont typeface="+mj-lt"/>
              <a:buAutoNum type="arabicPeriod"/>
            </a:pPr>
            <a:r>
              <a:rPr lang="en-GB" sz="3200" dirty="0">
                <a:solidFill>
                  <a:schemeClr val="accent2">
                    <a:lumMod val="50000"/>
                  </a:schemeClr>
                </a:solidFill>
                <a:latin typeface="+mj-lt"/>
              </a:rPr>
              <a:t>Generally, the pathway of the current will follow the course of the least resistant tissues: firstly </a:t>
            </a:r>
            <a:r>
              <a:rPr lang="en-GB" sz="3200" dirty="0" err="1" smtClean="0">
                <a:solidFill>
                  <a:schemeClr val="accent2">
                    <a:lumMod val="50000"/>
                  </a:schemeClr>
                </a:solidFill>
              </a:rPr>
              <a:t>nerves,</a:t>
            </a:r>
            <a:r>
              <a:rPr lang="en-GB" sz="3200" dirty="0" err="1" smtClean="0">
                <a:solidFill>
                  <a:schemeClr val="accent2">
                    <a:lumMod val="50000"/>
                  </a:schemeClr>
                </a:solidFill>
                <a:latin typeface="+mj-lt"/>
              </a:rPr>
              <a:t>blood</a:t>
            </a:r>
            <a:r>
              <a:rPr lang="en-GB" sz="3200" dirty="0" smtClean="0">
                <a:solidFill>
                  <a:schemeClr val="accent2">
                    <a:lumMod val="50000"/>
                  </a:schemeClr>
                </a:solidFill>
                <a:latin typeface="+mj-lt"/>
              </a:rPr>
              <a:t> </a:t>
            </a:r>
            <a:r>
              <a:rPr lang="en-GB" sz="3200" dirty="0">
                <a:solidFill>
                  <a:schemeClr val="accent2">
                    <a:lumMod val="50000"/>
                  </a:schemeClr>
                </a:solidFill>
                <a:latin typeface="+mj-lt"/>
              </a:rPr>
              <a:t>vessels, </a:t>
            </a:r>
            <a:r>
              <a:rPr lang="en-GB" sz="3200" dirty="0" smtClean="0">
                <a:solidFill>
                  <a:schemeClr val="accent2">
                    <a:lumMod val="50000"/>
                  </a:schemeClr>
                </a:solidFill>
                <a:latin typeface="+mj-lt"/>
              </a:rPr>
              <a:t>and </a:t>
            </a:r>
            <a:r>
              <a:rPr lang="en-GB" sz="3200" dirty="0">
                <a:solidFill>
                  <a:schemeClr val="accent2">
                    <a:lumMod val="50000"/>
                  </a:schemeClr>
                </a:solidFill>
                <a:latin typeface="+mj-lt"/>
              </a:rPr>
              <a:t>muscle, then skin, tendon, fat, and bone</a:t>
            </a:r>
          </a:p>
        </p:txBody>
      </p:sp>
    </p:spTree>
    <p:extLst>
      <p:ext uri="{BB962C8B-B14F-4D97-AF65-F5344CB8AC3E}">
        <p14:creationId xmlns:p14="http://schemas.microsoft.com/office/powerpoint/2010/main" val="3557649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10896600" cy="5943600"/>
          </a:xfrm>
        </p:spPr>
        <p:txBody>
          <a:bodyPr>
            <a:noAutofit/>
          </a:bodyPr>
          <a:lstStyle/>
          <a:p>
            <a:r>
              <a:rPr lang="en-GB" sz="3200" dirty="0">
                <a:solidFill>
                  <a:schemeClr val="accent2">
                    <a:lumMod val="50000"/>
                  </a:schemeClr>
                </a:solidFill>
                <a:latin typeface="+mj-lt"/>
              </a:rPr>
              <a:t>Human tissues differ in their resistance to electrical energy , The skin offers varying resistance levels, depending on its condition: dry skin offers the most </a:t>
            </a:r>
            <a:r>
              <a:rPr lang="en-GB" sz="3200" dirty="0" smtClean="0">
                <a:solidFill>
                  <a:schemeClr val="accent2">
                    <a:lumMod val="50000"/>
                  </a:schemeClr>
                </a:solidFill>
                <a:latin typeface="+mj-lt"/>
              </a:rPr>
              <a:t>resistance, </a:t>
            </a:r>
            <a:r>
              <a:rPr lang="en-GB" sz="3200" dirty="0">
                <a:solidFill>
                  <a:schemeClr val="accent2">
                    <a:lumMod val="50000"/>
                  </a:schemeClr>
                </a:solidFill>
                <a:latin typeface="+mj-lt"/>
              </a:rPr>
              <a:t>but as skin absorbs more energy, its resistance breaks down. Wet or lacerated skin offers much less resistance to electricity </a:t>
            </a:r>
            <a:endParaRPr lang="en-GB" sz="3200" dirty="0" smtClean="0">
              <a:solidFill>
                <a:schemeClr val="accent2">
                  <a:lumMod val="50000"/>
                </a:schemeClr>
              </a:solidFill>
              <a:latin typeface="+mj-lt"/>
            </a:endParaRPr>
          </a:p>
          <a:p>
            <a:r>
              <a:rPr lang="en-GB" sz="3200" dirty="0" smtClean="0">
                <a:solidFill>
                  <a:schemeClr val="accent2">
                    <a:lumMod val="50000"/>
                  </a:schemeClr>
                </a:solidFill>
                <a:latin typeface="+mj-lt"/>
              </a:rPr>
              <a:t>Nerve </a:t>
            </a:r>
            <a:r>
              <a:rPr lang="en-GB" sz="3200" dirty="0">
                <a:solidFill>
                  <a:schemeClr val="accent2">
                    <a:lumMod val="50000"/>
                  </a:schemeClr>
                </a:solidFill>
                <a:latin typeface="+mj-lt"/>
              </a:rPr>
              <a:t>tissue typically has the least resistance to electrical energy, and may be damaged even when current is of low voltage and no cutaneous or musculoskeletal manifestations are present.  </a:t>
            </a:r>
          </a:p>
          <a:p>
            <a:r>
              <a:rPr lang="en-GB" sz="3200" dirty="0">
                <a:solidFill>
                  <a:schemeClr val="accent2">
                    <a:lumMod val="50000"/>
                  </a:schemeClr>
                </a:solidFill>
                <a:latin typeface="+mj-lt"/>
              </a:rPr>
              <a:t>Blood and vascular tissue have low resistance to current, and muscle and viscera have slightly higher resistance.</a:t>
            </a:r>
          </a:p>
          <a:p>
            <a:r>
              <a:rPr lang="en-GB" sz="3200" dirty="0">
                <a:solidFill>
                  <a:schemeClr val="accent2">
                    <a:lumMod val="50000"/>
                  </a:schemeClr>
                </a:solidFill>
                <a:latin typeface="+mj-lt"/>
              </a:rPr>
              <a:t> Bone and fat have the highest resistance to current. The consequence of higher resistance is that more energy is lost to higher-resistance tissue in the form of heat, causing coagulation necrosis and burns both in the high resistance tissues and in surrounding tissues. </a:t>
            </a:r>
          </a:p>
          <a:p>
            <a:r>
              <a:rPr lang="en-GB" sz="3200" dirty="0">
                <a:solidFill>
                  <a:schemeClr val="accent2">
                    <a:lumMod val="50000"/>
                  </a:schemeClr>
                </a:solidFill>
                <a:latin typeface="+mj-lt"/>
              </a:rPr>
              <a:t>This poses a challenge for the emergency clinician, as the extent of surface burns may not reveal the extent of burns to visceral and deep muscular </a:t>
            </a:r>
            <a:r>
              <a:rPr lang="en-GB" sz="3200" dirty="0" smtClean="0">
                <a:solidFill>
                  <a:schemeClr val="accent2">
                    <a:lumMod val="50000"/>
                  </a:schemeClr>
                </a:solidFill>
                <a:latin typeface="+mj-lt"/>
              </a:rPr>
              <a:t>tissues</a:t>
            </a:r>
            <a:endParaRPr lang="en-US" sz="3200" dirty="0">
              <a:solidFill>
                <a:schemeClr val="accent2">
                  <a:lumMod val="50000"/>
                </a:schemeClr>
              </a:solidFill>
              <a:latin typeface="+mj-lt"/>
            </a:endParaRPr>
          </a:p>
        </p:txBody>
      </p:sp>
    </p:spTree>
    <p:extLst>
      <p:ext uri="{BB962C8B-B14F-4D97-AF65-F5344CB8AC3E}">
        <p14:creationId xmlns:p14="http://schemas.microsoft.com/office/powerpoint/2010/main" val="356673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38200"/>
            <a:ext cx="9829800" cy="5638800"/>
          </a:xfrm>
        </p:spPr>
        <p:txBody>
          <a:bodyPr>
            <a:normAutofit/>
          </a:bodyPr>
          <a:lstStyle/>
          <a:p>
            <a:r>
              <a:rPr lang="en-GB" sz="2400" dirty="0"/>
              <a:t> </a:t>
            </a:r>
            <a:r>
              <a:rPr lang="en-GB" sz="2800" dirty="0">
                <a:solidFill>
                  <a:schemeClr val="accent2">
                    <a:lumMod val="50000"/>
                  </a:schemeClr>
                </a:solidFill>
                <a:latin typeface="+mj-lt"/>
              </a:rPr>
              <a:t>electrical burns has an </a:t>
            </a:r>
            <a:r>
              <a:rPr lang="en-GB" sz="2800" u="sng" dirty="0">
                <a:solidFill>
                  <a:schemeClr val="accent2">
                    <a:lumMod val="50000"/>
                  </a:schemeClr>
                </a:solidFill>
                <a:latin typeface="+mj-lt"/>
              </a:rPr>
              <a:t>entry point </a:t>
            </a:r>
            <a:r>
              <a:rPr lang="en-GB" sz="2800" dirty="0">
                <a:solidFill>
                  <a:schemeClr val="accent2">
                    <a:lumMod val="50000"/>
                  </a:schemeClr>
                </a:solidFill>
                <a:latin typeface="+mj-lt"/>
              </a:rPr>
              <a:t>and an </a:t>
            </a:r>
            <a:r>
              <a:rPr lang="en-GB" sz="2800" u="sng" dirty="0">
                <a:solidFill>
                  <a:schemeClr val="accent2">
                    <a:lumMod val="50000"/>
                  </a:schemeClr>
                </a:solidFill>
                <a:latin typeface="+mj-lt"/>
              </a:rPr>
              <a:t>exit point</a:t>
            </a:r>
            <a:r>
              <a:rPr lang="en-GB" sz="2800" dirty="0">
                <a:solidFill>
                  <a:schemeClr val="accent2">
                    <a:lumMod val="50000"/>
                  </a:schemeClr>
                </a:solidFill>
                <a:latin typeface="+mj-lt"/>
              </a:rPr>
              <a:t>, which will make it possible to imagine the path of the current and thus evaluate the severity of the damage and lesions.</a:t>
            </a:r>
          </a:p>
          <a:p>
            <a:r>
              <a:rPr lang="en-GB" sz="2800" dirty="0">
                <a:solidFill>
                  <a:schemeClr val="accent2">
                    <a:lumMod val="50000"/>
                  </a:schemeClr>
                </a:solidFill>
                <a:latin typeface="+mj-lt"/>
              </a:rPr>
              <a:t> at entry point The skin is the first organ affected, and then the current follows through variable and unpredictable paths depending on the degree of resistance encountered.</a:t>
            </a:r>
          </a:p>
          <a:p>
            <a:r>
              <a:rPr lang="en-GB" sz="2800" dirty="0">
                <a:solidFill>
                  <a:schemeClr val="accent2">
                    <a:lumMod val="50000"/>
                  </a:schemeClr>
                </a:solidFill>
                <a:latin typeface="+mj-lt"/>
              </a:rPr>
              <a:t>At the exit point  it will go out of the body through the skin at a zone in contact with the ground or another external element.</a:t>
            </a:r>
          </a:p>
          <a:p>
            <a:r>
              <a:rPr lang="en-GB" sz="2800" dirty="0">
                <a:solidFill>
                  <a:schemeClr val="accent2">
                    <a:lumMod val="50000"/>
                  </a:schemeClr>
                </a:solidFill>
                <a:latin typeface="+mj-lt"/>
              </a:rPr>
              <a:t>The point of entry tends to be depressed and leathery whereas the exit wound is typically more extensive and explosive </a:t>
            </a:r>
          </a:p>
          <a:p>
            <a:r>
              <a:rPr lang="en-GB" sz="2800" dirty="0">
                <a:solidFill>
                  <a:schemeClr val="accent2">
                    <a:lumMod val="50000"/>
                  </a:schemeClr>
                </a:solidFill>
                <a:latin typeface="+mj-lt"/>
              </a:rPr>
              <a:t>It is hard to accurately diagnose an electrical burn because only the entry and exit wounds are visible and the internal damage is not</a:t>
            </a:r>
            <a:endParaRPr lang="en-US" sz="2800" dirty="0">
              <a:solidFill>
                <a:schemeClr val="accent2">
                  <a:lumMod val="50000"/>
                </a:schemeClr>
              </a:solidFill>
              <a:latin typeface="+mj-lt"/>
            </a:endParaRPr>
          </a:p>
        </p:txBody>
      </p:sp>
    </p:spTree>
    <p:extLst>
      <p:ext uri="{BB962C8B-B14F-4D97-AF65-F5344CB8AC3E}">
        <p14:creationId xmlns:p14="http://schemas.microsoft.com/office/powerpoint/2010/main" val="235082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7480" y="304801"/>
            <a:ext cx="3886200" cy="261721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480" y="3731566"/>
            <a:ext cx="3886200" cy="2133600"/>
          </a:xfrm>
          <a:prstGeom prst="rect">
            <a:avLst/>
          </a:prstGeom>
        </p:spPr>
      </p:pic>
      <p:sp>
        <p:nvSpPr>
          <p:cNvPr id="6" name="TextBox 5"/>
          <p:cNvSpPr txBox="1"/>
          <p:nvPr/>
        </p:nvSpPr>
        <p:spPr>
          <a:xfrm>
            <a:off x="6629400" y="3189732"/>
            <a:ext cx="1959864" cy="381000"/>
          </a:xfrm>
          <a:prstGeom prst="rect">
            <a:avLst/>
          </a:prstGeom>
          <a:solidFill>
            <a:schemeClr val="accent1">
              <a:lumMod val="75000"/>
            </a:schemeClr>
          </a:solidFill>
        </p:spPr>
        <p:txBody>
          <a:bodyPr wrap="square" rtlCol="0">
            <a:spAutoFit/>
          </a:bodyPr>
          <a:lstStyle/>
          <a:p>
            <a:r>
              <a:rPr lang="en-GB" dirty="0">
                <a:solidFill>
                  <a:schemeClr val="accent2">
                    <a:lumMod val="50000"/>
                  </a:schemeClr>
                </a:solidFill>
              </a:rPr>
              <a:t>Entry point</a:t>
            </a:r>
            <a:endParaRPr lang="en-US" dirty="0">
              <a:solidFill>
                <a:schemeClr val="accent2">
                  <a:lumMod val="50000"/>
                </a:schemeClr>
              </a:solidFill>
            </a:endParaRPr>
          </a:p>
        </p:txBody>
      </p:sp>
      <p:sp>
        <p:nvSpPr>
          <p:cNvPr id="7" name="TextBox 6"/>
          <p:cNvSpPr txBox="1"/>
          <p:nvPr/>
        </p:nvSpPr>
        <p:spPr>
          <a:xfrm>
            <a:off x="6629400" y="6109055"/>
            <a:ext cx="1959864" cy="369332"/>
          </a:xfrm>
          <a:prstGeom prst="rect">
            <a:avLst/>
          </a:prstGeom>
          <a:solidFill>
            <a:schemeClr val="accent1">
              <a:lumMod val="75000"/>
            </a:schemeClr>
          </a:solidFill>
        </p:spPr>
        <p:txBody>
          <a:bodyPr wrap="square" rtlCol="0">
            <a:spAutoFit/>
          </a:bodyPr>
          <a:lstStyle/>
          <a:p>
            <a:r>
              <a:rPr lang="en-GB" dirty="0">
                <a:solidFill>
                  <a:schemeClr val="accent2">
                    <a:lumMod val="50000"/>
                  </a:schemeClr>
                </a:solidFill>
              </a:rPr>
              <a:t>Exit point</a:t>
            </a:r>
            <a:endParaRPr lang="en-US" dirty="0">
              <a:solidFill>
                <a:schemeClr val="accent2">
                  <a:lumMod val="50000"/>
                </a:schemeClr>
              </a:solidFill>
            </a:endParaRPr>
          </a:p>
        </p:txBody>
      </p:sp>
      <p:sp>
        <p:nvSpPr>
          <p:cNvPr id="8" name="TextBox 7"/>
          <p:cNvSpPr txBox="1"/>
          <p:nvPr/>
        </p:nvSpPr>
        <p:spPr>
          <a:xfrm>
            <a:off x="1219200" y="681353"/>
            <a:ext cx="5029200" cy="5509200"/>
          </a:xfrm>
          <a:prstGeom prst="rect">
            <a:avLst/>
          </a:prstGeom>
          <a:noFill/>
        </p:spPr>
        <p:txBody>
          <a:bodyPr wrap="square" rtlCol="0">
            <a:spAutoFit/>
          </a:bodyPr>
          <a:lstStyle/>
          <a:p>
            <a:pPr>
              <a:buClr>
                <a:schemeClr val="accent1">
                  <a:lumMod val="75000"/>
                </a:schemeClr>
              </a:buClr>
            </a:pPr>
            <a:r>
              <a:rPr lang="en-GB" sz="3200" dirty="0">
                <a:solidFill>
                  <a:schemeClr val="accent2">
                    <a:lumMod val="50000"/>
                  </a:schemeClr>
                </a:solidFill>
                <a:latin typeface="+mj-lt"/>
              </a:rPr>
              <a:t>At the entry point is a marble </a:t>
            </a:r>
            <a:r>
              <a:rPr lang="en-GB" sz="3200" dirty="0" err="1">
                <a:solidFill>
                  <a:schemeClr val="accent2">
                    <a:lumMod val="50000"/>
                  </a:schemeClr>
                </a:solidFill>
                <a:latin typeface="+mj-lt"/>
              </a:rPr>
              <a:t>colored</a:t>
            </a:r>
            <a:r>
              <a:rPr lang="en-GB" sz="3200" dirty="0">
                <a:solidFill>
                  <a:schemeClr val="accent2">
                    <a:lumMod val="50000"/>
                  </a:schemeClr>
                </a:solidFill>
                <a:latin typeface="+mj-lt"/>
              </a:rPr>
              <a:t> or whitish area , charred, insensitive and does not bleed when scarification is done  </a:t>
            </a:r>
          </a:p>
          <a:p>
            <a:pPr marL="457200" indent="-457200">
              <a:buClr>
                <a:schemeClr val="accent1">
                  <a:lumMod val="75000"/>
                </a:schemeClr>
              </a:buClr>
              <a:buFont typeface="Arial" panose="020B0604020202020204" pitchFamily="34" charset="0"/>
              <a:buChar char="•"/>
            </a:pPr>
            <a:endParaRPr lang="en-GB" sz="3200" dirty="0">
              <a:solidFill>
                <a:schemeClr val="accent2">
                  <a:lumMod val="50000"/>
                </a:schemeClr>
              </a:solidFill>
              <a:latin typeface="+mj-lt"/>
            </a:endParaRPr>
          </a:p>
          <a:p>
            <a:pPr marL="457200" indent="-457200">
              <a:buClr>
                <a:schemeClr val="accent1">
                  <a:lumMod val="75000"/>
                </a:schemeClr>
              </a:buClr>
              <a:buFont typeface="Arial" panose="020B0604020202020204" pitchFamily="34" charset="0"/>
              <a:buChar char="•"/>
            </a:pPr>
            <a:endParaRPr lang="en-GB" sz="3200" dirty="0">
              <a:solidFill>
                <a:schemeClr val="accent2">
                  <a:lumMod val="50000"/>
                </a:schemeClr>
              </a:solidFill>
              <a:latin typeface="+mj-lt"/>
            </a:endParaRPr>
          </a:p>
          <a:p>
            <a:pPr marL="457200" indent="-457200">
              <a:buClr>
                <a:schemeClr val="accent1">
                  <a:lumMod val="75000"/>
                </a:schemeClr>
              </a:buClr>
              <a:buFont typeface="Arial" panose="020B0604020202020204" pitchFamily="34" charset="0"/>
              <a:buChar char="•"/>
            </a:pPr>
            <a:endParaRPr lang="en-GB" sz="3200" dirty="0">
              <a:solidFill>
                <a:schemeClr val="accent2">
                  <a:lumMod val="50000"/>
                </a:schemeClr>
              </a:solidFill>
              <a:latin typeface="+mj-lt"/>
            </a:endParaRPr>
          </a:p>
          <a:p>
            <a:pPr marL="457200" indent="-457200">
              <a:buClr>
                <a:schemeClr val="accent1">
                  <a:lumMod val="75000"/>
                </a:schemeClr>
              </a:buClr>
              <a:buFont typeface="Arial" panose="020B0604020202020204" pitchFamily="34" charset="0"/>
              <a:buChar char="•"/>
            </a:pPr>
            <a:endParaRPr lang="en-GB" sz="3200" dirty="0">
              <a:solidFill>
                <a:schemeClr val="accent2">
                  <a:lumMod val="50000"/>
                </a:schemeClr>
              </a:solidFill>
              <a:latin typeface="+mj-lt"/>
            </a:endParaRPr>
          </a:p>
          <a:p>
            <a:pPr>
              <a:buClr>
                <a:schemeClr val="accent1">
                  <a:lumMod val="75000"/>
                </a:schemeClr>
              </a:buClr>
            </a:pPr>
            <a:r>
              <a:rPr lang="en-GB" sz="3200" dirty="0">
                <a:solidFill>
                  <a:schemeClr val="accent2">
                    <a:lumMod val="50000"/>
                  </a:schemeClr>
                </a:solidFill>
                <a:latin typeface="+mj-lt"/>
              </a:rPr>
              <a:t>At the exit point, there is a small area of white and </a:t>
            </a:r>
            <a:r>
              <a:rPr lang="en-GB" sz="3200" dirty="0" err="1">
                <a:solidFill>
                  <a:schemeClr val="accent2">
                    <a:lumMod val="50000"/>
                  </a:schemeClr>
                </a:solidFill>
                <a:latin typeface="+mj-lt"/>
              </a:rPr>
              <a:t>gray</a:t>
            </a:r>
            <a:r>
              <a:rPr lang="en-GB" sz="3200" dirty="0">
                <a:solidFill>
                  <a:schemeClr val="accent2">
                    <a:lumMod val="50000"/>
                  </a:schemeClr>
                </a:solidFill>
                <a:latin typeface="+mj-lt"/>
              </a:rPr>
              <a:t> </a:t>
            </a:r>
            <a:r>
              <a:rPr lang="en-GB" sz="3200" dirty="0" smtClean="0">
                <a:solidFill>
                  <a:schemeClr val="accent2">
                    <a:lumMod val="50000"/>
                  </a:schemeClr>
                </a:solidFill>
                <a:latin typeface="+mj-lt"/>
              </a:rPr>
              <a:t>necrosis but wider than the entry point</a:t>
            </a:r>
            <a:endParaRPr lang="en-GB" sz="3200" dirty="0">
              <a:solidFill>
                <a:schemeClr val="accent2">
                  <a:lumMod val="50000"/>
                </a:schemeClr>
              </a:solidFill>
              <a:latin typeface="+mj-lt"/>
            </a:endParaRPr>
          </a:p>
        </p:txBody>
      </p:sp>
    </p:spTree>
    <p:extLst>
      <p:ext uri="{BB962C8B-B14F-4D97-AF65-F5344CB8AC3E}">
        <p14:creationId xmlns:p14="http://schemas.microsoft.com/office/powerpoint/2010/main" val="319324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989</TotalTime>
  <Words>2537</Words>
  <Application>Microsoft Office PowerPoint</Application>
  <PresentationFormat>Widescreen</PresentationFormat>
  <Paragraphs>203</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Times New Roman</vt:lpstr>
      <vt:lpstr>Tw Cen MT</vt:lpstr>
      <vt:lpstr>Tw Cen MT Condensed</vt:lpstr>
      <vt:lpstr>Wingdings</vt:lpstr>
      <vt:lpstr>Wingdings 3</vt:lpstr>
      <vt:lpstr>Integral</vt:lpstr>
      <vt:lpstr>PowerPoint Presentation</vt:lpstr>
      <vt:lpstr>Electrical burn :</vt:lpstr>
      <vt:lpstr>PowerPoint Presentation</vt:lpstr>
      <vt:lpstr>PowerPoint Presentation</vt:lpstr>
      <vt:lpstr>characteristics</vt:lpstr>
      <vt:lpstr>PowerPoint Presentation</vt:lpstr>
      <vt:lpstr>PowerPoint Presentation</vt:lpstr>
      <vt:lpstr>PowerPoint Presentation</vt:lpstr>
      <vt:lpstr>PowerPoint Presentation</vt:lpstr>
      <vt:lpstr>Classifications </vt:lpstr>
      <vt:lpstr>PowerPoint Presentation</vt:lpstr>
      <vt:lpstr>PowerPoint Presentation</vt:lpstr>
      <vt:lpstr>Low-voltage burn</vt:lpstr>
      <vt:lpstr>High voltage burn.</vt:lpstr>
      <vt:lpstr>PowerPoint Presentation</vt:lpstr>
      <vt:lpstr>Arc burn.</vt:lpstr>
      <vt:lpstr>Flash burn.</vt:lpstr>
      <vt:lpstr>PowerPoint Presentation</vt:lpstr>
      <vt:lpstr> </vt:lpstr>
      <vt:lpstr> Flame burn.</vt:lpstr>
      <vt:lpstr>Oral burns</vt:lpstr>
      <vt:lpstr>PowerPoint Presentation</vt:lpstr>
      <vt:lpstr>PowerPoint Presentation</vt:lpstr>
      <vt:lpstr>Pre hospital management</vt:lpstr>
      <vt:lpstr>PowerPoint Presentation</vt:lpstr>
      <vt:lpstr>Emergency department management of electrical burns</vt:lpstr>
      <vt:lpstr>PowerPoint Presentation</vt:lpstr>
      <vt:lpstr>PowerPoint Presentation</vt:lpstr>
      <vt:lpstr>PowerPoint Presentation</vt:lpstr>
      <vt:lpstr>PowerPoint Presentation</vt:lpstr>
      <vt:lpstr>PowerPoint Presentation</vt:lpstr>
      <vt:lpstr>hospitalization</vt:lpstr>
      <vt:lpstr>PowerPoint Presentation</vt:lpstr>
      <vt:lpstr>Complications</vt:lpstr>
      <vt:lpstr>PowerPoint Presentation</vt:lpstr>
      <vt:lpstr>Outcome and Prognosis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 Riyad</dc:creator>
  <cp:lastModifiedBy>Windows User</cp:lastModifiedBy>
  <cp:revision>65</cp:revision>
  <dcterms:created xsi:type="dcterms:W3CDTF">2006-08-16T00:00:00Z</dcterms:created>
  <dcterms:modified xsi:type="dcterms:W3CDTF">2021-01-30T19:01:03Z</dcterms:modified>
</cp:coreProperties>
</file>