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73" r:id="rId2"/>
    <p:sldId id="278" r:id="rId3"/>
    <p:sldId id="274" r:id="rId4"/>
    <p:sldId id="276" r:id="rId5"/>
    <p:sldId id="277" r:id="rId6"/>
    <p:sldId id="279" r:id="rId7"/>
    <p:sldId id="280" r:id="rId8"/>
    <p:sldId id="281" r:id="rId9"/>
    <p:sldId id="282" r:id="rId10"/>
    <p:sldId id="283" r:id="rId11"/>
    <p:sldId id="284" r:id="rId12"/>
    <p:sldId id="285" r:id="rId13"/>
    <p:sldId id="286" r:id="rId14"/>
    <p:sldId id="287" r:id="rId15"/>
    <p:sldId id="288" r:id="rId16"/>
    <p:sldId id="289" r:id="rId17"/>
    <p:sldId id="291" r:id="rId18"/>
    <p:sldId id="290" r:id="rId19"/>
    <p:sldId id="292" r:id="rId20"/>
    <p:sldId id="293"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tableStyles" Target="tableStyles.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theme" Target="theme/theme1.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viewProps" Target="viewProps.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presProps" Target="pres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notesMaster" Target="notesMasters/notesMaster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CE4394-C0F7-4A3C-8205-C5E8D39AC31A}" type="datetimeFigureOut">
              <a:rPr lang="en-US" smtClean="0"/>
              <a:t>10/27/2020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187D9F-7366-48E5-AEE9-5C319D0A479B}" type="slidenum">
              <a:rPr lang="en-US" smtClean="0"/>
              <a:t>‹#›</a:t>
            </a:fld>
            <a:endParaRPr lang="en-US"/>
          </a:p>
        </p:txBody>
      </p:sp>
    </p:spTree>
    <p:extLst>
      <p:ext uri="{BB962C8B-B14F-4D97-AF65-F5344CB8AC3E}">
        <p14:creationId xmlns:p14="http://schemas.microsoft.com/office/powerpoint/2010/main" val="3026276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6A443-EA43-4663-8987-1DAAFBFF15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6F3BBC4-26FE-455A-9EEC-B177DD9752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F2A11FB-A69F-41C7-AFE7-E9B17031DE89}"/>
              </a:ext>
            </a:extLst>
          </p:cNvPr>
          <p:cNvSpPr>
            <a:spLocks noGrp="1"/>
          </p:cNvSpPr>
          <p:nvPr>
            <p:ph type="dt" sz="half" idx="10"/>
          </p:nvPr>
        </p:nvSpPr>
        <p:spPr/>
        <p:txBody>
          <a:bodyPr/>
          <a:lstStyle/>
          <a:p>
            <a:r>
              <a:rPr lang="en-US"/>
              <a:t>25  October 2020</a:t>
            </a:r>
          </a:p>
        </p:txBody>
      </p:sp>
      <p:sp>
        <p:nvSpPr>
          <p:cNvPr id="5" name="Footer Placeholder 4">
            <a:extLst>
              <a:ext uri="{FF2B5EF4-FFF2-40B4-BE49-F238E27FC236}">
                <a16:creationId xmlns:a16="http://schemas.microsoft.com/office/drawing/2014/main" id="{2E042730-C7E3-474B-8EA1-D7174EDF5A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862923-0887-4B3C-AA2A-D212B9C6ECB2}"/>
              </a:ext>
            </a:extLst>
          </p:cNvPr>
          <p:cNvSpPr>
            <a:spLocks noGrp="1"/>
          </p:cNvSpPr>
          <p:nvPr>
            <p:ph type="sldNum" sz="quarter" idx="12"/>
          </p:nvPr>
        </p:nvSpPr>
        <p:spPr/>
        <p:txBody>
          <a:bodyPr/>
          <a:lstStyle/>
          <a:p>
            <a:fld id="{7866C8BB-0CA2-41D9-B4AF-66985091A1BB}" type="slidenum">
              <a:rPr lang="en-US" smtClean="0"/>
              <a:t>‹#›</a:t>
            </a:fld>
            <a:endParaRPr lang="en-US"/>
          </a:p>
        </p:txBody>
      </p:sp>
    </p:spTree>
    <p:extLst>
      <p:ext uri="{BB962C8B-B14F-4D97-AF65-F5344CB8AC3E}">
        <p14:creationId xmlns:p14="http://schemas.microsoft.com/office/powerpoint/2010/main" val="2535614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12BDC-0846-4E92-8165-63E4A32C332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A7331F-2CA6-4609-9E5C-66CB230BE44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0EE2AD-887E-494F-8285-B10F3548A678}"/>
              </a:ext>
            </a:extLst>
          </p:cNvPr>
          <p:cNvSpPr>
            <a:spLocks noGrp="1"/>
          </p:cNvSpPr>
          <p:nvPr>
            <p:ph type="dt" sz="half" idx="10"/>
          </p:nvPr>
        </p:nvSpPr>
        <p:spPr/>
        <p:txBody>
          <a:bodyPr/>
          <a:lstStyle/>
          <a:p>
            <a:r>
              <a:rPr lang="en-US"/>
              <a:t>25  October 2020</a:t>
            </a:r>
          </a:p>
        </p:txBody>
      </p:sp>
      <p:sp>
        <p:nvSpPr>
          <p:cNvPr id="5" name="Footer Placeholder 4">
            <a:extLst>
              <a:ext uri="{FF2B5EF4-FFF2-40B4-BE49-F238E27FC236}">
                <a16:creationId xmlns:a16="http://schemas.microsoft.com/office/drawing/2014/main" id="{4FDE64B4-E0F2-49A4-AC47-B111873E7E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539A58C-973C-42B1-81B1-7FCF7128FF9B}"/>
              </a:ext>
            </a:extLst>
          </p:cNvPr>
          <p:cNvSpPr>
            <a:spLocks noGrp="1"/>
          </p:cNvSpPr>
          <p:nvPr>
            <p:ph type="sldNum" sz="quarter" idx="12"/>
          </p:nvPr>
        </p:nvSpPr>
        <p:spPr/>
        <p:txBody>
          <a:bodyPr/>
          <a:lstStyle/>
          <a:p>
            <a:fld id="{7866C8BB-0CA2-41D9-B4AF-66985091A1BB}" type="slidenum">
              <a:rPr lang="en-US" smtClean="0"/>
              <a:t>‹#›</a:t>
            </a:fld>
            <a:endParaRPr lang="en-US"/>
          </a:p>
        </p:txBody>
      </p:sp>
    </p:spTree>
    <p:extLst>
      <p:ext uri="{BB962C8B-B14F-4D97-AF65-F5344CB8AC3E}">
        <p14:creationId xmlns:p14="http://schemas.microsoft.com/office/powerpoint/2010/main" val="2962377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AE8CC2-ECAA-45FA-A1FF-1B93A4F9FA5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03C7C0F-97BD-40B8-A269-AEF19E67BD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4014DD-90F0-45A4-BE9C-4413C7E6B3F0}"/>
              </a:ext>
            </a:extLst>
          </p:cNvPr>
          <p:cNvSpPr>
            <a:spLocks noGrp="1"/>
          </p:cNvSpPr>
          <p:nvPr>
            <p:ph type="dt" sz="half" idx="10"/>
          </p:nvPr>
        </p:nvSpPr>
        <p:spPr/>
        <p:txBody>
          <a:bodyPr/>
          <a:lstStyle/>
          <a:p>
            <a:r>
              <a:rPr lang="en-US"/>
              <a:t>25  October 2020</a:t>
            </a:r>
          </a:p>
        </p:txBody>
      </p:sp>
      <p:sp>
        <p:nvSpPr>
          <p:cNvPr id="5" name="Footer Placeholder 4">
            <a:extLst>
              <a:ext uri="{FF2B5EF4-FFF2-40B4-BE49-F238E27FC236}">
                <a16:creationId xmlns:a16="http://schemas.microsoft.com/office/drawing/2014/main" id="{B75B3800-E812-44E2-AD1D-6EDB2B6A67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AD5D2A-193E-41C8-B4AB-3094BF801A1A}"/>
              </a:ext>
            </a:extLst>
          </p:cNvPr>
          <p:cNvSpPr>
            <a:spLocks noGrp="1"/>
          </p:cNvSpPr>
          <p:nvPr>
            <p:ph type="sldNum" sz="quarter" idx="12"/>
          </p:nvPr>
        </p:nvSpPr>
        <p:spPr/>
        <p:txBody>
          <a:bodyPr/>
          <a:lstStyle/>
          <a:p>
            <a:fld id="{7866C8BB-0CA2-41D9-B4AF-66985091A1BB}" type="slidenum">
              <a:rPr lang="en-US" smtClean="0"/>
              <a:t>‹#›</a:t>
            </a:fld>
            <a:endParaRPr lang="en-US"/>
          </a:p>
        </p:txBody>
      </p:sp>
    </p:spTree>
    <p:extLst>
      <p:ext uri="{BB962C8B-B14F-4D97-AF65-F5344CB8AC3E}">
        <p14:creationId xmlns:p14="http://schemas.microsoft.com/office/powerpoint/2010/main" val="2075564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94B11-8899-4B2A-BCC1-3C1B48209E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E27EEB-3704-40AA-8073-198643E7187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66BF31B-E865-4A48-978C-9DAAF3F3AFF5}"/>
              </a:ext>
            </a:extLst>
          </p:cNvPr>
          <p:cNvSpPr>
            <a:spLocks noGrp="1"/>
          </p:cNvSpPr>
          <p:nvPr>
            <p:ph type="dt" sz="half" idx="10"/>
          </p:nvPr>
        </p:nvSpPr>
        <p:spPr/>
        <p:txBody>
          <a:bodyPr/>
          <a:lstStyle/>
          <a:p>
            <a:r>
              <a:rPr lang="en-US"/>
              <a:t>25  October 2020</a:t>
            </a:r>
          </a:p>
        </p:txBody>
      </p:sp>
      <p:sp>
        <p:nvSpPr>
          <p:cNvPr id="5" name="Footer Placeholder 4">
            <a:extLst>
              <a:ext uri="{FF2B5EF4-FFF2-40B4-BE49-F238E27FC236}">
                <a16:creationId xmlns:a16="http://schemas.microsoft.com/office/drawing/2014/main" id="{F82A3BDB-434A-4512-9DB7-D5130228FE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2B9B0A-A13B-4B58-96A7-30EE1A2AAA1B}"/>
              </a:ext>
            </a:extLst>
          </p:cNvPr>
          <p:cNvSpPr>
            <a:spLocks noGrp="1"/>
          </p:cNvSpPr>
          <p:nvPr>
            <p:ph type="sldNum" sz="quarter" idx="12"/>
          </p:nvPr>
        </p:nvSpPr>
        <p:spPr/>
        <p:txBody>
          <a:bodyPr/>
          <a:lstStyle/>
          <a:p>
            <a:fld id="{7866C8BB-0CA2-41D9-B4AF-66985091A1BB}" type="slidenum">
              <a:rPr lang="en-US" smtClean="0"/>
              <a:t>‹#›</a:t>
            </a:fld>
            <a:endParaRPr lang="en-US"/>
          </a:p>
        </p:txBody>
      </p:sp>
    </p:spTree>
    <p:extLst>
      <p:ext uri="{BB962C8B-B14F-4D97-AF65-F5344CB8AC3E}">
        <p14:creationId xmlns:p14="http://schemas.microsoft.com/office/powerpoint/2010/main" val="2131063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E05F5-D7B0-468A-8CD0-EEF8992A7B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A39B281-E316-49D4-8947-B91B812521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BAD6546-BC78-4137-AD1B-437B9B24F1A2}"/>
              </a:ext>
            </a:extLst>
          </p:cNvPr>
          <p:cNvSpPr>
            <a:spLocks noGrp="1"/>
          </p:cNvSpPr>
          <p:nvPr>
            <p:ph type="dt" sz="half" idx="10"/>
          </p:nvPr>
        </p:nvSpPr>
        <p:spPr/>
        <p:txBody>
          <a:bodyPr/>
          <a:lstStyle/>
          <a:p>
            <a:r>
              <a:rPr lang="en-US"/>
              <a:t>25  October 2020</a:t>
            </a:r>
          </a:p>
        </p:txBody>
      </p:sp>
      <p:sp>
        <p:nvSpPr>
          <p:cNvPr id="5" name="Footer Placeholder 4">
            <a:extLst>
              <a:ext uri="{FF2B5EF4-FFF2-40B4-BE49-F238E27FC236}">
                <a16:creationId xmlns:a16="http://schemas.microsoft.com/office/drawing/2014/main" id="{CFE02A00-96DC-432A-93DA-D4CF3A97D8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189A14-23BC-4DDF-8D81-3DB98B12172F}"/>
              </a:ext>
            </a:extLst>
          </p:cNvPr>
          <p:cNvSpPr>
            <a:spLocks noGrp="1"/>
          </p:cNvSpPr>
          <p:nvPr>
            <p:ph type="sldNum" sz="quarter" idx="12"/>
          </p:nvPr>
        </p:nvSpPr>
        <p:spPr/>
        <p:txBody>
          <a:bodyPr/>
          <a:lstStyle/>
          <a:p>
            <a:fld id="{7866C8BB-0CA2-41D9-B4AF-66985091A1BB}" type="slidenum">
              <a:rPr lang="en-US" smtClean="0"/>
              <a:t>‹#›</a:t>
            </a:fld>
            <a:endParaRPr lang="en-US"/>
          </a:p>
        </p:txBody>
      </p:sp>
    </p:spTree>
    <p:extLst>
      <p:ext uri="{BB962C8B-B14F-4D97-AF65-F5344CB8AC3E}">
        <p14:creationId xmlns:p14="http://schemas.microsoft.com/office/powerpoint/2010/main" val="647825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EFA45-2C3C-49A0-B82E-6993A4A568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0E08B7-F39D-437A-B022-5AAB7C88A4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4441DE0-2E40-4F87-B2BB-E680082375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F5611B-68EB-4AD9-8C59-7BC6E633DB28}"/>
              </a:ext>
            </a:extLst>
          </p:cNvPr>
          <p:cNvSpPr>
            <a:spLocks noGrp="1"/>
          </p:cNvSpPr>
          <p:nvPr>
            <p:ph type="dt" sz="half" idx="10"/>
          </p:nvPr>
        </p:nvSpPr>
        <p:spPr/>
        <p:txBody>
          <a:bodyPr/>
          <a:lstStyle/>
          <a:p>
            <a:r>
              <a:rPr lang="en-US"/>
              <a:t>25  October 2020</a:t>
            </a:r>
          </a:p>
        </p:txBody>
      </p:sp>
      <p:sp>
        <p:nvSpPr>
          <p:cNvPr id="6" name="Footer Placeholder 5">
            <a:extLst>
              <a:ext uri="{FF2B5EF4-FFF2-40B4-BE49-F238E27FC236}">
                <a16:creationId xmlns:a16="http://schemas.microsoft.com/office/drawing/2014/main" id="{F50017F3-1B25-4C62-A6D5-48762ACA8A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B1F1D5-6758-4786-A1F5-A5B948BEA846}"/>
              </a:ext>
            </a:extLst>
          </p:cNvPr>
          <p:cNvSpPr>
            <a:spLocks noGrp="1"/>
          </p:cNvSpPr>
          <p:nvPr>
            <p:ph type="sldNum" sz="quarter" idx="12"/>
          </p:nvPr>
        </p:nvSpPr>
        <p:spPr/>
        <p:txBody>
          <a:bodyPr/>
          <a:lstStyle/>
          <a:p>
            <a:fld id="{7866C8BB-0CA2-41D9-B4AF-66985091A1BB}" type="slidenum">
              <a:rPr lang="en-US" smtClean="0"/>
              <a:t>‹#›</a:t>
            </a:fld>
            <a:endParaRPr lang="en-US"/>
          </a:p>
        </p:txBody>
      </p:sp>
    </p:spTree>
    <p:extLst>
      <p:ext uri="{BB962C8B-B14F-4D97-AF65-F5344CB8AC3E}">
        <p14:creationId xmlns:p14="http://schemas.microsoft.com/office/powerpoint/2010/main" val="3863783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C57AC-58E9-45F3-B9FF-B0080B270D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091BD1-9F74-4C59-822F-EFF5B8EBCD1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E46AF12-0854-46C5-8EF2-EE7019014A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D31B721-146D-496D-9949-A59586CECD3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E3CCCB4-EA09-42F2-8E51-7AF82B93ADC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E04C8F-AC9F-4B6D-B967-48012B135A89}"/>
              </a:ext>
            </a:extLst>
          </p:cNvPr>
          <p:cNvSpPr>
            <a:spLocks noGrp="1"/>
          </p:cNvSpPr>
          <p:nvPr>
            <p:ph type="dt" sz="half" idx="10"/>
          </p:nvPr>
        </p:nvSpPr>
        <p:spPr/>
        <p:txBody>
          <a:bodyPr/>
          <a:lstStyle/>
          <a:p>
            <a:r>
              <a:rPr lang="en-US"/>
              <a:t>25  October 2020</a:t>
            </a:r>
          </a:p>
        </p:txBody>
      </p:sp>
      <p:sp>
        <p:nvSpPr>
          <p:cNvPr id="8" name="Footer Placeholder 7">
            <a:extLst>
              <a:ext uri="{FF2B5EF4-FFF2-40B4-BE49-F238E27FC236}">
                <a16:creationId xmlns:a16="http://schemas.microsoft.com/office/drawing/2014/main" id="{94901A09-587A-473A-9887-2CD02FEB9DE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FADF79A-6FB5-49DD-88A4-7847E1486BF7}"/>
              </a:ext>
            </a:extLst>
          </p:cNvPr>
          <p:cNvSpPr>
            <a:spLocks noGrp="1"/>
          </p:cNvSpPr>
          <p:nvPr>
            <p:ph type="sldNum" sz="quarter" idx="12"/>
          </p:nvPr>
        </p:nvSpPr>
        <p:spPr/>
        <p:txBody>
          <a:bodyPr/>
          <a:lstStyle/>
          <a:p>
            <a:fld id="{7866C8BB-0CA2-41D9-B4AF-66985091A1BB}" type="slidenum">
              <a:rPr lang="en-US" smtClean="0"/>
              <a:t>‹#›</a:t>
            </a:fld>
            <a:endParaRPr lang="en-US"/>
          </a:p>
        </p:txBody>
      </p:sp>
    </p:spTree>
    <p:extLst>
      <p:ext uri="{BB962C8B-B14F-4D97-AF65-F5344CB8AC3E}">
        <p14:creationId xmlns:p14="http://schemas.microsoft.com/office/powerpoint/2010/main" val="38328297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89397-8076-434C-A856-741BB8875D0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B205D15-286C-438A-AC37-B64F9953DCA4}"/>
              </a:ext>
            </a:extLst>
          </p:cNvPr>
          <p:cNvSpPr>
            <a:spLocks noGrp="1"/>
          </p:cNvSpPr>
          <p:nvPr>
            <p:ph type="dt" sz="half" idx="10"/>
          </p:nvPr>
        </p:nvSpPr>
        <p:spPr/>
        <p:txBody>
          <a:bodyPr/>
          <a:lstStyle/>
          <a:p>
            <a:r>
              <a:rPr lang="en-US"/>
              <a:t>25  October 2020</a:t>
            </a:r>
          </a:p>
        </p:txBody>
      </p:sp>
      <p:sp>
        <p:nvSpPr>
          <p:cNvPr id="4" name="Footer Placeholder 3">
            <a:extLst>
              <a:ext uri="{FF2B5EF4-FFF2-40B4-BE49-F238E27FC236}">
                <a16:creationId xmlns:a16="http://schemas.microsoft.com/office/drawing/2014/main" id="{E617A443-201C-48DD-A99B-93C523C271C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E0A3767-582D-4F6C-850A-6F9E4FFDBB74}"/>
              </a:ext>
            </a:extLst>
          </p:cNvPr>
          <p:cNvSpPr>
            <a:spLocks noGrp="1"/>
          </p:cNvSpPr>
          <p:nvPr>
            <p:ph type="sldNum" sz="quarter" idx="12"/>
          </p:nvPr>
        </p:nvSpPr>
        <p:spPr/>
        <p:txBody>
          <a:bodyPr/>
          <a:lstStyle/>
          <a:p>
            <a:fld id="{7866C8BB-0CA2-41D9-B4AF-66985091A1BB}" type="slidenum">
              <a:rPr lang="en-US" smtClean="0"/>
              <a:t>‹#›</a:t>
            </a:fld>
            <a:endParaRPr lang="en-US"/>
          </a:p>
        </p:txBody>
      </p:sp>
    </p:spTree>
    <p:extLst>
      <p:ext uri="{BB962C8B-B14F-4D97-AF65-F5344CB8AC3E}">
        <p14:creationId xmlns:p14="http://schemas.microsoft.com/office/powerpoint/2010/main" val="2532215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E76C26-1F06-4AA0-A201-671A28CF46E1}"/>
              </a:ext>
            </a:extLst>
          </p:cNvPr>
          <p:cNvSpPr>
            <a:spLocks noGrp="1"/>
          </p:cNvSpPr>
          <p:nvPr>
            <p:ph type="dt" sz="half" idx="10"/>
          </p:nvPr>
        </p:nvSpPr>
        <p:spPr/>
        <p:txBody>
          <a:bodyPr/>
          <a:lstStyle/>
          <a:p>
            <a:r>
              <a:rPr lang="en-US"/>
              <a:t>25  October 2020</a:t>
            </a:r>
          </a:p>
        </p:txBody>
      </p:sp>
      <p:sp>
        <p:nvSpPr>
          <p:cNvPr id="3" name="Footer Placeholder 2">
            <a:extLst>
              <a:ext uri="{FF2B5EF4-FFF2-40B4-BE49-F238E27FC236}">
                <a16:creationId xmlns:a16="http://schemas.microsoft.com/office/drawing/2014/main" id="{F4DA72CC-77BE-47D5-A69D-4CD6255E36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F663F57-0410-46E0-944E-6322F67D99E3}"/>
              </a:ext>
            </a:extLst>
          </p:cNvPr>
          <p:cNvSpPr>
            <a:spLocks noGrp="1"/>
          </p:cNvSpPr>
          <p:nvPr>
            <p:ph type="sldNum" sz="quarter" idx="12"/>
          </p:nvPr>
        </p:nvSpPr>
        <p:spPr/>
        <p:txBody>
          <a:bodyPr/>
          <a:lstStyle/>
          <a:p>
            <a:fld id="{7866C8BB-0CA2-41D9-B4AF-66985091A1BB}" type="slidenum">
              <a:rPr lang="en-US" smtClean="0"/>
              <a:t>‹#›</a:t>
            </a:fld>
            <a:endParaRPr lang="en-US"/>
          </a:p>
        </p:txBody>
      </p:sp>
    </p:spTree>
    <p:extLst>
      <p:ext uri="{BB962C8B-B14F-4D97-AF65-F5344CB8AC3E}">
        <p14:creationId xmlns:p14="http://schemas.microsoft.com/office/powerpoint/2010/main" val="10430106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B8BBE-6800-49CE-AB9A-89FC662911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EC5A7CA-22CF-4244-B661-C91015D9424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6A80B8F-AEE7-447A-88D8-56B0C8B570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04A0CF-EFCD-4B60-A50D-00AEA56AA5FA}"/>
              </a:ext>
            </a:extLst>
          </p:cNvPr>
          <p:cNvSpPr>
            <a:spLocks noGrp="1"/>
          </p:cNvSpPr>
          <p:nvPr>
            <p:ph type="dt" sz="half" idx="10"/>
          </p:nvPr>
        </p:nvSpPr>
        <p:spPr/>
        <p:txBody>
          <a:bodyPr/>
          <a:lstStyle/>
          <a:p>
            <a:r>
              <a:rPr lang="en-US"/>
              <a:t>25  October 2020</a:t>
            </a:r>
          </a:p>
        </p:txBody>
      </p:sp>
      <p:sp>
        <p:nvSpPr>
          <p:cNvPr id="6" name="Footer Placeholder 5">
            <a:extLst>
              <a:ext uri="{FF2B5EF4-FFF2-40B4-BE49-F238E27FC236}">
                <a16:creationId xmlns:a16="http://schemas.microsoft.com/office/drawing/2014/main" id="{1C6BB70E-F043-43D7-B3DD-5BCFA1E680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7C5E67-146C-4431-8844-146EBD5F22C1}"/>
              </a:ext>
            </a:extLst>
          </p:cNvPr>
          <p:cNvSpPr>
            <a:spLocks noGrp="1"/>
          </p:cNvSpPr>
          <p:nvPr>
            <p:ph type="sldNum" sz="quarter" idx="12"/>
          </p:nvPr>
        </p:nvSpPr>
        <p:spPr/>
        <p:txBody>
          <a:bodyPr/>
          <a:lstStyle/>
          <a:p>
            <a:fld id="{7866C8BB-0CA2-41D9-B4AF-66985091A1BB}" type="slidenum">
              <a:rPr lang="en-US" smtClean="0"/>
              <a:t>‹#›</a:t>
            </a:fld>
            <a:endParaRPr lang="en-US"/>
          </a:p>
        </p:txBody>
      </p:sp>
    </p:spTree>
    <p:extLst>
      <p:ext uri="{BB962C8B-B14F-4D97-AF65-F5344CB8AC3E}">
        <p14:creationId xmlns:p14="http://schemas.microsoft.com/office/powerpoint/2010/main" val="2842322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9E850-9D85-4EFE-A3C3-4C054CB506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3392626-3A08-410E-A669-92C3919C8CE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D12113F-250F-4902-A876-EF0EE52D7A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FE35E99-4D6F-44A5-A193-0047071B7586}"/>
              </a:ext>
            </a:extLst>
          </p:cNvPr>
          <p:cNvSpPr>
            <a:spLocks noGrp="1"/>
          </p:cNvSpPr>
          <p:nvPr>
            <p:ph type="dt" sz="half" idx="10"/>
          </p:nvPr>
        </p:nvSpPr>
        <p:spPr/>
        <p:txBody>
          <a:bodyPr/>
          <a:lstStyle/>
          <a:p>
            <a:r>
              <a:rPr lang="en-US"/>
              <a:t>25  October 2020</a:t>
            </a:r>
          </a:p>
        </p:txBody>
      </p:sp>
      <p:sp>
        <p:nvSpPr>
          <p:cNvPr id="6" name="Footer Placeholder 5">
            <a:extLst>
              <a:ext uri="{FF2B5EF4-FFF2-40B4-BE49-F238E27FC236}">
                <a16:creationId xmlns:a16="http://schemas.microsoft.com/office/drawing/2014/main" id="{7EF30AEF-064D-437F-B0E8-C595E2F3AE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F19EE2-D7E3-4C3B-99E6-0045C95CB96F}"/>
              </a:ext>
            </a:extLst>
          </p:cNvPr>
          <p:cNvSpPr>
            <a:spLocks noGrp="1"/>
          </p:cNvSpPr>
          <p:nvPr>
            <p:ph type="sldNum" sz="quarter" idx="12"/>
          </p:nvPr>
        </p:nvSpPr>
        <p:spPr/>
        <p:txBody>
          <a:bodyPr/>
          <a:lstStyle/>
          <a:p>
            <a:fld id="{7866C8BB-0CA2-41D9-B4AF-66985091A1BB}" type="slidenum">
              <a:rPr lang="en-US" smtClean="0"/>
              <a:t>‹#›</a:t>
            </a:fld>
            <a:endParaRPr lang="en-US"/>
          </a:p>
        </p:txBody>
      </p:sp>
    </p:spTree>
    <p:extLst>
      <p:ext uri="{BB962C8B-B14F-4D97-AF65-F5344CB8AC3E}">
        <p14:creationId xmlns:p14="http://schemas.microsoft.com/office/powerpoint/2010/main" val="3788771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E7B5B8-9338-4D16-8258-CE6F80535D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BFA9CCF-8C9C-4D3E-86C3-F53C4A7C8A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86E928-B8B0-4581-B177-8715E1B8485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25  October 2020</a:t>
            </a:r>
          </a:p>
        </p:txBody>
      </p:sp>
      <p:sp>
        <p:nvSpPr>
          <p:cNvPr id="5" name="Footer Placeholder 4">
            <a:extLst>
              <a:ext uri="{FF2B5EF4-FFF2-40B4-BE49-F238E27FC236}">
                <a16:creationId xmlns:a16="http://schemas.microsoft.com/office/drawing/2014/main" id="{FDB24E22-3385-4E82-81E8-7DDC5A6E0C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AF5FCBE-3606-4C20-A031-60B460CF65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66C8BB-0CA2-41D9-B4AF-66985091A1BB}" type="slidenum">
              <a:rPr lang="en-US" smtClean="0"/>
              <a:t>‹#›</a:t>
            </a:fld>
            <a:endParaRPr lang="en-US"/>
          </a:p>
        </p:txBody>
      </p:sp>
    </p:spTree>
    <p:extLst>
      <p:ext uri="{BB962C8B-B14F-4D97-AF65-F5344CB8AC3E}">
        <p14:creationId xmlns:p14="http://schemas.microsoft.com/office/powerpoint/2010/main" val="19535452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3" Type="http://schemas.openxmlformats.org/officeDocument/2006/relationships/hyperlink" Target="https://ar.wikipedia.org/wiki/%D8%A7%D9%84%D8%B7%D8%A8_%D8%A7%D9%84%D9%8A%D9%88%D9%86%D8%A7%D9%86%D9%8A_%D8%A7%D9%84%D9%82%D8%AF%D9%8A%D9%85" TargetMode="External" /><Relationship Id="rId7" Type="http://schemas.openxmlformats.org/officeDocument/2006/relationships/image" Target="../media/image14.jpeg" /><Relationship Id="rId2" Type="http://schemas.openxmlformats.org/officeDocument/2006/relationships/hyperlink" Target="https://ar.wikipedia.org/wiki/%D9%82%D8%A7%D8%A6%D9%85%D8%A9_%D8%A3%D8%B4%D8%AE%D8%A7%D8%B5_%D9%8A%D8%B9%D8%AF%D9%88%D9%86_%D8%A2%D8%A8%D8%A7%D8%A1_%D9%84%D9%85%D8%AC%D8%A7%D9%84%D8%A7%D8%AA_%D8%B9%D9%84%D9%85%D9%8A%D8%A9" TargetMode="External" /><Relationship Id="rId1" Type="http://schemas.openxmlformats.org/officeDocument/2006/relationships/slideLayout" Target="../slideLayouts/slideLayout7.xml" /><Relationship Id="rId6" Type="http://schemas.openxmlformats.org/officeDocument/2006/relationships/image" Target="../media/image13.jpeg" /><Relationship Id="rId5" Type="http://schemas.openxmlformats.org/officeDocument/2006/relationships/hyperlink" Target="https://ar.wikipedia.org/wiki/%D8%A7%D9%84%D9%81%D9%84%D8%B3%D9%81%D8%A9" TargetMode="External" /><Relationship Id="rId4" Type="http://schemas.openxmlformats.org/officeDocument/2006/relationships/hyperlink" Target="https://ar.wikipedia.org/wiki/%D8%B3%D9%8A%D9%85%D9%8A%D8%A7%D8%A1_(%D8%B3%D8%AD%D8%B1)" TargetMode="External" /></Relationships>
</file>

<file path=ppt/slides/_rels/slide11.xml.rels><?xml version="1.0" encoding="UTF-8" standalone="yes"?>
<Relationships xmlns="http://schemas.openxmlformats.org/package/2006/relationships"><Relationship Id="rId3" Type="http://schemas.openxmlformats.org/officeDocument/2006/relationships/image" Target="../media/image15.jpeg" /><Relationship Id="rId2" Type="http://schemas.openxmlformats.org/officeDocument/2006/relationships/hyperlink" Target="https://ar.wikipedia.org/wiki/%D9%82%D8%B3%D9%85_%D8%A3%D8%A8%D9%82%D8%B1%D8%A7%D8%B7_%D8%A7%D9%84%D8%B7%D8%A8%D9%8A" TargetMode="External" /><Relationship Id="rId1" Type="http://schemas.openxmlformats.org/officeDocument/2006/relationships/slideLayout" Target="../slideLayouts/slideLayout7.xml" /><Relationship Id="rId4" Type="http://schemas.openxmlformats.org/officeDocument/2006/relationships/image" Target="../media/image16.jpeg" /></Relationships>
</file>

<file path=ppt/slides/_rels/slide12.xml.rels><?xml version="1.0" encoding="UTF-8" standalone="yes"?>
<Relationships xmlns="http://schemas.openxmlformats.org/package/2006/relationships"><Relationship Id="rId3" Type="http://schemas.openxmlformats.org/officeDocument/2006/relationships/image" Target="../media/image17.png" /><Relationship Id="rId2" Type="http://schemas.openxmlformats.org/officeDocument/2006/relationships/hyperlink" Target="https://www.goodreads.com/book/show/24871121?ac=1&amp;from_search=true" TargetMode="External" /><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3" Type="http://schemas.openxmlformats.org/officeDocument/2006/relationships/hyperlink" Target="https://www.kosisland.gr/en/kosisland-history/hippocrates-from-kos.html" TargetMode="External" /><Relationship Id="rId2" Type="http://schemas.openxmlformats.org/officeDocument/2006/relationships/hyperlink" Target="http://doctornewsweb.com/%D8%A3%D8%A8%D9%88-%D8%A7%D9%84%D8%B7%D8%A8-%D8%A3%D8%A8%D9%82%D8%B1%D8%A7%D8%B7-%D9%82%D8%B6%D9%89-%D8%B9%D9%84%D9%89-%D8%A7%D9%84%D8%B3%D8%AD%D8%B1-%D9%88%D8%A7%D9%84%D8%B4%D8%B9%D9%88%D8%B0/" TargetMode="External" /><Relationship Id="rId1" Type="http://schemas.openxmlformats.org/officeDocument/2006/relationships/slideLayout" Target="../slideLayouts/slideLayout7.xml" /><Relationship Id="rId4" Type="http://schemas.openxmlformats.org/officeDocument/2006/relationships/image" Target="../media/image18.jpeg" /></Relationships>
</file>

<file path=ppt/slides/_rels/slide14.xml.rels><?xml version="1.0" encoding="UTF-8" standalone="yes"?>
<Relationships xmlns="http://schemas.openxmlformats.org/package/2006/relationships"><Relationship Id="rId3" Type="http://schemas.openxmlformats.org/officeDocument/2006/relationships/image" Target="../media/image19.jpeg" /><Relationship Id="rId2" Type="http://schemas.openxmlformats.org/officeDocument/2006/relationships/hyperlink" Target="https://www.ncbi.nlm.nih.gov/pubmed/18392218" TargetMode="External" /><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3" Type="http://schemas.openxmlformats.org/officeDocument/2006/relationships/image" Target="../media/image21.jpeg" /><Relationship Id="rId2" Type="http://schemas.openxmlformats.org/officeDocument/2006/relationships/image" Target="../media/image20.jpeg" /><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8" Type="http://schemas.openxmlformats.org/officeDocument/2006/relationships/hyperlink" Target="https://ar.wikipedia.org/wiki/%D8%AA%D8%B4%D8%A7%D8%B1%D9%84%D8%B2_%D8%AF%D8%A7%D8%B1%D9%88%D9%8A%D9%86" TargetMode="External" /><Relationship Id="rId3" Type="http://schemas.openxmlformats.org/officeDocument/2006/relationships/hyperlink" Target="https://ar.wikipedia.org/wiki/%D8%A7%D9%84%D8%A5%D8%B3%D9%83%D9%86%D8%AF%D8%B1_%D8%A7%D9%84%D8%A3%D9%83%D8%A8%D8%B1" TargetMode="External" /><Relationship Id="rId7" Type="http://schemas.openxmlformats.org/officeDocument/2006/relationships/hyperlink" Target="https://ar.wikipedia.org/wiki/%D8%B9%D9%84%D9%85_%D8%A7%D9%84%D8%A3%D8%AD%D9%8A%D8%A7%D8%A1" TargetMode="External" /><Relationship Id="rId2" Type="http://schemas.openxmlformats.org/officeDocument/2006/relationships/hyperlink" Target="https://ar.wikipedia.org/wiki/%D8%A3%D9%81%D9%84%D8%A7%D8%B7%D9%88%D9%86" TargetMode="External" /><Relationship Id="rId1" Type="http://schemas.openxmlformats.org/officeDocument/2006/relationships/slideLayout" Target="../slideLayouts/slideLayout7.xml" /><Relationship Id="rId6" Type="http://schemas.openxmlformats.org/officeDocument/2006/relationships/hyperlink" Target="https://ar.wikipedia.org/wiki/%D8%A3%D9%85%D9%8A%D9%86%D8%AA%D8%A7%D8%B3_%D8%A7%D9%84%D8%AB%D8%A7%D9%84%D8%AB_%D8%A7%D9%84%D9%85%D9%82%D8%AF%D9%88%D9%86%D9%8A" TargetMode="External" /><Relationship Id="rId5" Type="http://schemas.openxmlformats.org/officeDocument/2006/relationships/hyperlink" Target="https://ar.wikipedia.org/wiki/%D8%B3%D9%84%D8%A7%D9%86%D9%8A%D9%83" TargetMode="External" /><Relationship Id="rId4" Type="http://schemas.openxmlformats.org/officeDocument/2006/relationships/hyperlink" Target="https://ar.wikipedia.org/wiki/%D9%85%D9%82%D8%AF%D9%88%D9%86%D9%8A%D8%A7_(%D8%AA%D9%88%D8%B6%D9%8A%D8%AD)" TargetMode="External" /><Relationship Id="rId9" Type="http://schemas.openxmlformats.org/officeDocument/2006/relationships/image" Target="../media/image22.jpeg" /></Relationships>
</file>

<file path=ppt/slides/_rels/slide17.xml.rels><?xml version="1.0" encoding="UTF-8" standalone="yes"?>
<Relationships xmlns="http://schemas.openxmlformats.org/package/2006/relationships"><Relationship Id="rId3" Type="http://schemas.openxmlformats.org/officeDocument/2006/relationships/image" Target="../media/image24.jpeg" /><Relationship Id="rId2" Type="http://schemas.openxmlformats.org/officeDocument/2006/relationships/image" Target="../media/image23.jpeg" /><Relationship Id="rId1" Type="http://schemas.openxmlformats.org/officeDocument/2006/relationships/slideLayout" Target="../slideLayouts/slideLayout7.xml" /></Relationships>
</file>

<file path=ppt/slides/_rels/slide18.xml.rels><?xml version="1.0" encoding="UTF-8" standalone="yes"?>
<Relationships xmlns="http://schemas.openxmlformats.org/package/2006/relationships"><Relationship Id="rId8" Type="http://schemas.openxmlformats.org/officeDocument/2006/relationships/image" Target="../media/image25.jpeg" /><Relationship Id="rId3" Type="http://schemas.openxmlformats.org/officeDocument/2006/relationships/hyperlink" Target="https://ar.wikipedia.org/wiki/%D8%B3%D9%82%D8%B1%D8%A7%D8%B7" TargetMode="External" /><Relationship Id="rId7" Type="http://schemas.openxmlformats.org/officeDocument/2006/relationships/hyperlink" Target="https://ar.wikipedia.org/wiki/%D8%A5%D9%8A%D8%B1%D8%A7%D8%B3%D9%8A%D8%B3%D8%AA%D8%B1%D8%A7%D8%AA%D9%88%D8%B3" TargetMode="External" /><Relationship Id="rId2" Type="http://schemas.openxmlformats.org/officeDocument/2006/relationships/hyperlink" Target="https://ar.wikipedia.org/wiki/%D9%85%D8%AF%D8%B1%D8%B3%D8%A9_%D8%A7%D9%84%D8%A5%D8%B3%D9%83%D9%86%D8%AF%D8%B1%D9%8A%D8%A9" TargetMode="External" /><Relationship Id="rId1" Type="http://schemas.openxmlformats.org/officeDocument/2006/relationships/slideLayout" Target="../slideLayouts/slideLayout7.xml" /><Relationship Id="rId6" Type="http://schemas.openxmlformats.org/officeDocument/2006/relationships/hyperlink" Target="https://ar.wikipedia.org/wiki/%D9%87%D9%8A%D8%B1%D9%88%D9%81%D9%8A%D9%84%D9%88%D8%B3" TargetMode="External" /><Relationship Id="rId5" Type="http://schemas.openxmlformats.org/officeDocument/2006/relationships/hyperlink" Target="https://ar.wikipedia.org/w/index.php?title=%D8%AA%D9%8A%D9%88%D9%81%D8%B1%D8%A7%D8%B3%D8%AA%D9%88%D8%B3&amp;action=edit&amp;redlink=1" TargetMode="External" /><Relationship Id="rId4" Type="http://schemas.openxmlformats.org/officeDocument/2006/relationships/hyperlink" Target="https://ar.wikipedia.org/wiki/%D8%A7%D9%84%D8%A5%D8%B3%D9%83%D9%86%D8%AF%D8%B1%D9%8A%D8%A9" TargetMode="External" /><Relationship Id="rId9" Type="http://schemas.openxmlformats.org/officeDocument/2006/relationships/image" Target="../media/image26.jpeg" /></Relationships>
</file>

<file path=ppt/slides/_rels/slide19.xml.rels><?xml version="1.0" encoding="UTF-8" standalone="yes"?>
<Relationships xmlns="http://schemas.openxmlformats.org/package/2006/relationships"><Relationship Id="rId3" Type="http://schemas.openxmlformats.org/officeDocument/2006/relationships/image" Target="../media/image27.jpeg" /><Relationship Id="rId2" Type="http://schemas.openxmlformats.org/officeDocument/2006/relationships/hyperlink" Target="https://ar.wikipedia.org/wiki/%D9%85%D8%AF%D8%B1%D8%B3%D8%A9_%D8%A7%D9%84%D8%A5%D8%B3%D9%83%D9%86%D8%AF%D8%B1%D9%8A%D8%A9" TargetMode="External" /><Relationship Id="rId1" Type="http://schemas.openxmlformats.org/officeDocument/2006/relationships/slideLayout" Target="../slideLayouts/slideLayout7.xml" /><Relationship Id="rId4" Type="http://schemas.openxmlformats.org/officeDocument/2006/relationships/image" Target="../media/image28.jpeg" /></Relationships>
</file>

<file path=ppt/slides/_rels/slide2.xml.rels><?xml version="1.0" encoding="UTF-8" standalone="yes"?>
<Relationships xmlns="http://schemas.openxmlformats.org/package/2006/relationships"><Relationship Id="rId8" Type="http://schemas.openxmlformats.org/officeDocument/2006/relationships/hyperlink" Target="https://ar.wikipedia.org/wiki/%D8%A7%D9%84%D9%8A%D9%88%D9%86%D8%A7%D9%86" TargetMode="External" /><Relationship Id="rId3" Type="http://schemas.openxmlformats.org/officeDocument/2006/relationships/hyperlink" Target="https://ar.wikipedia.org/wiki/%D8%A8%D9%8A%D8%AB%D9%8A%D8%A7" TargetMode="External" /><Relationship Id="rId7" Type="http://schemas.openxmlformats.org/officeDocument/2006/relationships/hyperlink" Target="https://ar.wikipedia.org/wiki/%D8%AF%D9%84%D9%81%D9%8A" TargetMode="External" /><Relationship Id="rId2" Type="http://schemas.openxmlformats.org/officeDocument/2006/relationships/hyperlink" Target="https://ar.wikipedia.org/wiki/%D9%8A%D9%88%D9%86%D8%A7%D9%86%D9%8A%D9%88%D9%86" TargetMode="External" /><Relationship Id="rId1" Type="http://schemas.openxmlformats.org/officeDocument/2006/relationships/slideLayout" Target="../slideLayouts/slideLayout7.xml" /><Relationship Id="rId6" Type="http://schemas.openxmlformats.org/officeDocument/2006/relationships/hyperlink" Target="https://ar.wikipedia.org/wiki/%D8%A3%D8%B1%D8%AA%D9%85%D9%8A%D8%B3" TargetMode="External" /><Relationship Id="rId11" Type="http://schemas.openxmlformats.org/officeDocument/2006/relationships/image" Target="../media/image1.jpeg" /><Relationship Id="rId5" Type="http://schemas.openxmlformats.org/officeDocument/2006/relationships/hyperlink" Target="https://ar.wikipedia.org/wiki/%D9%84%D9%8A%D8%AA%D9%88" TargetMode="External" /><Relationship Id="rId10" Type="http://schemas.openxmlformats.org/officeDocument/2006/relationships/hyperlink" Target="https://ar.wikipedia.org/wiki/%D8%B7%D8%A7%D8%B9%D9%88%D9%86" TargetMode="External" /><Relationship Id="rId4" Type="http://schemas.openxmlformats.org/officeDocument/2006/relationships/hyperlink" Target="https://ar.wikipedia.org/wiki/%D8%B2%D9%8A%D9%88%D8%B3" TargetMode="External" /><Relationship Id="rId9" Type="http://schemas.openxmlformats.org/officeDocument/2006/relationships/hyperlink" Target="https://ar.wikipedia.org/wiki/%D8%A7%D9%84%D8%A5%D9%84%D9%8A%D8%A7%D8%B0%D8%A9" TargetMode="External" /></Relationships>
</file>

<file path=ppt/slides/_rels/slide20.xml.rels><?xml version="1.0" encoding="UTF-8" standalone="yes"?>
<Relationships xmlns="http://schemas.openxmlformats.org/package/2006/relationships"><Relationship Id="rId2" Type="http://schemas.openxmlformats.org/officeDocument/2006/relationships/image" Target="../media/image29.jpeg"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3" Type="http://schemas.openxmlformats.org/officeDocument/2006/relationships/image" Target="../media/image3.jpeg" /><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image" Target="../media/image4.jpeg"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8" Type="http://schemas.openxmlformats.org/officeDocument/2006/relationships/hyperlink" Target="https://ar.wikipedia.org/wiki/%D9%83%D8%B1%D9%88%D8%AA%D9%88%D9%86%D9%8A" TargetMode="External" /><Relationship Id="rId13" Type="http://schemas.openxmlformats.org/officeDocument/2006/relationships/hyperlink" Target="https://ar.wikipedia.org/wiki/%D8%A3%D9%86%D9%83%D8%B3%D9%8A%D9%85%D8%A7%D9%86%D8%B3" TargetMode="External" /><Relationship Id="rId3" Type="http://schemas.openxmlformats.org/officeDocument/2006/relationships/hyperlink" Target="https://ar.wikipedia.org/wiki/%D8%A7%D9%84%D9%8A%D9%88%D9%86%D8%A7%D9%86" TargetMode="External" /><Relationship Id="rId7" Type="http://schemas.openxmlformats.org/officeDocument/2006/relationships/hyperlink" Target="https://ar.wikipedia.org/wiki/%D9%85%D8%B3%D8%AA%D8%B9%D9%85%D8%B1%D8%A9" TargetMode="External" /><Relationship Id="rId12" Type="http://schemas.openxmlformats.org/officeDocument/2006/relationships/hyperlink" Target="https://ar.wikipedia.org/wiki/%D8%A3%D9%86%D8%A7%D9%83%D8%B3%D9%8A%D9%85%D8%A7%D9%86%D8%AF%D8%B1" TargetMode="External" /><Relationship Id="rId2" Type="http://schemas.openxmlformats.org/officeDocument/2006/relationships/hyperlink" Target="https://ar.wikipedia.org/wiki/%D8%B1%D9%8A%D8%A7%D8%B6%D9%8A%D8%A7%D8%AA" TargetMode="External" /><Relationship Id="rId1" Type="http://schemas.openxmlformats.org/officeDocument/2006/relationships/slideLayout" Target="../slideLayouts/slideLayout7.xml" /><Relationship Id="rId6" Type="http://schemas.openxmlformats.org/officeDocument/2006/relationships/image" Target="../media/image5.jpeg" /><Relationship Id="rId11" Type="http://schemas.openxmlformats.org/officeDocument/2006/relationships/hyperlink" Target="https://ar.wikipedia.org/wiki/%D8%B7%D8%A7%D9%84%D9%8A%D8%B3" TargetMode="External" /><Relationship Id="rId5" Type="http://schemas.openxmlformats.org/officeDocument/2006/relationships/hyperlink" Target="https://ar.wikipedia.org/wiki/%D9%86%D8%B8%D8%B1%D9%8A%D8%A9_%D9%81%D9%8A%D8%AB%D8%A7%D8%BA%D9%88%D8%B1%D8%B3" TargetMode="External" /><Relationship Id="rId10" Type="http://schemas.openxmlformats.org/officeDocument/2006/relationships/hyperlink" Target="https://ar.wikipedia.org/wiki/%D8%A8%D8%AF%D9%86" TargetMode="External" /><Relationship Id="rId4" Type="http://schemas.openxmlformats.org/officeDocument/2006/relationships/hyperlink" Target="https://ar.wikipedia.org/wiki/%D9%81%D9%8A%D8%AB%D8%A7%D8%BA%D9%88%D8%B1%D9%8A%D8%A9" TargetMode="External" /><Relationship Id="rId9" Type="http://schemas.openxmlformats.org/officeDocument/2006/relationships/hyperlink" Target="https://ar.wikipedia.org/wiki/%D8%A5%D9%8A%D8%B7%D8%A7%D9%84%D9%8A%D8%A7" TargetMode="External" /></Relationships>
</file>

<file path=ppt/slides/_rels/slide6.xml.rels><?xml version="1.0" encoding="UTF-8" standalone="yes"?>
<Relationships xmlns="http://schemas.openxmlformats.org/package/2006/relationships"><Relationship Id="rId3" Type="http://schemas.openxmlformats.org/officeDocument/2006/relationships/hyperlink" Target="https://ar.wikipedia.org/w/index.php?title=%D8%AD%D9%84%D9%82%D8%A7%D8%AA_%D8%A5%D9%8A%D9%82%D8%A7%D8%B9%D9%8A%D8%A9&amp;action=edit&amp;redlink=1" TargetMode="External" /><Relationship Id="rId2" Type="http://schemas.openxmlformats.org/officeDocument/2006/relationships/hyperlink" Target="https://ar.wikipedia.org/wiki/%D8%A7%D9%84%D9%83%D9%85%D8%A7%D9%84" TargetMode="External" /><Relationship Id="rId1" Type="http://schemas.openxmlformats.org/officeDocument/2006/relationships/slideLayout" Target="../slideLayouts/slideLayout7.xml" /><Relationship Id="rId4" Type="http://schemas.openxmlformats.org/officeDocument/2006/relationships/image" Target="../media/image6.jpeg" /></Relationships>
</file>

<file path=ppt/slides/_rels/slide7.xml.rels><?xml version="1.0" encoding="UTF-8" standalone="yes"?>
<Relationships xmlns="http://schemas.openxmlformats.org/package/2006/relationships"><Relationship Id="rId3" Type="http://schemas.openxmlformats.org/officeDocument/2006/relationships/image" Target="../media/image8.jpeg" /><Relationship Id="rId2" Type="http://schemas.openxmlformats.org/officeDocument/2006/relationships/image" Target="../media/image7.jpeg" /><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3" Type="http://schemas.openxmlformats.org/officeDocument/2006/relationships/image" Target="../media/image10.jpeg" /><Relationship Id="rId2" Type="http://schemas.openxmlformats.org/officeDocument/2006/relationships/image" Target="../media/image9.jpeg" /><Relationship Id="rId1" Type="http://schemas.openxmlformats.org/officeDocument/2006/relationships/slideLayout" Target="../slideLayouts/slideLayout7.xml" /><Relationship Id="rId4" Type="http://schemas.openxmlformats.org/officeDocument/2006/relationships/image" Target="../media/image11.jpeg" /></Relationships>
</file>

<file path=ppt/slides/_rels/slide9.xml.rels><?xml version="1.0" encoding="UTF-8" standalone="yes"?>
<Relationships xmlns="http://schemas.openxmlformats.org/package/2006/relationships"><Relationship Id="rId8" Type="http://schemas.openxmlformats.org/officeDocument/2006/relationships/image" Target="../media/image12.jpeg" /><Relationship Id="rId3" Type="http://schemas.openxmlformats.org/officeDocument/2006/relationships/hyperlink" Target="https://ar.wikipedia.org/wiki/370_%D9%82_%D9%85" TargetMode="External" /><Relationship Id="rId7" Type="http://schemas.openxmlformats.org/officeDocument/2006/relationships/hyperlink" Target="https://ar.wikipedia.org/wiki/%D8%AA%D8%A7%D8%B1%D9%8A%D8%AE_%D8%A7%D9%84%D8%B7%D8%A8" TargetMode="External" /><Relationship Id="rId2" Type="http://schemas.openxmlformats.org/officeDocument/2006/relationships/hyperlink" Target="https://ar.wikipedia.org/wiki/460_%D9%82_%D9%85" TargetMode="External" /><Relationship Id="rId1" Type="http://schemas.openxmlformats.org/officeDocument/2006/relationships/slideLayout" Target="../slideLayouts/slideLayout7.xml" /><Relationship Id="rId6" Type="http://schemas.openxmlformats.org/officeDocument/2006/relationships/hyperlink" Target="https://ar.wikipedia.org/wiki/%D8%A7%D9%84%D8%B9%D8%B5%D8%B1_%D8%A7%D9%84%D9%83%D9%84%D8%A7%D8%B3%D9%8A%D9%83%D9%8A_%D8%A7%D9%84%D9%8A%D9%88%D9%86%D8%A7%D9%86%D9%8A" TargetMode="External" /><Relationship Id="rId11" Type="http://schemas.openxmlformats.org/officeDocument/2006/relationships/hyperlink" Target="https://ar.wikipedia.org/wiki/%D8%A3%D8%A8%D9%88_%D8%A8%D9%83%D8%B1_%D8%A7%D9%84%D8%B1%D8%A7%D8%B2%D9%8A" TargetMode="External" /><Relationship Id="rId5" Type="http://schemas.openxmlformats.org/officeDocument/2006/relationships/hyperlink" Target="https://ar.wikipedia.org/wiki/%D9%8A%D9%88%D9%86%D8%A7%D9%86%D9%8A%D9%88%D9%86" TargetMode="External" /><Relationship Id="rId10" Type="http://schemas.openxmlformats.org/officeDocument/2006/relationships/hyperlink" Target="https://ar.wikipedia.org/wiki/%D8%AC%D8%A7%D9%84%D9%8A%D9%86%D9%88%D8%B3" TargetMode="External" /><Relationship Id="rId4" Type="http://schemas.openxmlformats.org/officeDocument/2006/relationships/hyperlink" Target="https://ar.wikipedia.org/wiki/%D8%B7%D8%A8%D9%8A%D8%A8" TargetMode="External" /><Relationship Id="rId9" Type="http://schemas.openxmlformats.org/officeDocument/2006/relationships/hyperlink" Target="https://ar.wikipedia.org/wiki/%D8%A3%D8%B3%D9%82%D9%84%D9%8A%D8%A8%D9%8A%D9%88%D8%B3" TargetMode="Externa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33EC055-7771-4EDD-8358-1EBB0F6D99A9}"/>
              </a:ext>
            </a:extLst>
          </p:cNvPr>
          <p:cNvSpPr txBox="1"/>
          <p:nvPr/>
        </p:nvSpPr>
        <p:spPr>
          <a:xfrm>
            <a:off x="2579077" y="478302"/>
            <a:ext cx="7033846" cy="5755422"/>
          </a:xfrm>
          <a:prstGeom prst="rect">
            <a:avLst/>
          </a:prstGeom>
          <a:noFill/>
        </p:spPr>
        <p:txBody>
          <a:bodyPr wrap="square" rtlCol="0">
            <a:spAutoFit/>
          </a:bodyPr>
          <a:lstStyle/>
          <a:p>
            <a:pPr algn="ctr" rtl="1"/>
            <a:r>
              <a:rPr lang="ar-JO" sz="4400" b="1" dirty="0">
                <a:solidFill>
                  <a:srgbClr val="0033CC"/>
                </a:solidFill>
                <a:cs typeface="+mj-cs"/>
              </a:rPr>
              <a:t>تأريخ الطب والتوثيق الطبي </a:t>
            </a:r>
          </a:p>
          <a:p>
            <a:pPr algn="ctr" rtl="1"/>
            <a:r>
              <a:rPr lang="ar-JO" sz="3200" b="1" dirty="0">
                <a:solidFill>
                  <a:srgbClr val="0033CC"/>
                </a:solidFill>
                <a:cs typeface="+mj-cs"/>
              </a:rPr>
              <a:t>طلبة المرحلة الثانية / كلية الطب </a:t>
            </a:r>
          </a:p>
          <a:p>
            <a:pPr algn="ctr" rtl="1"/>
            <a:endParaRPr lang="ar-JO" sz="3200" b="1" dirty="0">
              <a:solidFill>
                <a:srgbClr val="0033CC"/>
              </a:solidFill>
              <a:cs typeface="+mj-cs"/>
            </a:endParaRPr>
          </a:p>
          <a:p>
            <a:pPr algn="ctr" rtl="1"/>
            <a:r>
              <a:rPr lang="ar-JO" sz="3600" b="1" dirty="0">
                <a:solidFill>
                  <a:srgbClr val="FF0000"/>
                </a:solidFill>
                <a:cs typeface="+mj-cs"/>
              </a:rPr>
              <a:t>د.أيمن قيس عفر المعاضيدي</a:t>
            </a:r>
          </a:p>
          <a:p>
            <a:pPr algn="ctr" rtl="1"/>
            <a:endParaRPr lang="ar-JO" sz="3200" b="1" dirty="0">
              <a:solidFill>
                <a:srgbClr val="FF0000"/>
              </a:solidFill>
              <a:cs typeface="+mj-cs"/>
            </a:endParaRPr>
          </a:p>
          <a:p>
            <a:pPr algn="ctr" rtl="1"/>
            <a:r>
              <a:rPr lang="ar-JO" sz="3200" b="1" dirty="0">
                <a:solidFill>
                  <a:srgbClr val="0033CC"/>
                </a:solidFill>
                <a:cs typeface="+mj-cs"/>
              </a:rPr>
              <a:t>قسم التشريح والانسجة والاجنة </a:t>
            </a:r>
          </a:p>
          <a:p>
            <a:pPr algn="ctr" rtl="1"/>
            <a:r>
              <a:rPr lang="ar-JO" sz="3200" b="1" dirty="0">
                <a:solidFill>
                  <a:srgbClr val="00FF00"/>
                </a:solidFill>
                <a:cs typeface="+mj-cs"/>
              </a:rPr>
              <a:t>كلية الطب / جامعة مؤتة</a:t>
            </a:r>
            <a:r>
              <a:rPr lang="ar-JO" sz="3200" b="1" dirty="0">
                <a:solidFill>
                  <a:srgbClr val="0033CC"/>
                </a:solidFill>
                <a:cs typeface="+mj-cs"/>
              </a:rPr>
              <a:t> </a:t>
            </a:r>
            <a:endParaRPr lang="en-US" sz="3200" b="1" dirty="0">
              <a:solidFill>
                <a:srgbClr val="0033CC"/>
              </a:solidFill>
              <a:cs typeface="+mj-cs"/>
            </a:endParaRPr>
          </a:p>
          <a:p>
            <a:pPr algn="ctr" rtl="1"/>
            <a:r>
              <a:rPr lang="en-US" sz="3200" b="1" dirty="0">
                <a:solidFill>
                  <a:srgbClr val="0033CC"/>
                </a:solidFill>
                <a:cs typeface="+mj-cs"/>
              </a:rPr>
              <a:t>2020-2021</a:t>
            </a:r>
            <a:endParaRPr lang="ar-JO" sz="3200" b="1" dirty="0">
              <a:solidFill>
                <a:srgbClr val="0033CC"/>
              </a:solidFill>
              <a:cs typeface="+mj-cs"/>
            </a:endParaRPr>
          </a:p>
          <a:p>
            <a:pPr algn="ctr" rtl="1"/>
            <a:endParaRPr lang="ar-JO" sz="3200" b="1" dirty="0">
              <a:solidFill>
                <a:srgbClr val="0033CC"/>
              </a:solidFill>
              <a:cs typeface="+mj-cs"/>
            </a:endParaRPr>
          </a:p>
          <a:p>
            <a:pPr algn="ctr" rtl="1"/>
            <a:r>
              <a:rPr lang="ar-JO" sz="3200" b="1" dirty="0">
                <a:solidFill>
                  <a:srgbClr val="15083A"/>
                </a:solidFill>
                <a:cs typeface="+mj-cs"/>
              </a:rPr>
              <a:t>المحاضرة الثانية  </a:t>
            </a:r>
          </a:p>
          <a:p>
            <a:pPr algn="ctr" rtl="1"/>
            <a:r>
              <a:rPr lang="ar-JO" sz="3200" b="1" dirty="0">
                <a:solidFill>
                  <a:srgbClr val="C00000"/>
                </a:solidFill>
                <a:cs typeface="+mj-cs"/>
              </a:rPr>
              <a:t>الطب في الحضارة اليونانية</a:t>
            </a:r>
          </a:p>
        </p:txBody>
      </p:sp>
    </p:spTree>
    <p:extLst>
      <p:ext uri="{BB962C8B-B14F-4D97-AF65-F5344CB8AC3E}">
        <p14:creationId xmlns:p14="http://schemas.microsoft.com/office/powerpoint/2010/main" val="3399120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3EFE47D-0265-4ACA-A1C1-DAA670052FB3}"/>
              </a:ext>
            </a:extLst>
          </p:cNvPr>
          <p:cNvSpPr txBox="1"/>
          <p:nvPr/>
        </p:nvSpPr>
        <p:spPr>
          <a:xfrm>
            <a:off x="379829" y="1009437"/>
            <a:ext cx="11633980" cy="2246769"/>
          </a:xfrm>
          <a:prstGeom prst="rect">
            <a:avLst/>
          </a:prstGeom>
          <a:noFill/>
        </p:spPr>
        <p:txBody>
          <a:bodyPr wrap="square">
            <a:spAutoFit/>
          </a:bodyPr>
          <a:lstStyle/>
          <a:p>
            <a:pPr marL="457200" marR="0" lvl="0" indent="-457200" algn="r" defTabSz="914400" rtl="1"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ar-JO" sz="2800" b="1" i="0" u="none" strike="noStrike" kern="1200" cap="none" spc="0" normalizeH="0" baseline="0" noProof="0" dirty="0">
                <a:ln>
                  <a:noFill/>
                </a:ln>
                <a:solidFill>
                  <a:srgbClr val="202122"/>
                </a:solidFill>
                <a:effectLst/>
                <a:uLnTx/>
                <a:uFillTx/>
                <a:latin typeface="Calibri" panose="020F0502020204030204" pitchFamily="34" charset="0"/>
                <a:ea typeface="+mn-ea"/>
                <a:cs typeface="Calibri" panose="020F0502020204030204" pitchFamily="34" charset="0"/>
              </a:rPr>
              <a:t>وهو </a:t>
            </a:r>
            <a:r>
              <a:rPr kumimoji="0" lang="ar-JO" sz="2800" b="1" i="0" u="none" strike="noStrike" kern="1200" cap="none" spc="0" normalizeH="0" baseline="0" noProof="0" dirty="0">
                <a:ln>
                  <a:noFill/>
                </a:ln>
                <a:solidFill>
                  <a:srgbClr val="FF0000"/>
                </a:solidFill>
                <a:effectLst/>
                <a:uLnTx/>
                <a:uFillTx/>
                <a:latin typeface="Calibri" panose="020F0502020204030204" pitchFamily="34" charset="0"/>
                <a:ea typeface="+mn-ea"/>
                <a:cs typeface="Calibri" panose="020F0502020204030204" pitchFamily="34" charset="0"/>
              </a:rPr>
              <a:t>«أبو الطب»، </a:t>
            </a:r>
            <a:r>
              <a:rPr kumimoji="0" lang="ar-JO" sz="2800" b="1" i="0" u="none" strike="noStrike" kern="1200" cap="none" spc="0" normalizeH="0" baseline="0" noProof="0" dirty="0">
                <a:ln>
                  <a:noFill/>
                </a:ln>
                <a:solidFill>
                  <a:srgbClr val="202122"/>
                </a:solidFill>
                <a:effectLst/>
                <a:uLnTx/>
                <a:uFillTx/>
                <a:latin typeface="Calibri" panose="020F0502020204030204" pitchFamily="34" charset="0"/>
                <a:ea typeface="+mn-ea"/>
                <a:cs typeface="Calibri" panose="020F0502020204030204" pitchFamily="34" charset="0"/>
              </a:rPr>
              <a:t>كما لَقَبَهُ العرب ثم شاع تلقيبه به في العالم حتى لا يكاد ينازعه على هذا اللقب أحد ممن سبقوه أو لحقوه، اعترافًا </a:t>
            </a:r>
            <a:r>
              <a:rPr kumimoji="0" lang="ar-JO" sz="2800" b="1" i="0" u="none" strike="noStrike" kern="1200" cap="none" spc="0" normalizeH="0" baseline="0" noProof="0" dirty="0">
                <a:ln>
                  <a:noFill/>
                </a:ln>
                <a:solidFill>
                  <a:srgbClr val="0B0080"/>
                </a:solidFill>
                <a:effectLst/>
                <a:uLnTx/>
                <a:uFillTx/>
                <a:latin typeface="Calibri" panose="020F0502020204030204" pitchFamily="34" charset="0"/>
                <a:ea typeface="+mn-ea"/>
                <a:cs typeface="Calibri" panose="020F0502020204030204" pitchFamily="34" charset="0"/>
                <a:hlinkClick r:id="rId2" tooltip="قائمة أشخاص يعدون آباء لمجالات علمية"/>
              </a:rPr>
              <a:t>بإسهاماته في المجال الطبي</a:t>
            </a:r>
            <a:r>
              <a:rPr kumimoji="0" lang="ar-JO" sz="2800" b="1" i="0" u="none" strike="noStrike" kern="1200" cap="none" spc="0" normalizeH="0" baseline="0" noProof="0" dirty="0">
                <a:ln>
                  <a:noFill/>
                </a:ln>
                <a:solidFill>
                  <a:srgbClr val="202122"/>
                </a:solidFill>
                <a:effectLst/>
                <a:uLnTx/>
                <a:uFillTx/>
                <a:latin typeface="Calibri" panose="020F0502020204030204" pitchFamily="34" charset="0"/>
                <a:ea typeface="+mn-ea"/>
                <a:cs typeface="Calibri" panose="020F0502020204030204" pitchFamily="34" charset="0"/>
              </a:rPr>
              <a:t>،ونظرًا لتأسيسه أول مدرسة طبية عملية عُرِفت لاحقًا باسم مدرسة أبقراط الطبية، حيث أحدثت هذه المدرسة الفكرية ثورة في </a:t>
            </a:r>
            <a:r>
              <a:rPr kumimoji="0" lang="ar-JO" sz="2800" b="1" i="0" u="none" strike="noStrike" kern="1200" cap="none" spc="0" normalizeH="0" baseline="0" noProof="0" dirty="0">
                <a:ln>
                  <a:noFill/>
                </a:ln>
                <a:solidFill>
                  <a:srgbClr val="0B0080"/>
                </a:solidFill>
                <a:effectLst/>
                <a:uLnTx/>
                <a:uFillTx/>
                <a:latin typeface="Calibri" panose="020F0502020204030204" pitchFamily="34" charset="0"/>
                <a:ea typeface="+mn-ea"/>
                <a:cs typeface="Calibri" panose="020F0502020204030204" pitchFamily="34" charset="0"/>
                <a:hlinkClick r:id="rId3" tooltip="الطب اليوناني القديم"/>
              </a:rPr>
              <a:t>الطب اليوناني القديم</a:t>
            </a:r>
            <a:r>
              <a:rPr kumimoji="0" lang="ar-JO" sz="2800" b="1" i="0" u="none" strike="noStrike" kern="1200" cap="none" spc="0" normalizeH="0" baseline="0" noProof="0" dirty="0">
                <a:ln>
                  <a:noFill/>
                </a:ln>
                <a:solidFill>
                  <a:srgbClr val="202122"/>
                </a:solidFill>
                <a:effectLst/>
                <a:uLnTx/>
                <a:uFillTx/>
                <a:latin typeface="Calibri" panose="020F0502020204030204" pitchFamily="34" charset="0"/>
                <a:ea typeface="+mn-ea"/>
                <a:cs typeface="Calibri" panose="020F0502020204030204" pitchFamily="34" charset="0"/>
              </a:rPr>
              <a:t>، حتى أصبح الطبُّ ذا نظام متميز عن المجالات الأخرى التي ارتبطت بهِ تقليديًا مثل </a:t>
            </a:r>
            <a:r>
              <a:rPr kumimoji="0" lang="ar-JO" sz="2800" b="1" i="0" u="none" strike="noStrike" kern="1200" cap="none" spc="0" normalizeH="0" baseline="0" noProof="0" dirty="0">
                <a:ln>
                  <a:noFill/>
                </a:ln>
                <a:solidFill>
                  <a:srgbClr val="0B0080"/>
                </a:solidFill>
                <a:effectLst/>
                <a:uLnTx/>
                <a:uFillTx/>
                <a:latin typeface="Calibri" panose="020F0502020204030204" pitchFamily="34" charset="0"/>
                <a:ea typeface="+mn-ea"/>
                <a:cs typeface="Calibri" panose="020F0502020204030204" pitchFamily="34" charset="0"/>
                <a:hlinkClick r:id="rId4" tooltip="سيمياء (سحر)"/>
              </a:rPr>
              <a:t>السيمياء</a:t>
            </a:r>
            <a:r>
              <a:rPr kumimoji="0" lang="ar-JO" sz="2800" b="1" i="0" u="none" strike="noStrike" kern="1200" cap="none" spc="0" normalizeH="0" baseline="0" noProof="0" dirty="0">
                <a:ln>
                  <a:noFill/>
                </a:ln>
                <a:solidFill>
                  <a:srgbClr val="202122"/>
                </a:solidFill>
                <a:effectLst/>
                <a:uLnTx/>
                <a:uFillTx/>
                <a:latin typeface="Calibri" panose="020F0502020204030204" pitchFamily="34" charset="0"/>
                <a:ea typeface="+mn-ea"/>
                <a:cs typeface="Calibri" panose="020F0502020204030204" pitchFamily="34" charset="0"/>
              </a:rPr>
              <a:t> </a:t>
            </a:r>
            <a:r>
              <a:rPr kumimoji="0" lang="ar-JO" sz="2800" b="1" i="0" u="none" strike="noStrike" kern="1200" cap="none" spc="0" normalizeH="0" baseline="0" noProof="0" dirty="0">
                <a:ln>
                  <a:noFill/>
                </a:ln>
                <a:solidFill>
                  <a:srgbClr val="0B0080"/>
                </a:solidFill>
                <a:effectLst/>
                <a:uLnTx/>
                <a:uFillTx/>
                <a:latin typeface="Calibri" panose="020F0502020204030204" pitchFamily="34" charset="0"/>
                <a:ea typeface="+mn-ea"/>
                <a:cs typeface="Calibri" panose="020F0502020204030204" pitchFamily="34" charset="0"/>
                <a:hlinkClick r:id="rId5" tooltip="الفلسفة"/>
              </a:rPr>
              <a:t>والفلسفة</a:t>
            </a:r>
            <a:r>
              <a:rPr kumimoji="0" lang="ar-JO" sz="2800" b="1" i="0" u="none" strike="noStrike" kern="1200" cap="none" spc="0" normalizeH="0" baseline="0" noProof="0" dirty="0">
                <a:ln>
                  <a:noFill/>
                </a:ln>
                <a:solidFill>
                  <a:srgbClr val="202122"/>
                </a:solidFill>
                <a:effectLst/>
                <a:uLnTx/>
                <a:uFillTx/>
                <a:latin typeface="Calibri" panose="020F0502020204030204" pitchFamily="34" charset="0"/>
                <a:ea typeface="+mn-ea"/>
                <a:cs typeface="Calibri" panose="020F0502020204030204" pitchFamily="34" charset="0"/>
              </a:rPr>
              <a:t>، ليُعرف بعدها مهنة قائمة بذاتها كما هو اليوم.</a:t>
            </a:r>
            <a:endPar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p:txBody>
      </p:sp>
      <p:sp>
        <p:nvSpPr>
          <p:cNvPr id="5" name="TextBox 4">
            <a:extLst>
              <a:ext uri="{FF2B5EF4-FFF2-40B4-BE49-F238E27FC236}">
                <a16:creationId xmlns:a16="http://schemas.microsoft.com/office/drawing/2014/main" id="{76063CE1-4825-4603-8C8E-C7BB7D0F044C}"/>
              </a:ext>
            </a:extLst>
          </p:cNvPr>
          <p:cNvSpPr txBox="1"/>
          <p:nvPr/>
        </p:nvSpPr>
        <p:spPr>
          <a:xfrm>
            <a:off x="10466363" y="258466"/>
            <a:ext cx="1336431"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أبقراط</a:t>
            </a:r>
          </a:p>
        </p:txBody>
      </p:sp>
      <p:pic>
        <p:nvPicPr>
          <p:cNvPr id="9218" name="Picture 2" descr="إله الشفاء في اليونان القديمة: التاريخ والحقائق المثيرة للاهتمام - القصة  2020">
            <a:extLst>
              <a:ext uri="{FF2B5EF4-FFF2-40B4-BE49-F238E27FC236}">
                <a16:creationId xmlns:a16="http://schemas.microsoft.com/office/drawing/2014/main" id="{0DA8EB2D-49EB-4A48-8FE2-82E485DD974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86924" y="3311693"/>
            <a:ext cx="3361519" cy="3314738"/>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pic>
        <p:nvPicPr>
          <p:cNvPr id="9220" name="Picture 4" descr="تاريخ الطب: الطب الروماني القديم - أنا أصدق العلم">
            <a:extLst>
              <a:ext uri="{FF2B5EF4-FFF2-40B4-BE49-F238E27FC236}">
                <a16:creationId xmlns:a16="http://schemas.microsoft.com/office/drawing/2014/main" id="{41C25E85-192A-4300-A034-49700C505B1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37654" y="3429000"/>
            <a:ext cx="4867422" cy="3239048"/>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D37BB996-B404-471D-87A3-5838E3D9FC84}"/>
              </a:ext>
            </a:extLst>
          </p:cNvPr>
          <p:cNvSpPr>
            <a:spLocks noGrp="1"/>
          </p:cNvSpPr>
          <p:nvPr>
            <p:ph type="dt" sz="half" idx="10"/>
          </p:nvPr>
        </p:nvSpPr>
        <p:spPr>
          <a:xfrm>
            <a:off x="838200" y="321308"/>
            <a:ext cx="2743200" cy="365125"/>
          </a:xfrm>
        </p:spPr>
        <p:txBody>
          <a:bodyPr/>
          <a:lstStyle/>
          <a:p>
            <a:r>
              <a:rPr lang="en-US" b="1">
                <a:solidFill>
                  <a:srgbClr val="FF0000"/>
                </a:solidFill>
              </a:rPr>
              <a:t>25  October 2020</a:t>
            </a:r>
            <a:endParaRPr lang="en-US" b="1" dirty="0">
              <a:solidFill>
                <a:srgbClr val="FF0000"/>
              </a:solidFill>
            </a:endParaRPr>
          </a:p>
        </p:txBody>
      </p:sp>
      <p:sp>
        <p:nvSpPr>
          <p:cNvPr id="4" name="Slide Number Placeholder 3">
            <a:extLst>
              <a:ext uri="{FF2B5EF4-FFF2-40B4-BE49-F238E27FC236}">
                <a16:creationId xmlns:a16="http://schemas.microsoft.com/office/drawing/2014/main" id="{C827D693-4E70-496F-97E1-E478DBDB48DD}"/>
              </a:ext>
            </a:extLst>
          </p:cNvPr>
          <p:cNvSpPr>
            <a:spLocks noGrp="1"/>
          </p:cNvSpPr>
          <p:nvPr>
            <p:ph type="sldNum" sz="quarter" idx="12"/>
          </p:nvPr>
        </p:nvSpPr>
        <p:spPr>
          <a:xfrm>
            <a:off x="9313981" y="6356350"/>
            <a:ext cx="2743200" cy="365125"/>
          </a:xfrm>
        </p:spPr>
        <p:txBody>
          <a:bodyPr/>
          <a:lstStyle/>
          <a:p>
            <a:fld id="{7866C8BB-0CA2-41D9-B4AF-66985091A1BB}" type="slidenum">
              <a:rPr lang="en-US" b="1" smtClean="0">
                <a:solidFill>
                  <a:srgbClr val="FF0000"/>
                </a:solidFill>
              </a:rPr>
              <a:t>10</a:t>
            </a:fld>
            <a:endParaRPr lang="en-US" b="1" dirty="0">
              <a:solidFill>
                <a:srgbClr val="FF0000"/>
              </a:solidFill>
            </a:endParaRPr>
          </a:p>
        </p:txBody>
      </p:sp>
    </p:spTree>
    <p:extLst>
      <p:ext uri="{BB962C8B-B14F-4D97-AF65-F5344CB8AC3E}">
        <p14:creationId xmlns:p14="http://schemas.microsoft.com/office/powerpoint/2010/main" val="3357691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3745F86-3882-4514-A172-ED7F107421F5}"/>
              </a:ext>
            </a:extLst>
          </p:cNvPr>
          <p:cNvSpPr txBox="1"/>
          <p:nvPr/>
        </p:nvSpPr>
        <p:spPr>
          <a:xfrm>
            <a:off x="267286" y="1207535"/>
            <a:ext cx="11732456" cy="1815882"/>
          </a:xfrm>
          <a:prstGeom prst="rect">
            <a:avLst/>
          </a:prstGeom>
          <a:noFill/>
        </p:spPr>
        <p:txBody>
          <a:bodyPr wrap="square">
            <a:spAutoFit/>
          </a:bodyPr>
          <a:lstStyle/>
          <a:p>
            <a:pPr marL="457200" indent="-457200" algn="r" rtl="1">
              <a:buFont typeface="Wingdings" panose="05000000000000000000" pitchFamily="2" charset="2"/>
              <a:buChar char="ü"/>
            </a:pPr>
            <a:r>
              <a:rPr lang="ar-JO" sz="2800" b="1" i="0" dirty="0">
                <a:solidFill>
                  <a:srgbClr val="202122"/>
                </a:solidFill>
                <a:effectLst/>
                <a:latin typeface="Calibri" panose="020F0502020204030204" pitchFamily="34" charset="0"/>
                <a:cs typeface="Calibri" panose="020F0502020204030204" pitchFamily="34" charset="0"/>
              </a:rPr>
              <a:t>يُنسب الفضل إليه في وضعه ميثاقًا حدَّدَ به أُسس وأخلاقيات وشرف مهنة الطب، وهو الميثاق الذي يُعرِف اليوم باسم </a:t>
            </a:r>
            <a:r>
              <a:rPr lang="ar-JO" sz="2800" b="1" i="0" u="none" strike="noStrike" dirty="0">
                <a:solidFill>
                  <a:srgbClr val="0B0080"/>
                </a:solidFill>
                <a:effectLst/>
                <a:latin typeface="Calibri" panose="020F0502020204030204" pitchFamily="34" charset="0"/>
                <a:cs typeface="Calibri" panose="020F0502020204030204" pitchFamily="34" charset="0"/>
                <a:hlinkClick r:id="rId2" tooltip="قسم أبقراط الطبي"/>
              </a:rPr>
              <a:t>قسم أبقراط</a:t>
            </a:r>
            <a:r>
              <a:rPr lang="ar-JO" sz="2800" b="1" i="0" dirty="0">
                <a:solidFill>
                  <a:srgbClr val="202122"/>
                </a:solidFill>
                <a:effectLst/>
                <a:latin typeface="Calibri" panose="020F0502020204030204" pitchFamily="34" charset="0"/>
                <a:cs typeface="Calibri" panose="020F0502020204030204" pitchFamily="34" charset="0"/>
              </a:rPr>
              <a:t>، والذي لا يزال ذا صلة وثيقة بالكثير من المواثيق القانونية والطبية الذي تُستخدم في العصر الحديث. أيضًا يرجع الفضل إليه لأنّه وضع أسس الملاحظات السريرية</a:t>
            </a:r>
            <a:r>
              <a:rPr lang="ar-JO" sz="2800" b="1" dirty="0">
                <a:solidFill>
                  <a:srgbClr val="202122"/>
                </a:solidFill>
                <a:latin typeface="Calibri" panose="020F0502020204030204" pitchFamily="34" charset="0"/>
                <a:cs typeface="Calibri" panose="020F0502020204030204" pitchFamily="34" charset="0"/>
              </a:rPr>
              <a:t>.</a:t>
            </a:r>
            <a:endParaRPr lang="en-US" sz="2800" b="1"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728239A0-D18F-4EBB-B5CE-02B698F4AAD9}"/>
              </a:ext>
            </a:extLst>
          </p:cNvPr>
          <p:cNvSpPr txBox="1"/>
          <p:nvPr/>
        </p:nvSpPr>
        <p:spPr>
          <a:xfrm>
            <a:off x="10466363" y="258466"/>
            <a:ext cx="1336431"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أبقراط</a:t>
            </a:r>
          </a:p>
        </p:txBody>
      </p:sp>
      <p:pic>
        <p:nvPicPr>
          <p:cNvPr id="10242" name="Picture 2" descr="نص قسم أبقراط الطبي – آفاق علمية وتربوية">
            <a:extLst>
              <a:ext uri="{FF2B5EF4-FFF2-40B4-BE49-F238E27FC236}">
                <a16:creationId xmlns:a16="http://schemas.microsoft.com/office/drawing/2014/main" id="{D3F3DCA4-305E-48AC-96B6-355DCCDDA4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3895" y="3124898"/>
            <a:ext cx="3937229" cy="3585391"/>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pic>
        <p:nvPicPr>
          <p:cNvPr id="10244" name="Picture 4" descr="نشيد الأطباء - قسم أبقراط - YouTube">
            <a:extLst>
              <a:ext uri="{FF2B5EF4-FFF2-40B4-BE49-F238E27FC236}">
                <a16:creationId xmlns:a16="http://schemas.microsoft.com/office/drawing/2014/main" id="{4A7B61FB-0FB0-40D4-AB54-DB0F8BE0E05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68334" y="3161943"/>
            <a:ext cx="4786681" cy="3585391"/>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D144FC34-47C1-4A96-9AE7-12686A1728A5}"/>
              </a:ext>
            </a:extLst>
          </p:cNvPr>
          <p:cNvSpPr>
            <a:spLocks noGrp="1"/>
          </p:cNvSpPr>
          <p:nvPr>
            <p:ph type="dt" sz="half" idx="10"/>
          </p:nvPr>
        </p:nvSpPr>
        <p:spPr>
          <a:xfrm>
            <a:off x="838200" y="504187"/>
            <a:ext cx="2743200" cy="365125"/>
          </a:xfrm>
        </p:spPr>
        <p:txBody>
          <a:bodyPr/>
          <a:lstStyle/>
          <a:p>
            <a:r>
              <a:rPr lang="en-US" b="1">
                <a:solidFill>
                  <a:srgbClr val="FF0000"/>
                </a:solidFill>
              </a:rPr>
              <a:t>25  October 2020</a:t>
            </a:r>
            <a:endParaRPr lang="en-US" b="1" dirty="0">
              <a:solidFill>
                <a:srgbClr val="FF0000"/>
              </a:solidFill>
            </a:endParaRPr>
          </a:p>
        </p:txBody>
      </p:sp>
      <p:sp>
        <p:nvSpPr>
          <p:cNvPr id="4" name="Slide Number Placeholder 3">
            <a:extLst>
              <a:ext uri="{FF2B5EF4-FFF2-40B4-BE49-F238E27FC236}">
                <a16:creationId xmlns:a16="http://schemas.microsoft.com/office/drawing/2014/main" id="{116A8A08-7CE2-41C5-8ADE-051BFF0C46B9}"/>
              </a:ext>
            </a:extLst>
          </p:cNvPr>
          <p:cNvSpPr>
            <a:spLocks noGrp="1"/>
          </p:cNvSpPr>
          <p:nvPr>
            <p:ph type="sldNum" sz="quarter" idx="12"/>
          </p:nvPr>
        </p:nvSpPr>
        <p:spPr/>
        <p:txBody>
          <a:bodyPr/>
          <a:lstStyle/>
          <a:p>
            <a:fld id="{7866C8BB-0CA2-41D9-B4AF-66985091A1BB}" type="slidenum">
              <a:rPr lang="en-US" b="1" smtClean="0">
                <a:solidFill>
                  <a:srgbClr val="FF0000"/>
                </a:solidFill>
              </a:rPr>
              <a:t>11</a:t>
            </a:fld>
            <a:endParaRPr lang="en-US" b="1">
              <a:solidFill>
                <a:srgbClr val="FF0000"/>
              </a:solidFill>
            </a:endParaRPr>
          </a:p>
        </p:txBody>
      </p:sp>
    </p:spTree>
    <p:extLst>
      <p:ext uri="{BB962C8B-B14F-4D97-AF65-F5344CB8AC3E}">
        <p14:creationId xmlns:p14="http://schemas.microsoft.com/office/powerpoint/2010/main" val="79870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BB161AE-D7A5-4183-AF48-73324BD64C01}"/>
              </a:ext>
            </a:extLst>
          </p:cNvPr>
          <p:cNvSpPr txBox="1"/>
          <p:nvPr/>
        </p:nvSpPr>
        <p:spPr>
          <a:xfrm>
            <a:off x="10466363" y="258466"/>
            <a:ext cx="1336431"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أبقراط</a:t>
            </a:r>
          </a:p>
        </p:txBody>
      </p:sp>
      <p:sp>
        <p:nvSpPr>
          <p:cNvPr id="5" name="TextBox 4">
            <a:extLst>
              <a:ext uri="{FF2B5EF4-FFF2-40B4-BE49-F238E27FC236}">
                <a16:creationId xmlns:a16="http://schemas.microsoft.com/office/drawing/2014/main" id="{4BC14B4A-3807-4AB0-8BA2-89C61AC7DC63}"/>
              </a:ext>
            </a:extLst>
          </p:cNvPr>
          <p:cNvSpPr txBox="1"/>
          <p:nvPr/>
        </p:nvSpPr>
        <p:spPr>
          <a:xfrm>
            <a:off x="0" y="263246"/>
            <a:ext cx="10311618" cy="1815882"/>
          </a:xfrm>
          <a:prstGeom prst="rect">
            <a:avLst/>
          </a:prstGeom>
          <a:noFill/>
        </p:spPr>
        <p:txBody>
          <a:bodyPr wrap="square">
            <a:spAutoFit/>
          </a:bodyPr>
          <a:lstStyle/>
          <a:p>
            <a:pPr marL="457200" indent="-457200" algn="r" rtl="1">
              <a:buFont typeface="Wingdings" panose="05000000000000000000" pitchFamily="2" charset="2"/>
              <a:buChar char="v"/>
            </a:pPr>
            <a:r>
              <a:rPr lang="ar-JO" sz="2800" b="1" i="0" dirty="0">
                <a:effectLst/>
                <a:latin typeface="Calibri" panose="020F0502020204030204" pitchFamily="34" charset="0"/>
                <a:cs typeface="Calibri" panose="020F0502020204030204" pitchFamily="34" charset="0"/>
              </a:rPr>
              <a:t>كان </a:t>
            </a:r>
            <a:r>
              <a:rPr lang="ar-JO" sz="2800" b="1" i="0" dirty="0">
                <a:solidFill>
                  <a:srgbClr val="C00000"/>
                </a:solidFill>
                <a:effectLst/>
                <a:latin typeface="Calibri" panose="020F0502020204030204" pitchFamily="34" charset="0"/>
                <a:cs typeface="Calibri" panose="020F0502020204030204" pitchFamily="34" charset="0"/>
              </a:rPr>
              <a:t>آل أسكليبيوس </a:t>
            </a:r>
            <a:r>
              <a:rPr lang="ar-JO" sz="2800" b="1" i="0" u="none" strike="noStrike" dirty="0">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يتوارثون</a:t>
            </a:r>
            <a:r>
              <a:rPr lang="ar-JO" sz="2800" b="1" i="0" dirty="0">
                <a:effectLst/>
                <a:latin typeface="Calibri" panose="020F0502020204030204" pitchFamily="34" charset="0"/>
                <a:cs typeface="Calibri" panose="020F0502020204030204" pitchFamily="34" charset="0"/>
              </a:rPr>
              <a:t> صناعة الطب، وكان الطب حكرًا على تلك العائلة، التي كان يُنظر إليها على أنها من نسل الآلهة. وظلّوا ينقلون الخبرات بالمخاطبة فيما بينهم، وإذا ما جرى تدوينها، يكون ذلك بشكل مقتضب، وبطريقة مُلغزة لا يفهمها إلا الأب وابنه</a:t>
            </a:r>
            <a:endParaRPr lang="en-US" sz="2800" b="1"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43182217-C33C-48DA-8056-1DB345A2798B}"/>
              </a:ext>
            </a:extLst>
          </p:cNvPr>
          <p:cNvSpPr txBox="1"/>
          <p:nvPr/>
        </p:nvSpPr>
        <p:spPr>
          <a:xfrm>
            <a:off x="5556738" y="2321058"/>
            <a:ext cx="6502790" cy="4401205"/>
          </a:xfrm>
          <a:prstGeom prst="rect">
            <a:avLst/>
          </a:prstGeom>
          <a:noFill/>
        </p:spPr>
        <p:txBody>
          <a:bodyPr wrap="square">
            <a:spAutoFit/>
          </a:bodyPr>
          <a:lstStyle/>
          <a:p>
            <a:pPr marL="457200" indent="-457200" algn="r" rtl="1">
              <a:buFont typeface="Wingdings" panose="05000000000000000000" pitchFamily="2" charset="2"/>
              <a:buChar char="v"/>
            </a:pPr>
            <a:r>
              <a:rPr lang="ar-JO" sz="2800" b="1" i="0" dirty="0">
                <a:effectLst/>
                <a:latin typeface="Calibri" panose="020F0502020204030204" pitchFamily="34" charset="0"/>
                <a:cs typeface="Calibri" panose="020F0502020204030204" pitchFamily="34" charset="0"/>
              </a:rPr>
              <a:t>وقد ورث أبقراط علوم الطب عن أبيه وجده، وأخذ يعمل على نشر صناعة الطب؛ وذلك بعد أن رأى قلة عدد نسله؛ فخاف على ضياع الصناعة واختفائها، وقرر تعليم الطب للمستحقين، ولكل راغب فيه.</a:t>
            </a:r>
          </a:p>
          <a:p>
            <a:pPr algn="r" rtl="1"/>
            <a:endParaRPr lang="ar-JO" sz="2800" b="1" i="0" dirty="0">
              <a:effectLst/>
              <a:latin typeface="Calibri" panose="020F0502020204030204" pitchFamily="34" charset="0"/>
              <a:cs typeface="Calibri" panose="020F0502020204030204" pitchFamily="34" charset="0"/>
            </a:endParaRPr>
          </a:p>
          <a:p>
            <a:pPr marL="457200" indent="-457200" algn="r" rtl="1">
              <a:buFont typeface="Wingdings" panose="05000000000000000000" pitchFamily="2" charset="2"/>
              <a:buChar char="v"/>
            </a:pPr>
            <a:r>
              <a:rPr lang="ar-JO" sz="2800" b="1" i="0" dirty="0">
                <a:effectLst/>
                <a:latin typeface="Calibri" panose="020F0502020204030204" pitchFamily="34" charset="0"/>
                <a:cs typeface="Calibri" panose="020F0502020204030204" pitchFamily="34" charset="0"/>
              </a:rPr>
              <a:t> وأخذ يؤلف في الطب محاولًا نشره وتعميمه، وتعليمه حتى للغرباء عن العائلة المقدسة، شريطة أن يُحلّفهم بالأيمان والالتزام بعهد ووصية وضع ملامحها</a:t>
            </a:r>
            <a:endParaRPr lang="en-US" sz="2800" b="1" dirty="0">
              <a:latin typeface="Calibri" panose="020F0502020204030204" pitchFamily="34" charset="0"/>
              <a:cs typeface="Calibri" panose="020F0502020204030204" pitchFamily="34" charset="0"/>
            </a:endParaRPr>
          </a:p>
        </p:txBody>
      </p:sp>
      <p:pic>
        <p:nvPicPr>
          <p:cNvPr id="11266" name="Picture 2">
            <a:extLst>
              <a:ext uri="{FF2B5EF4-FFF2-40B4-BE49-F238E27FC236}">
                <a16:creationId xmlns:a16="http://schemas.microsoft.com/office/drawing/2014/main" id="{D4441BDE-AA12-411A-B986-69D719FA3C0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742" y="1869745"/>
            <a:ext cx="2087864" cy="4851621"/>
          </a:xfrm>
          <a:prstGeom prst="rect">
            <a:avLst/>
          </a:prstGeom>
          <a:noFill/>
          <a:ln w="76200">
            <a:solidFill>
              <a:srgbClr val="00FF00"/>
            </a:solidFill>
          </a:ln>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330D837A-A194-440B-BF90-E6E05DEAD8ED}"/>
              </a:ext>
            </a:extLst>
          </p:cNvPr>
          <p:cNvSpPr>
            <a:spLocks noGrp="1"/>
          </p:cNvSpPr>
          <p:nvPr>
            <p:ph type="dt" sz="half" idx="10"/>
          </p:nvPr>
        </p:nvSpPr>
        <p:spPr>
          <a:xfrm>
            <a:off x="3032760" y="6356350"/>
            <a:ext cx="2743200" cy="365125"/>
          </a:xfrm>
        </p:spPr>
        <p:txBody>
          <a:bodyPr/>
          <a:lstStyle/>
          <a:p>
            <a:r>
              <a:rPr lang="en-US" b="1">
                <a:solidFill>
                  <a:srgbClr val="FF0000"/>
                </a:solidFill>
              </a:rPr>
              <a:t>25  October 2020</a:t>
            </a:r>
            <a:endParaRPr lang="en-US" b="1" dirty="0">
              <a:solidFill>
                <a:srgbClr val="FF0000"/>
              </a:solidFill>
            </a:endParaRPr>
          </a:p>
        </p:txBody>
      </p:sp>
      <p:sp>
        <p:nvSpPr>
          <p:cNvPr id="4" name="Slide Number Placeholder 3">
            <a:extLst>
              <a:ext uri="{FF2B5EF4-FFF2-40B4-BE49-F238E27FC236}">
                <a16:creationId xmlns:a16="http://schemas.microsoft.com/office/drawing/2014/main" id="{551E4E4E-E18C-43A6-BA93-50B56A5019B9}"/>
              </a:ext>
            </a:extLst>
          </p:cNvPr>
          <p:cNvSpPr>
            <a:spLocks noGrp="1"/>
          </p:cNvSpPr>
          <p:nvPr>
            <p:ph type="sldNum" sz="quarter" idx="12"/>
          </p:nvPr>
        </p:nvSpPr>
        <p:spPr>
          <a:xfrm>
            <a:off x="4868593" y="6356350"/>
            <a:ext cx="2743200" cy="365125"/>
          </a:xfrm>
        </p:spPr>
        <p:txBody>
          <a:bodyPr/>
          <a:lstStyle/>
          <a:p>
            <a:fld id="{7866C8BB-0CA2-41D9-B4AF-66985091A1BB}" type="slidenum">
              <a:rPr lang="en-US" b="1" smtClean="0">
                <a:solidFill>
                  <a:srgbClr val="FF0000"/>
                </a:solidFill>
              </a:rPr>
              <a:t>12</a:t>
            </a:fld>
            <a:endParaRPr lang="en-US" b="1" dirty="0">
              <a:solidFill>
                <a:srgbClr val="FF0000"/>
              </a:solidFill>
            </a:endParaRPr>
          </a:p>
        </p:txBody>
      </p:sp>
    </p:spTree>
    <p:extLst>
      <p:ext uri="{BB962C8B-B14F-4D97-AF65-F5344CB8AC3E}">
        <p14:creationId xmlns:p14="http://schemas.microsoft.com/office/powerpoint/2010/main" val="41403423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E031D70-47A6-4B21-AFC1-D016900A3E5F}"/>
              </a:ext>
            </a:extLst>
          </p:cNvPr>
          <p:cNvSpPr txBox="1"/>
          <p:nvPr/>
        </p:nvSpPr>
        <p:spPr>
          <a:xfrm>
            <a:off x="10466363" y="258466"/>
            <a:ext cx="1336431"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أبقراط</a:t>
            </a:r>
          </a:p>
        </p:txBody>
      </p:sp>
      <p:sp>
        <p:nvSpPr>
          <p:cNvPr id="5" name="TextBox 4">
            <a:extLst>
              <a:ext uri="{FF2B5EF4-FFF2-40B4-BE49-F238E27FC236}">
                <a16:creationId xmlns:a16="http://schemas.microsoft.com/office/drawing/2014/main" id="{6C59E1FB-7B24-4ED5-A4D3-51DCBCF250DD}"/>
              </a:ext>
            </a:extLst>
          </p:cNvPr>
          <p:cNvSpPr txBox="1"/>
          <p:nvPr/>
        </p:nvSpPr>
        <p:spPr>
          <a:xfrm>
            <a:off x="0" y="1190286"/>
            <a:ext cx="12192000" cy="1815882"/>
          </a:xfrm>
          <a:prstGeom prst="rect">
            <a:avLst/>
          </a:prstGeom>
          <a:noFill/>
        </p:spPr>
        <p:txBody>
          <a:bodyPr wrap="square">
            <a:spAutoFit/>
          </a:bodyPr>
          <a:lstStyle/>
          <a:p>
            <a:pPr marL="457200" indent="-457200" algn="r" rtl="1">
              <a:buFont typeface="Wingdings" panose="05000000000000000000" pitchFamily="2" charset="2"/>
              <a:buChar char="v"/>
            </a:pPr>
            <a:r>
              <a:rPr lang="ar-JO" sz="2800" b="1" dirty="0">
                <a:latin typeface="Calibri" panose="020F0502020204030204" pitchFamily="34" charset="0"/>
                <a:cs typeface="Calibri" panose="020F0502020204030204" pitchFamily="34" charset="0"/>
              </a:rPr>
              <a:t>قب</a:t>
            </a:r>
            <a:r>
              <a:rPr lang="ar-JO" sz="2800" b="1" i="0" dirty="0">
                <a:effectLst/>
                <a:latin typeface="Calibri" panose="020F0502020204030204" pitchFamily="34" charset="0"/>
                <a:cs typeface="Calibri" panose="020F0502020204030204" pitchFamily="34" charset="0"/>
              </a:rPr>
              <a:t>ل أبقراط كانت أساليب العلاج القديمة، </a:t>
            </a:r>
            <a:r>
              <a:rPr lang="ar-JO" sz="2800" b="1" i="0" u="none" strike="noStrike" dirty="0">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تعتمد</a:t>
            </a:r>
            <a:r>
              <a:rPr lang="ar-JO" sz="2800" b="1" i="0" dirty="0">
                <a:effectLst/>
                <a:latin typeface="Calibri" panose="020F0502020204030204" pitchFamily="34" charset="0"/>
                <a:cs typeface="Calibri" panose="020F0502020204030204" pitchFamily="34" charset="0"/>
              </a:rPr>
              <a:t> على </a:t>
            </a:r>
            <a:r>
              <a:rPr lang="ar-JO" sz="2800" b="1" i="0" dirty="0">
                <a:solidFill>
                  <a:srgbClr val="0000FF"/>
                </a:solidFill>
                <a:effectLst/>
                <a:latin typeface="Calibri" panose="020F0502020204030204" pitchFamily="34" charset="0"/>
                <a:cs typeface="Calibri" panose="020F0502020204030204" pitchFamily="34" charset="0"/>
              </a:rPr>
              <a:t>السحر والشعوذة </a:t>
            </a:r>
            <a:r>
              <a:rPr lang="ar-JO" sz="2800" b="1" i="0" dirty="0">
                <a:effectLst/>
                <a:latin typeface="Calibri" panose="020F0502020204030204" pitchFamily="34" charset="0"/>
                <a:cs typeface="Calibri" panose="020F0502020204030204" pitchFamily="34" charset="0"/>
              </a:rPr>
              <a:t>التي كان يُمارسها الكهنة فى المعابد، أما أبقراط فقد اعتمد في ممارسته للطب على الملاحظة الدقيقة لمكونات جسم الإنسان. وكان يؤمن أن لكل حالة مرضية تفسيرًا علميًّا لها عكس ما كان منتشرًا في عصره، وتعامل مع الجسم البشري باعتباره كتلة واحدة مترابطة.</a:t>
            </a:r>
          </a:p>
        </p:txBody>
      </p:sp>
      <p:sp>
        <p:nvSpPr>
          <p:cNvPr id="7" name="TextBox 6">
            <a:extLst>
              <a:ext uri="{FF2B5EF4-FFF2-40B4-BE49-F238E27FC236}">
                <a16:creationId xmlns:a16="http://schemas.microsoft.com/office/drawing/2014/main" id="{7F833BEA-3609-49C8-B539-39233FCB6FA5}"/>
              </a:ext>
            </a:extLst>
          </p:cNvPr>
          <p:cNvSpPr txBox="1"/>
          <p:nvPr/>
        </p:nvSpPr>
        <p:spPr>
          <a:xfrm>
            <a:off x="5739622" y="3429000"/>
            <a:ext cx="6203852" cy="3108543"/>
          </a:xfrm>
          <a:prstGeom prst="rect">
            <a:avLst/>
          </a:prstGeom>
          <a:noFill/>
        </p:spPr>
        <p:txBody>
          <a:bodyPr wrap="square">
            <a:spAutoFit/>
          </a:bodyPr>
          <a:lstStyle/>
          <a:p>
            <a:pPr marL="457200" indent="-457200" algn="r" rtl="1">
              <a:buFont typeface="Wingdings" panose="05000000000000000000" pitchFamily="2" charset="2"/>
              <a:buChar char="v"/>
            </a:pPr>
            <a:r>
              <a:rPr kumimoji="0" lang="ar-JO"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ويُعد </a:t>
            </a:r>
            <a:r>
              <a:rPr kumimoji="0" lang="ar-JO"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hlinkClick r:id="rId3">
                  <a:extLst>
                    <a:ext uri="{A12FA001-AC4F-418D-AE19-62706E023703}">
                      <ahyp:hlinkClr xmlns:ahyp="http://schemas.microsoft.com/office/drawing/2018/hyperlinkcolor" val="tx"/>
                    </a:ext>
                  </a:extLst>
                </a:hlinkClick>
              </a:rPr>
              <a:t>أول</a:t>
            </a:r>
            <a:r>
              <a:rPr kumimoji="0" lang="ar-JO"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من وصف </a:t>
            </a:r>
            <a:r>
              <a:rPr kumimoji="0" lang="ar-JO" sz="2800" b="1" i="0" u="none" strike="noStrike" kern="1200" cap="none" spc="0" normalizeH="0" baseline="0" noProof="0" dirty="0">
                <a:ln>
                  <a:noFill/>
                </a:ln>
                <a:solidFill>
                  <a:srgbClr val="0000FF"/>
                </a:solidFill>
                <a:effectLst/>
                <a:uLnTx/>
                <a:uFillTx/>
                <a:latin typeface="Calibri" panose="020F0502020204030204" pitchFamily="34" charset="0"/>
                <a:ea typeface="+mn-ea"/>
                <a:cs typeface="Calibri" panose="020F0502020204030204" pitchFamily="34" charset="0"/>
              </a:rPr>
              <a:t>مرض الالتهاب الرئوي والصرع عند الأطفال</a:t>
            </a:r>
            <a:r>
              <a:rPr kumimoji="0" lang="ar-JO"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 وأول من قال إن أساس الصحة هو الطعام الصحي، والهواء النقي، والنظافة، والراحة. بالإضافة إلى أنه كان أول طبيب يعتقد بأن الأفكار والمشاعر تأتي من الدماغ، وليس من القلب كما اعتقد آخرون في عصره</a:t>
            </a:r>
            <a:endParaRPr lang="en-US" dirty="0"/>
          </a:p>
        </p:txBody>
      </p:sp>
      <p:pic>
        <p:nvPicPr>
          <p:cNvPr id="12290" name="Picture 2" descr="أبقراط | أبو الطب القديم – مصادر">
            <a:extLst>
              <a:ext uri="{FF2B5EF4-FFF2-40B4-BE49-F238E27FC236}">
                <a16:creationId xmlns:a16="http://schemas.microsoft.com/office/drawing/2014/main" id="{F4875107-059A-4EB6-85E7-0D4969B6471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526" y="2672110"/>
            <a:ext cx="5406682" cy="3861916"/>
          </a:xfrm>
          <a:prstGeom prst="rect">
            <a:avLst/>
          </a:prstGeom>
          <a:noFill/>
          <a:ln w="76200">
            <a:solidFill>
              <a:srgbClr val="00FF00"/>
            </a:solidFill>
          </a:ln>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8DCD6C93-0AD8-4D34-A653-ECB6DF9B4FA2}"/>
              </a:ext>
            </a:extLst>
          </p:cNvPr>
          <p:cNvSpPr>
            <a:spLocks noGrp="1"/>
          </p:cNvSpPr>
          <p:nvPr>
            <p:ph type="dt" sz="half" idx="10"/>
          </p:nvPr>
        </p:nvSpPr>
        <p:spPr>
          <a:xfrm>
            <a:off x="838200" y="6567370"/>
            <a:ext cx="2743200" cy="365125"/>
          </a:xfrm>
        </p:spPr>
        <p:txBody>
          <a:bodyPr/>
          <a:lstStyle/>
          <a:p>
            <a:r>
              <a:rPr lang="en-US" b="1">
                <a:solidFill>
                  <a:srgbClr val="FF0000"/>
                </a:solidFill>
              </a:rPr>
              <a:t>25  October 2020</a:t>
            </a:r>
          </a:p>
        </p:txBody>
      </p:sp>
      <p:sp>
        <p:nvSpPr>
          <p:cNvPr id="4" name="Slide Number Placeholder 3">
            <a:extLst>
              <a:ext uri="{FF2B5EF4-FFF2-40B4-BE49-F238E27FC236}">
                <a16:creationId xmlns:a16="http://schemas.microsoft.com/office/drawing/2014/main" id="{D7EDDE0A-5042-45EC-864C-51F5EBE34564}"/>
              </a:ext>
            </a:extLst>
          </p:cNvPr>
          <p:cNvSpPr>
            <a:spLocks noGrp="1"/>
          </p:cNvSpPr>
          <p:nvPr>
            <p:ph type="sldNum" sz="quarter" idx="12"/>
          </p:nvPr>
        </p:nvSpPr>
        <p:spPr/>
        <p:txBody>
          <a:bodyPr/>
          <a:lstStyle/>
          <a:p>
            <a:fld id="{7866C8BB-0CA2-41D9-B4AF-66985091A1BB}" type="slidenum">
              <a:rPr lang="en-US" b="1" smtClean="0">
                <a:solidFill>
                  <a:srgbClr val="FF0000"/>
                </a:solidFill>
              </a:rPr>
              <a:t>13</a:t>
            </a:fld>
            <a:endParaRPr lang="en-US" b="1">
              <a:solidFill>
                <a:srgbClr val="FF0000"/>
              </a:solidFill>
            </a:endParaRPr>
          </a:p>
        </p:txBody>
      </p:sp>
    </p:spTree>
    <p:extLst>
      <p:ext uri="{BB962C8B-B14F-4D97-AF65-F5344CB8AC3E}">
        <p14:creationId xmlns:p14="http://schemas.microsoft.com/office/powerpoint/2010/main" val="32527046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DB3DC50-86DC-437B-B844-FF046AC0EB14}"/>
              </a:ext>
            </a:extLst>
          </p:cNvPr>
          <p:cNvSpPr txBox="1">
            <a:spLocks noChangeArrowheads="1"/>
          </p:cNvSpPr>
          <p:nvPr/>
        </p:nvSpPr>
        <p:spPr>
          <a:xfrm>
            <a:off x="8581294" y="267286"/>
            <a:ext cx="3214468" cy="618977"/>
          </a:xfrm>
          <a:prstGeom prst="rect">
            <a:avLst/>
          </a:prstGeom>
          <a:ln w="76200">
            <a:solidFill>
              <a:srgbClr val="00FF00"/>
            </a:solidFill>
          </a:ln>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defRPr/>
            </a:pPr>
            <a:r>
              <a:rPr lang="ar-JO" sz="4000" b="1" dirty="0">
                <a:solidFill>
                  <a:srgbClr val="FF0000"/>
                </a:solidFill>
                <a:latin typeface="Calibri" panose="020F0502020204030204" pitchFamily="34" charset="0"/>
                <a:cs typeface="Calibri" panose="020F0502020204030204" pitchFamily="34" charset="0"/>
              </a:rPr>
              <a:t>مؤلفات ابوقراط</a:t>
            </a:r>
            <a:endParaRPr lang="en-US" sz="4000" b="1" dirty="0">
              <a:solidFill>
                <a:srgbClr val="FF0000"/>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5854A522-99A8-433A-9A9A-AD49D3AFFA83}"/>
              </a:ext>
            </a:extLst>
          </p:cNvPr>
          <p:cNvSpPr txBox="1"/>
          <p:nvPr/>
        </p:nvSpPr>
        <p:spPr>
          <a:xfrm>
            <a:off x="365761" y="1064679"/>
            <a:ext cx="11690251" cy="1384995"/>
          </a:xfrm>
          <a:prstGeom prst="rect">
            <a:avLst/>
          </a:prstGeom>
          <a:noFill/>
        </p:spPr>
        <p:txBody>
          <a:bodyPr wrap="square">
            <a:spAutoFit/>
          </a:bodyPr>
          <a:lstStyle/>
          <a:p>
            <a:pPr marL="457200" indent="-457200" algn="r" rtl="1">
              <a:buFont typeface="Wingdings" panose="05000000000000000000" pitchFamily="2" charset="2"/>
              <a:buChar char="v"/>
            </a:pPr>
            <a:r>
              <a:rPr lang="ar-JO" sz="2800" b="1" i="0" dirty="0">
                <a:effectLst/>
                <a:latin typeface="Calibri" panose="020F0502020204030204" pitchFamily="34" charset="0"/>
                <a:cs typeface="Calibri" panose="020F0502020204030204" pitchFamily="34" charset="0"/>
              </a:rPr>
              <a:t>لم يُطلق على أبقراط لقب </a:t>
            </a:r>
            <a:r>
              <a:rPr lang="ar-JO" sz="2800" b="1" i="0" dirty="0">
                <a:solidFill>
                  <a:srgbClr val="FF0000"/>
                </a:solidFill>
                <a:effectLst/>
                <a:latin typeface="Calibri" panose="020F0502020204030204" pitchFamily="34" charset="0"/>
                <a:cs typeface="Calibri" panose="020F0502020204030204" pitchFamily="34" charset="0"/>
              </a:rPr>
              <a:t>«أبو الطب» </a:t>
            </a:r>
            <a:r>
              <a:rPr lang="ar-JO" sz="2800" b="1" i="0" dirty="0">
                <a:effectLst/>
                <a:latin typeface="Calibri" panose="020F0502020204030204" pitchFamily="34" charset="0"/>
                <a:cs typeface="Calibri" panose="020F0502020204030204" pitchFamily="34" charset="0"/>
              </a:rPr>
              <a:t>من فراغ؛ بل جاء لغزارة إنتاجه الأدبي وتدوينه للطب في كتبه التي </a:t>
            </a:r>
            <a:r>
              <a:rPr lang="ar-JO" sz="2800" b="1" i="0" u="none" strike="noStrike" dirty="0">
                <a:solidFill>
                  <a:srgbClr val="0000FF"/>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تتجاوز</a:t>
            </a:r>
            <a:r>
              <a:rPr lang="ar-JO" sz="2800" b="1" i="0" dirty="0">
                <a:solidFill>
                  <a:srgbClr val="0000FF"/>
                </a:solidFill>
                <a:effectLst/>
                <a:latin typeface="Calibri" panose="020F0502020204030204" pitchFamily="34" charset="0"/>
                <a:cs typeface="Calibri" panose="020F0502020204030204" pitchFamily="34" charset="0"/>
              </a:rPr>
              <a:t> 70 كتابًا، </a:t>
            </a:r>
            <a:r>
              <a:rPr lang="ar-JO" sz="2800" b="1" i="0" dirty="0">
                <a:effectLst/>
                <a:latin typeface="Calibri" panose="020F0502020204030204" pitchFamily="34" charset="0"/>
                <a:cs typeface="Calibri" panose="020F0502020204030204" pitchFamily="34" charset="0"/>
              </a:rPr>
              <a:t>وصف فيها العديد من الأمراض وطرق معالجتها بطريقة علمية، تستند إلى الملاحظة التفصيلية.منها :</a:t>
            </a:r>
            <a:endParaRPr lang="en-US" sz="2800" b="1" dirty="0">
              <a:latin typeface="Calibri" panose="020F0502020204030204" pitchFamily="34" charset="0"/>
              <a:cs typeface="Calibri" panose="020F0502020204030204" pitchFamily="34" charset="0"/>
            </a:endParaRPr>
          </a:p>
        </p:txBody>
      </p:sp>
      <p:sp>
        <p:nvSpPr>
          <p:cNvPr id="6" name="TextBox 5">
            <a:extLst>
              <a:ext uri="{FF2B5EF4-FFF2-40B4-BE49-F238E27FC236}">
                <a16:creationId xmlns:a16="http://schemas.microsoft.com/office/drawing/2014/main" id="{4788228D-FFC7-4F1B-9ABC-35BD41CC114C}"/>
              </a:ext>
            </a:extLst>
          </p:cNvPr>
          <p:cNvSpPr txBox="1"/>
          <p:nvPr/>
        </p:nvSpPr>
        <p:spPr>
          <a:xfrm>
            <a:off x="7723163" y="2628090"/>
            <a:ext cx="3731454" cy="2677656"/>
          </a:xfrm>
          <a:prstGeom prst="rect">
            <a:avLst/>
          </a:prstGeom>
          <a:noFill/>
        </p:spPr>
        <p:txBody>
          <a:bodyPr wrap="square">
            <a:spAutoFit/>
          </a:bodyPr>
          <a:lstStyle/>
          <a:p>
            <a:pPr marL="285750" indent="-285750" algn="r" rtl="1" eaLnBrk="1" hangingPunct="1">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كتاب الفصول </a:t>
            </a:r>
          </a:p>
          <a:p>
            <a:pPr marL="285750" indent="-285750" algn="r" rtl="1" eaLnBrk="1" hangingPunct="1">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كتاب ”تقدمة المعرفة“</a:t>
            </a:r>
          </a:p>
          <a:p>
            <a:pPr marL="285750" indent="-285750" algn="r" rtl="1" eaLnBrk="1" hangingPunct="1">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”جراحات الرأس“</a:t>
            </a:r>
          </a:p>
          <a:p>
            <a:pPr marL="285750" indent="-285750" algn="r" rtl="1" eaLnBrk="1" hangingPunct="1">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كتاب الجراحة </a:t>
            </a:r>
          </a:p>
          <a:p>
            <a:pPr marL="285750" indent="-285750" algn="r" rtl="1" eaLnBrk="1" hangingPunct="1">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كتاب الجنين</a:t>
            </a:r>
          </a:p>
          <a:p>
            <a:pPr marL="285750" indent="-285750" algn="r" rtl="1" eaLnBrk="1" hangingPunct="1">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كتاب الامراض الوافدة</a:t>
            </a:r>
            <a:endParaRPr lang="en-US" sz="2800" b="1" dirty="0">
              <a:solidFill>
                <a:srgbClr val="C00000"/>
              </a:solidFill>
              <a:latin typeface="Calibri" panose="020F0502020204030204" pitchFamily="34" charset="0"/>
              <a:cs typeface="Calibri" panose="020F0502020204030204" pitchFamily="34" charset="0"/>
            </a:endParaRPr>
          </a:p>
        </p:txBody>
      </p:sp>
      <p:sp>
        <p:nvSpPr>
          <p:cNvPr id="8" name="TextBox 7">
            <a:extLst>
              <a:ext uri="{FF2B5EF4-FFF2-40B4-BE49-F238E27FC236}">
                <a16:creationId xmlns:a16="http://schemas.microsoft.com/office/drawing/2014/main" id="{43CE5FAE-FE47-4136-9370-068DB423A049}"/>
              </a:ext>
            </a:extLst>
          </p:cNvPr>
          <p:cNvSpPr txBox="1"/>
          <p:nvPr/>
        </p:nvSpPr>
        <p:spPr>
          <a:xfrm>
            <a:off x="4468837" y="2754702"/>
            <a:ext cx="3254325" cy="2246769"/>
          </a:xfrm>
          <a:prstGeom prst="rect">
            <a:avLst/>
          </a:prstGeom>
          <a:noFill/>
          <a:ln>
            <a:noFill/>
          </a:ln>
        </p:spPr>
        <p:txBody>
          <a:bodyPr wrap="square">
            <a:spAutoFit/>
          </a:bodyPr>
          <a:lstStyle/>
          <a:p>
            <a:pPr marL="457200" indent="-457200" algn="r" rtl="1" eaLnBrk="1" hangingPunct="1">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كتاب الاخلاط</a:t>
            </a:r>
          </a:p>
          <a:p>
            <a:pPr marL="457200" indent="-457200" algn="r" rtl="1" eaLnBrk="1" hangingPunct="1">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كتاب الغداء</a:t>
            </a:r>
          </a:p>
          <a:p>
            <a:pPr marL="457200" indent="-457200" algn="r" rtl="1" eaLnBrk="1" hangingPunct="1">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كتاب الامراض الحادة</a:t>
            </a:r>
          </a:p>
          <a:p>
            <a:pPr marL="457200" indent="-457200" algn="r" rtl="1" eaLnBrk="1" hangingPunct="1">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كتاب الكسور</a:t>
            </a:r>
          </a:p>
          <a:p>
            <a:pPr marL="457200" indent="-457200" algn="r" rtl="1" eaLnBrk="1" hangingPunct="1">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كتاب الصرع</a:t>
            </a:r>
          </a:p>
        </p:txBody>
      </p:sp>
      <p:pic>
        <p:nvPicPr>
          <p:cNvPr id="13314" name="Picture 2" descr="أبقراط - موضوع">
            <a:extLst>
              <a:ext uri="{FF2B5EF4-FFF2-40B4-BE49-F238E27FC236}">
                <a16:creationId xmlns:a16="http://schemas.microsoft.com/office/drawing/2014/main" id="{D8DB47BC-FC3E-4AD9-92B1-6A39E2B4A97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761" y="4141040"/>
            <a:ext cx="4725463" cy="2246769"/>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3" name="Date Placeholder 2">
            <a:extLst>
              <a:ext uri="{FF2B5EF4-FFF2-40B4-BE49-F238E27FC236}">
                <a16:creationId xmlns:a16="http://schemas.microsoft.com/office/drawing/2014/main" id="{CBE4F4FB-6693-43A3-BA61-2588B5D37BA7}"/>
              </a:ext>
            </a:extLst>
          </p:cNvPr>
          <p:cNvSpPr>
            <a:spLocks noGrp="1"/>
          </p:cNvSpPr>
          <p:nvPr>
            <p:ph type="dt" sz="half" idx="10"/>
          </p:nvPr>
        </p:nvSpPr>
        <p:spPr>
          <a:xfrm>
            <a:off x="838200" y="6454826"/>
            <a:ext cx="2743200" cy="365125"/>
          </a:xfrm>
        </p:spPr>
        <p:txBody>
          <a:bodyPr/>
          <a:lstStyle/>
          <a:p>
            <a:r>
              <a:rPr lang="en-US" b="1">
                <a:solidFill>
                  <a:srgbClr val="FF0000"/>
                </a:solidFill>
              </a:rPr>
              <a:t>25  October 2020</a:t>
            </a:r>
          </a:p>
        </p:txBody>
      </p:sp>
      <p:sp>
        <p:nvSpPr>
          <p:cNvPr id="5" name="Slide Number Placeholder 4">
            <a:extLst>
              <a:ext uri="{FF2B5EF4-FFF2-40B4-BE49-F238E27FC236}">
                <a16:creationId xmlns:a16="http://schemas.microsoft.com/office/drawing/2014/main" id="{7ED3F7FF-D785-4B14-92A1-76E587CE19DF}"/>
              </a:ext>
            </a:extLst>
          </p:cNvPr>
          <p:cNvSpPr>
            <a:spLocks noGrp="1"/>
          </p:cNvSpPr>
          <p:nvPr>
            <p:ph type="sldNum" sz="quarter" idx="12"/>
          </p:nvPr>
        </p:nvSpPr>
        <p:spPr>
          <a:xfrm>
            <a:off x="8610600" y="6454826"/>
            <a:ext cx="2743200" cy="365125"/>
          </a:xfrm>
        </p:spPr>
        <p:txBody>
          <a:bodyPr/>
          <a:lstStyle/>
          <a:p>
            <a:fld id="{7866C8BB-0CA2-41D9-B4AF-66985091A1BB}" type="slidenum">
              <a:rPr lang="en-US" b="1" smtClean="0">
                <a:solidFill>
                  <a:srgbClr val="FF0000"/>
                </a:solidFill>
              </a:rPr>
              <a:t>14</a:t>
            </a:fld>
            <a:endParaRPr lang="en-US" b="1">
              <a:solidFill>
                <a:srgbClr val="FF0000"/>
              </a:solidFill>
            </a:endParaRPr>
          </a:p>
        </p:txBody>
      </p:sp>
    </p:spTree>
    <p:extLst>
      <p:ext uri="{BB962C8B-B14F-4D97-AF65-F5344CB8AC3E}">
        <p14:creationId xmlns:p14="http://schemas.microsoft.com/office/powerpoint/2010/main" val="2660026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76EB26B5-08C5-415E-871B-F4B518454C24}"/>
              </a:ext>
            </a:extLst>
          </p:cNvPr>
          <p:cNvSpPr txBox="1">
            <a:spLocks noChangeArrowheads="1"/>
          </p:cNvSpPr>
          <p:nvPr/>
        </p:nvSpPr>
        <p:spPr>
          <a:xfrm>
            <a:off x="7709095" y="938995"/>
            <a:ext cx="4142936" cy="608451"/>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r" rtl="1">
              <a:defRPr/>
            </a:pPr>
            <a:r>
              <a:rPr lang="ar-JO" sz="3200" b="1" dirty="0">
                <a:solidFill>
                  <a:srgbClr val="0000FF"/>
                </a:solidFill>
                <a:latin typeface="Calibri" panose="020F0502020204030204" pitchFamily="34" charset="0"/>
                <a:cs typeface="Calibri" panose="020F0502020204030204" pitchFamily="34" charset="0"/>
              </a:rPr>
              <a:t>في اعداد الطبيب اعتمد على:</a:t>
            </a:r>
            <a:endParaRPr lang="en-US" sz="3200" b="1" dirty="0">
              <a:solidFill>
                <a:srgbClr val="0000FF"/>
              </a:solidFill>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2ACF8F83-81F3-49A8-BDB9-7A141A803946}"/>
              </a:ext>
            </a:extLst>
          </p:cNvPr>
          <p:cNvSpPr txBox="1"/>
          <p:nvPr/>
        </p:nvSpPr>
        <p:spPr>
          <a:xfrm>
            <a:off x="10515600" y="103721"/>
            <a:ext cx="1336431"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أبقراط</a:t>
            </a:r>
          </a:p>
        </p:txBody>
      </p:sp>
      <p:sp>
        <p:nvSpPr>
          <p:cNvPr id="6" name="TextBox 5">
            <a:extLst>
              <a:ext uri="{FF2B5EF4-FFF2-40B4-BE49-F238E27FC236}">
                <a16:creationId xmlns:a16="http://schemas.microsoft.com/office/drawing/2014/main" id="{6641FD29-4432-4B41-AA89-1404D3FF89B2}"/>
              </a:ext>
            </a:extLst>
          </p:cNvPr>
          <p:cNvSpPr txBox="1"/>
          <p:nvPr/>
        </p:nvSpPr>
        <p:spPr>
          <a:xfrm>
            <a:off x="7033846" y="1613118"/>
            <a:ext cx="4659921" cy="1815882"/>
          </a:xfrm>
          <a:prstGeom prst="rect">
            <a:avLst/>
          </a:prstGeom>
          <a:noFill/>
        </p:spPr>
        <p:txBody>
          <a:bodyPr wrap="square">
            <a:spAutoFit/>
          </a:bodyPr>
          <a:lstStyle/>
          <a:p>
            <a:pPr marL="457200" indent="-457200" algn="r" rtl="1" eaLnBrk="1" hangingPunct="1">
              <a:buFont typeface="Wingdings" panose="05000000000000000000" pitchFamily="2" charset="2"/>
              <a:buChar char="§"/>
              <a:defRPr/>
            </a:pPr>
            <a:r>
              <a:rPr lang="ar-JO" sz="2800" b="1" dirty="0">
                <a:solidFill>
                  <a:srgbClr val="C00000"/>
                </a:solidFill>
                <a:latin typeface="Calibri" panose="020F0502020204030204" pitchFamily="34" charset="0"/>
                <a:cs typeface="Calibri" panose="020F0502020204030204" pitchFamily="34" charset="0"/>
              </a:rPr>
              <a:t>التعلم على ايدي اطباء اساتذة</a:t>
            </a:r>
          </a:p>
          <a:p>
            <a:pPr marL="457200" indent="-457200" algn="r" rtl="1" eaLnBrk="1" hangingPunct="1">
              <a:buFont typeface="Wingdings" panose="05000000000000000000" pitchFamily="2" charset="2"/>
              <a:buChar char="§"/>
              <a:defRPr/>
            </a:pPr>
            <a:r>
              <a:rPr lang="ar-JO" sz="2800" b="1" dirty="0">
                <a:solidFill>
                  <a:srgbClr val="C00000"/>
                </a:solidFill>
                <a:latin typeface="Calibri" panose="020F0502020204030204" pitchFamily="34" charset="0"/>
                <a:cs typeface="Calibri" panose="020F0502020204030204" pitchFamily="34" charset="0"/>
              </a:rPr>
              <a:t>معرفة طبيعة الجسم البشري</a:t>
            </a:r>
          </a:p>
          <a:p>
            <a:pPr marL="457200" indent="-457200" algn="r" rtl="1" eaLnBrk="1" hangingPunct="1">
              <a:buFont typeface="Wingdings" panose="05000000000000000000" pitchFamily="2" charset="2"/>
              <a:buChar char="§"/>
              <a:defRPr/>
            </a:pPr>
            <a:r>
              <a:rPr lang="ar-JO" sz="2800" b="1" dirty="0">
                <a:solidFill>
                  <a:srgbClr val="C00000"/>
                </a:solidFill>
                <a:latin typeface="Calibri" panose="020F0502020204030204" pitchFamily="34" charset="0"/>
                <a:cs typeface="Calibri" panose="020F0502020204030204" pitchFamily="34" charset="0"/>
              </a:rPr>
              <a:t>الخبرة العملية</a:t>
            </a:r>
          </a:p>
          <a:p>
            <a:pPr marL="457200" indent="-457200" algn="r" rtl="1" eaLnBrk="1" hangingPunct="1">
              <a:buFont typeface="Wingdings" panose="05000000000000000000" pitchFamily="2" charset="2"/>
              <a:buChar char="§"/>
              <a:defRPr/>
            </a:pPr>
            <a:r>
              <a:rPr lang="ar-JO" sz="2800" b="1" dirty="0">
                <a:solidFill>
                  <a:srgbClr val="C00000"/>
                </a:solidFill>
                <a:latin typeface="Calibri" panose="020F0502020204030204" pitchFamily="34" charset="0"/>
                <a:cs typeface="Calibri" panose="020F0502020204030204" pitchFamily="34" charset="0"/>
              </a:rPr>
              <a:t>فن سؤال  وفحص المريض</a:t>
            </a:r>
            <a:endParaRPr lang="en-US" sz="2800" b="1" dirty="0">
              <a:solidFill>
                <a:srgbClr val="C00000"/>
              </a:solidFill>
              <a:latin typeface="Calibri" panose="020F0502020204030204" pitchFamily="34" charset="0"/>
              <a:cs typeface="Calibri" panose="020F0502020204030204" pitchFamily="34" charset="0"/>
            </a:endParaRPr>
          </a:p>
        </p:txBody>
      </p:sp>
      <p:pic>
        <p:nvPicPr>
          <p:cNvPr id="14338" name="Picture 2" descr="أبقراط - ويكيبيديا">
            <a:extLst>
              <a:ext uri="{FF2B5EF4-FFF2-40B4-BE49-F238E27FC236}">
                <a16:creationId xmlns:a16="http://schemas.microsoft.com/office/drawing/2014/main" id="{9AC90F4E-5AD2-48E4-A078-443C8870C8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16" y="174061"/>
            <a:ext cx="5669279" cy="4095765"/>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pic>
        <p:nvPicPr>
          <p:cNvPr id="14340" name="Picture 4" descr="أبقراط أبو الطب | البديل">
            <a:extLst>
              <a:ext uri="{FF2B5EF4-FFF2-40B4-BE49-F238E27FC236}">
                <a16:creationId xmlns:a16="http://schemas.microsoft.com/office/drawing/2014/main" id="{993A541F-2F03-4731-8C16-FDEDF162BB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99164" y="3579076"/>
            <a:ext cx="5737984" cy="2868992"/>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3" name="Date Placeholder 2">
            <a:extLst>
              <a:ext uri="{FF2B5EF4-FFF2-40B4-BE49-F238E27FC236}">
                <a16:creationId xmlns:a16="http://schemas.microsoft.com/office/drawing/2014/main" id="{6B0CD6FA-BA20-4D32-B8C5-B92388CB9C29}"/>
              </a:ext>
            </a:extLst>
          </p:cNvPr>
          <p:cNvSpPr>
            <a:spLocks noGrp="1"/>
          </p:cNvSpPr>
          <p:nvPr>
            <p:ph type="dt" sz="half" idx="10"/>
          </p:nvPr>
        </p:nvSpPr>
        <p:spPr/>
        <p:txBody>
          <a:bodyPr/>
          <a:lstStyle/>
          <a:p>
            <a:r>
              <a:rPr lang="en-US" b="1">
                <a:solidFill>
                  <a:srgbClr val="FF0000"/>
                </a:solidFill>
              </a:rPr>
              <a:t>25  October 2020</a:t>
            </a:r>
            <a:endParaRPr lang="en-US" b="1" dirty="0">
              <a:solidFill>
                <a:srgbClr val="FF0000"/>
              </a:solidFill>
            </a:endParaRPr>
          </a:p>
        </p:txBody>
      </p:sp>
      <p:sp>
        <p:nvSpPr>
          <p:cNvPr id="5" name="Slide Number Placeholder 4">
            <a:extLst>
              <a:ext uri="{FF2B5EF4-FFF2-40B4-BE49-F238E27FC236}">
                <a16:creationId xmlns:a16="http://schemas.microsoft.com/office/drawing/2014/main" id="{14A0B3D1-F395-49BF-ABC7-B72BB39F2AD3}"/>
              </a:ext>
            </a:extLst>
          </p:cNvPr>
          <p:cNvSpPr>
            <a:spLocks noGrp="1"/>
          </p:cNvSpPr>
          <p:nvPr>
            <p:ph type="sldNum" sz="quarter" idx="12"/>
          </p:nvPr>
        </p:nvSpPr>
        <p:spPr>
          <a:xfrm>
            <a:off x="5162842" y="6356350"/>
            <a:ext cx="620149" cy="365125"/>
          </a:xfrm>
        </p:spPr>
        <p:txBody>
          <a:bodyPr/>
          <a:lstStyle/>
          <a:p>
            <a:fld id="{7866C8BB-0CA2-41D9-B4AF-66985091A1BB}" type="slidenum">
              <a:rPr lang="en-US" b="1" smtClean="0">
                <a:solidFill>
                  <a:srgbClr val="FF0000"/>
                </a:solidFill>
              </a:rPr>
              <a:t>15</a:t>
            </a:fld>
            <a:endParaRPr lang="en-US" b="1">
              <a:solidFill>
                <a:srgbClr val="FF0000"/>
              </a:solidFill>
            </a:endParaRPr>
          </a:p>
        </p:txBody>
      </p:sp>
    </p:spTree>
    <p:extLst>
      <p:ext uri="{BB962C8B-B14F-4D97-AF65-F5344CB8AC3E}">
        <p14:creationId xmlns:p14="http://schemas.microsoft.com/office/powerpoint/2010/main" val="14812582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B230926-024F-411A-904D-D5527278CC55}"/>
              </a:ext>
            </a:extLst>
          </p:cNvPr>
          <p:cNvSpPr txBox="1"/>
          <p:nvPr/>
        </p:nvSpPr>
        <p:spPr>
          <a:xfrm>
            <a:off x="914401" y="1020300"/>
            <a:ext cx="11277600" cy="523220"/>
          </a:xfrm>
          <a:prstGeom prst="rect">
            <a:avLst/>
          </a:prstGeom>
          <a:noFill/>
        </p:spPr>
        <p:txBody>
          <a:bodyPr wrap="square">
            <a:spAutoFit/>
          </a:bodyPr>
          <a:lstStyle/>
          <a:p>
            <a:pPr marL="457200" indent="-457200" algn="r" rtl="1">
              <a:buFont typeface="Wingdings" panose="05000000000000000000" pitchFamily="2" charset="2"/>
              <a:buChar char="q"/>
            </a:pPr>
            <a:r>
              <a:rPr lang="ar-JO" sz="2800" b="1" i="0" dirty="0">
                <a:solidFill>
                  <a:srgbClr val="202122"/>
                </a:solidFill>
                <a:effectLst/>
                <a:latin typeface="Calibri" panose="020F0502020204030204" pitchFamily="34" charset="0"/>
                <a:cs typeface="Calibri" panose="020F0502020204030204" pitchFamily="34" charset="0"/>
              </a:rPr>
              <a:t>وهو فيلسوف يوناني، تلميذ </a:t>
            </a:r>
            <a:r>
              <a:rPr lang="ar-JO" sz="2800" b="1" i="0" u="none" strike="noStrike" dirty="0">
                <a:solidFill>
                  <a:srgbClr val="0B0080"/>
                </a:solidFill>
                <a:effectLst/>
                <a:latin typeface="Calibri" panose="020F0502020204030204" pitchFamily="34" charset="0"/>
                <a:cs typeface="Calibri" panose="020F0502020204030204" pitchFamily="34" charset="0"/>
                <a:hlinkClick r:id="rId2" tooltip="أفلاطون"/>
              </a:rPr>
              <a:t>أفلاطون</a:t>
            </a:r>
            <a:r>
              <a:rPr lang="ar-JO" sz="2800" b="1" i="0" dirty="0">
                <a:solidFill>
                  <a:srgbClr val="202122"/>
                </a:solidFill>
                <a:effectLst/>
                <a:latin typeface="Calibri" panose="020F0502020204030204" pitchFamily="34" charset="0"/>
                <a:cs typeface="Calibri" panose="020F0502020204030204" pitchFamily="34" charset="0"/>
              </a:rPr>
              <a:t> ومعلم </a:t>
            </a:r>
            <a:r>
              <a:rPr lang="ar-JO" sz="2800" b="1" i="0" u="none" strike="noStrike" dirty="0">
                <a:solidFill>
                  <a:srgbClr val="0B0080"/>
                </a:solidFill>
                <a:effectLst/>
                <a:latin typeface="Calibri" panose="020F0502020204030204" pitchFamily="34" charset="0"/>
                <a:cs typeface="Calibri" panose="020F0502020204030204" pitchFamily="34" charset="0"/>
                <a:hlinkClick r:id="rId3" tooltip="الإسكندر الأكبر"/>
              </a:rPr>
              <a:t>الإسكندر الأكبر</a:t>
            </a:r>
            <a:r>
              <a:rPr lang="ar-JO" sz="2800" b="1" i="0" dirty="0">
                <a:solidFill>
                  <a:srgbClr val="202122"/>
                </a:solidFill>
                <a:effectLst/>
                <a:latin typeface="Calibri" panose="020F0502020204030204" pitchFamily="34" charset="0"/>
                <a:cs typeface="Calibri" panose="020F0502020204030204" pitchFamily="34" charset="0"/>
              </a:rPr>
              <a:t>، وواحد من عظماء المفكرين</a:t>
            </a:r>
            <a:endParaRPr lang="en-US" sz="2800" b="1"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4BEB6D50-C253-4D76-A011-01539F1C767F}"/>
              </a:ext>
            </a:extLst>
          </p:cNvPr>
          <p:cNvSpPr txBox="1"/>
          <p:nvPr/>
        </p:nvSpPr>
        <p:spPr>
          <a:xfrm>
            <a:off x="10170941" y="188128"/>
            <a:ext cx="1579098"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أرسطو</a:t>
            </a:r>
          </a:p>
        </p:txBody>
      </p:sp>
      <p:sp>
        <p:nvSpPr>
          <p:cNvPr id="7" name="TextBox 6">
            <a:extLst>
              <a:ext uri="{FF2B5EF4-FFF2-40B4-BE49-F238E27FC236}">
                <a16:creationId xmlns:a16="http://schemas.microsoft.com/office/drawing/2014/main" id="{31C75275-78F7-409A-BDFD-120BAB095B4F}"/>
              </a:ext>
            </a:extLst>
          </p:cNvPr>
          <p:cNvSpPr txBox="1"/>
          <p:nvPr/>
        </p:nvSpPr>
        <p:spPr>
          <a:xfrm>
            <a:off x="140677" y="1542976"/>
            <a:ext cx="12017329" cy="954107"/>
          </a:xfrm>
          <a:prstGeom prst="rect">
            <a:avLst/>
          </a:prstGeom>
          <a:noFill/>
        </p:spPr>
        <p:txBody>
          <a:bodyPr wrap="square">
            <a:spAutoFit/>
          </a:bodyPr>
          <a:lstStyle/>
          <a:p>
            <a:pPr marL="457200" indent="-457200" algn="r" rtl="1">
              <a:buFont typeface="Wingdings" panose="05000000000000000000" pitchFamily="2" charset="2"/>
              <a:buChar char="q"/>
            </a:pPr>
            <a:r>
              <a:rPr lang="ar-JO" sz="2800" b="1" i="0" dirty="0">
                <a:solidFill>
                  <a:srgbClr val="202122"/>
                </a:solidFill>
                <a:effectLst/>
                <a:latin typeface="Calibri" panose="020F0502020204030204" pitchFamily="34" charset="0"/>
                <a:cs typeface="Calibri" panose="020F0502020204030204" pitchFamily="34" charset="0"/>
              </a:rPr>
              <a:t>ولد في مدينة اسطاغيرا </a:t>
            </a:r>
            <a:r>
              <a:rPr lang="ar-JO" sz="2800" b="1" i="0" u="none" strike="noStrike" dirty="0">
                <a:solidFill>
                  <a:srgbClr val="0B0080"/>
                </a:solidFill>
                <a:effectLst/>
                <a:latin typeface="Calibri" panose="020F0502020204030204" pitchFamily="34" charset="0"/>
                <a:cs typeface="Calibri" panose="020F0502020204030204" pitchFamily="34" charset="0"/>
                <a:hlinkClick r:id="rId4" tooltip="مقدونيا (توضيح)"/>
              </a:rPr>
              <a:t>مقدونيا</a:t>
            </a:r>
            <a:r>
              <a:rPr lang="ar-JO" sz="2800" b="1" i="0" dirty="0">
                <a:solidFill>
                  <a:srgbClr val="202122"/>
                </a:solidFill>
                <a:effectLst/>
                <a:latin typeface="Calibri" panose="020F0502020204030204" pitchFamily="34" charset="0"/>
                <a:cs typeface="Calibri" panose="020F0502020204030204" pitchFamily="34" charset="0"/>
              </a:rPr>
              <a:t> سنة </a:t>
            </a:r>
            <a:r>
              <a:rPr lang="ar-JO" sz="2800" b="1" i="0" dirty="0">
                <a:solidFill>
                  <a:srgbClr val="FF0000"/>
                </a:solidFill>
                <a:effectLst/>
                <a:latin typeface="Calibri" panose="020F0502020204030204" pitchFamily="34" charset="0"/>
                <a:cs typeface="Calibri" panose="020F0502020204030204" pitchFamily="34" charset="0"/>
              </a:rPr>
              <a:t>384 ق.م</a:t>
            </a:r>
            <a:r>
              <a:rPr lang="ar-JO" sz="2800" b="1" i="0" dirty="0">
                <a:solidFill>
                  <a:srgbClr val="202122"/>
                </a:solidFill>
                <a:effectLst/>
                <a:latin typeface="Calibri" panose="020F0502020204030204" pitchFamily="34" charset="0"/>
                <a:cs typeface="Calibri" panose="020F0502020204030204" pitchFamily="34" charset="0"/>
              </a:rPr>
              <a:t>، 55 كيلومتر شرقي مدينة </a:t>
            </a:r>
            <a:r>
              <a:rPr lang="ar-JO" sz="2800" b="1" i="0" u="none" strike="noStrike" dirty="0">
                <a:solidFill>
                  <a:srgbClr val="0B0080"/>
                </a:solidFill>
                <a:effectLst/>
                <a:latin typeface="Calibri" panose="020F0502020204030204" pitchFamily="34" charset="0"/>
                <a:cs typeface="Calibri" panose="020F0502020204030204" pitchFamily="34" charset="0"/>
                <a:hlinkClick r:id="rId5" tooltip="سلانيك"/>
              </a:rPr>
              <a:t>سالونيك</a:t>
            </a:r>
            <a:r>
              <a:rPr lang="ar-JO" sz="2800" b="1" i="0" dirty="0">
                <a:solidFill>
                  <a:srgbClr val="202122"/>
                </a:solidFill>
                <a:effectLst/>
                <a:latin typeface="Calibri" panose="020F0502020204030204" pitchFamily="34" charset="0"/>
                <a:cs typeface="Calibri" panose="020F0502020204030204" pitchFamily="34" charset="0"/>
              </a:rPr>
              <a:t>، وكان والده نيكوماخوس طبيباً لدى الملك </a:t>
            </a:r>
            <a:r>
              <a:rPr lang="ar-JO" sz="2800" b="1" i="0" u="none" strike="noStrike" dirty="0">
                <a:solidFill>
                  <a:srgbClr val="0B0080"/>
                </a:solidFill>
                <a:effectLst/>
                <a:latin typeface="Calibri" panose="020F0502020204030204" pitchFamily="34" charset="0"/>
                <a:cs typeface="Calibri" panose="020F0502020204030204" pitchFamily="34" charset="0"/>
                <a:hlinkClick r:id="rId6" tooltip="أمينتاس الثالث المقدوني"/>
              </a:rPr>
              <a:t>أمينتاس الثالث المقدوني</a:t>
            </a:r>
            <a:r>
              <a:rPr lang="ar-JO" sz="2800" b="1" i="0" dirty="0">
                <a:solidFill>
                  <a:srgbClr val="202122"/>
                </a:solidFill>
                <a:effectLst/>
                <a:latin typeface="Calibri" panose="020F0502020204030204" pitchFamily="34" charset="0"/>
                <a:cs typeface="Calibri" panose="020F0502020204030204" pitchFamily="34" charset="0"/>
              </a:rPr>
              <a:t> جد الاسكندر الأكبر</a:t>
            </a:r>
            <a:endParaRPr lang="en-US" sz="2800" b="1" dirty="0">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73F3DB39-801B-4FDC-B5BA-9CAB2D01BDD0}"/>
              </a:ext>
            </a:extLst>
          </p:cNvPr>
          <p:cNvSpPr txBox="1"/>
          <p:nvPr/>
        </p:nvSpPr>
        <p:spPr>
          <a:xfrm>
            <a:off x="7610619" y="2803058"/>
            <a:ext cx="4350433" cy="2246769"/>
          </a:xfrm>
          <a:prstGeom prst="rect">
            <a:avLst/>
          </a:prstGeom>
          <a:noFill/>
        </p:spPr>
        <p:txBody>
          <a:bodyPr wrap="square">
            <a:spAutoFit/>
          </a:bodyPr>
          <a:lstStyle/>
          <a:p>
            <a:pPr marL="457200" indent="-457200" algn="r" rtl="1" eaLnBrk="1" hangingPunct="1">
              <a:buFont typeface="Wingdings" panose="05000000000000000000" pitchFamily="2" charset="2"/>
              <a:buChar char="v"/>
              <a:defRPr/>
            </a:pPr>
            <a:r>
              <a:rPr lang="ar-JO" sz="2800" b="1" dirty="0">
                <a:solidFill>
                  <a:srgbClr val="C00000"/>
                </a:solidFill>
                <a:latin typeface="Calibri" panose="020F0502020204030204" pitchFamily="34" charset="0"/>
                <a:cs typeface="Calibri" panose="020F0502020204030204" pitchFamily="34" charset="0"/>
              </a:rPr>
              <a:t>فيلسوف  وطبيب</a:t>
            </a:r>
          </a:p>
          <a:p>
            <a:pPr marL="457200" indent="-457200" algn="r" rtl="1" eaLnBrk="1" hangingPunct="1">
              <a:buFont typeface="Wingdings" panose="05000000000000000000" pitchFamily="2" charset="2"/>
              <a:buChar char="v"/>
              <a:defRPr/>
            </a:pPr>
            <a:r>
              <a:rPr lang="ar-JO" sz="2800" b="1" dirty="0">
                <a:solidFill>
                  <a:srgbClr val="C00000"/>
                </a:solidFill>
                <a:latin typeface="Calibri" panose="020F0502020204030204" pitchFamily="34" charset="0"/>
                <a:cs typeface="Calibri" panose="020F0502020204030204" pitchFamily="34" charset="0"/>
              </a:rPr>
              <a:t>درس الاحياء وصنفها</a:t>
            </a:r>
            <a:endParaRPr lang="en-US" sz="2800" b="1" dirty="0">
              <a:solidFill>
                <a:srgbClr val="C00000"/>
              </a:solidFill>
              <a:latin typeface="Calibri" panose="020F0502020204030204" pitchFamily="34" charset="0"/>
              <a:cs typeface="Calibri" panose="020F0502020204030204" pitchFamily="34" charset="0"/>
            </a:endParaRPr>
          </a:p>
          <a:p>
            <a:pPr marL="457200" indent="-457200" algn="r" rtl="1" eaLnBrk="1" hangingPunct="1">
              <a:buFont typeface="Wingdings" panose="05000000000000000000" pitchFamily="2" charset="2"/>
              <a:buChar char="v"/>
              <a:defRPr/>
            </a:pPr>
            <a:r>
              <a:rPr lang="ar-JO" sz="2800" b="1" dirty="0">
                <a:solidFill>
                  <a:srgbClr val="C00000"/>
                </a:solidFill>
                <a:latin typeface="Calibri" panose="020F0502020204030204" pitchFamily="34" charset="0"/>
                <a:cs typeface="Calibri" panose="020F0502020204030204" pitchFamily="34" charset="0"/>
              </a:rPr>
              <a:t>درس الجنين</a:t>
            </a:r>
          </a:p>
          <a:p>
            <a:pPr marL="457200" indent="-457200" algn="r" rtl="1" eaLnBrk="1" hangingPunct="1">
              <a:buFont typeface="Wingdings" panose="05000000000000000000" pitchFamily="2" charset="2"/>
              <a:buChar char="v"/>
              <a:defRPr/>
            </a:pPr>
            <a:r>
              <a:rPr lang="ar-JO" sz="2800" b="1" dirty="0">
                <a:solidFill>
                  <a:srgbClr val="C00000"/>
                </a:solidFill>
                <a:latin typeface="Calibri" panose="020F0502020204030204" pitchFamily="34" charset="0"/>
                <a:cs typeface="Calibri" panose="020F0502020204030204" pitchFamily="34" charset="0"/>
              </a:rPr>
              <a:t>درس القلب والاوعية الدموية</a:t>
            </a:r>
          </a:p>
          <a:p>
            <a:pPr algn="r" rtl="1" eaLnBrk="1" hangingPunct="1">
              <a:defRPr/>
            </a:pPr>
            <a:endParaRPr lang="ar-JO" sz="2800" b="1" dirty="0">
              <a:solidFill>
                <a:srgbClr val="C00000"/>
              </a:solidFill>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5CAF3B76-6769-4B77-A790-68654E2183DA}"/>
              </a:ext>
            </a:extLst>
          </p:cNvPr>
          <p:cNvSpPr txBox="1"/>
          <p:nvPr/>
        </p:nvSpPr>
        <p:spPr>
          <a:xfrm>
            <a:off x="436098" y="5834225"/>
            <a:ext cx="11524954" cy="954107"/>
          </a:xfrm>
          <a:prstGeom prst="rect">
            <a:avLst/>
          </a:prstGeom>
          <a:noFill/>
        </p:spPr>
        <p:txBody>
          <a:bodyPr wrap="square">
            <a:spAutoFit/>
          </a:bodyPr>
          <a:lstStyle/>
          <a:p>
            <a:pPr marL="457200" indent="-457200" algn="r" rtl="1">
              <a:buFont typeface="Wingdings" panose="05000000000000000000" pitchFamily="2" charset="2"/>
              <a:buChar char="q"/>
            </a:pPr>
            <a:r>
              <a:rPr lang="ar-JO" sz="2800" b="1" i="0" dirty="0">
                <a:solidFill>
                  <a:srgbClr val="202122"/>
                </a:solidFill>
                <a:effectLst/>
                <a:latin typeface="Calibri" panose="020F0502020204030204" pitchFamily="34" charset="0"/>
                <a:cs typeface="Calibri" panose="020F0502020204030204" pitchFamily="34" charset="0"/>
              </a:rPr>
              <a:t>يمتد تأثير أرسطو لأكثر من النظريات الفلسفية، فهو مؤسس </a:t>
            </a:r>
            <a:r>
              <a:rPr lang="ar-JO" sz="2800" b="1" i="0" u="none" strike="noStrike" dirty="0">
                <a:solidFill>
                  <a:srgbClr val="0B0080"/>
                </a:solidFill>
                <a:effectLst/>
                <a:latin typeface="Calibri" panose="020F0502020204030204" pitchFamily="34" charset="0"/>
                <a:cs typeface="Calibri" panose="020F0502020204030204" pitchFamily="34" charset="0"/>
                <a:hlinkClick r:id="rId7" tooltip="علم الأحياء"/>
              </a:rPr>
              <a:t>البيولوجيا</a:t>
            </a:r>
            <a:r>
              <a:rPr lang="ar-JO" sz="2800" b="1" i="0" dirty="0">
                <a:solidFill>
                  <a:srgbClr val="202122"/>
                </a:solidFill>
                <a:effectLst/>
                <a:latin typeface="Calibri" panose="020F0502020204030204" pitchFamily="34" charset="0"/>
                <a:cs typeface="Calibri" panose="020F0502020204030204" pitchFamily="34" charset="0"/>
              </a:rPr>
              <a:t> (علم الأحياء) بشهادة </a:t>
            </a:r>
            <a:r>
              <a:rPr lang="ar-JO" sz="2800" b="1" i="0" u="none" strike="noStrike" dirty="0">
                <a:solidFill>
                  <a:srgbClr val="0B0080"/>
                </a:solidFill>
                <a:effectLst/>
                <a:latin typeface="Calibri" panose="020F0502020204030204" pitchFamily="34" charset="0"/>
                <a:cs typeface="Calibri" panose="020F0502020204030204" pitchFamily="34" charset="0"/>
                <a:hlinkClick r:id="rId8" tooltip="تشارلز داروين"/>
              </a:rPr>
              <a:t>داروين</a:t>
            </a:r>
            <a:r>
              <a:rPr lang="ar-JO" sz="2800" b="1" i="0" dirty="0">
                <a:solidFill>
                  <a:srgbClr val="202122"/>
                </a:solidFill>
                <a:effectLst/>
                <a:latin typeface="Calibri" panose="020F0502020204030204" pitchFamily="34" charset="0"/>
                <a:cs typeface="Calibri" panose="020F0502020204030204" pitchFamily="34" charset="0"/>
              </a:rPr>
              <a:t> نفسه، وهو المرجع الأكبر في هذا المجال</a:t>
            </a:r>
            <a:endParaRPr lang="en-US" sz="2800" b="1" dirty="0">
              <a:latin typeface="Calibri" panose="020F0502020204030204" pitchFamily="34" charset="0"/>
              <a:cs typeface="Calibri" panose="020F0502020204030204" pitchFamily="34" charset="0"/>
            </a:endParaRPr>
          </a:p>
        </p:txBody>
      </p:sp>
      <p:pic>
        <p:nvPicPr>
          <p:cNvPr id="15362" name="Picture 2">
            <a:extLst>
              <a:ext uri="{FF2B5EF4-FFF2-40B4-BE49-F238E27FC236}">
                <a16:creationId xmlns:a16="http://schemas.microsoft.com/office/drawing/2014/main" id="{D020BD9B-1B39-4C62-9B98-F7EA0840F95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1354" y="2553354"/>
            <a:ext cx="2391507" cy="3198398"/>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B124BC27-E788-4E03-BF67-478CE257D120}"/>
              </a:ext>
            </a:extLst>
          </p:cNvPr>
          <p:cNvSpPr>
            <a:spLocks noGrp="1"/>
          </p:cNvSpPr>
          <p:nvPr>
            <p:ph type="dt" sz="half" idx="10"/>
          </p:nvPr>
        </p:nvSpPr>
        <p:spPr/>
        <p:txBody>
          <a:bodyPr/>
          <a:lstStyle/>
          <a:p>
            <a:r>
              <a:rPr lang="en-US" b="1">
                <a:solidFill>
                  <a:srgbClr val="FF0000"/>
                </a:solidFill>
              </a:rPr>
              <a:t>25  October 2020</a:t>
            </a:r>
          </a:p>
        </p:txBody>
      </p:sp>
      <p:sp>
        <p:nvSpPr>
          <p:cNvPr id="4" name="Slide Number Placeholder 3">
            <a:extLst>
              <a:ext uri="{FF2B5EF4-FFF2-40B4-BE49-F238E27FC236}">
                <a16:creationId xmlns:a16="http://schemas.microsoft.com/office/drawing/2014/main" id="{AF8A6081-EF82-4ED3-B363-79EE211CF459}"/>
              </a:ext>
            </a:extLst>
          </p:cNvPr>
          <p:cNvSpPr>
            <a:spLocks noGrp="1"/>
          </p:cNvSpPr>
          <p:nvPr>
            <p:ph type="sldNum" sz="quarter" idx="12"/>
          </p:nvPr>
        </p:nvSpPr>
        <p:spPr>
          <a:xfrm>
            <a:off x="9074835" y="6356350"/>
            <a:ext cx="2743200" cy="365125"/>
          </a:xfrm>
        </p:spPr>
        <p:txBody>
          <a:bodyPr/>
          <a:lstStyle/>
          <a:p>
            <a:fld id="{7866C8BB-0CA2-41D9-B4AF-66985091A1BB}" type="slidenum">
              <a:rPr lang="en-US" b="1" smtClean="0">
                <a:solidFill>
                  <a:srgbClr val="FF0000"/>
                </a:solidFill>
              </a:rPr>
              <a:t>16</a:t>
            </a:fld>
            <a:endParaRPr lang="en-US" b="1" dirty="0">
              <a:solidFill>
                <a:srgbClr val="FF0000"/>
              </a:solidFill>
            </a:endParaRPr>
          </a:p>
        </p:txBody>
      </p:sp>
    </p:spTree>
    <p:extLst>
      <p:ext uri="{BB962C8B-B14F-4D97-AF65-F5344CB8AC3E}">
        <p14:creationId xmlns:p14="http://schemas.microsoft.com/office/powerpoint/2010/main" val="41721257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8DF202-201E-42E8-8355-9C915B5910DA}"/>
              </a:ext>
            </a:extLst>
          </p:cNvPr>
          <p:cNvSpPr txBox="1"/>
          <p:nvPr/>
        </p:nvSpPr>
        <p:spPr>
          <a:xfrm>
            <a:off x="10170941" y="188128"/>
            <a:ext cx="1579098"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أرسطو</a:t>
            </a:r>
          </a:p>
        </p:txBody>
      </p:sp>
      <p:sp>
        <p:nvSpPr>
          <p:cNvPr id="5" name="TextBox 4">
            <a:extLst>
              <a:ext uri="{FF2B5EF4-FFF2-40B4-BE49-F238E27FC236}">
                <a16:creationId xmlns:a16="http://schemas.microsoft.com/office/drawing/2014/main" id="{ACCC756C-59F3-4B0A-828A-76297F2FE396}"/>
              </a:ext>
            </a:extLst>
          </p:cNvPr>
          <p:cNvSpPr txBox="1"/>
          <p:nvPr/>
        </p:nvSpPr>
        <p:spPr>
          <a:xfrm>
            <a:off x="168814" y="938218"/>
            <a:ext cx="11820378" cy="2677656"/>
          </a:xfrm>
          <a:prstGeom prst="rect">
            <a:avLst/>
          </a:prstGeom>
          <a:noFill/>
        </p:spPr>
        <p:txBody>
          <a:bodyPr wrap="square">
            <a:spAutoFit/>
          </a:bodyPr>
          <a:lstStyle/>
          <a:p>
            <a:pPr marL="457200" indent="-457200" algn="r" rtl="1">
              <a:buFont typeface="Wingdings" panose="05000000000000000000" pitchFamily="2" charset="2"/>
              <a:buChar char="ü"/>
            </a:pPr>
            <a:r>
              <a:rPr lang="ar-JO" sz="2800" b="1" i="0" dirty="0">
                <a:solidFill>
                  <a:srgbClr val="202122"/>
                </a:solidFill>
                <a:effectLst/>
                <a:latin typeface="Calibri" panose="020F0502020204030204" pitchFamily="34" charset="0"/>
                <a:cs typeface="Calibri" panose="020F0502020204030204" pitchFamily="34" charset="0"/>
              </a:rPr>
              <a:t>وكان والده طبيبا مقربا من البلاط المقدوني، وقد حافظ أرسطو وتلاميذه من بعده على هذا التقارب. وقد كان لوالده ثأثير كبير عليه لدخوله مجال التشريح ودراسة الكائنات الحية التي منحته القدرة على دقة الملاحظة والتحليل.</a:t>
            </a:r>
          </a:p>
          <a:p>
            <a:pPr marL="457200" indent="-457200" algn="r" rtl="1">
              <a:buFont typeface="Wingdings" panose="05000000000000000000" pitchFamily="2" charset="2"/>
              <a:buChar char="ü"/>
            </a:pPr>
            <a:r>
              <a:rPr lang="ar-JO" sz="2800" b="1" i="0" dirty="0">
                <a:solidFill>
                  <a:srgbClr val="202122"/>
                </a:solidFill>
                <a:effectLst/>
                <a:latin typeface="Calibri" panose="020F0502020204030204" pitchFamily="34" charset="0"/>
                <a:cs typeface="Calibri" panose="020F0502020204030204" pitchFamily="34" charset="0"/>
              </a:rPr>
              <a:t> وفي </a:t>
            </a:r>
            <a:r>
              <a:rPr lang="ar-JO" sz="2800" b="1" i="0" dirty="0">
                <a:solidFill>
                  <a:srgbClr val="FF0000"/>
                </a:solidFill>
                <a:effectLst/>
                <a:latin typeface="Calibri" panose="020F0502020204030204" pitchFamily="34" charset="0"/>
                <a:cs typeface="Calibri" panose="020F0502020204030204" pitchFamily="34" charset="0"/>
              </a:rPr>
              <a:t>عام 367</a:t>
            </a:r>
            <a:r>
              <a:rPr lang="ar-JO" sz="2800" b="1" i="0" dirty="0">
                <a:solidFill>
                  <a:srgbClr val="202122"/>
                </a:solidFill>
                <a:effectLst/>
                <a:latin typeface="Calibri" panose="020F0502020204030204" pitchFamily="34" charset="0"/>
                <a:cs typeface="Calibri" panose="020F0502020204030204" pitchFamily="34" charset="0"/>
              </a:rPr>
              <a:t> رحل أرسطو إلى اثينا للالتحاق </a:t>
            </a:r>
            <a:r>
              <a:rPr lang="ar-JO" sz="2800" b="1" i="0" dirty="0">
                <a:solidFill>
                  <a:srgbClr val="0000FF"/>
                </a:solidFill>
                <a:effectLst/>
                <a:latin typeface="Calibri" panose="020F0502020204030204" pitchFamily="34" charset="0"/>
                <a:cs typeface="Calibri" panose="020F0502020204030204" pitchFamily="34" charset="0"/>
              </a:rPr>
              <a:t>بمعهد افلاطون</a:t>
            </a:r>
            <a:r>
              <a:rPr lang="ar-JO" sz="2800" b="1" i="0" dirty="0">
                <a:solidFill>
                  <a:srgbClr val="202122"/>
                </a:solidFill>
                <a:effectLst/>
                <a:latin typeface="Calibri" panose="020F0502020204030204" pitchFamily="34" charset="0"/>
                <a:cs typeface="Calibri" panose="020F0502020204030204" pitchFamily="34" charset="0"/>
              </a:rPr>
              <a:t>، كطالب في البداية، وكمدرس فيما بعد. وكان افلاطون قد جمع حوله مجموعة من الرجال المتفوقين في مختلف المجالات العلمية من طب وبيولوجيا ورياضيات وفلك.</a:t>
            </a:r>
            <a:endParaRPr lang="en-US" sz="2800" b="1" dirty="0">
              <a:latin typeface="Calibri" panose="020F0502020204030204" pitchFamily="34" charset="0"/>
              <a:cs typeface="Calibri" panose="020F0502020204030204" pitchFamily="34" charset="0"/>
            </a:endParaRPr>
          </a:p>
        </p:txBody>
      </p:sp>
      <p:pic>
        <p:nvPicPr>
          <p:cNvPr id="16386" name="Picture 2" descr="أشهر وأجمل أقوال أرسطو - مجلة وسع صدرك">
            <a:extLst>
              <a:ext uri="{FF2B5EF4-FFF2-40B4-BE49-F238E27FC236}">
                <a16:creationId xmlns:a16="http://schemas.microsoft.com/office/drawing/2014/main" id="{DAD55FBA-5BE3-4A2A-9706-CDFA623D71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6768" y="3734916"/>
            <a:ext cx="3963278" cy="2780210"/>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pic>
        <p:nvPicPr>
          <p:cNvPr id="16388" name="Picture 4" descr="حجاج الإقناع: بين أرسطو والنظريات البلاغية المعاصرة - بالعربية">
            <a:extLst>
              <a:ext uri="{FF2B5EF4-FFF2-40B4-BE49-F238E27FC236}">
                <a16:creationId xmlns:a16="http://schemas.microsoft.com/office/drawing/2014/main" id="{4D49CBF8-586D-4D50-A556-0C813163D5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2226" y="3615874"/>
            <a:ext cx="5621289" cy="3041025"/>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2D0C9358-9FEE-4F63-8664-4A75AD327D75}"/>
              </a:ext>
            </a:extLst>
          </p:cNvPr>
          <p:cNvSpPr>
            <a:spLocks noGrp="1"/>
          </p:cNvSpPr>
          <p:nvPr>
            <p:ph type="dt" sz="half" idx="10"/>
          </p:nvPr>
        </p:nvSpPr>
        <p:spPr>
          <a:xfrm>
            <a:off x="1071490" y="359508"/>
            <a:ext cx="1685778" cy="365125"/>
          </a:xfrm>
        </p:spPr>
        <p:txBody>
          <a:bodyPr/>
          <a:lstStyle/>
          <a:p>
            <a:r>
              <a:rPr lang="en-US" b="1">
                <a:solidFill>
                  <a:srgbClr val="FF0000"/>
                </a:solidFill>
              </a:rPr>
              <a:t>25  October 2020</a:t>
            </a:r>
            <a:endParaRPr lang="en-US" b="1" dirty="0">
              <a:solidFill>
                <a:srgbClr val="FF0000"/>
              </a:solidFill>
            </a:endParaRPr>
          </a:p>
        </p:txBody>
      </p:sp>
      <p:sp>
        <p:nvSpPr>
          <p:cNvPr id="4" name="Slide Number Placeholder 3">
            <a:extLst>
              <a:ext uri="{FF2B5EF4-FFF2-40B4-BE49-F238E27FC236}">
                <a16:creationId xmlns:a16="http://schemas.microsoft.com/office/drawing/2014/main" id="{D915B132-CE34-4654-943B-1C6ACE32336B}"/>
              </a:ext>
            </a:extLst>
          </p:cNvPr>
          <p:cNvSpPr>
            <a:spLocks noGrp="1"/>
          </p:cNvSpPr>
          <p:nvPr>
            <p:ph type="sldNum" sz="quarter" idx="12"/>
          </p:nvPr>
        </p:nvSpPr>
        <p:spPr>
          <a:xfrm>
            <a:off x="8962293" y="6356350"/>
            <a:ext cx="2743200" cy="365125"/>
          </a:xfrm>
        </p:spPr>
        <p:txBody>
          <a:bodyPr/>
          <a:lstStyle/>
          <a:p>
            <a:fld id="{7866C8BB-0CA2-41D9-B4AF-66985091A1BB}" type="slidenum">
              <a:rPr lang="en-US" b="1" smtClean="0">
                <a:solidFill>
                  <a:srgbClr val="FF0000"/>
                </a:solidFill>
              </a:rPr>
              <a:t>17</a:t>
            </a:fld>
            <a:endParaRPr lang="en-US" b="1">
              <a:solidFill>
                <a:srgbClr val="FF0000"/>
              </a:solidFill>
            </a:endParaRPr>
          </a:p>
        </p:txBody>
      </p:sp>
    </p:spTree>
    <p:extLst>
      <p:ext uri="{BB962C8B-B14F-4D97-AF65-F5344CB8AC3E}">
        <p14:creationId xmlns:p14="http://schemas.microsoft.com/office/powerpoint/2010/main" val="18199508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23DD900-C8C5-47AF-A054-7A998578AE3C}"/>
              </a:ext>
            </a:extLst>
          </p:cNvPr>
          <p:cNvSpPr txBox="1"/>
          <p:nvPr/>
        </p:nvSpPr>
        <p:spPr>
          <a:xfrm>
            <a:off x="3573193" y="230331"/>
            <a:ext cx="8482819"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ذروة مجد الطب اليوناني (</a:t>
            </a:r>
            <a:r>
              <a:rPr lang="ar-JO" sz="4000" b="1" i="0" strike="noStrike" dirty="0">
                <a:solidFill>
                  <a:srgbClr val="FF0000"/>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مدرسة الإسكندرية</a:t>
            </a:r>
            <a:r>
              <a:rPr lang="ar-JO" sz="4000" b="1" i="0" dirty="0">
                <a:solidFill>
                  <a:srgbClr val="FF0000"/>
                </a:solidFill>
                <a:effectLst/>
                <a:latin typeface="Calibri" panose="020F0502020204030204" pitchFamily="34" charset="0"/>
                <a:cs typeface="Calibri" panose="020F0502020204030204" pitchFamily="34" charset="0"/>
              </a:rPr>
              <a:t>)</a:t>
            </a:r>
          </a:p>
        </p:txBody>
      </p:sp>
      <p:sp>
        <p:nvSpPr>
          <p:cNvPr id="4" name="TextBox 3">
            <a:extLst>
              <a:ext uri="{FF2B5EF4-FFF2-40B4-BE49-F238E27FC236}">
                <a16:creationId xmlns:a16="http://schemas.microsoft.com/office/drawing/2014/main" id="{260247F3-B2B9-456E-AB6B-3A69C8E0CCF7}"/>
              </a:ext>
            </a:extLst>
          </p:cNvPr>
          <p:cNvSpPr txBox="1"/>
          <p:nvPr/>
        </p:nvSpPr>
        <p:spPr>
          <a:xfrm>
            <a:off x="236806" y="1188109"/>
            <a:ext cx="11718387" cy="2677656"/>
          </a:xfrm>
          <a:prstGeom prst="rect">
            <a:avLst/>
          </a:prstGeom>
          <a:noFill/>
        </p:spPr>
        <p:txBody>
          <a:bodyPr wrap="square">
            <a:spAutoFit/>
          </a:bodyPr>
          <a:lstStyle/>
          <a:p>
            <a:pPr algn="r" rtl="1"/>
            <a:r>
              <a:rPr lang="ar-JO" sz="2800" b="1" i="0" dirty="0">
                <a:solidFill>
                  <a:srgbClr val="202122"/>
                </a:solidFill>
                <a:effectLst/>
                <a:latin typeface="Calibri" panose="020F0502020204030204" pitchFamily="34" charset="0"/>
                <a:cs typeface="Calibri" panose="020F0502020204030204" pitchFamily="34" charset="0"/>
              </a:rPr>
              <a:t>بعد عصر </a:t>
            </a:r>
            <a:r>
              <a:rPr lang="ar-JO" sz="2800" b="1" i="0" u="none" strike="noStrike" dirty="0">
                <a:solidFill>
                  <a:srgbClr val="0B0080"/>
                </a:solidFill>
                <a:effectLst/>
                <a:latin typeface="Calibri" panose="020F0502020204030204" pitchFamily="34" charset="0"/>
                <a:cs typeface="Calibri" panose="020F0502020204030204" pitchFamily="34" charset="0"/>
                <a:hlinkClick r:id="rId3" tooltip="سقراط"/>
              </a:rPr>
              <a:t>سقراط</a:t>
            </a:r>
            <a:r>
              <a:rPr lang="ar-JO" sz="2800" b="1" i="0" dirty="0">
                <a:solidFill>
                  <a:srgbClr val="202122"/>
                </a:solidFill>
                <a:effectLst/>
                <a:latin typeface="Calibri" panose="020F0502020204030204" pitchFamily="34" charset="0"/>
                <a:cs typeface="Calibri" panose="020F0502020204030204" pitchFamily="34" charset="0"/>
              </a:rPr>
              <a:t> بدأت الثقافة اليونانية تتراجع حتى على الأرض التي ازدهرت عليها وانتقل مركز الثقافة إلى </a:t>
            </a:r>
            <a:r>
              <a:rPr lang="ar-JO" sz="2800" b="1" i="0" u="none" strike="noStrike" dirty="0">
                <a:solidFill>
                  <a:srgbClr val="0B0080"/>
                </a:solidFill>
                <a:effectLst/>
                <a:latin typeface="Calibri" panose="020F0502020204030204" pitchFamily="34" charset="0"/>
                <a:cs typeface="Calibri" panose="020F0502020204030204" pitchFamily="34" charset="0"/>
                <a:hlinkClick r:id="rId4" tooltip="الإسكندرية"/>
              </a:rPr>
              <a:t>الإسكندرية</a:t>
            </a:r>
            <a:r>
              <a:rPr lang="ar-JO" sz="2800" b="1" i="0" dirty="0">
                <a:solidFill>
                  <a:srgbClr val="202122"/>
                </a:solidFill>
                <a:effectLst/>
                <a:latin typeface="Calibri" panose="020F0502020204030204" pitchFamily="34" charset="0"/>
                <a:cs typeface="Calibri" panose="020F0502020204030204" pitchFamily="34" charset="0"/>
              </a:rPr>
              <a:t> حيث نشأت مدرسة طبية في </a:t>
            </a:r>
            <a:r>
              <a:rPr lang="ar-JO" sz="2800" b="1" i="0" dirty="0">
                <a:solidFill>
                  <a:srgbClr val="FF0000"/>
                </a:solidFill>
                <a:effectLst/>
                <a:latin typeface="Calibri" panose="020F0502020204030204" pitchFamily="34" charset="0"/>
                <a:cs typeface="Calibri" panose="020F0502020204030204" pitchFamily="34" charset="0"/>
              </a:rPr>
              <a:t>عام (300ق.م) </a:t>
            </a:r>
            <a:r>
              <a:rPr lang="ar-JO" sz="2800" b="1" i="0" dirty="0">
                <a:solidFill>
                  <a:srgbClr val="202122"/>
                </a:solidFill>
                <a:effectLst/>
                <a:latin typeface="Calibri" panose="020F0502020204030204" pitchFamily="34" charset="0"/>
                <a:cs typeface="Calibri" panose="020F0502020204030204" pitchFamily="34" charset="0"/>
              </a:rPr>
              <a:t>تقريبا. وقد أنجبت هذه المدرسة ثلاثة أطباء ذاع صيتهم في أرجاء العالم وهم:</a:t>
            </a:r>
          </a:p>
          <a:p>
            <a:pPr algn="r" rtl="1">
              <a:buFont typeface="Arial" panose="020B0604020202020204" pitchFamily="34" charset="0"/>
              <a:buChar char="•"/>
            </a:pPr>
            <a:r>
              <a:rPr lang="ar-JO" sz="2800" b="1" i="0" u="none" strike="noStrike" dirty="0">
                <a:solidFill>
                  <a:srgbClr val="A55858"/>
                </a:solidFill>
                <a:effectLst/>
                <a:latin typeface="Calibri" panose="020F0502020204030204" pitchFamily="34" charset="0"/>
                <a:cs typeface="Calibri" panose="020F0502020204030204" pitchFamily="34" charset="0"/>
                <a:hlinkClick r:id="rId5" tooltip="تيوفراستوس (الصفحة غير موجودة)"/>
              </a:rPr>
              <a:t>تيوفراستوس</a:t>
            </a:r>
            <a:r>
              <a:rPr lang="ar-JO" sz="2800" b="1" i="0" dirty="0">
                <a:solidFill>
                  <a:srgbClr val="202122"/>
                </a:solidFill>
                <a:effectLst/>
                <a:latin typeface="Calibri" panose="020F0502020204030204" pitchFamily="34" charset="0"/>
                <a:cs typeface="Calibri" panose="020F0502020204030204" pitchFamily="34" charset="0"/>
              </a:rPr>
              <a:t> </a:t>
            </a:r>
            <a:r>
              <a:rPr lang="en-US" sz="2800" b="1" i="0" dirty="0">
                <a:solidFill>
                  <a:srgbClr val="202122"/>
                </a:solidFill>
                <a:effectLst/>
                <a:latin typeface="Calibri" panose="020F0502020204030204" pitchFamily="34" charset="0"/>
                <a:cs typeface="Calibri" panose="020F0502020204030204" pitchFamily="34" charset="0"/>
              </a:rPr>
              <a:t>THEOPHRASTUS </a:t>
            </a:r>
            <a:r>
              <a:rPr lang="ar-JO" sz="2800" b="1" i="0" dirty="0">
                <a:solidFill>
                  <a:srgbClr val="202122"/>
                </a:solidFill>
                <a:effectLst/>
                <a:latin typeface="Calibri" panose="020F0502020204030204" pitchFamily="34" charset="0"/>
                <a:cs typeface="Calibri" panose="020F0502020204030204" pitchFamily="34" charset="0"/>
              </a:rPr>
              <a:t>أكبر نباتي في العصور القديمة</a:t>
            </a:r>
          </a:p>
          <a:p>
            <a:pPr algn="r" rtl="1">
              <a:buFont typeface="Arial" panose="020B0604020202020204" pitchFamily="34" charset="0"/>
              <a:buChar char="•"/>
            </a:pPr>
            <a:r>
              <a:rPr lang="ar-JO" sz="2800" b="1" i="0" u="none" strike="noStrike" dirty="0">
                <a:solidFill>
                  <a:srgbClr val="0B0080"/>
                </a:solidFill>
                <a:effectLst/>
                <a:latin typeface="Calibri" panose="020F0502020204030204" pitchFamily="34" charset="0"/>
                <a:cs typeface="Calibri" panose="020F0502020204030204" pitchFamily="34" charset="0"/>
                <a:hlinkClick r:id="rId6" tooltip="هيروفيلوس"/>
              </a:rPr>
              <a:t>هيروفيلوس</a:t>
            </a:r>
            <a:r>
              <a:rPr lang="ar-JO" sz="2800" b="1" i="0" dirty="0">
                <a:solidFill>
                  <a:srgbClr val="202122"/>
                </a:solidFill>
                <a:effectLst/>
                <a:latin typeface="Calibri" panose="020F0502020204030204" pitchFamily="34" charset="0"/>
                <a:cs typeface="Calibri" panose="020F0502020204030204" pitchFamily="34" charset="0"/>
              </a:rPr>
              <a:t> </a:t>
            </a:r>
            <a:r>
              <a:rPr lang="en-US" sz="2800" b="1" i="0" dirty="0">
                <a:solidFill>
                  <a:srgbClr val="202122"/>
                </a:solidFill>
                <a:effectLst/>
                <a:latin typeface="Calibri" panose="020F0502020204030204" pitchFamily="34" charset="0"/>
                <a:cs typeface="Calibri" panose="020F0502020204030204" pitchFamily="34" charset="0"/>
              </a:rPr>
              <a:t>HEROPHILUS </a:t>
            </a:r>
            <a:r>
              <a:rPr lang="ar-JO" sz="2800" b="1" i="0" dirty="0">
                <a:solidFill>
                  <a:srgbClr val="202122"/>
                </a:solidFill>
                <a:effectLst/>
                <a:latin typeface="Calibri" panose="020F0502020204030204" pitchFamily="34" charset="0"/>
                <a:cs typeface="Calibri" panose="020F0502020204030204" pitchFamily="34" charset="0"/>
              </a:rPr>
              <a:t>أكبر عالم تشريح في العصور القديمة</a:t>
            </a:r>
          </a:p>
          <a:p>
            <a:pPr algn="r" rtl="1">
              <a:buFont typeface="Arial" panose="020B0604020202020204" pitchFamily="34" charset="0"/>
              <a:buChar char="•"/>
            </a:pPr>
            <a:r>
              <a:rPr lang="ar-JO" sz="2800" b="1" i="0" u="none" strike="noStrike" dirty="0">
                <a:solidFill>
                  <a:srgbClr val="0B0080"/>
                </a:solidFill>
                <a:effectLst/>
                <a:latin typeface="Calibri" panose="020F0502020204030204" pitchFamily="34" charset="0"/>
                <a:cs typeface="Calibri" panose="020F0502020204030204" pitchFamily="34" charset="0"/>
                <a:hlinkClick r:id="rId7" tooltip="إيراسيستراتوس"/>
              </a:rPr>
              <a:t>إيراسيستراتوس</a:t>
            </a:r>
            <a:r>
              <a:rPr lang="ar-JO" sz="2800" b="1" i="0" dirty="0">
                <a:solidFill>
                  <a:srgbClr val="202122"/>
                </a:solidFill>
                <a:effectLst/>
                <a:latin typeface="Calibri" panose="020F0502020204030204" pitchFamily="34" charset="0"/>
                <a:cs typeface="Calibri" panose="020F0502020204030204" pitchFamily="34" charset="0"/>
              </a:rPr>
              <a:t> </a:t>
            </a:r>
            <a:r>
              <a:rPr lang="en-US" sz="2800" b="1" i="0" dirty="0">
                <a:solidFill>
                  <a:srgbClr val="202122"/>
                </a:solidFill>
                <a:effectLst/>
                <a:latin typeface="Calibri" panose="020F0502020204030204" pitchFamily="34" charset="0"/>
                <a:cs typeface="Calibri" panose="020F0502020204030204" pitchFamily="34" charset="0"/>
              </a:rPr>
              <a:t>ERASISTRATUS </a:t>
            </a:r>
            <a:r>
              <a:rPr lang="ar-JO" sz="2800" b="1" i="0" dirty="0">
                <a:solidFill>
                  <a:srgbClr val="202122"/>
                </a:solidFill>
                <a:effectLst/>
                <a:latin typeface="Calibri" panose="020F0502020204030204" pitchFamily="34" charset="0"/>
                <a:cs typeface="Calibri" panose="020F0502020204030204" pitchFamily="34" charset="0"/>
              </a:rPr>
              <a:t>أكبر عالم فيزيولوجيا في العصور القديمة.</a:t>
            </a:r>
          </a:p>
        </p:txBody>
      </p:sp>
      <p:pic>
        <p:nvPicPr>
          <p:cNvPr id="17410" name="Picture 2" descr="نجيب بلدي: 'مدرسة الإسكندرية' حركة فكرية وليست متحفا | محمد الحمامصي | MEO">
            <a:extLst>
              <a:ext uri="{FF2B5EF4-FFF2-40B4-BE49-F238E27FC236}">
                <a16:creationId xmlns:a16="http://schemas.microsoft.com/office/drawing/2014/main" id="{E0F5D57B-1E40-4620-8C83-AE6388C9E754}"/>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806" y="3868812"/>
            <a:ext cx="4118317" cy="2801061"/>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pic>
        <p:nvPicPr>
          <p:cNvPr id="17412" name="Picture 4" descr="مدرسة الأسكندرية - كتاب التربية عند آباء البرية | St-Takla.org">
            <a:extLst>
              <a:ext uri="{FF2B5EF4-FFF2-40B4-BE49-F238E27FC236}">
                <a16:creationId xmlns:a16="http://schemas.microsoft.com/office/drawing/2014/main" id="{00EE2B88-B5FC-48B4-B666-8ACC8D087DD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371471" y="3865765"/>
            <a:ext cx="2980373" cy="2863240"/>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49AD4188-6B28-4B9D-B02F-46EF1A7B1B1E}"/>
              </a:ext>
            </a:extLst>
          </p:cNvPr>
          <p:cNvSpPr>
            <a:spLocks noGrp="1"/>
          </p:cNvSpPr>
          <p:nvPr>
            <p:ph type="dt" sz="half" idx="10"/>
          </p:nvPr>
        </p:nvSpPr>
        <p:spPr>
          <a:xfrm>
            <a:off x="5002238" y="6356350"/>
            <a:ext cx="2743200" cy="365125"/>
          </a:xfrm>
        </p:spPr>
        <p:txBody>
          <a:bodyPr/>
          <a:lstStyle/>
          <a:p>
            <a:r>
              <a:rPr lang="en-US" b="1">
                <a:solidFill>
                  <a:srgbClr val="FF0000"/>
                </a:solidFill>
              </a:rPr>
              <a:t>25  October 2020</a:t>
            </a:r>
            <a:endParaRPr lang="en-US" b="1" dirty="0">
              <a:solidFill>
                <a:srgbClr val="FF0000"/>
              </a:solidFill>
            </a:endParaRPr>
          </a:p>
        </p:txBody>
      </p:sp>
      <p:sp>
        <p:nvSpPr>
          <p:cNvPr id="3" name="Slide Number Placeholder 2">
            <a:extLst>
              <a:ext uri="{FF2B5EF4-FFF2-40B4-BE49-F238E27FC236}">
                <a16:creationId xmlns:a16="http://schemas.microsoft.com/office/drawing/2014/main" id="{8FC7A7F8-0396-4AFD-AA60-F18B44A2D9C9}"/>
              </a:ext>
            </a:extLst>
          </p:cNvPr>
          <p:cNvSpPr>
            <a:spLocks noGrp="1"/>
          </p:cNvSpPr>
          <p:nvPr>
            <p:ph type="sldNum" sz="quarter" idx="12"/>
          </p:nvPr>
        </p:nvSpPr>
        <p:spPr/>
        <p:txBody>
          <a:bodyPr/>
          <a:lstStyle/>
          <a:p>
            <a:fld id="{7866C8BB-0CA2-41D9-B4AF-66985091A1BB}" type="slidenum">
              <a:rPr lang="en-US" b="1" smtClean="0">
                <a:solidFill>
                  <a:srgbClr val="FF0000"/>
                </a:solidFill>
              </a:rPr>
              <a:t>18</a:t>
            </a:fld>
            <a:endParaRPr lang="en-US" b="1">
              <a:solidFill>
                <a:srgbClr val="FF0000"/>
              </a:solidFill>
            </a:endParaRPr>
          </a:p>
        </p:txBody>
      </p:sp>
    </p:spTree>
    <p:extLst>
      <p:ext uri="{BB962C8B-B14F-4D97-AF65-F5344CB8AC3E}">
        <p14:creationId xmlns:p14="http://schemas.microsoft.com/office/powerpoint/2010/main" val="830714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BE6A2EF-20A1-46EF-807B-607EF7D00308}"/>
              </a:ext>
            </a:extLst>
          </p:cNvPr>
          <p:cNvSpPr txBox="1"/>
          <p:nvPr/>
        </p:nvSpPr>
        <p:spPr>
          <a:xfrm>
            <a:off x="5103056" y="1164460"/>
            <a:ext cx="6952956" cy="2419124"/>
          </a:xfrm>
          <a:prstGeom prst="rect">
            <a:avLst/>
          </a:prstGeom>
          <a:noFill/>
        </p:spPr>
        <p:txBody>
          <a:bodyPr wrap="square">
            <a:spAutoFit/>
          </a:bodyPr>
          <a:lstStyle/>
          <a:p>
            <a:pPr algn="r" rtl="1" eaLnBrk="1" hangingPunct="1">
              <a:lnSpc>
                <a:spcPct val="90000"/>
              </a:lnSpc>
              <a:defRPr/>
            </a:pPr>
            <a:r>
              <a:rPr lang="ar-JO" sz="2800" b="1" dirty="0">
                <a:latin typeface="Calibri" panose="020F0502020204030204" pitchFamily="34" charset="0"/>
                <a:cs typeface="Calibri" panose="020F0502020204030204" pitchFamily="34" charset="0"/>
              </a:rPr>
              <a:t>والتي تمثلت بوجود مايلي:</a:t>
            </a:r>
          </a:p>
          <a:p>
            <a:pPr algn="r" rtl="1" eaLnBrk="1" hangingPunct="1">
              <a:lnSpc>
                <a:spcPct val="90000"/>
              </a:lnSpc>
              <a:defRPr/>
            </a:pPr>
            <a:endParaRPr lang="ar-JO" sz="2800" b="1" dirty="0">
              <a:latin typeface="Calibri" panose="020F0502020204030204" pitchFamily="34" charset="0"/>
              <a:cs typeface="Calibri" panose="020F0502020204030204" pitchFamily="34" charset="0"/>
            </a:endParaRPr>
          </a:p>
          <a:p>
            <a:pPr marL="457200" indent="-457200" algn="r" rtl="1" eaLnBrk="1" hangingPunct="1">
              <a:lnSpc>
                <a:spcPct val="90000"/>
              </a:lnSpc>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مكتبة الاسكندرية</a:t>
            </a:r>
          </a:p>
          <a:p>
            <a:pPr marL="457200" indent="-457200" algn="r" rtl="1" eaLnBrk="1" hangingPunct="1">
              <a:lnSpc>
                <a:spcPct val="90000"/>
              </a:lnSpc>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ازدهار العلوم في الاسكندرية</a:t>
            </a:r>
          </a:p>
          <a:p>
            <a:pPr marL="457200" indent="-457200" algn="r" rtl="1" eaLnBrk="1" hangingPunct="1">
              <a:lnSpc>
                <a:spcPct val="90000"/>
              </a:lnSpc>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متحف الاسكندرية</a:t>
            </a:r>
          </a:p>
          <a:p>
            <a:pPr marL="457200" indent="-457200" algn="r" rtl="1" eaLnBrk="1" hangingPunct="1">
              <a:lnSpc>
                <a:spcPct val="90000"/>
              </a:lnSpc>
              <a:buFont typeface="Wingdings" panose="05000000000000000000" pitchFamily="2" charset="2"/>
              <a:buChar char="ü"/>
              <a:defRPr/>
            </a:pPr>
            <a:r>
              <a:rPr lang="ar-JO" sz="2800" b="1" dirty="0">
                <a:solidFill>
                  <a:srgbClr val="C00000"/>
                </a:solidFill>
                <a:latin typeface="Calibri" panose="020F0502020204030204" pitchFamily="34" charset="0"/>
                <a:cs typeface="Calibri" panose="020F0502020204030204" pitchFamily="34" charset="0"/>
              </a:rPr>
              <a:t>المتحف   --- المختبر: البحوث الطبية (الموسيون)</a:t>
            </a:r>
          </a:p>
        </p:txBody>
      </p:sp>
      <p:sp>
        <p:nvSpPr>
          <p:cNvPr id="5" name="TextBox 4">
            <a:extLst>
              <a:ext uri="{FF2B5EF4-FFF2-40B4-BE49-F238E27FC236}">
                <a16:creationId xmlns:a16="http://schemas.microsoft.com/office/drawing/2014/main" id="{29499840-49DB-48A8-91AC-AC86C2102F21}"/>
              </a:ext>
            </a:extLst>
          </p:cNvPr>
          <p:cNvSpPr txBox="1"/>
          <p:nvPr/>
        </p:nvSpPr>
        <p:spPr>
          <a:xfrm>
            <a:off x="3573193" y="230331"/>
            <a:ext cx="8482819"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ذروة مجد الطب اليوناني (</a:t>
            </a:r>
            <a:r>
              <a:rPr lang="ar-JO" sz="4000" b="1" i="0" strike="noStrike" dirty="0">
                <a:solidFill>
                  <a:srgbClr val="FF0000"/>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مدرسة الإسكندرية</a:t>
            </a:r>
            <a:r>
              <a:rPr lang="ar-JO" sz="4000" b="1" i="0" dirty="0">
                <a:solidFill>
                  <a:srgbClr val="FF0000"/>
                </a:solidFill>
                <a:effectLst/>
                <a:latin typeface="Calibri" panose="020F0502020204030204" pitchFamily="34" charset="0"/>
                <a:cs typeface="Calibri" panose="020F0502020204030204" pitchFamily="34" charset="0"/>
              </a:rPr>
              <a:t>)</a:t>
            </a:r>
          </a:p>
        </p:txBody>
      </p:sp>
      <p:pic>
        <p:nvPicPr>
          <p:cNvPr id="18434" name="Picture 2" descr="متحف الاسكندرية القومي">
            <a:extLst>
              <a:ext uri="{FF2B5EF4-FFF2-40B4-BE49-F238E27FC236}">
                <a16:creationId xmlns:a16="http://schemas.microsoft.com/office/drawing/2014/main" id="{785CA474-84AA-43FD-B16E-07ECFE258D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5421" y="1164460"/>
            <a:ext cx="4638822" cy="3474639"/>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pic>
        <p:nvPicPr>
          <p:cNvPr id="18436" name="Picture 4" descr="متحف الإسكندرية القومي-Alexandria National Museum – Ma3lomateon">
            <a:extLst>
              <a:ext uri="{FF2B5EF4-FFF2-40B4-BE49-F238E27FC236}">
                <a16:creationId xmlns:a16="http://schemas.microsoft.com/office/drawing/2014/main" id="{9BC8B2B8-742D-4E5D-BC23-8DE8B7C983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3639856"/>
            <a:ext cx="4638821" cy="3086925"/>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0E9E52B9-682A-4D82-9EEE-E2C357BFE888}"/>
              </a:ext>
            </a:extLst>
          </p:cNvPr>
          <p:cNvSpPr>
            <a:spLocks noGrp="1"/>
          </p:cNvSpPr>
          <p:nvPr>
            <p:ph type="dt" sz="half" idx="10"/>
          </p:nvPr>
        </p:nvSpPr>
        <p:spPr/>
        <p:txBody>
          <a:bodyPr/>
          <a:lstStyle/>
          <a:p>
            <a:r>
              <a:rPr lang="en-US" b="1">
                <a:solidFill>
                  <a:srgbClr val="FF0000"/>
                </a:solidFill>
              </a:rPr>
              <a:t>25  October 2020</a:t>
            </a:r>
          </a:p>
        </p:txBody>
      </p:sp>
      <p:sp>
        <p:nvSpPr>
          <p:cNvPr id="4" name="Slide Number Placeholder 3">
            <a:extLst>
              <a:ext uri="{FF2B5EF4-FFF2-40B4-BE49-F238E27FC236}">
                <a16:creationId xmlns:a16="http://schemas.microsoft.com/office/drawing/2014/main" id="{43BC37AB-B0BB-42A3-8EA0-88173B852D77}"/>
              </a:ext>
            </a:extLst>
          </p:cNvPr>
          <p:cNvSpPr>
            <a:spLocks noGrp="1"/>
          </p:cNvSpPr>
          <p:nvPr>
            <p:ph type="sldNum" sz="quarter" idx="12"/>
          </p:nvPr>
        </p:nvSpPr>
        <p:spPr/>
        <p:txBody>
          <a:bodyPr/>
          <a:lstStyle/>
          <a:p>
            <a:fld id="{7866C8BB-0CA2-41D9-B4AF-66985091A1BB}" type="slidenum">
              <a:rPr lang="en-US" b="1" smtClean="0">
                <a:solidFill>
                  <a:srgbClr val="FF0000"/>
                </a:solidFill>
              </a:rPr>
              <a:t>19</a:t>
            </a:fld>
            <a:endParaRPr lang="en-US" b="1">
              <a:solidFill>
                <a:srgbClr val="FF0000"/>
              </a:solidFill>
            </a:endParaRPr>
          </a:p>
        </p:txBody>
      </p:sp>
    </p:spTree>
    <p:extLst>
      <p:ext uri="{BB962C8B-B14F-4D97-AF65-F5344CB8AC3E}">
        <p14:creationId xmlns:p14="http://schemas.microsoft.com/office/powerpoint/2010/main" val="4187549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D6DEBEF-E49E-4976-9A1C-E6A1FA9006A6}"/>
              </a:ext>
            </a:extLst>
          </p:cNvPr>
          <p:cNvSpPr txBox="1"/>
          <p:nvPr/>
        </p:nvSpPr>
        <p:spPr>
          <a:xfrm>
            <a:off x="42207" y="1052902"/>
            <a:ext cx="12073596" cy="1815882"/>
          </a:xfrm>
          <a:prstGeom prst="rect">
            <a:avLst/>
          </a:prstGeom>
          <a:noFill/>
        </p:spPr>
        <p:txBody>
          <a:bodyPr wrap="square">
            <a:spAutoFit/>
          </a:bodyPr>
          <a:lstStyle/>
          <a:p>
            <a:pPr marL="457200" indent="-457200" algn="r" rtl="1">
              <a:buFont typeface="Wingdings" panose="05000000000000000000" pitchFamily="2" charset="2"/>
              <a:buChar char="q"/>
            </a:pPr>
            <a:r>
              <a:rPr lang="ar-JO" sz="2800" b="1" i="0" dirty="0">
                <a:solidFill>
                  <a:srgbClr val="202122"/>
                </a:solidFill>
                <a:effectLst/>
                <a:latin typeface="Calibri" panose="020F0502020204030204" pitchFamily="34" charset="0"/>
                <a:cs typeface="Calibri" panose="020F0502020204030204" pitchFamily="34" charset="0"/>
              </a:rPr>
              <a:t>أَبُولُو أو أبوللو </a:t>
            </a:r>
            <a:r>
              <a:rPr lang="en-US" sz="2800" b="1" i="0" dirty="0">
                <a:solidFill>
                  <a:srgbClr val="202122"/>
                </a:solidFill>
                <a:effectLst/>
                <a:latin typeface="Calibri" panose="020F0502020204030204" pitchFamily="34" charset="0"/>
                <a:cs typeface="Calibri" panose="020F0502020204030204" pitchFamily="34" charset="0"/>
              </a:rPr>
              <a:t>Apollo</a:t>
            </a:r>
            <a:r>
              <a:rPr lang="ar-JO" sz="2800" b="1" i="0" dirty="0">
                <a:solidFill>
                  <a:srgbClr val="202122"/>
                </a:solidFill>
                <a:effectLst/>
                <a:latin typeface="Calibri" panose="020F0502020204030204" pitchFamily="34" charset="0"/>
                <a:cs typeface="Calibri" panose="020F0502020204030204" pitchFamily="34" charset="0"/>
              </a:rPr>
              <a:t>حسب ما كان يعتقده </a:t>
            </a:r>
            <a:r>
              <a:rPr lang="ar-JO" sz="2800" b="1" i="0" u="none" strike="noStrike" dirty="0">
                <a:solidFill>
                  <a:srgbClr val="0B0080"/>
                </a:solidFill>
                <a:effectLst/>
                <a:latin typeface="Calibri" panose="020F0502020204030204" pitchFamily="34" charset="0"/>
                <a:cs typeface="Calibri" panose="020F0502020204030204" pitchFamily="34" charset="0"/>
                <a:hlinkClick r:id="rId2" tooltip="يونانيون"/>
              </a:rPr>
              <a:t>الإغريق</a:t>
            </a:r>
            <a:r>
              <a:rPr lang="ar-JO" sz="2800" b="1" i="0" dirty="0">
                <a:solidFill>
                  <a:srgbClr val="202122"/>
                </a:solidFill>
                <a:effectLst/>
                <a:latin typeface="Calibri" panose="020F0502020204030204" pitchFamily="34" charset="0"/>
                <a:cs typeface="Calibri" panose="020F0502020204030204" pitchFamily="34" charset="0"/>
              </a:rPr>
              <a:t> هو إله الشمس، إله الموسيقى، إله الرماية (وليس إله الحرب)، إله الشعر، إله الرسم، إله النبوءة، إله الوباء والشفاء، إله العناية بالحيوان، إله التألق، إله الحراثة. يملك جمال ورجولة خالدة. ويتم نقل نبوءاته والإجابة عن الأسئلة بواسطة الكاهنة </a:t>
            </a:r>
            <a:r>
              <a:rPr lang="ar-JO" sz="2800" b="1" i="0" u="none" strike="noStrike" dirty="0">
                <a:solidFill>
                  <a:srgbClr val="0B0080"/>
                </a:solidFill>
                <a:effectLst/>
                <a:latin typeface="Calibri" panose="020F0502020204030204" pitchFamily="34" charset="0"/>
                <a:cs typeface="Calibri" panose="020F0502020204030204" pitchFamily="34" charset="0"/>
                <a:hlinkClick r:id="rId3" tooltip="بيثيا"/>
              </a:rPr>
              <a:t>بيثيا</a:t>
            </a:r>
            <a:r>
              <a:rPr lang="ar-JO" sz="2800" b="1" i="0" dirty="0">
                <a:solidFill>
                  <a:srgbClr val="202122"/>
                </a:solidFill>
                <a:effectLst/>
                <a:latin typeface="Calibri" panose="020F0502020204030204" pitchFamily="34" charset="0"/>
                <a:cs typeface="Calibri" panose="020F0502020204030204" pitchFamily="34" charset="0"/>
              </a:rPr>
              <a:t>.</a:t>
            </a:r>
            <a:endParaRPr lang="en-US" sz="2800" b="1"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8076338D-27C4-4CCF-966E-37733B107B3F}"/>
              </a:ext>
            </a:extLst>
          </p:cNvPr>
          <p:cNvSpPr txBox="1"/>
          <p:nvPr/>
        </p:nvSpPr>
        <p:spPr>
          <a:xfrm>
            <a:off x="2926080" y="3081276"/>
            <a:ext cx="8978702" cy="2677656"/>
          </a:xfrm>
          <a:prstGeom prst="rect">
            <a:avLst/>
          </a:prstGeom>
          <a:noFill/>
        </p:spPr>
        <p:txBody>
          <a:bodyPr wrap="square">
            <a:spAutoFit/>
          </a:bodyPr>
          <a:lstStyle/>
          <a:p>
            <a:pPr marL="457200" indent="-457200" algn="r" rtl="1">
              <a:buFont typeface="Wingdings" panose="05000000000000000000" pitchFamily="2" charset="2"/>
              <a:buChar char="v"/>
            </a:pPr>
            <a:r>
              <a:rPr lang="ar-JO" sz="2800" b="1" i="0" dirty="0">
                <a:solidFill>
                  <a:srgbClr val="202122"/>
                </a:solidFill>
                <a:effectLst/>
                <a:latin typeface="Calibri" panose="020F0502020204030204" pitchFamily="34" charset="0"/>
                <a:cs typeface="Calibri" panose="020F0502020204030204" pitchFamily="34" charset="0"/>
              </a:rPr>
              <a:t>هو ابن الإله </a:t>
            </a:r>
            <a:r>
              <a:rPr lang="ar-JO" sz="2800" b="1" i="0" u="none" strike="noStrike" dirty="0">
                <a:solidFill>
                  <a:srgbClr val="0B0080"/>
                </a:solidFill>
                <a:effectLst/>
                <a:latin typeface="Calibri" panose="020F0502020204030204" pitchFamily="34" charset="0"/>
                <a:cs typeface="Calibri" panose="020F0502020204030204" pitchFamily="34" charset="0"/>
                <a:hlinkClick r:id="rId4" tooltip="زيوس"/>
              </a:rPr>
              <a:t>زيوس</a:t>
            </a:r>
            <a:r>
              <a:rPr lang="ar-JO" sz="2800" b="1" i="0" dirty="0">
                <a:solidFill>
                  <a:srgbClr val="202122"/>
                </a:solidFill>
                <a:effectLst/>
                <a:latin typeface="Calibri" panose="020F0502020204030204" pitchFamily="34" charset="0"/>
                <a:cs typeface="Calibri" panose="020F0502020204030204" pitchFamily="34" charset="0"/>
              </a:rPr>
              <a:t> (مادة) والآلهة </a:t>
            </a:r>
            <a:r>
              <a:rPr lang="ar-JO" sz="2800" b="1" i="0" u="none" strike="noStrike" dirty="0">
                <a:solidFill>
                  <a:srgbClr val="0B0080"/>
                </a:solidFill>
                <a:effectLst/>
                <a:latin typeface="Calibri" panose="020F0502020204030204" pitchFamily="34" charset="0"/>
                <a:cs typeface="Calibri" panose="020F0502020204030204" pitchFamily="34" charset="0"/>
                <a:hlinkClick r:id="rId5" tooltip="ليتو"/>
              </a:rPr>
              <a:t>ليتو</a:t>
            </a:r>
            <a:r>
              <a:rPr lang="ar-JO" sz="2800" b="1" i="0" dirty="0">
                <a:solidFill>
                  <a:srgbClr val="202122"/>
                </a:solidFill>
                <a:effectLst/>
                <a:latin typeface="Calibri" panose="020F0502020204030204" pitchFamily="34" charset="0"/>
                <a:cs typeface="Calibri" panose="020F0502020204030204" pitchFamily="34" charset="0"/>
              </a:rPr>
              <a:t> والأخّ التوأم </a:t>
            </a:r>
            <a:r>
              <a:rPr lang="ar-JO" sz="2800" b="1" i="0" u="none" strike="noStrike" dirty="0">
                <a:solidFill>
                  <a:srgbClr val="0B0080"/>
                </a:solidFill>
                <a:effectLst/>
                <a:latin typeface="Calibri" panose="020F0502020204030204" pitchFamily="34" charset="0"/>
                <a:cs typeface="Calibri" panose="020F0502020204030204" pitchFamily="34" charset="0"/>
                <a:hlinkClick r:id="rId6" tooltip="أرتميس"/>
              </a:rPr>
              <a:t>لآرتيميس</a:t>
            </a:r>
            <a:r>
              <a:rPr lang="ar-JO" sz="2800" b="1" i="0" dirty="0">
                <a:solidFill>
                  <a:srgbClr val="202122"/>
                </a:solidFill>
                <a:effectLst/>
                <a:latin typeface="Calibri" panose="020F0502020204030204" pitchFamily="34" charset="0"/>
                <a:cs typeface="Calibri" panose="020F0502020204030204" pitchFamily="34" charset="0"/>
              </a:rPr>
              <a:t>، وكانت مقر عبادته بجزيرة </a:t>
            </a:r>
            <a:r>
              <a:rPr lang="ar-JO" sz="2800" b="1" i="0" u="none" strike="noStrike" dirty="0">
                <a:solidFill>
                  <a:srgbClr val="0B0080"/>
                </a:solidFill>
                <a:effectLst/>
                <a:latin typeface="Calibri" panose="020F0502020204030204" pitchFamily="34" charset="0"/>
                <a:cs typeface="Calibri" panose="020F0502020204030204" pitchFamily="34" charset="0"/>
                <a:hlinkClick r:id="rId7" tooltip="دلفي"/>
              </a:rPr>
              <a:t>دلفي</a:t>
            </a:r>
            <a:r>
              <a:rPr lang="ar-JO" sz="2800" b="1" i="0" dirty="0">
                <a:solidFill>
                  <a:srgbClr val="202122"/>
                </a:solidFill>
                <a:effectLst/>
                <a:latin typeface="Calibri" panose="020F0502020204030204" pitchFamily="34" charset="0"/>
                <a:cs typeface="Calibri" panose="020F0502020204030204" pitchFamily="34" charset="0"/>
              </a:rPr>
              <a:t> </a:t>
            </a:r>
            <a:r>
              <a:rPr lang="ar-JO" sz="2800" b="1" i="0" u="none" strike="noStrike" dirty="0">
                <a:solidFill>
                  <a:srgbClr val="0B0080"/>
                </a:solidFill>
                <a:effectLst/>
                <a:latin typeface="Calibri" panose="020F0502020204030204" pitchFamily="34" charset="0"/>
                <a:cs typeface="Calibri" panose="020F0502020204030204" pitchFamily="34" charset="0"/>
                <a:hlinkClick r:id="rId8" tooltip="اليونان"/>
              </a:rPr>
              <a:t>باليونان</a:t>
            </a:r>
            <a:r>
              <a:rPr lang="ar-JO" sz="2800" b="1" i="0" dirty="0">
                <a:solidFill>
                  <a:srgbClr val="202122"/>
                </a:solidFill>
                <a:effectLst/>
                <a:latin typeface="Calibri" panose="020F0502020204030204" pitchFamily="34" charset="0"/>
                <a:cs typeface="Calibri" panose="020F0502020204030204" pitchFamily="34" charset="0"/>
              </a:rPr>
              <a:t>.</a:t>
            </a:r>
            <a:endParaRPr lang="en-US" sz="2800" b="1" i="0" dirty="0">
              <a:solidFill>
                <a:srgbClr val="202122"/>
              </a:solidFill>
              <a:effectLst/>
              <a:latin typeface="Calibri" panose="020F0502020204030204" pitchFamily="34" charset="0"/>
              <a:cs typeface="Calibri" panose="020F0502020204030204" pitchFamily="34" charset="0"/>
            </a:endParaRPr>
          </a:p>
          <a:p>
            <a:pPr marL="457200" indent="-457200" algn="r" rtl="1">
              <a:buFont typeface="Wingdings" panose="05000000000000000000" pitchFamily="2" charset="2"/>
              <a:buChar char="v"/>
            </a:pPr>
            <a:endParaRPr lang="ar-JO" sz="2800" b="1" i="0" dirty="0">
              <a:solidFill>
                <a:srgbClr val="202122"/>
              </a:solidFill>
              <a:effectLst/>
              <a:latin typeface="Calibri" panose="020F0502020204030204" pitchFamily="34" charset="0"/>
              <a:cs typeface="Calibri" panose="020F0502020204030204" pitchFamily="34" charset="0"/>
            </a:endParaRPr>
          </a:p>
          <a:p>
            <a:pPr marL="457200" indent="-457200" algn="r" rtl="1">
              <a:buFont typeface="Wingdings" panose="05000000000000000000" pitchFamily="2" charset="2"/>
              <a:buChar char="v"/>
            </a:pPr>
            <a:r>
              <a:rPr lang="ar-JO" sz="2800" b="1" i="0" dirty="0">
                <a:solidFill>
                  <a:srgbClr val="202122"/>
                </a:solidFill>
                <a:effectLst/>
                <a:latin typeface="Calibri" panose="020F0502020204030204" pitchFamily="34" charset="0"/>
                <a:cs typeface="Calibri" panose="020F0502020204030204" pitchFamily="34" charset="0"/>
              </a:rPr>
              <a:t>طبقا </a:t>
            </a:r>
            <a:r>
              <a:rPr lang="ar-JO" sz="2800" b="1" i="0" u="none" strike="noStrike" dirty="0">
                <a:solidFill>
                  <a:srgbClr val="0B0080"/>
                </a:solidFill>
                <a:effectLst/>
                <a:latin typeface="Calibri" panose="020F0502020204030204" pitchFamily="34" charset="0"/>
                <a:cs typeface="Calibri" panose="020F0502020204030204" pitchFamily="34" charset="0"/>
                <a:hlinkClick r:id="rId9" tooltip="الإلياذة"/>
              </a:rPr>
              <a:t>لإلياذة هوميروس</a:t>
            </a:r>
            <a:r>
              <a:rPr lang="ar-JO" sz="2800" b="1" i="0" dirty="0">
                <a:solidFill>
                  <a:srgbClr val="202122"/>
                </a:solidFill>
                <a:effectLst/>
                <a:latin typeface="Calibri" panose="020F0502020204030204" pitchFamily="34" charset="0"/>
                <a:cs typeface="Calibri" panose="020F0502020204030204" pitchFamily="34" charset="0"/>
              </a:rPr>
              <a:t>، ضرب أبولو أسهم </a:t>
            </a:r>
            <a:r>
              <a:rPr lang="ar-JO" sz="2800" b="1" i="0" u="none" strike="noStrike" dirty="0">
                <a:solidFill>
                  <a:srgbClr val="0B0080"/>
                </a:solidFill>
                <a:effectLst/>
                <a:latin typeface="Calibri" panose="020F0502020204030204" pitchFamily="34" charset="0"/>
                <a:cs typeface="Calibri" panose="020F0502020204030204" pitchFamily="34" charset="0"/>
                <a:hlinkClick r:id="rId10" tooltip="طاعون"/>
              </a:rPr>
              <a:t>الطاعون</a:t>
            </a:r>
            <a:r>
              <a:rPr lang="ar-JO" sz="2800" b="1" i="0" dirty="0">
                <a:solidFill>
                  <a:srgbClr val="202122"/>
                </a:solidFill>
                <a:effectLst/>
                <a:latin typeface="Calibri" panose="020F0502020204030204" pitchFamily="34" charset="0"/>
                <a:cs typeface="Calibri" panose="020F0502020204030204" pitchFamily="34" charset="0"/>
              </a:rPr>
              <a:t> إلى المعسكر اليوناني، وكون أبولو إله الشفاء الديني كان يسمح للقتلة وأصحاب الأعمال اللاأخلاقية بفعل طقوس تنقية وتوبة.</a:t>
            </a:r>
          </a:p>
        </p:txBody>
      </p:sp>
      <p:pic>
        <p:nvPicPr>
          <p:cNvPr id="1026" name="Picture 2">
            <a:extLst>
              <a:ext uri="{FF2B5EF4-FFF2-40B4-BE49-F238E27FC236}">
                <a16:creationId xmlns:a16="http://schemas.microsoft.com/office/drawing/2014/main" id="{236EDEA3-1433-44E4-9D7C-1B9BA8B071FC}"/>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7218" y="2577343"/>
            <a:ext cx="2470050" cy="4210604"/>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3BC2BF23-9907-452D-8C1A-0423FD8456FA}"/>
              </a:ext>
            </a:extLst>
          </p:cNvPr>
          <p:cNvSpPr txBox="1"/>
          <p:nvPr/>
        </p:nvSpPr>
        <p:spPr>
          <a:xfrm>
            <a:off x="8778239" y="211714"/>
            <a:ext cx="2910251" cy="646331"/>
          </a:xfrm>
          <a:prstGeom prst="rect">
            <a:avLst/>
          </a:prstGeom>
          <a:noFill/>
          <a:ln w="76200">
            <a:solidFill>
              <a:srgbClr val="00FF00"/>
            </a:solidFill>
          </a:ln>
        </p:spPr>
        <p:txBody>
          <a:bodyPr wrap="square">
            <a:spAutoFit/>
          </a:bodyPr>
          <a:lstStyle/>
          <a:p>
            <a:pPr algn="r" rtl="1"/>
            <a:r>
              <a:rPr lang="ar-JO" sz="3600" b="1" i="0" dirty="0">
                <a:solidFill>
                  <a:srgbClr val="FF0000"/>
                </a:solidFill>
                <a:effectLst/>
                <a:latin typeface="Calibri" panose="020F0502020204030204" pitchFamily="34" charset="0"/>
                <a:cs typeface="Calibri" panose="020F0502020204030204" pitchFamily="34" charset="0"/>
              </a:rPr>
              <a:t>أبولو (إله إغريقي)</a:t>
            </a:r>
          </a:p>
        </p:txBody>
      </p:sp>
      <p:sp>
        <p:nvSpPr>
          <p:cNvPr id="2" name="Date Placeholder 1">
            <a:extLst>
              <a:ext uri="{FF2B5EF4-FFF2-40B4-BE49-F238E27FC236}">
                <a16:creationId xmlns:a16="http://schemas.microsoft.com/office/drawing/2014/main" id="{279EED9C-88DE-429A-8DFE-2DA8343B8AC8}"/>
              </a:ext>
            </a:extLst>
          </p:cNvPr>
          <p:cNvSpPr>
            <a:spLocks noGrp="1"/>
          </p:cNvSpPr>
          <p:nvPr>
            <p:ph type="dt" sz="half" idx="10"/>
          </p:nvPr>
        </p:nvSpPr>
        <p:spPr>
          <a:xfrm>
            <a:off x="4017499" y="6356350"/>
            <a:ext cx="1482969" cy="365125"/>
          </a:xfrm>
        </p:spPr>
        <p:txBody>
          <a:bodyPr/>
          <a:lstStyle/>
          <a:p>
            <a:r>
              <a:rPr lang="en-US" b="1">
                <a:solidFill>
                  <a:srgbClr val="FF0000"/>
                </a:solidFill>
              </a:rPr>
              <a:t>25  October 2020</a:t>
            </a:r>
            <a:endParaRPr lang="en-US" b="1" dirty="0">
              <a:solidFill>
                <a:srgbClr val="FF0000"/>
              </a:solidFill>
            </a:endParaRPr>
          </a:p>
        </p:txBody>
      </p:sp>
      <p:sp>
        <p:nvSpPr>
          <p:cNvPr id="4" name="Slide Number Placeholder 3">
            <a:extLst>
              <a:ext uri="{FF2B5EF4-FFF2-40B4-BE49-F238E27FC236}">
                <a16:creationId xmlns:a16="http://schemas.microsoft.com/office/drawing/2014/main" id="{7AA6E3FB-D25B-48C2-A5AD-88E790DB4AB3}"/>
              </a:ext>
            </a:extLst>
          </p:cNvPr>
          <p:cNvSpPr>
            <a:spLocks noGrp="1"/>
          </p:cNvSpPr>
          <p:nvPr>
            <p:ph type="sldNum" sz="quarter" idx="12"/>
          </p:nvPr>
        </p:nvSpPr>
        <p:spPr>
          <a:xfrm>
            <a:off x="11029070" y="6356350"/>
            <a:ext cx="324729" cy="365125"/>
          </a:xfrm>
        </p:spPr>
        <p:txBody>
          <a:bodyPr/>
          <a:lstStyle/>
          <a:p>
            <a:fld id="{7866C8BB-0CA2-41D9-B4AF-66985091A1BB}" type="slidenum">
              <a:rPr lang="en-US" b="1" smtClean="0">
                <a:solidFill>
                  <a:srgbClr val="FF0000"/>
                </a:solidFill>
              </a:rPr>
              <a:t>2</a:t>
            </a:fld>
            <a:endParaRPr lang="en-US" b="1">
              <a:solidFill>
                <a:srgbClr val="FF0000"/>
              </a:solidFill>
            </a:endParaRPr>
          </a:p>
        </p:txBody>
      </p:sp>
    </p:spTree>
    <p:extLst>
      <p:ext uri="{BB962C8B-B14F-4D97-AF65-F5344CB8AC3E}">
        <p14:creationId xmlns:p14="http://schemas.microsoft.com/office/powerpoint/2010/main" val="878203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64" name="Picture 8" descr="بالفيديو قصة عامل قضى 30 عاماً في خدمة الحرم النبوي | مجلة الرجل">
            <a:extLst>
              <a:ext uri="{FF2B5EF4-FFF2-40B4-BE49-F238E27FC236}">
                <a16:creationId xmlns:a16="http://schemas.microsoft.com/office/drawing/2014/main" id="{6CF6D245-2A58-480C-B979-ECA66A3C6D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5046" y="56114"/>
            <a:ext cx="6986954" cy="6801886"/>
          </a:xfrm>
          <a:prstGeom prst="rect">
            <a:avLst/>
          </a:prstGeom>
          <a:noFill/>
          <a:ln w="76200">
            <a:solidFill>
              <a:srgbClr val="00FF00"/>
            </a:solidFill>
          </a:ln>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002D4E96-8F68-401C-8D9E-B87F4161E142}"/>
              </a:ext>
            </a:extLst>
          </p:cNvPr>
          <p:cNvSpPr txBox="1"/>
          <p:nvPr/>
        </p:nvSpPr>
        <p:spPr>
          <a:xfrm>
            <a:off x="56272" y="407963"/>
            <a:ext cx="4937760" cy="3785652"/>
          </a:xfrm>
          <a:prstGeom prst="rect">
            <a:avLst/>
          </a:prstGeom>
          <a:noFill/>
        </p:spPr>
        <p:txBody>
          <a:bodyPr wrap="square" rtlCol="0">
            <a:spAutoFit/>
          </a:bodyPr>
          <a:lstStyle/>
          <a:p>
            <a:pPr algn="ctr"/>
            <a:r>
              <a:rPr lang="ar-JO" sz="3200" b="1" dirty="0">
                <a:solidFill>
                  <a:srgbClr val="C00000"/>
                </a:solidFill>
                <a:latin typeface="Calibri" panose="020F0502020204030204" pitchFamily="34" charset="0"/>
                <a:cs typeface="Calibri" panose="020F0502020204030204" pitchFamily="34" charset="0"/>
              </a:rPr>
              <a:t>مولد الربيع</a:t>
            </a:r>
          </a:p>
          <a:p>
            <a:pPr algn="ctr"/>
            <a:r>
              <a:rPr lang="ar-JO" sz="3200" b="1" dirty="0">
                <a:solidFill>
                  <a:srgbClr val="C00000"/>
                </a:solidFill>
                <a:latin typeface="Calibri" panose="020F0502020204030204" pitchFamily="34" charset="0"/>
                <a:cs typeface="Calibri" panose="020F0502020204030204" pitchFamily="34" charset="0"/>
              </a:rPr>
              <a:t> </a:t>
            </a:r>
          </a:p>
          <a:p>
            <a:pPr algn="r"/>
            <a:r>
              <a:rPr lang="ar-JO" sz="3200" b="1" dirty="0">
                <a:solidFill>
                  <a:srgbClr val="C00000"/>
                </a:solidFill>
                <a:latin typeface="Calibri" panose="020F0502020204030204" pitchFamily="34" charset="0"/>
                <a:cs typeface="Calibri" panose="020F0502020204030204" pitchFamily="34" charset="0"/>
              </a:rPr>
              <a:t>طيف  ألم  فشاقني  الالمام    </a:t>
            </a:r>
          </a:p>
          <a:p>
            <a:pPr algn="r"/>
            <a:r>
              <a:rPr lang="ar-JO" sz="3200" b="1" dirty="0">
                <a:solidFill>
                  <a:srgbClr val="C00000"/>
                </a:solidFill>
                <a:latin typeface="Calibri" panose="020F0502020204030204" pitchFamily="34" charset="0"/>
                <a:cs typeface="Calibri" panose="020F0502020204030204" pitchFamily="34" charset="0"/>
              </a:rPr>
              <a:t> لندى   يديه   وكله    اكرام</a:t>
            </a:r>
          </a:p>
          <a:p>
            <a:pPr algn="r"/>
            <a:endParaRPr lang="ar-JO" sz="3200" b="1" dirty="0">
              <a:solidFill>
                <a:srgbClr val="C00000"/>
              </a:solidFill>
              <a:latin typeface="Calibri" panose="020F0502020204030204" pitchFamily="34" charset="0"/>
              <a:cs typeface="Calibri" panose="020F0502020204030204" pitchFamily="34" charset="0"/>
            </a:endParaRPr>
          </a:p>
          <a:p>
            <a:pPr algn="r"/>
            <a:r>
              <a:rPr lang="ar-JO" sz="3200" b="1" dirty="0">
                <a:solidFill>
                  <a:srgbClr val="C00000"/>
                </a:solidFill>
                <a:latin typeface="Calibri" panose="020F0502020204030204" pitchFamily="34" charset="0"/>
                <a:cs typeface="Calibri" panose="020F0502020204030204" pitchFamily="34" charset="0"/>
              </a:rPr>
              <a:t>وتنسمت قبل الجنان عواطرا </a:t>
            </a:r>
          </a:p>
          <a:p>
            <a:pPr algn="r"/>
            <a:r>
              <a:rPr lang="ar-JO" sz="3200" b="1" dirty="0">
                <a:solidFill>
                  <a:srgbClr val="C00000"/>
                </a:solidFill>
                <a:latin typeface="Calibri" panose="020F0502020204030204" pitchFamily="34" charset="0"/>
                <a:cs typeface="Calibri" panose="020F0502020204030204" pitchFamily="34" charset="0"/>
              </a:rPr>
              <a:t> فزددن  عطرا  حوله  الانسام</a:t>
            </a:r>
            <a:endParaRPr lang="en-US" sz="3200" b="1" dirty="0">
              <a:solidFill>
                <a:srgbClr val="C00000"/>
              </a:solidFill>
              <a:latin typeface="Calibri" panose="020F0502020204030204" pitchFamily="34" charset="0"/>
              <a:cs typeface="Calibri" panose="020F0502020204030204" pitchFamily="34" charset="0"/>
            </a:endParaRPr>
          </a:p>
          <a:p>
            <a:pPr algn="r"/>
            <a:r>
              <a:rPr lang="ar-JO" sz="1600" b="1" dirty="0">
                <a:solidFill>
                  <a:srgbClr val="C00000"/>
                </a:solidFill>
                <a:latin typeface="Calibri" panose="020F0502020204030204" pitchFamily="34" charset="0"/>
                <a:cs typeface="Calibri" panose="020F0502020204030204" pitchFamily="34" charset="0"/>
              </a:rPr>
              <a:t>                                                                         د.عبدالله مصطفى</a:t>
            </a:r>
            <a:endParaRPr lang="en-US" sz="1600" b="1" dirty="0">
              <a:solidFill>
                <a:srgbClr val="C00000"/>
              </a:solidFill>
              <a:latin typeface="Calibri" panose="020F0502020204030204" pitchFamily="34" charset="0"/>
              <a:cs typeface="Calibri" panose="020F0502020204030204" pitchFamily="34" charset="0"/>
            </a:endParaRPr>
          </a:p>
        </p:txBody>
      </p:sp>
      <p:sp>
        <p:nvSpPr>
          <p:cNvPr id="3" name="TextBox 2">
            <a:extLst>
              <a:ext uri="{FF2B5EF4-FFF2-40B4-BE49-F238E27FC236}">
                <a16:creationId xmlns:a16="http://schemas.microsoft.com/office/drawing/2014/main" id="{2DE55415-DCFB-4CAC-88D2-53A1E8A3E1C6}"/>
              </a:ext>
            </a:extLst>
          </p:cNvPr>
          <p:cNvSpPr txBox="1"/>
          <p:nvPr/>
        </p:nvSpPr>
        <p:spPr>
          <a:xfrm>
            <a:off x="829994" y="5495930"/>
            <a:ext cx="3545058" cy="1077218"/>
          </a:xfrm>
          <a:prstGeom prst="rect">
            <a:avLst/>
          </a:prstGeom>
          <a:noFill/>
        </p:spPr>
        <p:txBody>
          <a:bodyPr wrap="square" rtlCol="0">
            <a:spAutoFit/>
          </a:bodyPr>
          <a:lstStyle/>
          <a:p>
            <a:pPr algn="ctr"/>
            <a:r>
              <a:rPr lang="en-US" sz="3200" b="1" i="1" dirty="0">
                <a:solidFill>
                  <a:srgbClr val="0000FF"/>
                </a:solidFill>
                <a:latin typeface="Candara" panose="020E0502030303020204" pitchFamily="34" charset="0"/>
              </a:rPr>
              <a:t>Dr. Aiman Qais Afar</a:t>
            </a:r>
          </a:p>
          <a:p>
            <a:pPr algn="ctr"/>
            <a:r>
              <a:rPr lang="en-US" sz="3200" b="1" i="1" dirty="0">
                <a:solidFill>
                  <a:srgbClr val="0000FF"/>
                </a:solidFill>
                <a:latin typeface="Candara" panose="020E0502030303020204" pitchFamily="34" charset="0"/>
              </a:rPr>
              <a:t>2020-2021</a:t>
            </a:r>
          </a:p>
        </p:txBody>
      </p:sp>
      <p:sp>
        <p:nvSpPr>
          <p:cNvPr id="4" name="Date Placeholder 3">
            <a:extLst>
              <a:ext uri="{FF2B5EF4-FFF2-40B4-BE49-F238E27FC236}">
                <a16:creationId xmlns:a16="http://schemas.microsoft.com/office/drawing/2014/main" id="{80A41964-E0CF-4E2D-8D62-DE282F2127C6}"/>
              </a:ext>
            </a:extLst>
          </p:cNvPr>
          <p:cNvSpPr>
            <a:spLocks noGrp="1"/>
          </p:cNvSpPr>
          <p:nvPr>
            <p:ph type="dt" sz="half" idx="10"/>
          </p:nvPr>
        </p:nvSpPr>
        <p:spPr>
          <a:xfrm>
            <a:off x="64479" y="6426690"/>
            <a:ext cx="2743200" cy="365125"/>
          </a:xfrm>
        </p:spPr>
        <p:txBody>
          <a:bodyPr/>
          <a:lstStyle/>
          <a:p>
            <a:r>
              <a:rPr lang="en-US" b="1">
                <a:solidFill>
                  <a:srgbClr val="FF0000"/>
                </a:solidFill>
              </a:rPr>
              <a:t>25  October 2020</a:t>
            </a:r>
          </a:p>
        </p:txBody>
      </p:sp>
      <p:sp>
        <p:nvSpPr>
          <p:cNvPr id="5" name="Slide Number Placeholder 4">
            <a:extLst>
              <a:ext uri="{FF2B5EF4-FFF2-40B4-BE49-F238E27FC236}">
                <a16:creationId xmlns:a16="http://schemas.microsoft.com/office/drawing/2014/main" id="{CC5F6FAA-0239-4E8E-87C1-F028967AC254}"/>
              </a:ext>
            </a:extLst>
          </p:cNvPr>
          <p:cNvSpPr>
            <a:spLocks noGrp="1"/>
          </p:cNvSpPr>
          <p:nvPr>
            <p:ph type="sldNum" sz="quarter" idx="12"/>
          </p:nvPr>
        </p:nvSpPr>
        <p:spPr/>
        <p:txBody>
          <a:bodyPr/>
          <a:lstStyle/>
          <a:p>
            <a:fld id="{7866C8BB-0CA2-41D9-B4AF-66985091A1BB}" type="slidenum">
              <a:rPr lang="en-US" smtClean="0"/>
              <a:t>20</a:t>
            </a:fld>
            <a:endParaRPr lang="en-US"/>
          </a:p>
        </p:txBody>
      </p:sp>
    </p:spTree>
    <p:extLst>
      <p:ext uri="{BB962C8B-B14F-4D97-AF65-F5344CB8AC3E}">
        <p14:creationId xmlns:p14="http://schemas.microsoft.com/office/powerpoint/2010/main" val="3618200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CC56BB-922C-400A-9F1C-8DBA2B259FAB}"/>
              </a:ext>
            </a:extLst>
          </p:cNvPr>
          <p:cNvSpPr txBox="1"/>
          <p:nvPr/>
        </p:nvSpPr>
        <p:spPr>
          <a:xfrm>
            <a:off x="396827" y="2422583"/>
            <a:ext cx="11398346" cy="1815882"/>
          </a:xfrm>
          <a:prstGeom prst="rect">
            <a:avLst/>
          </a:prstGeom>
          <a:noFill/>
        </p:spPr>
        <p:txBody>
          <a:bodyPr wrap="square">
            <a:spAutoFit/>
          </a:bodyPr>
          <a:lstStyle/>
          <a:p>
            <a:pPr marL="457200" indent="-457200" algn="r" rtl="1">
              <a:buFont typeface="Wingdings" panose="05000000000000000000" pitchFamily="2" charset="2"/>
              <a:buChar char="ü"/>
            </a:pPr>
            <a:r>
              <a:rPr lang="ar-SA"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ظهرت الحضارة الإغريقيّة منذ حوالي </a:t>
            </a:r>
            <a:r>
              <a:rPr lang="ar-SA" sz="2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700 قبل الميلاد، واستمرت حتّى 600 بعد الميلاد</a:t>
            </a:r>
            <a:r>
              <a:rPr lang="ar-SA"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 تميَّز الأطباء الإغريق باستخدامهم للتفكير العقلانيّ، فقد ابتعد الأطباء عن الاعتماد على التدخّل الإلهيّ للشفاء والعلاجات الروحيّة، واعتمدوا على الحلول العلميّة والطبيعيّة. ولا تزال بعض نظريّاتهم وأفكارهم مستمرةً حتّى الآن</a:t>
            </a:r>
            <a:endParaRPr lang="en-US" sz="2800" b="1"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88BD79E1-E91E-43C6-A44C-E12817198AC7}"/>
              </a:ext>
            </a:extLst>
          </p:cNvPr>
          <p:cNvSpPr txBox="1"/>
          <p:nvPr/>
        </p:nvSpPr>
        <p:spPr>
          <a:xfrm>
            <a:off x="613702" y="1040339"/>
            <a:ext cx="10930597" cy="1454950"/>
          </a:xfrm>
          <a:prstGeom prst="rect">
            <a:avLst/>
          </a:prstGeom>
          <a:noFill/>
        </p:spPr>
        <p:txBody>
          <a:bodyPr wrap="square">
            <a:spAutoFit/>
          </a:bodyPr>
          <a:lstStyle/>
          <a:p>
            <a:pPr marL="0" marR="0" algn="r" rtl="1">
              <a:lnSpc>
                <a:spcPct val="107000"/>
              </a:lnSpc>
              <a:spcBef>
                <a:spcPts val="0"/>
              </a:spcBef>
              <a:spcAft>
                <a:spcPts val="2250"/>
              </a:spcAft>
            </a:pPr>
            <a:r>
              <a:rPr lang="ar-SA"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بينما بدأ الأطباء الإغريق بالتساؤل عن أسباب الأمراض والاضطرابات، واستخدام العلاجات الطبيعيّة، كانت التعويذات السحريّة ومحاولات إبعاد الأرواح الشريرة هي أكثر أنواع الطبّ شيوعًا</a:t>
            </a:r>
            <a:r>
              <a:rPr lang="en-US"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2800" b="1"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65F353FE-E736-4C2E-8BF4-900072BADD4D}"/>
              </a:ext>
            </a:extLst>
          </p:cNvPr>
          <p:cNvSpPr txBox="1"/>
          <p:nvPr/>
        </p:nvSpPr>
        <p:spPr>
          <a:xfrm>
            <a:off x="7512148" y="273065"/>
            <a:ext cx="4266026" cy="646331"/>
          </a:xfrm>
          <a:prstGeom prst="rect">
            <a:avLst/>
          </a:prstGeom>
          <a:noFill/>
          <a:ln w="76200">
            <a:solidFill>
              <a:srgbClr val="00FF00"/>
            </a:solidFill>
          </a:ln>
        </p:spPr>
        <p:txBody>
          <a:bodyPr wrap="square">
            <a:spAutoFit/>
          </a:bodyPr>
          <a:lstStyle/>
          <a:p>
            <a:pPr algn="r" rtl="1"/>
            <a:r>
              <a:rPr lang="ar-JO" sz="3600" b="1" dirty="0">
                <a:solidFill>
                  <a:srgbClr val="FF0000"/>
                </a:solidFill>
                <a:latin typeface="Calibri" panose="020F0502020204030204" pitchFamily="34" charset="0"/>
                <a:cs typeface="Calibri" panose="020F0502020204030204" pitchFamily="34" charset="0"/>
              </a:rPr>
              <a:t>الطب في الحضارة اليونانية</a:t>
            </a:r>
            <a:endParaRPr lang="en-US" sz="3600" b="1" dirty="0">
              <a:solidFill>
                <a:srgbClr val="FF0000"/>
              </a:solidFill>
              <a:latin typeface="Calibri" panose="020F0502020204030204" pitchFamily="34" charset="0"/>
              <a:cs typeface="Calibri" panose="020F0502020204030204" pitchFamily="34" charset="0"/>
            </a:endParaRPr>
          </a:p>
        </p:txBody>
      </p:sp>
      <p:pic>
        <p:nvPicPr>
          <p:cNvPr id="3074" name="Picture 2" descr="تاريخ الحضارة الإغريقية - سطور">
            <a:extLst>
              <a:ext uri="{FF2B5EF4-FFF2-40B4-BE49-F238E27FC236}">
                <a16:creationId xmlns:a16="http://schemas.microsoft.com/office/drawing/2014/main" id="{AE62166D-F300-4351-88FF-412BBC5489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827" y="4250170"/>
            <a:ext cx="5014972" cy="2384419"/>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pic>
        <p:nvPicPr>
          <p:cNvPr id="3076" name="Picture 4" descr="معلومات عن الحضارة الاغريقية - موسوعة">
            <a:extLst>
              <a:ext uri="{FF2B5EF4-FFF2-40B4-BE49-F238E27FC236}">
                <a16:creationId xmlns:a16="http://schemas.microsoft.com/office/drawing/2014/main" id="{7F1E335F-A958-4D02-B840-7EED53B62C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46387" y="4336941"/>
            <a:ext cx="3884882" cy="2390697"/>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0298227B-85A3-4221-BE32-A3108AA67A4A}"/>
              </a:ext>
            </a:extLst>
          </p:cNvPr>
          <p:cNvSpPr>
            <a:spLocks noGrp="1"/>
          </p:cNvSpPr>
          <p:nvPr>
            <p:ph type="dt" sz="half" idx="10"/>
          </p:nvPr>
        </p:nvSpPr>
        <p:spPr>
          <a:xfrm>
            <a:off x="838200" y="222834"/>
            <a:ext cx="2743200" cy="365125"/>
          </a:xfrm>
        </p:spPr>
        <p:txBody>
          <a:bodyPr/>
          <a:lstStyle/>
          <a:p>
            <a:r>
              <a:rPr lang="en-US" b="1">
                <a:solidFill>
                  <a:srgbClr val="FF0000"/>
                </a:solidFill>
              </a:rPr>
              <a:t>25  October 2020</a:t>
            </a:r>
          </a:p>
        </p:txBody>
      </p:sp>
      <p:sp>
        <p:nvSpPr>
          <p:cNvPr id="4" name="Slide Number Placeholder 3">
            <a:extLst>
              <a:ext uri="{FF2B5EF4-FFF2-40B4-BE49-F238E27FC236}">
                <a16:creationId xmlns:a16="http://schemas.microsoft.com/office/drawing/2014/main" id="{D5BA7DB9-D183-46B5-A148-36B83BD833F5}"/>
              </a:ext>
            </a:extLst>
          </p:cNvPr>
          <p:cNvSpPr>
            <a:spLocks noGrp="1"/>
          </p:cNvSpPr>
          <p:nvPr>
            <p:ph type="sldNum" sz="quarter" idx="12"/>
          </p:nvPr>
        </p:nvSpPr>
        <p:spPr>
          <a:xfrm>
            <a:off x="9018564" y="6356350"/>
            <a:ext cx="2743200" cy="365125"/>
          </a:xfrm>
        </p:spPr>
        <p:txBody>
          <a:bodyPr/>
          <a:lstStyle/>
          <a:p>
            <a:fld id="{7866C8BB-0CA2-41D9-B4AF-66985091A1BB}" type="slidenum">
              <a:rPr lang="en-US" b="1" smtClean="0">
                <a:solidFill>
                  <a:srgbClr val="FF0000"/>
                </a:solidFill>
              </a:rPr>
              <a:t>3</a:t>
            </a:fld>
            <a:endParaRPr lang="en-US" b="1">
              <a:solidFill>
                <a:srgbClr val="FF0000"/>
              </a:solidFill>
            </a:endParaRPr>
          </a:p>
        </p:txBody>
      </p:sp>
    </p:spTree>
    <p:extLst>
      <p:ext uri="{BB962C8B-B14F-4D97-AF65-F5344CB8AC3E}">
        <p14:creationId xmlns:p14="http://schemas.microsoft.com/office/powerpoint/2010/main" val="2358271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BA802B2-E271-4624-8F85-F2D5DC91BEA6}"/>
              </a:ext>
            </a:extLst>
          </p:cNvPr>
          <p:cNvSpPr txBox="1"/>
          <p:nvPr/>
        </p:nvSpPr>
        <p:spPr>
          <a:xfrm>
            <a:off x="250873" y="955490"/>
            <a:ext cx="11690253" cy="2677656"/>
          </a:xfrm>
          <a:prstGeom prst="rect">
            <a:avLst/>
          </a:prstGeom>
          <a:noFill/>
        </p:spPr>
        <p:txBody>
          <a:bodyPr wrap="square">
            <a:spAutoFit/>
          </a:bodyPr>
          <a:lstStyle/>
          <a:p>
            <a:pPr algn="r" rtl="1"/>
            <a:r>
              <a:rPr lang="ar-JO" sz="2800" b="1" dirty="0">
                <a:latin typeface="Calibri" panose="020F0502020204030204" pitchFamily="34" charset="0"/>
                <a:cs typeface="Calibri" panose="020F0502020204030204" pitchFamily="34" charset="0"/>
              </a:rPr>
              <a:t>لقد كان أهم الحوادث في تاريخ العلوم اليونانية في </a:t>
            </a:r>
            <a:r>
              <a:rPr lang="ar-JO" sz="2800" b="1" dirty="0">
                <a:solidFill>
                  <a:srgbClr val="FF0000"/>
                </a:solidFill>
                <a:latin typeface="Calibri" panose="020F0502020204030204" pitchFamily="34" charset="0"/>
                <a:cs typeface="Calibri" panose="020F0502020204030204" pitchFamily="34" charset="0"/>
              </a:rPr>
              <a:t>عصر بركليز (القرن الخامس قبل الميلاد) </a:t>
            </a:r>
            <a:r>
              <a:rPr lang="ar-JO" sz="2800" b="1" dirty="0">
                <a:latin typeface="Calibri" panose="020F0502020204030204" pitchFamily="34" charset="0"/>
                <a:cs typeface="Calibri" panose="020F0502020204030204" pitchFamily="34" charset="0"/>
              </a:rPr>
              <a:t>نهضة الطب القائم على العقل لا على الخرافة، ذلك أنّ الطب اليوناني قبل ذلك الوقت كان وثيق الارتباط بالدين إلى حد كبير، وكان </a:t>
            </a:r>
            <a:r>
              <a:rPr lang="ar-JO" sz="2800" b="1" dirty="0">
                <a:solidFill>
                  <a:srgbClr val="0000FF"/>
                </a:solidFill>
                <a:latin typeface="Calibri" panose="020F0502020204030204" pitchFamily="34" charset="0"/>
                <a:cs typeface="Calibri" panose="020F0502020204030204" pitchFamily="34" charset="0"/>
              </a:rPr>
              <a:t>كهنة هيكل أسقليبيوس </a:t>
            </a:r>
            <a:r>
              <a:rPr lang="en-US" sz="2800" b="1" dirty="0">
                <a:solidFill>
                  <a:srgbClr val="0000FF"/>
                </a:solidFill>
                <a:latin typeface="Calibri" panose="020F0502020204030204" pitchFamily="34" charset="0"/>
                <a:cs typeface="Calibri" panose="020F0502020204030204" pitchFamily="34" charset="0"/>
              </a:rPr>
              <a:t>Asclepius</a:t>
            </a:r>
            <a:r>
              <a:rPr lang="en-US" sz="2800" b="1" dirty="0">
                <a:latin typeface="Calibri" panose="020F0502020204030204" pitchFamily="34" charset="0"/>
                <a:cs typeface="Calibri" panose="020F0502020204030204" pitchFamily="34" charset="0"/>
              </a:rPr>
              <a:t> </a:t>
            </a:r>
            <a:r>
              <a:rPr lang="ar-JO" sz="2800" b="1" dirty="0">
                <a:latin typeface="Calibri" panose="020F0502020204030204" pitchFamily="34" charset="0"/>
                <a:cs typeface="Calibri" panose="020F0502020204030204" pitchFamily="34" charset="0"/>
              </a:rPr>
              <a:t>لا يزالون يقومون بعلاج المرضى، وكان العلاج في هذا الهيكل يقوم على خليط من الأدوية التجريبية والطقوس الدينية والرُقى السحرية التي تؤثر في خيال المريض وتطلق عقاله، وليس ببعيد أنهم كانوا يلجؤون إلى التنويم المغناطيسي وإلى بعض المخدرات، </a:t>
            </a:r>
            <a:endParaRPr lang="en-US" sz="2800" b="1" dirty="0">
              <a:latin typeface="Calibri" panose="020F0502020204030204" pitchFamily="34" charset="0"/>
              <a:cs typeface="Calibri" panose="020F0502020204030204" pitchFamily="34" charset="0"/>
            </a:endParaRPr>
          </a:p>
        </p:txBody>
      </p:sp>
      <p:sp>
        <p:nvSpPr>
          <p:cNvPr id="9" name="TextBox 8">
            <a:extLst>
              <a:ext uri="{FF2B5EF4-FFF2-40B4-BE49-F238E27FC236}">
                <a16:creationId xmlns:a16="http://schemas.microsoft.com/office/drawing/2014/main" id="{878FC2F1-912C-4F8E-9198-63419A624D7A}"/>
              </a:ext>
            </a:extLst>
          </p:cNvPr>
          <p:cNvSpPr txBox="1"/>
          <p:nvPr/>
        </p:nvSpPr>
        <p:spPr>
          <a:xfrm>
            <a:off x="5736101" y="3633146"/>
            <a:ext cx="6098344" cy="3108543"/>
          </a:xfrm>
          <a:prstGeom prst="rect">
            <a:avLst/>
          </a:prstGeom>
          <a:noFill/>
        </p:spPr>
        <p:txBody>
          <a:bodyPr wrap="square">
            <a:spAutoFit/>
          </a:bodyPr>
          <a:lstStyle/>
          <a:p>
            <a:pPr algn="r" rtl="1"/>
            <a:r>
              <a:rPr kumimoji="0" lang="ar-JO"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وكان </a:t>
            </a:r>
            <a:r>
              <a:rPr kumimoji="0" lang="ar-JO" sz="2800" b="1" i="0" u="none" strike="noStrike" kern="1200" cap="none" spc="0" normalizeH="0" baseline="0" noProof="0" dirty="0">
                <a:ln>
                  <a:noFill/>
                </a:ln>
                <a:solidFill>
                  <a:srgbClr val="7030A0"/>
                </a:solidFill>
                <a:effectLst/>
                <a:uLnTx/>
                <a:uFillTx/>
                <a:latin typeface="Calibri" panose="020F0502020204030204" pitchFamily="34" charset="0"/>
                <a:ea typeface="+mn-ea"/>
                <a:cs typeface="Calibri" panose="020F0502020204030204" pitchFamily="34" charset="0"/>
              </a:rPr>
              <a:t>الطب الدنيوي </a:t>
            </a:r>
            <a:r>
              <a:rPr kumimoji="0" lang="ar-JO" sz="2800" b="1" i="0" u="none" strike="noStrike" kern="1200" cap="none" spc="0" normalizeH="0" baseline="0" noProof="0" dirty="0">
                <a:ln>
                  <a:noFill/>
                </a:ln>
                <a:effectLst/>
                <a:uLnTx/>
                <a:uFillTx/>
                <a:latin typeface="Calibri" panose="020F0502020204030204" pitchFamily="34" charset="0"/>
                <a:ea typeface="+mn-ea"/>
                <a:cs typeface="Calibri" panose="020F0502020204030204" pitchFamily="34" charset="0"/>
              </a:rPr>
              <a:t>ينافس</a:t>
            </a:r>
            <a:r>
              <a:rPr kumimoji="0" lang="ar-JO" sz="2800" b="1" i="0" u="none" strike="noStrike" kern="1200" cap="none" spc="0" normalizeH="0" baseline="0" noProof="0" dirty="0">
                <a:ln>
                  <a:noFill/>
                </a:ln>
                <a:solidFill>
                  <a:srgbClr val="7030A0"/>
                </a:solidFill>
                <a:effectLst/>
                <a:uLnTx/>
                <a:uFillTx/>
                <a:latin typeface="Calibri" panose="020F0502020204030204" pitchFamily="34" charset="0"/>
                <a:ea typeface="+mn-ea"/>
                <a:cs typeface="Calibri" panose="020F0502020204030204" pitchFamily="34" charset="0"/>
              </a:rPr>
              <a:t> الطب الديني </a:t>
            </a:r>
            <a:r>
              <a:rPr kumimoji="0" lang="ar-JO" sz="28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rPr>
              <a:t>ويحاول أن يتغلب عليه، وكان أنصار هذا وذاك يعزون منشأ علمهم إلى أسكليبيوس، ولكن الأسكليبيوسيين غير الدينيين كانوا يرفضون الاستعانة بالدين في عملهم، ولا يدَّعون أنهم يعالجون المرضى بالمعجزات، وقد أفلحوا شيئا فشيئا في إقامة الطب على قواعد العقل</a:t>
            </a:r>
            <a:endParaRPr lang="en-US" dirty="0"/>
          </a:p>
        </p:txBody>
      </p:sp>
      <p:pic>
        <p:nvPicPr>
          <p:cNvPr id="2050" name="Picture 2" descr="المدن - الطبيب الإله">
            <a:extLst>
              <a:ext uri="{FF2B5EF4-FFF2-40B4-BE49-F238E27FC236}">
                <a16:creationId xmlns:a16="http://schemas.microsoft.com/office/drawing/2014/main" id="{BD763F30-FC33-4339-A0C8-FF0DF51F18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873" y="3287688"/>
            <a:ext cx="5378547" cy="3040048"/>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44979F2A-9F29-4749-9BEC-619048FFEEDB}"/>
              </a:ext>
            </a:extLst>
          </p:cNvPr>
          <p:cNvSpPr txBox="1"/>
          <p:nvPr/>
        </p:nvSpPr>
        <p:spPr>
          <a:xfrm>
            <a:off x="7512148" y="273065"/>
            <a:ext cx="4266026" cy="646331"/>
          </a:xfrm>
          <a:prstGeom prst="rect">
            <a:avLst/>
          </a:prstGeom>
          <a:noFill/>
          <a:ln w="76200">
            <a:solidFill>
              <a:srgbClr val="00FF00"/>
            </a:solidFill>
          </a:ln>
        </p:spPr>
        <p:txBody>
          <a:bodyPr wrap="square">
            <a:spAutoFit/>
          </a:bodyPr>
          <a:lstStyle/>
          <a:p>
            <a:pPr algn="r" rtl="1"/>
            <a:r>
              <a:rPr lang="ar-JO" sz="3600" b="1" dirty="0">
                <a:solidFill>
                  <a:srgbClr val="FF0000"/>
                </a:solidFill>
                <a:latin typeface="Calibri" panose="020F0502020204030204" pitchFamily="34" charset="0"/>
                <a:cs typeface="Calibri" panose="020F0502020204030204" pitchFamily="34" charset="0"/>
              </a:rPr>
              <a:t>الطب في الحضارة اليونانية</a:t>
            </a:r>
            <a:endParaRPr lang="en-US" sz="3600" b="1" dirty="0">
              <a:solidFill>
                <a:srgbClr val="FF0000"/>
              </a:solidFill>
              <a:latin typeface="Calibri" panose="020F0502020204030204" pitchFamily="34" charset="0"/>
              <a:cs typeface="Calibri" panose="020F0502020204030204" pitchFamily="34" charset="0"/>
            </a:endParaRPr>
          </a:p>
        </p:txBody>
      </p:sp>
      <p:sp>
        <p:nvSpPr>
          <p:cNvPr id="2" name="Date Placeholder 1">
            <a:extLst>
              <a:ext uri="{FF2B5EF4-FFF2-40B4-BE49-F238E27FC236}">
                <a16:creationId xmlns:a16="http://schemas.microsoft.com/office/drawing/2014/main" id="{B2CBD7B6-80F8-4DC5-92BE-2150A509B613}"/>
              </a:ext>
            </a:extLst>
          </p:cNvPr>
          <p:cNvSpPr>
            <a:spLocks noGrp="1"/>
          </p:cNvSpPr>
          <p:nvPr>
            <p:ph type="dt" sz="half" idx="10"/>
          </p:nvPr>
        </p:nvSpPr>
        <p:spPr/>
        <p:txBody>
          <a:bodyPr/>
          <a:lstStyle/>
          <a:p>
            <a:r>
              <a:rPr lang="en-US" b="1">
                <a:solidFill>
                  <a:srgbClr val="FF0000"/>
                </a:solidFill>
              </a:rPr>
              <a:t>25  October 2020</a:t>
            </a:r>
          </a:p>
        </p:txBody>
      </p:sp>
      <p:sp>
        <p:nvSpPr>
          <p:cNvPr id="3" name="Slide Number Placeholder 2">
            <a:extLst>
              <a:ext uri="{FF2B5EF4-FFF2-40B4-BE49-F238E27FC236}">
                <a16:creationId xmlns:a16="http://schemas.microsoft.com/office/drawing/2014/main" id="{2FFF0553-7B55-4EBC-8E48-F115806B08E6}"/>
              </a:ext>
            </a:extLst>
          </p:cNvPr>
          <p:cNvSpPr>
            <a:spLocks noGrp="1"/>
          </p:cNvSpPr>
          <p:nvPr>
            <p:ph type="sldNum" sz="quarter" idx="12"/>
          </p:nvPr>
        </p:nvSpPr>
        <p:spPr>
          <a:xfrm>
            <a:off x="8595359" y="6356350"/>
            <a:ext cx="423203" cy="365125"/>
          </a:xfrm>
        </p:spPr>
        <p:txBody>
          <a:bodyPr/>
          <a:lstStyle/>
          <a:p>
            <a:fld id="{7866C8BB-0CA2-41D9-B4AF-66985091A1BB}" type="slidenum">
              <a:rPr lang="en-US" b="1" smtClean="0">
                <a:solidFill>
                  <a:srgbClr val="FF0000"/>
                </a:solidFill>
              </a:rPr>
              <a:t>4</a:t>
            </a:fld>
            <a:endParaRPr lang="en-US" b="1" dirty="0">
              <a:solidFill>
                <a:srgbClr val="FF0000"/>
              </a:solidFill>
            </a:endParaRPr>
          </a:p>
        </p:txBody>
      </p:sp>
    </p:spTree>
    <p:extLst>
      <p:ext uri="{BB962C8B-B14F-4D97-AF65-F5344CB8AC3E}">
        <p14:creationId xmlns:p14="http://schemas.microsoft.com/office/powerpoint/2010/main" val="4228452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7760EC4-1E8F-4AE4-9C3F-560DCC13F1D7}"/>
              </a:ext>
            </a:extLst>
          </p:cNvPr>
          <p:cNvSpPr txBox="1"/>
          <p:nvPr/>
        </p:nvSpPr>
        <p:spPr>
          <a:xfrm>
            <a:off x="872200" y="924147"/>
            <a:ext cx="11229535" cy="954107"/>
          </a:xfrm>
          <a:prstGeom prst="rect">
            <a:avLst/>
          </a:prstGeom>
          <a:noFill/>
        </p:spPr>
        <p:txBody>
          <a:bodyPr wrap="square">
            <a:spAutoFit/>
          </a:bodyPr>
          <a:lstStyle/>
          <a:p>
            <a:pPr marL="457200" indent="-457200" algn="r" rtl="1">
              <a:buFont typeface="Wingdings" panose="05000000000000000000" pitchFamily="2" charset="2"/>
              <a:buChar char="v"/>
            </a:pPr>
            <a:r>
              <a:rPr lang="ar-JO" sz="2800" b="1" i="0" dirty="0">
                <a:solidFill>
                  <a:srgbClr val="202122"/>
                </a:solidFill>
                <a:effectLst/>
                <a:latin typeface="Calibri" panose="020F0502020204030204" pitchFamily="34" charset="0"/>
                <a:cs typeface="Calibri" panose="020F0502020204030204" pitchFamily="34" charset="0"/>
              </a:rPr>
              <a:t>فيثاغورس الساموسي </a:t>
            </a:r>
            <a:r>
              <a:rPr lang="ar-JO" sz="2800" b="1" i="0" dirty="0">
                <a:solidFill>
                  <a:srgbClr val="FF0000"/>
                </a:solidFill>
                <a:effectLst/>
                <a:latin typeface="Calibri" panose="020F0502020204030204" pitchFamily="34" charset="0"/>
                <a:cs typeface="Calibri" panose="020F0502020204030204" pitchFamily="34" charset="0"/>
              </a:rPr>
              <a:t>(570 - 495 ق.م) </a:t>
            </a:r>
            <a:r>
              <a:rPr lang="ar-JO" sz="2800" b="1" i="0" dirty="0">
                <a:solidFill>
                  <a:srgbClr val="202122"/>
                </a:solidFill>
                <a:effectLst/>
                <a:latin typeface="Calibri" panose="020F0502020204030204" pitchFamily="34" charset="0"/>
                <a:cs typeface="Calibri" panose="020F0502020204030204" pitchFamily="34" charset="0"/>
              </a:rPr>
              <a:t>هو فيلسوف وعالم </a:t>
            </a:r>
            <a:r>
              <a:rPr lang="ar-JO" sz="2800" b="1" i="0" u="none" strike="noStrike" dirty="0">
                <a:solidFill>
                  <a:srgbClr val="0B0080"/>
                </a:solidFill>
                <a:effectLst/>
                <a:latin typeface="Calibri" panose="020F0502020204030204" pitchFamily="34" charset="0"/>
                <a:cs typeface="Calibri" panose="020F0502020204030204" pitchFamily="34" charset="0"/>
                <a:hlinkClick r:id="rId2" tooltip="رياضيات"/>
              </a:rPr>
              <a:t>رياضيات</a:t>
            </a:r>
            <a:r>
              <a:rPr lang="ar-JO" sz="2800" b="1" i="0" dirty="0">
                <a:solidFill>
                  <a:srgbClr val="202122"/>
                </a:solidFill>
                <a:effectLst/>
                <a:latin typeface="Calibri" panose="020F0502020204030204" pitchFamily="34" charset="0"/>
                <a:cs typeface="Calibri" panose="020F0502020204030204" pitchFamily="34" charset="0"/>
              </a:rPr>
              <a:t> </a:t>
            </a:r>
            <a:r>
              <a:rPr lang="ar-JO" sz="2800" b="1" i="0" u="none" strike="noStrike" dirty="0">
                <a:solidFill>
                  <a:srgbClr val="0B0080"/>
                </a:solidFill>
                <a:effectLst/>
                <a:latin typeface="Calibri" panose="020F0502020204030204" pitchFamily="34" charset="0"/>
                <a:cs typeface="Calibri" panose="020F0502020204030204" pitchFamily="34" charset="0"/>
                <a:hlinkClick r:id="rId3" tooltip="اليونان"/>
              </a:rPr>
              <a:t>يوناني</a:t>
            </a:r>
            <a:r>
              <a:rPr lang="ar-JO" sz="2800" b="1" i="0" dirty="0">
                <a:solidFill>
                  <a:srgbClr val="202122"/>
                </a:solidFill>
                <a:effectLst/>
                <a:latin typeface="Calibri" panose="020F0502020204030204" pitchFamily="34" charset="0"/>
                <a:cs typeface="Calibri" panose="020F0502020204030204" pitchFamily="34" charset="0"/>
              </a:rPr>
              <a:t>، مؤسس الحركة </a:t>
            </a:r>
            <a:r>
              <a:rPr lang="ar-JO" sz="2800" b="1" i="0" u="none" strike="noStrike" dirty="0">
                <a:solidFill>
                  <a:srgbClr val="0B0080"/>
                </a:solidFill>
                <a:effectLst/>
                <a:latin typeface="Calibri" panose="020F0502020204030204" pitchFamily="34" charset="0"/>
                <a:cs typeface="Calibri" panose="020F0502020204030204" pitchFamily="34" charset="0"/>
                <a:hlinkClick r:id="rId4" tooltip="فيثاغورية"/>
              </a:rPr>
              <a:t>الفيثاغورية</a:t>
            </a:r>
            <a:r>
              <a:rPr lang="ar-JO" sz="2800" b="1" i="0" dirty="0">
                <a:solidFill>
                  <a:srgbClr val="202122"/>
                </a:solidFill>
                <a:effectLst/>
                <a:latin typeface="Calibri" panose="020F0502020204030204" pitchFamily="34" charset="0"/>
                <a:cs typeface="Calibri" panose="020F0502020204030204" pitchFamily="34" charset="0"/>
              </a:rPr>
              <a:t> كما يُعرف بمعادلته الشهيرة (</a:t>
            </a:r>
            <a:r>
              <a:rPr lang="ar-JO" sz="2800" b="1" i="0" u="none" strike="noStrike" dirty="0">
                <a:solidFill>
                  <a:srgbClr val="0B0080"/>
                </a:solidFill>
                <a:effectLst/>
                <a:latin typeface="Calibri" panose="020F0502020204030204" pitchFamily="34" charset="0"/>
                <a:cs typeface="Calibri" panose="020F0502020204030204" pitchFamily="34" charset="0"/>
                <a:hlinkClick r:id="rId5" tooltip="نظرية فيثاغورس"/>
              </a:rPr>
              <a:t>نظرية فيثاغورس</a:t>
            </a:r>
            <a:r>
              <a:rPr lang="ar-JO" sz="2800" b="1" i="0" dirty="0">
                <a:solidFill>
                  <a:srgbClr val="202122"/>
                </a:solidFill>
                <a:effectLst/>
                <a:latin typeface="Calibri" panose="020F0502020204030204" pitchFamily="34" charset="0"/>
                <a:cs typeface="Calibri" panose="020F0502020204030204" pitchFamily="34" charset="0"/>
              </a:rPr>
              <a:t>)</a:t>
            </a:r>
            <a:endParaRPr lang="en-US" sz="2800" b="1"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5B8FF098-5E56-415D-B85A-6FA36D1E123E}"/>
              </a:ext>
            </a:extLst>
          </p:cNvPr>
          <p:cNvSpPr txBox="1"/>
          <p:nvPr/>
        </p:nvSpPr>
        <p:spPr>
          <a:xfrm>
            <a:off x="9664504" y="159989"/>
            <a:ext cx="2240280"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فيثاغورس</a:t>
            </a:r>
          </a:p>
        </p:txBody>
      </p:sp>
      <p:pic>
        <p:nvPicPr>
          <p:cNvPr id="7" name="Picture 2" descr="فيثاغورس">
            <a:extLst>
              <a:ext uri="{FF2B5EF4-FFF2-40B4-BE49-F238E27FC236}">
                <a16:creationId xmlns:a16="http://schemas.microsoft.com/office/drawing/2014/main" id="{1A67044E-EE35-4B73-B393-57D7FAE30953}"/>
              </a:ext>
            </a:extLst>
          </p:cNvPr>
          <p:cNvPicPr>
            <a:picLocks noChangeAspect="1" noChangeArrowheads="1"/>
          </p:cNvPicPr>
          <p:nvPr/>
        </p:nvPicPr>
        <p:blipFill>
          <a:blip r:embed="rId6">
            <a:lum bright="10000" contrast="40000"/>
            <a:extLst>
              <a:ext uri="{28A0092B-C50C-407E-A947-70E740481C1C}">
                <a14:useLocalDpi xmlns:a14="http://schemas.microsoft.com/office/drawing/2010/main" val="0"/>
              </a:ext>
            </a:extLst>
          </a:blip>
          <a:srcRect/>
          <a:stretch>
            <a:fillRect/>
          </a:stretch>
        </p:blipFill>
        <p:spPr bwMode="auto">
          <a:xfrm>
            <a:off x="526369" y="1681306"/>
            <a:ext cx="2321198" cy="3101493"/>
          </a:xfrm>
          <a:prstGeom prst="rect">
            <a:avLst/>
          </a:prstGeom>
          <a:noFill/>
          <a:ln w="762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B22ACE0C-8B40-4769-A551-5779FE8C8D51}"/>
              </a:ext>
            </a:extLst>
          </p:cNvPr>
          <p:cNvSpPr txBox="1"/>
          <p:nvPr/>
        </p:nvSpPr>
        <p:spPr>
          <a:xfrm>
            <a:off x="3490792" y="2441043"/>
            <a:ext cx="8565220" cy="1384995"/>
          </a:xfrm>
          <a:prstGeom prst="rect">
            <a:avLst/>
          </a:prstGeom>
          <a:noFill/>
        </p:spPr>
        <p:txBody>
          <a:bodyPr wrap="square">
            <a:spAutoFit/>
          </a:bodyPr>
          <a:lstStyle/>
          <a:p>
            <a:pPr marL="457200" indent="-457200" algn="r" rtl="1">
              <a:buFont typeface="Wingdings" panose="05000000000000000000" pitchFamily="2" charset="2"/>
              <a:buChar char="ü"/>
            </a:pPr>
            <a:r>
              <a:rPr lang="ar-JO" sz="2800" b="1" dirty="0">
                <a:solidFill>
                  <a:srgbClr val="202122"/>
                </a:solidFill>
                <a:latin typeface="Calibri" panose="020F0502020204030204" pitchFamily="34" charset="0"/>
                <a:cs typeface="Calibri" panose="020F0502020204030204" pitchFamily="34" charset="0"/>
              </a:rPr>
              <a:t>ا</a:t>
            </a:r>
            <a:r>
              <a:rPr lang="ar-JO" sz="2800" b="1" i="0" dirty="0">
                <a:solidFill>
                  <a:srgbClr val="202122"/>
                </a:solidFill>
                <a:effectLst/>
                <a:latin typeface="Calibri" panose="020F0502020204030204" pitchFamily="34" charset="0"/>
                <a:cs typeface="Calibri" panose="020F0502020204030204" pitchFamily="34" charset="0"/>
              </a:rPr>
              <a:t>قام في </a:t>
            </a:r>
            <a:r>
              <a:rPr lang="ar-JO" sz="2800" b="1" i="0" u="none" strike="noStrike" dirty="0">
                <a:solidFill>
                  <a:srgbClr val="0B0080"/>
                </a:solidFill>
                <a:effectLst/>
                <a:latin typeface="Calibri" panose="020F0502020204030204" pitchFamily="34" charset="0"/>
                <a:cs typeface="Calibri" panose="020F0502020204030204" pitchFamily="34" charset="0"/>
                <a:hlinkClick r:id="rId7" tooltip="مستعمرة"/>
              </a:rPr>
              <a:t>مستعمرة</a:t>
            </a:r>
            <a:r>
              <a:rPr lang="ar-JO" sz="2800" b="1" i="0" dirty="0">
                <a:solidFill>
                  <a:srgbClr val="202122"/>
                </a:solidFill>
                <a:effectLst/>
                <a:latin typeface="Calibri" panose="020F0502020204030204" pitchFamily="34" charset="0"/>
                <a:cs typeface="Calibri" panose="020F0502020204030204" pitchFamily="34" charset="0"/>
              </a:rPr>
              <a:t> </a:t>
            </a:r>
            <a:r>
              <a:rPr lang="ar-JO" sz="2800" b="1" i="0" u="none" strike="noStrike" dirty="0">
                <a:solidFill>
                  <a:srgbClr val="0B0080"/>
                </a:solidFill>
                <a:effectLst/>
                <a:latin typeface="Calibri" panose="020F0502020204030204" pitchFamily="34" charset="0"/>
                <a:cs typeface="Calibri" panose="020F0502020204030204" pitchFamily="34" charset="0"/>
                <a:hlinkClick r:id="rId8" tooltip="كروتوني"/>
              </a:rPr>
              <a:t>كروتوني</a:t>
            </a:r>
            <a:r>
              <a:rPr lang="ar-JO" sz="2800" b="1" i="0" dirty="0">
                <a:solidFill>
                  <a:srgbClr val="202122"/>
                </a:solidFill>
                <a:effectLst/>
                <a:latin typeface="Calibri" panose="020F0502020204030204" pitchFamily="34" charset="0"/>
                <a:cs typeface="Calibri" panose="020F0502020204030204" pitchFamily="34" charset="0"/>
              </a:rPr>
              <a:t> اليونانية في </a:t>
            </a:r>
            <a:r>
              <a:rPr lang="ar-JO" sz="2800" b="1" i="0" u="none" strike="noStrike" dirty="0">
                <a:solidFill>
                  <a:srgbClr val="0B0080"/>
                </a:solidFill>
                <a:effectLst/>
                <a:latin typeface="Calibri" panose="020F0502020204030204" pitchFamily="34" charset="0"/>
                <a:cs typeface="Calibri" panose="020F0502020204030204" pitchFamily="34" charset="0"/>
                <a:hlinkClick r:id="rId9" tooltip="إيطاليا"/>
              </a:rPr>
              <a:t>إيطاليا</a:t>
            </a:r>
            <a:r>
              <a:rPr lang="ar-JO" sz="2800" b="1" i="0" dirty="0">
                <a:solidFill>
                  <a:srgbClr val="202122"/>
                </a:solidFill>
                <a:effectLst/>
                <a:latin typeface="Calibri" panose="020F0502020204030204" pitchFamily="34" charset="0"/>
                <a:cs typeface="Calibri" panose="020F0502020204030204" pitchFamily="34" charset="0"/>
              </a:rPr>
              <a:t> حوالي سنة 530 ق.م. حيث أنشأ مدرسة لمناقشة موضوعات فلسفية مختلفة من مثل ماذا يحدث للروح عندما يموت </a:t>
            </a:r>
            <a:r>
              <a:rPr lang="ar-JO" sz="2800" b="1" i="0" u="none" strike="noStrike" dirty="0">
                <a:solidFill>
                  <a:srgbClr val="0B0080"/>
                </a:solidFill>
                <a:effectLst/>
                <a:latin typeface="Calibri" panose="020F0502020204030204" pitchFamily="34" charset="0"/>
                <a:cs typeface="Calibri" panose="020F0502020204030204" pitchFamily="34" charset="0"/>
                <a:hlinkClick r:id="rId10" tooltip="بدن"/>
              </a:rPr>
              <a:t>الجسد</a:t>
            </a:r>
            <a:r>
              <a:rPr lang="ar-JO" sz="2800" b="1" i="0" dirty="0">
                <a:solidFill>
                  <a:srgbClr val="202122"/>
                </a:solidFill>
                <a:effectLst/>
                <a:latin typeface="Calibri" panose="020F0502020204030204" pitchFamily="34" charset="0"/>
                <a:cs typeface="Calibri" panose="020F0502020204030204" pitchFamily="34" charset="0"/>
              </a:rPr>
              <a:t>.</a:t>
            </a:r>
            <a:endParaRPr lang="en-US" sz="2800" b="1" dirty="0">
              <a:latin typeface="Calibri" panose="020F0502020204030204" pitchFamily="34" charset="0"/>
              <a:cs typeface="Calibri" panose="020F0502020204030204" pitchFamily="34" charset="0"/>
            </a:endParaRPr>
          </a:p>
        </p:txBody>
      </p:sp>
      <p:sp>
        <p:nvSpPr>
          <p:cNvPr id="11" name="TextBox 10">
            <a:extLst>
              <a:ext uri="{FF2B5EF4-FFF2-40B4-BE49-F238E27FC236}">
                <a16:creationId xmlns:a16="http://schemas.microsoft.com/office/drawing/2014/main" id="{BBBA46B2-789F-4572-B8E8-1FEBD43DD995}"/>
              </a:ext>
            </a:extLst>
          </p:cNvPr>
          <p:cNvSpPr txBox="1"/>
          <p:nvPr/>
        </p:nvSpPr>
        <p:spPr>
          <a:xfrm>
            <a:off x="315352" y="4919029"/>
            <a:ext cx="11740660" cy="1815882"/>
          </a:xfrm>
          <a:prstGeom prst="rect">
            <a:avLst/>
          </a:prstGeom>
          <a:noFill/>
        </p:spPr>
        <p:txBody>
          <a:bodyPr wrap="square">
            <a:spAutoFit/>
          </a:bodyPr>
          <a:lstStyle/>
          <a:p>
            <a:pPr marL="285750" indent="-285750" algn="r" rtl="1">
              <a:buFont typeface="Wingdings" panose="05000000000000000000" pitchFamily="2" charset="2"/>
              <a:buChar char="ü"/>
            </a:pPr>
            <a:r>
              <a:rPr lang="ar-JO" sz="2800" b="1" i="0" dirty="0">
                <a:solidFill>
                  <a:srgbClr val="202122"/>
                </a:solidFill>
                <a:effectLst/>
                <a:latin typeface="Calibri" panose="020F0502020204030204" pitchFamily="34" charset="0"/>
                <a:cs typeface="Calibri" panose="020F0502020204030204" pitchFamily="34" charset="0"/>
              </a:rPr>
              <a:t>ويقول جون بورنت (1982) ان مدرسة فيثاغورس تعتبر ان المعرفة العلمية الممنهجة يمكنها وحدها ان تشرح الحقيقة كلها.</a:t>
            </a:r>
          </a:p>
          <a:p>
            <a:pPr marL="285750" indent="-285750" algn="r" rtl="1">
              <a:buFont typeface="Wingdings" panose="05000000000000000000" pitchFamily="2" charset="2"/>
              <a:buChar char="ü"/>
            </a:pPr>
            <a:r>
              <a:rPr lang="ar-JO" sz="2800" b="1" i="0" dirty="0">
                <a:solidFill>
                  <a:srgbClr val="202122"/>
                </a:solidFill>
                <a:effectLst/>
                <a:latin typeface="Calibri" panose="020F0502020204030204" pitchFamily="34" charset="0"/>
                <a:cs typeface="Calibri" panose="020F0502020204030204" pitchFamily="34" charset="0"/>
              </a:rPr>
              <a:t> وتطوير هذا المذهب على ايدي </a:t>
            </a:r>
            <a:r>
              <a:rPr lang="ar-JO" sz="2800" b="1" i="0" u="none" strike="noStrike" dirty="0">
                <a:solidFill>
                  <a:srgbClr val="0B0080"/>
                </a:solidFill>
                <a:effectLst/>
                <a:latin typeface="Calibri" panose="020F0502020204030204" pitchFamily="34" charset="0"/>
                <a:cs typeface="Calibri" panose="020F0502020204030204" pitchFamily="34" charset="0"/>
                <a:hlinkClick r:id="rId11" tooltip="طاليس"/>
              </a:rPr>
              <a:t>طاليس</a:t>
            </a:r>
            <a:r>
              <a:rPr lang="ar-JO" sz="2800" b="1" i="0" dirty="0">
                <a:solidFill>
                  <a:srgbClr val="202122"/>
                </a:solidFill>
                <a:effectLst/>
                <a:latin typeface="Calibri" panose="020F0502020204030204" pitchFamily="34" charset="0"/>
                <a:cs typeface="Calibri" panose="020F0502020204030204" pitchFamily="34" charset="0"/>
              </a:rPr>
              <a:t> و </a:t>
            </a:r>
            <a:r>
              <a:rPr lang="ar-JO" sz="2800" b="1" i="0" u="none" strike="noStrike" dirty="0">
                <a:solidFill>
                  <a:srgbClr val="0B0080"/>
                </a:solidFill>
                <a:effectLst/>
                <a:latin typeface="Calibri" panose="020F0502020204030204" pitchFamily="34" charset="0"/>
                <a:cs typeface="Calibri" panose="020F0502020204030204" pitchFamily="34" charset="0"/>
                <a:hlinkClick r:id="rId12" tooltip="أناكسيماندر"/>
              </a:rPr>
              <a:t>أناكسيماندر</a:t>
            </a:r>
            <a:r>
              <a:rPr lang="ar-JO" sz="2800" b="1" i="0" dirty="0">
                <a:solidFill>
                  <a:srgbClr val="202122"/>
                </a:solidFill>
                <a:effectLst/>
                <a:latin typeface="Calibri" panose="020F0502020204030204" pitchFamily="34" charset="0"/>
                <a:cs typeface="Calibri" panose="020F0502020204030204" pitchFamily="34" charset="0"/>
              </a:rPr>
              <a:t> و </a:t>
            </a:r>
            <a:r>
              <a:rPr lang="ar-JO" sz="2800" b="1" i="0" u="none" strike="noStrike" dirty="0">
                <a:solidFill>
                  <a:srgbClr val="0B0080"/>
                </a:solidFill>
                <a:effectLst/>
                <a:latin typeface="Calibri" panose="020F0502020204030204" pitchFamily="34" charset="0"/>
                <a:cs typeface="Calibri" panose="020F0502020204030204" pitchFamily="34" charset="0"/>
                <a:hlinkClick r:id="rId13" tooltip="أنكسيمانس"/>
              </a:rPr>
              <a:t>أنكسيمانس</a:t>
            </a:r>
            <a:r>
              <a:rPr lang="ar-JO" sz="2800" b="1" i="0" dirty="0">
                <a:solidFill>
                  <a:srgbClr val="202122"/>
                </a:solidFill>
                <a:effectLst/>
                <a:latin typeface="Calibri" panose="020F0502020204030204" pitchFamily="34" charset="0"/>
                <a:cs typeface="Calibri" panose="020F0502020204030204" pitchFamily="34" charset="0"/>
              </a:rPr>
              <a:t> يدل استمرارية هذه الفكرة كمدرسة فلسفية.</a:t>
            </a:r>
            <a:endParaRPr lang="en-US" sz="2800" b="1" dirty="0">
              <a:latin typeface="Calibri" panose="020F0502020204030204" pitchFamily="34" charset="0"/>
              <a:cs typeface="Calibri" panose="020F0502020204030204" pitchFamily="34" charset="0"/>
            </a:endParaRPr>
          </a:p>
        </p:txBody>
      </p:sp>
      <p:sp>
        <p:nvSpPr>
          <p:cNvPr id="2" name="Date Placeholder 1">
            <a:extLst>
              <a:ext uri="{FF2B5EF4-FFF2-40B4-BE49-F238E27FC236}">
                <a16:creationId xmlns:a16="http://schemas.microsoft.com/office/drawing/2014/main" id="{AB4977C2-4ACB-4412-9086-7494AF52FFD1}"/>
              </a:ext>
            </a:extLst>
          </p:cNvPr>
          <p:cNvSpPr>
            <a:spLocks noGrp="1"/>
          </p:cNvSpPr>
          <p:nvPr>
            <p:ph type="dt" sz="half" idx="10"/>
          </p:nvPr>
        </p:nvSpPr>
        <p:spPr/>
        <p:txBody>
          <a:bodyPr/>
          <a:lstStyle/>
          <a:p>
            <a:r>
              <a:rPr lang="en-US" b="1">
                <a:solidFill>
                  <a:srgbClr val="FF0000"/>
                </a:solidFill>
              </a:rPr>
              <a:t>25  October 2020</a:t>
            </a:r>
            <a:endParaRPr lang="en-US" b="1" dirty="0">
              <a:solidFill>
                <a:srgbClr val="FF0000"/>
              </a:solidFill>
            </a:endParaRPr>
          </a:p>
        </p:txBody>
      </p:sp>
      <p:sp>
        <p:nvSpPr>
          <p:cNvPr id="4" name="Slide Number Placeholder 3">
            <a:extLst>
              <a:ext uri="{FF2B5EF4-FFF2-40B4-BE49-F238E27FC236}">
                <a16:creationId xmlns:a16="http://schemas.microsoft.com/office/drawing/2014/main" id="{979DC123-32E0-43D0-89DA-BBB4DACC4FA4}"/>
              </a:ext>
            </a:extLst>
          </p:cNvPr>
          <p:cNvSpPr>
            <a:spLocks noGrp="1"/>
          </p:cNvSpPr>
          <p:nvPr>
            <p:ph type="sldNum" sz="quarter" idx="12"/>
          </p:nvPr>
        </p:nvSpPr>
        <p:spPr>
          <a:xfrm>
            <a:off x="3321146" y="6356350"/>
            <a:ext cx="2743200" cy="365125"/>
          </a:xfrm>
        </p:spPr>
        <p:txBody>
          <a:bodyPr/>
          <a:lstStyle/>
          <a:p>
            <a:fld id="{7866C8BB-0CA2-41D9-B4AF-66985091A1BB}" type="slidenum">
              <a:rPr lang="en-US" b="1" smtClean="0">
                <a:solidFill>
                  <a:srgbClr val="FF0000"/>
                </a:solidFill>
              </a:rPr>
              <a:t>5</a:t>
            </a:fld>
            <a:endParaRPr lang="en-US" b="1" dirty="0">
              <a:solidFill>
                <a:srgbClr val="FF0000"/>
              </a:solidFill>
            </a:endParaRPr>
          </a:p>
        </p:txBody>
      </p:sp>
    </p:spTree>
    <p:extLst>
      <p:ext uri="{BB962C8B-B14F-4D97-AF65-F5344CB8AC3E}">
        <p14:creationId xmlns:p14="http://schemas.microsoft.com/office/powerpoint/2010/main" val="1641262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E77EE7B-5E0A-4E9A-959A-912940331489}"/>
              </a:ext>
            </a:extLst>
          </p:cNvPr>
          <p:cNvSpPr txBox="1"/>
          <p:nvPr/>
        </p:nvSpPr>
        <p:spPr>
          <a:xfrm>
            <a:off x="1804181" y="867875"/>
            <a:ext cx="10100603" cy="3970318"/>
          </a:xfrm>
          <a:prstGeom prst="rect">
            <a:avLst/>
          </a:prstGeom>
          <a:noFill/>
        </p:spPr>
        <p:txBody>
          <a:bodyPr wrap="square">
            <a:spAutoFit/>
          </a:bodyPr>
          <a:lstStyle/>
          <a:p>
            <a:pPr marL="457200" indent="-457200" algn="r" rtl="1">
              <a:buFont typeface="Wingdings" panose="05000000000000000000" pitchFamily="2" charset="2"/>
              <a:buChar char="v"/>
            </a:pPr>
            <a:r>
              <a:rPr lang="ar-JO" sz="2800" b="1" i="0" dirty="0">
                <a:solidFill>
                  <a:srgbClr val="202122"/>
                </a:solidFill>
                <a:effectLst/>
                <a:latin typeface="Calibri" panose="020F0502020204030204" pitchFamily="34" charset="0"/>
                <a:cs typeface="Calibri" panose="020F0502020204030204" pitchFamily="34" charset="0"/>
              </a:rPr>
              <a:t>اهتم اهتماما كبيرا بالرياضيات وخصوصا بالأرقام، وقدس الرقم عشرة لأنه يمثل </a:t>
            </a:r>
            <a:r>
              <a:rPr lang="ar-JO" sz="2800" b="1" i="0" u="none" strike="noStrike" dirty="0">
                <a:solidFill>
                  <a:srgbClr val="0B0080"/>
                </a:solidFill>
                <a:effectLst/>
                <a:latin typeface="Calibri" panose="020F0502020204030204" pitchFamily="34" charset="0"/>
                <a:cs typeface="Calibri" panose="020F0502020204030204" pitchFamily="34" charset="0"/>
                <a:hlinkClick r:id="rId2" tooltip="الكمال"/>
              </a:rPr>
              <a:t>الكمال</a:t>
            </a:r>
            <a:r>
              <a:rPr lang="ar-JO" sz="2800" b="1" i="0" dirty="0">
                <a:solidFill>
                  <a:srgbClr val="202122"/>
                </a:solidFill>
                <a:effectLst/>
                <a:latin typeface="Calibri" panose="020F0502020204030204" pitchFamily="34" charset="0"/>
                <a:cs typeface="Calibri" panose="020F0502020204030204" pitchFamily="34" charset="0"/>
              </a:rPr>
              <a:t> (أي الشيء الكامل التام) كما اهتم بالموسيقى وقال أن الكون يتألف من التمازج بين العدد والنغم. أجبر فيثاغورس أتباعه من دارسي الهندسة على عدة أمور قال أنه نقلها في رحلاته من المزاولين للهندسة:</a:t>
            </a:r>
          </a:p>
          <a:p>
            <a:pPr marL="457200" indent="-457200" algn="r" rtl="1">
              <a:buFont typeface="Wingdings" panose="05000000000000000000" pitchFamily="2" charset="2"/>
              <a:buChar char="v"/>
            </a:pPr>
            <a:endParaRPr lang="ar-JO" sz="2800" b="1" i="0" dirty="0">
              <a:solidFill>
                <a:srgbClr val="202122"/>
              </a:solidFill>
              <a:effectLst/>
              <a:latin typeface="Calibri" panose="020F0502020204030204" pitchFamily="34" charset="0"/>
              <a:cs typeface="Calibri" panose="020F0502020204030204" pitchFamily="34" charset="0"/>
            </a:endParaRPr>
          </a:p>
          <a:p>
            <a:pPr marL="457200" indent="-457200" algn="r" rtl="1">
              <a:buFont typeface="Wingdings" panose="05000000000000000000" pitchFamily="2" charset="2"/>
              <a:buChar char="v"/>
            </a:pPr>
            <a:r>
              <a:rPr lang="ar-JO" sz="2800" b="1" i="0" dirty="0">
                <a:solidFill>
                  <a:srgbClr val="C00000"/>
                </a:solidFill>
                <a:effectLst/>
                <a:latin typeface="Calibri" panose="020F0502020204030204" pitchFamily="34" charset="0"/>
                <a:cs typeface="Calibri" panose="020F0502020204030204" pitchFamily="34" charset="0"/>
              </a:rPr>
              <a:t>ارتداء الملابس البيضاء.</a:t>
            </a:r>
          </a:p>
          <a:p>
            <a:pPr marL="457200" indent="-457200" algn="r" rtl="1">
              <a:buFont typeface="Wingdings" panose="05000000000000000000" pitchFamily="2" charset="2"/>
              <a:buChar char="v"/>
            </a:pPr>
            <a:r>
              <a:rPr lang="ar-JO" sz="2800" b="1" i="0" dirty="0">
                <a:solidFill>
                  <a:srgbClr val="C00000"/>
                </a:solidFill>
                <a:effectLst/>
                <a:latin typeface="Calibri" panose="020F0502020204030204" pitchFamily="34" charset="0"/>
                <a:cs typeface="Calibri" panose="020F0502020204030204" pitchFamily="34" charset="0"/>
              </a:rPr>
              <a:t>التأمل في أوقات محددة.</a:t>
            </a:r>
          </a:p>
          <a:p>
            <a:pPr marL="457200" indent="-457200" algn="r" rtl="1">
              <a:buFont typeface="Wingdings" panose="05000000000000000000" pitchFamily="2" charset="2"/>
              <a:buChar char="v"/>
            </a:pPr>
            <a:r>
              <a:rPr lang="ar-JO" sz="2800" b="1" i="0" dirty="0">
                <a:solidFill>
                  <a:srgbClr val="C00000"/>
                </a:solidFill>
                <a:effectLst/>
                <a:latin typeface="Calibri" panose="020F0502020204030204" pitchFamily="34" charset="0"/>
                <a:cs typeface="Calibri" panose="020F0502020204030204" pitchFamily="34" charset="0"/>
              </a:rPr>
              <a:t>الامتناع عن أكل اللحوم.</a:t>
            </a:r>
          </a:p>
          <a:p>
            <a:pPr marL="457200" indent="-457200" algn="r" rtl="1">
              <a:buFont typeface="Wingdings" panose="05000000000000000000" pitchFamily="2" charset="2"/>
              <a:buChar char="v"/>
            </a:pPr>
            <a:r>
              <a:rPr lang="ar-JO" sz="2800" b="1" i="0" dirty="0">
                <a:solidFill>
                  <a:srgbClr val="C00000"/>
                </a:solidFill>
                <a:effectLst/>
                <a:latin typeface="Calibri" panose="020F0502020204030204" pitchFamily="34" charset="0"/>
                <a:cs typeface="Calibri" panose="020F0502020204030204" pitchFamily="34" charset="0"/>
              </a:rPr>
              <a:t>الامتناع عن أكل الفول</a:t>
            </a:r>
            <a:r>
              <a:rPr lang="ar-JO" sz="2800" b="1" i="0" dirty="0">
                <a:solidFill>
                  <a:srgbClr val="202122"/>
                </a:solidFill>
                <a:effectLst/>
                <a:latin typeface="Calibri" panose="020F0502020204030204" pitchFamily="34" charset="0"/>
                <a:cs typeface="Calibri" panose="020F0502020204030204" pitchFamily="34" charset="0"/>
              </a:rPr>
              <a:t>.</a:t>
            </a:r>
          </a:p>
        </p:txBody>
      </p:sp>
      <p:sp>
        <p:nvSpPr>
          <p:cNvPr id="5" name="TextBox 4">
            <a:extLst>
              <a:ext uri="{FF2B5EF4-FFF2-40B4-BE49-F238E27FC236}">
                <a16:creationId xmlns:a16="http://schemas.microsoft.com/office/drawing/2014/main" id="{7B081CF2-3425-4EB5-BCDF-7005B093236A}"/>
              </a:ext>
            </a:extLst>
          </p:cNvPr>
          <p:cNvSpPr txBox="1"/>
          <p:nvPr/>
        </p:nvSpPr>
        <p:spPr>
          <a:xfrm>
            <a:off x="9664504" y="159989"/>
            <a:ext cx="2240280"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فيثاغورس</a:t>
            </a:r>
          </a:p>
        </p:txBody>
      </p:sp>
      <p:sp>
        <p:nvSpPr>
          <p:cNvPr id="7" name="TextBox 6">
            <a:extLst>
              <a:ext uri="{FF2B5EF4-FFF2-40B4-BE49-F238E27FC236}">
                <a16:creationId xmlns:a16="http://schemas.microsoft.com/office/drawing/2014/main" id="{D6BEA723-2A2A-49C3-8364-2308FAC77F18}"/>
              </a:ext>
            </a:extLst>
          </p:cNvPr>
          <p:cNvSpPr txBox="1"/>
          <p:nvPr/>
        </p:nvSpPr>
        <p:spPr>
          <a:xfrm>
            <a:off x="379828" y="5736265"/>
            <a:ext cx="11746523" cy="830997"/>
          </a:xfrm>
          <a:prstGeom prst="rect">
            <a:avLst/>
          </a:prstGeom>
          <a:noFill/>
        </p:spPr>
        <p:txBody>
          <a:bodyPr wrap="square">
            <a:spAutoFit/>
          </a:bodyPr>
          <a:lstStyle/>
          <a:p>
            <a:pPr marL="457200" indent="-457200" algn="r" rtl="1">
              <a:buFont typeface="Wingdings" panose="05000000000000000000" pitchFamily="2" charset="2"/>
              <a:buChar char="v"/>
            </a:pPr>
            <a:r>
              <a:rPr lang="ar-JO" sz="2400" b="1" i="0" dirty="0">
                <a:solidFill>
                  <a:srgbClr val="202122"/>
                </a:solidFill>
                <a:effectLst/>
                <a:latin typeface="Calibri" panose="020F0502020204030204" pitchFamily="34" charset="0"/>
                <a:cs typeface="Calibri" panose="020F0502020204030204" pitchFamily="34" charset="0"/>
              </a:rPr>
              <a:t>يعتقد فيثاغورس وتلاميذه أن كل شيء مرتبط بالرياضيات وبالتالي يمكن التنبؤ بكل شيء وقياسه بشكل </a:t>
            </a:r>
            <a:r>
              <a:rPr lang="ar-JO" sz="2400" b="1" i="0" u="none" strike="noStrike" dirty="0">
                <a:solidFill>
                  <a:srgbClr val="A55858"/>
                </a:solidFill>
                <a:effectLst/>
                <a:latin typeface="Calibri" panose="020F0502020204030204" pitchFamily="34" charset="0"/>
                <a:cs typeface="Calibri" panose="020F0502020204030204" pitchFamily="34" charset="0"/>
                <a:hlinkClick r:id="rId3" tooltip="حلقات إيقاعية (الصفحة غير موجودة)"/>
              </a:rPr>
              <a:t>حلقات إيقاعية</a:t>
            </a:r>
            <a:r>
              <a:rPr lang="ar-JO" sz="2400" b="1" i="0" dirty="0">
                <a:solidFill>
                  <a:srgbClr val="202122"/>
                </a:solidFill>
                <a:effectLst/>
                <a:latin typeface="Calibri" panose="020F0502020204030204" pitchFamily="34" charset="0"/>
                <a:cs typeface="Calibri" panose="020F0502020204030204" pitchFamily="34" charset="0"/>
              </a:rPr>
              <a:t>.</a:t>
            </a:r>
          </a:p>
        </p:txBody>
      </p:sp>
      <p:pic>
        <p:nvPicPr>
          <p:cNvPr id="4098" name="Picture 2" descr="تعرف على ما هى نظرية فيثاغورس">
            <a:extLst>
              <a:ext uri="{FF2B5EF4-FFF2-40B4-BE49-F238E27FC236}">
                <a16:creationId xmlns:a16="http://schemas.microsoft.com/office/drawing/2014/main" id="{8E7EDADF-E4AD-44A4-ABAC-431A1D4C351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5369" y="2794040"/>
            <a:ext cx="5823733" cy="2773206"/>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2" name="Date Placeholder 1">
            <a:extLst>
              <a:ext uri="{FF2B5EF4-FFF2-40B4-BE49-F238E27FC236}">
                <a16:creationId xmlns:a16="http://schemas.microsoft.com/office/drawing/2014/main" id="{F3D34F6A-35B8-48B4-8443-F14744DCB70D}"/>
              </a:ext>
            </a:extLst>
          </p:cNvPr>
          <p:cNvSpPr>
            <a:spLocks noGrp="1"/>
          </p:cNvSpPr>
          <p:nvPr>
            <p:ph type="dt" sz="half" idx="10"/>
          </p:nvPr>
        </p:nvSpPr>
        <p:spPr>
          <a:xfrm>
            <a:off x="373965" y="6356350"/>
            <a:ext cx="2743200" cy="365125"/>
          </a:xfrm>
        </p:spPr>
        <p:txBody>
          <a:bodyPr/>
          <a:lstStyle/>
          <a:p>
            <a:r>
              <a:rPr lang="en-US" b="1">
                <a:solidFill>
                  <a:srgbClr val="FF0000"/>
                </a:solidFill>
              </a:rPr>
              <a:t>25  October 2020</a:t>
            </a:r>
          </a:p>
        </p:txBody>
      </p:sp>
      <p:sp>
        <p:nvSpPr>
          <p:cNvPr id="4" name="Slide Number Placeholder 3">
            <a:extLst>
              <a:ext uri="{FF2B5EF4-FFF2-40B4-BE49-F238E27FC236}">
                <a16:creationId xmlns:a16="http://schemas.microsoft.com/office/drawing/2014/main" id="{FCA8579A-DD78-4C1D-B0FB-0A9891730627}"/>
              </a:ext>
            </a:extLst>
          </p:cNvPr>
          <p:cNvSpPr>
            <a:spLocks noGrp="1"/>
          </p:cNvSpPr>
          <p:nvPr>
            <p:ph type="sldNum" sz="quarter" idx="12"/>
          </p:nvPr>
        </p:nvSpPr>
        <p:spPr>
          <a:xfrm>
            <a:off x="6612986" y="6356350"/>
            <a:ext cx="2743200" cy="365125"/>
          </a:xfrm>
        </p:spPr>
        <p:txBody>
          <a:bodyPr/>
          <a:lstStyle/>
          <a:p>
            <a:fld id="{7866C8BB-0CA2-41D9-B4AF-66985091A1BB}" type="slidenum">
              <a:rPr lang="en-US" b="1" smtClean="0">
                <a:solidFill>
                  <a:srgbClr val="FF0000"/>
                </a:solidFill>
              </a:rPr>
              <a:t>6</a:t>
            </a:fld>
            <a:endParaRPr lang="en-US" b="1">
              <a:solidFill>
                <a:srgbClr val="FF0000"/>
              </a:solidFill>
            </a:endParaRPr>
          </a:p>
        </p:txBody>
      </p:sp>
    </p:spTree>
    <p:extLst>
      <p:ext uri="{BB962C8B-B14F-4D97-AF65-F5344CB8AC3E}">
        <p14:creationId xmlns:p14="http://schemas.microsoft.com/office/powerpoint/2010/main" val="4744097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0E511D-B840-4AC2-91FA-C79FD65E5C81}"/>
              </a:ext>
            </a:extLst>
          </p:cNvPr>
          <p:cNvSpPr txBox="1"/>
          <p:nvPr/>
        </p:nvSpPr>
        <p:spPr>
          <a:xfrm>
            <a:off x="628356" y="916464"/>
            <a:ext cx="11549576" cy="2246769"/>
          </a:xfrm>
          <a:prstGeom prst="rect">
            <a:avLst/>
          </a:prstGeom>
          <a:noFill/>
        </p:spPr>
        <p:txBody>
          <a:bodyPr wrap="square">
            <a:spAutoFit/>
          </a:bodyPr>
          <a:lstStyle/>
          <a:p>
            <a:pPr marL="457200" indent="-457200" algn="r" rtl="1">
              <a:buFont typeface="Wingdings" panose="05000000000000000000" pitchFamily="2" charset="2"/>
              <a:buChar char="v"/>
            </a:pPr>
            <a:r>
              <a:rPr lang="ar-JO" sz="2800" b="1" i="0" dirty="0">
                <a:solidFill>
                  <a:srgbClr val="202122"/>
                </a:solidFill>
                <a:effectLst/>
                <a:latin typeface="Calibri" panose="020F0502020204030204" pitchFamily="34" charset="0"/>
                <a:cs typeface="Calibri" panose="020F0502020204030204" pitchFamily="34" charset="0"/>
              </a:rPr>
              <a:t>تدل الدراسات ان فيثاغورس انشاء مذهبين أو مدرستين فكريتين.</a:t>
            </a:r>
          </a:p>
          <a:p>
            <a:pPr marL="457200" indent="-457200" algn="r" rtl="1">
              <a:buFont typeface="Wingdings" panose="05000000000000000000" pitchFamily="2" charset="2"/>
              <a:buChar char="v"/>
            </a:pPr>
            <a:r>
              <a:rPr lang="ar-JO" sz="2800" b="1" i="0" dirty="0">
                <a:solidFill>
                  <a:srgbClr val="202122"/>
                </a:solidFill>
                <a:effectLst/>
                <a:latin typeface="Calibri" panose="020F0502020204030204" pitchFamily="34" charset="0"/>
                <a:cs typeface="Calibri" panose="020F0502020204030204" pitchFamily="34" charset="0"/>
              </a:rPr>
              <a:t> تسمى الاولى </a:t>
            </a:r>
            <a:r>
              <a:rPr lang="ar-JO" sz="2800" b="1" i="0" dirty="0">
                <a:solidFill>
                  <a:srgbClr val="C00000"/>
                </a:solidFill>
                <a:effectLst/>
                <a:latin typeface="Calibri" panose="020F0502020204030204" pitchFamily="34" charset="0"/>
                <a:cs typeface="Calibri" panose="020F0502020204030204" pitchFamily="34" charset="0"/>
              </a:rPr>
              <a:t>بـ"ماثيماتيكو" </a:t>
            </a:r>
            <a:r>
              <a:rPr lang="ar-JO" sz="2800" b="1" i="0" dirty="0">
                <a:solidFill>
                  <a:srgbClr val="202122"/>
                </a:solidFill>
                <a:effectLst/>
                <a:latin typeface="Calibri" panose="020F0502020204030204" pitchFamily="34" charset="0"/>
                <a:cs typeface="Calibri" panose="020F0502020204030204" pitchFamily="34" charset="0"/>
              </a:rPr>
              <a:t>وهي كلمة يونانية تعني </a:t>
            </a:r>
            <a:r>
              <a:rPr lang="ar-JO" sz="2800" b="1" i="0" dirty="0">
                <a:solidFill>
                  <a:srgbClr val="C00000"/>
                </a:solidFill>
                <a:effectLst/>
                <a:latin typeface="Calibri" panose="020F0502020204030204" pitchFamily="34" charset="0"/>
                <a:cs typeface="Calibri" panose="020F0502020204030204" pitchFamily="34" charset="0"/>
              </a:rPr>
              <a:t>"معلمون". </a:t>
            </a:r>
          </a:p>
          <a:p>
            <a:pPr marL="457200" indent="-457200" algn="r" rtl="1">
              <a:buFont typeface="Wingdings" panose="05000000000000000000" pitchFamily="2" charset="2"/>
              <a:buChar char="v"/>
            </a:pPr>
            <a:r>
              <a:rPr lang="ar-JO" sz="2800" b="1" i="0" dirty="0">
                <a:solidFill>
                  <a:srgbClr val="202122"/>
                </a:solidFill>
                <a:effectLst/>
                <a:latin typeface="Calibri" panose="020F0502020204030204" pitchFamily="34" charset="0"/>
                <a:cs typeface="Calibri" panose="020F0502020204030204" pitchFamily="34" charset="0"/>
              </a:rPr>
              <a:t>والثانية تسمى </a:t>
            </a:r>
            <a:r>
              <a:rPr lang="ar-JO" sz="2800" b="1" i="0" dirty="0">
                <a:solidFill>
                  <a:srgbClr val="C00000"/>
                </a:solidFill>
                <a:effectLst/>
                <a:latin typeface="Calibri" panose="020F0502020204030204" pitchFamily="34" charset="0"/>
                <a:cs typeface="Calibri" panose="020F0502020204030204" pitchFamily="34" charset="0"/>
              </a:rPr>
              <a:t>"اكوسماتيكو" </a:t>
            </a:r>
            <a:r>
              <a:rPr lang="ar-JO" sz="2800" b="1" i="0" dirty="0">
                <a:solidFill>
                  <a:srgbClr val="202122"/>
                </a:solidFill>
                <a:effectLst/>
                <a:latin typeface="Calibri" panose="020F0502020204030204" pitchFamily="34" charset="0"/>
                <a:cs typeface="Calibri" panose="020F0502020204030204" pitchFamily="34" charset="0"/>
              </a:rPr>
              <a:t>وتعني </a:t>
            </a:r>
            <a:r>
              <a:rPr lang="ar-JO" sz="2800" b="1" i="0" dirty="0">
                <a:solidFill>
                  <a:srgbClr val="C00000"/>
                </a:solidFill>
                <a:effectLst/>
                <a:latin typeface="Calibri" panose="020F0502020204030204" pitchFamily="34" charset="0"/>
                <a:cs typeface="Calibri" panose="020F0502020204030204" pitchFamily="34" charset="0"/>
              </a:rPr>
              <a:t>"مستمعون".</a:t>
            </a:r>
          </a:p>
          <a:p>
            <a:pPr marL="457200" indent="-457200" algn="r" rtl="1">
              <a:buFont typeface="Wingdings" panose="05000000000000000000" pitchFamily="2" charset="2"/>
              <a:buChar char="v"/>
            </a:pPr>
            <a:r>
              <a:rPr lang="ar-JO" sz="2800" b="1" i="0" dirty="0">
                <a:solidFill>
                  <a:srgbClr val="202122"/>
                </a:solidFill>
                <a:effectLst/>
                <a:latin typeface="Calibri" panose="020F0502020204030204" pitchFamily="34" charset="0"/>
                <a:cs typeface="Calibri" panose="020F0502020204030204" pitchFamily="34" charset="0"/>
              </a:rPr>
              <a:t> الكل يعترف ان الماثيماتيكو هي افكار فيثاقورية، لكن هتاك من يشكك بدوره في النظرة الاكوسماتيكية ويردها للفيلسوف </a:t>
            </a:r>
            <a:r>
              <a:rPr lang="ar-JO" sz="2800" b="1" i="0" dirty="0">
                <a:solidFill>
                  <a:srgbClr val="0000FF"/>
                </a:solidFill>
                <a:effectLst/>
                <a:latin typeface="Calibri" panose="020F0502020204030204" pitchFamily="34" charset="0"/>
                <a:cs typeface="Calibri" panose="020F0502020204030204" pitchFamily="34" charset="0"/>
              </a:rPr>
              <a:t>هيباسيوس.</a:t>
            </a:r>
          </a:p>
        </p:txBody>
      </p:sp>
      <p:sp>
        <p:nvSpPr>
          <p:cNvPr id="2" name="TextBox 1">
            <a:extLst>
              <a:ext uri="{FF2B5EF4-FFF2-40B4-BE49-F238E27FC236}">
                <a16:creationId xmlns:a16="http://schemas.microsoft.com/office/drawing/2014/main" id="{8F642B15-A8C3-4D9F-84D5-6751115FEB58}"/>
              </a:ext>
            </a:extLst>
          </p:cNvPr>
          <p:cNvSpPr txBox="1"/>
          <p:nvPr/>
        </p:nvSpPr>
        <p:spPr>
          <a:xfrm>
            <a:off x="9664504" y="159989"/>
            <a:ext cx="2240280"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فيثاغورس</a:t>
            </a:r>
          </a:p>
        </p:txBody>
      </p:sp>
      <p:pic>
        <p:nvPicPr>
          <p:cNvPr id="5122" name="Picture 2" descr="تاريخ نظرية فيثاغورس. دليل على النظرية - التعليم الثانوي والمدارس 2020">
            <a:extLst>
              <a:ext uri="{FF2B5EF4-FFF2-40B4-BE49-F238E27FC236}">
                <a16:creationId xmlns:a16="http://schemas.microsoft.com/office/drawing/2014/main" id="{FCC3C6C1-ACDB-4B5E-8ADC-FF068E71D4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442" y="2902632"/>
            <a:ext cx="3371850" cy="3810000"/>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pic>
        <p:nvPicPr>
          <p:cNvPr id="5124" name="Picture 4" descr="مالا تعرفه عن نظرية فيثاغورس.. القصة وراء نشأتها !">
            <a:extLst>
              <a:ext uri="{FF2B5EF4-FFF2-40B4-BE49-F238E27FC236}">
                <a16:creationId xmlns:a16="http://schemas.microsoft.com/office/drawing/2014/main" id="{75C373CF-0394-4CB3-A5DE-796943A094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25551" y="3573622"/>
            <a:ext cx="5978770" cy="3124389"/>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4" name="Date Placeholder 3">
            <a:extLst>
              <a:ext uri="{FF2B5EF4-FFF2-40B4-BE49-F238E27FC236}">
                <a16:creationId xmlns:a16="http://schemas.microsoft.com/office/drawing/2014/main" id="{1E1E4E74-ADE3-44D3-A032-01F0F7BE77E9}"/>
              </a:ext>
            </a:extLst>
          </p:cNvPr>
          <p:cNvSpPr>
            <a:spLocks noGrp="1"/>
          </p:cNvSpPr>
          <p:nvPr>
            <p:ph type="dt" sz="half" idx="10"/>
          </p:nvPr>
        </p:nvSpPr>
        <p:spPr>
          <a:xfrm>
            <a:off x="838200" y="194699"/>
            <a:ext cx="2743200" cy="365125"/>
          </a:xfrm>
        </p:spPr>
        <p:txBody>
          <a:bodyPr/>
          <a:lstStyle/>
          <a:p>
            <a:r>
              <a:rPr lang="en-US" b="1">
                <a:solidFill>
                  <a:srgbClr val="FF0000"/>
                </a:solidFill>
              </a:rPr>
              <a:t>25  October 2020</a:t>
            </a:r>
            <a:endParaRPr lang="en-US" b="1" dirty="0">
              <a:solidFill>
                <a:srgbClr val="FF0000"/>
              </a:solidFill>
            </a:endParaRPr>
          </a:p>
        </p:txBody>
      </p:sp>
      <p:sp>
        <p:nvSpPr>
          <p:cNvPr id="5" name="Slide Number Placeholder 4">
            <a:extLst>
              <a:ext uri="{FF2B5EF4-FFF2-40B4-BE49-F238E27FC236}">
                <a16:creationId xmlns:a16="http://schemas.microsoft.com/office/drawing/2014/main" id="{B58BBE74-0354-496A-B4B9-68672FA6CDD2}"/>
              </a:ext>
            </a:extLst>
          </p:cNvPr>
          <p:cNvSpPr>
            <a:spLocks noGrp="1"/>
          </p:cNvSpPr>
          <p:nvPr>
            <p:ph type="sldNum" sz="quarter" idx="12"/>
          </p:nvPr>
        </p:nvSpPr>
        <p:spPr/>
        <p:txBody>
          <a:bodyPr/>
          <a:lstStyle/>
          <a:p>
            <a:fld id="{7866C8BB-0CA2-41D9-B4AF-66985091A1BB}" type="slidenum">
              <a:rPr lang="en-US" smtClean="0"/>
              <a:t>7</a:t>
            </a:fld>
            <a:endParaRPr lang="en-US"/>
          </a:p>
        </p:txBody>
      </p:sp>
    </p:spTree>
    <p:extLst>
      <p:ext uri="{BB962C8B-B14F-4D97-AF65-F5344CB8AC3E}">
        <p14:creationId xmlns:p14="http://schemas.microsoft.com/office/powerpoint/2010/main" val="3540672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145AE6E-DE20-4850-8A46-CEE4DE00142A}"/>
              </a:ext>
            </a:extLst>
          </p:cNvPr>
          <p:cNvSpPr txBox="1"/>
          <p:nvPr/>
        </p:nvSpPr>
        <p:spPr>
          <a:xfrm>
            <a:off x="316525" y="991975"/>
            <a:ext cx="11727766" cy="3427926"/>
          </a:xfrm>
          <a:prstGeom prst="rect">
            <a:avLst/>
          </a:prstGeom>
          <a:noFill/>
        </p:spPr>
        <p:txBody>
          <a:bodyPr wrap="square">
            <a:spAutoFit/>
          </a:bodyPr>
          <a:lstStyle/>
          <a:p>
            <a:pPr marL="457200" marR="0" indent="-457200" algn="r" rtl="1">
              <a:lnSpc>
                <a:spcPct val="107000"/>
              </a:lnSpc>
              <a:spcBef>
                <a:spcPts val="0"/>
              </a:spcBef>
              <a:spcAft>
                <a:spcPts val="2250"/>
              </a:spcAft>
              <a:buFont typeface="Wingdings" panose="05000000000000000000" pitchFamily="2" charset="2"/>
              <a:buChar char="v"/>
            </a:pPr>
            <a:r>
              <a:rPr lang="ar-SA"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تُشير السجلات القديمة إلى أنّ أول مدرسةٍ طبيّةٍ أُنشِأَت حوالي عام 700 قبل الميلاد في كنيدوس، وبدأت فيها ممارسة مراقبة المرضى</a:t>
            </a:r>
            <a:r>
              <a:rPr lang="en-US"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2800" b="1" dirty="0">
              <a:effectLst/>
              <a:latin typeface="Calibri" panose="020F0502020204030204" pitchFamily="34" charset="0"/>
              <a:ea typeface="Calibri" panose="020F0502020204030204" pitchFamily="34" charset="0"/>
              <a:cs typeface="Calibri" panose="020F0502020204030204" pitchFamily="34" charset="0"/>
            </a:endParaRPr>
          </a:p>
          <a:p>
            <a:pPr marL="457200" marR="0" indent="-457200" algn="r" rtl="1">
              <a:lnSpc>
                <a:spcPct val="107000"/>
              </a:lnSpc>
              <a:spcBef>
                <a:spcPts val="0"/>
              </a:spcBef>
              <a:spcAft>
                <a:spcPts val="2250"/>
              </a:spcAft>
              <a:buFont typeface="Wingdings" panose="05000000000000000000" pitchFamily="2" charset="2"/>
              <a:buChar char="v"/>
            </a:pPr>
            <a:r>
              <a:rPr lang="ar-SA"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عمل</a:t>
            </a:r>
            <a:r>
              <a:rPr lang="en-US"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 </a:t>
            </a:r>
            <a:r>
              <a:rPr lang="ar-SA"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ألكمايون</a:t>
            </a:r>
            <a:r>
              <a:rPr lang="en-US"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 </a:t>
            </a:r>
            <a:r>
              <a:rPr lang="en-US" sz="2800" b="1"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Alcmaeon</a:t>
            </a:r>
            <a:r>
              <a:rPr lang="en-US"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  -</a:t>
            </a:r>
            <a:r>
              <a:rPr lang="ar-SA"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حوالي </a:t>
            </a:r>
            <a:r>
              <a:rPr lang="ar-SA" sz="2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500 قبل الميلاد- </a:t>
            </a:r>
            <a:r>
              <a:rPr lang="ar-SA"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في هذه المدرسة، وكتب العديد من الكتب الطبيّة، على الرغم من كونه فيلسوفًا علميًا في المقام الأوّل، وليس طبيبًا</a:t>
            </a:r>
            <a:r>
              <a:rPr lang="en-US"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2800" b="1" dirty="0">
              <a:effectLst/>
              <a:latin typeface="Calibri" panose="020F0502020204030204" pitchFamily="34" charset="0"/>
              <a:ea typeface="Calibri" panose="020F0502020204030204" pitchFamily="34" charset="0"/>
              <a:cs typeface="Calibri" panose="020F0502020204030204" pitchFamily="34" charset="0"/>
            </a:endParaRPr>
          </a:p>
          <a:p>
            <a:pPr marL="457200" marR="0" indent="-457200" algn="r" rtl="1">
              <a:lnSpc>
                <a:spcPct val="107000"/>
              </a:lnSpc>
              <a:spcBef>
                <a:spcPts val="0"/>
              </a:spcBef>
              <a:spcAft>
                <a:spcPts val="2250"/>
              </a:spcAft>
              <a:buFont typeface="Wingdings" panose="05000000000000000000" pitchFamily="2" charset="2"/>
              <a:buChar char="v"/>
            </a:pPr>
            <a:r>
              <a:rPr lang="ar-SA"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ويبدو أنّه كان أوّل شخصٍ يتساءل عن الأسباب الداخليّة القادرة على تسبيب المرض، واقترح أنّ المرض يمكن أن يحدث نتيجةً للمشاكل البيئيّة والتغذية ونمط الحياة</a:t>
            </a:r>
            <a:r>
              <a:rPr lang="en-US" sz="2800" b="1" dirty="0">
                <a:solidFill>
                  <a:srgbClr val="313131"/>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2800" b="1"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6148" name="Picture 4" descr="Alcmaeon of Croton, philosopher physician - Hektoen International">
            <a:extLst>
              <a:ext uri="{FF2B5EF4-FFF2-40B4-BE49-F238E27FC236}">
                <a16:creationId xmlns:a16="http://schemas.microsoft.com/office/drawing/2014/main" id="{19DD04CF-D979-4142-A87E-35E9917003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19675" y="4640753"/>
            <a:ext cx="2731623" cy="2103108"/>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pic>
        <p:nvPicPr>
          <p:cNvPr id="6150" name="Picture 6" descr="Alcmaeon of Croton (@AlcmaeonC) | Twitter">
            <a:extLst>
              <a:ext uri="{FF2B5EF4-FFF2-40B4-BE49-F238E27FC236}">
                <a16:creationId xmlns:a16="http://schemas.microsoft.com/office/drawing/2014/main" id="{F1068AF9-4E59-4191-A556-19B39D8451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30" y="4164037"/>
            <a:ext cx="2619375" cy="2619375"/>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897673A0-13C1-4C91-A95F-96B263CDCCF0}"/>
              </a:ext>
            </a:extLst>
          </p:cNvPr>
          <p:cNvSpPr txBox="1"/>
          <p:nvPr/>
        </p:nvSpPr>
        <p:spPr>
          <a:xfrm>
            <a:off x="7512148" y="146454"/>
            <a:ext cx="4266026" cy="646331"/>
          </a:xfrm>
          <a:prstGeom prst="rect">
            <a:avLst/>
          </a:prstGeom>
          <a:noFill/>
          <a:ln w="76200">
            <a:solidFill>
              <a:srgbClr val="00FF00"/>
            </a:solidFill>
          </a:ln>
        </p:spPr>
        <p:txBody>
          <a:bodyPr wrap="square">
            <a:spAutoFit/>
          </a:bodyPr>
          <a:lstStyle/>
          <a:p>
            <a:pPr algn="r" rtl="1"/>
            <a:r>
              <a:rPr lang="ar-JO" sz="3600" b="1" dirty="0">
                <a:solidFill>
                  <a:srgbClr val="FF0000"/>
                </a:solidFill>
                <a:latin typeface="Calibri" panose="020F0502020204030204" pitchFamily="34" charset="0"/>
                <a:cs typeface="Calibri" panose="020F0502020204030204" pitchFamily="34" charset="0"/>
              </a:rPr>
              <a:t>الطب في الحضارة اليونانية</a:t>
            </a:r>
            <a:endParaRPr lang="en-US" sz="3600" b="1" dirty="0">
              <a:solidFill>
                <a:srgbClr val="FF0000"/>
              </a:solidFill>
              <a:latin typeface="Calibri" panose="020F0502020204030204" pitchFamily="34" charset="0"/>
              <a:cs typeface="Calibri" panose="020F0502020204030204" pitchFamily="34" charset="0"/>
            </a:endParaRPr>
          </a:p>
        </p:txBody>
      </p:sp>
      <p:grpSp>
        <p:nvGrpSpPr>
          <p:cNvPr id="5" name="Group 4">
            <a:extLst>
              <a:ext uri="{FF2B5EF4-FFF2-40B4-BE49-F238E27FC236}">
                <a16:creationId xmlns:a16="http://schemas.microsoft.com/office/drawing/2014/main" id="{A10128AF-25C5-47A6-A529-822ADC2FAD0F}"/>
              </a:ext>
            </a:extLst>
          </p:cNvPr>
          <p:cNvGrpSpPr/>
          <p:nvPr/>
        </p:nvGrpSpPr>
        <p:grpSpPr>
          <a:xfrm>
            <a:off x="8500184" y="4676481"/>
            <a:ext cx="3063460" cy="2038593"/>
            <a:chOff x="8500184" y="4774957"/>
            <a:chExt cx="3063460" cy="2038593"/>
          </a:xfrm>
        </p:grpSpPr>
        <p:pic>
          <p:nvPicPr>
            <p:cNvPr id="6146" name="Picture 2" descr="كنيدوس Knidos المدينة القديمة في شبه جزيرة داتشا | تركيا - ادويت">
              <a:extLst>
                <a:ext uri="{FF2B5EF4-FFF2-40B4-BE49-F238E27FC236}">
                  <a16:creationId xmlns:a16="http://schemas.microsoft.com/office/drawing/2014/main" id="{959810AA-9D65-4D64-B404-9688D7C501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00184" y="4774957"/>
              <a:ext cx="3063460" cy="2038593"/>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A1FC7E34-1AE1-49C8-80F7-7201CE5BFD1F}"/>
                </a:ext>
              </a:extLst>
            </p:cNvPr>
            <p:cNvSpPr txBox="1"/>
            <p:nvPr/>
          </p:nvSpPr>
          <p:spPr>
            <a:xfrm>
              <a:off x="8500184" y="4909625"/>
              <a:ext cx="1037712" cy="400110"/>
            </a:xfrm>
            <a:prstGeom prst="rect">
              <a:avLst/>
            </a:prstGeom>
            <a:solidFill>
              <a:schemeClr val="bg1"/>
            </a:solidFill>
          </p:spPr>
          <p:txBody>
            <a:bodyPr wrap="square" rtlCol="0">
              <a:spAutoFit/>
            </a:bodyPr>
            <a:lstStyle/>
            <a:p>
              <a:r>
                <a:rPr lang="ar-SA" sz="2000" b="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كنيدوس</a:t>
              </a:r>
              <a:endParaRPr lang="en-US" sz="2000" b="1" dirty="0">
                <a:solidFill>
                  <a:srgbClr val="FF0000"/>
                </a:solidFill>
              </a:endParaRPr>
            </a:p>
          </p:txBody>
        </p:sp>
      </p:grpSp>
      <p:sp>
        <p:nvSpPr>
          <p:cNvPr id="6" name="Date Placeholder 5">
            <a:extLst>
              <a:ext uri="{FF2B5EF4-FFF2-40B4-BE49-F238E27FC236}">
                <a16:creationId xmlns:a16="http://schemas.microsoft.com/office/drawing/2014/main" id="{90697617-61D0-49A3-B209-22D783335DB0}"/>
              </a:ext>
            </a:extLst>
          </p:cNvPr>
          <p:cNvSpPr>
            <a:spLocks noGrp="1"/>
          </p:cNvSpPr>
          <p:nvPr>
            <p:ph type="dt" sz="half" idx="10"/>
          </p:nvPr>
        </p:nvSpPr>
        <p:spPr>
          <a:xfrm>
            <a:off x="3257845" y="6356350"/>
            <a:ext cx="2743200" cy="365125"/>
          </a:xfrm>
        </p:spPr>
        <p:txBody>
          <a:bodyPr/>
          <a:lstStyle/>
          <a:p>
            <a:r>
              <a:rPr lang="en-US" b="1">
                <a:solidFill>
                  <a:srgbClr val="FF0000"/>
                </a:solidFill>
              </a:rPr>
              <a:t>25  October 2020</a:t>
            </a:r>
            <a:endParaRPr lang="en-US" b="1" dirty="0">
              <a:solidFill>
                <a:srgbClr val="FF0000"/>
              </a:solidFill>
            </a:endParaRPr>
          </a:p>
        </p:txBody>
      </p:sp>
      <p:sp>
        <p:nvSpPr>
          <p:cNvPr id="7" name="Slide Number Placeholder 6">
            <a:extLst>
              <a:ext uri="{FF2B5EF4-FFF2-40B4-BE49-F238E27FC236}">
                <a16:creationId xmlns:a16="http://schemas.microsoft.com/office/drawing/2014/main" id="{971EB7DD-06CA-4080-9764-89896479CBA4}"/>
              </a:ext>
            </a:extLst>
          </p:cNvPr>
          <p:cNvSpPr>
            <a:spLocks noGrp="1"/>
          </p:cNvSpPr>
          <p:nvPr>
            <p:ph type="sldNum" sz="quarter" idx="12"/>
          </p:nvPr>
        </p:nvSpPr>
        <p:spPr>
          <a:xfrm>
            <a:off x="5501638" y="6356350"/>
            <a:ext cx="2743200" cy="365125"/>
          </a:xfrm>
        </p:spPr>
        <p:txBody>
          <a:bodyPr/>
          <a:lstStyle/>
          <a:p>
            <a:fld id="{7866C8BB-0CA2-41D9-B4AF-66985091A1BB}" type="slidenum">
              <a:rPr lang="en-US" b="1" smtClean="0">
                <a:solidFill>
                  <a:srgbClr val="FF0000"/>
                </a:solidFill>
              </a:rPr>
              <a:t>8</a:t>
            </a:fld>
            <a:endParaRPr lang="en-US" b="1" dirty="0">
              <a:solidFill>
                <a:srgbClr val="FF0000"/>
              </a:solidFill>
            </a:endParaRPr>
          </a:p>
        </p:txBody>
      </p:sp>
    </p:spTree>
    <p:extLst>
      <p:ext uri="{BB962C8B-B14F-4D97-AF65-F5344CB8AC3E}">
        <p14:creationId xmlns:p14="http://schemas.microsoft.com/office/powerpoint/2010/main" val="4108217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0B2CE7-5CF8-4CA2-B23B-7A34D37F8394}"/>
              </a:ext>
            </a:extLst>
          </p:cNvPr>
          <p:cNvSpPr txBox="1"/>
          <p:nvPr/>
        </p:nvSpPr>
        <p:spPr>
          <a:xfrm>
            <a:off x="10466363" y="258466"/>
            <a:ext cx="1336431" cy="707886"/>
          </a:xfrm>
          <a:prstGeom prst="rect">
            <a:avLst/>
          </a:prstGeom>
          <a:noFill/>
          <a:ln w="76200">
            <a:solidFill>
              <a:srgbClr val="00FF00"/>
            </a:solidFill>
          </a:ln>
        </p:spPr>
        <p:txBody>
          <a:bodyPr wrap="square">
            <a:spAutoFit/>
          </a:bodyPr>
          <a:lstStyle/>
          <a:p>
            <a:pPr algn="r" rtl="1"/>
            <a:r>
              <a:rPr lang="ar-JO" sz="4000" b="1" i="0" dirty="0">
                <a:solidFill>
                  <a:srgbClr val="FF0000"/>
                </a:solidFill>
                <a:effectLst/>
                <a:latin typeface="Calibri" panose="020F0502020204030204" pitchFamily="34" charset="0"/>
                <a:cs typeface="Calibri" panose="020F0502020204030204" pitchFamily="34" charset="0"/>
              </a:rPr>
              <a:t>أبقراط</a:t>
            </a:r>
          </a:p>
        </p:txBody>
      </p:sp>
      <p:sp>
        <p:nvSpPr>
          <p:cNvPr id="5" name="TextBox 4">
            <a:extLst>
              <a:ext uri="{FF2B5EF4-FFF2-40B4-BE49-F238E27FC236}">
                <a16:creationId xmlns:a16="http://schemas.microsoft.com/office/drawing/2014/main" id="{E7D80824-6AB5-4BC8-901C-561653E6FF28}"/>
              </a:ext>
            </a:extLst>
          </p:cNvPr>
          <p:cNvSpPr txBox="1"/>
          <p:nvPr/>
        </p:nvSpPr>
        <p:spPr>
          <a:xfrm>
            <a:off x="168812" y="1012954"/>
            <a:ext cx="11760591" cy="1384995"/>
          </a:xfrm>
          <a:prstGeom prst="rect">
            <a:avLst/>
          </a:prstGeom>
          <a:noFill/>
        </p:spPr>
        <p:txBody>
          <a:bodyPr wrap="square">
            <a:spAutoFit/>
          </a:bodyPr>
          <a:lstStyle/>
          <a:p>
            <a:pPr marL="457200" indent="-457200" algn="r" rtl="1">
              <a:buFont typeface="Wingdings" panose="05000000000000000000" pitchFamily="2" charset="2"/>
              <a:buChar char="v"/>
            </a:pPr>
            <a:r>
              <a:rPr lang="ar-JO" sz="2800" b="1" i="0" dirty="0">
                <a:solidFill>
                  <a:srgbClr val="202122"/>
                </a:solidFill>
                <a:effectLst/>
                <a:latin typeface="Calibri" panose="020F0502020204030204" pitchFamily="34" charset="0"/>
                <a:cs typeface="Calibri" panose="020F0502020204030204" pitchFamily="34" charset="0"/>
              </a:rPr>
              <a:t>ولد: حوالي </a:t>
            </a:r>
            <a:r>
              <a:rPr lang="ar-JO" sz="2800" b="1" i="0" strike="noStrike" dirty="0">
                <a:solidFill>
                  <a:srgbClr val="FF0000"/>
                </a:solidFill>
                <a:effectLst/>
                <a:latin typeface="Calibri" panose="020F0502020204030204" pitchFamily="34" charset="0"/>
                <a:cs typeface="Calibri" panose="020F0502020204030204" pitchFamily="34" charset="0"/>
                <a:hlinkClick r:id="rId2" tooltip="460 ق م">
                  <a:extLst>
                    <a:ext uri="{A12FA001-AC4F-418D-AE19-62706E023703}">
                      <ahyp:hlinkClr xmlns:ahyp="http://schemas.microsoft.com/office/drawing/2018/hyperlinkcolor" val="tx"/>
                    </a:ext>
                  </a:extLst>
                </a:hlinkClick>
              </a:rPr>
              <a:t>460 ق م</a:t>
            </a:r>
            <a:r>
              <a:rPr lang="ar-JO" sz="2800" b="1" i="0" dirty="0">
                <a:solidFill>
                  <a:srgbClr val="FF0000"/>
                </a:solidFill>
                <a:effectLst/>
                <a:latin typeface="Calibri" panose="020F0502020204030204" pitchFamily="34" charset="0"/>
                <a:cs typeface="Calibri" panose="020F0502020204030204" pitchFamily="34" charset="0"/>
              </a:rPr>
              <a:t> - توفي: حوالي </a:t>
            </a:r>
            <a:r>
              <a:rPr lang="ar-JO" sz="2800" b="1" i="0" strike="noStrike" dirty="0">
                <a:solidFill>
                  <a:srgbClr val="FF0000"/>
                </a:solidFill>
                <a:effectLst/>
                <a:latin typeface="Calibri" panose="020F0502020204030204" pitchFamily="34" charset="0"/>
                <a:cs typeface="Calibri" panose="020F0502020204030204" pitchFamily="34" charset="0"/>
                <a:hlinkClick r:id="rId3" tooltip="370 ق م">
                  <a:extLst>
                    <a:ext uri="{A12FA001-AC4F-418D-AE19-62706E023703}">
                      <ahyp:hlinkClr xmlns:ahyp="http://schemas.microsoft.com/office/drawing/2018/hyperlinkcolor" val="tx"/>
                    </a:ext>
                  </a:extLst>
                </a:hlinkClick>
              </a:rPr>
              <a:t>370 ق م</a:t>
            </a:r>
            <a:r>
              <a:rPr lang="ar-JO" sz="2800" b="1" i="0" dirty="0">
                <a:solidFill>
                  <a:srgbClr val="FF0000"/>
                </a:solidFill>
                <a:effectLst/>
                <a:latin typeface="Calibri" panose="020F0502020204030204" pitchFamily="34" charset="0"/>
                <a:cs typeface="Calibri" panose="020F0502020204030204" pitchFamily="34" charset="0"/>
              </a:rPr>
              <a:t>)؛ </a:t>
            </a:r>
            <a:r>
              <a:rPr lang="ar-JO" sz="2800" b="1" i="0" dirty="0">
                <a:solidFill>
                  <a:srgbClr val="202122"/>
                </a:solidFill>
                <a:effectLst/>
                <a:latin typeface="Calibri" panose="020F0502020204030204" pitchFamily="34" charset="0"/>
                <a:cs typeface="Calibri" panose="020F0502020204030204" pitchFamily="34" charset="0"/>
              </a:rPr>
              <a:t>والمعروف أيضًا باسم أبقراط الثاني</a:t>
            </a:r>
            <a:r>
              <a:rPr lang="en-US" sz="2800" b="1" i="0" dirty="0">
                <a:solidFill>
                  <a:srgbClr val="202122"/>
                </a:solidFill>
                <a:effectLst/>
                <a:latin typeface="Calibri" panose="020F0502020204030204" pitchFamily="34" charset="0"/>
                <a:cs typeface="Calibri" panose="020F0502020204030204" pitchFamily="34" charset="0"/>
              </a:rPr>
              <a:t> </a:t>
            </a:r>
            <a:r>
              <a:rPr lang="ar-JO" sz="2800" b="1" i="0" u="none" strike="noStrike" dirty="0">
                <a:solidFill>
                  <a:srgbClr val="0B0080"/>
                </a:solidFill>
                <a:effectLst/>
                <a:latin typeface="Calibri" panose="020F0502020204030204" pitchFamily="34" charset="0"/>
                <a:cs typeface="Calibri" panose="020F0502020204030204" pitchFamily="34" charset="0"/>
                <a:hlinkClick r:id="rId4" tooltip="طبيب"/>
              </a:rPr>
              <a:t>طبيب</a:t>
            </a:r>
            <a:r>
              <a:rPr lang="ar-JO" sz="2800" b="1" i="0" dirty="0">
                <a:solidFill>
                  <a:srgbClr val="202122"/>
                </a:solidFill>
                <a:effectLst/>
                <a:latin typeface="Calibri" panose="020F0502020204030204" pitchFamily="34" charset="0"/>
                <a:cs typeface="Calibri" panose="020F0502020204030204" pitchFamily="34" charset="0"/>
              </a:rPr>
              <a:t> </a:t>
            </a:r>
            <a:r>
              <a:rPr lang="ar-JO" sz="2800" b="1" i="0" u="none" strike="noStrike" dirty="0">
                <a:solidFill>
                  <a:srgbClr val="0B0080"/>
                </a:solidFill>
                <a:effectLst/>
                <a:latin typeface="Calibri" panose="020F0502020204030204" pitchFamily="34" charset="0"/>
                <a:cs typeface="Calibri" panose="020F0502020204030204" pitchFamily="34" charset="0"/>
                <a:hlinkClick r:id="rId5" tooltip="يونانيون"/>
              </a:rPr>
              <a:t>يوناني</a:t>
            </a:r>
            <a:r>
              <a:rPr lang="ar-JO" sz="2800" b="1" i="0" dirty="0">
                <a:solidFill>
                  <a:srgbClr val="202122"/>
                </a:solidFill>
                <a:effectLst/>
                <a:latin typeface="Calibri" panose="020F0502020204030204" pitchFamily="34" charset="0"/>
                <a:cs typeface="Calibri" panose="020F0502020204030204" pitchFamily="34" charset="0"/>
              </a:rPr>
              <a:t> في عصر بريكليس (</a:t>
            </a:r>
            <a:r>
              <a:rPr lang="ar-JO" sz="2800" b="1" i="0" u="none" strike="noStrike" dirty="0">
                <a:solidFill>
                  <a:srgbClr val="0B0080"/>
                </a:solidFill>
                <a:effectLst/>
                <a:latin typeface="Calibri" panose="020F0502020204030204" pitchFamily="34" charset="0"/>
                <a:cs typeface="Calibri" panose="020F0502020204030204" pitchFamily="34" charset="0"/>
                <a:hlinkClick r:id="rId6" tooltip="العصر الكلاسيكي اليوناني"/>
              </a:rPr>
              <a:t>العصر الكلاسيكي اليوناني</a:t>
            </a:r>
            <a:r>
              <a:rPr lang="ar-JO" sz="2800" b="1" i="0" dirty="0">
                <a:solidFill>
                  <a:srgbClr val="202122"/>
                </a:solidFill>
                <a:effectLst/>
                <a:latin typeface="Calibri" panose="020F0502020204030204" pitchFamily="34" charset="0"/>
                <a:cs typeface="Calibri" panose="020F0502020204030204" pitchFamily="34" charset="0"/>
              </a:rPr>
              <a:t>)، يُعدُّ من أبرز الشخصيات في </a:t>
            </a:r>
            <a:r>
              <a:rPr lang="ar-JO" sz="2800" b="1" i="0" u="none" strike="noStrike" dirty="0">
                <a:solidFill>
                  <a:srgbClr val="0B0080"/>
                </a:solidFill>
                <a:effectLst/>
                <a:latin typeface="Calibri" panose="020F0502020204030204" pitchFamily="34" charset="0"/>
                <a:cs typeface="Calibri" panose="020F0502020204030204" pitchFamily="34" charset="0"/>
                <a:hlinkClick r:id="rId7" tooltip="تاريخ الطب"/>
              </a:rPr>
              <a:t>تاريخ الطب</a:t>
            </a:r>
            <a:r>
              <a:rPr lang="ar-JO" sz="2800" b="1" i="0" dirty="0">
                <a:solidFill>
                  <a:srgbClr val="202122"/>
                </a:solidFill>
                <a:effectLst/>
                <a:latin typeface="Calibri" panose="020F0502020204030204" pitchFamily="34" charset="0"/>
                <a:cs typeface="Calibri" panose="020F0502020204030204" pitchFamily="34" charset="0"/>
              </a:rPr>
              <a:t> عبر التاريخ،</a:t>
            </a:r>
          </a:p>
        </p:txBody>
      </p:sp>
      <p:pic>
        <p:nvPicPr>
          <p:cNvPr id="7170" name="Picture 2">
            <a:extLst>
              <a:ext uri="{FF2B5EF4-FFF2-40B4-BE49-F238E27FC236}">
                <a16:creationId xmlns:a16="http://schemas.microsoft.com/office/drawing/2014/main" id="{2BD0CA5C-751E-4334-940C-492F9350803A}"/>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1943" y="2003986"/>
            <a:ext cx="3130063" cy="4597280"/>
          </a:xfrm>
          <a:prstGeom prst="rect">
            <a:avLst/>
          </a:prstGeom>
          <a:noFill/>
          <a:ln w="76200">
            <a:solidFill>
              <a:schemeClr val="tx1"/>
            </a:solidFill>
          </a:ln>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DBD4794F-CF3A-46A3-A78D-913AB76EEDD8}"/>
              </a:ext>
            </a:extLst>
          </p:cNvPr>
          <p:cNvSpPr txBox="1"/>
          <p:nvPr/>
        </p:nvSpPr>
        <p:spPr>
          <a:xfrm>
            <a:off x="4428977" y="3179241"/>
            <a:ext cx="7500426" cy="2246769"/>
          </a:xfrm>
          <a:prstGeom prst="rect">
            <a:avLst/>
          </a:prstGeom>
          <a:noFill/>
        </p:spPr>
        <p:txBody>
          <a:bodyPr wrap="square">
            <a:spAutoFit/>
          </a:bodyPr>
          <a:lstStyle/>
          <a:p>
            <a:pPr marL="457200" indent="-457200" algn="r" rtl="1">
              <a:buFont typeface="Wingdings" panose="05000000000000000000" pitchFamily="2" charset="2"/>
              <a:buChar char="ü"/>
            </a:pPr>
            <a:r>
              <a:rPr kumimoji="0" lang="ar-JO" sz="2800" b="1" i="0" u="none" strike="noStrike" kern="1200" cap="none" spc="0" normalizeH="0" baseline="0" noProof="0" dirty="0">
                <a:ln>
                  <a:noFill/>
                </a:ln>
                <a:solidFill>
                  <a:srgbClr val="202122"/>
                </a:solidFill>
                <a:effectLst/>
                <a:uLnTx/>
                <a:uFillTx/>
                <a:latin typeface="Calibri" panose="020F0502020204030204" pitchFamily="34" charset="0"/>
                <a:ea typeface="+mn-ea"/>
                <a:cs typeface="Calibri" panose="020F0502020204030204" pitchFamily="34" charset="0"/>
              </a:rPr>
              <a:t>وهو سابع الأطباء العظام في تاريخ اليونان، من آل </a:t>
            </a:r>
            <a:r>
              <a:rPr kumimoji="0" lang="ar-JO" sz="2800" b="1" i="0" u="none" strike="noStrike" kern="1200" cap="none" spc="0" normalizeH="0" baseline="0" noProof="0" dirty="0">
                <a:ln>
                  <a:noFill/>
                </a:ln>
                <a:solidFill>
                  <a:srgbClr val="0B0080"/>
                </a:solidFill>
                <a:effectLst/>
                <a:uLnTx/>
                <a:uFillTx/>
                <a:latin typeface="Calibri" panose="020F0502020204030204" pitchFamily="34" charset="0"/>
                <a:ea typeface="+mn-ea"/>
                <a:cs typeface="Calibri" panose="020F0502020204030204" pitchFamily="34" charset="0"/>
                <a:hlinkClick r:id="rId9" tooltip="أسقليبيوس"/>
              </a:rPr>
              <a:t>أسقليبيوس</a:t>
            </a:r>
            <a:r>
              <a:rPr kumimoji="0" lang="ar-JO" sz="2800" b="1" i="0" u="none" strike="noStrike" kern="1200" cap="none" spc="0" normalizeH="0" baseline="0" noProof="0" dirty="0">
                <a:ln>
                  <a:noFill/>
                </a:ln>
                <a:solidFill>
                  <a:srgbClr val="202122"/>
                </a:solidFill>
                <a:effectLst/>
                <a:uLnTx/>
                <a:uFillTx/>
                <a:latin typeface="Calibri" panose="020F0502020204030204" pitchFamily="34" charset="0"/>
                <a:ea typeface="+mn-ea"/>
                <a:cs typeface="Calibri" panose="020F0502020204030204" pitchFamily="34" charset="0"/>
              </a:rPr>
              <a:t> الذين بدأوا بالأخير وخُتِموا </a:t>
            </a:r>
            <a:r>
              <a:rPr kumimoji="0" lang="ar-JO" sz="2800" b="1" i="0" u="none" strike="noStrike" kern="1200" cap="none" spc="0" normalizeH="0" baseline="0" noProof="0" dirty="0">
                <a:ln>
                  <a:noFill/>
                </a:ln>
                <a:solidFill>
                  <a:srgbClr val="0B0080"/>
                </a:solidFill>
                <a:effectLst/>
                <a:uLnTx/>
                <a:uFillTx/>
                <a:latin typeface="Calibri" panose="020F0502020204030204" pitchFamily="34" charset="0"/>
                <a:ea typeface="+mn-ea"/>
                <a:cs typeface="Calibri" panose="020F0502020204030204" pitchFamily="34" charset="0"/>
                <a:hlinkClick r:id="rId10" tooltip="جالينوس"/>
              </a:rPr>
              <a:t>بجالينوس</a:t>
            </a:r>
            <a:r>
              <a:rPr kumimoji="0" lang="ar-JO" sz="2800" b="1" i="0" u="none" strike="noStrike" kern="1200" cap="none" spc="0" normalizeH="0" baseline="0" noProof="0" dirty="0">
                <a:ln>
                  <a:noFill/>
                </a:ln>
                <a:solidFill>
                  <a:srgbClr val="202122"/>
                </a:solidFill>
                <a:effectLst/>
                <a:uLnTx/>
                <a:uFillTx/>
                <a:latin typeface="Calibri" panose="020F0502020204030204" pitchFamily="34" charset="0"/>
                <a:ea typeface="+mn-ea"/>
                <a:cs typeface="Calibri" panose="020F0502020204030204" pitchFamily="34" charset="0"/>
              </a:rPr>
              <a:t> المُلقب من قبل </a:t>
            </a:r>
            <a:r>
              <a:rPr kumimoji="0" lang="ar-JO" sz="2800" b="1" i="0" u="none" strike="noStrike" kern="1200" cap="none" spc="0" normalizeH="0" baseline="0" noProof="0" dirty="0">
                <a:ln>
                  <a:noFill/>
                </a:ln>
                <a:solidFill>
                  <a:srgbClr val="0B0080"/>
                </a:solidFill>
                <a:effectLst/>
                <a:uLnTx/>
                <a:uFillTx/>
                <a:latin typeface="Calibri" panose="020F0502020204030204" pitchFamily="34" charset="0"/>
                <a:ea typeface="+mn-ea"/>
                <a:cs typeface="Calibri" panose="020F0502020204030204" pitchFamily="34" charset="0"/>
                <a:hlinkClick r:id="rId11" tooltip="أبو بكر الرازي"/>
              </a:rPr>
              <a:t>الرازي</a:t>
            </a:r>
            <a:r>
              <a:rPr kumimoji="0" lang="ar-JO" sz="2800" b="1" i="0" u="none" strike="noStrike" kern="1200" cap="none" spc="0" normalizeH="0" baseline="0" noProof="0" dirty="0">
                <a:ln>
                  <a:noFill/>
                </a:ln>
                <a:solidFill>
                  <a:srgbClr val="202122"/>
                </a:solidFill>
                <a:effectLst/>
                <a:uLnTx/>
                <a:uFillTx/>
                <a:latin typeface="Calibri" panose="020F0502020204030204" pitchFamily="34" charset="0"/>
                <a:ea typeface="+mn-ea"/>
                <a:cs typeface="Calibri" panose="020F0502020204030204" pitchFamily="34" charset="0"/>
              </a:rPr>
              <a:t>: بـ«ثَانِي الفَاضِلَيْن»، بعد أبقراط الذي سُمِّيَ لدى العرب بـ«الفاضل»، تكريمًا له عند ذكره. </a:t>
            </a:r>
            <a:endParaRPr lang="en-US" dirty="0"/>
          </a:p>
        </p:txBody>
      </p:sp>
      <p:sp>
        <p:nvSpPr>
          <p:cNvPr id="2" name="Date Placeholder 1">
            <a:extLst>
              <a:ext uri="{FF2B5EF4-FFF2-40B4-BE49-F238E27FC236}">
                <a16:creationId xmlns:a16="http://schemas.microsoft.com/office/drawing/2014/main" id="{C94F93BD-7A51-43D6-8C0B-910BD36CE728}"/>
              </a:ext>
            </a:extLst>
          </p:cNvPr>
          <p:cNvSpPr>
            <a:spLocks noGrp="1"/>
          </p:cNvSpPr>
          <p:nvPr>
            <p:ph type="dt" sz="half" idx="10"/>
          </p:nvPr>
        </p:nvSpPr>
        <p:spPr>
          <a:xfrm>
            <a:off x="4383258" y="6356350"/>
            <a:ext cx="2743200" cy="365125"/>
          </a:xfrm>
        </p:spPr>
        <p:txBody>
          <a:bodyPr/>
          <a:lstStyle/>
          <a:p>
            <a:r>
              <a:rPr lang="en-US" b="1">
                <a:solidFill>
                  <a:srgbClr val="FF0000"/>
                </a:solidFill>
              </a:rPr>
              <a:t>25  October 2020</a:t>
            </a:r>
            <a:endParaRPr lang="en-US" b="1" dirty="0">
              <a:solidFill>
                <a:srgbClr val="FF0000"/>
              </a:solidFill>
            </a:endParaRPr>
          </a:p>
        </p:txBody>
      </p:sp>
      <p:sp>
        <p:nvSpPr>
          <p:cNvPr id="4" name="Slide Number Placeholder 3">
            <a:extLst>
              <a:ext uri="{FF2B5EF4-FFF2-40B4-BE49-F238E27FC236}">
                <a16:creationId xmlns:a16="http://schemas.microsoft.com/office/drawing/2014/main" id="{7C128FBD-DC52-4EC1-8349-59239136CB39}"/>
              </a:ext>
            </a:extLst>
          </p:cNvPr>
          <p:cNvSpPr>
            <a:spLocks noGrp="1"/>
          </p:cNvSpPr>
          <p:nvPr>
            <p:ph type="sldNum" sz="quarter" idx="12"/>
          </p:nvPr>
        </p:nvSpPr>
        <p:spPr/>
        <p:txBody>
          <a:bodyPr/>
          <a:lstStyle/>
          <a:p>
            <a:fld id="{7866C8BB-0CA2-41D9-B4AF-66985091A1BB}" type="slidenum">
              <a:rPr lang="en-US" b="1" smtClean="0">
                <a:solidFill>
                  <a:srgbClr val="FF0000"/>
                </a:solidFill>
              </a:rPr>
              <a:t>9</a:t>
            </a:fld>
            <a:endParaRPr lang="en-US" b="1">
              <a:solidFill>
                <a:srgbClr val="FF0000"/>
              </a:solidFill>
            </a:endParaRPr>
          </a:p>
        </p:txBody>
      </p:sp>
    </p:spTree>
    <p:extLst>
      <p:ext uri="{BB962C8B-B14F-4D97-AF65-F5344CB8AC3E}">
        <p14:creationId xmlns:p14="http://schemas.microsoft.com/office/powerpoint/2010/main" val="40895489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422</TotalTime>
  <Words>1597</Words>
  <Application>Microsoft Office PowerPoint</Application>
  <PresentationFormat>Widescreen</PresentationFormat>
  <Paragraphs>150</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Aiman Qais. Ahmad</dc:creator>
  <cp:lastModifiedBy>احمد المعايطه</cp:lastModifiedBy>
  <cp:revision>32</cp:revision>
  <dcterms:created xsi:type="dcterms:W3CDTF">2020-10-24T22:14:24Z</dcterms:created>
  <dcterms:modified xsi:type="dcterms:W3CDTF">2020-10-27T08:51:39Z</dcterms:modified>
</cp:coreProperties>
</file>