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5" r:id="rId3"/>
    <p:sldId id="314" r:id="rId4"/>
    <p:sldId id="299" r:id="rId5"/>
    <p:sldId id="300" r:id="rId6"/>
    <p:sldId id="286" r:id="rId7"/>
    <p:sldId id="289" r:id="rId8"/>
    <p:sldId id="301" r:id="rId9"/>
    <p:sldId id="287" r:id="rId10"/>
    <p:sldId id="302" r:id="rId11"/>
    <p:sldId id="290" r:id="rId12"/>
    <p:sldId id="291" r:id="rId13"/>
    <p:sldId id="303" r:id="rId14"/>
    <p:sldId id="304" r:id="rId15"/>
    <p:sldId id="305" r:id="rId16"/>
    <p:sldId id="306" r:id="rId17"/>
    <p:sldId id="307" r:id="rId18"/>
    <p:sldId id="308" r:id="rId19"/>
    <p:sldId id="292" r:id="rId20"/>
    <p:sldId id="309" r:id="rId21"/>
    <p:sldId id="311" r:id="rId22"/>
    <p:sldId id="312" r:id="rId23"/>
    <p:sldId id="315" r:id="rId24"/>
    <p:sldId id="262" r:id="rId25"/>
    <p:sldId id="293" r:id="rId26"/>
    <p:sldId id="313" r:id="rId27"/>
    <p:sldId id="279" r:id="rId28"/>
  </p:sldIdLst>
  <p:sldSz cx="9144000" cy="5143500" type="screen16x9"/>
  <p:notesSz cx="6858000" cy="9144000"/>
  <p:embeddedFontLst>
    <p:embeddedFont>
      <p:font typeface="Dosis" charset="0"/>
      <p:regular r:id="rId30"/>
      <p:bold r:id="rId31"/>
    </p:embeddedFont>
    <p:embeddedFont>
      <p:font typeface="Times" pitchFamily="18" charset="0"/>
      <p:regular r:id="rId32"/>
      <p:bold r:id="rId33"/>
    </p:embeddedFont>
    <p:embeddedFont>
      <p:font typeface="Titillium Web Light" charset="0"/>
      <p:regular r:id="rId34"/>
      <p:bold r:id="rId35"/>
      <p:italic r:id="rId36"/>
      <p:boldItalic r:id="rId37"/>
    </p:embeddedFont>
    <p:embeddedFont>
      <p:font typeface="Arial Unicode MS" pitchFamily="34" charset="-128"/>
      <p:regular r:id="rId38"/>
    </p:embeddedFont>
    <p:embeddedFont>
      <p:font typeface="Tahoma" pitchFamily="34" charset="0"/>
      <p:regular r:id="rId39"/>
      <p:bold r:id="rId40"/>
    </p:embeddedFont>
    <p:embeddedFont>
      <p:font typeface="Dosis Light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500" smtClean="0">
                <a:latin typeface="Arial Unicode MS" pitchFamily="34" charset="-128"/>
              </a:rPr>
              <a:t>SLIDE 12: Kidney, necrosis of tubular cells</a:t>
            </a: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FCA3-5C7E-4516-9799-FD456094AA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34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251520" y="483518"/>
            <a:ext cx="583264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Cell Injury </a:t>
            </a:r>
            <a:r>
              <a:rPr lang="en" dirty="0" smtClean="0"/>
              <a:t>&amp; Necrosis-2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455415" y="3867894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Ghadeer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Hayel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7288" r="4053" b="5683"/>
          <a:stretch/>
        </p:blipFill>
        <p:spPr>
          <a:xfrm>
            <a:off x="3905267" y="1923678"/>
            <a:ext cx="5064292" cy="2892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815814"/>
            <a:ext cx="6750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Dosis" charset="0"/>
              </a:rPr>
              <a:t>Ghadeer</a:t>
            </a:r>
            <a:r>
              <a:rPr lang="en-US" b="1" dirty="0" smtClean="0">
                <a:solidFill>
                  <a:schemeClr val="bg1"/>
                </a:solidFill>
                <a:latin typeface="Dosis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Dosis" charset="0"/>
              </a:rPr>
              <a:t>Hayel</a:t>
            </a:r>
            <a:r>
              <a:rPr lang="en-US" b="1" dirty="0" smtClean="0">
                <a:solidFill>
                  <a:schemeClr val="bg1"/>
                </a:solidFill>
                <a:latin typeface="Dosis" charset="0"/>
              </a:rPr>
              <a:t>, M.D.                                                                                                     </a:t>
            </a:r>
            <a:r>
              <a:rPr lang="en-US" b="1" dirty="0" smtClean="0">
                <a:solidFill>
                  <a:schemeClr val="bg1"/>
                </a:solidFill>
                <a:latin typeface="Dosis" charset="0"/>
              </a:rPr>
              <a:t>30</a:t>
            </a:r>
            <a:r>
              <a:rPr lang="en-US" b="1" dirty="0" smtClean="0">
                <a:solidFill>
                  <a:schemeClr val="bg1"/>
                </a:solidFill>
                <a:latin typeface="Dosis" charset="0"/>
              </a:rPr>
              <a:t>/9/2019</a:t>
            </a:r>
            <a:endParaRPr lang="en-US" b="1" dirty="0">
              <a:solidFill>
                <a:schemeClr val="bg1"/>
              </a:solidFill>
              <a:latin typeface="Dosi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1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>
              <a:lnSpc>
                <a:spcPct val="130000"/>
              </a:lnSpc>
              <a:defRPr/>
            </a:pP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Morphologic Patterns of Necrosis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300" y="1544977"/>
            <a:ext cx="6761100" cy="3150412"/>
          </a:xfrm>
        </p:spPr>
        <p:txBody>
          <a:bodyPr lIns="90488" tIns="44450" rIns="90488" bIns="44450"/>
          <a:lstStyle/>
          <a:p>
            <a:pPr lvl="1">
              <a:lnSpc>
                <a:spcPct val="130000"/>
              </a:lnSpc>
              <a:defRPr/>
            </a:pPr>
            <a:r>
              <a:rPr lang="en-US" altLang="en-US" sz="2800" dirty="0" err="1" smtClean="0"/>
              <a:t>Coagulative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 err="1"/>
              <a:t>Liquefactive</a:t>
            </a:r>
            <a:r>
              <a:rPr lang="en-US" altLang="en-US" sz="2800" dirty="0"/>
              <a:t>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/>
              <a:t>Gangrenous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 err="1"/>
              <a:t>Caseous</a:t>
            </a:r>
            <a:r>
              <a:rPr lang="en-US" altLang="en-US" sz="2800" dirty="0"/>
              <a:t>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/>
              <a:t>Fat necrosis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800" dirty="0" err="1" smtClean="0"/>
              <a:t>Fibrinoid</a:t>
            </a:r>
            <a:r>
              <a:rPr lang="en-US" altLang="en-US" sz="2800" dirty="0" smtClean="0"/>
              <a:t> necrosis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346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1131590"/>
            <a:ext cx="8459787" cy="3726656"/>
          </a:xfrm>
        </p:spPr>
        <p:txBody>
          <a:bodyPr lIns="90488" tIns="44450" rIns="90488" bIns="44450"/>
          <a:lstStyle/>
          <a:p>
            <a:pPr marL="1090613" lvl="2" indent="-419100">
              <a:lnSpc>
                <a:spcPct val="120000"/>
              </a:lnSpc>
              <a:defRPr/>
            </a:pPr>
            <a:r>
              <a:rPr lang="en-US" altLang="en-US" sz="2400" dirty="0" smtClean="0"/>
              <a:t>Preservation </a:t>
            </a:r>
            <a:r>
              <a:rPr lang="en-US" altLang="en-US" sz="2400" dirty="0"/>
              <a:t>of the structural outline of the dead (</a:t>
            </a:r>
            <a:r>
              <a:rPr lang="en-US" altLang="en-US" sz="2400" b="1" i="1" dirty="0"/>
              <a:t>coagulated</a:t>
            </a:r>
            <a:r>
              <a:rPr lang="en-US" altLang="en-US" sz="2400" dirty="0"/>
              <a:t>) cell for days</a:t>
            </a:r>
          </a:p>
          <a:p>
            <a:pPr marL="1090613" lvl="2" indent="-419100">
              <a:lnSpc>
                <a:spcPct val="120000"/>
              </a:lnSpc>
              <a:defRPr/>
            </a:pPr>
            <a:r>
              <a:rPr lang="en-US" altLang="en-US" sz="2400" dirty="0"/>
              <a:t>The </a:t>
            </a:r>
            <a:r>
              <a:rPr lang="en-US" altLang="en-US" sz="2400" b="1" i="1" dirty="0"/>
              <a:t>most </a:t>
            </a:r>
            <a:r>
              <a:rPr lang="en-US" altLang="en-US" sz="2400" b="1" i="1" dirty="0" smtClean="0"/>
              <a:t>common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form of necrosis (particularly in myocardium, liver, </a:t>
            </a:r>
            <a:r>
              <a:rPr lang="en-US" altLang="en-US" sz="2400" dirty="0" smtClean="0"/>
              <a:t>kidney)</a:t>
            </a:r>
          </a:p>
          <a:p>
            <a:pPr marL="1090613" lvl="2" indent="-419100">
              <a:lnSpc>
                <a:spcPct val="120000"/>
              </a:lnSpc>
              <a:defRPr/>
            </a:pPr>
            <a:r>
              <a:rPr lang="en-US" altLang="en-US" sz="2400" dirty="0" smtClean="0"/>
              <a:t>characteristic </a:t>
            </a:r>
            <a:r>
              <a:rPr lang="en-US" altLang="en-US" sz="2400" dirty="0"/>
              <a:t>of </a:t>
            </a:r>
            <a:r>
              <a:rPr lang="en-US" altLang="en-US" sz="2400" b="1" i="1" dirty="0"/>
              <a:t>hypoxic</a:t>
            </a:r>
            <a:r>
              <a:rPr lang="en-US" altLang="en-US" sz="2400" dirty="0"/>
              <a:t> cell death in all tissues </a:t>
            </a:r>
            <a:r>
              <a:rPr lang="en-US" altLang="en-US" sz="2400" u="sng" dirty="0"/>
              <a:t>except</a:t>
            </a:r>
            <a:r>
              <a:rPr lang="en-US" altLang="en-US" sz="2400" dirty="0"/>
              <a:t> in the brain</a:t>
            </a:r>
          </a:p>
          <a:p>
            <a:pPr marL="1090613" lvl="2" indent="-419100">
              <a:lnSpc>
                <a:spcPct val="120000"/>
              </a:lnSpc>
              <a:defRPr/>
            </a:pPr>
            <a:r>
              <a:rPr lang="en-US" altLang="en-US" sz="2400" dirty="0" smtClean="0"/>
              <a:t>Mechanism</a:t>
            </a:r>
            <a:r>
              <a:rPr lang="en-US" altLang="en-US" sz="2400" dirty="0"/>
              <a:t>: </a:t>
            </a:r>
            <a:r>
              <a:rPr lang="en-US" altLang="en-US" sz="2400" b="1" i="1" dirty="0"/>
              <a:t>denaturation</a:t>
            </a:r>
            <a:r>
              <a:rPr lang="en-US" altLang="en-US" sz="2400" dirty="0"/>
              <a:t> of proteins and enzymes </a:t>
            </a:r>
            <a:r>
              <a:rPr lang="en-US" altLang="en-US" sz="2400" dirty="0">
                <a:sym typeface="Wingdings" pitchFamily="2" charset="2"/>
              </a:rPr>
              <a:t> blocking cellular proteolysis  preserve cell outline</a:t>
            </a:r>
          </a:p>
        </p:txBody>
      </p:sp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267494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uk-UA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oagulati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necrosi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3728194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" y="1240261"/>
            <a:ext cx="9078192" cy="419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267494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Coagulative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necrosi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35619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696" y="1275606"/>
            <a:ext cx="5242384" cy="3582640"/>
          </a:xfrm>
        </p:spPr>
        <p:txBody>
          <a:bodyPr lIns="90488" tIns="44450" rIns="90488" bIns="44450"/>
          <a:lstStyle/>
          <a:p>
            <a:r>
              <a:rPr lang="en-US" dirty="0"/>
              <a:t>F</a:t>
            </a:r>
            <a:r>
              <a:rPr lang="en-US" dirty="0" smtClean="0"/>
              <a:t>ocal </a:t>
            </a:r>
            <a:r>
              <a:rPr lang="en-US" dirty="0"/>
              <a:t>bacterial </a:t>
            </a:r>
            <a:r>
              <a:rPr lang="en-US" dirty="0" smtClean="0"/>
              <a:t>and fungal infections.</a:t>
            </a:r>
          </a:p>
          <a:p>
            <a:r>
              <a:rPr lang="en-US" dirty="0" smtClean="0"/>
              <a:t>Hypoxic &amp; death </a:t>
            </a:r>
            <a:r>
              <a:rPr lang="en-US" dirty="0"/>
              <a:t>of cells within the central nervous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Microbes -rapid accumulation of </a:t>
            </a:r>
            <a:r>
              <a:rPr lang="en-US" dirty="0"/>
              <a:t>inflammatory </a:t>
            </a:r>
            <a:r>
              <a:rPr lang="en-US" dirty="0" smtClean="0"/>
              <a:t>cells-enzymes </a:t>
            </a:r>
            <a:r>
              <a:rPr lang="en-US" dirty="0"/>
              <a:t>of </a:t>
            </a:r>
            <a:r>
              <a:rPr lang="en-US" dirty="0" smtClean="0"/>
              <a:t>leukocytes digest </a:t>
            </a:r>
            <a:r>
              <a:rPr lang="en-US" dirty="0"/>
              <a:t>(“liquefy”) the </a:t>
            </a:r>
            <a:r>
              <a:rPr lang="en-US" dirty="0" smtClean="0"/>
              <a:t>tissue.</a:t>
            </a:r>
            <a:endParaRPr lang="en-US" sz="6600" dirty="0" smtClean="0">
              <a:sym typeface="Wingdings" pitchFamily="2" charset="2"/>
            </a:endParaRPr>
          </a:p>
          <a:p>
            <a:r>
              <a:rPr lang="en-US" dirty="0" smtClean="0"/>
              <a:t>If acute infection - creamy </a:t>
            </a:r>
            <a:r>
              <a:rPr lang="en-US" dirty="0"/>
              <a:t>yellow </a:t>
            </a:r>
            <a:r>
              <a:rPr lang="en-US" dirty="0" smtClean="0"/>
              <a:t>&amp; is </a:t>
            </a:r>
            <a:r>
              <a:rPr lang="en-US" dirty="0" smtClean="0"/>
              <a:t>called </a:t>
            </a:r>
            <a:r>
              <a:rPr lang="en-US" b="1" dirty="0" smtClean="0"/>
              <a:t>pus</a:t>
            </a:r>
            <a:endParaRPr lang="en-US" dirty="0" smtClean="0"/>
          </a:p>
        </p:txBody>
      </p:sp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411510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sz="4000" b="1" dirty="0" err="1"/>
              <a:t>Liquefactive</a:t>
            </a:r>
            <a:r>
              <a:rPr lang="en-US" sz="4000" b="1" dirty="0"/>
              <a:t> necrosis</a:t>
            </a:r>
            <a:endParaRPr lang="en-US" sz="3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7534"/>
            <a:ext cx="3923928" cy="400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74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" y="51470"/>
            <a:ext cx="9144000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987574"/>
            <a:ext cx="8459787" cy="3726656"/>
          </a:xfrm>
        </p:spPr>
        <p:txBody>
          <a:bodyPr lIns="90488" tIns="44450" rIns="90488" bIns="44450"/>
          <a:lstStyle/>
          <a:p>
            <a:r>
              <a:rPr lang="en-US" sz="2200" dirty="0"/>
              <a:t>M</a:t>
            </a:r>
            <a:r>
              <a:rPr lang="en-US" sz="2200" dirty="0" smtClean="0"/>
              <a:t>ost </a:t>
            </a:r>
            <a:r>
              <a:rPr lang="en-US" sz="2200" dirty="0"/>
              <a:t>often encountered in foci of </a:t>
            </a:r>
            <a:r>
              <a:rPr lang="en-US" sz="2200" dirty="0" err="1" smtClean="0"/>
              <a:t>tuberculous</a:t>
            </a:r>
            <a:r>
              <a:rPr lang="en-US" sz="2200" dirty="0"/>
              <a:t> </a:t>
            </a:r>
            <a:r>
              <a:rPr lang="en-US" sz="2200" dirty="0" smtClean="0"/>
              <a:t>infection.</a:t>
            </a:r>
          </a:p>
          <a:p>
            <a:r>
              <a:rPr lang="en-US" sz="2200" b="1" dirty="0" err="1" smtClean="0"/>
              <a:t>Caseous</a:t>
            </a:r>
            <a:r>
              <a:rPr lang="en-US" sz="2200" dirty="0" smtClean="0"/>
              <a:t> </a:t>
            </a:r>
            <a:r>
              <a:rPr lang="en-US" sz="2200" dirty="0"/>
              <a:t>means “</a:t>
            </a:r>
            <a:r>
              <a:rPr lang="en-US" sz="2200" dirty="0" err="1" smtClean="0"/>
              <a:t>cheeselike</a:t>
            </a:r>
            <a:r>
              <a:rPr lang="en-US" sz="2200" dirty="0" smtClean="0"/>
              <a:t>” : friable </a:t>
            </a:r>
            <a:r>
              <a:rPr lang="en-US" sz="2200" dirty="0"/>
              <a:t>yellow-white appearance of the area of necrosis </a:t>
            </a:r>
            <a:r>
              <a:rPr lang="en-US" sz="2200" dirty="0" smtClean="0"/>
              <a:t>on </a:t>
            </a:r>
            <a:r>
              <a:rPr lang="en-US" sz="2200" u="sng" dirty="0" smtClean="0"/>
              <a:t>gross</a:t>
            </a:r>
            <a:r>
              <a:rPr lang="en-US" sz="2200" dirty="0" smtClean="0"/>
              <a:t> examination.</a:t>
            </a:r>
          </a:p>
          <a:p>
            <a:pPr marL="76200" indent="0">
              <a:buNone/>
            </a:pPr>
            <a:r>
              <a:rPr lang="en-US" sz="2200" u="sng" dirty="0" smtClean="0"/>
              <a:t>microscopic examination: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collection of fragmented or </a:t>
            </a:r>
            <a:r>
              <a:rPr lang="en-US" sz="2200" dirty="0" smtClean="0"/>
              <a:t>lysed cells </a:t>
            </a:r>
            <a:r>
              <a:rPr lang="en-US" sz="2200" dirty="0"/>
              <a:t>with an amorphous granular pink </a:t>
            </a:r>
            <a:r>
              <a:rPr lang="en-US" sz="2200" dirty="0" smtClean="0"/>
              <a:t>appearance.</a:t>
            </a:r>
          </a:p>
          <a:p>
            <a:r>
              <a:rPr lang="en-US" sz="2200" dirty="0" smtClean="0"/>
              <a:t>Architecture -completely </a:t>
            </a:r>
            <a:r>
              <a:rPr lang="en-US" sz="2200" b="1" dirty="0" smtClean="0"/>
              <a:t>obliterated</a:t>
            </a:r>
            <a:r>
              <a:rPr lang="en-US" sz="2200" dirty="0" smtClean="0"/>
              <a:t>, cellular outlines-cannot </a:t>
            </a:r>
            <a:r>
              <a:rPr lang="en-US" sz="2200" dirty="0"/>
              <a:t>be </a:t>
            </a:r>
            <a:r>
              <a:rPr lang="en-US" sz="2200" dirty="0" smtClean="0"/>
              <a:t>discerned</a:t>
            </a:r>
          </a:p>
          <a:p>
            <a:r>
              <a:rPr lang="en-US" sz="2200" dirty="0" smtClean="0"/>
              <a:t>Surrounded by a </a:t>
            </a:r>
            <a:r>
              <a:rPr lang="en-US" sz="2200" dirty="0"/>
              <a:t>collection of macrophages and other inflammatory cells; </a:t>
            </a:r>
            <a:r>
              <a:rPr lang="en-US" sz="2200" dirty="0" smtClean="0"/>
              <a:t>this is called </a:t>
            </a:r>
            <a:r>
              <a:rPr lang="en-US" sz="2200" dirty="0"/>
              <a:t>a </a:t>
            </a:r>
            <a:r>
              <a:rPr lang="en-US" sz="2200" b="1" dirty="0"/>
              <a:t>granuloma</a:t>
            </a:r>
            <a:endParaRPr lang="en-US" sz="2200" b="1" dirty="0" smtClean="0"/>
          </a:p>
        </p:txBody>
      </p:sp>
      <p:sp>
        <p:nvSpPr>
          <p:cNvPr id="1658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6761100" cy="857400"/>
          </a:xfrm>
        </p:spPr>
        <p:txBody>
          <a:bodyPr/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Caseous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936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74" y="411510"/>
            <a:ext cx="46863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5" y="1995686"/>
            <a:ext cx="4039096" cy="2690038"/>
          </a:xfrm>
          <a:prstGeom prst="rect">
            <a:avLst/>
          </a:prstGeom>
        </p:spPr>
      </p:pic>
      <p:sp>
        <p:nvSpPr>
          <p:cNvPr id="5" name="Rectangle 1030"/>
          <p:cNvSpPr txBox="1">
            <a:spLocks noChangeArrowheads="1"/>
          </p:cNvSpPr>
          <p:nvPr/>
        </p:nvSpPr>
        <p:spPr>
          <a:xfrm>
            <a:off x="251520" y="411510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Caseous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8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 txBox="1">
            <a:spLocks noChangeArrowheads="1"/>
          </p:cNvSpPr>
          <p:nvPr/>
        </p:nvSpPr>
        <p:spPr>
          <a:xfrm>
            <a:off x="215820" y="195486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Caseous  Necrosis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4" y="1203598"/>
            <a:ext cx="4761879" cy="35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31590"/>
            <a:ext cx="6761100" cy="648072"/>
          </a:xfrm>
        </p:spPr>
        <p:txBody>
          <a:bodyPr/>
          <a:lstStyle/>
          <a:p>
            <a:pPr lvl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Fat necrosis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31590"/>
            <a:ext cx="6761100" cy="2980500"/>
          </a:xfrm>
        </p:spPr>
        <p:txBody>
          <a:bodyPr/>
          <a:lstStyle/>
          <a:p>
            <a:r>
              <a:rPr lang="en-US" dirty="0" smtClean="0"/>
              <a:t>fat destruction.</a:t>
            </a:r>
          </a:p>
          <a:p>
            <a:r>
              <a:rPr lang="en-US" dirty="0" smtClean="0"/>
              <a:t>the </a:t>
            </a:r>
            <a:r>
              <a:rPr lang="en-US" dirty="0"/>
              <a:t>release of activated pancreatic lipases </a:t>
            </a:r>
            <a:r>
              <a:rPr lang="en-US" dirty="0" smtClean="0"/>
              <a:t>into the </a:t>
            </a:r>
            <a:r>
              <a:rPr lang="en-US" dirty="0"/>
              <a:t>substance of the pancreas and the peritoneal </a:t>
            </a:r>
            <a:r>
              <a:rPr lang="en-US" dirty="0" smtClean="0"/>
              <a:t>cavity </a:t>
            </a:r>
            <a:r>
              <a:rPr lang="en-US" b="1" dirty="0" smtClean="0"/>
              <a:t>(Acute pancreatitis)</a:t>
            </a:r>
          </a:p>
          <a:p>
            <a:r>
              <a:rPr lang="en-US" dirty="0" smtClean="0"/>
              <a:t> </a:t>
            </a:r>
            <a:r>
              <a:rPr lang="en-US" dirty="0"/>
              <a:t>lipases  </a:t>
            </a:r>
            <a:r>
              <a:rPr lang="en-US" dirty="0" smtClean="0"/>
              <a:t>+adipose  tissue = cleaves </a:t>
            </a:r>
            <a:r>
              <a:rPr lang="en-US" dirty="0"/>
              <a:t>triglycerides </a:t>
            </a:r>
            <a:r>
              <a:rPr lang="en-US" dirty="0" smtClean="0"/>
              <a:t>=  </a:t>
            </a:r>
            <a:r>
              <a:rPr lang="en-US" dirty="0"/>
              <a:t>fatty  </a:t>
            </a:r>
            <a:r>
              <a:rPr lang="en-US" dirty="0" smtClean="0"/>
              <a:t>acids</a:t>
            </a:r>
          </a:p>
          <a:p>
            <a:r>
              <a:rPr lang="en-US" dirty="0" smtClean="0"/>
              <a:t>  </a:t>
            </a:r>
            <a:r>
              <a:rPr lang="en-US" dirty="0"/>
              <a:t>fatty  </a:t>
            </a:r>
            <a:r>
              <a:rPr lang="en-US" dirty="0" smtClean="0"/>
              <a:t>acids  </a:t>
            </a:r>
            <a:r>
              <a:rPr lang="en-US" dirty="0"/>
              <a:t>bind  and  precipitate  calcium  ions,  forming  insoluble  salts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35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627534"/>
            <a:ext cx="324036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These salts </a:t>
            </a:r>
            <a:r>
              <a:rPr lang="en-US" dirty="0" smtClean="0"/>
              <a:t>look:</a:t>
            </a:r>
          </a:p>
          <a:p>
            <a:pPr marL="38100" indent="0">
              <a:buNone/>
            </a:pPr>
            <a:r>
              <a:rPr lang="en-US" dirty="0"/>
              <a:t>+</a:t>
            </a:r>
            <a:r>
              <a:rPr lang="en-US" dirty="0" smtClean="0"/>
              <a:t>chalky  </a:t>
            </a:r>
            <a:r>
              <a:rPr lang="en-US" dirty="0"/>
              <a:t>white  on  </a:t>
            </a:r>
            <a:r>
              <a:rPr lang="en-US" b="1" dirty="0"/>
              <a:t>gross</a:t>
            </a:r>
            <a:r>
              <a:rPr lang="en-US" dirty="0"/>
              <a:t>  </a:t>
            </a:r>
            <a:r>
              <a:rPr lang="en-US" dirty="0" smtClean="0"/>
              <a:t>examination.</a:t>
            </a:r>
          </a:p>
          <a:p>
            <a:pPr marL="38100" indent="0">
              <a:buNone/>
            </a:pPr>
            <a:r>
              <a:rPr lang="en-US" dirty="0" smtClean="0"/>
              <a:t>+ </a:t>
            </a:r>
            <a:r>
              <a:rPr lang="en-US" dirty="0"/>
              <a:t>basophilic  in  </a:t>
            </a:r>
            <a:r>
              <a:rPr lang="en-US" b="1" dirty="0"/>
              <a:t>histological</a:t>
            </a:r>
            <a:r>
              <a:rPr lang="en-US" dirty="0"/>
              <a:t>  sections  stained  with  H&amp;E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56" y="699542"/>
            <a:ext cx="46863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6761100" cy="648072"/>
          </a:xfrm>
        </p:spPr>
        <p:txBody>
          <a:bodyPr/>
          <a:lstStyle/>
          <a:p>
            <a:pPr lvl="1"/>
            <a:r>
              <a:rPr lang="en-US" sz="4000" b="1" dirty="0" err="1"/>
              <a:t>Fibrinoid</a:t>
            </a:r>
            <a:r>
              <a:rPr lang="en-US" sz="4000" b="1" dirty="0"/>
              <a:t> necrosis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31590"/>
            <a:ext cx="6761100" cy="29805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immune </a:t>
            </a:r>
            <a:r>
              <a:rPr lang="en-US" dirty="0" smtClean="0"/>
              <a:t>reactions: complexes </a:t>
            </a:r>
            <a:r>
              <a:rPr lang="en-US" dirty="0"/>
              <a:t>of </a:t>
            </a:r>
            <a:r>
              <a:rPr lang="en-US" dirty="0" smtClean="0"/>
              <a:t>antigens and </a:t>
            </a:r>
            <a:r>
              <a:rPr lang="en-US" dirty="0"/>
              <a:t>antibodies are deposited in the walls of blood </a:t>
            </a:r>
            <a:r>
              <a:rPr lang="en-US" dirty="0" smtClean="0"/>
              <a:t>vessels.</a:t>
            </a:r>
            <a:endParaRPr lang="en-US" dirty="0"/>
          </a:p>
          <a:p>
            <a:r>
              <a:rPr lang="en-US" dirty="0" smtClean="0"/>
              <a:t>Severe </a:t>
            </a:r>
            <a:r>
              <a:rPr lang="en-US" dirty="0"/>
              <a:t>hypertension. </a:t>
            </a:r>
            <a:endParaRPr lang="en-US" dirty="0" smtClean="0"/>
          </a:p>
          <a:p>
            <a:r>
              <a:rPr lang="en-US" dirty="0" smtClean="0"/>
              <a:t>Deposited immune complexes </a:t>
            </a:r>
            <a:r>
              <a:rPr lang="en-US" dirty="0"/>
              <a:t>and plasma proteins that leak into the wall </a:t>
            </a:r>
            <a:r>
              <a:rPr lang="en-US" dirty="0" smtClean="0"/>
              <a:t>of damaged </a:t>
            </a:r>
            <a:r>
              <a:rPr lang="en-US" dirty="0"/>
              <a:t>vessels produce a bright pink, amorphous </a:t>
            </a:r>
            <a:r>
              <a:rPr lang="en-US" dirty="0" smtClean="0"/>
              <a:t>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39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5576" y="1203598"/>
            <a:ext cx="4281000" cy="3692400"/>
          </a:xfrm>
        </p:spPr>
        <p:txBody>
          <a:bodyPr/>
          <a:lstStyle/>
          <a:p>
            <a:pPr marL="38100" indent="0">
              <a:buNone/>
            </a:pPr>
            <a:r>
              <a:rPr lang="en-US" i="0" dirty="0" smtClean="0"/>
              <a:t>A bright </a:t>
            </a:r>
            <a:r>
              <a:rPr lang="en-US" i="0" dirty="0"/>
              <a:t>pink, amorphous </a:t>
            </a:r>
            <a:r>
              <a:rPr lang="en-US" i="0" dirty="0" smtClean="0"/>
              <a:t>appearance on </a:t>
            </a:r>
            <a:r>
              <a:rPr lang="en-US" i="0" dirty="0"/>
              <a:t>H&amp;E preparations called </a:t>
            </a:r>
            <a:r>
              <a:rPr lang="en-US" i="0" dirty="0" err="1"/>
              <a:t>fibrinoid</a:t>
            </a:r>
            <a:r>
              <a:rPr lang="en-US" i="0" dirty="0"/>
              <a:t> (</a:t>
            </a:r>
            <a:r>
              <a:rPr lang="en-US" i="0" dirty="0" smtClean="0"/>
              <a:t>fibrin-like</a:t>
            </a:r>
            <a:r>
              <a:rPr lang="en-US" i="0" dirty="0"/>
              <a:t>) by </a:t>
            </a:r>
            <a:r>
              <a:rPr lang="en-US" i="0" dirty="0" smtClean="0"/>
              <a:t>pathologists..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35646"/>
            <a:ext cx="4010236" cy="30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2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6761100" cy="648072"/>
          </a:xfrm>
        </p:spPr>
        <p:txBody>
          <a:bodyPr/>
          <a:lstStyle/>
          <a:p>
            <a:pPr lvl="1"/>
            <a:r>
              <a:rPr lang="en-US" sz="4000" b="1" dirty="0"/>
              <a:t>G</a:t>
            </a:r>
            <a:r>
              <a:rPr lang="en-US" sz="4000" b="1" dirty="0" smtClean="0"/>
              <a:t>angrenous </a:t>
            </a:r>
            <a:r>
              <a:rPr lang="en-US" sz="4000" b="1" dirty="0"/>
              <a:t>necrosis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31590"/>
            <a:ext cx="7488832" cy="29805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a distinctive </a:t>
            </a:r>
            <a:r>
              <a:rPr lang="en-US" dirty="0" smtClean="0"/>
              <a:t>pattern</a:t>
            </a:r>
          </a:p>
          <a:p>
            <a:r>
              <a:rPr lang="en-US" dirty="0"/>
              <a:t>C</a:t>
            </a:r>
            <a:r>
              <a:rPr lang="en-US" dirty="0" smtClean="0"/>
              <a:t>ommonly </a:t>
            </a:r>
            <a:r>
              <a:rPr lang="en-US" dirty="0"/>
              <a:t>used in clinical practice.</a:t>
            </a:r>
          </a:p>
          <a:p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refers to the condition of a limb (generally the </a:t>
            </a:r>
            <a:r>
              <a:rPr lang="en-US" dirty="0" smtClean="0"/>
              <a:t>lower leg</a:t>
            </a:r>
            <a:r>
              <a:rPr lang="en-US" dirty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lost blood </a:t>
            </a:r>
            <a:r>
              <a:rPr lang="en-US" dirty="0"/>
              <a:t>supply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coagulative</a:t>
            </a:r>
            <a:r>
              <a:rPr lang="en-US" dirty="0" smtClean="0"/>
              <a:t> necrosis </a:t>
            </a:r>
            <a:r>
              <a:rPr lang="en-US" dirty="0"/>
              <a:t>involving multiple tissue </a:t>
            </a:r>
            <a:r>
              <a:rPr lang="en-US" dirty="0" smtClean="0"/>
              <a:t>layers.</a:t>
            </a:r>
          </a:p>
          <a:p>
            <a:r>
              <a:rPr lang="en-US" dirty="0" smtClean="0"/>
              <a:t>Bacterial infection </a:t>
            </a:r>
            <a:r>
              <a:rPr lang="en-US" dirty="0"/>
              <a:t>is </a:t>
            </a:r>
            <a:r>
              <a:rPr lang="en-US" dirty="0" smtClean="0"/>
              <a:t>superimposed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liquefactive</a:t>
            </a:r>
            <a:r>
              <a:rPr lang="en-US" dirty="0" smtClean="0"/>
              <a:t> </a:t>
            </a:r>
            <a:r>
              <a:rPr lang="en-US" dirty="0"/>
              <a:t>necrosis because of the </a:t>
            </a:r>
            <a:r>
              <a:rPr lang="en-US" dirty="0" smtClean="0"/>
              <a:t>destructive contents </a:t>
            </a:r>
            <a:r>
              <a:rPr lang="en-US" dirty="0"/>
              <a:t>of the bacteria </a:t>
            </a:r>
            <a:r>
              <a:rPr lang="en-US" dirty="0" smtClean="0"/>
              <a:t>&amp; the </a:t>
            </a:r>
            <a:r>
              <a:rPr lang="en-US" dirty="0"/>
              <a:t>attracted leukocytes (</a:t>
            </a:r>
            <a:r>
              <a:rPr lang="en-US" dirty="0" smtClean="0"/>
              <a:t>resulting in </a:t>
            </a:r>
            <a:r>
              <a:rPr lang="en-US" dirty="0"/>
              <a:t>so-called “wet gangrene”).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92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1026" name="Picture 2" descr="Image result for gangrenous nec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401"/>
            <a:ext cx="7700488" cy="45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Fate of Necrosis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smtClean="0"/>
              <a:t>Most of necrotic tissue is removed by leukocyte (Phagocytosis) combined with extracellular enzyme digestion</a:t>
            </a:r>
          </a:p>
          <a:p>
            <a:pPr>
              <a:lnSpc>
                <a:spcPct val="125000"/>
              </a:lnSpc>
            </a:pPr>
            <a:r>
              <a:rPr lang="en-US" smtClean="0"/>
              <a:t>If necrotic tissue is not eliminated </a:t>
            </a:r>
            <a:r>
              <a:rPr lang="en-US" smtClean="0">
                <a:sym typeface="Wingdings" pitchFamily="2" charset="2"/>
              </a:rPr>
              <a:t> it attracts Ca</a:t>
            </a:r>
            <a:r>
              <a:rPr lang="en-US" baseline="30000" smtClean="0">
                <a:sym typeface="Wingdings" pitchFamily="2" charset="2"/>
              </a:rPr>
              <a:t>++</a:t>
            </a:r>
            <a:r>
              <a:rPr lang="en-US" smtClean="0">
                <a:sym typeface="Wingdings" pitchFamily="2" charset="2"/>
              </a:rPr>
              <a:t> salts  dystrophic calcification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6717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55526"/>
            <a:ext cx="7992888" cy="4032448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Leakage of intracellular proteins through the </a:t>
            </a:r>
            <a:r>
              <a:rPr lang="en-US" b="1" dirty="0" smtClean="0"/>
              <a:t>damaged cell </a:t>
            </a:r>
            <a:r>
              <a:rPr lang="en-US" b="1" dirty="0"/>
              <a:t>membrane and ultimately into the circulation </a:t>
            </a:r>
            <a:r>
              <a:rPr lang="en-US" b="1" dirty="0" smtClean="0"/>
              <a:t>provides a </a:t>
            </a:r>
            <a:r>
              <a:rPr lang="en-US" b="1" dirty="0"/>
              <a:t>means of detecting tissue-specific necrosis </a:t>
            </a:r>
            <a:r>
              <a:rPr lang="en-US" b="1" dirty="0" smtClean="0"/>
              <a:t>using blood </a:t>
            </a:r>
            <a:r>
              <a:rPr lang="en-US" b="1" dirty="0"/>
              <a:t>or serum </a:t>
            </a:r>
            <a:r>
              <a:rPr lang="en-US" b="1" dirty="0" smtClean="0"/>
              <a:t>samples:</a:t>
            </a:r>
          </a:p>
          <a:p>
            <a:r>
              <a:rPr lang="en-US" dirty="0"/>
              <a:t>Cardiac muscle, </a:t>
            </a:r>
            <a:r>
              <a:rPr lang="en-US" dirty="0" smtClean="0"/>
              <a:t>isoform </a:t>
            </a:r>
            <a:r>
              <a:rPr lang="en-US" dirty="0"/>
              <a:t>of </a:t>
            </a:r>
            <a:r>
              <a:rPr lang="en-US" dirty="0" err="1" smtClean="0"/>
              <a:t>creatine</a:t>
            </a:r>
            <a:r>
              <a:rPr lang="en-US" dirty="0" smtClean="0"/>
              <a:t> kinase &amp; troponin.</a:t>
            </a:r>
          </a:p>
          <a:p>
            <a:r>
              <a:rPr lang="en-US" dirty="0" smtClean="0"/>
              <a:t>Hepatic bile </a:t>
            </a:r>
            <a:r>
              <a:rPr lang="en-US" dirty="0"/>
              <a:t>duct </a:t>
            </a:r>
            <a:r>
              <a:rPr lang="en-US" dirty="0" smtClean="0"/>
              <a:t>epithelium, enzyme </a:t>
            </a:r>
            <a:r>
              <a:rPr lang="en-US" dirty="0"/>
              <a:t>alkaline phosphatase,</a:t>
            </a:r>
          </a:p>
          <a:p>
            <a:r>
              <a:rPr lang="en-US" dirty="0" smtClean="0"/>
              <a:t>Hepatocytes </a:t>
            </a:r>
            <a:r>
              <a:rPr lang="en-US" dirty="0"/>
              <a:t>contain transaminases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8" y="3075806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9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THANKS!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4039" name="Google Shape;4039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 dirty="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1" name="Google Shape;4041;p3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51670"/>
            <a:ext cx="4395914" cy="3075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3549"/>
            <a:ext cx="5268900" cy="1030143"/>
          </a:xfrm>
        </p:spPr>
        <p:txBody>
          <a:bodyPr/>
          <a:lstStyle/>
          <a:p>
            <a:r>
              <a:rPr lang="en-US" dirty="0"/>
              <a:t>Cell Death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03598"/>
            <a:ext cx="6120680" cy="3672408"/>
          </a:xfrm>
        </p:spPr>
        <p:txBody>
          <a:bodyPr/>
          <a:lstStyle/>
          <a:p>
            <a:pPr marL="0"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When cells are injured they die by different mechanisms, depending on the nature &amp; severity of the insult:</a:t>
            </a:r>
          </a:p>
          <a:p>
            <a:pPr marL="0"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Severe disturbances, (loss of oxygen &amp; nutrient supply &amp; toxins) cause a rapid &amp; uncontrollable form of death, called “accidental” cell death because injury is too severe to be repaired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Necrosis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.(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not regulated by specific signals or biochemical mechanisms).</a:t>
            </a:r>
          </a:p>
          <a:p>
            <a:pPr marL="0"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when the injury is less severe, or cells need to be eliminated during normal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processes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activate a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precise set of molecular pathways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culminate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 death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7030A0"/>
                </a:solidFill>
                <a:sym typeface="Wingdings" pitchFamily="2" charset="2"/>
              </a:rPr>
              <a:t>Apoptosis</a:t>
            </a:r>
            <a:endParaRPr lang="en-US" sz="2000" b="1" dirty="0">
              <a:solidFill>
                <a:srgbClr val="7030A0"/>
              </a:solidFill>
            </a:endParaRPr>
          </a:p>
          <a:p>
            <a:pPr marL="0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375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5829"/>
            <a:ext cx="5268900" cy="1159800"/>
          </a:xfrm>
        </p:spPr>
        <p:txBody>
          <a:bodyPr/>
          <a:lstStyle/>
          <a:p>
            <a:r>
              <a:rPr lang="en-US" dirty="0" smtClean="0"/>
              <a:t>Necrosis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03598"/>
            <a:ext cx="4392488" cy="3672408"/>
          </a:xfrm>
        </p:spPr>
        <p:txBody>
          <a:bodyPr/>
          <a:lstStyle/>
          <a:p>
            <a:pPr marL="0"/>
            <a:r>
              <a:rPr lang="en-US" sz="2000" b="1" dirty="0"/>
              <a:t>+</a:t>
            </a:r>
            <a:r>
              <a:rPr lang="en-US" sz="2000" b="1" dirty="0" smtClean="0"/>
              <a:t> </a:t>
            </a:r>
            <a:r>
              <a:rPr lang="en-US" sz="2000" b="1" dirty="0"/>
              <a:t>a form of cell death in which cellular </a:t>
            </a:r>
            <a:r>
              <a:rPr lang="en-US" sz="2000" b="1" dirty="0" smtClean="0"/>
              <a:t>membrane</a:t>
            </a:r>
            <a:r>
              <a:rPr lang="en-US" sz="2000" b="1" u="sng" dirty="0" smtClean="0">
                <a:solidFill>
                  <a:srgbClr val="7030A0"/>
                </a:solidFill>
              </a:rPr>
              <a:t>s</a:t>
            </a:r>
            <a:r>
              <a:rPr lang="en-US" sz="2000" b="1" dirty="0" smtClean="0"/>
              <a:t>  fall </a:t>
            </a:r>
            <a:r>
              <a:rPr lang="en-US" sz="2000" b="1" dirty="0"/>
              <a:t>apart, and cellular enzymes leak out and ultimately</a:t>
            </a:r>
          </a:p>
          <a:p>
            <a:pPr marL="0"/>
            <a:r>
              <a:rPr lang="en-US" sz="2000" b="1" dirty="0"/>
              <a:t>digest the </a:t>
            </a:r>
            <a:r>
              <a:rPr lang="en-US" sz="2000" b="1" dirty="0" smtClean="0"/>
              <a:t>cell.</a:t>
            </a:r>
          </a:p>
          <a:p>
            <a:pPr marL="0"/>
            <a:r>
              <a:rPr lang="en-US" sz="2000" b="1" dirty="0" smtClean="0"/>
              <a:t>+ </a:t>
            </a:r>
            <a:r>
              <a:rPr lang="en-US" sz="2000" b="1" dirty="0" err="1" smtClean="0"/>
              <a:t>A</a:t>
            </a:r>
            <a:r>
              <a:rPr lang="en-US" altLang="en-US" sz="2000" b="1" dirty="0" err="1" smtClean="0"/>
              <a:t>sequence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of morphologic changes that follow cell death in living </a:t>
            </a:r>
            <a:r>
              <a:rPr lang="en-US" altLang="en-US" sz="2000" b="1" dirty="0" smtClean="0"/>
              <a:t>tissue.</a:t>
            </a:r>
          </a:p>
          <a:p>
            <a:pPr marL="0"/>
            <a:r>
              <a:rPr lang="en-US" altLang="en-US" sz="2000" b="1" dirty="0" smtClean="0"/>
              <a:t>+ </a:t>
            </a:r>
            <a:r>
              <a:rPr lang="en-US" sz="2000" b="1" dirty="0"/>
              <a:t>often is the culmination of</a:t>
            </a:r>
          </a:p>
          <a:p>
            <a:pPr marL="0"/>
            <a:r>
              <a:rPr lang="en-US" sz="2000" b="1" dirty="0"/>
              <a:t>reversible cell injury that cannot be </a:t>
            </a:r>
            <a:r>
              <a:rPr lang="en-US" sz="2000" b="1" dirty="0" smtClean="0"/>
              <a:t>corrected.</a:t>
            </a:r>
          </a:p>
          <a:p>
            <a:pPr marL="0"/>
            <a:r>
              <a:rPr lang="en-US" altLang="en-US" sz="2000" b="1" dirty="0" smtClean="0"/>
              <a:t>+ </a:t>
            </a:r>
            <a:r>
              <a:rPr lang="en-US" sz="2000" b="1" dirty="0">
                <a:solidFill>
                  <a:srgbClr val="7030A0"/>
                </a:solidFill>
              </a:rPr>
              <a:t>elicits</a:t>
            </a:r>
            <a:r>
              <a:rPr lang="en-US" sz="2000" b="1" dirty="0"/>
              <a:t> a local </a:t>
            </a:r>
            <a:r>
              <a:rPr lang="en-US" sz="2000" b="1" dirty="0" smtClean="0"/>
              <a:t>host  reaction</a:t>
            </a:r>
            <a:r>
              <a:rPr lang="en-US" sz="2000" b="1" dirty="0"/>
              <a:t>, </a:t>
            </a:r>
            <a:r>
              <a:rPr lang="en-US" sz="2000" b="1" dirty="0" smtClean="0"/>
              <a:t>inflammation.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3478"/>
            <a:ext cx="35283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627534"/>
            <a:ext cx="5236047" cy="3692400"/>
          </a:xfrm>
        </p:spPr>
        <p:txBody>
          <a:bodyPr/>
          <a:lstStyle/>
          <a:p>
            <a:pPr marL="3810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Microscopic appearance of Necrotic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dead cells: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dirty="0" smtClean="0"/>
              <a:t>Cytoplasmic </a:t>
            </a:r>
          </a:p>
          <a:p>
            <a:r>
              <a:rPr lang="en-US" sz="2800" dirty="0" smtClean="0"/>
              <a:t>Nuclear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8100" indent="0">
              <a:buNone/>
            </a:pPr>
            <a:r>
              <a:rPr lang="en-US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</a:p>
          <a:p>
            <a:r>
              <a:rPr lang="en-US" sz="2000" i="0" dirty="0" smtClean="0">
                <a:solidFill>
                  <a:schemeClr val="tx2"/>
                </a:solidFill>
              </a:rPr>
              <a:t>Eosinophilia: </a:t>
            </a:r>
            <a:r>
              <a:rPr lang="en-US" sz="2000" i="0" dirty="0">
                <a:solidFill>
                  <a:schemeClr val="tx2"/>
                </a:solidFill>
              </a:rPr>
              <a:t>stained red by the dye </a:t>
            </a:r>
            <a:r>
              <a:rPr lang="en-US" sz="2000" i="0" dirty="0" smtClean="0">
                <a:solidFill>
                  <a:schemeClr val="tx2"/>
                </a:solidFill>
              </a:rPr>
              <a:t>eosin—the </a:t>
            </a:r>
            <a:r>
              <a:rPr lang="en-US" sz="2000" i="0" dirty="0">
                <a:solidFill>
                  <a:schemeClr val="tx2"/>
                </a:solidFill>
              </a:rPr>
              <a:t>E </a:t>
            </a:r>
            <a:r>
              <a:rPr lang="en-US" sz="2000" i="0" dirty="0" smtClean="0">
                <a:solidFill>
                  <a:schemeClr val="tx2"/>
                </a:solidFill>
              </a:rPr>
              <a:t>in [H&amp;E</a:t>
            </a:r>
            <a:r>
              <a:rPr lang="en-US" sz="2000" i="0" dirty="0">
                <a:solidFill>
                  <a:schemeClr val="tx2"/>
                </a:solidFill>
              </a:rPr>
              <a:t>] stain</a:t>
            </a:r>
            <a:r>
              <a:rPr lang="en-US" sz="2000" i="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sz="2000" i="0" dirty="0" err="1" smtClean="0">
                <a:solidFill>
                  <a:schemeClr val="tx2"/>
                </a:solidFill>
              </a:rPr>
              <a:t>Basophilia</a:t>
            </a:r>
            <a:r>
              <a:rPr lang="en-US" sz="2000" i="0" dirty="0" smtClean="0">
                <a:solidFill>
                  <a:schemeClr val="tx2"/>
                </a:solidFill>
              </a:rPr>
              <a:t>: </a:t>
            </a:r>
            <a:r>
              <a:rPr lang="en-US" sz="2000" i="0" dirty="0">
                <a:solidFill>
                  <a:schemeClr val="tx2"/>
                </a:solidFill>
              </a:rPr>
              <a:t>stained </a:t>
            </a:r>
            <a:r>
              <a:rPr lang="en-US" sz="2000" i="0" dirty="0" smtClean="0">
                <a:solidFill>
                  <a:schemeClr val="tx2"/>
                </a:solidFill>
              </a:rPr>
              <a:t>blue by </a:t>
            </a:r>
            <a:r>
              <a:rPr lang="en-US" sz="2000" i="0" dirty="0">
                <a:solidFill>
                  <a:schemeClr val="tx2"/>
                </a:solidFill>
              </a:rPr>
              <a:t>the dye </a:t>
            </a:r>
            <a:r>
              <a:rPr lang="en-US" sz="2000" i="0" dirty="0" err="1" smtClean="0">
                <a:solidFill>
                  <a:schemeClr val="tx2"/>
                </a:solidFill>
              </a:rPr>
              <a:t>hematoxylin</a:t>
            </a:r>
            <a:r>
              <a:rPr lang="en-US" sz="2000" i="0" dirty="0" smtClean="0">
                <a:solidFill>
                  <a:schemeClr val="tx2"/>
                </a:solidFill>
              </a:rPr>
              <a:t>—the H </a:t>
            </a:r>
            <a:r>
              <a:rPr lang="en-US" sz="2000" i="0" dirty="0">
                <a:solidFill>
                  <a:schemeClr val="tx2"/>
                </a:solidFill>
              </a:rPr>
              <a:t>in [H&amp;E] stain)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43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504" y="51470"/>
            <a:ext cx="6761100" cy="1257273"/>
          </a:xfrm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Microscopic appearance of </a:t>
            </a:r>
            <a:r>
              <a:rPr lang="en-US" altLang="en-US" sz="2800" dirty="0" smtClean="0">
                <a:solidFill>
                  <a:schemeClr val="accent5">
                    <a:lumMod val="75000"/>
                  </a:schemeClr>
                </a:solidFill>
              </a:rPr>
              <a:t>Necrotic cell: 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Cytoplasmic </a:t>
            </a:r>
            <a:endParaRPr lang="en-US" alt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1113633"/>
            <a:ext cx="4608512" cy="3762175"/>
          </a:xfrm>
        </p:spPr>
        <p:txBody>
          <a:bodyPr lIns="90488" tIns="44450" rIns="90488" bIns="44450"/>
          <a:lstStyle/>
          <a:p>
            <a:r>
              <a:rPr lang="en-US" sz="2000" b="1" dirty="0">
                <a:solidFill>
                  <a:srgbClr val="80BFB7"/>
                </a:solidFill>
              </a:rPr>
              <a:t>increased eosinophilia, attributable to:</a:t>
            </a:r>
            <a:br>
              <a:rPr lang="en-US" sz="2000" b="1" dirty="0">
                <a:solidFill>
                  <a:srgbClr val="80BFB7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+</a:t>
            </a:r>
            <a:r>
              <a:rPr lang="en-US" sz="2000" b="1" dirty="0">
                <a:solidFill>
                  <a:srgbClr val="80BFB7"/>
                </a:solidFill>
              </a:rPr>
              <a:t>increased binding of eosin to denatured cytoplasmic proteins</a:t>
            </a:r>
          </a:p>
          <a:p>
            <a:pPr marL="76200" indent="0">
              <a:buNone/>
            </a:pPr>
            <a:r>
              <a:rPr lang="en-US" sz="2000" b="1" dirty="0">
                <a:solidFill>
                  <a:srgbClr val="80BFB7"/>
                </a:solidFill>
              </a:rPr>
              <a:t>       </a:t>
            </a:r>
            <a:r>
              <a:rPr lang="en-US" sz="2000" b="1" dirty="0">
                <a:solidFill>
                  <a:srgbClr val="7030A0"/>
                </a:solidFill>
              </a:rPr>
              <a:t>+</a:t>
            </a:r>
            <a:r>
              <a:rPr lang="en-US" sz="2000" b="1" dirty="0">
                <a:solidFill>
                  <a:srgbClr val="80BFB7"/>
                </a:solidFill>
              </a:rPr>
              <a:t> loss of basophilic ribonucleic acid (RNA) in the cytoplasm </a:t>
            </a:r>
          </a:p>
          <a:p>
            <a:r>
              <a:rPr lang="en-US" sz="2000" b="1" dirty="0">
                <a:solidFill>
                  <a:srgbClr val="80BFB7"/>
                </a:solidFill>
              </a:rPr>
              <a:t>A glassy, homogeneous appearance, mostly because of the loss of lighter staining glycogen particles.</a:t>
            </a:r>
          </a:p>
          <a:p>
            <a:r>
              <a:rPr lang="en-US" sz="2000" b="1" dirty="0">
                <a:solidFill>
                  <a:srgbClr val="80BFB7"/>
                </a:solidFill>
              </a:rPr>
              <a:t>cytoplasm vacuolated and appears “moth-eaten “; due to enzymes.</a:t>
            </a:r>
            <a:endParaRPr lang="en-US" altLang="en-US" sz="2000" b="1" dirty="0">
              <a:solidFill>
                <a:srgbClr val="80BFB7"/>
              </a:solidFill>
            </a:endParaRPr>
          </a:p>
        </p:txBody>
      </p:sp>
      <p:pic>
        <p:nvPicPr>
          <p:cNvPr id="4" name="Picture 9" descr="02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843558"/>
            <a:ext cx="388734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56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2166"/>
            <a:ext cx="82423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2555876" y="4569619"/>
            <a:ext cx="496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sz="2400"/>
              <a:t>Kidney, necrosis of tubular cells</a:t>
            </a:r>
          </a:p>
        </p:txBody>
      </p:sp>
    </p:spTree>
    <p:extLst>
      <p:ext uri="{BB962C8B-B14F-4D97-AF65-F5344CB8AC3E}">
        <p14:creationId xmlns:p14="http://schemas.microsoft.com/office/powerpoint/2010/main" val="42484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335" y="1779662"/>
            <a:ext cx="3332809" cy="2399999"/>
          </a:xfrm>
        </p:spPr>
        <p:txBody>
          <a:bodyPr/>
          <a:lstStyle/>
          <a:p>
            <a:r>
              <a:rPr lang="it-IT" sz="1600" dirty="0"/>
              <a:t>discontinuities in plasma and organelle </a:t>
            </a:r>
            <a:r>
              <a:rPr lang="it-IT" sz="1600" dirty="0" smtClean="0"/>
              <a:t>membranes.</a:t>
            </a:r>
            <a:endParaRPr lang="it-IT" sz="1600" dirty="0"/>
          </a:p>
          <a:p>
            <a:r>
              <a:rPr lang="en-US" sz="1600" dirty="0"/>
              <a:t>marked dilation of mitochondria associated with </a:t>
            </a:r>
            <a:r>
              <a:rPr lang="en-US" sz="1600" dirty="0" smtClean="0"/>
              <a:t>the appearance </a:t>
            </a:r>
            <a:r>
              <a:rPr lang="en-US" sz="1600" dirty="0"/>
              <a:t>of large amorphous </a:t>
            </a:r>
            <a:r>
              <a:rPr lang="en-US" sz="1600" dirty="0" err="1"/>
              <a:t>intramitrochondrial</a:t>
            </a:r>
            <a:r>
              <a:rPr lang="en-US" sz="1600" dirty="0"/>
              <a:t> </a:t>
            </a:r>
            <a:r>
              <a:rPr lang="en-US" sz="1600" dirty="0" smtClean="0"/>
              <a:t>densities.</a:t>
            </a:r>
            <a:endParaRPr lang="en-US" sz="1600" dirty="0"/>
          </a:p>
          <a:p>
            <a:r>
              <a:rPr lang="en-US" sz="1600" dirty="0"/>
              <a:t>disruption of lysosomes, and </a:t>
            </a:r>
            <a:r>
              <a:rPr lang="en-US" sz="1600" dirty="0" err="1"/>
              <a:t>intracytoplasmic</a:t>
            </a:r>
            <a:r>
              <a:rPr lang="en-US" sz="1600" dirty="0"/>
              <a:t> myelin figures.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09" y="627534"/>
            <a:ext cx="421196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84355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microscopy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0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95486"/>
            <a:ext cx="6761100" cy="857400"/>
          </a:xfrm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Microscopic appearance of Necrotic cell: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1205637"/>
            <a:ext cx="8568952" cy="3955256"/>
          </a:xfrm>
        </p:spPr>
        <p:txBody>
          <a:bodyPr lIns="90488" tIns="44450" rIns="90488" bIns="44450"/>
          <a:lstStyle/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</a:t>
            </a:r>
            <a:r>
              <a:rPr lang="en-US" altLang="en-US" sz="2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dirty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n-US" altLang="en-US" sz="2200" dirty="0">
                <a:solidFill>
                  <a:srgbClr val="000066"/>
                </a:solidFill>
              </a:rPr>
              <a:t> due to break down of </a:t>
            </a:r>
            <a:r>
              <a:rPr lang="en-US" altLang="en-US" sz="2200" dirty="0" smtClean="0">
                <a:solidFill>
                  <a:srgbClr val="000066"/>
                </a:solidFill>
              </a:rPr>
              <a:t>DNA; three patterns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i="1" dirty="0" smtClean="0">
                <a:solidFill>
                  <a:srgbClr val="000066"/>
                </a:solidFill>
              </a:rPr>
              <a:t>   + </a:t>
            </a:r>
            <a:r>
              <a:rPr lang="en-US" alt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Pyknosis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 shrinkage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and increased </a:t>
            </a:r>
            <a:r>
              <a:rPr lang="en-US" alt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basophilia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i="1" dirty="0" smtClean="0">
                <a:solidFill>
                  <a:srgbClr val="000066"/>
                </a:solidFill>
              </a:rPr>
              <a:t>   +</a:t>
            </a:r>
            <a:r>
              <a:rPr lang="en-US" alt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Karyorrhexis</a:t>
            </a:r>
            <a:r>
              <a:rPr lang="en-US" altLang="en-US" sz="20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 fragmentation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of  </a:t>
            </a:r>
            <a:r>
              <a:rPr lang="en-US" altLang="en-US" sz="2000" dirty="0" err="1">
                <a:solidFill>
                  <a:schemeClr val="accent4">
                    <a:lumMod val="75000"/>
                  </a:schemeClr>
                </a:solidFill>
              </a:rPr>
              <a:t>pyknotic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nucleus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200" b="1" i="1" dirty="0" smtClean="0">
                <a:solidFill>
                  <a:srgbClr val="000066"/>
                </a:solidFill>
              </a:rPr>
              <a:t>   +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\</a:t>
            </a:r>
            <a:r>
              <a:rPr lang="en-US" alt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Karyolysis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: decrease </a:t>
            </a:r>
            <a:r>
              <a:rPr lang="en-US" altLang="en-US" sz="2000" dirty="0" err="1">
                <a:solidFill>
                  <a:schemeClr val="accent4">
                    <a:lumMod val="75000"/>
                  </a:schemeClr>
                </a:solidFill>
              </a:rPr>
              <a:t>basophilia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 of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chromatin, </a:t>
            </a:r>
            <a:r>
              <a:rPr lang="en-US" alt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DNA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ase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: 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deoxyribonuc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ease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, DNA digestion )</a:t>
            </a:r>
          </a:p>
          <a:p>
            <a:pPr marL="76200" indent="0">
              <a:lnSpc>
                <a:spcPct val="125000"/>
              </a:lnSpc>
              <a:buNone/>
              <a:defRPr/>
            </a:pPr>
            <a:r>
              <a:rPr lang="en-US" altLang="en-US" sz="2000" dirty="0"/>
              <a:t>In 1-2 days </a:t>
            </a:r>
            <a:r>
              <a:rPr lang="en-US" sz="2000" dirty="0"/>
              <a:t>the nucleus in a dead cell may completely disappear.</a:t>
            </a:r>
            <a:endParaRPr lang="en-US" altLang="en-US" sz="2000" dirty="0"/>
          </a:p>
          <a:p>
            <a:pPr lvl="2">
              <a:lnSpc>
                <a:spcPct val="125000"/>
              </a:lnSpc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42422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802</Words>
  <Application>Microsoft Office PowerPoint</Application>
  <PresentationFormat>On-screen Show (16:9)</PresentationFormat>
  <Paragraphs>100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Dosis</vt:lpstr>
      <vt:lpstr>Times</vt:lpstr>
      <vt:lpstr>Wingdings</vt:lpstr>
      <vt:lpstr>Titillium Web Light</vt:lpstr>
      <vt:lpstr>Arial Unicode MS</vt:lpstr>
      <vt:lpstr>Tahoma</vt:lpstr>
      <vt:lpstr>Dosis Light</vt:lpstr>
      <vt:lpstr>Mowbray template</vt:lpstr>
      <vt:lpstr>Cell Injury &amp; Necrosis-2</vt:lpstr>
      <vt:lpstr>PowerPoint Presentation</vt:lpstr>
      <vt:lpstr>Cell Death</vt:lpstr>
      <vt:lpstr>Necrosis</vt:lpstr>
      <vt:lpstr>PowerPoint Presentation</vt:lpstr>
      <vt:lpstr>Microscopic appearance of Necrotic cell: Cytoplasmic </vt:lpstr>
      <vt:lpstr>PowerPoint Presentation</vt:lpstr>
      <vt:lpstr>PowerPoint Presentation</vt:lpstr>
      <vt:lpstr>Microscopic appearance of Necrotic cell: Nuclear </vt:lpstr>
      <vt:lpstr>PowerPoint Presentation</vt:lpstr>
      <vt:lpstr>Specific Morphologic Patterns of Necrosis</vt:lpstr>
      <vt:lpstr>Coagulative  necrosis</vt:lpstr>
      <vt:lpstr>Coagulative necrosis</vt:lpstr>
      <vt:lpstr>Liquefactive necrosis</vt:lpstr>
      <vt:lpstr>PowerPoint Presentation</vt:lpstr>
      <vt:lpstr>Caseous  Necrosis</vt:lpstr>
      <vt:lpstr>PowerPoint Presentation</vt:lpstr>
      <vt:lpstr>PowerPoint Presentation</vt:lpstr>
      <vt:lpstr>Fat necrosis </vt:lpstr>
      <vt:lpstr>PowerPoint Presentation</vt:lpstr>
      <vt:lpstr>Fibrinoid necrosis</vt:lpstr>
      <vt:lpstr>PowerPoint Presentation</vt:lpstr>
      <vt:lpstr>Gangrenous necrosis</vt:lpstr>
      <vt:lpstr>PowerPoint Presentation</vt:lpstr>
      <vt:lpstr>Fate of Necrosis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>mohammed hayel</dc:creator>
  <cp:lastModifiedBy>mohammed hayel</cp:lastModifiedBy>
  <cp:revision>46</cp:revision>
  <dcterms:modified xsi:type="dcterms:W3CDTF">2019-09-30T04:47:11Z</dcterms:modified>
</cp:coreProperties>
</file>