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660"/>
  </p:normalViewPr>
  <p:slideViewPr>
    <p:cSldViewPr>
      <p:cViewPr>
        <p:scale>
          <a:sx n="100" d="100"/>
          <a:sy n="100" d="100"/>
        </p:scale>
        <p:origin x="-970" y="-1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1A53F-A533-4A7D-833A-7FED50D228E6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A7D70-2106-4578-813A-DF825A217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8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601675CF-CEA7-43B2-83EB-8C430FA27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E886C0C0-6ED1-4BBD-AE87-3F58A1E6D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27B47866-C51C-496F-A9E0-988137115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5A8954-9AAB-499E-AE0F-A92DB9F5AE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601675CF-CEA7-43B2-83EB-8C430FA27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E886C0C0-6ED1-4BBD-AE87-3F58A1E6D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27B47866-C51C-496F-A9E0-988137115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5A8954-9AAB-499E-AE0F-A92DB9F5AE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601675CF-CEA7-43B2-83EB-8C430FA27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E886C0C0-6ED1-4BBD-AE87-3F58A1E6D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27B47866-C51C-496F-A9E0-988137115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5A8954-9AAB-499E-AE0F-A92DB9F5AE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="" xmlns:a16="http://schemas.microsoft.com/office/drawing/2014/main" id="{601675CF-CEA7-43B2-83EB-8C430FA27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Notes Placeholder 2">
            <a:extLst>
              <a:ext uri="{FF2B5EF4-FFF2-40B4-BE49-F238E27FC236}">
                <a16:creationId xmlns="" xmlns:a16="http://schemas.microsoft.com/office/drawing/2014/main" id="{E886C0C0-6ED1-4BBD-AE87-3F58A1E6D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="" xmlns:a16="http://schemas.microsoft.com/office/drawing/2014/main" id="{27B47866-C51C-496F-A9E0-988137115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5A8954-9AAB-499E-AE0F-A92DB9F5AE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="" xmlns:a16="http://schemas.microsoft.com/office/drawing/2014/main" id="{0E148A7D-CDEC-49D1-AEAD-CF19C87B66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="" xmlns:a16="http://schemas.microsoft.com/office/drawing/2014/main" id="{60BB6D5A-8817-40DA-BBA6-D0DBC03F9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="" xmlns:a16="http://schemas.microsoft.com/office/drawing/2014/main" id="{73933CE6-F433-4EE9-85F4-D896827FC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C59B9-599B-4D43-AD20-35EF3D9355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34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3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6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1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0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2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7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0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0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2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4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7DFD0-3CC4-410D-8957-86005F5102B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901C6-E63E-4CB8-8E12-20032F81B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xmlns="" id="{B95847AF-3100-47D8-9DAF-6921C1F02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5" y="-71438"/>
            <a:ext cx="7665065" cy="24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258CE3F-9F34-41E4-A82E-1F166008E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3" y="2412840"/>
            <a:ext cx="8136904" cy="2484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91565" tIns="45783" rIns="91565" bIns="45783" rtlCol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5053" rtl="1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JO" sz="36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ا</a:t>
            </a:r>
            <a:r>
              <a:rPr lang="ar-EG" sz="36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لأستاذ </a:t>
            </a:r>
            <a:r>
              <a:rPr lang="ar-SA" sz="36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الدكتور</a:t>
            </a:r>
            <a:r>
              <a:rPr lang="ar-EG" sz="36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/ يوسف حسي</a:t>
            </a:r>
            <a:r>
              <a:rPr lang="ar-JO" sz="36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ن</a:t>
            </a:r>
            <a:endParaRPr lang="ar-EG" sz="3600" b="1" dirty="0">
              <a:solidFill>
                <a:srgbClr val="FF0000"/>
              </a:solidFill>
              <a:latin typeface="Arial Black" pitchFamily="34" charset="0"/>
              <a:cs typeface="+mj-cs"/>
            </a:endParaRPr>
          </a:p>
          <a:p>
            <a:pPr marL="0" indent="0" algn="ctr" defTabSz="515053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EG" sz="3600" b="1" dirty="0">
                <a:solidFill>
                  <a:prstClr val="black"/>
                </a:solidFill>
                <a:latin typeface="Arial Black" pitchFamily="34" charset="0"/>
                <a:cs typeface="+mj-cs"/>
              </a:rPr>
              <a:t>أستاذ</a:t>
            </a:r>
            <a:r>
              <a:rPr lang="ar-EG" sz="36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 </a:t>
            </a:r>
            <a:r>
              <a:rPr lang="ar-EG" sz="3600" b="1" dirty="0">
                <a:solidFill>
                  <a:prstClr val="black"/>
                </a:solidFill>
                <a:latin typeface="Arial Black" pitchFamily="34" charset="0"/>
                <a:cs typeface="+mj-cs"/>
              </a:rPr>
              <a:t>التشريح وعلم الأجنة</a:t>
            </a:r>
            <a:r>
              <a:rPr lang="ar-EG" sz="3600" dirty="0">
                <a:solidFill>
                  <a:prstClr val="black"/>
                </a:solidFill>
                <a:latin typeface="Arial Black" pitchFamily="34" charset="0"/>
                <a:cs typeface="+mj-cs"/>
              </a:rPr>
              <a:t> </a:t>
            </a:r>
            <a:endParaRPr lang="ar-EG" sz="3600" dirty="0">
              <a:solidFill>
                <a:srgbClr val="FF0000"/>
              </a:solidFill>
              <a:latin typeface="Arial Black" pitchFamily="34" charset="0"/>
              <a:cs typeface="+mj-cs"/>
            </a:endParaRPr>
          </a:p>
          <a:p>
            <a:pPr marL="0" indent="0" algn="ctr" defTabSz="515053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EG" sz="3600" b="1" dirty="0">
                <a:solidFill>
                  <a:srgbClr val="002060"/>
                </a:solidFill>
                <a:latin typeface="Arial Black" pitchFamily="34" charset="0"/>
                <a:cs typeface="+mj-cs"/>
              </a:rPr>
              <a:t>كلية الطب – جامعة</a:t>
            </a:r>
            <a:r>
              <a:rPr lang="ar-EG" sz="3600" b="1" i="1" dirty="0">
                <a:solidFill>
                  <a:srgbClr val="002060"/>
                </a:solidFill>
                <a:latin typeface="Arial Black" pitchFamily="34" charset="0"/>
                <a:cs typeface="+mj-cs"/>
              </a:rPr>
              <a:t> </a:t>
            </a:r>
            <a:r>
              <a:rPr lang="ar-EG" sz="3600" b="1" dirty="0">
                <a:solidFill>
                  <a:srgbClr val="002060"/>
                </a:solidFill>
                <a:latin typeface="Arial Black" pitchFamily="34" charset="0"/>
                <a:cs typeface="+mj-cs"/>
              </a:rPr>
              <a:t>الزقازيق- مصر</a:t>
            </a:r>
            <a:endParaRPr lang="ar-JO" sz="3600" b="1" dirty="0">
              <a:solidFill>
                <a:srgbClr val="002060"/>
              </a:solidFill>
              <a:latin typeface="Arial Black" pitchFamily="34" charset="0"/>
              <a:cs typeface="+mj-cs"/>
            </a:endParaRPr>
          </a:p>
          <a:p>
            <a:pPr marL="0" indent="0" algn="ctr" defTabSz="515053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JO" sz="3600" b="1" dirty="0">
                <a:solidFill>
                  <a:srgbClr val="002060"/>
                </a:solidFill>
                <a:latin typeface="Arial Black" pitchFamily="34" charset="0"/>
                <a:cs typeface="+mj-cs"/>
              </a:rPr>
              <a:t>كلية الطب-جامعة مؤتة-الأردن</a:t>
            </a:r>
            <a:endParaRPr lang="ar-EG" sz="3600" b="1" dirty="0">
              <a:solidFill>
                <a:srgbClr val="002060"/>
              </a:solidFill>
              <a:latin typeface="Arial Black" pitchFamily="34" charset="0"/>
              <a:cs typeface="+mj-cs"/>
            </a:endParaRPr>
          </a:p>
          <a:p>
            <a:pPr marL="0" indent="0" algn="ctr" defTabSz="515053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ar-EG" sz="36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دكتوراة</a:t>
            </a:r>
            <a:r>
              <a:rPr lang="ar-EG" sz="3600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 </a:t>
            </a:r>
            <a:r>
              <a:rPr lang="ar-EG" sz="3600" b="1" dirty="0">
                <a:solidFill>
                  <a:srgbClr val="FF0000"/>
                </a:solidFill>
                <a:latin typeface="Arial Black" pitchFamily="34" charset="0"/>
                <a:cs typeface="+mj-cs"/>
              </a:rPr>
              <a:t>من جامعة كولونيا المانيا</a:t>
            </a:r>
          </a:p>
          <a:p>
            <a:pPr marL="0" indent="0" algn="ctr" defTabSz="515053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ar-EG" sz="3600" b="1" dirty="0">
              <a:solidFill>
                <a:srgbClr val="002060"/>
              </a:solidFill>
              <a:latin typeface="Arial Black" pitchFamily="34" charset="0"/>
              <a:cs typeface="+mj-cs"/>
            </a:endParaRPr>
          </a:p>
        </p:txBody>
      </p:sp>
      <p:sp>
        <p:nvSpPr>
          <p:cNvPr id="16388" name="TextBox 1">
            <a:extLst>
              <a:ext uri="{FF2B5EF4-FFF2-40B4-BE49-F238E27FC236}">
                <a16:creationId xmlns:a16="http://schemas.microsoft.com/office/drawing/2014/main" xmlns="" id="{F2D27060-7E36-4419-BF6B-9AFEE87A4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17" y="71438"/>
            <a:ext cx="1318270" cy="71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65" tIns="45783" rIns="91565" bIns="457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505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EG" altLang="en-US" sz="4000" b="1" dirty="0">
                <a:solidFill>
                  <a:srgbClr val="FF0000"/>
                </a:solidFill>
                <a:latin typeface="Arabic Typesetting" pitchFamily="66" charset="-78"/>
                <a:cs typeface="+mj-cs"/>
              </a:rPr>
              <a:t>أهلا</a:t>
            </a:r>
            <a:endParaRPr lang="en-US" altLang="en-US" sz="4000" b="1" dirty="0">
              <a:solidFill>
                <a:srgbClr val="FF0000"/>
              </a:solidFill>
              <a:latin typeface="Arabic Typesetting" pitchFamily="66" charset="-78"/>
              <a:cs typeface="+mj-cs"/>
            </a:endParaRPr>
          </a:p>
        </p:txBody>
      </p:sp>
      <p:sp>
        <p:nvSpPr>
          <p:cNvPr id="16389" name="TextBox 3">
            <a:extLst>
              <a:ext uri="{FF2B5EF4-FFF2-40B4-BE49-F238E27FC236}">
                <a16:creationId xmlns:a16="http://schemas.microsoft.com/office/drawing/2014/main" xmlns="" id="{51CB0AB2-58E8-4FC4-8DD1-E484652C2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6" y="50732"/>
            <a:ext cx="2088679" cy="71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65" tIns="45783" rIns="91565" bIns="4578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505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EG" altLang="en-US" sz="4000" b="1" dirty="0">
                <a:solidFill>
                  <a:srgbClr val="FF0000"/>
                </a:solidFill>
                <a:latin typeface="Arabic Typesetting" pitchFamily="66" charset="-78"/>
                <a:cs typeface="+mj-cs"/>
              </a:rPr>
              <a:t>وسهلا</a:t>
            </a:r>
            <a:endParaRPr lang="en-US" altLang="en-US" sz="4000" b="1" dirty="0">
              <a:solidFill>
                <a:srgbClr val="FF0000"/>
              </a:solidFill>
              <a:latin typeface="Arabic Typesetting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292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79"/>
            <a:ext cx="9144000" cy="4869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2815"/>
            <a:ext cx="6477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The maxillary processes continue to grow medially and </a:t>
            </a:r>
            <a:r>
              <a:rPr lang="en-US" sz="2000" b="1" dirty="0">
                <a:solidFill>
                  <a:srgbClr val="FF0000"/>
                </a:solidFill>
              </a:rPr>
              <a:t>fused with the lateral nasal processes. </a:t>
            </a:r>
            <a:r>
              <a:rPr lang="en-US" sz="2000" dirty="0"/>
              <a:t>Later on; they fused with the margins of the </a:t>
            </a:r>
            <a:r>
              <a:rPr lang="en-US" sz="2000" b="1" dirty="0">
                <a:solidFill>
                  <a:srgbClr val="0000FF"/>
                </a:solidFill>
              </a:rPr>
              <a:t>median nasal process to form the upper jaw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A </a:t>
            </a:r>
            <a:r>
              <a:rPr lang="en-US" sz="2000" dirty="0"/>
              <a:t>horseshoe </a:t>
            </a:r>
            <a:r>
              <a:rPr lang="en-US" sz="2000" b="1" dirty="0" err="1">
                <a:solidFill>
                  <a:srgbClr val="FF0000"/>
                </a:solidFill>
              </a:rPr>
              <a:t>labiogingival</a:t>
            </a:r>
            <a:r>
              <a:rPr lang="en-US" sz="2000" b="1" dirty="0">
                <a:solidFill>
                  <a:srgbClr val="FF0000"/>
                </a:solidFill>
              </a:rPr>
              <a:t> groove </a:t>
            </a:r>
            <a:r>
              <a:rPr lang="en-US" sz="2000" dirty="0"/>
              <a:t>divides upper jaw into </a:t>
            </a:r>
            <a:endParaRPr lang="en-US" sz="2000" dirty="0" smtClean="0"/>
          </a:p>
          <a:p>
            <a:r>
              <a:rPr lang="en-US" sz="2000" b="1" dirty="0" smtClean="0">
                <a:solidFill>
                  <a:srgbClr val="0000FF"/>
                </a:solidFill>
              </a:rPr>
              <a:t>a) Outer </a:t>
            </a:r>
            <a:r>
              <a:rPr lang="en-US" sz="2000" b="1" dirty="0">
                <a:solidFill>
                  <a:srgbClr val="0000FF"/>
                </a:solidFill>
              </a:rPr>
              <a:t>part forms upper lip</a:t>
            </a:r>
            <a:r>
              <a:rPr lang="en-US" sz="2000" b="1" dirty="0" smtClean="0">
                <a:solidFill>
                  <a:srgbClr val="0000FF"/>
                </a:solidFill>
              </a:rPr>
              <a:t>.     </a:t>
            </a:r>
            <a:r>
              <a:rPr lang="en-US" sz="2000" b="1" dirty="0">
                <a:solidFill>
                  <a:srgbClr val="0000FF"/>
                </a:solidFill>
              </a:rPr>
              <a:t>b) Inner part forms gum. 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2000" b="1" dirty="0">
                <a:solidFill>
                  <a:srgbClr val="CC0066"/>
                </a:solidFill>
              </a:rPr>
              <a:t>*</a:t>
            </a:r>
            <a:r>
              <a:rPr lang="en-US" sz="2000" b="1" dirty="0" smtClean="0">
                <a:solidFill>
                  <a:srgbClr val="CC0066"/>
                </a:solidFill>
              </a:rPr>
              <a:t>* </a:t>
            </a:r>
            <a:r>
              <a:rPr lang="en-US" sz="2000" b="1" dirty="0">
                <a:solidFill>
                  <a:srgbClr val="CC0066"/>
                </a:solidFill>
              </a:rPr>
              <a:t>Development of the mandibular process </a:t>
            </a:r>
            <a:endParaRPr lang="en-US" sz="2000" b="1" dirty="0" smtClean="0">
              <a:solidFill>
                <a:srgbClr val="CC0066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They </a:t>
            </a:r>
            <a:r>
              <a:rPr lang="en-US" sz="2000" dirty="0"/>
              <a:t>grow medially below the </a:t>
            </a:r>
            <a:r>
              <a:rPr lang="en-US" sz="2000" dirty="0" err="1"/>
              <a:t>stomodeum</a:t>
            </a:r>
            <a:r>
              <a:rPr lang="en-US" sz="2000" dirty="0"/>
              <a:t> and fused with each other in the midline forming the </a:t>
            </a:r>
            <a:r>
              <a:rPr lang="en-US" sz="2000" b="1" dirty="0">
                <a:solidFill>
                  <a:srgbClr val="FF0000"/>
                </a:solidFill>
              </a:rPr>
              <a:t>primitive lower jaw</a:t>
            </a:r>
            <a:r>
              <a:rPr lang="en-US" sz="2000" dirty="0" smtClean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A </a:t>
            </a:r>
            <a:r>
              <a:rPr lang="en-US" sz="2000" dirty="0"/>
              <a:t>horseshoe </a:t>
            </a:r>
            <a:r>
              <a:rPr lang="en-US" sz="2000" b="1" dirty="0" err="1">
                <a:solidFill>
                  <a:srgbClr val="FF0000"/>
                </a:solidFill>
              </a:rPr>
              <a:t>labiogingival</a:t>
            </a:r>
            <a:r>
              <a:rPr lang="en-US" sz="2000" b="1" dirty="0">
                <a:solidFill>
                  <a:srgbClr val="FF0000"/>
                </a:solidFill>
              </a:rPr>
              <a:t> groove </a:t>
            </a:r>
            <a:r>
              <a:rPr lang="en-US" sz="2000" dirty="0"/>
              <a:t>divides lower jaw </a:t>
            </a:r>
            <a:r>
              <a:rPr lang="en-US" sz="2000" dirty="0" smtClean="0"/>
              <a:t>into</a:t>
            </a:r>
          </a:p>
          <a:p>
            <a:r>
              <a:rPr lang="en-US" sz="2000" b="1" dirty="0" smtClean="0"/>
              <a:t> </a:t>
            </a:r>
            <a:r>
              <a:rPr lang="en-US" sz="2000" b="1" dirty="0">
                <a:solidFill>
                  <a:srgbClr val="FF0000"/>
                </a:solidFill>
              </a:rPr>
              <a:t>a) Outer part forms upper lip. </a:t>
            </a:r>
            <a:r>
              <a:rPr lang="en-US" sz="2000" b="1" dirty="0" smtClean="0">
                <a:solidFill>
                  <a:srgbClr val="FF0000"/>
                </a:solidFill>
              </a:rPr>
              <a:t>b) Inner </a:t>
            </a:r>
            <a:r>
              <a:rPr lang="en-US" sz="2000" b="1" dirty="0">
                <a:solidFill>
                  <a:srgbClr val="FF0000"/>
                </a:solidFill>
              </a:rPr>
              <a:t>part forms gum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rgbClr val="CC0066"/>
                </a:solidFill>
              </a:rPr>
              <a:t>** </a:t>
            </a:r>
            <a:r>
              <a:rPr lang="en-US" sz="2000" b="1" dirty="0">
                <a:solidFill>
                  <a:srgbClr val="CC0066"/>
                </a:solidFill>
              </a:rPr>
              <a:t>Development of the muscles of the </a:t>
            </a:r>
            <a:r>
              <a:rPr lang="en-US" sz="2000" b="1" dirty="0" smtClean="0">
                <a:solidFill>
                  <a:srgbClr val="CC0066"/>
                </a:solidFill>
              </a:rPr>
              <a:t>face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They developed from the mesoderm of the </a:t>
            </a:r>
            <a:r>
              <a:rPr lang="en-US" sz="2000" b="1" dirty="0" smtClean="0">
                <a:solidFill>
                  <a:srgbClr val="0000FF"/>
                </a:solidFill>
              </a:rPr>
              <a:t>2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nd</a:t>
            </a:r>
            <a:r>
              <a:rPr lang="en-US" sz="2000" b="1" dirty="0" smtClean="0">
                <a:solidFill>
                  <a:srgbClr val="0000FF"/>
                </a:solidFill>
              </a:rPr>
              <a:t> pharyngeal </a:t>
            </a:r>
            <a:r>
              <a:rPr lang="en-US" sz="2000" b="1" dirty="0">
                <a:solidFill>
                  <a:srgbClr val="0000FF"/>
                </a:solidFill>
              </a:rPr>
              <a:t>arch </a:t>
            </a:r>
            <a:r>
              <a:rPr lang="en-US" sz="2000" dirty="0"/>
              <a:t>(supplied by the facial nerve).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660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>
            <a:extLst>
              <a:ext uri="{FF2B5EF4-FFF2-40B4-BE49-F238E27FC236}">
                <a16:creationId xmlns="" xmlns:a16="http://schemas.microsoft.com/office/drawing/2014/main" id="{FD76B35F-6DBC-4EC2-9E22-30B27E0ED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28750"/>
            <a:ext cx="7543800" cy="2590800"/>
          </a:xfrm>
          <a:prstGeom prst="beve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565" tIns="45783" rIns="91565" bIns="4578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SA" altLang="en-US" sz="110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="" xmlns:a16="http://schemas.microsoft.com/office/drawing/2014/main" id="{65BA34F3-2CB8-46C3-9A8C-883DED3B5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24900"/>
            <a:ext cx="8458200" cy="14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65" tIns="45783" rIns="91565" bIns="4578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smtClean="0">
                <a:solidFill>
                  <a:srgbClr val="FF0000"/>
                </a:solidFill>
                <a:latin typeface="Arial Black" pitchFamily="34" charset="0"/>
              </a:rPr>
              <a:t>Congenital anomalies</a:t>
            </a:r>
          </a:p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smtClean="0">
                <a:solidFill>
                  <a:srgbClr val="FF0000"/>
                </a:solidFill>
                <a:latin typeface="Arial Black" pitchFamily="34" charset="0"/>
              </a:rPr>
              <a:t> of the face</a:t>
            </a:r>
            <a:endParaRPr lang="en-US" altLang="en-US" sz="4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96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808"/>
            <a:ext cx="9144000" cy="48697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600" b="1" dirty="0">
                <a:solidFill>
                  <a:srgbClr val="FF0000"/>
                </a:solidFill>
              </a:rPr>
              <a:t>Oblique facial cleft: </a:t>
            </a:r>
            <a:r>
              <a:rPr lang="en-US" sz="2600" dirty="0"/>
              <a:t>due to failure of fusion of the maxillary processes with the </a:t>
            </a:r>
            <a:r>
              <a:rPr lang="en-US" sz="2600" b="1" dirty="0">
                <a:solidFill>
                  <a:srgbClr val="0000FF"/>
                </a:solidFill>
              </a:rPr>
              <a:t>lateral nasal processes </a:t>
            </a:r>
            <a:r>
              <a:rPr lang="en-US" sz="2600" dirty="0"/>
              <a:t>along the line of the </a:t>
            </a:r>
            <a:r>
              <a:rPr lang="en-US" sz="2600" b="1" dirty="0">
                <a:solidFill>
                  <a:srgbClr val="FF0000"/>
                </a:solidFill>
              </a:rPr>
              <a:t>nasolacrimal canal. 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600" b="1" dirty="0" smtClean="0">
                <a:solidFill>
                  <a:srgbClr val="FF0000"/>
                </a:solidFill>
              </a:rPr>
              <a:t>Atresia </a:t>
            </a:r>
            <a:r>
              <a:rPr lang="en-US" sz="2600" b="1" dirty="0">
                <a:solidFill>
                  <a:srgbClr val="FF0000"/>
                </a:solidFill>
              </a:rPr>
              <a:t>of the nasolacrimal canal</a:t>
            </a:r>
          </a:p>
          <a:p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15492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08"/>
            <a:ext cx="9144000" cy="4869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62" y="100846"/>
            <a:ext cx="912663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Harelip 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(cleft):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in the upper lip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- It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may be in the lip only or may be associated with the cleft palate. 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Median harelip (cleft) </a:t>
            </a:r>
            <a:endParaRPr lang="en-US" sz="2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- Due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failure of fusion of the 2 medial nasal processes (No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philtrum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).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61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9144000" cy="4866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62915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Unilateral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462915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</a:t>
            </a:r>
            <a:r>
              <a:rPr lang="en-US" sz="2800" b="1" dirty="0" smtClean="0">
                <a:solidFill>
                  <a:srgbClr val="002060"/>
                </a:solidFill>
              </a:rPr>
              <a:t>ilateral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13573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Hare (cleft) lip 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r>
              <a:rPr lang="en-US" sz="2200" b="1" dirty="0" smtClean="0">
                <a:solidFill>
                  <a:srgbClr val="FF0000"/>
                </a:solidFill>
              </a:rPr>
              <a:t>• </a:t>
            </a:r>
            <a:r>
              <a:rPr lang="en-US" sz="2200" b="1" dirty="0">
                <a:solidFill>
                  <a:srgbClr val="FF0000"/>
                </a:solidFill>
              </a:rPr>
              <a:t>Unilateral harelip: </a:t>
            </a:r>
            <a:r>
              <a:rPr lang="en-US" sz="2200" dirty="0"/>
              <a:t>due to failure of fusion between the maxillary process and the </a:t>
            </a:r>
            <a:r>
              <a:rPr lang="en-US" sz="2200" b="1" dirty="0">
                <a:solidFill>
                  <a:srgbClr val="0000FF"/>
                </a:solidFill>
              </a:rPr>
              <a:t>median nasal process </a:t>
            </a:r>
            <a:r>
              <a:rPr lang="en-US" sz="2200" dirty="0"/>
              <a:t>(fissure between </a:t>
            </a:r>
            <a:r>
              <a:rPr lang="en-US" sz="2200" dirty="0" err="1"/>
              <a:t>philtrum</a:t>
            </a:r>
            <a:r>
              <a:rPr lang="en-US" sz="2200" dirty="0"/>
              <a:t> and lateral part of the upper lib) </a:t>
            </a:r>
            <a:r>
              <a:rPr lang="en-US" sz="2200" b="1" dirty="0">
                <a:solidFill>
                  <a:srgbClr val="0000FF"/>
                </a:solidFill>
              </a:rPr>
              <a:t>in one side</a:t>
            </a:r>
            <a:r>
              <a:rPr lang="en-US" sz="2200" dirty="0"/>
              <a:t>. </a:t>
            </a:r>
            <a:endParaRPr lang="en-US" sz="2200" dirty="0" smtClean="0"/>
          </a:p>
          <a:p>
            <a:r>
              <a:rPr lang="en-US" sz="2200" b="1" dirty="0" smtClean="0">
                <a:solidFill>
                  <a:srgbClr val="FF0000"/>
                </a:solidFill>
              </a:rPr>
              <a:t>• </a:t>
            </a:r>
            <a:r>
              <a:rPr lang="en-US" sz="2200" b="1" dirty="0" smtClean="0">
                <a:solidFill>
                  <a:srgbClr val="FF0000"/>
                </a:solidFill>
              </a:rPr>
              <a:t>Bilateral </a:t>
            </a:r>
            <a:r>
              <a:rPr lang="en-US" sz="2200" b="1" dirty="0">
                <a:solidFill>
                  <a:srgbClr val="FF0000"/>
                </a:solidFill>
              </a:rPr>
              <a:t>harelip: </a:t>
            </a:r>
            <a:r>
              <a:rPr lang="en-US" sz="2200" dirty="0"/>
              <a:t>due to failure of fusion between the maxillary processes with the median nasal processes, </a:t>
            </a:r>
            <a:r>
              <a:rPr lang="en-US" sz="2200" b="1" dirty="0">
                <a:solidFill>
                  <a:srgbClr val="0000FF"/>
                </a:solidFill>
              </a:rPr>
              <a:t>on both side.</a:t>
            </a:r>
          </a:p>
          <a:p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9063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95"/>
            <a:ext cx="9144000" cy="4856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352550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- Cleft lower lip </a:t>
            </a:r>
            <a:r>
              <a:rPr lang="en-US" sz="2800" dirty="0" smtClean="0"/>
              <a:t>due to failure of fusion of </a:t>
            </a:r>
            <a:r>
              <a:rPr lang="en-US" sz="2800" b="1" dirty="0" smtClean="0">
                <a:solidFill>
                  <a:srgbClr val="0000FF"/>
                </a:solidFill>
              </a:rPr>
              <a:t>mandibular processes </a:t>
            </a:r>
            <a:r>
              <a:rPr lang="en-US" sz="2800" dirty="0" smtClean="0"/>
              <a:t>in the midline.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340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4869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2546687"/>
            <a:ext cx="548640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Microstomia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(narrow mouth opening):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due to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excessive fusion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the maxillary and mandibular processes on each side.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1" y="3867150"/>
            <a:ext cx="556260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Macrostomia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(wide mouth opening):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due to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incomplete fusion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of the maxillary and mandibular processes on each side. </a:t>
            </a:r>
          </a:p>
        </p:txBody>
      </p:sp>
    </p:spTree>
    <p:extLst>
      <p:ext uri="{BB962C8B-B14F-4D97-AF65-F5344CB8AC3E}">
        <p14:creationId xmlns:p14="http://schemas.microsoft.com/office/powerpoint/2010/main" val="3181671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>
            <a:extLst>
              <a:ext uri="{FF2B5EF4-FFF2-40B4-BE49-F238E27FC236}">
                <a16:creationId xmlns="" xmlns:a16="http://schemas.microsoft.com/office/drawing/2014/main" id="{FD76B35F-6DBC-4EC2-9E22-30B27E0ED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9" y="1276350"/>
            <a:ext cx="6172201" cy="2743200"/>
          </a:xfrm>
          <a:prstGeom prst="beve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565" tIns="45783" rIns="91565" bIns="4578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SA" altLang="en-US" sz="110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="" xmlns:a16="http://schemas.microsoft.com/office/drawing/2014/main" id="{65BA34F3-2CB8-46C3-9A8C-883DED3B5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572" y="1901790"/>
            <a:ext cx="4966828" cy="169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65" tIns="45783" rIns="91565" bIns="4578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200" b="1" dirty="0" smtClean="0">
                <a:solidFill>
                  <a:srgbClr val="FF0000"/>
                </a:solidFill>
                <a:latin typeface="Arial Black" pitchFamily="34" charset="0"/>
              </a:rPr>
              <a:t>Development of the palate</a:t>
            </a:r>
            <a:endParaRPr lang="en-US" altLang="en-US" sz="5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03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4869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266950"/>
            <a:ext cx="92202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Hard palate </a:t>
            </a:r>
            <a:endParaRPr lang="en-US" sz="2300" b="1" dirty="0" smtClean="0">
              <a:solidFill>
                <a:srgbClr val="FF0000"/>
              </a:solidFill>
            </a:endParaRPr>
          </a:p>
          <a:p>
            <a:r>
              <a:rPr lang="en-US" sz="2300" dirty="0" smtClean="0"/>
              <a:t>- At </a:t>
            </a:r>
            <a:r>
              <a:rPr lang="en-US" sz="2300" dirty="0"/>
              <a:t>first the </a:t>
            </a:r>
            <a:r>
              <a:rPr lang="en-US" sz="2300" b="1" dirty="0">
                <a:solidFill>
                  <a:srgbClr val="FF0000"/>
                </a:solidFill>
              </a:rPr>
              <a:t>nasal </a:t>
            </a:r>
            <a:r>
              <a:rPr lang="en-US" sz="2300" dirty="0"/>
              <a:t>and</a:t>
            </a:r>
            <a:r>
              <a:rPr lang="en-US" sz="2300" b="1" dirty="0">
                <a:solidFill>
                  <a:srgbClr val="FF0000"/>
                </a:solidFill>
              </a:rPr>
              <a:t> oral cavities </a:t>
            </a:r>
            <a:r>
              <a:rPr lang="en-US" sz="2300" dirty="0"/>
              <a:t>are continuous with each other</a:t>
            </a:r>
            <a:r>
              <a:rPr lang="en-US" sz="2300" dirty="0" smtClean="0"/>
              <a:t>.</a:t>
            </a:r>
          </a:p>
          <a:p>
            <a:r>
              <a:rPr lang="en-US" sz="2300" dirty="0" smtClean="0"/>
              <a:t>- Later </a:t>
            </a:r>
            <a:r>
              <a:rPr lang="en-US" sz="2300" dirty="0"/>
              <a:t>on, The 2 cavities are separated by the development of hard palate</a:t>
            </a:r>
            <a:r>
              <a:rPr lang="en-US" sz="2300" dirty="0" smtClean="0"/>
              <a:t>.</a:t>
            </a:r>
          </a:p>
          <a:p>
            <a:r>
              <a:rPr lang="en-US" sz="2300" dirty="0" smtClean="0"/>
              <a:t> </a:t>
            </a:r>
            <a:r>
              <a:rPr lang="en-US" sz="2300" b="1" dirty="0">
                <a:solidFill>
                  <a:srgbClr val="FF0000"/>
                </a:solidFill>
              </a:rPr>
              <a:t>1) The Primary palate </a:t>
            </a:r>
            <a:r>
              <a:rPr lang="en-US" sz="2300" dirty="0"/>
              <a:t>is a triangular bone developed from </a:t>
            </a:r>
            <a:r>
              <a:rPr lang="en-US" sz="2300" b="1" dirty="0">
                <a:solidFill>
                  <a:srgbClr val="FF0000"/>
                </a:solidFill>
              </a:rPr>
              <a:t>median nasal process</a:t>
            </a:r>
            <a:r>
              <a:rPr lang="en-US" sz="23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300" dirty="0" smtClean="0"/>
              <a:t> </a:t>
            </a:r>
            <a:r>
              <a:rPr lang="en-US" sz="2300" b="1" dirty="0">
                <a:solidFill>
                  <a:srgbClr val="0000FF"/>
                </a:solidFill>
              </a:rPr>
              <a:t>2) The secondary palate </a:t>
            </a:r>
            <a:r>
              <a:rPr lang="en-US" sz="2300" dirty="0"/>
              <a:t>arises as 2 bony shelves </a:t>
            </a:r>
            <a:r>
              <a:rPr lang="en-US" sz="2300" b="1" dirty="0">
                <a:solidFill>
                  <a:srgbClr val="FF0000"/>
                </a:solidFill>
              </a:rPr>
              <a:t>(palatine processes) </a:t>
            </a:r>
            <a:r>
              <a:rPr lang="en-US" sz="2300" dirty="0"/>
              <a:t>arise from </a:t>
            </a:r>
            <a:r>
              <a:rPr lang="en-US" sz="2300" b="1" dirty="0">
                <a:solidFill>
                  <a:srgbClr val="FF0000"/>
                </a:solidFill>
              </a:rPr>
              <a:t>maxillary processes </a:t>
            </a:r>
            <a:r>
              <a:rPr lang="en-US" sz="2300" dirty="0"/>
              <a:t>and grow horizontally and medially </a:t>
            </a:r>
            <a:r>
              <a:rPr lang="en-US" sz="2300" dirty="0" smtClean="0"/>
              <a:t>above tongue.</a:t>
            </a:r>
            <a:endParaRPr lang="en-US" sz="2300" dirty="0"/>
          </a:p>
          <a:p>
            <a:r>
              <a:rPr lang="en-US" sz="2300" dirty="0" smtClean="0"/>
              <a:t/>
            </a:r>
            <a:br>
              <a:rPr lang="en-US" sz="2300" dirty="0" smtClean="0"/>
            </a:b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429814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48662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52750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palatine shelves fuse with 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a- 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Each other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in the midline. 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b-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Lower end of the nasal septum. 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c- 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Primary palate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(Anteriorly)</a:t>
            </a:r>
            <a:r>
              <a:rPr lang="en-US" dirty="0">
                <a:latin typeface="Arial" pitchFamily="34" charset="0"/>
                <a:cs typeface="Arial" pitchFamily="34" charset="0"/>
              </a:rPr>
              <a:t> separated from it by incisive foramen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Soft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palate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arises </a:t>
            </a:r>
            <a:r>
              <a:rPr lang="en-US" dirty="0">
                <a:latin typeface="Arial" pitchFamily="34" charset="0"/>
                <a:cs typeface="Arial" pitchFamily="34" charset="0"/>
              </a:rPr>
              <a:t>as 2 folds from posterior edges of palatine processes (shelves). They fused together.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7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>
            <a:extLst>
              <a:ext uri="{FF2B5EF4-FFF2-40B4-BE49-F238E27FC236}">
                <a16:creationId xmlns="" xmlns:a16="http://schemas.microsoft.com/office/drawing/2014/main" id="{FD76B35F-6DBC-4EC2-9E22-30B27E0ED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9" y="1276350"/>
            <a:ext cx="6172201" cy="2743200"/>
          </a:xfrm>
          <a:prstGeom prst="beve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565" tIns="45783" rIns="91565" bIns="4578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SA" altLang="en-US" sz="110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="" xmlns:a16="http://schemas.microsoft.com/office/drawing/2014/main" id="{65BA34F3-2CB8-46C3-9A8C-883DED3B5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572" y="1901790"/>
            <a:ext cx="4966828" cy="169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65" tIns="45783" rIns="91565" bIns="4578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200" b="1" dirty="0" smtClean="0">
                <a:solidFill>
                  <a:srgbClr val="FF0000"/>
                </a:solidFill>
                <a:latin typeface="Arial Black" pitchFamily="34" charset="0"/>
              </a:rPr>
              <a:t>Development of the face</a:t>
            </a:r>
            <a:endParaRPr lang="en-US" altLang="en-US" sz="5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42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>
            <a:extLst>
              <a:ext uri="{FF2B5EF4-FFF2-40B4-BE49-F238E27FC236}">
                <a16:creationId xmlns="" xmlns:a16="http://schemas.microsoft.com/office/drawing/2014/main" id="{FD76B35F-6DBC-4EC2-9E22-30B27E0ED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428750"/>
            <a:ext cx="7543800" cy="2590800"/>
          </a:xfrm>
          <a:prstGeom prst="beve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565" tIns="45783" rIns="91565" bIns="4578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SA" altLang="en-US" sz="110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="" xmlns:a16="http://schemas.microsoft.com/office/drawing/2014/main" id="{65BA34F3-2CB8-46C3-9A8C-883DED3B5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24900"/>
            <a:ext cx="8458200" cy="144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65" tIns="45783" rIns="91565" bIns="4578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smtClean="0">
                <a:solidFill>
                  <a:srgbClr val="FF0000"/>
                </a:solidFill>
                <a:latin typeface="Arial Black" pitchFamily="34" charset="0"/>
              </a:rPr>
              <a:t>Congenital anomalies</a:t>
            </a:r>
          </a:p>
          <a:p>
            <a:pPr algn="ctr" defTabSz="515053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smtClean="0">
                <a:solidFill>
                  <a:srgbClr val="FF0000"/>
                </a:solidFill>
                <a:latin typeface="Arial Black" pitchFamily="34" charset="0"/>
              </a:rPr>
              <a:t> of the palate</a:t>
            </a:r>
            <a:endParaRPr lang="en-US" altLang="en-US" sz="4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113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71"/>
            <a:ext cx="9144000" cy="49165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047750"/>
            <a:ext cx="5105400" cy="1219200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3333750"/>
            <a:ext cx="6705600" cy="1696278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047750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• </a:t>
            </a:r>
            <a:r>
              <a:rPr lang="en-US" sz="2000" b="1" dirty="0" smtClean="0">
                <a:solidFill>
                  <a:srgbClr val="FF0000"/>
                </a:solidFill>
              </a:rPr>
              <a:t>Median </a:t>
            </a:r>
            <a:r>
              <a:rPr lang="en-US" sz="2000" b="1" dirty="0">
                <a:solidFill>
                  <a:srgbClr val="FF0000"/>
                </a:solidFill>
              </a:rPr>
              <a:t>cleft palate: </a:t>
            </a:r>
            <a:r>
              <a:rPr lang="en-US" sz="2000" dirty="0"/>
              <a:t>due to failure of fusion of the two palatine processes of the maxilla with each other in the midline.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333750"/>
            <a:ext cx="670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• Complete cleft palate: </a:t>
            </a:r>
          </a:p>
          <a:p>
            <a:r>
              <a:rPr lang="en-US" sz="2000" dirty="0" smtClean="0"/>
              <a:t>• Failure of formation of the two palatine processes of the maxilla.</a:t>
            </a:r>
          </a:p>
          <a:p>
            <a:r>
              <a:rPr lang="en-US" sz="2000" dirty="0" smtClean="0"/>
              <a:t> - The oral cavity continues with nasal cavity.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- It is commonly combined with cleft upper lip.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199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7"/>
          <a:stretch/>
        </p:blipFill>
        <p:spPr>
          <a:xfrm>
            <a:off x="304800" y="34902"/>
            <a:ext cx="8714378" cy="51085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225207"/>
            <a:ext cx="4572000" cy="3108543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• Unilateral cleft palate: </a:t>
            </a:r>
            <a:r>
              <a:rPr lang="en-US" sz="2800" dirty="0"/>
              <a:t>due to failure of fusion of the two palatine processes of the maxilla with each other in the </a:t>
            </a:r>
            <a:r>
              <a:rPr lang="en-US" sz="2800" b="1" dirty="0">
                <a:solidFill>
                  <a:srgbClr val="FF0000"/>
                </a:solidFill>
              </a:rPr>
              <a:t>midline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0000FF"/>
                </a:solidFill>
              </a:rPr>
              <a:t>with the primary palate on one side, associate with cleft upper lib</a:t>
            </a:r>
            <a:r>
              <a:rPr lang="en-US" sz="2800" b="1" dirty="0" smtClean="0">
                <a:solidFill>
                  <a:srgbClr val="0000FF"/>
                </a:solidFill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7405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 r="2631" b="10886"/>
          <a:stretch/>
        </p:blipFill>
        <p:spPr>
          <a:xfrm>
            <a:off x="618399" y="-19050"/>
            <a:ext cx="8297001" cy="449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742950"/>
            <a:ext cx="4572000" cy="3046988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• Bilateral cleft palate: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due to failure of fusion of the two palatine processes of the maxilla with each other in the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midline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with the primary palate on both sides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associate with cleft upper lib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07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>
            <a:extLst>
              <a:ext uri="{FF2B5EF4-FFF2-40B4-BE49-F238E27FC236}">
                <a16:creationId xmlns="" xmlns:a16="http://schemas.microsoft.com/office/drawing/2014/main" id="{5BEAF321-CE8B-4EFD-9974-5224A4C8CD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6880" y="1513583"/>
          <a:ext cx="1950244" cy="211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lip" r:id="rId4" imgW="3467100" imgH="5018088" progId="MS_ClipArt_Gallery.2">
                  <p:embed/>
                </p:oleObj>
              </mc:Choice>
              <mc:Fallback>
                <p:oleObj name="Clip" r:id="rId4" imgW="3467100" imgH="50180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6880" y="1513583"/>
                        <a:ext cx="1950244" cy="2117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3">
            <a:extLst>
              <a:ext uri="{FF2B5EF4-FFF2-40B4-BE49-F238E27FC236}">
                <a16:creationId xmlns="" xmlns:a16="http://schemas.microsoft.com/office/drawing/2014/main" id="{D3B55F9F-14CC-4C1F-9099-44FA0F7FA8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2605" y="1577877"/>
          <a:ext cx="1950244" cy="211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6" imgW="3467100" imgH="5018088" progId="MS_ClipArt_Gallery.2">
                  <p:embed/>
                </p:oleObj>
              </mc:Choice>
              <mc:Fallback>
                <p:oleObj name="Clip" r:id="rId6" imgW="3467100" imgH="50180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2605" y="1577877"/>
                        <a:ext cx="1950244" cy="2117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4">
            <a:extLst>
              <a:ext uri="{FF2B5EF4-FFF2-40B4-BE49-F238E27FC236}">
                <a16:creationId xmlns="" xmlns:a16="http://schemas.microsoft.com/office/drawing/2014/main" id="{7E469F78-8BBE-4AF3-975C-D1349B7061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68330" y="1642171"/>
          <a:ext cx="1950244" cy="211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lip" r:id="rId7" imgW="3467100" imgH="5018088" progId="MS_ClipArt_Gallery.2">
                  <p:embed/>
                </p:oleObj>
              </mc:Choice>
              <mc:Fallback>
                <p:oleObj name="Clip" r:id="rId7" imgW="3467100" imgH="50180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8330" y="1642171"/>
                        <a:ext cx="1950244" cy="2117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5">
            <a:extLst>
              <a:ext uri="{FF2B5EF4-FFF2-40B4-BE49-F238E27FC236}">
                <a16:creationId xmlns="" xmlns:a16="http://schemas.microsoft.com/office/drawing/2014/main" id="{BB1B67DB-B310-4519-BECC-22BCB09537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0439" y="1478757"/>
          <a:ext cx="1950244" cy="211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lip" r:id="rId8" imgW="3467100" imgH="5018088" progId="MS_ClipArt_Gallery.2">
                  <p:embed/>
                </p:oleObj>
              </mc:Choice>
              <mc:Fallback>
                <p:oleObj name="Clip" r:id="rId8" imgW="3467100" imgH="50180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9" y="1478757"/>
                        <a:ext cx="1950244" cy="2117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6">
            <a:extLst>
              <a:ext uri="{FF2B5EF4-FFF2-40B4-BE49-F238E27FC236}">
                <a16:creationId xmlns="" xmlns:a16="http://schemas.microsoft.com/office/drawing/2014/main" id="{67334DEF-34EF-4363-9A6F-2F92348B8A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3376" y="1221582"/>
          <a:ext cx="1950244" cy="211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lip" r:id="rId9" imgW="3467100" imgH="5018088" progId="MS_ClipArt_Gallery.2">
                  <p:embed/>
                </p:oleObj>
              </mc:Choice>
              <mc:Fallback>
                <p:oleObj name="Clip" r:id="rId9" imgW="3467100" imgH="50180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6" y="1221582"/>
                        <a:ext cx="1950244" cy="2117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7">
            <a:extLst>
              <a:ext uri="{FF2B5EF4-FFF2-40B4-BE49-F238E27FC236}">
                <a16:creationId xmlns="" xmlns:a16="http://schemas.microsoft.com/office/drawing/2014/main" id="{8736F3C8-B101-422E-95D6-8E009B9B0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71701" y="1478757"/>
          <a:ext cx="1950244" cy="211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lip" r:id="rId10" imgW="3467100" imgH="5018088" progId="MS_ClipArt_Gallery.2">
                  <p:embed/>
                </p:oleObj>
              </mc:Choice>
              <mc:Fallback>
                <p:oleObj name="Clip" r:id="rId10" imgW="3467100" imgH="501808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1" y="1478757"/>
                        <a:ext cx="1950244" cy="2117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0697" name="Text Box 9">
            <a:extLst>
              <a:ext uri="{FF2B5EF4-FFF2-40B4-BE49-F238E27FC236}">
                <a16:creationId xmlns="" xmlns:a16="http://schemas.microsoft.com/office/drawing/2014/main" id="{94EDC775-5621-493E-A9F0-362F809EBA02}"/>
              </a:ext>
            </a:extLst>
          </p:cNvPr>
          <p:cNvSpPr txBox="1">
            <a:spLocks noChangeArrowheads="1"/>
          </p:cNvSpPr>
          <p:nvPr/>
        </p:nvSpPr>
        <p:spPr bwMode="auto">
          <a:xfrm rot="1856420">
            <a:off x="4289105" y="807322"/>
            <a:ext cx="2914650" cy="212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1433" tIns="25717" rIns="51433" bIns="25717">
            <a:spAutoFit/>
          </a:bodyPr>
          <a:lstStyle/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Arial" charset="0"/>
              </a:rPr>
              <a:t>Thank you </a:t>
            </a: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Monotype Corsiva" pitchFamily="66" charset="0"/>
              <a:ea typeface="+mn-ea"/>
              <a:cs typeface="Arial" charset="0"/>
            </a:endParaRPr>
          </a:p>
        </p:txBody>
      </p:sp>
      <p:sp>
        <p:nvSpPr>
          <p:cNvPr id="370698" name="Text Box 10">
            <a:extLst>
              <a:ext uri="{FF2B5EF4-FFF2-40B4-BE49-F238E27FC236}">
                <a16:creationId xmlns="" xmlns:a16="http://schemas.microsoft.com/office/drawing/2014/main" id="{188880D0-E2C4-4790-B498-DC6603882F9C}"/>
              </a:ext>
            </a:extLst>
          </p:cNvPr>
          <p:cNvSpPr txBox="1">
            <a:spLocks noChangeArrowheads="1"/>
          </p:cNvSpPr>
          <p:nvPr/>
        </p:nvSpPr>
        <p:spPr bwMode="auto">
          <a:xfrm rot="1856420">
            <a:off x="1711645" y="3349750"/>
            <a:ext cx="2914650" cy="212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1433" tIns="25717" rIns="51433" bIns="25717">
            <a:spAutoFit/>
          </a:bodyPr>
          <a:lstStyle/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Arial" charset="0"/>
              </a:rPr>
              <a:t>Questions </a:t>
            </a: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Monotype Corsiva" pitchFamily="66" charset="0"/>
              <a:ea typeface="+mn-ea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3968-4C96-4CCC-A7BE-10BA25569C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73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70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903 0.26667 C -0.71129 0.25764 -0.7158 0.24954 -0.71945 0.24144 C -0.72066 0.23796 -0.72327 0.23496 -0.72379 0.23102 C -0.72587 0.21898 -0.72553 0.2088 -0.72657 0.19676 C -0.725 0.1831 -0.72917 0.16991 -0.72987 0.15625 C -0.73056 0.14491 -0.72969 0.1331 -0.73021 0.12176 C -0.73125 0.10046 -0.73108 0.12755 -0.73108 0.11158 C -0.73125 0.10695 -0.73073 0.10139 -0.73108 0.09676 C -0.73143 0.09468 -0.73247 0.09329 -0.73247 0.09144 C -0.73316 0.08681 -0.73334 0.08241 -0.73386 0.07708 C -0.73455 0.06783 -0.7323 0.0757 -0.73438 0.06458 C -0.73698 0.05093 -0.73855 0.03843 -0.73785 0.02408 C -0.73178 0.00116 -0.7323 -0.0081 -0.7198 -0.02106 C -0.71493 -0.02616 -0.71303 -0.02847 -0.70678 -0.0287 C -0.69671 -0.03194 -0.69671 -0.03148 -0.68473 -0.02801 C -0.68351 -0.02731 -0.68247 -0.02569 -0.68091 -0.02523 C -0.66737 -0.01967 -0.67171 -0.02199 -0.66684 -0.03912 C -0.66407 -0.05324 -0.65816 -0.075 -0.65938 -0.09143 C -0.65816 -0.10949 -0.65643 -0.13333 -0.65973 -0.15162 C -0.65938 -0.16065 -0.65973 -0.1794 -0.66285 -0.1875 C -0.66337 -0.19444 -0.6632 -0.20116 -0.66528 -0.20787 C -0.66493 -0.21597 -0.66563 -0.22338 -0.66789 -0.23102 C -0.66737 -0.24398 -0.66962 -0.25648 -0.66858 -0.26898 C -0.66789 -0.27569 -0.66632 -0.28889 -0.6665 -0.28866 C -0.65973 -0.31065 -0.65209 -0.33241 -0.63733 -0.34676 C -0.63247 -0.35185 -0.62882 -0.35625 -0.62223 -0.35879 C -0.61841 -0.36273 -0.61667 -0.36342 -0.61198 -0.36435 C -0.60625 -0.36782 -0.60521 -0.36759 -0.59914 -0.36366 C -0.59497 -0.35926 -0.58959 -0.35254 -0.58577 -0.34699 C -0.58282 -0.35301 -0.57813 -0.35417 -0.57327 -0.35741 C -0.56928 -0.36018 -0.56719 -0.3625 -0.56268 -0.36435 C -0.55921 -0.36736 -0.55608 -0.36944 -0.55191 -0.37106 C -0.54549 -0.37685 -0.53768 -0.38032 -0.53073 -0.38472 C -0.52605 -0.3875 -0.52466 -0.39143 -0.51893 -0.3912 C -0.51459 -0.3993 -0.50261 -0.40162 -0.4948 -0.40648 C -0.48976 -0.40208 -0.49011 -0.39491 -0.48629 -0.38912 C -0.48386 -0.38148 -0.47934 -0.37592 -0.47709 -0.36875 C -0.47344 -0.35926 -0.47743 -0.36551 -0.47257 -0.35879 C -0.47084 -0.35278 -0.46962 -0.35 -0.46632 -0.34514 C -0.46337 -0.33333 -0.46007 -0.32199 -0.45816 -0.31018 C -0.45747 -0.30486 -0.45469 -0.30046 -0.45348 -0.29583 C -0.45226 -0.29097 -0.44948 -0.27454 -0.44653 -0.27037 C -0.44584 -0.25995 -0.44306 -0.26157 -0.43941 -0.25231 C -0.43282 -0.23634 -0.43924 -0.24815 -0.42934 -0.23171 C -0.42674 -0.22731 -0.42865 -0.2287 -0.42674 -0.22384 C -0.42379 -0.21782 -0.42136 -0.2118 -0.41771 -0.20764 C -0.4158 -0.19629 -0.41823 -0.20625 -0.41112 -0.19398 C -0.40747 -0.18704 -0.40504 -0.18079 -0.39966 -0.17546 C -0.39375 -0.17708 -0.39254 -0.18217 -0.38976 -0.18819 C -0.38872 -0.19028 -0.38594 -0.19514 -0.38594 -0.19491 C -0.37535 -0.22338 -0.37327 -0.25278 -0.37414 -0.28449 C -0.37344 -0.2868 -0.36997 -0.30254 -0.36563 -0.30486 C -0.35556 -0.31134 -0.34549 -0.31829 -0.33334 -0.31713 C -0.33004 -0.31504 -0.32657 -0.31435 -0.32327 -0.31157 C -0.32171 -0.31018 -0.32118 -0.30787 -0.31997 -0.30602 C -0.31389 -0.29884 -0.30625 -0.29167 -0.29931 -0.28518 C -0.28577 -0.27245 -0.26823 -0.26551 -0.25278 -0.25856 C -0.2507 -0.25671 -0.24827 -0.25486 -0.24618 -0.25301 C -0.24341 -0.25092 -0.23733 -0.24653 -0.23733 -0.24629 C -0.23056 -0.23819 -0.22188 -0.23565 -0.21268 -0.23403 C -0.20712 -0.2375 -0.20209 -0.2419 -0.19618 -0.2456 C -0.19063 -0.25648 -0.18195 -0.26088 -0.17136 -0.26018 C -0.15243 -0.25162 -0.13473 -0.24004 -0.11667 -0.23055 C -0.11268 -0.22662 -0.10921 -0.22361 -0.10625 -0.21921 C -0.104 -0.21018 -0.10174 -0.20486 -0.09792 -0.19676 C -0.09705 -0.19352 -0.09671 -0.19028 -0.09532 -0.18727 C -0.09445 -0.18379 -0.09375 -0.18079 -0.09271 -0.17801 C -0.09237 -0.17639 -0.0915 -0.17315 -0.0915 -0.17315 C -0.0915 -0.17153 -0.09167 -0.17014 -0.09132 -0.16898 C -0.09115 -0.1669 -0.09063 -0.16504 -0.09046 -0.16319 C -0.09046 -0.16042 -0.09115 -0.15741 -0.09132 -0.15486 C -0.09115 -0.15324 -0.09115 -0.15208 -0.09098 -0.15092 C -0.09966 -0.11782 -0.11181 -0.08796 -0.1224 -0.05625 C -0.12605 -0.04375 -0.12969 -0.03472 -0.13351 -0.02361 C -0.13507 -0.01551 -0.13698 -0.00694 -0.13768 0.00139 C -0.13855 0.00533 -0.1382 0.01366 -0.1382 0.01389 C -0.14063 0.03009 -0.14428 0.04908 -0.14323 0.06597 C -0.14358 0.07431 -0.14428 0.08472 -0.14237 0.09306 C -0.14271 0.10324 -0.14341 0.11389 -0.14393 0.12408 C -0.14671 0.14722 -0.1474 0.17662 -0.1625 0.19167 C -0.16528 0.19722 -0.16702 0.20093 -0.17101 0.20509 C -0.175 0.21458 -0.18056 0.22292 -0.18507 0.23264 C -0.18803 0.23912 -0.19063 0.24537 -0.19393 0.25116 C -0.1974 0.25695 -0.19966 0.26482 -0.20573 0.26435 C -0.20712 0.2588 -0.20678 0.25347 -0.20678 0.24769 C -0.20191 0.23033 -0.19358 0.1963 -0.18143 0.18426 C -0.17813 0.17755 -0.1757 0.1706 -0.17101 0.16482 C -0.16441 0.14653 -0.15625 0.12871 -0.14879 0.11111 C -0.14514 0.09861 -0.14167 0.08843 -0.1375 0.07685 C -0.12917 0.03449 -0.12327 -0.00903 -0.1198 -0.05278 C -0.11719 -0.06921 -0.11528 -0.10162 -0.11771 -0.11829 C -0.11858 -0.12569 -0.12084 -0.13333 -0.12153 -0.14051 C -0.12275 -0.15 -0.1224 -0.15926 -0.12483 -0.16829 C -0.12448 -0.17199 -0.12448 -0.17407 -0.12518 -0.17824 C -0.1257 -0.18217 -0.12657 -0.19004 -0.12674 -0.18981 C -0.12553 -0.20208 -0.12709 -0.2162 -0.12709 -0.22893 C -0.12709 -0.23704 -0.1257 -0.24375 -0.12778 -0.25139 C -0.12726 -0.25741 -0.12709 -0.26227 -0.12743 -0.26782 C -0.12709 -0.2706 -0.12657 -0.27361 -0.12657 -0.27592 C -0.12657 -0.27731 -0.12848 -0.27824 -0.12865 -0.27963 C -0.12865 -0.28426 -0.12761 -0.28866 -0.12778 -0.29305 C -0.11841 -0.29583 -0.12639 -0.29051 -0.12327 -0.28611 C -0.12257 -0.28426 -0.12084 -0.28356 -0.11962 -0.28287 C -0.1066 -0.2831 -0.1125 -0.28356 -0.10191 -0.28125 C -0.09393 -0.28125 -0.08733 -0.27893 -0.07987 -0.27685 C -0.0441 -0.26157 -0.01823 -0.25162 0.01336 -0.23379 C 0.02187 -0.22754 0.01354 -0.23356 0.02968 -0.225 C 0.04392 -0.21667 0.05763 -0.20717 0.07204 -0.19954 C 0.07812 -0.19329 0.08437 -0.1875 0.09097 -0.18241 C 0.09444 -0.17917 0.0967 -0.17569 0.10017 -0.17268 C 0.10382 -0.16435 0.09878 -0.17546 0.10538 -0.16528 C 0.10642 -0.16389 0.10677 -0.1618 0.10763 -0.16018 C 0.10833 -0.15879 0.1092 -0.15787 0.11024 -0.15625 C 0.11354 -0.14398 0.10902 -0.15949 0.11423 -0.14792 C 0.11614 -0.14352 0.11632 -0.13727 0.11736 -0.13264 C 0.1177 -0.12708 0.11753 -0.12245 0.11736 -0.11736 C 0.11562 -0.1118 0.11423 -0.10555 0.1125 -0.1 C 0.10972 -0.0919 0.09826 -0.08565 0.09201 -0.08148 C 0.09149 -0.08032 0.09114 -0.07917 0.09045 -0.07847 C 0.08854 -0.07592 0.08593 -0.07477 0.08454 -0.07222 C 0.07864 -0.06204 0.07222 -0.05185 0.06632 -0.0419 C 0.06458 -0.0331 0.06267 -0.02477 0.0618 -0.0162 C 0.06145 -0.01319 0.06354 -0.00903 0.06527 -0.00741 C 0.06979 -0.00231 0.07725 0.00371 0.08229 0.00764 C 0.09132 0.02037 0.09635 0.03889 0.09687 0.05486 C 0.09392 0.06505 0.09375 0.0713 0.0875 0.07755 C 0.0835 0.08542 0.07656 0.09329 0.06944 0.09537 C 0.06458 0.10046 0.05434 0.10695 0.04826 0.10926 C 0.04184 0.11574 0.03125 0.12431 0.02708 0.13287 C 0.02447 0.13727 0.02257 0.14121 0.01961 0.14514 C 0.01597 0.15324 0.01319 0.16158 0.01041 0.17037 C 0.00954 0.18218 0.00989 0.18496 0.01059 0.19537 C 0.00937 0.20533 0.00763 0.21621 0.01059 0.22616 C 0.01024 0.23472 0.01163 0.24213 0.01302 0.2507 C 0.01423 0.25648 0.01267 0.25857 0.01579 0.26412 C 0.01527 0.27269 0.01632 0.28357 0.0184 0.2919 C 0.01857 0.30208 0.01944 0.31181 0.021 0.32199 C 0.021 0.32384 0.02083 0.3257 0.021 0.32732 C 0.02083 0.32917 0.02187 0.33056 0.02204 0.33218 C 0.02274 0.3382 0.0217 0.34306 0.02274 0.34931 C 0.02204 0.35417 0.02118 0.3588 0.02048 0.36366 C 0.02048 0.36644 0.02118 0.37199 0.02118 0.37222 C 0.01875 0.38912 0.01562 0.40556 0.00694 0.41945 C 0.00486 0.42454 0.00347 0.42801 -0.00035 0.43148 C -0.00591 0.4419 -0.01546 0.45278 -0.02466 0.4581 C -0.03108 0.46621 -0.04688 0.47732 -0.05591 0.48125 C -0.06459 0.49283 -0.05348 0.47986 -0.06407 0.48681 C -0.07431 0.49306 -0.05938 0.48935 -0.07223 0.49144 L -0.08473 0.50185 C -0.08473 0.50208 -0.08473 0.50185 -0.08473 0.50208 C -0.09184 0.50949 -0.08803 0.50764 -0.09532 0.5088 C -0.11372 0.52755 -0.14011 0.52176 -0.1625 0.52408 C -0.21059 0.50301 -0.19323 0.51088 -0.21997 0.49375 C -0.22743 0.48634 -0.23386 0.47523 -0.24132 0.46852 C -0.26702 0.43079 -0.29375 0.39445 -0.31337 0.35093 C -0.32032 0.33611 -0.32639 0.32153 -0.33316 0.30695 C -0.33646 0.29954 -0.33959 0.2882 -0.34497 0.2838 C -0.35348 0.27477 -0.3625 0.28171 -0.37153 0.28056 C -0.37882 0.28287 -0.3875 0.28333 -0.39532 0.28333 C -0.4007 0.28519 -0.404 0.28565 -0.41007 0.28426 C -0.42535 0.28472 -0.4257 0.2669 -0.42952 0.25301 C -0.43368 0.23958 -0.43421 0.225 -0.43733 0.21111 C -0.4408 0.19699 -0.44323 0.1838 -0.44636 0.16991 C -0.44671 0.16389 -0.44862 0.15972 -0.44966 0.15463 C -0.45261 0.13704 -0.45365 0.11621 -0.46146 0.1 C -0.46146 0.09283 -0.46389 0.0838 -0.46528 0.07639 C -0.46459 0.06921 -0.46493 0.06458 -0.46563 0.05833 C -0.46511 0.04653 -0.46459 0.03519 -0.46372 0.02431 C -0.46007 0.01273 -0.46007 0.00833 -0.45 0.00857 C -0.44445 0.00278 -0.4415 0.00463 -0.43334 0.00556 C -0.43178 0.00579 -0.42882 0.00602 -0.42882 0.00625 C -0.42153 0.00486 -0.41459 0.00324 -0.4073 0.00208 C -0.39184 -0.0081 -0.41823 0.00903 -0.3974 -0.00208 C -0.38855 -0.00671 -0.38212 -0.01643 -0.37726 -0.02616 C -0.37535 -0.04074 -0.37466 -0.05764 -0.37553 -0.07268 C -0.37587 -0.07639 -0.37622 -0.08333 -0.37709 -0.08704 C -0.37778 -0.09051 -0.37969 -0.09653 -0.37969 -0.09629 C -0.37848 -0.11296 -0.37205 -0.13241 -0.36893 -0.14815 C -0.35643 -0.17963 -0.33855 -0.20717 -0.32466 -0.23842 C -0.32362 -0.24259 -0.3224 -0.24676 -0.32084 -0.25092 C -0.3191 -0.25532 -0.31546 -0.26412 -0.31563 -0.26366 C -0.31285 -0.27847 -0.30868 -0.30023 -0.30973 -0.31551 C -0.30816 -0.32685 -0.30712 -0.33981 -0.30747 -0.35116 C -0.30643 -0.35347 -0.30678 -0.35787 -0.30469 -0.35856 C -0.30278 -0.35879 -0.30087 -0.35486 -0.29896 -0.35324 C -0.29636 -0.35116 -0.28299 -0.34421 -0.2816 -0.34352 C -0.26129 -0.32917 -0.23889 -0.31921 -0.21789 -0.30694 C -0.20886 -0.2993 -0.19688 -0.29514 -0.18646 -0.28889 C -0.18091 -0.28704 -0.16858 -0.2831 -0.16858 -0.28287 " pathEditMode="relative" rAng="1003855" ptsTypes="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370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2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70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903 0.26667 C -0.71129 0.25764 -0.7158 0.24954 -0.71945 0.24144 C -0.72066 0.23796 -0.72327 0.23496 -0.72379 0.23102 C -0.72587 0.21898 -0.72553 0.2088 -0.72657 0.19676 C -0.725 0.1831 -0.72917 0.16991 -0.72987 0.15625 C -0.73056 0.14491 -0.72969 0.1331 -0.73021 0.12176 C -0.73125 0.10046 -0.73108 0.12755 -0.73108 0.11158 C -0.73125 0.10695 -0.73073 0.10139 -0.73108 0.09676 C -0.73143 0.09468 -0.73247 0.09329 -0.73247 0.09144 C -0.73316 0.08681 -0.73334 0.08241 -0.73386 0.07708 C -0.73455 0.06783 -0.7323 0.0757 -0.73438 0.06458 C -0.73698 0.05093 -0.73855 0.03843 -0.73785 0.02408 C -0.73178 0.00116 -0.7323 -0.0081 -0.7198 -0.02106 C -0.71493 -0.02616 -0.71303 -0.02847 -0.70678 -0.0287 C -0.69671 -0.03194 -0.69671 -0.03148 -0.68473 -0.02801 C -0.68351 -0.02731 -0.68247 -0.02569 -0.68091 -0.02523 C -0.66737 -0.01967 -0.67171 -0.02199 -0.66684 -0.03912 C -0.66407 -0.05324 -0.65816 -0.075 -0.65938 -0.09143 C -0.65816 -0.10949 -0.65643 -0.13333 -0.65973 -0.15162 C -0.65938 -0.16065 -0.65973 -0.1794 -0.66285 -0.1875 C -0.66337 -0.19444 -0.6632 -0.20116 -0.66528 -0.20787 C -0.66493 -0.21597 -0.66563 -0.22338 -0.66789 -0.23102 C -0.66737 -0.24398 -0.66962 -0.25648 -0.66858 -0.26898 C -0.66789 -0.27569 -0.66632 -0.28889 -0.6665 -0.28866 C -0.65973 -0.31065 -0.65209 -0.33241 -0.63733 -0.34676 C -0.63247 -0.35185 -0.62882 -0.35625 -0.62223 -0.35879 C -0.61841 -0.36273 -0.61667 -0.36342 -0.61198 -0.36435 C -0.60625 -0.36782 -0.60521 -0.36759 -0.59914 -0.36366 C -0.59497 -0.35926 -0.58959 -0.35254 -0.58577 -0.34699 C -0.58282 -0.35301 -0.57813 -0.35417 -0.57327 -0.35741 C -0.56928 -0.36018 -0.56719 -0.3625 -0.56268 -0.36435 C -0.55921 -0.36736 -0.55608 -0.36944 -0.55191 -0.37106 C -0.54549 -0.37685 -0.53768 -0.38032 -0.53073 -0.38472 C -0.52605 -0.3875 -0.52466 -0.39143 -0.51893 -0.3912 C -0.51459 -0.3993 -0.50261 -0.40162 -0.4948 -0.40648 C -0.48976 -0.40208 -0.49011 -0.39491 -0.48629 -0.38912 C -0.48386 -0.38148 -0.47934 -0.37592 -0.47709 -0.36875 C -0.47344 -0.35926 -0.47743 -0.36551 -0.47257 -0.35879 C -0.47084 -0.35278 -0.46962 -0.35 -0.46632 -0.34514 C -0.46337 -0.33333 -0.46007 -0.32199 -0.45816 -0.31018 C -0.45747 -0.30486 -0.45469 -0.30046 -0.45348 -0.29583 C -0.45226 -0.29097 -0.44948 -0.27454 -0.44653 -0.27037 C -0.44584 -0.25995 -0.44306 -0.26157 -0.43941 -0.25231 C -0.43282 -0.23634 -0.43924 -0.24815 -0.42934 -0.23171 C -0.42674 -0.22731 -0.42865 -0.2287 -0.42674 -0.22384 C -0.42379 -0.21782 -0.42136 -0.2118 -0.41771 -0.20764 C -0.4158 -0.19629 -0.41823 -0.20625 -0.41112 -0.19398 C -0.40747 -0.18704 -0.40504 -0.18079 -0.39966 -0.17546 C -0.39375 -0.17708 -0.39254 -0.18217 -0.38976 -0.18819 C -0.38872 -0.19028 -0.38594 -0.19514 -0.38594 -0.19491 C -0.37535 -0.22338 -0.37327 -0.25278 -0.37414 -0.28449 C -0.37344 -0.2868 -0.36997 -0.30254 -0.36563 -0.30486 C -0.35556 -0.31134 -0.34549 -0.31829 -0.33334 -0.31713 C -0.33004 -0.31504 -0.32657 -0.31435 -0.32327 -0.31157 C -0.32171 -0.31018 -0.32118 -0.30787 -0.31997 -0.30602 C -0.31389 -0.29884 -0.30625 -0.29167 -0.29931 -0.28518 C -0.28577 -0.27245 -0.26823 -0.26551 -0.25278 -0.25856 C -0.2507 -0.25671 -0.24827 -0.25486 -0.24618 -0.25301 C -0.24341 -0.25092 -0.23733 -0.24653 -0.23733 -0.24629 C -0.23056 -0.23819 -0.22188 -0.23565 -0.21268 -0.23403 C -0.20712 -0.2375 -0.20209 -0.2419 -0.19618 -0.2456 C -0.19063 -0.25648 -0.18195 -0.26088 -0.17136 -0.26018 C -0.15243 -0.25162 -0.13473 -0.24004 -0.11667 -0.23055 C -0.11268 -0.22662 -0.10921 -0.22361 -0.10625 -0.21921 C -0.104 -0.21018 -0.10174 -0.20486 -0.09792 -0.19676 C -0.09705 -0.19352 -0.09671 -0.19028 -0.09532 -0.18727 C -0.09445 -0.18379 -0.09375 -0.18079 -0.09271 -0.17801 C -0.09237 -0.17639 -0.0915 -0.17315 -0.0915 -0.17315 C -0.0915 -0.17153 -0.09167 -0.17014 -0.09132 -0.16898 C -0.09115 -0.1669 -0.09063 -0.16504 -0.09046 -0.16319 C -0.09046 -0.16042 -0.09115 -0.15741 -0.09132 -0.15486 C -0.09115 -0.15324 -0.09115 -0.15208 -0.09098 -0.15092 C -0.09966 -0.11782 -0.11181 -0.08796 -0.1224 -0.05625 C -0.12605 -0.04375 -0.12969 -0.03472 -0.13351 -0.02361 C -0.13507 -0.01551 -0.13698 -0.00694 -0.13768 0.00139 C -0.13855 0.00533 -0.1382 0.01366 -0.1382 0.01389 C -0.14063 0.03009 -0.14428 0.04908 -0.14323 0.06597 C -0.14358 0.07431 -0.14428 0.08472 -0.14237 0.09306 C -0.14271 0.10324 -0.14341 0.11389 -0.14393 0.12408 C -0.14671 0.14722 -0.1474 0.17662 -0.1625 0.19167 C -0.16528 0.19722 -0.16702 0.20093 -0.17101 0.20509 C -0.175 0.21458 -0.18056 0.22292 -0.18507 0.23264 C -0.18803 0.23912 -0.19063 0.24537 -0.19393 0.25116 C -0.1974 0.25695 -0.19966 0.26482 -0.20573 0.26435 C -0.20712 0.2588 -0.20678 0.25347 -0.20678 0.24769 C -0.20191 0.23033 -0.19358 0.1963 -0.18143 0.18426 C -0.17813 0.17755 -0.1757 0.1706 -0.17101 0.16482 C -0.16441 0.14653 -0.15625 0.12871 -0.14879 0.11111 C -0.14514 0.09861 -0.14167 0.08843 -0.1375 0.07685 C -0.12917 0.03449 -0.12327 -0.00903 -0.1198 -0.05278 C -0.11719 -0.06921 -0.11528 -0.10162 -0.11771 -0.11829 C -0.11858 -0.12569 -0.12084 -0.13333 -0.12153 -0.14051 C -0.12275 -0.15 -0.1224 -0.15926 -0.12483 -0.16829 C -0.12448 -0.17199 -0.12448 -0.17407 -0.12518 -0.17824 C -0.1257 -0.18217 -0.12657 -0.19004 -0.12674 -0.18981 C -0.12553 -0.20208 -0.12709 -0.2162 -0.12709 -0.22893 C -0.12709 -0.23704 -0.1257 -0.24375 -0.12778 -0.25139 C -0.12726 -0.25741 -0.12709 -0.26227 -0.12743 -0.26782 C -0.12709 -0.2706 -0.12657 -0.27361 -0.12657 -0.27592 C -0.12657 -0.27731 -0.12848 -0.27824 -0.12865 -0.27963 C -0.12865 -0.28426 -0.12761 -0.28866 -0.12778 -0.29305 C -0.11841 -0.29583 -0.12639 -0.29051 -0.12327 -0.28611 C -0.12257 -0.28426 -0.12084 -0.28356 -0.11962 -0.28287 C -0.1066 -0.2831 -0.1125 -0.28356 -0.10191 -0.28125 C -0.09393 -0.28125 -0.08733 -0.27893 -0.07987 -0.27685 C -0.0441 -0.26157 -0.01823 -0.25162 0.01336 -0.23379 C 0.02187 -0.22754 0.01354 -0.23356 0.02968 -0.225 C 0.04392 -0.21667 0.05763 -0.20717 0.07204 -0.19954 C 0.07812 -0.19329 0.08437 -0.1875 0.09097 -0.18241 C 0.09444 -0.17917 0.0967 -0.17569 0.10017 -0.17268 C 0.10382 -0.16435 0.09878 -0.17546 0.10538 -0.16528 C 0.10642 -0.16389 0.10677 -0.1618 0.10763 -0.16018 C 0.10833 -0.15879 0.1092 -0.15787 0.11024 -0.15625 C 0.11354 -0.14398 0.10902 -0.15949 0.11423 -0.14792 C 0.11614 -0.14352 0.11632 -0.13727 0.11736 -0.13264 C 0.1177 -0.12708 0.11753 -0.12245 0.11736 -0.11736 C 0.11562 -0.1118 0.11423 -0.10555 0.1125 -0.1 C 0.10972 -0.0919 0.09826 -0.08565 0.09201 -0.08148 C 0.09149 -0.08032 0.09114 -0.07917 0.09045 -0.07847 C 0.08854 -0.07592 0.08593 -0.07477 0.08454 -0.07222 C 0.07864 -0.06204 0.07222 -0.05185 0.06632 -0.0419 C 0.06458 -0.0331 0.06267 -0.02477 0.0618 -0.0162 C 0.06145 -0.01319 0.06354 -0.00903 0.06527 -0.00741 C 0.06979 -0.00231 0.07725 0.00371 0.08229 0.00764 C 0.09132 0.02037 0.09635 0.03889 0.09687 0.05486 C 0.09392 0.06505 0.09375 0.0713 0.0875 0.07755 C 0.0835 0.08542 0.07656 0.09329 0.06944 0.09537 C 0.06458 0.10046 0.05434 0.10695 0.04826 0.10926 C 0.04184 0.11574 0.03125 0.12431 0.02708 0.13287 C 0.02447 0.13727 0.02257 0.14121 0.01961 0.14514 C 0.01597 0.15324 0.01319 0.16158 0.01041 0.17037 C 0.00954 0.18218 0.00989 0.18496 0.01059 0.19537 C 0.00937 0.20533 0.00763 0.21621 0.01059 0.22616 C 0.01024 0.23472 0.01163 0.24213 0.01302 0.2507 C 0.01423 0.25648 0.01267 0.25857 0.01579 0.26412 C 0.01527 0.27269 0.01632 0.28357 0.0184 0.2919 C 0.01857 0.30208 0.01944 0.31181 0.021 0.32199 C 0.021 0.32384 0.02083 0.3257 0.021 0.32732 C 0.02083 0.32917 0.02187 0.33056 0.02204 0.33218 C 0.02274 0.3382 0.0217 0.34306 0.02274 0.34931 C 0.02204 0.35417 0.02118 0.3588 0.02048 0.36366 C 0.02048 0.36644 0.02118 0.37199 0.02118 0.37222 C 0.01875 0.38912 0.01562 0.40556 0.00694 0.41945 C 0.00486 0.42454 0.00347 0.42801 -0.00035 0.43148 C -0.00591 0.4419 -0.01546 0.45278 -0.02466 0.4581 C -0.03108 0.46621 -0.04688 0.47732 -0.05591 0.48125 C -0.06459 0.49283 -0.05348 0.47986 -0.06407 0.48681 C -0.07431 0.49306 -0.05938 0.48935 -0.07223 0.49144 L -0.08473 0.50185 C -0.08473 0.50208 -0.08473 0.50185 -0.08473 0.50208 C -0.09184 0.50949 -0.08803 0.50764 -0.09532 0.5088 C -0.11372 0.52755 -0.14011 0.52176 -0.1625 0.52408 C -0.21059 0.50301 -0.19323 0.51088 -0.21997 0.49375 C -0.22743 0.48634 -0.23386 0.47523 -0.24132 0.46852 C -0.26702 0.43079 -0.29375 0.39445 -0.31337 0.35093 C -0.32032 0.33611 -0.32639 0.32153 -0.33316 0.30695 C -0.33646 0.29954 -0.33959 0.2882 -0.34497 0.2838 C -0.35348 0.27477 -0.3625 0.28171 -0.37153 0.28056 C -0.37882 0.28287 -0.3875 0.28333 -0.39532 0.28333 C -0.4007 0.28519 -0.404 0.28565 -0.41007 0.28426 C -0.42535 0.28472 -0.4257 0.2669 -0.42952 0.25301 C -0.43368 0.23958 -0.43421 0.225 -0.43733 0.21111 C -0.4408 0.19699 -0.44323 0.1838 -0.44636 0.16991 C -0.44671 0.16389 -0.44862 0.15972 -0.44966 0.15463 C -0.45261 0.13704 -0.45365 0.11621 -0.46146 0.1 C -0.46146 0.09283 -0.46389 0.0838 -0.46528 0.07639 C -0.46459 0.06921 -0.46493 0.06458 -0.46563 0.05833 C -0.46511 0.04653 -0.46459 0.03519 -0.46372 0.02431 C -0.46007 0.01273 -0.46007 0.00833 -0.45 0.00857 C -0.44445 0.00278 -0.4415 0.00463 -0.43334 0.00556 C -0.43178 0.00579 -0.42882 0.00602 -0.42882 0.00625 C -0.42153 0.00486 -0.41459 0.00324 -0.4073 0.00208 C -0.39184 -0.0081 -0.41823 0.00903 -0.3974 -0.00208 C -0.38855 -0.00671 -0.38212 -0.01643 -0.37726 -0.02616 C -0.37535 -0.04074 -0.37466 -0.05764 -0.37553 -0.07268 C -0.37587 -0.07639 -0.37622 -0.08333 -0.37709 -0.08704 C -0.37778 -0.09051 -0.37969 -0.09653 -0.37969 -0.09629 C -0.37848 -0.11296 -0.37205 -0.13241 -0.36893 -0.14815 C -0.35643 -0.17963 -0.33855 -0.20717 -0.32466 -0.23842 C -0.32362 -0.24259 -0.3224 -0.24676 -0.32084 -0.25092 C -0.3191 -0.25532 -0.31546 -0.26412 -0.31563 -0.26366 C -0.31285 -0.27847 -0.30868 -0.30023 -0.30973 -0.31551 C -0.30816 -0.32685 -0.30712 -0.33981 -0.30747 -0.35116 C -0.30643 -0.35347 -0.30678 -0.35787 -0.30469 -0.35856 C -0.30278 -0.35879 -0.30087 -0.35486 -0.29896 -0.35324 C -0.29636 -0.35116 -0.28299 -0.34421 -0.2816 -0.34352 C -0.26129 -0.32917 -0.23889 -0.31921 -0.21789 -0.30694 C -0.20886 -0.2993 -0.19688 -0.29514 -0.18646 -0.28889 C -0.18091 -0.28704 -0.16858 -0.2831 -0.16858 -0.28287 " pathEditMode="relative" rAng="1003855" ptsTypes="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370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697" grpId="0" build="allAtOnce"/>
      <p:bldP spid="370697" grpId="1" build="allAtOnce"/>
      <p:bldP spid="370698" grpId="0" build="allAtOnce"/>
      <p:bldP spid="370698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3409950"/>
            <a:ext cx="7315200" cy="1657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3458111"/>
            <a:ext cx="739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face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is dominated by the appearance of the pharyngeal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arches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Stomodeum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Primitive oral cavity that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closed by oral membrane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is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ectodermal recess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between the relatively huge forebrain and cardiac prominence .</a:t>
            </a:r>
          </a:p>
        </p:txBody>
      </p:sp>
    </p:spTree>
    <p:extLst>
      <p:ext uri="{BB962C8B-B14F-4D97-AF65-F5344CB8AC3E}">
        <p14:creationId xmlns:p14="http://schemas.microsoft.com/office/powerpoint/2010/main" val="96846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37"/>
            <a:ext cx="9144000" cy="49028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092138"/>
            <a:ext cx="9144000" cy="20513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092138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The face develops from 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5 mesodermal swellings </a:t>
            </a:r>
            <a:r>
              <a:rPr lang="en-US" sz="2000" dirty="0">
                <a:cs typeface="Arial" pitchFamily="34" charset="0"/>
              </a:rPr>
              <a:t>which appear around </a:t>
            </a:r>
            <a:r>
              <a:rPr lang="en-US" sz="2000" b="1" dirty="0" err="1" smtClean="0">
                <a:solidFill>
                  <a:srgbClr val="0000FF"/>
                </a:solidFill>
                <a:cs typeface="Arial" pitchFamily="34" charset="0"/>
              </a:rPr>
              <a:t>stomodeum</a:t>
            </a:r>
            <a:endParaRPr lang="en-US" sz="2000" b="1" dirty="0" smtClean="0">
              <a:solidFill>
                <a:srgbClr val="0000FF"/>
              </a:solidFill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cs typeface="Arial" pitchFamily="34" charset="0"/>
              </a:rPr>
              <a:t> I. </a:t>
            </a:r>
            <a:r>
              <a:rPr lang="en-US" sz="2000" b="1" dirty="0" err="1" smtClean="0">
                <a:solidFill>
                  <a:srgbClr val="0000FF"/>
                </a:solidFill>
                <a:cs typeface="Arial" pitchFamily="34" charset="0"/>
              </a:rPr>
              <a:t>Frontonasal</a:t>
            </a:r>
            <a:r>
              <a:rPr lang="en-US" sz="2000" b="1" dirty="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cs typeface="Arial" pitchFamily="34" charset="0"/>
              </a:rPr>
              <a:t>process </a:t>
            </a:r>
            <a:r>
              <a:rPr lang="en-US" sz="2000" b="1" dirty="0" smtClean="0">
                <a:cs typeface="Arial" pitchFamily="34" charset="0"/>
              </a:rPr>
              <a:t>above the </a:t>
            </a:r>
            <a:r>
              <a:rPr lang="en-US" sz="2000" b="1" dirty="0" err="1">
                <a:cs typeface="Arial" pitchFamily="34" charset="0"/>
              </a:rPr>
              <a:t>stomodeum</a:t>
            </a:r>
            <a:r>
              <a:rPr lang="en-US" sz="2000" b="1" dirty="0" smtClean="0">
                <a:cs typeface="Arial" pitchFamily="34" charset="0"/>
              </a:rPr>
              <a:t>.</a:t>
            </a:r>
          </a:p>
          <a:p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 II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. 2 maxillary swellings </a:t>
            </a:r>
            <a:r>
              <a:rPr lang="en-US" sz="2000" dirty="0">
                <a:cs typeface="Arial" pitchFamily="34" charset="0"/>
              </a:rPr>
              <a:t>(above and lateral to the </a:t>
            </a:r>
            <a:r>
              <a:rPr lang="en-US" sz="2000" dirty="0" err="1">
                <a:cs typeface="Arial" pitchFamily="34" charset="0"/>
              </a:rPr>
              <a:t>stomodeum</a:t>
            </a:r>
            <a:r>
              <a:rPr lang="en-US" sz="2000" dirty="0">
                <a:cs typeface="Arial" pitchFamily="34" charset="0"/>
              </a:rPr>
              <a:t>) from the </a:t>
            </a:r>
            <a:r>
              <a:rPr lang="en-US" sz="2000" dirty="0" smtClean="0">
                <a:cs typeface="Arial" pitchFamily="34" charset="0"/>
              </a:rPr>
              <a:t>1</a:t>
            </a:r>
            <a:r>
              <a:rPr lang="en-US" sz="2000" baseline="30000" dirty="0" smtClean="0">
                <a:cs typeface="Arial" pitchFamily="34" charset="0"/>
              </a:rPr>
              <a:t>st</a:t>
            </a:r>
            <a:endParaRPr lang="en-US" sz="2000" dirty="0" smtClean="0">
              <a:cs typeface="Arial" pitchFamily="34" charset="0"/>
            </a:endParaRPr>
          </a:p>
          <a:p>
            <a:r>
              <a:rPr lang="en-US" sz="2000" dirty="0" smtClean="0">
                <a:cs typeface="Arial" pitchFamily="34" charset="0"/>
              </a:rPr>
              <a:t> </a:t>
            </a:r>
            <a:r>
              <a:rPr lang="en-US" sz="2000" dirty="0">
                <a:cs typeface="Arial" pitchFamily="34" charset="0"/>
              </a:rPr>
              <a:t>pharyngeal arch. </a:t>
            </a:r>
            <a:endParaRPr lang="en-US" sz="2000" dirty="0" smtClean="0">
              <a:cs typeface="Arial" pitchFamily="34" charset="0"/>
            </a:endParaRPr>
          </a:p>
          <a:p>
            <a:r>
              <a:rPr lang="en-US" sz="2000" dirty="0" smtClean="0"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cs typeface="Arial" pitchFamily="34" charset="0"/>
              </a:rPr>
              <a:t>III</a:t>
            </a:r>
            <a:r>
              <a:rPr lang="en-US" sz="2000" b="1" dirty="0">
                <a:solidFill>
                  <a:srgbClr val="0000FF"/>
                </a:solidFill>
                <a:cs typeface="Arial" pitchFamily="34" charset="0"/>
              </a:rPr>
              <a:t>. 2 mandibular swellings </a:t>
            </a:r>
            <a:r>
              <a:rPr lang="en-US" sz="2000" dirty="0">
                <a:cs typeface="Arial" pitchFamily="34" charset="0"/>
              </a:rPr>
              <a:t>(below and lateral to the </a:t>
            </a:r>
            <a:r>
              <a:rPr lang="en-US" sz="2000" dirty="0" err="1">
                <a:cs typeface="Arial" pitchFamily="34" charset="0"/>
              </a:rPr>
              <a:t>stomodeum</a:t>
            </a:r>
            <a:r>
              <a:rPr lang="en-US" sz="2000" dirty="0">
                <a:cs typeface="Arial" pitchFamily="34" charset="0"/>
              </a:rPr>
              <a:t>) from the 1st </a:t>
            </a:r>
            <a:r>
              <a:rPr lang="en-US" sz="2000" dirty="0" smtClean="0">
                <a:cs typeface="Arial" pitchFamily="34" charset="0"/>
              </a:rPr>
              <a:t>pharyngeal arch.</a:t>
            </a:r>
            <a:endParaRPr lang="en-US" sz="2000" dirty="0">
              <a:cs typeface="Arial" pitchFamily="34" charset="0"/>
            </a:endParaRPr>
          </a:p>
          <a:p>
            <a:r>
              <a:rPr lang="en-US" sz="2000" dirty="0" smtClean="0">
                <a:cs typeface="Arial" pitchFamily="34" charset="0"/>
              </a:rPr>
              <a:t/>
            </a:r>
            <a:br>
              <a:rPr lang="en-US" sz="2000" dirty="0" smtClean="0">
                <a:cs typeface="Arial" pitchFamily="34" charset="0"/>
              </a:rPr>
            </a:br>
            <a:endParaRPr lang="en-US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46"/>
            <a:ext cx="9144000" cy="48962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0995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** Development of the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frontonasal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process: </a:t>
            </a:r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a-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upper part forms the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frontal bone. </a:t>
            </a:r>
            <a:endParaRPr lang="en-US" sz="2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b-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lower part forms the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nasal process. </a:t>
            </a:r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Nasal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placodes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ectodermal swellings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develop in lower border of nasal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process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02"/>
            <a:ext cx="9144000" cy="48502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4891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Two nasal pits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(nostril) appear in the nasal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placode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divide the nasal process: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a-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Two lateral nasal processes form the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ala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of the nose.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b-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Two medial nasal processes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38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4869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48615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• Two medial nasal processes unit with each other forming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median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nasal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process 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Intermaxillary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segment).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1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4869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58" y="3257550"/>
            <a:ext cx="914014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Median nasal process gives rise to: </a:t>
            </a:r>
            <a:endParaRPr lang="en-US" sz="21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1-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Part of the nasal septum. </a:t>
            </a:r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2-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Philtrum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(middle) of the upper lib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3-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Premaxilla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(upper jaw that carries 4 incisor teeth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- Primary palate.</a:t>
            </a:r>
          </a:p>
          <a:p>
            <a:r>
              <a:rPr lang="en-US" sz="2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endParaRPr lang="en-US" sz="2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06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48732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60189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Development of the maxillary </a:t>
            </a:r>
            <a:r>
              <a:rPr lang="en-US" sz="2400" b="1" dirty="0" smtClean="0">
                <a:solidFill>
                  <a:srgbClr val="FF0000"/>
                </a:solidFill>
              </a:rPr>
              <a:t>process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- The 2 maxillary processes grow medially above the </a:t>
            </a:r>
            <a:r>
              <a:rPr lang="en-US" sz="2400" dirty="0" err="1"/>
              <a:t>stomodeum</a:t>
            </a:r>
            <a:r>
              <a:rPr lang="en-US" sz="2400" dirty="0"/>
              <a:t> towards the lateral nasal processes but separated from them by a well developed ectodermal groove called </a:t>
            </a:r>
            <a:r>
              <a:rPr lang="en-US" sz="2400" b="1" dirty="0">
                <a:solidFill>
                  <a:srgbClr val="FF0000"/>
                </a:solidFill>
              </a:rPr>
              <a:t>nasolacrimal groove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- The edges of nasolacrimal groove fused forming a </a:t>
            </a:r>
            <a:r>
              <a:rPr lang="en-US" sz="2400" b="1" dirty="0">
                <a:solidFill>
                  <a:srgbClr val="FF0000"/>
                </a:solidFill>
              </a:rPr>
              <a:t>solid cord </a:t>
            </a:r>
            <a:r>
              <a:rPr lang="en-US" sz="2400" dirty="0"/>
              <a:t>Later on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 </a:t>
            </a:r>
            <a:r>
              <a:rPr lang="en-US" sz="2400" b="1" dirty="0">
                <a:solidFill>
                  <a:srgbClr val="FF0000"/>
                </a:solidFill>
              </a:rPr>
              <a:t>canalized and forms the nasolacrimal </a:t>
            </a:r>
            <a:r>
              <a:rPr lang="en-US" sz="2400" b="1" dirty="0" smtClean="0">
                <a:solidFill>
                  <a:srgbClr val="FF0000"/>
                </a:solidFill>
              </a:rPr>
              <a:t>canal.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50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942</Words>
  <Application>Microsoft Office PowerPoint</Application>
  <PresentationFormat>On-screen Show (16:9)</PresentationFormat>
  <Paragraphs>97</Paragraphs>
  <Slides>24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15</cp:revision>
  <dcterms:created xsi:type="dcterms:W3CDTF">2021-02-21T10:55:44Z</dcterms:created>
  <dcterms:modified xsi:type="dcterms:W3CDTF">2021-02-21T17:06:01Z</dcterms:modified>
</cp:coreProperties>
</file>