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5" r:id="rId1"/>
  </p:sldMasterIdLst>
  <p:notesMasterIdLst>
    <p:notesMasterId r:id="rId21"/>
  </p:notes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 id="268" r:id="rId14"/>
    <p:sldId id="269" r:id="rId15"/>
    <p:sldId id="270" r:id="rId16"/>
    <p:sldId id="271" r:id="rId17"/>
    <p:sldId id="272" r:id="rId18"/>
    <p:sldId id="273" r:id="rId19"/>
    <p:sldId id="28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69D63B-C89C-B541-A1F1-E91A77FE10C2}" type="datetimeFigureOut">
              <a:rPr lang="en-US" smtClean="0"/>
              <a:t>10/16/2024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5DE249-602C-6148-A0D8-D288FB502ED0}" type="slidenum">
              <a:rPr lang="en-US" smtClean="0"/>
              <a:t>‹#›</a:t>
            </a:fld>
            <a:endParaRPr lang="en-US"/>
          </a:p>
        </p:txBody>
      </p:sp>
    </p:spTree>
    <p:extLst>
      <p:ext uri="{BB962C8B-B14F-4D97-AF65-F5344CB8AC3E}">
        <p14:creationId xmlns:p14="http://schemas.microsoft.com/office/powerpoint/2010/main" val="2154215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2993760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4110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98354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2987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94827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66408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49763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582413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0470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37301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43155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79036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83590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2509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55903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3179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62680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10/16/2024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9444866"/>
      </p:ext>
    </p:extLst>
  </p:cSld>
  <p:clrMap bg1="dk1" tx1="lt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DE207-9E9D-A9E3-33DE-05F7E3C8EC82}"/>
              </a:ext>
            </a:extLst>
          </p:cNvPr>
          <p:cNvSpPr>
            <a:spLocks noGrp="1"/>
          </p:cNvSpPr>
          <p:nvPr>
            <p:ph type="ctrTitle"/>
          </p:nvPr>
        </p:nvSpPr>
        <p:spPr/>
        <p:txBody>
          <a:bodyPr/>
          <a:lstStyle/>
          <a:p>
            <a:r>
              <a:rPr lang="en-US" dirty="0"/>
              <a:t>Leukemia </a:t>
            </a:r>
          </a:p>
        </p:txBody>
      </p:sp>
      <p:sp>
        <p:nvSpPr>
          <p:cNvPr id="3" name="Subtitle 2">
            <a:extLst>
              <a:ext uri="{FF2B5EF4-FFF2-40B4-BE49-F238E27FC236}">
                <a16:creationId xmlns:a16="http://schemas.microsoft.com/office/drawing/2014/main" id="{90A0F437-FA20-C32E-F53D-D5336C43A5C7}"/>
              </a:ext>
            </a:extLst>
          </p:cNvPr>
          <p:cNvSpPr>
            <a:spLocks noGrp="1"/>
          </p:cNvSpPr>
          <p:nvPr>
            <p:ph type="subTitle" idx="1"/>
          </p:nvPr>
        </p:nvSpPr>
        <p:spPr>
          <a:xfrm>
            <a:off x="-4852088" y="4646596"/>
            <a:ext cx="7197726" cy="1405467"/>
          </a:xfrm>
        </p:spPr>
        <p:txBody>
          <a:bodyPr>
            <a:normAutofit/>
          </a:bodyPr>
          <a:lstStyle/>
          <a:p>
            <a:r>
              <a:rPr lang="en-US" dirty="0"/>
              <a:t>By: </a:t>
            </a:r>
            <a:r>
              <a:rPr lang="en-US" dirty="0" err="1"/>
              <a:t>walid</a:t>
            </a:r>
            <a:r>
              <a:rPr lang="en-US" dirty="0"/>
              <a:t> ayoub</a:t>
            </a:r>
          </a:p>
          <a:p>
            <a:r>
              <a:rPr lang="en-US" dirty="0"/>
              <a:t>Mohammed </a:t>
            </a:r>
            <a:r>
              <a:rPr lang="en-US" dirty="0" err="1"/>
              <a:t>ibdah</a:t>
            </a:r>
            <a:endParaRPr lang="en-US" dirty="0"/>
          </a:p>
          <a:p>
            <a:r>
              <a:rPr lang="en-US" dirty="0"/>
              <a:t>Ali </a:t>
            </a:r>
            <a:r>
              <a:rPr lang="en-US" dirty="0" err="1"/>
              <a:t>alabed</a:t>
            </a:r>
            <a:endParaRPr lang="en-US" dirty="0"/>
          </a:p>
          <a:p>
            <a:endParaRPr lang="en-US" dirty="0"/>
          </a:p>
        </p:txBody>
      </p:sp>
    </p:spTree>
    <p:extLst>
      <p:ext uri="{BB962C8B-B14F-4D97-AF65-F5344CB8AC3E}">
        <p14:creationId xmlns:p14="http://schemas.microsoft.com/office/powerpoint/2010/main" val="76008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FC7C273E-985C-DE10-0595-DDD774AF121C}"/>
              </a:ext>
            </a:extLst>
          </p:cNvPr>
          <p:cNvSpPr txBox="1">
            <a:spLocks noGrp="1"/>
          </p:cNvSpPr>
          <p:nvPr>
            <p:ph idx="1"/>
          </p:nvPr>
        </p:nvSpPr>
        <p:spPr>
          <a:xfrm>
            <a:off x="394044" y="-274322"/>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sz="2000" dirty="0"/>
              <a:t>Leptomeningeal involvement is common in late stages </a:t>
            </a:r>
          </a:p>
          <a:p>
            <a:pPr fontAlgn="auto">
              <a:spcAft>
                <a:spcPts val="0"/>
              </a:spcAft>
              <a:buFont typeface="Wingdings 2"/>
              <a:buNone/>
              <a:defRPr/>
            </a:pPr>
            <a:r>
              <a:rPr lang="en-US" sz="2000" dirty="0"/>
              <a:t>   - headache and altered mental status are the most common symptoms</a:t>
            </a:r>
          </a:p>
          <a:p>
            <a:pPr fontAlgn="auto">
              <a:spcAft>
                <a:spcPts val="0"/>
              </a:spcAft>
              <a:buFont typeface="Wingdings 2"/>
              <a:buNone/>
              <a:defRPr/>
            </a:pPr>
            <a:r>
              <a:rPr lang="en-US" sz="2000" dirty="0"/>
              <a:t>   - cranial nerve palsies are the most common signs </a:t>
            </a:r>
          </a:p>
          <a:p>
            <a:pPr fontAlgn="auto">
              <a:spcAft>
                <a:spcPts val="0"/>
              </a:spcAft>
              <a:buFont typeface="Wingdings 2"/>
              <a:buChar char=""/>
              <a:defRPr/>
            </a:pPr>
            <a:r>
              <a:rPr lang="en-US" sz="2000" dirty="0"/>
              <a:t>Hyperleukocytosis ( common if WBC &gt; 100,000/mL) which can result in:</a:t>
            </a:r>
          </a:p>
          <a:p>
            <a:pPr fontAlgn="auto">
              <a:spcAft>
                <a:spcPts val="0"/>
              </a:spcAft>
              <a:buFont typeface="Wingdings 2"/>
              <a:buNone/>
              <a:defRPr/>
            </a:pPr>
            <a:r>
              <a:rPr lang="en-US" sz="2000" dirty="0"/>
              <a:t>        - stroke</a:t>
            </a:r>
          </a:p>
          <a:p>
            <a:pPr fontAlgn="auto">
              <a:spcAft>
                <a:spcPts val="0"/>
              </a:spcAft>
              <a:buFont typeface="Wingdings 2"/>
              <a:buNone/>
              <a:defRPr/>
            </a:pPr>
            <a:r>
              <a:rPr lang="en-US" sz="2000" dirty="0"/>
              <a:t>        - pulmonary congestion </a:t>
            </a:r>
          </a:p>
          <a:p>
            <a:pPr fontAlgn="auto">
              <a:spcAft>
                <a:spcPts val="0"/>
              </a:spcAft>
              <a:buFont typeface="Wingdings 2"/>
              <a:buChar char=""/>
              <a:defRPr/>
            </a:pPr>
            <a:r>
              <a:rPr lang="en-US" sz="2000" dirty="0" err="1"/>
              <a:t>Tumorlysis</a:t>
            </a:r>
            <a:r>
              <a:rPr lang="en-US" sz="2000" dirty="0"/>
              <a:t> syndrome </a:t>
            </a:r>
            <a:endParaRPr lang="ar-SA" sz="2000" dirty="0"/>
          </a:p>
        </p:txBody>
      </p:sp>
      <p:sp>
        <p:nvSpPr>
          <p:cNvPr id="3" name="Content Placeholder 2">
            <a:extLst>
              <a:ext uri="{FF2B5EF4-FFF2-40B4-BE49-F238E27FC236}">
                <a16:creationId xmlns:a16="http://schemas.microsoft.com/office/drawing/2014/main" id="{3951BCB8-452D-30B4-E16B-F3CCB0BCF9F6}"/>
              </a:ext>
            </a:extLst>
          </p:cNvPr>
          <p:cNvSpPr txBox="1">
            <a:spLocks/>
          </p:cNvSpPr>
          <p:nvPr/>
        </p:nvSpPr>
        <p:spPr>
          <a:xfrm>
            <a:off x="394044" y="1975065"/>
            <a:ext cx="8825471"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sz="2000" dirty="0">
                <a:solidFill>
                  <a:srgbClr val="C00000"/>
                </a:solidFill>
              </a:rPr>
              <a:t>Diagnosis</a:t>
            </a:r>
          </a:p>
          <a:p>
            <a:pPr fontAlgn="auto">
              <a:spcAft>
                <a:spcPts val="0"/>
              </a:spcAft>
              <a:buFont typeface="Wingdings 2"/>
              <a:buChar char=""/>
              <a:defRPr/>
            </a:pPr>
            <a:endParaRPr lang="en-US" dirty="0"/>
          </a:p>
          <a:p>
            <a:pPr fontAlgn="auto">
              <a:spcAft>
                <a:spcPts val="0"/>
              </a:spcAft>
              <a:buFont typeface="Wingdings 2"/>
              <a:buChar char=""/>
              <a:defRPr/>
            </a:pPr>
            <a:r>
              <a:rPr lang="en-US" dirty="0"/>
              <a:t> depends on identification of </a:t>
            </a:r>
            <a:r>
              <a:rPr lang="en-US" dirty="0" err="1"/>
              <a:t>myeloblasts</a:t>
            </a:r>
            <a:r>
              <a:rPr lang="en-US" dirty="0"/>
              <a:t> in peripheral blood smear or bone marrow preparations </a:t>
            </a:r>
          </a:p>
          <a:p>
            <a:pPr fontAlgn="auto">
              <a:spcAft>
                <a:spcPts val="0"/>
              </a:spcAft>
              <a:buFont typeface="Wingdings 2"/>
              <a:buNone/>
              <a:defRPr/>
            </a:pPr>
            <a:r>
              <a:rPr lang="en-US" dirty="0"/>
              <a:t>  - peripheral smear may vary from pancytopenia without circulating blasts to marked </a:t>
            </a:r>
            <a:r>
              <a:rPr lang="en-US" dirty="0" err="1"/>
              <a:t>blastocytosis</a:t>
            </a:r>
            <a:r>
              <a:rPr lang="en-US" dirty="0"/>
              <a:t> </a:t>
            </a:r>
          </a:p>
          <a:p>
            <a:pPr fontAlgn="auto">
              <a:spcAft>
                <a:spcPts val="0"/>
              </a:spcAft>
              <a:buFont typeface="Wingdings 2"/>
              <a:buNone/>
              <a:defRPr/>
            </a:pPr>
            <a:r>
              <a:rPr lang="en-US" dirty="0"/>
              <a:t>   - AUER RODS are cytoplasmic inclusions of aggregated lysosomes and are considered pathognomonic for myeloid leukemia </a:t>
            </a:r>
            <a:endParaRPr lang="ar-SA" dirty="0"/>
          </a:p>
        </p:txBody>
      </p:sp>
      <p:sp>
        <p:nvSpPr>
          <p:cNvPr id="4" name="Content Placeholder 2">
            <a:extLst>
              <a:ext uri="{FF2B5EF4-FFF2-40B4-BE49-F238E27FC236}">
                <a16:creationId xmlns:a16="http://schemas.microsoft.com/office/drawing/2014/main" id="{88153E86-DB98-1990-BBF9-8F16E3A9B2ED}"/>
              </a:ext>
            </a:extLst>
          </p:cNvPr>
          <p:cNvSpPr txBox="1">
            <a:spLocks/>
          </p:cNvSpPr>
          <p:nvPr/>
        </p:nvSpPr>
        <p:spPr>
          <a:xfrm>
            <a:off x="394044" y="3799746"/>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fontAlgn="auto">
              <a:spcAft>
                <a:spcPts val="0"/>
              </a:spcAft>
              <a:buNone/>
              <a:defRPr/>
            </a:pPr>
            <a:endParaRPr lang="en-US" dirty="0"/>
          </a:p>
          <a:p>
            <a:pPr fontAlgn="auto">
              <a:spcAft>
                <a:spcPts val="0"/>
              </a:spcAft>
              <a:buFont typeface="Wingdings 2"/>
              <a:buNone/>
              <a:defRPr/>
            </a:pPr>
            <a:r>
              <a:rPr lang="en-US" dirty="0"/>
              <a:t>   - hematologic :</a:t>
            </a:r>
          </a:p>
          <a:p>
            <a:pPr fontAlgn="auto">
              <a:spcAft>
                <a:spcPts val="0"/>
              </a:spcAft>
              <a:buFont typeface="Wingdings" pitchFamily="2" charset="2"/>
              <a:buChar char="Ø"/>
              <a:defRPr/>
            </a:pPr>
            <a:r>
              <a:rPr lang="en-US" dirty="0"/>
              <a:t>     WBC can be low or high </a:t>
            </a:r>
          </a:p>
          <a:p>
            <a:pPr fontAlgn="auto">
              <a:spcAft>
                <a:spcPts val="0"/>
              </a:spcAft>
              <a:buFont typeface="Wingdings" pitchFamily="2" charset="2"/>
              <a:buChar char="Ø"/>
              <a:defRPr/>
            </a:pPr>
            <a:r>
              <a:rPr lang="en-US" dirty="0"/>
              <a:t>      blast count may be low or high </a:t>
            </a:r>
          </a:p>
          <a:p>
            <a:pPr fontAlgn="auto">
              <a:spcAft>
                <a:spcPts val="0"/>
              </a:spcAft>
              <a:buFont typeface="Wingdings" pitchFamily="2" charset="2"/>
              <a:buChar char="Ø"/>
              <a:defRPr/>
            </a:pPr>
            <a:r>
              <a:rPr lang="en-US" dirty="0"/>
              <a:t>     hematocrit usually in the 20s</a:t>
            </a:r>
          </a:p>
          <a:p>
            <a:pPr fontAlgn="auto">
              <a:spcAft>
                <a:spcPts val="0"/>
              </a:spcAft>
              <a:buFont typeface="Wingdings" pitchFamily="2" charset="2"/>
              <a:buChar char="Ø"/>
              <a:defRPr/>
            </a:pPr>
            <a:r>
              <a:rPr lang="en-US" dirty="0"/>
              <a:t>   platelet count usually low</a:t>
            </a:r>
          </a:p>
          <a:p>
            <a:pPr fontAlgn="auto">
              <a:spcAft>
                <a:spcPts val="0"/>
              </a:spcAft>
              <a:buFont typeface="Wingdings 2"/>
              <a:buNone/>
              <a:defRPr/>
            </a:pPr>
            <a:r>
              <a:rPr lang="en-US" dirty="0"/>
              <a:t> </a:t>
            </a:r>
            <a:endParaRPr lang="ar-SA" dirty="0"/>
          </a:p>
        </p:txBody>
      </p:sp>
    </p:spTree>
    <p:extLst>
      <p:ext uri="{BB962C8B-B14F-4D97-AF65-F5344CB8AC3E}">
        <p14:creationId xmlns:p14="http://schemas.microsoft.com/office/powerpoint/2010/main" val="3344112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5BCA7-A34A-7598-CF9C-CBE495D0CBA5}"/>
              </a:ext>
            </a:extLst>
          </p:cNvPr>
          <p:cNvSpPr>
            <a:spLocks noGrp="1"/>
          </p:cNvSpPr>
          <p:nvPr>
            <p:ph type="title"/>
          </p:nvPr>
        </p:nvSpPr>
        <p:spPr>
          <a:xfrm>
            <a:off x="452395" y="-255373"/>
            <a:ext cx="10131425" cy="1456267"/>
          </a:xfrm>
        </p:spPr>
        <p:txBody>
          <a:bodyPr/>
          <a:lstStyle/>
          <a:p>
            <a:r>
              <a:rPr lang="en-US" dirty="0"/>
              <a:t>Treatment </a:t>
            </a:r>
          </a:p>
        </p:txBody>
      </p:sp>
      <p:sp>
        <p:nvSpPr>
          <p:cNvPr id="5" name="Content Placeholder 2">
            <a:extLst>
              <a:ext uri="{FF2B5EF4-FFF2-40B4-BE49-F238E27FC236}">
                <a16:creationId xmlns:a16="http://schemas.microsoft.com/office/drawing/2014/main" id="{2514FB36-C0BA-670D-2024-9EDA4392FAAF}"/>
              </a:ext>
            </a:extLst>
          </p:cNvPr>
          <p:cNvSpPr txBox="1">
            <a:spLocks noGrp="1"/>
          </p:cNvSpPr>
          <p:nvPr>
            <p:ph idx="1"/>
          </p:nvPr>
        </p:nvSpPr>
        <p:spPr>
          <a:xfrm>
            <a:off x="116016" y="35901"/>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dirty="0">
                <a:cs typeface="Tahoma" panose="020B0604030504040204" pitchFamily="34" charset="0"/>
              </a:rPr>
              <a:t>Chemotherapy treatment consists of 2 parts:</a:t>
            </a:r>
          </a:p>
          <a:p>
            <a:pPr fontAlgn="auto">
              <a:buFont typeface="Wingdings 2" panose="05020102010507070707" pitchFamily="18" charset="2"/>
              <a:buNone/>
            </a:pPr>
            <a:r>
              <a:rPr lang="en-US" altLang="en-US" dirty="0">
                <a:cs typeface="Tahoma" panose="020B0604030504040204" pitchFamily="34" charset="0"/>
              </a:rPr>
              <a:t>  - induction</a:t>
            </a:r>
          </a:p>
          <a:p>
            <a:pPr fontAlgn="auto">
              <a:buFont typeface="Wingdings 2" panose="05020102010507070707" pitchFamily="18" charset="2"/>
              <a:buNone/>
            </a:pPr>
            <a:r>
              <a:rPr lang="en-US" altLang="en-US" dirty="0">
                <a:cs typeface="Tahoma" panose="020B0604030504040204" pitchFamily="34" charset="0"/>
              </a:rPr>
              <a:t>  - </a:t>
            </a:r>
            <a:r>
              <a:rPr lang="en-US" altLang="en-US" dirty="0" err="1">
                <a:cs typeface="Tahoma" panose="020B0604030504040204" pitchFamily="34" charset="0"/>
              </a:rPr>
              <a:t>consolodiation</a:t>
            </a:r>
            <a:r>
              <a:rPr lang="en-US" altLang="en-US" dirty="0">
                <a:cs typeface="Tahoma" panose="020B0604030504040204" pitchFamily="34" charset="0"/>
              </a:rPr>
              <a:t> </a:t>
            </a:r>
          </a:p>
          <a:p>
            <a:pPr fontAlgn="auto"/>
            <a:r>
              <a:rPr lang="en-US" altLang="en-US" dirty="0">
                <a:cs typeface="Tahoma" panose="020B0604030504040204" pitchFamily="34" charset="0"/>
              </a:rPr>
              <a:t>Induction chemotherapy is based on a combination of an </a:t>
            </a:r>
            <a:r>
              <a:rPr lang="en-US" altLang="en-US" dirty="0" err="1">
                <a:cs typeface="Tahoma" panose="020B0604030504040204" pitchFamily="34" charset="0"/>
              </a:rPr>
              <a:t>anthracycline</a:t>
            </a:r>
            <a:r>
              <a:rPr lang="en-US" altLang="en-US" dirty="0">
                <a:cs typeface="Tahoma" panose="020B0604030504040204" pitchFamily="34" charset="0"/>
              </a:rPr>
              <a:t> and </a:t>
            </a:r>
            <a:r>
              <a:rPr lang="en-US" altLang="en-US" dirty="0" err="1">
                <a:cs typeface="Tahoma" panose="020B0604030504040204" pitchFamily="34" charset="0"/>
              </a:rPr>
              <a:t>cytarabine</a:t>
            </a:r>
            <a:r>
              <a:rPr lang="en-US" altLang="en-US" dirty="0">
                <a:cs typeface="Tahoma" panose="020B0604030504040204" pitchFamily="34" charset="0"/>
              </a:rPr>
              <a:t> and has a GOAL of stabilizing the sick patient and restoring bone marrow function  </a:t>
            </a:r>
            <a:endParaRPr lang="ar-SA" altLang="en-US" dirty="0"/>
          </a:p>
        </p:txBody>
      </p:sp>
      <p:sp>
        <p:nvSpPr>
          <p:cNvPr id="4" name="Content Placeholder 2">
            <a:extLst>
              <a:ext uri="{FF2B5EF4-FFF2-40B4-BE49-F238E27FC236}">
                <a16:creationId xmlns:a16="http://schemas.microsoft.com/office/drawing/2014/main" id="{61DAA3B8-CABE-36E2-79F7-5B9D2723C9EC}"/>
              </a:ext>
            </a:extLst>
          </p:cNvPr>
          <p:cNvSpPr txBox="1">
            <a:spLocks/>
          </p:cNvSpPr>
          <p:nvPr/>
        </p:nvSpPr>
        <p:spPr>
          <a:xfrm>
            <a:off x="116016" y="1860467"/>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dirty="0">
                <a:cs typeface="Tahoma" panose="020B0604030504040204" pitchFamily="34" charset="0"/>
              </a:rPr>
              <a:t>In patient with APL, all – trans retinoic acid (ATRA) IS ADDED TO INDUCTION PHASE </a:t>
            </a:r>
          </a:p>
          <a:p>
            <a:pPr fontAlgn="auto"/>
            <a:endParaRPr lang="en-US" altLang="en-US" dirty="0">
              <a:cs typeface="Tahoma" panose="020B0604030504040204" pitchFamily="34" charset="0"/>
            </a:endParaRPr>
          </a:p>
          <a:p>
            <a:pPr fontAlgn="auto"/>
            <a:r>
              <a:rPr lang="en-US" altLang="en-US" dirty="0">
                <a:cs typeface="Tahoma" panose="020B0604030504040204" pitchFamily="34" charset="0"/>
              </a:rPr>
              <a:t>CONSOLODIATION (or intensification) consists of either several additional cycles of intensive </a:t>
            </a:r>
            <a:r>
              <a:rPr lang="en-US" altLang="en-US" dirty="0" err="1">
                <a:cs typeface="Tahoma" panose="020B0604030504040204" pitchFamily="34" charset="0"/>
              </a:rPr>
              <a:t>cytarabine</a:t>
            </a:r>
            <a:r>
              <a:rPr lang="en-US" altLang="en-US" dirty="0">
                <a:cs typeface="Tahoma" panose="020B0604030504040204" pitchFamily="34" charset="0"/>
              </a:rPr>
              <a:t> –based chemotherapy or stem cell transplant and has a GOAL of curing the patient of AML</a:t>
            </a:r>
          </a:p>
          <a:p>
            <a:pPr fontAlgn="auto"/>
            <a:endParaRPr lang="en-US" altLang="en-US" dirty="0">
              <a:cs typeface="Tahoma" panose="020B0604030504040204" pitchFamily="34" charset="0"/>
            </a:endParaRPr>
          </a:p>
        </p:txBody>
      </p:sp>
      <p:sp>
        <p:nvSpPr>
          <p:cNvPr id="6" name="Content Placeholder 2">
            <a:extLst>
              <a:ext uri="{FF2B5EF4-FFF2-40B4-BE49-F238E27FC236}">
                <a16:creationId xmlns:a16="http://schemas.microsoft.com/office/drawing/2014/main" id="{264B7332-92DD-6FC5-0402-59A06FF3D964}"/>
              </a:ext>
            </a:extLst>
          </p:cNvPr>
          <p:cNvSpPr txBox="1">
            <a:spLocks/>
          </p:cNvSpPr>
          <p:nvPr/>
        </p:nvSpPr>
        <p:spPr>
          <a:xfrm>
            <a:off x="116016" y="3353852"/>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dirty="0"/>
              <a:t>Bone marrow transplant (BMT) can be curative but is usually reserved for younger patients ( &lt; 55 years ) and those considered incurable by routine chemotherapy</a:t>
            </a:r>
          </a:p>
          <a:p>
            <a:pPr fontAlgn="auto">
              <a:spcAft>
                <a:spcPts val="0"/>
              </a:spcAft>
              <a:buFont typeface="Wingdings 2"/>
              <a:buChar char=""/>
              <a:defRPr/>
            </a:pPr>
            <a:endParaRPr lang="en-US" dirty="0"/>
          </a:p>
          <a:p>
            <a:pPr fontAlgn="auto">
              <a:spcAft>
                <a:spcPts val="0"/>
              </a:spcAft>
              <a:buFont typeface="Wingdings 2"/>
              <a:buChar char=""/>
              <a:defRPr/>
            </a:pPr>
            <a:r>
              <a:rPr lang="en-US" dirty="0"/>
              <a:t>Hyperleukocytosis is treated with </a:t>
            </a:r>
            <a:r>
              <a:rPr lang="en-US" dirty="0" err="1"/>
              <a:t>leukophoresis</a:t>
            </a:r>
            <a:r>
              <a:rPr lang="en-US" dirty="0"/>
              <a:t> and emergent lowering of counts </a:t>
            </a:r>
            <a:endParaRPr lang="ar-SA" dirty="0"/>
          </a:p>
        </p:txBody>
      </p:sp>
    </p:spTree>
    <p:extLst>
      <p:ext uri="{BB962C8B-B14F-4D97-AF65-F5344CB8AC3E}">
        <p14:creationId xmlns:p14="http://schemas.microsoft.com/office/powerpoint/2010/main" val="2135936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371F-E141-34BA-CAED-83F862E73FE2}"/>
              </a:ext>
            </a:extLst>
          </p:cNvPr>
          <p:cNvSpPr>
            <a:spLocks noGrp="1"/>
          </p:cNvSpPr>
          <p:nvPr>
            <p:ph type="title"/>
          </p:nvPr>
        </p:nvSpPr>
        <p:spPr/>
        <p:txBody>
          <a:bodyPr/>
          <a:lstStyle/>
          <a:p>
            <a:r>
              <a:rPr lang="en-US" dirty="0"/>
              <a:t>Acute lymphoblastic leukemia (ALL)</a:t>
            </a:r>
          </a:p>
        </p:txBody>
      </p:sp>
      <p:sp>
        <p:nvSpPr>
          <p:cNvPr id="3" name="Content Placeholder 2">
            <a:extLst>
              <a:ext uri="{FF2B5EF4-FFF2-40B4-BE49-F238E27FC236}">
                <a16:creationId xmlns:a16="http://schemas.microsoft.com/office/drawing/2014/main" id="{671922F8-D6CD-6D40-68F7-529DC176BF89}"/>
              </a:ext>
            </a:extLst>
          </p:cNvPr>
          <p:cNvSpPr>
            <a:spLocks noGrp="1"/>
          </p:cNvSpPr>
          <p:nvPr>
            <p:ph idx="1"/>
          </p:nvPr>
        </p:nvSpPr>
        <p:spPr>
          <a:xfrm>
            <a:off x="167503" y="467040"/>
            <a:ext cx="10131425" cy="3649133"/>
          </a:xfrm>
        </p:spPr>
        <p:txBody>
          <a:bodyPr/>
          <a:lstStyle/>
          <a:p>
            <a:r>
              <a:rPr lang="en-US" dirty="0"/>
              <a:t>The most common type of leukemia in young children.</a:t>
            </a:r>
          </a:p>
          <a:p>
            <a:r>
              <a:rPr lang="en-US" dirty="0"/>
              <a:t> Also affects adults, especially those age 65 and older.</a:t>
            </a:r>
          </a:p>
        </p:txBody>
      </p:sp>
      <p:sp>
        <p:nvSpPr>
          <p:cNvPr id="5" name="Content Placeholder 2">
            <a:extLst>
              <a:ext uri="{FF2B5EF4-FFF2-40B4-BE49-F238E27FC236}">
                <a16:creationId xmlns:a16="http://schemas.microsoft.com/office/drawing/2014/main" id="{BC890189-2720-2E3B-8888-8AF532AE7265}"/>
              </a:ext>
            </a:extLst>
          </p:cNvPr>
          <p:cNvSpPr txBox="1">
            <a:spLocks/>
          </p:cNvSpPr>
          <p:nvPr/>
        </p:nvSpPr>
        <p:spPr>
          <a:xfrm>
            <a:off x="167503" y="1337733"/>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fontAlgn="auto">
              <a:buNone/>
            </a:pPr>
            <a:endParaRPr lang="en-US" altLang="en-US" dirty="0">
              <a:cs typeface="Tahoma" panose="020B0604030504040204" pitchFamily="34" charset="0"/>
            </a:endParaRPr>
          </a:p>
          <a:p>
            <a:pPr fontAlgn="auto"/>
            <a:r>
              <a:rPr lang="en-US" altLang="en-US" dirty="0">
                <a:solidFill>
                  <a:srgbClr val="C00000"/>
                </a:solidFill>
                <a:cs typeface="Tahoma" panose="020B0604030504040204" pitchFamily="34" charset="0"/>
              </a:rPr>
              <a:t>Worse prognosis with:</a:t>
            </a:r>
          </a:p>
          <a:p>
            <a:pPr fontAlgn="auto">
              <a:buFont typeface="Wingdings 2" panose="05020102010507070707" pitchFamily="18" charset="2"/>
              <a:buNone/>
            </a:pPr>
            <a:r>
              <a:rPr lang="en-US" altLang="en-US" dirty="0">
                <a:cs typeface="Tahoma" panose="020B0604030504040204" pitchFamily="34" charset="0"/>
              </a:rPr>
              <a:t>  - increasing age,</a:t>
            </a:r>
          </a:p>
          <a:p>
            <a:pPr fontAlgn="auto">
              <a:buFont typeface="Wingdings 2" panose="05020102010507070707" pitchFamily="18" charset="2"/>
              <a:buNone/>
            </a:pPr>
            <a:r>
              <a:rPr lang="en-US" altLang="en-US" dirty="0">
                <a:cs typeface="Tahoma" panose="020B0604030504040204" pitchFamily="34" charset="0"/>
              </a:rPr>
              <a:t>  - Philadelphia chromosome</a:t>
            </a:r>
          </a:p>
          <a:p>
            <a:pPr fontAlgn="auto">
              <a:buFont typeface="Wingdings 2" panose="05020102010507070707" pitchFamily="18" charset="2"/>
              <a:buNone/>
            </a:pPr>
            <a:r>
              <a:rPr lang="en-US" altLang="en-US" dirty="0">
                <a:cs typeface="Tahoma" panose="020B0604030504040204" pitchFamily="34" charset="0"/>
              </a:rPr>
              <a:t>  - WBC greater than 30,000/mL</a:t>
            </a:r>
          </a:p>
          <a:p>
            <a:pPr marL="0" indent="0" fontAlgn="auto">
              <a:buNone/>
            </a:pPr>
            <a:endParaRPr lang="ar-SA" altLang="en-US" dirty="0"/>
          </a:p>
        </p:txBody>
      </p:sp>
      <p:sp>
        <p:nvSpPr>
          <p:cNvPr id="6" name="Content Placeholder 2">
            <a:extLst>
              <a:ext uri="{FF2B5EF4-FFF2-40B4-BE49-F238E27FC236}">
                <a16:creationId xmlns:a16="http://schemas.microsoft.com/office/drawing/2014/main" id="{AB88C5D6-65F0-39B8-A564-0465D8613579}"/>
              </a:ext>
            </a:extLst>
          </p:cNvPr>
          <p:cNvSpPr txBox="1">
            <a:spLocks/>
          </p:cNvSpPr>
          <p:nvPr/>
        </p:nvSpPr>
        <p:spPr>
          <a:xfrm>
            <a:off x="167503" y="3091893"/>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dirty="0">
                <a:solidFill>
                  <a:srgbClr val="C00000"/>
                </a:solidFill>
                <a:cs typeface="Tahoma" panose="020B0604030504040204" pitchFamily="34" charset="0"/>
              </a:rPr>
              <a:t>ALL  FAB  classification </a:t>
            </a:r>
          </a:p>
          <a:p>
            <a:pPr fontAlgn="auto">
              <a:buFont typeface="Wingdings" panose="05000000000000000000" pitchFamily="2" charset="2"/>
              <a:buChar char="Ø"/>
            </a:pPr>
            <a:r>
              <a:rPr lang="en-US" altLang="en-US" dirty="0">
                <a:cs typeface="Tahoma" panose="020B0604030504040204" pitchFamily="34" charset="0"/>
              </a:rPr>
              <a:t>ALL L1: fine to slightly condensed chromatin </a:t>
            </a:r>
          </a:p>
          <a:p>
            <a:pPr fontAlgn="auto">
              <a:buFont typeface="Wingdings" panose="05000000000000000000" pitchFamily="2" charset="2"/>
              <a:buChar char="Ø"/>
            </a:pPr>
            <a:r>
              <a:rPr lang="en-US" altLang="en-US" dirty="0">
                <a:cs typeface="Tahoma" panose="020B0604030504040204" pitchFamily="34" charset="0"/>
              </a:rPr>
              <a:t>ALL L2: variable nuclear size, moderate amount cytoplasm </a:t>
            </a:r>
          </a:p>
          <a:p>
            <a:pPr fontAlgn="auto">
              <a:buFont typeface="Wingdings" panose="05000000000000000000" pitchFamily="2" charset="2"/>
              <a:buChar char="Ø"/>
            </a:pPr>
            <a:r>
              <a:rPr lang="en-US" altLang="en-US" dirty="0">
                <a:cs typeface="Tahoma" panose="020B0604030504040204" pitchFamily="34" charset="0"/>
              </a:rPr>
              <a:t>ALL L3: homogenous, round nucleus, deeply basophilic, highly vacuolated  </a:t>
            </a:r>
            <a:endParaRPr lang="ar-SA" altLang="en-US" dirty="0"/>
          </a:p>
        </p:txBody>
      </p:sp>
    </p:spTree>
    <p:extLst>
      <p:ext uri="{BB962C8B-B14F-4D97-AF65-F5344CB8AC3E}">
        <p14:creationId xmlns:p14="http://schemas.microsoft.com/office/powerpoint/2010/main" val="3750575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F2323-1AE9-8B74-F98C-B03B30EF23D4}"/>
              </a:ext>
            </a:extLst>
          </p:cNvPr>
          <p:cNvSpPr>
            <a:spLocks noGrp="1"/>
          </p:cNvSpPr>
          <p:nvPr>
            <p:ph type="title"/>
          </p:nvPr>
        </p:nvSpPr>
        <p:spPr>
          <a:xfrm>
            <a:off x="232720" y="-152400"/>
            <a:ext cx="10131425" cy="1456267"/>
          </a:xfrm>
        </p:spPr>
        <p:txBody>
          <a:bodyPr>
            <a:normAutofit/>
          </a:bodyPr>
          <a:lstStyle/>
          <a:p>
            <a:r>
              <a:rPr lang="en-US" sz="2400" dirty="0">
                <a:solidFill>
                  <a:srgbClr val="C00000"/>
                </a:solidFill>
              </a:rPr>
              <a:t>Clinical presentation </a:t>
            </a:r>
          </a:p>
        </p:txBody>
      </p:sp>
      <p:sp>
        <p:nvSpPr>
          <p:cNvPr id="5" name="Content Placeholder 2">
            <a:extLst>
              <a:ext uri="{FF2B5EF4-FFF2-40B4-BE49-F238E27FC236}">
                <a16:creationId xmlns:a16="http://schemas.microsoft.com/office/drawing/2014/main" id="{E4A760AE-4C4D-E38E-74F6-3BDB104FDDD8}"/>
              </a:ext>
            </a:extLst>
          </p:cNvPr>
          <p:cNvSpPr txBox="1">
            <a:spLocks noGrp="1"/>
          </p:cNvSpPr>
          <p:nvPr>
            <p:ph idx="1"/>
          </p:nvPr>
        </p:nvSpPr>
        <p:spPr>
          <a:xfrm>
            <a:off x="-62471" y="461891"/>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sz="2000" dirty="0"/>
              <a:t>Usually acute onset of symptoms (less than 2 weeks)</a:t>
            </a:r>
          </a:p>
          <a:p>
            <a:pPr fontAlgn="auto">
              <a:spcAft>
                <a:spcPts val="0"/>
              </a:spcAft>
              <a:buFont typeface="Wingdings 2"/>
              <a:buChar char=""/>
              <a:defRPr/>
            </a:pPr>
            <a:r>
              <a:rPr lang="en-US" sz="2000" dirty="0"/>
              <a:t>Presents with fatigue, pallor, bleeding or bruising or infection </a:t>
            </a:r>
          </a:p>
          <a:p>
            <a:pPr fontAlgn="auto">
              <a:spcAft>
                <a:spcPts val="0"/>
              </a:spcAft>
              <a:buFont typeface="Wingdings 2"/>
              <a:buChar char=""/>
              <a:defRPr/>
            </a:pPr>
            <a:r>
              <a:rPr lang="en-US" sz="2000" dirty="0"/>
              <a:t>50% present with fever, because of either pyrogenic cytokine release or concurrent</a:t>
            </a:r>
          </a:p>
          <a:p>
            <a:pPr fontAlgn="auto">
              <a:spcAft>
                <a:spcPts val="0"/>
              </a:spcAft>
              <a:buFont typeface="Wingdings 2"/>
              <a:buNone/>
              <a:defRPr/>
            </a:pPr>
            <a:r>
              <a:rPr lang="en-US" sz="2000" dirty="0"/>
              <a:t>    infection</a:t>
            </a:r>
          </a:p>
          <a:p>
            <a:pPr fontAlgn="auto">
              <a:spcAft>
                <a:spcPts val="0"/>
              </a:spcAft>
              <a:buFont typeface="Wingdings 2"/>
              <a:buChar char=""/>
              <a:defRPr/>
            </a:pPr>
            <a:r>
              <a:rPr lang="en-US" sz="2000" dirty="0"/>
              <a:t>50% have </a:t>
            </a:r>
            <a:r>
              <a:rPr lang="en-US" sz="2000" dirty="0" err="1"/>
              <a:t>lymphoadenopathy</a:t>
            </a:r>
            <a:r>
              <a:rPr lang="en-US" sz="2000" dirty="0"/>
              <a:t> and splenomegaly on examination </a:t>
            </a:r>
          </a:p>
          <a:p>
            <a:pPr fontAlgn="auto">
              <a:spcAft>
                <a:spcPts val="0"/>
              </a:spcAft>
              <a:buFont typeface="Wingdings 2"/>
              <a:buChar char=""/>
              <a:defRPr/>
            </a:pPr>
            <a:r>
              <a:rPr lang="en-US" sz="2000" dirty="0"/>
              <a:t>Anterior mediastinal mass is common with T – cell infiltration of the thymus</a:t>
            </a:r>
          </a:p>
          <a:p>
            <a:pPr fontAlgn="auto">
              <a:spcAft>
                <a:spcPts val="0"/>
              </a:spcAft>
              <a:buFont typeface="Wingdings 2"/>
              <a:buChar char=""/>
              <a:defRPr/>
            </a:pPr>
            <a:r>
              <a:rPr lang="en-US" sz="2000" dirty="0"/>
              <a:t>CNS involvement is common in all types of ALL </a:t>
            </a:r>
          </a:p>
          <a:p>
            <a:pPr fontAlgn="auto">
              <a:spcAft>
                <a:spcPts val="0"/>
              </a:spcAft>
              <a:buFont typeface="Wingdings 2"/>
              <a:buNone/>
              <a:defRPr/>
            </a:pPr>
            <a:endParaRPr lang="ar-SA" sz="2000" dirty="0"/>
          </a:p>
        </p:txBody>
      </p:sp>
      <p:sp>
        <p:nvSpPr>
          <p:cNvPr id="4" name="Content Placeholder 2">
            <a:extLst>
              <a:ext uri="{FF2B5EF4-FFF2-40B4-BE49-F238E27FC236}">
                <a16:creationId xmlns:a16="http://schemas.microsoft.com/office/drawing/2014/main" id="{0FFD64B7-5B89-E574-37B9-2D7450FCFA8A}"/>
              </a:ext>
            </a:extLst>
          </p:cNvPr>
          <p:cNvSpPr txBox="1">
            <a:spLocks/>
          </p:cNvSpPr>
          <p:nvPr/>
        </p:nvSpPr>
        <p:spPr>
          <a:xfrm>
            <a:off x="0" y="2233784"/>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sz="2400" dirty="0">
                <a:solidFill>
                  <a:srgbClr val="C00000"/>
                </a:solidFill>
                <a:cs typeface="Tahoma" panose="020B0604030504040204" pitchFamily="34" charset="0"/>
              </a:rPr>
              <a:t>Diagnosis:</a:t>
            </a:r>
          </a:p>
          <a:p>
            <a:pPr fontAlgn="auto"/>
            <a:r>
              <a:rPr lang="en-US" altLang="en-US" dirty="0">
                <a:cs typeface="Tahoma" panose="020B0604030504040204" pitchFamily="34" charset="0"/>
              </a:rPr>
              <a:t>Lymphoblasts are seen on peripheral smear and bone marrow preparation</a:t>
            </a:r>
          </a:p>
          <a:p>
            <a:pPr fontAlgn="auto">
              <a:buFont typeface="Wingdings 2" panose="05020102010507070707" pitchFamily="18" charset="2"/>
              <a:buNone/>
            </a:pPr>
            <a:r>
              <a:rPr lang="en-US" altLang="en-US" dirty="0">
                <a:cs typeface="Tahoma" panose="020B0604030504040204" pitchFamily="34" charset="0"/>
              </a:rPr>
              <a:t>   -may be difficult to differentiate from </a:t>
            </a:r>
            <a:r>
              <a:rPr lang="en-US" altLang="en-US" dirty="0" err="1">
                <a:cs typeface="Tahoma" panose="020B0604030504040204" pitchFamily="34" charset="0"/>
              </a:rPr>
              <a:t>myeloblasts</a:t>
            </a:r>
            <a:endParaRPr lang="en-US" altLang="en-US" dirty="0">
              <a:cs typeface="Tahoma" panose="020B0604030504040204" pitchFamily="34" charset="0"/>
            </a:endParaRPr>
          </a:p>
          <a:p>
            <a:pPr fontAlgn="auto">
              <a:buFont typeface="Wingdings 2" panose="05020102010507070707" pitchFamily="18" charset="2"/>
              <a:buNone/>
            </a:pPr>
            <a:r>
              <a:rPr lang="en-US" altLang="en-US" dirty="0">
                <a:cs typeface="Tahoma" panose="020B0604030504040204" pitchFamily="34" charset="0"/>
              </a:rPr>
              <a:t>   - flow cytometry  is helpful in distinguishing ALL from AML</a:t>
            </a:r>
          </a:p>
          <a:p>
            <a:pPr fontAlgn="auto"/>
            <a:r>
              <a:rPr lang="en-US" altLang="en-US" dirty="0">
                <a:cs typeface="Tahoma" panose="020B0604030504040204" pitchFamily="34" charset="0"/>
              </a:rPr>
              <a:t>Evaluation always includes analysis of CSF for CNS involvement   </a:t>
            </a:r>
            <a:endParaRPr lang="ar-SA" altLang="en-US" dirty="0"/>
          </a:p>
        </p:txBody>
      </p:sp>
    </p:spTree>
    <p:extLst>
      <p:ext uri="{BB962C8B-B14F-4D97-AF65-F5344CB8AC3E}">
        <p14:creationId xmlns:p14="http://schemas.microsoft.com/office/powerpoint/2010/main" val="2549585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7A93C-92D1-E904-1DDF-38F982959C94}"/>
              </a:ext>
            </a:extLst>
          </p:cNvPr>
          <p:cNvSpPr>
            <a:spLocks noGrp="1"/>
          </p:cNvSpPr>
          <p:nvPr>
            <p:ph type="title"/>
          </p:nvPr>
        </p:nvSpPr>
        <p:spPr/>
        <p:txBody>
          <a:bodyPr/>
          <a:lstStyle/>
          <a:p>
            <a:r>
              <a:rPr lang="en-US" dirty="0"/>
              <a:t>Treatment </a:t>
            </a:r>
          </a:p>
        </p:txBody>
      </p:sp>
      <p:sp>
        <p:nvSpPr>
          <p:cNvPr id="5" name="Content Placeholder 2">
            <a:extLst>
              <a:ext uri="{FF2B5EF4-FFF2-40B4-BE49-F238E27FC236}">
                <a16:creationId xmlns:a16="http://schemas.microsoft.com/office/drawing/2014/main" id="{C36AC895-77F6-F1E6-9FCC-6B898E17B2A4}"/>
              </a:ext>
            </a:extLst>
          </p:cNvPr>
          <p:cNvSpPr txBox="1">
            <a:spLocks noGrp="1"/>
          </p:cNvSpPr>
          <p:nvPr>
            <p:ph idx="1"/>
          </p:nvPr>
        </p:nvSpPr>
        <p:spPr>
          <a:xfrm>
            <a:off x="287639" y="1604433"/>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sz="2400" dirty="0">
                <a:cs typeface="Tahoma" panose="020B0604030504040204" pitchFamily="34" charset="0"/>
              </a:rPr>
              <a:t>Standard treatment is a multiple agent chemotherapy and require maintenance therapy for at least 2 years </a:t>
            </a:r>
          </a:p>
          <a:p>
            <a:pPr fontAlgn="auto"/>
            <a:r>
              <a:rPr lang="en-US" altLang="en-US" sz="2400" dirty="0">
                <a:cs typeface="Tahoma" panose="020B0604030504040204" pitchFamily="34" charset="0"/>
              </a:rPr>
              <a:t>CNS chemoprophylaxis with methotrexate +/- CNS radiation may be given to prevent CNS relapse</a:t>
            </a:r>
          </a:p>
          <a:p>
            <a:pPr fontAlgn="auto"/>
            <a:r>
              <a:rPr lang="en-US" altLang="en-US" sz="2400" dirty="0">
                <a:cs typeface="Tahoma" panose="020B0604030504040204" pitchFamily="34" charset="0"/>
              </a:rPr>
              <a:t>BMT may be performed if there are poor prognostic factors if the disease progresses </a:t>
            </a:r>
            <a:endParaRPr lang="ar-SA" altLang="en-US" sz="2400" dirty="0"/>
          </a:p>
        </p:txBody>
      </p:sp>
    </p:spTree>
    <p:extLst>
      <p:ext uri="{BB962C8B-B14F-4D97-AF65-F5344CB8AC3E}">
        <p14:creationId xmlns:p14="http://schemas.microsoft.com/office/powerpoint/2010/main" val="2428908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5225816-A0FF-756B-57C7-B2C1E867B6E8}"/>
              </a:ext>
            </a:extLst>
          </p:cNvPr>
          <p:cNvSpPr txBox="1">
            <a:spLocks noGrp="1"/>
          </p:cNvSpPr>
          <p:nvPr>
            <p:ph type="title"/>
          </p:nvPr>
        </p:nvSpPr>
        <p:spPr>
          <a:xfrm>
            <a:off x="304800" y="0"/>
            <a:ext cx="10131425" cy="14562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en-US" dirty="0"/>
              <a:t>Chronic </a:t>
            </a:r>
            <a:r>
              <a:rPr lang="en-US" dirty="0" err="1"/>
              <a:t>myelogenous</a:t>
            </a:r>
            <a:r>
              <a:rPr lang="en-US" dirty="0"/>
              <a:t> leukemia </a:t>
            </a:r>
            <a:endParaRPr lang="ar-SA" dirty="0"/>
          </a:p>
        </p:txBody>
      </p:sp>
      <p:sp>
        <p:nvSpPr>
          <p:cNvPr id="3" name="Content Placeholder 2">
            <a:extLst>
              <a:ext uri="{FF2B5EF4-FFF2-40B4-BE49-F238E27FC236}">
                <a16:creationId xmlns:a16="http://schemas.microsoft.com/office/drawing/2014/main" id="{2591463C-D76A-20BC-19BF-CA4793425A4A}"/>
              </a:ext>
            </a:extLst>
          </p:cNvPr>
          <p:cNvSpPr>
            <a:spLocks noGrp="1"/>
          </p:cNvSpPr>
          <p:nvPr>
            <p:ph idx="1"/>
          </p:nvPr>
        </p:nvSpPr>
        <p:spPr>
          <a:xfrm>
            <a:off x="0" y="1673654"/>
            <a:ext cx="10131425" cy="3649133"/>
          </a:xfrm>
        </p:spPr>
        <p:txBody>
          <a:bodyPr/>
          <a:lstStyle/>
          <a:p>
            <a:r>
              <a:rPr lang="en-US" dirty="0"/>
              <a:t>Occurs mainly in adults
A very small number of children also develop this disease</a:t>
            </a:r>
          </a:p>
        </p:txBody>
      </p:sp>
      <p:sp>
        <p:nvSpPr>
          <p:cNvPr id="4" name="Content Placeholder 2">
            <a:extLst>
              <a:ext uri="{FF2B5EF4-FFF2-40B4-BE49-F238E27FC236}">
                <a16:creationId xmlns:a16="http://schemas.microsoft.com/office/drawing/2014/main" id="{6C7848B6-1357-4668-BCF0-7AF202D40CEC}"/>
              </a:ext>
            </a:extLst>
          </p:cNvPr>
          <p:cNvSpPr txBox="1">
            <a:spLocks/>
          </p:cNvSpPr>
          <p:nvPr/>
        </p:nvSpPr>
        <p:spPr>
          <a:xfrm>
            <a:off x="0" y="0"/>
            <a:ext cx="8686800" cy="4525962"/>
          </a:xfrm>
          <a:prstGeom prst="rect">
            <a:avLst/>
          </a:prstGeom>
        </p:spPr>
        <p:txBody>
          <a:bodyPr vert="horz" lIns="91440" tIns="45720" rIns="91440" bIns="45720" rtlCol="0" anchor="ctr">
            <a:normAutofit lnSpcReduction="10000"/>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dirty="0"/>
              <a:t>CML is a malignant clonal disorder that is classified as one of the </a:t>
            </a:r>
            <a:r>
              <a:rPr lang="en-US" dirty="0" err="1"/>
              <a:t>myeloprolifrative</a:t>
            </a:r>
            <a:r>
              <a:rPr lang="en-US" dirty="0"/>
              <a:t> syndromes </a:t>
            </a:r>
          </a:p>
          <a:p>
            <a:pPr fontAlgn="auto">
              <a:spcAft>
                <a:spcPts val="0"/>
              </a:spcAft>
              <a:buFont typeface="Wingdings 2"/>
              <a:buChar char=""/>
              <a:defRPr/>
            </a:pPr>
            <a:r>
              <a:rPr lang="en-US" dirty="0"/>
              <a:t>CML has been well characterized </a:t>
            </a:r>
          </a:p>
          <a:p>
            <a:pPr fontAlgn="auto">
              <a:spcAft>
                <a:spcPts val="0"/>
              </a:spcAft>
              <a:buFont typeface="Wingdings" pitchFamily="2" charset="2"/>
              <a:buChar char="Ø"/>
              <a:defRPr/>
            </a:pPr>
            <a:r>
              <a:rPr lang="en-US" dirty="0"/>
              <a:t> 9;22 translocation (the </a:t>
            </a:r>
            <a:r>
              <a:rPr lang="en-US" dirty="0" err="1"/>
              <a:t>philadelphia</a:t>
            </a:r>
            <a:r>
              <a:rPr lang="en-US" dirty="0"/>
              <a:t> chromosome) produces a </a:t>
            </a:r>
            <a:r>
              <a:rPr lang="en-US" dirty="0" err="1"/>
              <a:t>Bcr:Abl</a:t>
            </a:r>
            <a:r>
              <a:rPr lang="en-US" dirty="0"/>
              <a:t> gene fusion </a:t>
            </a:r>
          </a:p>
          <a:p>
            <a:pPr fontAlgn="auto">
              <a:spcAft>
                <a:spcPts val="0"/>
              </a:spcAft>
              <a:buFont typeface="Wingdings" pitchFamily="2" charset="2"/>
              <a:buChar char="Ø"/>
              <a:defRPr/>
            </a:pPr>
            <a:r>
              <a:rPr lang="en-US" dirty="0"/>
              <a:t>Protein product is a constitutively active tyrosine kinase causing uncontrolled cell proliferation and decrease apoptosis </a:t>
            </a:r>
            <a:endParaRPr lang="ar-SA" dirty="0"/>
          </a:p>
        </p:txBody>
      </p:sp>
      <p:sp>
        <p:nvSpPr>
          <p:cNvPr id="6" name="Content Placeholder 2">
            <a:extLst>
              <a:ext uri="{FF2B5EF4-FFF2-40B4-BE49-F238E27FC236}">
                <a16:creationId xmlns:a16="http://schemas.microsoft.com/office/drawing/2014/main" id="{D925683D-6B9E-E9AB-C73F-A06CBF0B5ABA}"/>
              </a:ext>
            </a:extLst>
          </p:cNvPr>
          <p:cNvSpPr txBox="1">
            <a:spLocks/>
          </p:cNvSpPr>
          <p:nvPr/>
        </p:nvSpPr>
        <p:spPr>
          <a:xfrm>
            <a:off x="0" y="2921365"/>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dirty="0">
                <a:solidFill>
                  <a:srgbClr val="C00000"/>
                </a:solidFill>
              </a:rPr>
              <a:t>Better prognosis with:</a:t>
            </a:r>
          </a:p>
          <a:p>
            <a:pPr fontAlgn="auto">
              <a:spcAft>
                <a:spcPts val="0"/>
              </a:spcAft>
              <a:buFont typeface="Wingdings 2"/>
              <a:buNone/>
              <a:defRPr/>
            </a:pPr>
            <a:r>
              <a:rPr lang="en-US" dirty="0"/>
              <a:t>     - age younger than 40 years, </a:t>
            </a:r>
          </a:p>
          <a:p>
            <a:pPr fontAlgn="auto">
              <a:spcAft>
                <a:spcPts val="0"/>
              </a:spcAft>
              <a:buFont typeface="Wingdings 2"/>
              <a:buNone/>
              <a:defRPr/>
            </a:pPr>
            <a:r>
              <a:rPr lang="en-US" dirty="0"/>
              <a:t>     - low percentage of blasts </a:t>
            </a:r>
          </a:p>
          <a:p>
            <a:pPr fontAlgn="auto">
              <a:spcAft>
                <a:spcPts val="0"/>
              </a:spcAft>
              <a:buFont typeface="Wingdings 2"/>
              <a:buNone/>
              <a:defRPr/>
            </a:pPr>
            <a:r>
              <a:rPr lang="en-US" dirty="0"/>
              <a:t>     - the absence of thrombocytopenia</a:t>
            </a:r>
          </a:p>
          <a:p>
            <a:pPr fontAlgn="auto">
              <a:spcAft>
                <a:spcPts val="0"/>
              </a:spcAft>
              <a:buFont typeface="Wingdings 2"/>
              <a:buNone/>
              <a:defRPr/>
            </a:pPr>
            <a:r>
              <a:rPr lang="en-US" dirty="0"/>
              <a:t>     - mild splenomegaly </a:t>
            </a:r>
          </a:p>
          <a:p>
            <a:pPr fontAlgn="auto">
              <a:spcAft>
                <a:spcPts val="0"/>
              </a:spcAft>
              <a:buFont typeface="Wingdings 2"/>
              <a:buNone/>
              <a:defRPr/>
            </a:pPr>
            <a:endParaRPr lang="en-US" dirty="0"/>
          </a:p>
          <a:p>
            <a:pPr fontAlgn="auto">
              <a:spcAft>
                <a:spcPts val="0"/>
              </a:spcAft>
              <a:buFont typeface="Wingdings 2"/>
              <a:buChar char=""/>
              <a:defRPr/>
            </a:pPr>
            <a:r>
              <a:rPr lang="en-US" dirty="0"/>
              <a:t>Natural progression is from a benign chronic phase to fatal blast crisis  in 3 to 5 years </a:t>
            </a:r>
          </a:p>
          <a:p>
            <a:pPr fontAlgn="auto">
              <a:spcAft>
                <a:spcPts val="0"/>
              </a:spcAft>
              <a:buFont typeface="Wingdings 2"/>
              <a:buNone/>
              <a:defRPr/>
            </a:pPr>
            <a:r>
              <a:rPr lang="en-US" dirty="0"/>
              <a:t>     - blasts typically </a:t>
            </a:r>
            <a:r>
              <a:rPr lang="en-US" dirty="0" err="1"/>
              <a:t>myeloids</a:t>
            </a:r>
            <a:r>
              <a:rPr lang="en-US" dirty="0"/>
              <a:t> (70%), but can be lymphoblastic (20%) or undifferentiated </a:t>
            </a:r>
          </a:p>
          <a:p>
            <a:pPr fontAlgn="auto">
              <a:spcAft>
                <a:spcPts val="0"/>
              </a:spcAft>
              <a:buFont typeface="Wingdings 2"/>
              <a:buNone/>
              <a:defRPr/>
            </a:pPr>
            <a:r>
              <a:rPr lang="en-US" dirty="0"/>
              <a:t>    - prognosis after blast crisis is very poor, with median survival of a few months </a:t>
            </a:r>
            <a:endParaRPr lang="ar-SA" dirty="0"/>
          </a:p>
        </p:txBody>
      </p:sp>
    </p:spTree>
    <p:extLst>
      <p:ext uri="{BB962C8B-B14F-4D97-AF65-F5344CB8AC3E}">
        <p14:creationId xmlns:p14="http://schemas.microsoft.com/office/powerpoint/2010/main" val="2062836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50D8B-E25B-CE58-B91D-DF245BD584C9}"/>
              </a:ext>
            </a:extLst>
          </p:cNvPr>
          <p:cNvSpPr>
            <a:spLocks noGrp="1"/>
          </p:cNvSpPr>
          <p:nvPr>
            <p:ph type="title"/>
          </p:nvPr>
        </p:nvSpPr>
        <p:spPr>
          <a:xfrm>
            <a:off x="61097" y="-172994"/>
            <a:ext cx="10131425" cy="1456267"/>
          </a:xfrm>
        </p:spPr>
        <p:txBody>
          <a:bodyPr>
            <a:normAutofit/>
          </a:bodyPr>
          <a:lstStyle/>
          <a:p>
            <a:r>
              <a:rPr lang="en-US" sz="2400" dirty="0">
                <a:solidFill>
                  <a:srgbClr val="C00000"/>
                </a:solidFill>
              </a:rPr>
              <a:t>Clinical presentation :</a:t>
            </a:r>
          </a:p>
        </p:txBody>
      </p:sp>
      <p:sp>
        <p:nvSpPr>
          <p:cNvPr id="5" name="Content Placeholder 2">
            <a:extLst>
              <a:ext uri="{FF2B5EF4-FFF2-40B4-BE49-F238E27FC236}">
                <a16:creationId xmlns:a16="http://schemas.microsoft.com/office/drawing/2014/main" id="{0E112ED4-9085-3B4C-7572-298CA5923596}"/>
              </a:ext>
            </a:extLst>
          </p:cNvPr>
          <p:cNvSpPr txBox="1">
            <a:spLocks noGrp="1"/>
          </p:cNvSpPr>
          <p:nvPr>
            <p:ph idx="1"/>
          </p:nvPr>
        </p:nvSpPr>
        <p:spPr>
          <a:xfrm>
            <a:off x="0" y="281688"/>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dirty="0">
                <a:cs typeface="Tahoma" panose="020B0604030504040204" pitchFamily="34" charset="0"/>
              </a:rPr>
              <a:t>Early satiety and left upper quadrant fullness, fatigue</a:t>
            </a:r>
          </a:p>
          <a:p>
            <a:pPr fontAlgn="auto"/>
            <a:r>
              <a:rPr lang="en-US" altLang="en-US" dirty="0">
                <a:cs typeface="Tahoma" panose="020B0604030504040204" pitchFamily="34" charset="0"/>
              </a:rPr>
              <a:t>Splenomegaly on examination seen in 50%</a:t>
            </a:r>
          </a:p>
          <a:p>
            <a:pPr fontAlgn="auto"/>
            <a:r>
              <a:rPr lang="en-US" altLang="en-US" dirty="0">
                <a:cs typeface="Tahoma" panose="020B0604030504040204" pitchFamily="34" charset="0"/>
              </a:rPr>
              <a:t>CBC typically shows WBC count greater than 100,000/mL, anemia, and thrombocytosis</a:t>
            </a:r>
          </a:p>
          <a:p>
            <a:pPr fontAlgn="auto"/>
            <a:r>
              <a:rPr lang="en-US" altLang="en-US" dirty="0">
                <a:cs typeface="Tahoma" panose="020B0604030504040204" pitchFamily="34" charset="0"/>
              </a:rPr>
              <a:t>Blast crisis may present as fever, night sweats, bone pain, and easy bruising  </a:t>
            </a:r>
          </a:p>
          <a:p>
            <a:pPr fontAlgn="auto"/>
            <a:endParaRPr lang="ar-SA" altLang="en-US" dirty="0"/>
          </a:p>
        </p:txBody>
      </p:sp>
      <p:sp>
        <p:nvSpPr>
          <p:cNvPr id="4" name="Content Placeholder 2">
            <a:extLst>
              <a:ext uri="{FF2B5EF4-FFF2-40B4-BE49-F238E27FC236}">
                <a16:creationId xmlns:a16="http://schemas.microsoft.com/office/drawing/2014/main" id="{4EC330F7-CCA2-02F2-89BD-D6416F4968DA}"/>
              </a:ext>
            </a:extLst>
          </p:cNvPr>
          <p:cNvSpPr txBox="1">
            <a:spLocks/>
          </p:cNvSpPr>
          <p:nvPr/>
        </p:nvSpPr>
        <p:spPr>
          <a:xfrm>
            <a:off x="0" y="2122522"/>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dirty="0">
                <a:cs typeface="Tahoma" panose="020B0604030504040204" pitchFamily="34" charset="0"/>
              </a:rPr>
              <a:t> </a:t>
            </a:r>
            <a:r>
              <a:rPr lang="en-US" altLang="en-US" sz="2400" dirty="0">
                <a:solidFill>
                  <a:srgbClr val="C00000"/>
                </a:solidFill>
                <a:cs typeface="Tahoma" panose="020B0604030504040204" pitchFamily="34" charset="0"/>
              </a:rPr>
              <a:t>Diagnosis:</a:t>
            </a:r>
          </a:p>
          <a:p>
            <a:pPr fontAlgn="auto"/>
            <a:r>
              <a:rPr lang="en-US" altLang="en-US" dirty="0">
                <a:cs typeface="Tahoma" panose="020B0604030504040204" pitchFamily="34" charset="0"/>
              </a:rPr>
              <a:t>Peripheral smear typically shows the presence of virtually all cells of neutrophilic series, from mature neutrophils to </a:t>
            </a:r>
            <a:r>
              <a:rPr lang="en-US" altLang="en-US" dirty="0" err="1">
                <a:cs typeface="Tahoma" panose="020B0604030504040204" pitchFamily="34" charset="0"/>
              </a:rPr>
              <a:t>myeloblast</a:t>
            </a:r>
            <a:r>
              <a:rPr lang="en-US" altLang="en-US" dirty="0">
                <a:cs typeface="Tahoma" panose="020B0604030504040204" pitchFamily="34" charset="0"/>
              </a:rPr>
              <a:t> </a:t>
            </a:r>
          </a:p>
          <a:p>
            <a:pPr fontAlgn="auto"/>
            <a:r>
              <a:rPr lang="en-US" altLang="en-US" dirty="0">
                <a:cs typeface="Tahoma" panose="020B0604030504040204" pitchFamily="34" charset="0"/>
              </a:rPr>
              <a:t>Diagnosis is established by demonstration of the </a:t>
            </a:r>
            <a:r>
              <a:rPr lang="en-US" altLang="en-US" b="1" dirty="0" err="1">
                <a:cs typeface="Tahoma" panose="020B0604030504040204" pitchFamily="34" charset="0"/>
              </a:rPr>
              <a:t>philadelphia</a:t>
            </a:r>
            <a:r>
              <a:rPr lang="en-US" altLang="en-US" b="1" dirty="0">
                <a:cs typeface="Tahoma" panose="020B0604030504040204" pitchFamily="34" charset="0"/>
              </a:rPr>
              <a:t> chromosome </a:t>
            </a:r>
            <a:r>
              <a:rPr lang="en-US" altLang="en-US" dirty="0">
                <a:cs typeface="Tahoma" panose="020B0604030504040204" pitchFamily="34" charset="0"/>
              </a:rPr>
              <a:t>or by PCR detection of the </a:t>
            </a:r>
            <a:r>
              <a:rPr lang="en-US" altLang="en-US" dirty="0" err="1">
                <a:cs typeface="Tahoma" panose="020B0604030504040204" pitchFamily="34" charset="0"/>
              </a:rPr>
              <a:t>Bcr:Abl</a:t>
            </a:r>
            <a:r>
              <a:rPr lang="en-US" altLang="en-US" dirty="0">
                <a:cs typeface="Tahoma" panose="020B0604030504040204" pitchFamily="34" charset="0"/>
              </a:rPr>
              <a:t> fusion gene   </a:t>
            </a:r>
            <a:endParaRPr lang="ar-SA" altLang="en-US" dirty="0"/>
          </a:p>
        </p:txBody>
      </p:sp>
    </p:spTree>
    <p:extLst>
      <p:ext uri="{BB962C8B-B14F-4D97-AF65-F5344CB8AC3E}">
        <p14:creationId xmlns:p14="http://schemas.microsoft.com/office/powerpoint/2010/main" val="4009315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44F2-8B77-BC90-7C7D-2957E81C3C51}"/>
              </a:ext>
            </a:extLst>
          </p:cNvPr>
          <p:cNvSpPr>
            <a:spLocks noGrp="1"/>
          </p:cNvSpPr>
          <p:nvPr>
            <p:ph type="title"/>
          </p:nvPr>
        </p:nvSpPr>
        <p:spPr/>
        <p:txBody>
          <a:bodyPr/>
          <a:lstStyle/>
          <a:p>
            <a:r>
              <a:rPr lang="en-US" dirty="0"/>
              <a:t>Treatment </a:t>
            </a:r>
          </a:p>
        </p:txBody>
      </p:sp>
      <p:sp>
        <p:nvSpPr>
          <p:cNvPr id="5" name="Content Placeholder 2">
            <a:extLst>
              <a:ext uri="{FF2B5EF4-FFF2-40B4-BE49-F238E27FC236}">
                <a16:creationId xmlns:a16="http://schemas.microsoft.com/office/drawing/2014/main" id="{1F843C49-EAF3-6360-D319-F6523A846DBC}"/>
              </a:ext>
            </a:extLst>
          </p:cNvPr>
          <p:cNvSpPr txBox="1">
            <a:spLocks noGrp="1"/>
          </p:cNvSpPr>
          <p:nvPr>
            <p:ph idx="1"/>
          </p:nvPr>
        </p:nvSpPr>
        <p:spPr>
          <a:xfrm>
            <a:off x="164072" y="727905"/>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dirty="0"/>
              <a:t>Allogeneic BMT remains the only known curative therapy </a:t>
            </a:r>
          </a:p>
          <a:p>
            <a:pPr fontAlgn="auto">
              <a:spcAft>
                <a:spcPts val="0"/>
              </a:spcAft>
              <a:buFont typeface="Wingdings" pitchFamily="2" charset="2"/>
              <a:buChar char="Ø"/>
              <a:defRPr/>
            </a:pPr>
            <a:r>
              <a:rPr lang="en-US" dirty="0"/>
              <a:t>Cure rate is 70% </a:t>
            </a:r>
          </a:p>
          <a:p>
            <a:pPr fontAlgn="auto">
              <a:spcAft>
                <a:spcPts val="0"/>
              </a:spcAft>
              <a:buFont typeface="Wingdings" pitchFamily="2" charset="2"/>
              <a:buChar char="Ø"/>
              <a:defRPr/>
            </a:pPr>
            <a:r>
              <a:rPr lang="en-US" dirty="0"/>
              <a:t>In general, transplantation has better outcome when done on patient early in the course of their disease and/</a:t>
            </a:r>
            <a:r>
              <a:rPr lang="en-US"/>
              <a:t>or during </a:t>
            </a:r>
            <a:r>
              <a:rPr lang="en-US" dirty="0"/>
              <a:t>chronic phase </a:t>
            </a:r>
          </a:p>
          <a:p>
            <a:pPr fontAlgn="auto">
              <a:spcAft>
                <a:spcPts val="0"/>
              </a:spcAft>
              <a:buFont typeface="Wingdings 2"/>
              <a:buNone/>
              <a:defRPr/>
            </a:pPr>
            <a:endParaRPr lang="ar-SA" dirty="0"/>
          </a:p>
        </p:txBody>
      </p:sp>
      <p:sp>
        <p:nvSpPr>
          <p:cNvPr id="4" name="Content Placeholder 2">
            <a:extLst>
              <a:ext uri="{FF2B5EF4-FFF2-40B4-BE49-F238E27FC236}">
                <a16:creationId xmlns:a16="http://schemas.microsoft.com/office/drawing/2014/main" id="{FC0C5F16-2D92-1F64-B5C3-519FDDE53334}"/>
              </a:ext>
            </a:extLst>
          </p:cNvPr>
          <p:cNvSpPr txBox="1">
            <a:spLocks/>
          </p:cNvSpPr>
          <p:nvPr/>
        </p:nvSpPr>
        <p:spPr>
          <a:xfrm>
            <a:off x="164072" y="1890542"/>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dirty="0"/>
              <a:t>Medical management considered the standard first line in most patients ( exception being younger patients with a high risk presentation)</a:t>
            </a:r>
          </a:p>
          <a:p>
            <a:pPr fontAlgn="auto">
              <a:spcAft>
                <a:spcPts val="0"/>
              </a:spcAft>
              <a:buFont typeface="Wingdings" pitchFamily="2" charset="2"/>
              <a:buChar char="Ø"/>
              <a:defRPr/>
            </a:pPr>
            <a:r>
              <a:rPr lang="en-US" dirty="0" err="1"/>
              <a:t>Imatinib</a:t>
            </a:r>
            <a:r>
              <a:rPr lang="en-US" dirty="0"/>
              <a:t> </a:t>
            </a:r>
            <a:r>
              <a:rPr lang="en-US" dirty="0" err="1"/>
              <a:t>mesylate</a:t>
            </a:r>
            <a:r>
              <a:rPr lang="en-US" dirty="0"/>
              <a:t> (</a:t>
            </a:r>
            <a:r>
              <a:rPr lang="en-US" dirty="0" err="1"/>
              <a:t>Gleevec</a:t>
            </a:r>
            <a:r>
              <a:rPr lang="en-US" dirty="0"/>
              <a:t>) is a tyrosine kinase inhibitor that blocks the effect of </a:t>
            </a:r>
            <a:r>
              <a:rPr lang="en-US" dirty="0" err="1"/>
              <a:t>Bcr:Abl</a:t>
            </a:r>
            <a:r>
              <a:rPr lang="en-US" dirty="0"/>
              <a:t> on the cell and results in marked clinical improvements</a:t>
            </a:r>
          </a:p>
          <a:p>
            <a:pPr fontAlgn="auto">
              <a:spcAft>
                <a:spcPts val="0"/>
              </a:spcAft>
              <a:buFont typeface="Wingdings 2"/>
              <a:buNone/>
              <a:defRPr/>
            </a:pPr>
            <a:r>
              <a:rPr lang="en-US" dirty="0"/>
              <a:t> </a:t>
            </a:r>
            <a:endParaRPr lang="ar-SA" dirty="0"/>
          </a:p>
        </p:txBody>
      </p:sp>
    </p:spTree>
    <p:extLst>
      <p:ext uri="{BB962C8B-B14F-4D97-AF65-F5344CB8AC3E}">
        <p14:creationId xmlns:p14="http://schemas.microsoft.com/office/powerpoint/2010/main" val="405691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64B62-2A48-27D0-3F02-2A4B03F29CC4}"/>
              </a:ext>
            </a:extLst>
          </p:cNvPr>
          <p:cNvSpPr>
            <a:spLocks noGrp="1"/>
          </p:cNvSpPr>
          <p:nvPr>
            <p:ph type="title"/>
          </p:nvPr>
        </p:nvSpPr>
        <p:spPr/>
        <p:txBody>
          <a:bodyPr/>
          <a:lstStyle/>
          <a:p>
            <a:r>
              <a:rPr lang="en-US" dirty="0"/>
              <a:t>Chronic lymphocytic leukemia </a:t>
            </a:r>
          </a:p>
        </p:txBody>
      </p:sp>
      <p:sp>
        <p:nvSpPr>
          <p:cNvPr id="3" name="Content Placeholder 2">
            <a:extLst>
              <a:ext uri="{FF2B5EF4-FFF2-40B4-BE49-F238E27FC236}">
                <a16:creationId xmlns:a16="http://schemas.microsoft.com/office/drawing/2014/main" id="{0FE94582-023C-4A04-DE7C-B5269599268B}"/>
              </a:ext>
            </a:extLst>
          </p:cNvPr>
          <p:cNvSpPr>
            <a:spLocks noGrp="1"/>
          </p:cNvSpPr>
          <p:nvPr>
            <p:ph idx="1"/>
          </p:nvPr>
        </p:nvSpPr>
        <p:spPr>
          <a:xfrm>
            <a:off x="212126" y="1337733"/>
            <a:ext cx="10131425" cy="3649133"/>
          </a:xfrm>
        </p:spPr>
        <p:txBody>
          <a:bodyPr>
            <a:normAutofit/>
          </a:bodyPr>
          <a:lstStyle/>
          <a:p>
            <a:r>
              <a:rPr lang="en-US" sz="2000" dirty="0"/>
              <a:t>Most often affects adults over the age of 55.</a:t>
            </a:r>
          </a:p>
          <a:p>
            <a:r>
              <a:rPr lang="en-US" sz="2000" dirty="0"/>
              <a:t>Sometimes occurs in younger adults, but it almost never affects children. </a:t>
            </a:r>
          </a:p>
          <a:p>
            <a:r>
              <a:rPr lang="en-US" sz="2000" dirty="0"/>
              <a:t>Two-thirds of affected people are men. </a:t>
            </a:r>
          </a:p>
          <a:p>
            <a:r>
              <a:rPr lang="en-US" sz="2000" dirty="0"/>
              <a:t>The five-year survival rate is 75%.</a:t>
            </a:r>
          </a:p>
          <a:p>
            <a:r>
              <a:rPr lang="en-US" sz="2000" dirty="0"/>
              <a:t>It is incurable, but there are many effective treatments.</a:t>
            </a:r>
          </a:p>
        </p:txBody>
      </p:sp>
    </p:spTree>
    <p:extLst>
      <p:ext uri="{BB962C8B-B14F-4D97-AF65-F5344CB8AC3E}">
        <p14:creationId xmlns:p14="http://schemas.microsoft.com/office/powerpoint/2010/main" val="525198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2D517-0CE9-1302-9D8A-51ABC677A023}"/>
              </a:ext>
            </a:extLst>
          </p:cNvPr>
          <p:cNvSpPr>
            <a:spLocks noGrp="1"/>
          </p:cNvSpPr>
          <p:nvPr>
            <p:ph type="title"/>
          </p:nvPr>
        </p:nvSpPr>
        <p:spPr/>
        <p:txBody>
          <a:bodyPr/>
          <a:lstStyle/>
          <a:p>
            <a:pPr eaLnBrk="1" fontAlgn="auto" hangingPunct="1">
              <a:spcAft>
                <a:spcPts val="0"/>
              </a:spcAft>
              <a:defRPr/>
            </a:pPr>
            <a:endParaRPr lang="ar-SA"/>
          </a:p>
        </p:txBody>
      </p:sp>
      <p:sp>
        <p:nvSpPr>
          <p:cNvPr id="38915" name="Content Placeholder 2">
            <a:extLst>
              <a:ext uri="{FF2B5EF4-FFF2-40B4-BE49-F238E27FC236}">
                <a16:creationId xmlns:a16="http://schemas.microsoft.com/office/drawing/2014/main" id="{D594A271-24D5-C917-01A1-208185D06AC8}"/>
              </a:ext>
            </a:extLst>
          </p:cNvPr>
          <p:cNvSpPr>
            <a:spLocks noGrp="1"/>
          </p:cNvSpPr>
          <p:nvPr>
            <p:ph idx="1"/>
          </p:nvPr>
        </p:nvSpPr>
        <p:spPr/>
        <p:txBody>
          <a:bodyPr/>
          <a:lstStyle/>
          <a:p>
            <a:pPr algn="ctr" eaLnBrk="1" hangingPunct="1">
              <a:buFont typeface="Wingdings 2" panose="05020102010507070707" pitchFamily="18" charset="2"/>
              <a:buNone/>
            </a:pPr>
            <a:endParaRPr lang="en-US" altLang="en-US" sz="9600" b="1">
              <a:cs typeface="Tahoma" panose="020B0604030504040204" pitchFamily="34" charset="0"/>
            </a:endParaRPr>
          </a:p>
          <a:p>
            <a:pPr algn="ctr" eaLnBrk="1" hangingPunct="1">
              <a:buFont typeface="Wingdings 2" panose="05020102010507070707" pitchFamily="18" charset="2"/>
              <a:buNone/>
            </a:pPr>
            <a:r>
              <a:rPr lang="en-US" altLang="en-US" sz="9600" b="1">
                <a:cs typeface="Tahoma" panose="020B0604030504040204" pitchFamily="34" charset="0"/>
              </a:rPr>
              <a:t>Thank you </a:t>
            </a:r>
            <a:r>
              <a:rPr lang="en-US" altLang="en-US" sz="9600" b="1">
                <a:cs typeface="Tahoma" panose="020B0604030504040204" pitchFamily="34" charset="0"/>
                <a:sym typeface="Wingdings" panose="05000000000000000000" pitchFamily="2" charset="2"/>
              </a:rPr>
              <a:t></a:t>
            </a:r>
            <a:endParaRPr lang="ar-SA" altLang="en-US" sz="9600" b="1">
              <a:sym typeface="Wingdings" panose="05000000000000000000" pitchFamily="2" charset="2"/>
            </a:endParaRPr>
          </a:p>
          <a:p>
            <a:pPr algn="ctr" eaLnBrk="1" hangingPunct="1">
              <a:buFont typeface="Wingdings 2" panose="05020102010507070707" pitchFamily="18" charset="2"/>
              <a:buNone/>
            </a:pPr>
            <a:endParaRPr lang="ar-SA" altLang="en-US" sz="9600" b="1"/>
          </a:p>
        </p:txBody>
      </p:sp>
      <p:sp>
        <p:nvSpPr>
          <p:cNvPr id="38916" name="TextBox 3">
            <a:extLst>
              <a:ext uri="{FF2B5EF4-FFF2-40B4-BE49-F238E27FC236}">
                <a16:creationId xmlns:a16="http://schemas.microsoft.com/office/drawing/2014/main" id="{063764FF-896D-91CF-851F-46CC467317B4}"/>
              </a:ext>
            </a:extLst>
          </p:cNvPr>
          <p:cNvSpPr txBox="1">
            <a:spLocks noChangeArrowheads="1"/>
          </p:cNvSpPr>
          <p:nvPr/>
        </p:nvSpPr>
        <p:spPr bwMode="auto">
          <a:xfrm>
            <a:off x="5087938" y="3357563"/>
            <a:ext cx="4000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cs typeface="Tahoma" panose="020B0604030504040204" pitchFamily="34" charset="0"/>
              </a:defRPr>
            </a:lvl1pPr>
            <a:lvl2pPr marL="742950" indent="-285750" algn="r" rtl="1">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cs typeface="Tahoma" panose="020B0604030504040204" pitchFamily="34" charset="0"/>
              </a:defRPr>
            </a:lvl2pPr>
            <a:lvl3pPr marL="1143000" indent="-228600" algn="r" rtl="1">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cs typeface="Tahoma" panose="020B0604030504040204" pitchFamily="34" charset="0"/>
              </a:defRPr>
            </a:lvl3pPr>
            <a:lvl4pPr marL="1600200" indent="-228600" algn="r" rtl="1">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cs typeface="Tahoma" panose="020B0604030504040204" pitchFamily="34" charset="0"/>
              </a:defRPr>
            </a:lvl4pPr>
            <a:lvl5pPr marL="2057400" indent="-228600" algn="r" rtl="1">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cs typeface="Tahoma" panose="020B0604030504040204" pitchFamily="34" charset="0"/>
              </a:defRPr>
            </a:lvl5pPr>
            <a:lvl6pPr marL="2514600" indent="-228600" algn="r" rtl="1"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cs typeface="Tahoma" panose="020B0604030504040204" pitchFamily="34" charset="0"/>
              </a:defRPr>
            </a:lvl6pPr>
            <a:lvl7pPr marL="2971800" indent="-228600" algn="r" rtl="1"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cs typeface="Tahoma" panose="020B0604030504040204" pitchFamily="34" charset="0"/>
              </a:defRPr>
            </a:lvl7pPr>
            <a:lvl8pPr marL="3429000" indent="-228600" algn="r" rtl="1"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cs typeface="Tahoma" panose="020B0604030504040204" pitchFamily="34" charset="0"/>
              </a:defRPr>
            </a:lvl8pPr>
            <a:lvl9pPr marL="3886200" indent="-228600" algn="r" rtl="1"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cs typeface="Tahoma" panose="020B0604030504040204" pitchFamily="34" charset="0"/>
              </a:defRPr>
            </a:lvl9pPr>
          </a:lstStyle>
          <a:p>
            <a:pPr eaLnBrk="1" hangingPunct="1">
              <a:spcBef>
                <a:spcPct val="0"/>
              </a:spcBef>
              <a:buClrTx/>
              <a:buSzTx/>
              <a:buFontTx/>
              <a:buNone/>
            </a:pPr>
            <a:endParaRPr lang="ar-JO" altLang="en-US" sz="180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2034B-3A8D-20DE-D512-9B0BDFA3C198}"/>
              </a:ext>
            </a:extLst>
          </p:cNvPr>
          <p:cNvSpPr>
            <a:spLocks noGrp="1"/>
          </p:cNvSpPr>
          <p:nvPr>
            <p:ph type="title"/>
          </p:nvPr>
        </p:nvSpPr>
        <p:spPr/>
        <p:txBody>
          <a:bodyPr/>
          <a:lstStyle/>
          <a:p>
            <a:r>
              <a:rPr lang="en-US" dirty="0"/>
              <a:t>Leukemia </a:t>
            </a:r>
          </a:p>
        </p:txBody>
      </p:sp>
      <p:sp>
        <p:nvSpPr>
          <p:cNvPr id="3" name="Content Placeholder 2">
            <a:extLst>
              <a:ext uri="{FF2B5EF4-FFF2-40B4-BE49-F238E27FC236}">
                <a16:creationId xmlns:a16="http://schemas.microsoft.com/office/drawing/2014/main" id="{703D2D6B-13EC-FD10-1249-7BA637527143}"/>
              </a:ext>
            </a:extLst>
          </p:cNvPr>
          <p:cNvSpPr>
            <a:spLocks noGrp="1"/>
          </p:cNvSpPr>
          <p:nvPr>
            <p:ph idx="1"/>
          </p:nvPr>
        </p:nvSpPr>
        <p:spPr>
          <a:xfrm>
            <a:off x="505091" y="1780645"/>
            <a:ext cx="10131425" cy="3649133"/>
          </a:xfrm>
        </p:spPr>
        <p:txBody>
          <a:bodyPr>
            <a:normAutofit/>
          </a:bodyPr>
          <a:lstStyle/>
          <a:p>
            <a:r>
              <a:rPr lang="en-US" sz="2400" dirty="0"/>
              <a:t>Leukemia is cancer that starts in the tissue that forms blood.</a:t>
            </a:r>
          </a:p>
          <a:p>
            <a:r>
              <a:rPr lang="en-US" sz="2400" dirty="0"/>
              <a:t>Fatal neoplastic disease that involves that blood forming
tissues, abnormal, uncontrolled and destructive
proliferation of one type of white cell and its </a:t>
            </a:r>
            <a:r>
              <a:rPr lang="en-US" sz="2400" dirty="0" err="1"/>
              <a:t>precures</a:t>
            </a:r>
            <a:r>
              <a:rPr lang="en-US" sz="2400" dirty="0"/>
              <a:t>.
Leukemia affects the bone marrow, causing </a:t>
            </a:r>
            <a:r>
              <a:rPr lang="en-US" sz="2400" dirty="0" err="1"/>
              <a:t>anaemia</a:t>
            </a:r>
            <a:r>
              <a:rPr lang="en-US" sz="2400" dirty="0"/>
              <a:t>, leukopenia, the production of immature cells, thrombocytopenia and a decline in immunity</a:t>
            </a:r>
          </a:p>
        </p:txBody>
      </p:sp>
    </p:spTree>
    <p:extLst>
      <p:ext uri="{BB962C8B-B14F-4D97-AF65-F5344CB8AC3E}">
        <p14:creationId xmlns:p14="http://schemas.microsoft.com/office/powerpoint/2010/main" val="79434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0CAD76B-9DB7-D653-86DF-2576C3E0973C}"/>
              </a:ext>
            </a:extLst>
          </p:cNvPr>
          <p:cNvSpPr>
            <a:spLocks noGrp="1"/>
          </p:cNvSpPr>
          <p:nvPr>
            <p:ph type="title"/>
          </p:nvPr>
        </p:nvSpPr>
        <p:spPr/>
        <p:txBody>
          <a:bodyPr/>
          <a:lstStyle/>
          <a:p>
            <a:r>
              <a:rPr lang="en-US" dirty="0"/>
              <a:t>Classification </a:t>
            </a:r>
          </a:p>
        </p:txBody>
      </p:sp>
      <p:sp>
        <p:nvSpPr>
          <p:cNvPr id="3" name="Content Placeholder 2">
            <a:extLst>
              <a:ext uri="{FF2B5EF4-FFF2-40B4-BE49-F238E27FC236}">
                <a16:creationId xmlns:a16="http://schemas.microsoft.com/office/drawing/2014/main" id="{850E02D2-B3C9-BC08-6402-C0FBD074D81F}"/>
              </a:ext>
            </a:extLst>
          </p:cNvPr>
          <p:cNvSpPr>
            <a:spLocks noGrp="1"/>
          </p:cNvSpPr>
          <p:nvPr>
            <p:ph idx="1"/>
          </p:nvPr>
        </p:nvSpPr>
        <p:spPr/>
        <p:txBody>
          <a:bodyPr>
            <a:normAutofit fontScale="92500" lnSpcReduction="20000"/>
          </a:bodyPr>
          <a:lstStyle/>
          <a:p>
            <a:r>
              <a:rPr lang="en-US" dirty="0"/>
              <a:t>Clinically and pathologically, leukemia is subdivided into a variety of large groups such as:</a:t>
            </a:r>
          </a:p>
          <a:p>
            <a:r>
              <a:rPr lang="en-US" dirty="0"/>
              <a:t>• </a:t>
            </a:r>
            <a:r>
              <a:rPr lang="en-US" dirty="0">
                <a:solidFill>
                  <a:schemeClr val="bg1"/>
                </a:solidFill>
              </a:rPr>
              <a:t>Acute</a:t>
            </a:r>
          </a:p>
          <a:p>
            <a:r>
              <a:rPr lang="en-US" dirty="0"/>
              <a:t>• </a:t>
            </a:r>
            <a:r>
              <a:rPr lang="en-US" dirty="0">
                <a:solidFill>
                  <a:schemeClr val="bg1"/>
                </a:solidFill>
              </a:rPr>
              <a:t>Chronic</a:t>
            </a:r>
          </a:p>
          <a:p>
            <a:endParaRPr lang="en-US" dirty="0"/>
          </a:p>
          <a:p>
            <a:r>
              <a:rPr lang="en-US" dirty="0"/>
              <a:t> </a:t>
            </a:r>
            <a:r>
              <a:rPr lang="en-US" dirty="0">
                <a:solidFill>
                  <a:srgbClr val="FF0000"/>
                </a:solidFill>
              </a:rPr>
              <a:t>Lymphocytic leukemia (or "lymphoblastic"):</a:t>
            </a:r>
          </a:p>
          <a:p>
            <a:r>
              <a:rPr lang="en-US" dirty="0"/>
              <a:t> Acute lymphoblastic leukemia (ALL)</a:t>
            </a:r>
          </a:p>
          <a:p>
            <a:r>
              <a:rPr lang="en-US" dirty="0"/>
              <a:t> Chronic lymphocytic leukemia (CLL)</a:t>
            </a:r>
          </a:p>
          <a:p>
            <a:endParaRPr lang="en-US" dirty="0"/>
          </a:p>
          <a:p>
            <a:r>
              <a:rPr lang="en-US" dirty="0"/>
              <a:t> </a:t>
            </a:r>
            <a:r>
              <a:rPr lang="en-US" dirty="0" err="1">
                <a:solidFill>
                  <a:srgbClr val="FF0000"/>
                </a:solidFill>
              </a:rPr>
              <a:t>Myelogenous</a:t>
            </a:r>
            <a:r>
              <a:rPr lang="en-US" dirty="0">
                <a:solidFill>
                  <a:srgbClr val="FF0000"/>
                </a:solidFill>
              </a:rPr>
              <a:t> leukemia (also "myeloid" or "</a:t>
            </a:r>
            <a:r>
              <a:rPr lang="en-US" dirty="0" err="1">
                <a:solidFill>
                  <a:srgbClr val="FF0000"/>
                </a:solidFill>
              </a:rPr>
              <a:t>nonlymphocytic</a:t>
            </a:r>
            <a:r>
              <a:rPr lang="en-US" dirty="0">
                <a:solidFill>
                  <a:srgbClr val="FF0000"/>
                </a:solidFill>
              </a:rPr>
              <a:t>"):</a:t>
            </a:r>
          </a:p>
          <a:p>
            <a:r>
              <a:rPr lang="en-US" dirty="0"/>
              <a:t> Acute </a:t>
            </a:r>
            <a:r>
              <a:rPr lang="en-US" dirty="0" err="1"/>
              <a:t>myelogenous</a:t>
            </a:r>
            <a:r>
              <a:rPr lang="en-US" dirty="0"/>
              <a:t> leukemia (AML) (or </a:t>
            </a:r>
            <a:r>
              <a:rPr lang="en-US" dirty="0" err="1"/>
              <a:t>Myeloblastic</a:t>
            </a:r>
            <a:r>
              <a:rPr lang="en-US" dirty="0"/>
              <a:t>)</a:t>
            </a:r>
          </a:p>
          <a:p>
            <a:r>
              <a:rPr lang="en-US" dirty="0"/>
              <a:t>Chronic </a:t>
            </a:r>
            <a:r>
              <a:rPr lang="en-US" dirty="0" err="1"/>
              <a:t>myelogenous</a:t>
            </a:r>
            <a:r>
              <a:rPr lang="en-US" dirty="0"/>
              <a:t> leukemia (CML)</a:t>
            </a:r>
          </a:p>
        </p:txBody>
      </p:sp>
    </p:spTree>
    <p:extLst>
      <p:ext uri="{BB962C8B-B14F-4D97-AF65-F5344CB8AC3E}">
        <p14:creationId xmlns:p14="http://schemas.microsoft.com/office/powerpoint/2010/main" val="3189881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9DDF8-181D-794D-3561-F6F5893CDBB6}"/>
              </a:ext>
            </a:extLst>
          </p:cNvPr>
          <p:cNvSpPr>
            <a:spLocks noGrp="1"/>
          </p:cNvSpPr>
          <p:nvPr>
            <p:ph type="title"/>
          </p:nvPr>
        </p:nvSpPr>
        <p:spPr/>
        <p:txBody>
          <a:bodyPr/>
          <a:lstStyle/>
          <a:p>
            <a:r>
              <a:rPr lang="en-US" dirty="0"/>
              <a:t>Acute leukemia </a:t>
            </a:r>
          </a:p>
        </p:txBody>
      </p:sp>
      <p:sp>
        <p:nvSpPr>
          <p:cNvPr id="3" name="Content Placeholder 2">
            <a:extLst>
              <a:ext uri="{FF2B5EF4-FFF2-40B4-BE49-F238E27FC236}">
                <a16:creationId xmlns:a16="http://schemas.microsoft.com/office/drawing/2014/main" id="{91982CF9-95C5-3AAD-EC5F-A1929A03562F}"/>
              </a:ext>
            </a:extLst>
          </p:cNvPr>
          <p:cNvSpPr>
            <a:spLocks noGrp="1"/>
          </p:cNvSpPr>
          <p:nvPr>
            <p:ph idx="1"/>
          </p:nvPr>
        </p:nvSpPr>
        <p:spPr/>
        <p:txBody>
          <a:bodyPr>
            <a:normAutofit/>
          </a:bodyPr>
          <a:lstStyle/>
          <a:p>
            <a:r>
              <a:rPr lang="en-US" sz="2400" dirty="0"/>
              <a:t>Rapid increase in the numbers of immature blood cells.
Crowding due to such cells makes the bone marrow unable to produce healthy blood cells.
Immediate treatment is required due to the rapid progression and accumulation of the malignant cells, which then spill over into the bloodstream and spread to other organs of the body
Most common in children.</a:t>
            </a:r>
          </a:p>
        </p:txBody>
      </p:sp>
    </p:spTree>
    <p:extLst>
      <p:ext uri="{BB962C8B-B14F-4D97-AF65-F5344CB8AC3E}">
        <p14:creationId xmlns:p14="http://schemas.microsoft.com/office/powerpoint/2010/main" val="1790316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7F70-2DC1-F09D-CB4A-F4EFD2C4B345}"/>
              </a:ext>
            </a:extLst>
          </p:cNvPr>
          <p:cNvSpPr>
            <a:spLocks noGrp="1"/>
          </p:cNvSpPr>
          <p:nvPr>
            <p:ph type="title"/>
          </p:nvPr>
        </p:nvSpPr>
        <p:spPr/>
        <p:txBody>
          <a:bodyPr/>
          <a:lstStyle/>
          <a:p>
            <a:r>
              <a:rPr lang="en-US" dirty="0"/>
              <a:t>Chronic leukemia </a:t>
            </a:r>
          </a:p>
        </p:txBody>
      </p:sp>
      <p:sp>
        <p:nvSpPr>
          <p:cNvPr id="3" name="Content Placeholder 2">
            <a:extLst>
              <a:ext uri="{FF2B5EF4-FFF2-40B4-BE49-F238E27FC236}">
                <a16:creationId xmlns:a16="http://schemas.microsoft.com/office/drawing/2014/main" id="{F3B8460C-50EE-6681-DBF5-601DD5EA753C}"/>
              </a:ext>
            </a:extLst>
          </p:cNvPr>
          <p:cNvSpPr>
            <a:spLocks noGrp="1"/>
          </p:cNvSpPr>
          <p:nvPr>
            <p:ph idx="1"/>
          </p:nvPr>
        </p:nvSpPr>
        <p:spPr/>
        <p:txBody>
          <a:bodyPr/>
          <a:lstStyle/>
          <a:p>
            <a:r>
              <a:rPr lang="en-US" sz="2400" dirty="0"/>
              <a:t>Excessive build up of relatively mature, but still abnormal, white blood cells.
Typically taking months or years to progress, the cells are produced at a much higher rate than normal cells, resulting in many abnormal white blood cells in the blood.
Chronic leukemia mostly occurs in older people, but can theoretically occur in any age group.</a:t>
            </a:r>
          </a:p>
        </p:txBody>
      </p:sp>
    </p:spTree>
    <p:extLst>
      <p:ext uri="{BB962C8B-B14F-4D97-AF65-F5344CB8AC3E}">
        <p14:creationId xmlns:p14="http://schemas.microsoft.com/office/powerpoint/2010/main" val="3022014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A77F-D2BA-C89C-BB2D-EB5711957F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27DB2C-145D-974D-2E03-5580C6058F63}"/>
              </a:ext>
            </a:extLst>
          </p:cNvPr>
          <p:cNvSpPr>
            <a:spLocks noGrp="1"/>
          </p:cNvSpPr>
          <p:nvPr>
            <p:ph idx="1"/>
          </p:nvPr>
        </p:nvSpPr>
        <p:spPr/>
        <p:txBody>
          <a:bodyPr>
            <a:normAutofit/>
          </a:bodyPr>
          <a:lstStyle/>
          <a:p>
            <a:r>
              <a:rPr lang="en-US" dirty="0">
                <a:solidFill>
                  <a:srgbClr val="FF0000"/>
                </a:solidFill>
              </a:rPr>
              <a:t>1. Lymphoblastic or lymphocytic </a:t>
            </a:r>
            <a:r>
              <a:rPr lang="en-US" dirty="0" err="1">
                <a:solidFill>
                  <a:srgbClr val="FF0000"/>
                </a:solidFill>
              </a:rPr>
              <a:t>leukemias</a:t>
            </a:r>
            <a:r>
              <a:rPr lang="en-US" dirty="0">
                <a:solidFill>
                  <a:srgbClr val="FF0000"/>
                </a:solidFill>
              </a:rPr>
              <a:t>:</a:t>
            </a:r>
            <a:r>
              <a:rPr lang="en-US" dirty="0"/>
              <a:t>
 The cancerous change takes place in a type of marrow cell that normally goes on to form lymphocytes, which are infection-fighting immune system cells.
 Most lymphocytic </a:t>
            </a:r>
            <a:r>
              <a:rPr lang="en-US" dirty="0" err="1"/>
              <a:t>leukemias</a:t>
            </a:r>
            <a:r>
              <a:rPr lang="en-US" dirty="0"/>
              <a:t> involve a specific subtype of lymphocyte, the B cell.
</a:t>
            </a:r>
            <a:r>
              <a:rPr lang="en-US" dirty="0">
                <a:solidFill>
                  <a:srgbClr val="FF0000"/>
                </a:solidFill>
              </a:rPr>
              <a:t>2. Myeloid or </a:t>
            </a:r>
            <a:r>
              <a:rPr lang="en-US" dirty="0" err="1">
                <a:solidFill>
                  <a:srgbClr val="FF0000"/>
                </a:solidFill>
              </a:rPr>
              <a:t>myelogenous</a:t>
            </a:r>
            <a:r>
              <a:rPr lang="en-US" dirty="0">
                <a:solidFill>
                  <a:srgbClr val="FF0000"/>
                </a:solidFill>
              </a:rPr>
              <a:t> </a:t>
            </a:r>
            <a:r>
              <a:rPr lang="en-US" dirty="0" err="1">
                <a:solidFill>
                  <a:srgbClr val="FF0000"/>
                </a:solidFill>
              </a:rPr>
              <a:t>leukemias</a:t>
            </a:r>
            <a:r>
              <a:rPr lang="en-US" dirty="0">
                <a:solidFill>
                  <a:srgbClr val="FF0000"/>
                </a:solidFill>
              </a:rPr>
              <a:t>:</a:t>
            </a:r>
          </a:p>
          <a:p>
            <a:r>
              <a:rPr lang="en-US" dirty="0"/>
              <a:t> The cancerous change takes place in a type of marrow cell that normally goes on to form red blood  cells, some other types of white cells, and platelets.</a:t>
            </a:r>
          </a:p>
        </p:txBody>
      </p:sp>
    </p:spTree>
    <p:extLst>
      <p:ext uri="{BB962C8B-B14F-4D97-AF65-F5344CB8AC3E}">
        <p14:creationId xmlns:p14="http://schemas.microsoft.com/office/powerpoint/2010/main" val="72652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D36C-86A9-FA37-B62B-3B12A7D315A7}"/>
              </a:ext>
            </a:extLst>
          </p:cNvPr>
          <p:cNvSpPr>
            <a:spLocks noGrp="1"/>
          </p:cNvSpPr>
          <p:nvPr>
            <p:ph type="title"/>
          </p:nvPr>
        </p:nvSpPr>
        <p:spPr/>
        <p:txBody>
          <a:bodyPr/>
          <a:lstStyle/>
          <a:p>
            <a:r>
              <a:rPr lang="en-US" dirty="0"/>
              <a:t>Acute </a:t>
            </a:r>
            <a:r>
              <a:rPr lang="en-US" dirty="0" err="1"/>
              <a:t>myelogenous</a:t>
            </a:r>
            <a:r>
              <a:rPr lang="en-US" dirty="0"/>
              <a:t> leukemia (AML)</a:t>
            </a:r>
          </a:p>
        </p:txBody>
      </p:sp>
      <p:sp>
        <p:nvSpPr>
          <p:cNvPr id="3" name="Content Placeholder 2">
            <a:extLst>
              <a:ext uri="{FF2B5EF4-FFF2-40B4-BE49-F238E27FC236}">
                <a16:creationId xmlns:a16="http://schemas.microsoft.com/office/drawing/2014/main" id="{D5628BB3-D92C-BE23-1AFD-3B240C4B8E6B}"/>
              </a:ext>
            </a:extLst>
          </p:cNvPr>
          <p:cNvSpPr>
            <a:spLocks noGrp="1"/>
          </p:cNvSpPr>
          <p:nvPr>
            <p:ph idx="1"/>
          </p:nvPr>
        </p:nvSpPr>
        <p:spPr>
          <a:xfrm>
            <a:off x="383745" y="1143001"/>
            <a:ext cx="10131425" cy="3649133"/>
          </a:xfrm>
        </p:spPr>
        <p:txBody>
          <a:bodyPr>
            <a:normAutofit/>
          </a:bodyPr>
          <a:lstStyle/>
          <a:p>
            <a:r>
              <a:rPr lang="en-US" sz="2000" dirty="0"/>
              <a:t>Is a clonal disorder of a primitive stem cell that result in excess proliferation of immature cells and suppression of normal hematopoiesis 
Leukemic cells infiltrate organs and suppress other cell lines, resulting in </a:t>
            </a:r>
            <a:r>
              <a:rPr lang="en-US" sz="2000" dirty="0" err="1"/>
              <a:t>cytopenias</a:t>
            </a:r>
            <a:r>
              <a:rPr lang="en-US" sz="2000" dirty="0"/>
              <a:t>.</a:t>
            </a:r>
          </a:p>
          <a:p>
            <a:r>
              <a:rPr lang="en-US" sz="2000" dirty="0"/>
              <a:t>Occurs more commonly in adults than in children, and more commonly in men than women.</a:t>
            </a:r>
          </a:p>
          <a:p>
            <a:r>
              <a:rPr lang="en-US" sz="2000" dirty="0"/>
              <a:t>Median age: 62 – 65 years</a:t>
            </a:r>
          </a:p>
          <a:p>
            <a:endParaRPr lang="en-US" sz="2000" dirty="0"/>
          </a:p>
        </p:txBody>
      </p:sp>
      <p:sp>
        <p:nvSpPr>
          <p:cNvPr id="5" name="Content Placeholder 2">
            <a:extLst>
              <a:ext uri="{FF2B5EF4-FFF2-40B4-BE49-F238E27FC236}">
                <a16:creationId xmlns:a16="http://schemas.microsoft.com/office/drawing/2014/main" id="{82C0A168-B4BF-7CA7-1BC8-4797D8DC91A2}"/>
              </a:ext>
            </a:extLst>
          </p:cNvPr>
          <p:cNvSpPr txBox="1">
            <a:spLocks/>
          </p:cNvSpPr>
          <p:nvPr/>
        </p:nvSpPr>
        <p:spPr>
          <a:xfrm>
            <a:off x="383745" y="3208867"/>
            <a:ext cx="10131425" cy="3649133"/>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r>
              <a:rPr lang="en-US" sz="2400" dirty="0">
                <a:solidFill>
                  <a:schemeClr val="bg1"/>
                </a:solidFill>
              </a:rPr>
              <a:t>Risk factors:</a:t>
            </a:r>
            <a:r>
              <a:rPr lang="en-US" sz="2400" dirty="0"/>
              <a:t>
    - exposure to ionizing radiation 
    - exposure to chemicals: benzene 
    - exposure to drugs:</a:t>
            </a:r>
          </a:p>
          <a:p>
            <a:r>
              <a:rPr lang="en-US" sz="2400" dirty="0"/>
              <a:t>    - genetic factor </a:t>
            </a:r>
          </a:p>
        </p:txBody>
      </p:sp>
      <p:sp>
        <p:nvSpPr>
          <p:cNvPr id="7" name="Content Placeholder 2">
            <a:extLst>
              <a:ext uri="{FF2B5EF4-FFF2-40B4-BE49-F238E27FC236}">
                <a16:creationId xmlns:a16="http://schemas.microsoft.com/office/drawing/2014/main" id="{23808705-C378-0B36-FDB0-507FEC2B03E1}"/>
              </a:ext>
            </a:extLst>
          </p:cNvPr>
          <p:cNvSpPr txBox="1">
            <a:spLocks/>
          </p:cNvSpPr>
          <p:nvPr/>
        </p:nvSpPr>
        <p:spPr>
          <a:xfrm>
            <a:off x="3436553" y="3562086"/>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None/>
              <a:defRPr/>
            </a:pPr>
            <a:r>
              <a:rPr lang="en-US" dirty="0">
                <a:solidFill>
                  <a:srgbClr val="FF0000"/>
                </a:solidFill>
              </a:rPr>
              <a:t> * alkylating agents (cyclophosphamide, </a:t>
            </a:r>
            <a:r>
              <a:rPr lang="en-US" dirty="0" err="1">
                <a:solidFill>
                  <a:srgbClr val="FF0000"/>
                </a:solidFill>
              </a:rPr>
              <a:t>chlorambucil</a:t>
            </a:r>
            <a:r>
              <a:rPr lang="en-US" dirty="0">
                <a:solidFill>
                  <a:srgbClr val="FF0000"/>
                </a:solidFill>
              </a:rPr>
              <a:t>, </a:t>
            </a:r>
            <a:r>
              <a:rPr lang="en-US" dirty="0" err="1">
                <a:solidFill>
                  <a:srgbClr val="FF0000"/>
                </a:solidFill>
              </a:rPr>
              <a:t>melphalan</a:t>
            </a:r>
            <a:r>
              <a:rPr lang="en-US" dirty="0">
                <a:solidFill>
                  <a:srgbClr val="FF0000"/>
                </a:solidFill>
              </a:rPr>
              <a:t>)</a:t>
            </a:r>
          </a:p>
          <a:p>
            <a:pPr fontAlgn="auto">
              <a:spcAft>
                <a:spcPts val="0"/>
              </a:spcAft>
              <a:buFont typeface="Wingdings 2"/>
              <a:buNone/>
              <a:defRPr/>
            </a:pPr>
            <a:r>
              <a:rPr lang="en-US" dirty="0">
                <a:solidFill>
                  <a:srgbClr val="FF0000"/>
                </a:solidFill>
              </a:rPr>
              <a:t> * topoisomerase II inhibitors (</a:t>
            </a:r>
            <a:r>
              <a:rPr lang="en-US" dirty="0" err="1">
                <a:solidFill>
                  <a:srgbClr val="FF0000"/>
                </a:solidFill>
              </a:rPr>
              <a:t>etoposide</a:t>
            </a:r>
            <a:r>
              <a:rPr lang="en-US" dirty="0">
                <a:solidFill>
                  <a:srgbClr val="FF0000"/>
                </a:solidFill>
              </a:rPr>
              <a:t>)</a:t>
            </a:r>
          </a:p>
          <a:p>
            <a:pPr fontAlgn="auto">
              <a:spcAft>
                <a:spcPts val="0"/>
              </a:spcAft>
              <a:buFont typeface="Wingdings 2"/>
              <a:buNone/>
              <a:defRPr/>
            </a:pPr>
            <a:r>
              <a:rPr lang="en-US" dirty="0">
                <a:solidFill>
                  <a:srgbClr val="FF0000"/>
                </a:solidFill>
              </a:rPr>
              <a:t>    </a:t>
            </a:r>
          </a:p>
        </p:txBody>
      </p:sp>
    </p:spTree>
    <p:extLst>
      <p:ext uri="{BB962C8B-B14F-4D97-AF65-F5344CB8AC3E}">
        <p14:creationId xmlns:p14="http://schemas.microsoft.com/office/powerpoint/2010/main" val="159000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6C26A32-5E13-2D78-1E01-C428237A0F5F}"/>
              </a:ext>
            </a:extLst>
          </p:cNvPr>
          <p:cNvSpPr txBox="1">
            <a:spLocks noGrp="1"/>
          </p:cNvSpPr>
          <p:nvPr>
            <p:ph type="title"/>
          </p:nvPr>
        </p:nvSpPr>
        <p:spPr>
          <a:prstGeom prst="rect">
            <a:avLst/>
          </a:prstGeom>
          <a:effectLst/>
        </p:spPr>
        <p:txBody>
          <a:bodyPr vert="horz" lIns="91440" tIns="45720" rIns="91440" bIns="45720" rtlCol="0" anchor="ctr">
            <a:normAutofit fontScale="900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en-US" dirty="0"/>
              <a:t>AML FAB Classification</a:t>
            </a:r>
            <a:br>
              <a:rPr lang="en-US" dirty="0"/>
            </a:br>
            <a:endParaRPr lang="ar-SA" dirty="0"/>
          </a:p>
        </p:txBody>
      </p:sp>
      <p:sp>
        <p:nvSpPr>
          <p:cNvPr id="5" name="Content Placeholder 2">
            <a:extLst>
              <a:ext uri="{FF2B5EF4-FFF2-40B4-BE49-F238E27FC236}">
                <a16:creationId xmlns:a16="http://schemas.microsoft.com/office/drawing/2014/main" id="{3BF02CF0-62F3-4F43-0E5A-4718B2C20124}"/>
              </a:ext>
            </a:extLst>
          </p:cNvPr>
          <p:cNvSpPr txBox="1">
            <a:spLocks noGrp="1"/>
          </p:cNvSpPr>
          <p:nvPr>
            <p:ph idx="1"/>
          </p:nvPr>
        </p:nvSpPr>
        <p:spPr>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spcAft>
                <a:spcPts val="0"/>
              </a:spcAft>
              <a:buFont typeface="Wingdings 2"/>
              <a:buChar char=""/>
              <a:defRPr/>
            </a:pPr>
            <a:r>
              <a:rPr lang="en-US" sz="2000" dirty="0"/>
              <a:t>M0: minimal differentiation </a:t>
            </a:r>
          </a:p>
          <a:p>
            <a:pPr fontAlgn="auto">
              <a:spcAft>
                <a:spcPts val="0"/>
              </a:spcAft>
              <a:buFont typeface="Wingdings 2"/>
              <a:buChar char=""/>
              <a:defRPr/>
            </a:pPr>
            <a:r>
              <a:rPr lang="en-US" sz="2000" dirty="0"/>
              <a:t>M1: without differentiation </a:t>
            </a:r>
          </a:p>
          <a:p>
            <a:pPr fontAlgn="auto">
              <a:spcAft>
                <a:spcPts val="0"/>
              </a:spcAft>
              <a:buFont typeface="Wingdings 2"/>
              <a:buChar char=""/>
              <a:defRPr/>
            </a:pPr>
            <a:r>
              <a:rPr lang="en-US" sz="2000" dirty="0"/>
              <a:t>M2: with maturation </a:t>
            </a:r>
          </a:p>
          <a:p>
            <a:pPr fontAlgn="auto">
              <a:spcAft>
                <a:spcPts val="0"/>
              </a:spcAft>
              <a:buFont typeface="Wingdings 2"/>
              <a:buChar char=""/>
              <a:defRPr/>
            </a:pPr>
            <a:r>
              <a:rPr lang="en-US" sz="2000" dirty="0"/>
              <a:t>M3: acute </a:t>
            </a:r>
            <a:r>
              <a:rPr lang="en-US" sz="2000" dirty="0" err="1"/>
              <a:t>promyelocytic</a:t>
            </a:r>
            <a:r>
              <a:rPr lang="en-US" sz="2000" dirty="0"/>
              <a:t> leukemia  APL</a:t>
            </a:r>
          </a:p>
          <a:p>
            <a:pPr fontAlgn="auto">
              <a:spcAft>
                <a:spcPts val="0"/>
              </a:spcAft>
              <a:buFont typeface="Wingdings 2"/>
              <a:buChar char=""/>
              <a:defRPr/>
            </a:pPr>
            <a:r>
              <a:rPr lang="en-US" sz="2000" dirty="0"/>
              <a:t>M4: </a:t>
            </a:r>
            <a:r>
              <a:rPr lang="en-US" sz="2000" dirty="0" err="1"/>
              <a:t>myelomonocytic</a:t>
            </a:r>
            <a:r>
              <a:rPr lang="en-US" sz="2000" dirty="0"/>
              <a:t> </a:t>
            </a:r>
          </a:p>
          <a:p>
            <a:pPr fontAlgn="auto">
              <a:spcAft>
                <a:spcPts val="0"/>
              </a:spcAft>
              <a:buFont typeface="Wingdings 2"/>
              <a:buChar char=""/>
              <a:defRPr/>
            </a:pPr>
            <a:r>
              <a:rPr lang="en-US" sz="2000" dirty="0"/>
              <a:t>M5: </a:t>
            </a:r>
            <a:r>
              <a:rPr lang="en-US" sz="2000" dirty="0" err="1"/>
              <a:t>monocytic</a:t>
            </a:r>
            <a:r>
              <a:rPr lang="en-US" sz="2000" dirty="0"/>
              <a:t> </a:t>
            </a:r>
          </a:p>
          <a:p>
            <a:pPr fontAlgn="auto">
              <a:spcAft>
                <a:spcPts val="0"/>
              </a:spcAft>
              <a:buFont typeface="Wingdings 2"/>
              <a:buChar char=""/>
              <a:defRPr/>
            </a:pPr>
            <a:r>
              <a:rPr lang="en-US" sz="2000" dirty="0"/>
              <a:t>M6: </a:t>
            </a:r>
            <a:r>
              <a:rPr lang="en-US" sz="2000" dirty="0" err="1"/>
              <a:t>erythroblastic</a:t>
            </a:r>
            <a:r>
              <a:rPr lang="en-US" sz="2000" dirty="0"/>
              <a:t> leukemia </a:t>
            </a:r>
          </a:p>
          <a:p>
            <a:pPr fontAlgn="auto">
              <a:spcAft>
                <a:spcPts val="0"/>
              </a:spcAft>
              <a:buFont typeface="Wingdings 2"/>
              <a:buChar char=""/>
              <a:defRPr/>
            </a:pPr>
            <a:r>
              <a:rPr lang="en-US" sz="2000" dirty="0"/>
              <a:t>M7: megakaryocytic  </a:t>
            </a:r>
            <a:endParaRPr lang="ar-SA" sz="2000" dirty="0"/>
          </a:p>
        </p:txBody>
      </p:sp>
    </p:spTree>
    <p:extLst>
      <p:ext uri="{BB962C8B-B14F-4D97-AF65-F5344CB8AC3E}">
        <p14:creationId xmlns:p14="http://schemas.microsoft.com/office/powerpoint/2010/main" val="2041717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609A615C-F198-F07F-5ECB-DF9AA6CC0EBF}"/>
              </a:ext>
            </a:extLst>
          </p:cNvPr>
          <p:cNvSpPr txBox="1">
            <a:spLocks noGrp="1"/>
          </p:cNvSpPr>
          <p:nvPr>
            <p:ph idx="1"/>
          </p:nvPr>
        </p:nvSpPr>
        <p:spPr>
          <a:xfrm>
            <a:off x="201717" y="-133968"/>
            <a:ext cx="10131425" cy="364913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sz="2000" dirty="0">
                <a:solidFill>
                  <a:schemeClr val="bg1"/>
                </a:solidFill>
                <a:cs typeface="Tahoma" panose="020B0604030504040204" pitchFamily="34" charset="0"/>
              </a:rPr>
              <a:t>Prognostic factors:</a:t>
            </a:r>
            <a:r>
              <a:rPr lang="en-US" altLang="en-US" sz="2000" dirty="0">
                <a:cs typeface="Tahoma" panose="020B0604030504040204" pitchFamily="34" charset="0"/>
              </a:rPr>
              <a:t> </a:t>
            </a:r>
          </a:p>
          <a:p>
            <a:pPr fontAlgn="auto"/>
            <a:r>
              <a:rPr lang="en-US" altLang="en-US" sz="2000" dirty="0">
                <a:solidFill>
                  <a:srgbClr val="C00000"/>
                </a:solidFill>
                <a:cs typeface="Tahoma" panose="020B0604030504040204" pitchFamily="34" charset="0"/>
              </a:rPr>
              <a:t>Worse prognosis :</a:t>
            </a:r>
          </a:p>
          <a:p>
            <a:pPr fontAlgn="auto">
              <a:buFont typeface="Wingdings 2" panose="05020102010507070707" pitchFamily="18" charset="2"/>
              <a:buNone/>
            </a:pPr>
            <a:r>
              <a:rPr lang="en-US" altLang="en-US" sz="2000" dirty="0">
                <a:cs typeface="Tahoma" panose="020B0604030504040204" pitchFamily="34" charset="0"/>
              </a:rPr>
              <a:t>   - if age over 60 years</a:t>
            </a:r>
          </a:p>
          <a:p>
            <a:pPr fontAlgn="auto">
              <a:buFont typeface="Wingdings 2" panose="05020102010507070707" pitchFamily="18" charset="2"/>
              <a:buNone/>
            </a:pPr>
            <a:r>
              <a:rPr lang="en-US" altLang="en-US" sz="2000" dirty="0">
                <a:cs typeface="Tahoma" panose="020B0604030504040204" pitchFamily="34" charset="0"/>
              </a:rPr>
              <a:t>   - poor functional status</a:t>
            </a:r>
          </a:p>
          <a:p>
            <a:pPr fontAlgn="auto">
              <a:buFont typeface="Wingdings 2" panose="05020102010507070707" pitchFamily="18" charset="2"/>
              <a:buNone/>
            </a:pPr>
            <a:r>
              <a:rPr lang="en-US" altLang="en-US" sz="2000" dirty="0">
                <a:cs typeface="Tahoma" panose="020B0604030504040204" pitchFamily="34" charset="0"/>
              </a:rPr>
              <a:t>   - AML secondary to prior chemotherapy or myelodisplastic syndrome</a:t>
            </a:r>
          </a:p>
          <a:p>
            <a:pPr fontAlgn="auto">
              <a:buFont typeface="Wingdings 2" panose="05020102010507070707" pitchFamily="18" charset="2"/>
              <a:buNone/>
            </a:pPr>
            <a:r>
              <a:rPr lang="en-US" altLang="en-US" sz="2000" dirty="0">
                <a:cs typeface="Tahoma" panose="020B0604030504040204" pitchFamily="34" charset="0"/>
              </a:rPr>
              <a:t>   - WBC greater than 20.000/mL</a:t>
            </a:r>
          </a:p>
          <a:p>
            <a:pPr fontAlgn="auto"/>
            <a:r>
              <a:rPr lang="en-US" altLang="en-US" sz="2000" dirty="0">
                <a:solidFill>
                  <a:srgbClr val="FF0000"/>
                </a:solidFill>
                <a:cs typeface="Tahoma" panose="020B0604030504040204" pitchFamily="34" charset="0"/>
              </a:rPr>
              <a:t>Cytogenetic are the most critical prognostic factor</a:t>
            </a:r>
          </a:p>
        </p:txBody>
      </p:sp>
      <p:sp>
        <p:nvSpPr>
          <p:cNvPr id="3" name="Content Placeholder 2">
            <a:extLst>
              <a:ext uri="{FF2B5EF4-FFF2-40B4-BE49-F238E27FC236}">
                <a16:creationId xmlns:a16="http://schemas.microsoft.com/office/drawing/2014/main" id="{7D1BBE38-C5AF-6043-A8BA-06CE0953E633}"/>
              </a:ext>
            </a:extLst>
          </p:cNvPr>
          <p:cNvSpPr txBox="1">
            <a:spLocks/>
          </p:cNvSpPr>
          <p:nvPr/>
        </p:nvSpPr>
        <p:spPr>
          <a:xfrm>
            <a:off x="201717" y="2666999"/>
            <a:ext cx="8686800" cy="4525962"/>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fontAlgn="auto"/>
            <a:r>
              <a:rPr lang="en-US" altLang="en-US" sz="2000" dirty="0">
                <a:solidFill>
                  <a:schemeClr val="bg1"/>
                </a:solidFill>
                <a:cs typeface="Tahoma" panose="020B0604030504040204" pitchFamily="34" charset="0"/>
              </a:rPr>
              <a:t>Clinical manifestations:</a:t>
            </a:r>
          </a:p>
          <a:p>
            <a:pPr fontAlgn="auto"/>
            <a:r>
              <a:rPr lang="en-US" altLang="en-US" dirty="0">
                <a:cs typeface="Tahoma" panose="020B0604030504040204" pitchFamily="34" charset="0"/>
              </a:rPr>
              <a:t>The main presenting symptoms are caused  by decreased production of normal cells </a:t>
            </a:r>
          </a:p>
          <a:p>
            <a:pPr fontAlgn="auto">
              <a:buFont typeface="Wingdings 2" panose="05020102010507070707" pitchFamily="18" charset="2"/>
              <a:buNone/>
            </a:pPr>
            <a:r>
              <a:rPr lang="en-US" altLang="en-US" dirty="0">
                <a:cs typeface="Tahoma" panose="020B0604030504040204" pitchFamily="34" charset="0"/>
              </a:rPr>
              <a:t>  - pallor, fatigue, and dyspnea from anemia </a:t>
            </a:r>
          </a:p>
          <a:p>
            <a:pPr fontAlgn="auto">
              <a:buFont typeface="Wingdings 2" panose="05020102010507070707" pitchFamily="18" charset="2"/>
              <a:buNone/>
            </a:pPr>
            <a:r>
              <a:rPr lang="en-US" altLang="en-US" dirty="0">
                <a:cs typeface="Tahoma" panose="020B0604030504040204" pitchFamily="34" charset="0"/>
              </a:rPr>
              <a:t>  - </a:t>
            </a:r>
            <a:r>
              <a:rPr lang="en-US" altLang="en-US" dirty="0" err="1">
                <a:cs typeface="Tahoma" panose="020B0604030504040204" pitchFamily="34" charset="0"/>
              </a:rPr>
              <a:t>petechiae</a:t>
            </a:r>
            <a:r>
              <a:rPr lang="en-US" altLang="en-US" dirty="0">
                <a:cs typeface="Tahoma" panose="020B0604030504040204" pitchFamily="34" charset="0"/>
              </a:rPr>
              <a:t>, hematoma, and bleeding (oral, GI) from thrombocytopenia</a:t>
            </a:r>
          </a:p>
          <a:p>
            <a:pPr fontAlgn="auto"/>
            <a:r>
              <a:rPr lang="en-US" altLang="en-US" dirty="0">
                <a:cs typeface="Tahoma" panose="020B0604030504040204" pitchFamily="34" charset="0"/>
              </a:rPr>
              <a:t>Splenomegaly is </a:t>
            </a:r>
            <a:r>
              <a:rPr lang="en-US" altLang="en-US" b="1" dirty="0">
                <a:cs typeface="Tahoma" panose="020B0604030504040204" pitchFamily="34" charset="0"/>
              </a:rPr>
              <a:t>uncommon</a:t>
            </a:r>
            <a:r>
              <a:rPr lang="en-US" altLang="en-US" dirty="0">
                <a:cs typeface="Tahoma" panose="020B0604030504040204" pitchFamily="34" charset="0"/>
              </a:rPr>
              <a:t> </a:t>
            </a:r>
          </a:p>
          <a:p>
            <a:pPr fontAlgn="auto"/>
            <a:endParaRPr lang="ar-SA" altLang="en-US" dirty="0"/>
          </a:p>
        </p:txBody>
      </p:sp>
    </p:spTree>
    <p:extLst>
      <p:ext uri="{BB962C8B-B14F-4D97-AF65-F5344CB8AC3E}">
        <p14:creationId xmlns:p14="http://schemas.microsoft.com/office/powerpoint/2010/main" val="367961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19</Slides>
  <Notes>0</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Celestial</vt:lpstr>
      <vt:lpstr>Leukemia </vt:lpstr>
      <vt:lpstr>Leukemia </vt:lpstr>
      <vt:lpstr>Classification </vt:lpstr>
      <vt:lpstr>Acute leukemia </vt:lpstr>
      <vt:lpstr>Chronic leukemia </vt:lpstr>
      <vt:lpstr>PowerPoint Presentation</vt:lpstr>
      <vt:lpstr>Acute myelogenous leukemia (AML)</vt:lpstr>
      <vt:lpstr>AML FAB Classification </vt:lpstr>
      <vt:lpstr>PowerPoint Presentation</vt:lpstr>
      <vt:lpstr>PowerPoint Presentation</vt:lpstr>
      <vt:lpstr>Treatment </vt:lpstr>
      <vt:lpstr>Acute lymphoblastic leukemia (ALL)</vt:lpstr>
      <vt:lpstr>Clinical presentation </vt:lpstr>
      <vt:lpstr>Treatment </vt:lpstr>
      <vt:lpstr>Chronic myelogenous leukemia </vt:lpstr>
      <vt:lpstr>Clinical presentation :</vt:lpstr>
      <vt:lpstr>Treatment </vt:lpstr>
      <vt:lpstr>Chronic lymphocytic leukemia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Leukemia </dc:title>
  <dc:creator>Walid nabil Ayoub</dc:creator>
  <cp:lastModifiedBy>Walid nabil Ayoub</cp:lastModifiedBy>
  <cp:revision>33</cp:revision>
  <dcterms:created xsi:type="dcterms:W3CDTF">2024-10-15T21:26:18Z</dcterms:created>
  <dcterms:modified xsi:type="dcterms:W3CDTF">2024-10-16T11:29:43Z</dcterms:modified>
</cp:coreProperties>
</file>