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70" r:id="rId2"/>
    <p:sldId id="274" r:id="rId3"/>
    <p:sldId id="293" r:id="rId4"/>
    <p:sldId id="295" r:id="rId5"/>
    <p:sldId id="299" r:id="rId6"/>
    <p:sldId id="301" r:id="rId7"/>
    <p:sldId id="303" r:id="rId8"/>
    <p:sldId id="305" r:id="rId9"/>
    <p:sldId id="307" r:id="rId10"/>
    <p:sldId id="308" r:id="rId11"/>
    <p:sldId id="310" r:id="rId12"/>
    <p:sldId id="314" r:id="rId13"/>
    <p:sldId id="317" r:id="rId14"/>
    <p:sldId id="320" r:id="rId15"/>
    <p:sldId id="392" r:id="rId16"/>
    <p:sldId id="327" r:id="rId17"/>
    <p:sldId id="329" r:id="rId18"/>
    <p:sldId id="331" r:id="rId19"/>
    <p:sldId id="332" r:id="rId20"/>
    <p:sldId id="335" r:id="rId21"/>
    <p:sldId id="337" r:id="rId22"/>
    <p:sldId id="341" r:id="rId23"/>
    <p:sldId id="399" r:id="rId24"/>
    <p:sldId id="400" r:id="rId25"/>
    <p:sldId id="401" r:id="rId26"/>
    <p:sldId id="402" r:id="rId27"/>
    <p:sldId id="403" r:id="rId28"/>
    <p:sldId id="404" r:id="rId29"/>
    <p:sldId id="405" r:id="rId30"/>
    <p:sldId id="406" r:id="rId31"/>
    <p:sldId id="407" r:id="rId32"/>
    <p:sldId id="408" r:id="rId33"/>
    <p:sldId id="409" r:id="rId34"/>
    <p:sldId id="410" r:id="rId35"/>
    <p:sldId id="411" r:id="rId36"/>
    <p:sldId id="412" r:id="rId37"/>
    <p:sldId id="413" r:id="rId38"/>
    <p:sldId id="414" r:id="rId39"/>
    <p:sldId id="415" r:id="rId40"/>
    <p:sldId id="416" r:id="rId41"/>
    <p:sldId id="417" r:id="rId42"/>
    <p:sldId id="418" r:id="rId43"/>
    <p:sldId id="419" r:id="rId44"/>
    <p:sldId id="420" r:id="rId45"/>
    <p:sldId id="421" r:id="rId46"/>
    <p:sldId id="422" r:id="rId47"/>
    <p:sldId id="425" r:id="rId48"/>
    <p:sldId id="426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741253"/>
    <a:srgbClr val="08540C"/>
    <a:srgbClr val="7B1358"/>
    <a:srgbClr val="993300"/>
    <a:srgbClr val="00CC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9" autoAdjust="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00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oshiba\Desktop\New%20Microsoft%20Office%20Excel%20Worksheet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US"/>
            </a:pPr>
            <a:r>
              <a:rPr lang="en-US" sz="2800" dirty="0"/>
              <a:t>temperature of the patient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9384971541478744E-2"/>
          <c:y val="9.6869191922579354E-2"/>
          <c:w val="0.79779144180011241"/>
          <c:h val="0.82835472014005818"/>
        </c:manualLayout>
      </c:layout>
      <c:lineChart>
        <c:grouping val="standard"/>
        <c:varyColors val="0"/>
        <c:ser>
          <c:idx val="0"/>
          <c:order val="0"/>
          <c:tx>
            <c:v>temperature of the patient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Sheet1!$B$1:$B$9</c:f>
              <c:numCache>
                <c:formatCode>General</c:formatCode>
                <c:ptCount val="9"/>
                <c:pt idx="0">
                  <c:v>36</c:v>
                </c:pt>
                <c:pt idx="1">
                  <c:v>37</c:v>
                </c:pt>
                <c:pt idx="2">
                  <c:v>38</c:v>
                </c:pt>
                <c:pt idx="3">
                  <c:v>39</c:v>
                </c:pt>
                <c:pt idx="4">
                  <c:v>40</c:v>
                </c:pt>
                <c:pt idx="5">
                  <c:v>38</c:v>
                </c:pt>
                <c:pt idx="6">
                  <c:v>37</c:v>
                </c:pt>
                <c:pt idx="7">
                  <c:v>37</c:v>
                </c:pt>
                <c:pt idx="8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4C-4B2F-B81D-6AE6B68DCC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500480"/>
        <c:axId val="64502016"/>
      </c:lineChart>
      <c:catAx>
        <c:axId val="645004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ar-JO"/>
          </a:p>
        </c:txPr>
        <c:crossAx val="64502016"/>
        <c:crosses val="autoZero"/>
        <c:auto val="1"/>
        <c:lblAlgn val="ctr"/>
        <c:lblOffset val="100"/>
        <c:noMultiLvlLbl val="0"/>
      </c:catAx>
      <c:valAx>
        <c:axId val="64502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ar-JO"/>
          </a:p>
        </c:txPr>
        <c:crossAx val="6450048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8DB42-EEF1-4F1D-A644-D5C3DF3195B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D4646-E1B7-48D8-B73C-7A076663467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395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539E0E9-5A3A-42DF-A72C-B10F587DF12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70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9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963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8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51DE17F-14A5-45EE-8407-BE3A4AA5B390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14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07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7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733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E6B288D-8F04-43FE-8160-9020B844CC83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16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08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8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62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E5612CAC-D2BE-4438-BF44-718B7BD153B1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17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09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6446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941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723ECD6-F55A-4508-8B28-B141ABDB5786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19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1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1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9828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C6BE6DCC-4457-42D3-BF94-CD3BD3675ED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20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2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2062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1651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1DC26434-6FBC-4E17-A7E1-4A667319E3D6}" type="slidenum">
              <a:rPr lang="ar-SA" sz="1200">
                <a:solidFill>
                  <a:srgbClr val="000000"/>
                </a:solidFill>
              </a:rPr>
              <a:pPr algn="r" rtl="0" eaLnBrk="1" hangingPunct="1"/>
              <a:t>22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15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43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0DCEE44-3C69-4A2F-A288-B63A849C24FF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2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7956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BB935-FBE9-4C3C-9DFB-79A1C764BB21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27860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AEE73CE-8C01-40C6-97CB-FB01A9B0EDA8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24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6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6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0039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E6C2BCE-8524-4EA5-BB9E-FB1F7CB0B15A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25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7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3396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8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JO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8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84FE29-6969-4F59-B0E6-3F7E66A1E81D}" type="slidenum">
              <a:rPr lang="en-US" sz="1200" smtClean="0">
                <a:solidFill>
                  <a:srgbClr val="000000"/>
                </a:solidFill>
              </a:rPr>
              <a:pPr eaLnBrk="1" hangingPunct="1"/>
              <a:t>27</a:t>
            </a:fld>
            <a:endParaRPr lang="en-US" sz="12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0694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2F227E7-A651-4191-A75B-CAE9E8D131F2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28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9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2675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DCE6F64-CE56-4E27-9B78-95EFA1B15D44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29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21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1085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4E7D007-9CA2-4826-87DD-E704A5606D62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30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22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9566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A3DE4E3-A5EF-4104-9499-579F0560E44F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31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23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4415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7BBA7A6-8055-477F-A177-D2B66C506A62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32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24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3252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FF28E38-D4C4-40FB-B239-6EBB6C2419D1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33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30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495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4A0C184-6A23-4380-9679-6F334B086166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4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3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3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6774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E4945CAB-B7EB-4F14-9519-BBAA8ECE6A4D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34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31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121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0D2E860-C896-41AA-B240-44B711B85789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33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9074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25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JO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5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6280B73-EDA6-4447-86C4-480B62748818}" type="slidenum">
              <a:rPr lang="en-US" sz="1200" smtClean="0">
                <a:solidFill>
                  <a:srgbClr val="000000"/>
                </a:solidFill>
              </a:rPr>
              <a:pPr eaLnBrk="1" hangingPunct="1"/>
              <a:t>43</a:t>
            </a:fld>
            <a:endParaRPr lang="en-US" sz="12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6137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28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JO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8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C284A68-330A-4133-A2E6-4A28050D20E1}" type="slidenum">
              <a:rPr lang="en-US" sz="1200" smtClean="0">
                <a:solidFill>
                  <a:srgbClr val="000000"/>
                </a:solidFill>
              </a:rPr>
              <a:pPr eaLnBrk="1" hangingPunct="1"/>
              <a:t>44</a:t>
            </a:fld>
            <a:endParaRPr lang="en-US" sz="12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3918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29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JO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9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80CC0D9-5B1D-411E-A906-CF7BA3AF799D}" type="slidenum">
              <a:rPr lang="en-US" sz="1200" smtClean="0">
                <a:solidFill>
                  <a:srgbClr val="000000"/>
                </a:solidFill>
              </a:rPr>
              <a:pPr eaLnBrk="1" hangingPunct="1"/>
              <a:t>45</a:t>
            </a:fld>
            <a:endParaRPr lang="en-US" sz="12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59348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02CF504-1284-46C6-AFCF-FAEAB9365220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46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34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6646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66FCB5-457E-4629-804E-0242AEEE3AE0}" type="slidenum">
              <a:rPr lang="ar-SA" sz="1200">
                <a:solidFill>
                  <a:schemeClr val="tx1"/>
                </a:solidFill>
              </a:rPr>
              <a:pPr eaLnBrk="1" hangingPunct="1"/>
              <a:t>48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35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485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AEB98BD-309B-448C-BAE1-328A2BF14ED4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5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5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5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985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EC5341D-0138-4B1A-AFEC-3F86FE942111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6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643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4AAAE5F-CE7B-43D3-8DC2-8427219F202E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7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7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7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610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0805B44-2AE9-4FBF-8F02-1E1CE69A3B7B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8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8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933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6F68FFE-FD67-4ACD-843B-4365BCAA55C0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9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9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50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CDA2441-07AD-40E0-BB20-89EEF374E13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11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01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132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320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499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3546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endParaRPr lang="ar-JO" noProof="0" smtClean="0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rtl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rtl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rtl="1">
              <a:defRPr>
                <a:latin typeface="Arial" charset="0"/>
              </a:defRPr>
            </a:lvl1pPr>
          </a:lstStyle>
          <a:p>
            <a:pPr>
              <a:defRPr/>
            </a:pPr>
            <a:fld id="{57D0C967-109E-4788-B048-9622E315610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0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0456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902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33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10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526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899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854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343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0FD72-12D3-4DCD-97C9-AF9EA375BA83}" type="datetimeFigureOut">
              <a:rPr lang="en-MY" smtClean="0"/>
              <a:t>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080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C78CD3-164B-427B-9865-4C31B6D67346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7/9/2023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>
                <a:solidFill>
                  <a:srgbClr val="FFFFFF"/>
                </a:solidFill>
              </a:rPr>
              <a:t>DR. Waqar Al – Kubaisy</a:t>
            </a:r>
            <a:r>
              <a:rPr lang="nl-NL" sz="3600">
                <a:solidFill>
                  <a:srgbClr val="E8E818"/>
                </a:solidFill>
              </a:rPr>
              <a:t> </a:t>
            </a:r>
          </a:p>
          <a:p>
            <a:endParaRPr lang="nl-NL" sz="180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3581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CDD4B29-7C22-44B9-8459-2FF55867C3E2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62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476672"/>
            <a:ext cx="7416824" cy="2142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 fontAlgn="base">
              <a:spcBef>
                <a:spcPct val="20000"/>
              </a:spcBef>
              <a:spcAft>
                <a:spcPct val="0"/>
              </a:spcAft>
            </a:pPr>
            <a:r>
              <a:rPr lang="en-US" b="1" dirty="0">
                <a:solidFill>
                  <a:srgbClr val="C00000"/>
                </a:solidFill>
                <a:latin typeface="Arial" charset="0"/>
                <a:cs typeface="Arial" charset="0"/>
              </a:rPr>
              <a:t>Type of feeding</a:t>
            </a:r>
            <a:r>
              <a:rPr lang="en-US" b="1" dirty="0">
                <a:solidFill>
                  <a:srgbClr val="FF6600"/>
                </a:solidFill>
                <a:latin typeface="Arial" charset="0"/>
                <a:cs typeface="Arial" charset="0"/>
              </a:rPr>
              <a:t> </a:t>
            </a:r>
            <a:endParaRPr lang="en-US" sz="2800" b="1" dirty="0">
              <a:solidFill>
                <a:srgbClr val="FF6600"/>
              </a:solidFill>
              <a:latin typeface="Arial" charset="0"/>
              <a:cs typeface="Arial" charset="0"/>
            </a:endParaRPr>
          </a:p>
          <a:p>
            <a:pPr marL="342900" lvl="0" indent="-342900" rtl="1" fontAlgn="base">
              <a:spcBef>
                <a:spcPct val="20000"/>
              </a:spcBef>
              <a:spcAft>
                <a:spcPct val="0"/>
              </a:spcAft>
              <a:buAutoNum type="arabicPlain" startAt="600"/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Infants </a:t>
            </a:r>
            <a:r>
              <a:rPr lang="en-US" sz="2400" b="1" dirty="0">
                <a:cs typeface="Arial" charset="0"/>
              </a:rPr>
              <a:t>600 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                                      </a:t>
            </a:r>
          </a:p>
          <a:p>
            <a:pPr lvl="0" rtl="1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800080"/>
                </a:solidFill>
                <a:latin typeface="Arial" charset="0"/>
                <a:cs typeface="Arial" charset="0"/>
              </a:rPr>
              <a:t>Breast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 478 </a:t>
            </a:r>
          </a:p>
          <a:p>
            <a:pPr lvl="0" rtl="1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800080"/>
                </a:solidFill>
                <a:latin typeface="Arial" charset="0"/>
                <a:cs typeface="Arial" charset="0"/>
              </a:rPr>
              <a:t>Bottle 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65 </a:t>
            </a:r>
          </a:p>
          <a:p>
            <a:pPr lvl="0" rtl="1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80"/>
                </a:solidFill>
                <a:latin typeface="Arial" charset="0"/>
                <a:cs typeface="Arial" charset="0"/>
              </a:rPr>
              <a:t>Mixed 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57</a:t>
            </a:r>
            <a:r>
              <a:rPr lang="en-US" dirty="0">
                <a:latin typeface="Arial" charset="0"/>
                <a:cs typeface="Arial" charset="0"/>
              </a:rPr>
              <a:t> </a:t>
            </a:r>
          </a:p>
        </p:txBody>
      </p:sp>
      <p:graphicFrame>
        <p:nvGraphicFramePr>
          <p:cNvPr id="4" name="Group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432699"/>
              </p:ext>
            </p:extLst>
          </p:nvPr>
        </p:nvGraphicFramePr>
        <p:xfrm>
          <a:off x="539552" y="2636768"/>
          <a:ext cx="7992888" cy="3093303"/>
        </p:xfrm>
        <a:graphic>
          <a:graphicData uri="http://schemas.openxmlformats.org/drawingml/2006/table">
            <a:tbl>
              <a:tblPr/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2381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charset="0"/>
                        </a:rPr>
                        <a:t>Type of feeding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No. of cases (F)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 R.F.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percentage 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+mn-lt"/>
                          <a:cs typeface="Arial" charset="0"/>
                        </a:rPr>
                        <a:t>Breast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  478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0.79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  79. 7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+mn-lt"/>
                          <a:cs typeface="Arial" charset="0"/>
                        </a:rPr>
                        <a:t> Bottle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    65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0.108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  10.8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+mn-lt"/>
                          <a:cs typeface="Arial" charset="0"/>
                        </a:rPr>
                        <a:t>Mixed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57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0.095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9.8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0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600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charset="0"/>
                        </a:rPr>
                        <a:t>????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100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203848" y="1993882"/>
            <a:ext cx="36992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Simple Frequency Table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0530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730CD3F-7973-4A83-8B28-06D5DB0B399E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6307" name="Rectangle 2"/>
          <p:cNvSpPr>
            <a:spLocks noChangeArrowheads="1"/>
          </p:cNvSpPr>
          <p:nvPr/>
        </p:nvSpPr>
        <p:spPr bwMode="auto">
          <a:xfrm>
            <a:off x="304800" y="-5898"/>
            <a:ext cx="88392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b="1" u="sng" dirty="0">
                <a:solidFill>
                  <a:srgbClr val="C00000"/>
                </a:solidFill>
              </a:rPr>
              <a:t>b- ordinal Variable </a:t>
            </a:r>
            <a:endParaRPr lang="en-US" sz="2800" b="1" dirty="0">
              <a:solidFill>
                <a:srgbClr val="C00000"/>
              </a:solidFill>
            </a:endParaRPr>
          </a:p>
          <a:p>
            <a:pPr rtl="0"/>
            <a:r>
              <a:rPr lang="en-US" sz="2400" b="1" dirty="0"/>
              <a:t> </a:t>
            </a:r>
            <a:r>
              <a:rPr lang="en-US" sz="2800" b="1" dirty="0"/>
              <a:t>120 individuals were asked about their level of satisfaction toward the health care given by Hospital  X. The response as follows </a:t>
            </a:r>
          </a:p>
          <a:p>
            <a:pPr rtl="0"/>
            <a:r>
              <a:rPr lang="en-US" sz="2800" b="1" dirty="0" smtClean="0"/>
              <a:t>29 very satisfied,  39  satisfied,  20 neutral </a:t>
            </a:r>
          </a:p>
          <a:p>
            <a:pPr rtl="0"/>
            <a:r>
              <a:rPr lang="en-US" sz="2800" b="1" dirty="0"/>
              <a:t>1</a:t>
            </a:r>
            <a:r>
              <a:rPr lang="en-US" sz="2800" b="1" dirty="0" smtClean="0"/>
              <a:t>8  unsatisfied,  14 </a:t>
            </a:r>
            <a:r>
              <a:rPr lang="en-US" sz="2800" b="1" dirty="0"/>
              <a:t>highly unsatisfied</a:t>
            </a:r>
          </a:p>
        </p:txBody>
      </p:sp>
      <p:sp>
        <p:nvSpPr>
          <p:cNvPr id="22631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BD3F414-D30C-424E-B31C-B38CA711E5A7}" type="slidenum">
              <a:rPr lang="ar-SA" sz="1400" smtClean="0">
                <a:solidFill>
                  <a:schemeClr val="tx1"/>
                </a:solidFill>
              </a:rPr>
              <a:pPr eaLnBrk="1" hangingPunct="1"/>
              <a:t>11</a:t>
            </a:fld>
            <a:endParaRPr lang="en-US" sz="1400" smtClean="0">
              <a:solidFill>
                <a:schemeClr val="tx1"/>
              </a:solidFill>
            </a:endParaRPr>
          </a:p>
        </p:txBody>
      </p:sp>
      <p:graphicFrame>
        <p:nvGraphicFramePr>
          <p:cNvPr id="6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234903"/>
              </p:ext>
            </p:extLst>
          </p:nvPr>
        </p:nvGraphicFramePr>
        <p:xfrm>
          <a:off x="297176" y="2651191"/>
          <a:ext cx="8739321" cy="4053896"/>
        </p:xfrm>
        <a:graphic>
          <a:graphicData uri="http://schemas.openxmlformats.org/drawingml/2006/table">
            <a:tbl>
              <a:tblPr/>
              <a:tblGrid>
                <a:gridCol w="300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6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4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141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dirty="0" smtClean="0">
                          <a:latin typeface="+mn-lt"/>
                        </a:rPr>
                        <a:t>level of satisfaction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N=120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Relative Frequency</a:t>
                      </a: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Percentage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kumimoji="0" lang="en-US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49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very satisfied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0.24166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??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24.166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33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satisfied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0.325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??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32.5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7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neutral 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0.1666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16.66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01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unsatisfied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0.15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85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highly unsatisfied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14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0.11666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11.66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69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120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charset="0"/>
                        </a:rPr>
                        <a:t>????</a:t>
                      </a: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99.929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962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983589B-C0A0-47FF-AC07-2D2E9AB8BED0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835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8F98106-E55E-47B0-B30D-0D4204EECD12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12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28356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28357" name="Rectangle 4"/>
          <p:cNvSpPr>
            <a:spLocks noChangeArrowheads="1"/>
          </p:cNvSpPr>
          <p:nvPr/>
        </p:nvSpPr>
        <p:spPr bwMode="auto">
          <a:xfrm>
            <a:off x="185873" y="780852"/>
            <a:ext cx="8964488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400" b="1" dirty="0"/>
              <a:t>Ex. </a:t>
            </a:r>
          </a:p>
          <a:p>
            <a:pPr rtl="0"/>
            <a:r>
              <a:rPr lang="en-US" sz="2800" b="1" dirty="0"/>
              <a:t>The  mathematic marks  of 26 secondary school students at Amman in </a:t>
            </a:r>
            <a:r>
              <a:rPr lang="en-US" sz="2800" b="1" dirty="0" smtClean="0"/>
              <a:t>2023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</a:p>
          <a:p>
            <a:pPr rtl="0"/>
            <a:r>
              <a:rPr lang="en-US" sz="2800" b="1" dirty="0" smtClean="0"/>
              <a:t>15.2   </a:t>
            </a:r>
            <a:r>
              <a:rPr lang="en-US" sz="2800" b="1" u="sng" dirty="0"/>
              <a:t>31.3</a:t>
            </a:r>
            <a:r>
              <a:rPr lang="en-US" sz="2800" b="1" dirty="0"/>
              <a:t>   14.9  16.3   19.3   18.2     20.2     12.8        </a:t>
            </a:r>
            <a:r>
              <a:rPr lang="en-US" sz="2800" b="1" dirty="0" smtClean="0"/>
              <a:t>14.1        </a:t>
            </a:r>
            <a:r>
              <a:rPr lang="en-US" sz="2800" b="1" dirty="0"/>
              <a:t>29.4      </a:t>
            </a:r>
            <a:r>
              <a:rPr lang="en-US" sz="2800" b="1" dirty="0" smtClean="0"/>
              <a:t>21.0   </a:t>
            </a:r>
            <a:r>
              <a:rPr lang="en-US" sz="2800" b="1" dirty="0"/>
              <a:t>20.4     13.6     22.4     14.0   14.3    22.8   26.7   18.9     13.7    17.7     27.2     19.3     16.1     13.5     </a:t>
            </a:r>
            <a:r>
              <a:rPr lang="en-US" sz="2800" b="1" u="sng" dirty="0" smtClean="0"/>
              <a:t>11.2</a:t>
            </a:r>
            <a:endParaRPr lang="en-US" sz="2800" b="1" u="sng" dirty="0"/>
          </a:p>
        </p:txBody>
      </p:sp>
      <p:sp>
        <p:nvSpPr>
          <p:cNvPr id="228359" name="Rectangle 5"/>
          <p:cNvSpPr>
            <a:spLocks noChangeArrowheads="1"/>
          </p:cNvSpPr>
          <p:nvPr/>
        </p:nvSpPr>
        <p:spPr bwMode="auto">
          <a:xfrm>
            <a:off x="5410200" y="3834747"/>
            <a:ext cx="220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?  ?  ?  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92080" y="5934075"/>
            <a:ext cx="2556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?  ?  ?  ?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567705"/>
            <a:ext cx="4127500" cy="134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458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2702FB3-A255-4B9A-92A3-48798CBFF800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142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C7F68AA-C1E9-49F6-B3C0-D34FD15AF0B8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13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1428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31429" name="Rectangle 4"/>
          <p:cNvSpPr>
            <a:spLocks noChangeArrowheads="1"/>
          </p:cNvSpPr>
          <p:nvPr/>
        </p:nvSpPr>
        <p:spPr bwMode="auto">
          <a:xfrm>
            <a:off x="152400" y="250458"/>
            <a:ext cx="8686800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3200" b="1" u="sng" dirty="0">
                <a:solidFill>
                  <a:srgbClr val="C00000"/>
                </a:solidFill>
              </a:rPr>
              <a:t>Continuous Metric variable</a:t>
            </a:r>
          </a:p>
          <a:p>
            <a:pPr rtl="0"/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cs typeface="Times New Roman" pitchFamily="18" charset="0"/>
              </a:rPr>
              <a:t>The most useful way for presenting data of  </a:t>
            </a:r>
            <a:r>
              <a:rPr lang="en-US" sz="2800" b="1" dirty="0" smtClean="0">
                <a:cs typeface="Times New Roman" pitchFamily="18" charset="0"/>
              </a:rPr>
              <a:t>CMV to </a:t>
            </a:r>
            <a:r>
              <a:rPr lang="en-US" sz="2800" b="1" dirty="0">
                <a:cs typeface="Times New Roman" pitchFamily="18" charset="0"/>
              </a:rPr>
              <a:t>produce</a:t>
            </a:r>
            <a:r>
              <a:rPr lang="en-US" sz="2800" b="1" dirty="0">
                <a:solidFill>
                  <a:srgbClr val="00CCFF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grouped frequency distribution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rtl="0"/>
            <a:endParaRPr lang="en-US" sz="2800" b="1" dirty="0">
              <a:solidFill>
                <a:srgbClr val="00CCFF"/>
              </a:solidFill>
              <a:latin typeface="Times New Roman" pitchFamily="18" charset="0"/>
              <a:cs typeface="Times New Roman" pitchFamily="18" charset="0"/>
            </a:endParaRPr>
          </a:p>
          <a:p>
            <a:pPr rtl="0">
              <a:buClr>
                <a:srgbClr val="CCCC00"/>
              </a:buClr>
              <a:buFont typeface="Wingdings" pitchFamily="2" charset="2"/>
              <a:buChar char="v"/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grouping data</a:t>
            </a:r>
            <a:r>
              <a:rPr lang="en-US" sz="2800" b="1" dirty="0">
                <a:cs typeface="Times New Roman" pitchFamily="18" charset="0"/>
              </a:rPr>
              <a:t> first</a:t>
            </a:r>
            <a:r>
              <a:rPr lang="en-US" sz="2800" b="1" dirty="0">
                <a:solidFill>
                  <a:srgbClr val="00CCFF"/>
                </a:solidFill>
                <a:cs typeface="Times New Roman" pitchFamily="18" charset="0"/>
              </a:rPr>
              <a:t> </a:t>
            </a:r>
          </a:p>
          <a:p>
            <a:pPr rtl="0">
              <a:buClr>
                <a:srgbClr val="00FF00"/>
              </a:buClr>
            </a:pPr>
            <a:r>
              <a:rPr lang="en-US" sz="2800" b="1" dirty="0">
                <a:cs typeface="Times New Roman" pitchFamily="18" charset="0"/>
              </a:rPr>
              <a:t>These group of data </a:t>
            </a:r>
          </a:p>
          <a:p>
            <a:pPr rtl="0">
              <a:buClr>
                <a:srgbClr val="00FF00"/>
              </a:buClr>
            </a:pPr>
            <a:r>
              <a:rPr lang="en-US" sz="2800" b="1" dirty="0">
                <a:cs typeface="Times New Roman" pitchFamily="18" charset="0"/>
              </a:rPr>
              <a:t>we call it</a:t>
            </a:r>
          </a:p>
          <a:p>
            <a:pPr rtl="0">
              <a:buClr>
                <a:srgbClr val="00FF00"/>
              </a:buClr>
            </a:pP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class interval</a:t>
            </a:r>
          </a:p>
          <a:p>
            <a:pPr rtl="0">
              <a:buClr>
                <a:srgbClr val="00FF00"/>
              </a:buClr>
              <a:buFont typeface="Wingdings" pitchFamily="2" charset="2"/>
              <a:buNone/>
            </a:pPr>
            <a:endParaRPr lang="en-US" sz="2800" b="1" dirty="0">
              <a:cs typeface="Times New Roman" pitchFamily="18" charset="0"/>
            </a:endParaRPr>
          </a:p>
          <a:p>
            <a:pPr rtl="0"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dirty="0">
                <a:cs typeface="Times New Roman" pitchFamily="18" charset="0"/>
              </a:rPr>
              <a:t>Each group of data </a:t>
            </a:r>
          </a:p>
          <a:p>
            <a:pPr rtl="0">
              <a:buClr>
                <a:srgbClr val="00FF00"/>
              </a:buClr>
            </a:pPr>
            <a:r>
              <a:rPr lang="en-US" sz="2800" b="1" dirty="0">
                <a:cs typeface="Times New Roman" pitchFamily="18" charset="0"/>
              </a:rPr>
              <a:t>(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class interval </a:t>
            </a:r>
            <a:r>
              <a:rPr lang="en-US" sz="2800" b="1" dirty="0">
                <a:solidFill>
                  <a:srgbClr val="00FF00"/>
                </a:solidFill>
                <a:cs typeface="Times New Roman" pitchFamily="18" charset="0"/>
              </a:rPr>
              <a:t>)</a:t>
            </a:r>
            <a:r>
              <a:rPr lang="en-US" sz="2800" b="1" dirty="0">
                <a:cs typeface="Times New Roman" pitchFamily="18" charset="0"/>
              </a:rPr>
              <a:t>consist</a:t>
            </a:r>
          </a:p>
          <a:p>
            <a:pPr rtl="0">
              <a:buClr>
                <a:srgbClr val="00FF00"/>
              </a:buClr>
            </a:pPr>
            <a:r>
              <a:rPr lang="en-US" sz="2800" b="1" dirty="0">
                <a:cs typeface="Times New Roman" pitchFamily="18" charset="0"/>
              </a:rPr>
              <a:t> of values within</a:t>
            </a:r>
          </a:p>
          <a:p>
            <a:pPr rtl="0">
              <a:buClr>
                <a:srgbClr val="00FF00"/>
              </a:buClr>
            </a:pPr>
            <a:r>
              <a:rPr lang="en-US" sz="2800" b="1" dirty="0">
                <a:cs typeface="Times New Roman" pitchFamily="18" charset="0"/>
              </a:rPr>
              <a:t> certain range</a:t>
            </a:r>
          </a:p>
        </p:txBody>
      </p:sp>
      <p:sp>
        <p:nvSpPr>
          <p:cNvPr id="231431" name="Right Arrow 6"/>
          <p:cNvSpPr>
            <a:spLocks noChangeArrowheads="1"/>
          </p:cNvSpPr>
          <p:nvPr/>
        </p:nvSpPr>
        <p:spPr bwMode="auto">
          <a:xfrm>
            <a:off x="6948264" y="6237287"/>
            <a:ext cx="977900" cy="484188"/>
          </a:xfrm>
          <a:prstGeom prst="right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sz="1800">
              <a:solidFill>
                <a:schemeClr val="tx1"/>
              </a:solidFill>
            </a:endParaRPr>
          </a:p>
        </p:txBody>
      </p:sp>
      <p:graphicFrame>
        <p:nvGraphicFramePr>
          <p:cNvPr id="8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180746"/>
              </p:ext>
            </p:extLst>
          </p:nvPr>
        </p:nvGraphicFramePr>
        <p:xfrm>
          <a:off x="3733800" y="2271289"/>
          <a:ext cx="5257800" cy="3993840"/>
        </p:xfrm>
        <a:graphic>
          <a:graphicData uri="http://schemas.openxmlformats.org/drawingml/2006/table">
            <a:tbl>
              <a:tblPr/>
              <a:tblGrid>
                <a:gridCol w="1846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2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658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mathematic marks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Cumulative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10.0-  14.9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30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B418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15.0- 19.9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B418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17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63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20.0- 24.9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30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41253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25.0-  29.9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41253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24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30.0- 34.9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0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26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49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81A8EA5-3A14-462E-9F49-40DA66D42C9D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245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343300A-C63C-4E87-BD3B-12A55EB96112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14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2452" name="Rectangle 3"/>
          <p:cNvSpPr>
            <a:spLocks noChangeArrowheads="1"/>
          </p:cNvSpPr>
          <p:nvPr/>
        </p:nvSpPr>
        <p:spPr bwMode="auto">
          <a:xfrm>
            <a:off x="301625" y="511175"/>
            <a:ext cx="78517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800" b="1" dirty="0"/>
              <a:t>to produce </a:t>
            </a:r>
            <a:r>
              <a:rPr lang="en-US" sz="2800" b="1" dirty="0">
                <a:solidFill>
                  <a:srgbClr val="0070C0"/>
                </a:solidFill>
              </a:rPr>
              <a:t>grouped </a:t>
            </a:r>
            <a:r>
              <a:rPr lang="en-US" sz="2800" b="1" dirty="0">
                <a:solidFill>
                  <a:srgbClr val="FF0000"/>
                </a:solidFill>
              </a:rPr>
              <a:t>frequency distribution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table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2453" name="Rectangle 4"/>
          <p:cNvSpPr>
            <a:spLocks noChangeArrowheads="1"/>
          </p:cNvSpPr>
          <p:nvPr/>
        </p:nvSpPr>
        <p:spPr bwMode="auto">
          <a:xfrm>
            <a:off x="76200" y="914400"/>
            <a:ext cx="5359896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rtl="0">
              <a:buFont typeface="Wingdings" pitchFamily="2" charset="2"/>
              <a:buChar char="v"/>
            </a:pP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Grouping </a:t>
            </a:r>
            <a:r>
              <a:rPr lang="en-MY" sz="2800" b="1" dirty="0">
                <a:cs typeface="Times New Roman" pitchFamily="18" charset="0"/>
              </a:rPr>
              <a:t>data into groups </a:t>
            </a:r>
          </a:p>
          <a:p>
            <a:pPr rtl="0"/>
            <a:r>
              <a:rPr lang="en-MY" sz="2800" b="1" dirty="0">
                <a:cs typeface="Times New Roman" pitchFamily="18" charset="0"/>
              </a:rPr>
              <a:t>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equal width </a:t>
            </a:r>
          </a:p>
          <a:p>
            <a:pPr rtl="0">
              <a:buFont typeface="Wingdings" pitchFamily="2" charset="2"/>
              <a:buChar char="Ø"/>
            </a:pPr>
            <a:endParaRPr lang="en-MY" sz="2800" b="1" dirty="0">
              <a:cs typeface="Times New Roman" pitchFamily="18" charset="0"/>
            </a:endParaRPr>
          </a:p>
          <a:p>
            <a:pPr marL="342900" indent="-342900" rtl="0">
              <a:buFont typeface="Wingdings" pitchFamily="2" charset="2"/>
              <a:buChar char="v"/>
            </a:pPr>
            <a:r>
              <a:rPr lang="en-MY" sz="2800" b="1" dirty="0">
                <a:cs typeface="Times New Roman" pitchFamily="18" charset="0"/>
              </a:rPr>
              <a:t>then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construct</a:t>
            </a:r>
            <a:r>
              <a:rPr lang="en-MY" sz="2800" b="1" dirty="0">
                <a:cs typeface="Times New Roman" pitchFamily="18" charset="0"/>
              </a:rPr>
              <a:t> </a:t>
            </a:r>
          </a:p>
          <a:p>
            <a:pPr rtl="0"/>
            <a:r>
              <a:rPr lang="en-MY" sz="2800" b="1" dirty="0">
                <a:solidFill>
                  <a:srgbClr val="003399"/>
                </a:solidFill>
                <a:cs typeface="Times New Roman" pitchFamily="18" charset="0"/>
              </a:rPr>
              <a:t>frequency distribution table</a:t>
            </a:r>
          </a:p>
          <a:p>
            <a:pPr rtl="0"/>
            <a:r>
              <a:rPr lang="en-MY" sz="2800" b="1" dirty="0">
                <a:cs typeface="Times New Roman" pitchFamily="18" charset="0"/>
              </a:rPr>
              <a:t> for grouped data</a:t>
            </a:r>
          </a:p>
          <a:p>
            <a:pPr rtl="0"/>
            <a:endParaRPr lang="en-US" sz="2800" b="1" dirty="0">
              <a:cs typeface="Times New Roman" pitchFamily="18" charset="0"/>
            </a:endParaRPr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Counting </a:t>
            </a:r>
            <a:r>
              <a:rPr lang="en-US" sz="2800" b="1" dirty="0">
                <a:cs typeface="Times New Roman" pitchFamily="18" charset="0"/>
              </a:rPr>
              <a:t>the frequency</a:t>
            </a:r>
          </a:p>
          <a:p>
            <a:pPr rtl="0"/>
            <a:r>
              <a:rPr lang="en-US" sz="2800" b="1" dirty="0">
                <a:cs typeface="Times New Roman" pitchFamily="18" charset="0"/>
              </a:rPr>
              <a:t>  of observation within </a:t>
            </a:r>
          </a:p>
          <a:p>
            <a:pPr rtl="0"/>
            <a:r>
              <a:rPr lang="en-US" sz="2800" b="1" dirty="0">
                <a:cs typeface="Times New Roman" pitchFamily="18" charset="0"/>
              </a:rPr>
              <a:t>the groups(class interval) </a:t>
            </a:r>
          </a:p>
          <a:p>
            <a:pPr rtl="0"/>
            <a:r>
              <a:rPr lang="en-US" sz="2800" dirty="0">
                <a:cs typeface="Times New Roman" pitchFamily="18" charset="0"/>
              </a:rPr>
              <a:t> </a:t>
            </a:r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800" b="1" dirty="0">
                <a:cs typeface="Times New Roman" pitchFamily="18" charset="0"/>
              </a:rPr>
              <a:t>Each group of data </a:t>
            </a:r>
          </a:p>
          <a:p>
            <a:pPr rtl="0"/>
            <a:r>
              <a:rPr lang="en-US" sz="2800" b="1" dirty="0" smtClean="0">
                <a:cs typeface="Times New Roman" pitchFamily="18" charset="0"/>
              </a:rPr>
              <a:t>     contain </a:t>
            </a:r>
            <a:r>
              <a:rPr lang="en-US" sz="2800" b="1" dirty="0">
                <a:cs typeface="Times New Roman" pitchFamily="18" charset="0"/>
              </a:rPr>
              <a:t>No. of observation</a:t>
            </a:r>
          </a:p>
        </p:txBody>
      </p:sp>
      <p:sp>
        <p:nvSpPr>
          <p:cNvPr id="232455" name="Right Arrow 6"/>
          <p:cNvSpPr>
            <a:spLocks noChangeArrowheads="1"/>
          </p:cNvSpPr>
          <p:nvPr/>
        </p:nvSpPr>
        <p:spPr bwMode="auto">
          <a:xfrm>
            <a:off x="7391400" y="6172200"/>
            <a:ext cx="977900" cy="484188"/>
          </a:xfrm>
          <a:prstGeom prst="right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32456" name="Rectangle 7"/>
          <p:cNvSpPr>
            <a:spLocks noChangeArrowheads="1"/>
          </p:cNvSpPr>
          <p:nvPr/>
        </p:nvSpPr>
        <p:spPr bwMode="auto">
          <a:xfrm>
            <a:off x="2743200" y="92075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>
                <a:solidFill>
                  <a:srgbClr val="FF0000"/>
                </a:solidFill>
              </a:rPr>
              <a:t>Continuous Metric variable</a:t>
            </a:r>
          </a:p>
        </p:txBody>
      </p:sp>
      <p:graphicFrame>
        <p:nvGraphicFramePr>
          <p:cNvPr id="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909002"/>
              </p:ext>
            </p:extLst>
          </p:nvPr>
        </p:nvGraphicFramePr>
        <p:xfrm>
          <a:off x="4409864" y="1437620"/>
          <a:ext cx="4734136" cy="3568080"/>
        </p:xfrm>
        <a:graphic>
          <a:graphicData uri="http://schemas.openxmlformats.org/drawingml/2006/table">
            <a:tbl>
              <a:tblPr/>
              <a:tblGrid>
                <a:gridCol w="1709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488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mathematic marks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Cumulative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10.0- 14.9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8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540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15.0- 19.9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540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73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20.0- 24.9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592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41253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25.0- 29.9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41253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44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30.0- 34.9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18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24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066DC54-29BB-4CF5-8E25-804E5DBB72ED}" type="slidenum">
              <a:rPr lang="ar-SA" sz="1400" smtClean="0">
                <a:solidFill>
                  <a:schemeClr val="tx1"/>
                </a:solidFill>
              </a:rPr>
              <a:pPr eaLnBrk="1" hangingPunct="1"/>
              <a:t>14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06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735368"/>
              </p:ext>
            </p:extLst>
          </p:nvPr>
        </p:nvGraphicFramePr>
        <p:xfrm>
          <a:off x="683568" y="1006493"/>
          <a:ext cx="4139952" cy="622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8" name="Equation" r:id="rId3" imgW="1435100" imgH="203200" progId="Equation.3">
                  <p:embed/>
                </p:oleObj>
              </mc:Choice>
              <mc:Fallback>
                <p:oleObj name="Equation" r:id="rId3" imgW="14351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006493"/>
                        <a:ext cx="4139952" cy="6223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353207"/>
              </p:ext>
            </p:extLst>
          </p:nvPr>
        </p:nvGraphicFramePr>
        <p:xfrm>
          <a:off x="3131840" y="3327567"/>
          <a:ext cx="2821506" cy="82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9" name="Equation" r:id="rId5" imgW="482391" imgH="393529" progId="Equation.3">
                  <p:embed/>
                </p:oleObj>
              </mc:Choice>
              <mc:Fallback>
                <p:oleObj name="Equation" r:id="rId5" imgW="48239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327567"/>
                        <a:ext cx="2821506" cy="821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33012" y="228599"/>
            <a:ext cx="300274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Use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sturges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rule 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552" y="2102467"/>
            <a:ext cx="74168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Simplified Arabic" pitchFamily="18" charset="-78"/>
              </a:rPr>
              <a:t>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Simplified Arabic" pitchFamily="18" charset="-78"/>
              </a:rPr>
              <a:t>K= No. of class intervals.   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Simplified Arabic" pitchFamily="18" charset="-78"/>
              </a:rPr>
              <a:t>N= sample size 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Width of class intervals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              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99248" y="4632231"/>
            <a:ext cx="4222631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W= width 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R= Range = highest – lowest 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K= No. of class intervals 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03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37C4B58-FBED-4CF5-A54C-4F7B4BE0DBE9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347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DF31E7A-9BBE-44B3-BA5C-CBF5B0AE9233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16</a:t>
            </a:fld>
            <a:endParaRPr lang="en-US" sz="1400">
              <a:solidFill>
                <a:schemeClr val="tx1"/>
              </a:solidFill>
            </a:endParaRPr>
          </a:p>
        </p:txBody>
      </p:sp>
      <p:graphicFrame>
        <p:nvGraphicFramePr>
          <p:cNvPr id="2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627081"/>
              </p:ext>
            </p:extLst>
          </p:nvPr>
        </p:nvGraphicFramePr>
        <p:xfrm>
          <a:off x="457200" y="1415256"/>
          <a:ext cx="7355160" cy="3453904"/>
        </p:xfrm>
        <a:graphic>
          <a:graphicData uri="http://schemas.openxmlformats.org/drawingml/2006/table">
            <a:tbl>
              <a:tblPr/>
              <a:tblGrid>
                <a:gridCol w="267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7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7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mathematic marks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Cumulative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15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10.0-  14.9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15.0- 19.9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20.0- 24.9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74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25.0-  29.9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30.0- 34.9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43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??????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3512" name="Rectangle 6"/>
          <p:cNvSpPr>
            <a:spLocks noChangeArrowheads="1"/>
          </p:cNvSpPr>
          <p:nvPr/>
        </p:nvSpPr>
        <p:spPr bwMode="auto">
          <a:xfrm>
            <a:off x="533400" y="1524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800" b="1" dirty="0"/>
              <a:t>Continuous Metric variable</a:t>
            </a:r>
          </a:p>
        </p:txBody>
      </p:sp>
      <p:sp>
        <p:nvSpPr>
          <p:cNvPr id="233513" name="Rectangle 2"/>
          <p:cNvSpPr>
            <a:spLocks noChangeArrowheads="1"/>
          </p:cNvSpPr>
          <p:nvPr/>
        </p:nvSpPr>
        <p:spPr bwMode="auto">
          <a:xfrm>
            <a:off x="311150" y="398463"/>
            <a:ext cx="83756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 dirty="0"/>
              <a:t>Frequency distribution of  mathematic marks of </a:t>
            </a:r>
          </a:p>
          <a:p>
            <a:r>
              <a:rPr lang="en-MY" sz="2800" b="1" dirty="0"/>
              <a:t>26 secondary school students at </a:t>
            </a:r>
            <a:r>
              <a:rPr lang="en-US" sz="2800" b="1" dirty="0">
                <a:solidFill>
                  <a:srgbClr val="00CCFF"/>
                </a:solidFill>
              </a:rPr>
              <a:t>Amman </a:t>
            </a:r>
            <a:r>
              <a:rPr lang="en-MY" sz="2800" b="1" dirty="0"/>
              <a:t>in </a:t>
            </a:r>
            <a:r>
              <a:rPr lang="en-MY" sz="2800" b="1" dirty="0" smtClean="0"/>
              <a:t>2023</a:t>
            </a:r>
            <a:endParaRPr lang="en-MY" sz="2800" b="1" dirty="0"/>
          </a:p>
        </p:txBody>
      </p:sp>
      <p:sp>
        <p:nvSpPr>
          <p:cNvPr id="233514" name="Rectangle 8"/>
          <p:cNvSpPr>
            <a:spLocks noChangeArrowheads="1"/>
          </p:cNvSpPr>
          <p:nvPr/>
        </p:nvSpPr>
        <p:spPr bwMode="auto">
          <a:xfrm>
            <a:off x="6982891" y="5665787"/>
            <a:ext cx="1658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?  ?  ?  ?</a:t>
            </a:r>
          </a:p>
        </p:txBody>
      </p:sp>
      <p:sp>
        <p:nvSpPr>
          <p:cNvPr id="23351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A0C8FA0-7E87-46E7-B22D-8A95751449C5}" type="slidenum">
              <a:rPr lang="ar-SA" sz="1400" smtClean="0">
                <a:solidFill>
                  <a:schemeClr val="tx1"/>
                </a:solidFill>
              </a:rPr>
              <a:pPr eaLnBrk="1" hangingPunct="1"/>
              <a:t>16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5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3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3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3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36309A1-FFDE-4D6D-8C17-932C58BA1A9A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449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108B36C-0B19-4696-B764-029DCBB4386C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17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4500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34501" name="Rectangle 3"/>
          <p:cNvSpPr>
            <a:spLocks noChangeArrowheads="1"/>
          </p:cNvSpPr>
          <p:nvPr/>
        </p:nvSpPr>
        <p:spPr bwMode="auto">
          <a:xfrm>
            <a:off x="323528" y="702422"/>
            <a:ext cx="8640763" cy="4278094"/>
          </a:xfrm>
          <a:prstGeom prst="rect">
            <a:avLst/>
          </a:prstGeom>
          <a:noFill/>
          <a:ln w="9525">
            <a:solidFill>
              <a:srgbClr val="33CC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>
                <a:solidFill>
                  <a:srgbClr val="00B0F0"/>
                </a:solidFill>
              </a:rPr>
              <a:t>Example</a:t>
            </a:r>
          </a:p>
          <a:p>
            <a:r>
              <a:rPr lang="en-US" sz="2800" b="1" dirty="0"/>
              <a:t>The following data representing age </a:t>
            </a:r>
            <a:r>
              <a:rPr lang="en-US" sz="2800" b="1" dirty="0" smtClean="0"/>
              <a:t>(years</a:t>
            </a:r>
            <a:r>
              <a:rPr lang="en-US" sz="2800" b="1" dirty="0"/>
              <a:t>) of 50 </a:t>
            </a:r>
          </a:p>
          <a:p>
            <a:pPr rtl="0"/>
            <a:r>
              <a:rPr lang="en-US" sz="2800" b="1" dirty="0"/>
              <a:t>patients with diabetes Mellitus collected from Al </a:t>
            </a:r>
            <a:r>
              <a:rPr lang="en-US" sz="2800" b="1" dirty="0" err="1"/>
              <a:t>Karak</a:t>
            </a:r>
            <a:r>
              <a:rPr lang="en-US" sz="2800" b="1" dirty="0"/>
              <a:t> Hospital during march </a:t>
            </a:r>
            <a:r>
              <a:rPr lang="en-US" sz="2800" b="1" dirty="0" smtClean="0"/>
              <a:t>2023</a:t>
            </a:r>
            <a:endParaRPr lang="en-US" sz="2800" b="1" dirty="0"/>
          </a:p>
          <a:p>
            <a:pPr rtl="0"/>
            <a:endParaRPr lang="en-US" sz="2400" b="1" dirty="0"/>
          </a:p>
          <a:p>
            <a:pPr rtl="0"/>
            <a:endParaRPr lang="en-US" sz="2800" b="1" dirty="0"/>
          </a:p>
          <a:p>
            <a:pPr rtl="0"/>
            <a:r>
              <a:rPr lang="en-US" sz="2800" b="1" dirty="0">
                <a:solidFill>
                  <a:srgbClr val="7030A0"/>
                </a:solidFill>
              </a:rPr>
              <a:t>68, 62, 62, 66, 68, 65, 64</a:t>
            </a:r>
            <a:r>
              <a:rPr lang="en-US" sz="2800" b="1" dirty="0"/>
              <a:t>, </a:t>
            </a:r>
            <a:r>
              <a:rPr lang="en-US" sz="2800" b="1" dirty="0">
                <a:solidFill>
                  <a:srgbClr val="00B050"/>
                </a:solidFill>
              </a:rPr>
              <a:t>71,77, 74, </a:t>
            </a:r>
            <a:r>
              <a:rPr lang="en-US" sz="2800" b="1" u="sng" dirty="0">
                <a:solidFill>
                  <a:srgbClr val="7030A0"/>
                </a:solidFill>
              </a:rPr>
              <a:t>20</a:t>
            </a:r>
            <a:r>
              <a:rPr lang="en-US" sz="2800" b="1" dirty="0"/>
              <a:t>, </a:t>
            </a:r>
            <a:r>
              <a:rPr lang="en-US" sz="2800" b="1" dirty="0">
                <a:solidFill>
                  <a:srgbClr val="00B050"/>
                </a:solidFill>
              </a:rPr>
              <a:t>33, 38</a:t>
            </a:r>
            <a:r>
              <a:rPr lang="en-US" sz="2800" b="1" dirty="0"/>
              <a:t>. </a:t>
            </a:r>
            <a:r>
              <a:rPr lang="en-US" sz="2800" b="1" dirty="0">
                <a:solidFill>
                  <a:srgbClr val="0070C0"/>
                </a:solidFill>
              </a:rPr>
              <a:t>42, 47</a:t>
            </a:r>
            <a:r>
              <a:rPr lang="en-US" sz="2800" b="1" dirty="0">
                <a:solidFill>
                  <a:srgbClr val="66CCFF"/>
                </a:solidFill>
              </a:rPr>
              <a:t>. </a:t>
            </a:r>
            <a:r>
              <a:rPr lang="en-US" sz="2800" b="1" dirty="0">
                <a:solidFill>
                  <a:srgbClr val="993300"/>
                </a:solidFill>
              </a:rPr>
              <a:t>50,55, 56, </a:t>
            </a:r>
            <a:r>
              <a:rPr lang="en-US" sz="2800" b="1" dirty="0">
                <a:solidFill>
                  <a:srgbClr val="7030A0"/>
                </a:solidFill>
              </a:rPr>
              <a:t>60</a:t>
            </a:r>
            <a:r>
              <a:rPr lang="en-US" sz="2800" b="1" dirty="0">
                <a:solidFill>
                  <a:srgbClr val="00B050"/>
                </a:solidFill>
              </a:rPr>
              <a:t> 72</a:t>
            </a:r>
            <a:r>
              <a:rPr lang="en-US" sz="2800" b="1" dirty="0">
                <a:solidFill>
                  <a:srgbClr val="00FF00"/>
                </a:solidFill>
              </a:rPr>
              <a:t>,</a:t>
            </a:r>
            <a:r>
              <a:rPr lang="en-US" sz="2800" b="1" dirty="0"/>
              <a:t> 80 </a:t>
            </a:r>
            <a:r>
              <a:rPr lang="en-US" sz="2800" b="1" dirty="0">
                <a:solidFill>
                  <a:srgbClr val="00B050"/>
                </a:solidFill>
              </a:rPr>
              <a:t>74, 75, 74, 77</a:t>
            </a:r>
            <a:r>
              <a:rPr lang="en-US" sz="2800" b="1" dirty="0"/>
              <a:t>,80, 81, 89, 86, 85, 83</a:t>
            </a:r>
            <a:r>
              <a:rPr lang="en-US" sz="2800" b="1" dirty="0">
                <a:solidFill>
                  <a:srgbClr val="00FF00"/>
                </a:solidFill>
              </a:rPr>
              <a:t>,</a:t>
            </a:r>
            <a:r>
              <a:rPr lang="en-US" sz="2800" b="1" dirty="0">
                <a:solidFill>
                  <a:srgbClr val="00CC00"/>
                </a:solidFill>
              </a:rPr>
              <a:t>72, 70, 71, 79, 76, 77, </a:t>
            </a:r>
            <a:r>
              <a:rPr lang="en-US" sz="2800" b="1" dirty="0"/>
              <a:t>80, </a:t>
            </a:r>
            <a:r>
              <a:rPr lang="en-US" sz="2800" b="1" dirty="0">
                <a:solidFill>
                  <a:srgbClr val="0070C0"/>
                </a:solidFill>
              </a:rPr>
              <a:t>90, </a:t>
            </a:r>
            <a:r>
              <a:rPr lang="en-US" sz="2800" b="1" u="sng" dirty="0">
                <a:solidFill>
                  <a:srgbClr val="0070C0"/>
                </a:solidFill>
              </a:rPr>
              <a:t>97,</a:t>
            </a:r>
            <a:r>
              <a:rPr lang="en-US" sz="2800" b="1" dirty="0">
                <a:solidFill>
                  <a:srgbClr val="0070C0"/>
                </a:solidFill>
              </a:rPr>
              <a:t> 94, </a:t>
            </a:r>
            <a:r>
              <a:rPr lang="en-US" sz="2800" b="1" dirty="0">
                <a:solidFill>
                  <a:srgbClr val="7030A0"/>
                </a:solidFill>
              </a:rPr>
              <a:t>90,65, .60, 67, 63 </a:t>
            </a:r>
            <a:r>
              <a:rPr lang="en-US" sz="2800" b="1" dirty="0"/>
              <a:t>88, 84, 84, 87</a:t>
            </a:r>
          </a:p>
        </p:txBody>
      </p:sp>
      <p:sp>
        <p:nvSpPr>
          <p:cNvPr id="234503" name="Rectangle 6"/>
          <p:cNvSpPr>
            <a:spLocks noChangeArrowheads="1"/>
          </p:cNvSpPr>
          <p:nvPr/>
        </p:nvSpPr>
        <p:spPr bwMode="auto">
          <a:xfrm>
            <a:off x="3227304" y="5056909"/>
            <a:ext cx="400899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  ?  ?  ?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????????/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3450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C6B572-2C93-4FB4-8FB6-48B2E203E174}" type="slidenum">
              <a:rPr lang="ar-SA" sz="1400" smtClean="0">
                <a:solidFill>
                  <a:schemeClr val="tx1"/>
                </a:solidFill>
              </a:rPr>
              <a:pPr eaLnBrk="1" hangingPunct="1"/>
              <a:t>17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887906"/>
            <a:ext cx="8058150" cy="461665"/>
          </a:xfrm>
          <a:prstGeom prst="rect">
            <a:avLst/>
          </a:prstGeom>
          <a:solidFill>
            <a:srgbClr val="6C0000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 eaLnBrk="0" hangingPunct="0"/>
            <a:r>
              <a:rPr lang="en-US" sz="2400" b="1" dirty="0">
                <a:solidFill>
                  <a:schemeClr val="bg1"/>
                </a:solidFill>
              </a:rPr>
              <a:t>An important thing is the type of the variable concerned.</a:t>
            </a:r>
          </a:p>
        </p:txBody>
      </p:sp>
    </p:spTree>
    <p:extLst>
      <p:ext uri="{BB962C8B-B14F-4D97-AF65-F5344CB8AC3E}">
        <p14:creationId xmlns:p14="http://schemas.microsoft.com/office/powerpoint/2010/main" val="92064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7318450-8E35-46A4-8E3C-FEC9B3BF4652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552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4698E6F8-083F-44AF-B9A0-A3BE6D761520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18</a:t>
            </a:fld>
            <a:endParaRPr lang="en-US" sz="1400">
              <a:solidFill>
                <a:schemeClr val="tx1"/>
              </a:solidFill>
            </a:endParaRPr>
          </a:p>
        </p:txBody>
      </p:sp>
      <p:graphicFrame>
        <p:nvGraphicFramePr>
          <p:cNvPr id="40653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720482"/>
              </p:ext>
            </p:extLst>
          </p:nvPr>
        </p:nvGraphicFramePr>
        <p:xfrm>
          <a:off x="228600" y="1571625"/>
          <a:ext cx="8534400" cy="502285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1918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AGE year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Cumul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+mn-lt"/>
                        <a:ea typeface="Times New Roman" pitchFamily="18" charset="0"/>
                        <a:cs typeface="Simplified Arabic" pitchFamily="2" charset="-78"/>
                      </a:endParaRP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Relative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R.F.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Cumul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. R.F.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%cum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Freq.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9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20-29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9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30-39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9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40-49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50-59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4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60-69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70-79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9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80-89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4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90-99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9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total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35615" name="Rectangle 6"/>
          <p:cNvSpPr>
            <a:spLocks noChangeArrowheads="1"/>
          </p:cNvSpPr>
          <p:nvPr/>
        </p:nvSpPr>
        <p:spPr bwMode="auto">
          <a:xfrm>
            <a:off x="228600" y="609600"/>
            <a:ext cx="891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/>
              <a:t> Age(year)  of 50 patients with diabetes Mellitus attending  </a:t>
            </a:r>
          </a:p>
          <a:p>
            <a:pPr rtl="0"/>
            <a:r>
              <a:rPr lang="en-US" sz="2400" b="1" dirty="0"/>
              <a:t>Al </a:t>
            </a:r>
            <a:r>
              <a:rPr lang="en-US" sz="2400" b="1" dirty="0" err="1"/>
              <a:t>Karak</a:t>
            </a:r>
            <a:r>
              <a:rPr lang="en-US" sz="2400" b="1" dirty="0"/>
              <a:t> Hospital during march </a:t>
            </a:r>
            <a:r>
              <a:rPr lang="en-US" sz="2400" b="1" dirty="0" smtClean="0"/>
              <a:t>2023</a:t>
            </a:r>
            <a:endParaRPr lang="en-US" sz="2400" b="1" dirty="0"/>
          </a:p>
        </p:txBody>
      </p:sp>
      <p:sp>
        <p:nvSpPr>
          <p:cNvPr id="2356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B695061-E020-4EC9-A21A-C474D88AF5F5}" type="slidenum">
              <a:rPr lang="ar-SA" sz="1400" smtClean="0">
                <a:solidFill>
                  <a:schemeClr val="tx1"/>
                </a:solidFill>
              </a:rPr>
              <a:pPr eaLnBrk="1" hangingPunct="1"/>
              <a:t>18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2EB4CD0-C09F-4268-BAF2-73BA5C5EBC1E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graphicFrame>
        <p:nvGraphicFramePr>
          <p:cNvPr id="236548" name="Object 6"/>
          <p:cNvGraphicFramePr>
            <a:graphicFrameLocks noChangeAspect="1"/>
          </p:cNvGraphicFramePr>
          <p:nvPr/>
        </p:nvGraphicFramePr>
        <p:xfrm>
          <a:off x="762000" y="2286000"/>
          <a:ext cx="561657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" name="Equation" r:id="rId4" imgW="2108200" imgH="393700" progId="Equation.3">
                  <p:embed/>
                </p:oleObj>
              </mc:Choice>
              <mc:Fallback>
                <p:oleObj name="Equation" r:id="rId4" imgW="21082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86000"/>
                        <a:ext cx="5616575" cy="10017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5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676663"/>
              </p:ext>
            </p:extLst>
          </p:nvPr>
        </p:nvGraphicFramePr>
        <p:xfrm>
          <a:off x="335271" y="5230536"/>
          <a:ext cx="8424936" cy="936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" name="Equation" r:id="rId6" imgW="4419600" imgH="393700" progId="Equation.3">
                  <p:embed/>
                </p:oleObj>
              </mc:Choice>
              <mc:Fallback>
                <p:oleObj name="Equation" r:id="rId6" imgW="44196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71" y="5230536"/>
                        <a:ext cx="8424936" cy="93610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9933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550" name="Rectangle 7"/>
          <p:cNvSpPr>
            <a:spLocks noChangeArrowheads="1"/>
          </p:cNvSpPr>
          <p:nvPr/>
        </p:nvSpPr>
        <p:spPr bwMode="auto">
          <a:xfrm>
            <a:off x="107504" y="343689"/>
            <a:ext cx="828092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Relative Frequency ( proportion </a:t>
            </a:r>
            <a:r>
              <a:rPr 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rtl="0" eaLnBrk="0" hangingPunct="0"/>
            <a:r>
              <a:rPr lang="en-US" sz="2800" dirty="0">
                <a:cs typeface="Times New Roman" pitchFamily="18" charset="0"/>
              </a:rPr>
              <a:t>Dividing the No. of values (observation, frequency) in a particular class interval by the total No. of values (observation frequency) in whole data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6551" name="Rectangle 8"/>
          <p:cNvSpPr>
            <a:spLocks noChangeArrowheads="1"/>
          </p:cNvSpPr>
          <p:nvPr/>
        </p:nvSpPr>
        <p:spPr bwMode="auto">
          <a:xfrm>
            <a:off x="226564" y="1681064"/>
            <a:ext cx="86423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1400" dirty="0">
                <a:solidFill>
                  <a:schemeClr val="tx1"/>
                </a:solidFill>
                <a:ea typeface="Times New Roman" pitchFamily="18" charset="0"/>
                <a:cs typeface="Simplified Arabic" pitchFamily="18" charset="-78"/>
              </a:rPr>
              <a:t> </a:t>
            </a:r>
            <a:endParaRPr lang="en-US" sz="1100" dirty="0">
              <a:solidFill>
                <a:schemeClr val="tx1"/>
              </a:solidFill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b="1" u="sng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b="1" u="sng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b="1" u="sng" dirty="0">
              <a:solidFill>
                <a:srgbClr val="FFFF00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b="1" u="sng" dirty="0">
              <a:solidFill>
                <a:srgbClr val="FFFF00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sz="2800" b="1" u="sng" dirty="0" smtClean="0">
              <a:solidFill>
                <a:srgbClr val="FF0000"/>
              </a:solidFill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r>
              <a:rPr lang="en-US" sz="2800" b="1" u="sng" dirty="0" smtClean="0">
                <a:solidFill>
                  <a:srgbClr val="FF0000"/>
                </a:solidFill>
                <a:ea typeface="Times New Roman" pitchFamily="18" charset="0"/>
                <a:cs typeface="Simplified Arabic" pitchFamily="18" charset="-78"/>
              </a:rPr>
              <a:t>Percentage </a:t>
            </a:r>
            <a:r>
              <a:rPr lang="en-US" sz="2800" b="1" u="sng" dirty="0">
                <a:solidFill>
                  <a:srgbClr val="FF0000"/>
                </a:solidFill>
                <a:ea typeface="Times New Roman" pitchFamily="18" charset="0"/>
                <a:cs typeface="Simplified Arabic" pitchFamily="18" charset="-78"/>
              </a:rPr>
              <a:t>of Frequency</a:t>
            </a:r>
            <a:endParaRPr lang="en-US" sz="2800" b="1" dirty="0">
              <a:solidFill>
                <a:srgbClr val="FF0000"/>
              </a:solidFill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r>
              <a:rPr lang="en-US" sz="2800" dirty="0">
                <a:solidFill>
                  <a:schemeClr val="tx1"/>
                </a:solidFill>
                <a:ea typeface="Times New Roman" pitchFamily="18" charset="0"/>
                <a:cs typeface="Simplified Arabic" pitchFamily="18" charset="-78"/>
              </a:rPr>
              <a:t>	</a:t>
            </a:r>
            <a:r>
              <a:rPr lang="en-US" sz="2800" b="1" dirty="0">
                <a:ea typeface="Times New Roman" pitchFamily="18" charset="0"/>
                <a:cs typeface="Simplified Arabic" pitchFamily="18" charset="-78"/>
              </a:rPr>
              <a:t>Dividing frequency of each class interval by the total No. of observation and then multiply by 100 </a:t>
            </a:r>
            <a:r>
              <a:rPr lang="en-US" sz="2800" b="1" dirty="0" smtClean="0">
                <a:ea typeface="Times New Roman" pitchFamily="18" charset="0"/>
                <a:cs typeface="Simplified Arabic" pitchFamily="18" charset="-78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</p:txBody>
      </p:sp>
      <p:sp>
        <p:nvSpPr>
          <p:cNvPr id="2365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719A389-D4DB-40C6-BCCD-CD16E11931E7}" type="slidenum">
              <a:rPr lang="ar-SA" sz="1400" smtClean="0">
                <a:solidFill>
                  <a:schemeClr val="tx1"/>
                </a:solidFill>
              </a:rPr>
              <a:pPr eaLnBrk="1" hangingPunct="1"/>
              <a:t>19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37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5E149-BD70-444C-9E51-6DBE3B5C4085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19558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25AFF63-FFAC-41C7-A8A2-DD8F234FC56F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955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56C89B5-F6A8-4C93-9896-35EF05F260D9}" type="slidenum">
              <a:rPr lang="ar-SA" sz="1400" smtClean="0">
                <a:solidFill>
                  <a:schemeClr val="tx1"/>
                </a:solidFill>
              </a:rPr>
              <a:pPr eaLnBrk="1" hangingPunct="1"/>
              <a:t>2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69166" y="980728"/>
            <a:ext cx="36056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Biostatistics</a:t>
            </a:r>
            <a:endParaRPr lang="en-MY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1720" y="2791671"/>
            <a:ext cx="3694849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 </a:t>
            </a:r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endParaRPr lang="en-US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r>
              <a:rPr lang="en-US" sz="2800" b="1" cap="none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-7-2023</a:t>
            </a:r>
            <a:endParaRPr lang="en-MY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941168"/>
            <a:ext cx="75418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Dr. WAQAR    AL-KUBAISY  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969444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621C970-771B-4DE2-BA3B-87383D9453B4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757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7A2AC2C-0D56-405B-A670-714E8F6FC7BC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20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7572" name="Rectangle 4"/>
          <p:cNvSpPr>
            <a:spLocks noChangeArrowheads="1"/>
          </p:cNvSpPr>
          <p:nvPr/>
        </p:nvSpPr>
        <p:spPr bwMode="auto">
          <a:xfrm>
            <a:off x="179388" y="332656"/>
            <a:ext cx="8964612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rtl="0">
              <a:buFont typeface="Wingdings" pitchFamily="2" charset="2"/>
              <a:buChar char="q"/>
            </a:pP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Cumulative Freq. Dist.</a:t>
            </a:r>
            <a:endParaRPr lang="en-US" sz="2800" dirty="0">
              <a:solidFill>
                <a:srgbClr val="FF0000"/>
              </a:solidFill>
              <a:cs typeface="Times New Roman" pitchFamily="18" charset="0"/>
            </a:endParaRPr>
          </a:p>
          <a:p>
            <a:pPr rtl="0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n-US" sz="2800" b="1" dirty="0">
                <a:cs typeface="Times New Roman" pitchFamily="18" charset="0"/>
              </a:rPr>
              <a:t>That is to convert the frequencies distribution into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less than </a:t>
            </a:r>
            <a:r>
              <a:rPr lang="en-US" sz="2800" b="1" dirty="0">
                <a:cs typeface="Times New Roman" pitchFamily="18" charset="0"/>
              </a:rPr>
              <a:t>and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more than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. </a:t>
            </a:r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800" b="1" dirty="0">
                <a:solidFill>
                  <a:srgbClr val="7B1358"/>
                </a:solidFill>
                <a:cs typeface="Times New Roman" pitchFamily="18" charset="0"/>
              </a:rPr>
              <a:t>This is done by simply</a:t>
            </a:r>
          </a:p>
          <a:p>
            <a:pPr marL="342900" indent="-342900" rtl="0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CC0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Adding two or more classes </a:t>
            </a:r>
            <a:r>
              <a:rPr lang="en-US" sz="2800" dirty="0">
                <a:cs typeface="Times New Roman" pitchFamily="18" charset="0"/>
              </a:rPr>
              <a:t>frequency</a:t>
            </a:r>
            <a:r>
              <a:rPr lang="en-US" sz="2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en-US" sz="2800" b="1" dirty="0">
              <a:cs typeface="Times New Roman" pitchFamily="18" charset="0"/>
            </a:endParaRPr>
          </a:p>
          <a:p>
            <a:pPr marL="342900" indent="-342900" rtl="0">
              <a:buFont typeface="Wingdings" pitchFamily="2" charset="2"/>
              <a:buChar char="§"/>
            </a:pPr>
            <a:r>
              <a:rPr lang="en-US" sz="2800" b="1" dirty="0">
                <a:cs typeface="Times New Roman" pitchFamily="18" charset="0"/>
              </a:rPr>
              <a:t>Starting either at the top or at the bottom of the distribution .</a:t>
            </a:r>
          </a:p>
          <a:p>
            <a:pPr rtl="0"/>
            <a:r>
              <a:rPr lang="en-US" sz="2800" b="1" dirty="0">
                <a:cs typeface="Times New Roman" pitchFamily="18" charset="0"/>
              </a:rPr>
              <a:t>1+2+ +2+3+12+14+12+4= </a:t>
            </a:r>
            <a:r>
              <a:rPr lang="en-US" sz="2800" b="1" dirty="0" smtClean="0">
                <a:cs typeface="Times New Roman" pitchFamily="18" charset="0"/>
              </a:rPr>
              <a:t>50</a:t>
            </a:r>
          </a:p>
          <a:p>
            <a:pPr rtl="0"/>
            <a:endParaRPr lang="en-US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b="1" u="sng" dirty="0">
                <a:solidFill>
                  <a:srgbClr val="FF0000"/>
                </a:solidFill>
              </a:rPr>
              <a:t>Cumulative Relative and Percentage Dist.</a:t>
            </a:r>
            <a:endParaRPr lang="en-US" sz="2800" dirty="0">
              <a:solidFill>
                <a:srgbClr val="FF000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dirty="0"/>
              <a:t>	</a:t>
            </a:r>
            <a:r>
              <a:rPr lang="en-US" sz="2800" b="1" dirty="0"/>
              <a:t>add two or more Relative frequencies together</a:t>
            </a:r>
            <a:r>
              <a:rPr lang="en-US" sz="2800" dirty="0"/>
              <a:t> . </a:t>
            </a:r>
            <a:r>
              <a:rPr lang="en-US" sz="2800" b="1" dirty="0"/>
              <a:t>0.02+0.04+0.04+0.06+0.24+0.28+0.24+0.08=1</a:t>
            </a:r>
            <a:r>
              <a:rPr lang="en-US" sz="2800" dirty="0"/>
              <a:t>	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99"/>
                </a:solidFill>
              </a:rPr>
              <a:t>Add the % instead of the frequencies, starting either at the top or at the bottom .</a:t>
            </a:r>
          </a:p>
          <a:p>
            <a:pPr rtl="0"/>
            <a:endParaRPr lang="en-US" sz="2400" b="1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75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98638D6-5E89-4B71-85AA-D71D2208F9B0}" type="slidenum">
              <a:rPr lang="ar-SA" sz="1400" smtClean="0">
                <a:solidFill>
                  <a:schemeClr val="tx1"/>
                </a:solidFill>
              </a:rPr>
              <a:pPr eaLnBrk="1" hangingPunct="1"/>
              <a:t>20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63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8EB90F3-F458-4BC0-B7E8-39E7AEB3CD02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859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2BCF31E-5D21-4CD8-9572-EAFBC176EEDB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21</a:t>
            </a:fld>
            <a:endParaRPr lang="en-US" sz="1400">
              <a:solidFill>
                <a:schemeClr val="tx1"/>
              </a:solidFill>
            </a:endParaRPr>
          </a:p>
        </p:txBody>
      </p:sp>
      <p:graphicFrame>
        <p:nvGraphicFramePr>
          <p:cNvPr id="41677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847869"/>
              </p:ext>
            </p:extLst>
          </p:nvPr>
        </p:nvGraphicFramePr>
        <p:xfrm>
          <a:off x="250825" y="692150"/>
          <a:ext cx="8713663" cy="5199079"/>
        </p:xfrm>
        <a:graphic>
          <a:graphicData uri="http://schemas.openxmlformats.org/drawingml/2006/table">
            <a:tbl>
              <a:tblPr/>
              <a:tblGrid>
                <a:gridCol w="987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6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42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188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AGE year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Commutative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Relative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R.F.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Cumulativ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 R.F.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%cum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Freq.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20-29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30-39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40-49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0.1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50-59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0.16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60-69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70-79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0.68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80-89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0.92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92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90-99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1.00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2286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total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3868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1253979-6FA3-46F0-9706-88596C368C02}" type="slidenum">
              <a:rPr lang="ar-SA" sz="1400" smtClean="0">
                <a:solidFill>
                  <a:schemeClr val="tx1"/>
                </a:solidFill>
              </a:rPr>
              <a:pPr eaLnBrk="1" hangingPunct="1"/>
              <a:t>21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0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1D66150-E87E-4E24-B0EE-D9C7B33254A7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7/9/2023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4064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8E3FE93-D2A3-4E59-BB38-D10DD5950D3B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22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179388" y="485171"/>
            <a:ext cx="8964612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>
              <a:tabLst>
                <a:tab pos="457200" algn="l"/>
              </a:tabLst>
            </a:pPr>
            <a:r>
              <a:rPr lang="en-US" sz="3200" b="1" u="sng" dirty="0">
                <a:solidFill>
                  <a:srgbClr val="C00000"/>
                </a:solidFill>
                <a:cs typeface="Times New Roman" pitchFamily="18" charset="0"/>
              </a:rPr>
              <a:t>Points should be keep in mind </a:t>
            </a:r>
            <a:endParaRPr lang="en-US" sz="3200" dirty="0">
              <a:solidFill>
                <a:srgbClr val="C00000"/>
              </a:solidFill>
              <a:cs typeface="Times New Roman" pitchFamily="18" charset="0"/>
            </a:endParaRPr>
          </a:p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1-No. of class intervals  (5-15) .</a:t>
            </a:r>
          </a:p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2-Classes interval should </a:t>
            </a:r>
            <a:r>
              <a:rPr lang="en-US" sz="2800" b="1" dirty="0" smtClean="0">
                <a:solidFill>
                  <a:srgbClr val="002060"/>
                </a:solidFill>
                <a:cs typeface="Times New Roman" pitchFamily="18" charset="0"/>
              </a:rPr>
              <a:t>not overlapping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3-All classes interval should have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same width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across</a:t>
            </a:r>
          </a:p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           all </a:t>
            </a:r>
            <a:r>
              <a:rPr lang="en-US" sz="2800" b="1" dirty="0" smtClean="0">
                <a:solidFill>
                  <a:srgbClr val="002060"/>
                </a:solidFill>
                <a:cs typeface="Times New Roman" pitchFamily="18" charset="0"/>
              </a:rPr>
              <a:t>data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(constant width) .</a:t>
            </a:r>
          </a:p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4-There should be no gaps between class interval .</a:t>
            </a:r>
          </a:p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5-Every observation will be uniquely classifiable into one</a:t>
            </a:r>
          </a:p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            and only one class interval .</a:t>
            </a:r>
          </a:p>
          <a:p>
            <a:pPr rtl="0">
              <a:tabLst>
                <a:tab pos="457200" algn="l"/>
              </a:tabLst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0646" name="Rectangle 13"/>
          <p:cNvSpPr>
            <a:spLocks noChangeArrowheads="1"/>
          </p:cNvSpPr>
          <p:nvPr/>
        </p:nvSpPr>
        <p:spPr bwMode="auto">
          <a:xfrm>
            <a:off x="186640" y="4267753"/>
            <a:ext cx="83058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rtl="0">
              <a:buFont typeface="Wingdings" pitchFamily="2" charset="2"/>
              <a:buChar char="q"/>
            </a:pPr>
            <a:r>
              <a:rPr lang="en-US" sz="3200" b="1" u="sng" dirty="0">
                <a:solidFill>
                  <a:srgbClr val="C00000"/>
                </a:solidFill>
              </a:rPr>
              <a:t>Class Marks</a:t>
            </a:r>
            <a:endParaRPr lang="en-US" sz="3200" b="1" dirty="0">
              <a:solidFill>
                <a:srgbClr val="C00000"/>
              </a:solidFill>
            </a:endParaRPr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400" dirty="0"/>
              <a:t>	</a:t>
            </a:r>
            <a:r>
              <a:rPr lang="en-US" sz="2800" b="1" dirty="0"/>
              <a:t>It is the midpoint of the class interval . </a:t>
            </a:r>
            <a:endParaRPr lang="en-US" sz="2800" b="1" dirty="0" smtClean="0"/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800" b="1" i="1" dirty="0" smtClean="0"/>
              <a:t>It </a:t>
            </a:r>
            <a:r>
              <a:rPr lang="en-US" sz="2800" b="1" i="1" dirty="0"/>
              <a:t>could be obtain by adding the lower and upper</a:t>
            </a:r>
            <a:r>
              <a:rPr lang="en-US" sz="2800" b="1" dirty="0"/>
              <a:t> </a:t>
            </a:r>
            <a:r>
              <a:rPr lang="en-US" sz="2800" b="1" i="1" dirty="0"/>
              <a:t>limits of a class interval </a:t>
            </a:r>
            <a:r>
              <a:rPr lang="en-US" sz="2800" b="1" i="1" dirty="0" smtClean="0"/>
              <a:t> and </a:t>
            </a:r>
            <a:r>
              <a:rPr lang="en-US" sz="2800" b="1" i="1" dirty="0" smtClean="0"/>
              <a:t>then</a:t>
            </a:r>
            <a:r>
              <a:rPr lang="en-US" sz="2800" b="1" i="1" dirty="0" smtClean="0">
                <a:solidFill>
                  <a:srgbClr val="FFFFFF"/>
                </a:solidFill>
              </a:rPr>
              <a:t> </a:t>
            </a:r>
            <a:r>
              <a:rPr lang="en-US" sz="2800" b="1" i="1" dirty="0">
                <a:solidFill>
                  <a:srgbClr val="C00000"/>
                </a:solidFill>
              </a:rPr>
              <a:t>divided </a:t>
            </a:r>
            <a:r>
              <a:rPr lang="en-US" sz="2400" b="1" i="1" dirty="0">
                <a:solidFill>
                  <a:srgbClr val="C00000"/>
                </a:solidFill>
              </a:rPr>
              <a:t>by two</a:t>
            </a:r>
            <a:r>
              <a:rPr lang="en-US" sz="2400" b="1" dirty="0">
                <a:solidFill>
                  <a:srgbClr val="C00000"/>
                </a:solidFill>
              </a:rPr>
              <a:t> .</a:t>
            </a:r>
          </a:p>
        </p:txBody>
      </p:sp>
      <p:sp>
        <p:nvSpPr>
          <p:cNvPr id="24064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78B8543-B5C4-49A8-A962-72A928C8FF64}" type="slidenum">
              <a:rPr lang="ar-SA" sz="1400" smtClean="0">
                <a:solidFill>
                  <a:srgbClr val="000000"/>
                </a:solidFill>
              </a:rPr>
              <a:pPr eaLnBrk="1" hangingPunct="1"/>
              <a:t>22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0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7835" y="632518"/>
            <a:ext cx="877873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defRPr/>
            </a:pPr>
            <a:r>
              <a:rPr lang="en-US" sz="2800" b="1" dirty="0">
                <a:latin typeface="Arial" charset="0"/>
                <a:cs typeface="Arial" charset="0"/>
              </a:rPr>
              <a:t>Presentation of data by </a:t>
            </a:r>
          </a:p>
          <a:p>
            <a:pPr marL="342900" indent="-342900">
              <a:defRPr/>
            </a:pPr>
            <a:endParaRPr lang="en-US" sz="2800" b="1" dirty="0"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   Graph and or 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latin typeface="Arial" charset="0"/>
                <a:cs typeface="Arial" charset="0"/>
              </a:rPr>
              <a:t>    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Tables</a:t>
            </a:r>
            <a:r>
              <a:rPr lang="en-US" sz="2800" b="1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sz="2800" b="1" dirty="0">
              <a:solidFill>
                <a:srgbClr val="CCCC00"/>
              </a:solidFill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>
                <a:latin typeface="Arial" charset="0"/>
                <a:cs typeface="Arial" charset="0"/>
              </a:rPr>
              <a:t>  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Calculation</a:t>
            </a:r>
            <a:r>
              <a:rPr lang="en-US" sz="2800" b="1" dirty="0">
                <a:solidFill>
                  <a:schemeClr val="accent1"/>
                </a:solidFill>
                <a:latin typeface="Arial" charset="0"/>
                <a:cs typeface="Arial" charset="0"/>
              </a:rPr>
              <a:t> or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 smtClean="0">
                <a:latin typeface="Arial" charset="0"/>
                <a:cs typeface="Arial" charset="0"/>
              </a:rPr>
              <a:t>numerical summaries, </a:t>
            </a:r>
            <a:r>
              <a:rPr lang="en-US" sz="2800" b="1" dirty="0">
                <a:latin typeface="Arial" charset="0"/>
                <a:cs typeface="Arial" charset="0"/>
              </a:rPr>
              <a:t>such as</a:t>
            </a:r>
          </a:p>
          <a:p>
            <a:pPr marL="342900" indent="-342900">
              <a:defRPr/>
            </a:pPr>
            <a:r>
              <a:rPr lang="en-US" sz="2800" b="1" dirty="0">
                <a:latin typeface="Arial" charset="0"/>
                <a:cs typeface="Arial" charset="0"/>
              </a:rPr>
              <a:t>    </a:t>
            </a:r>
            <a:r>
              <a:rPr lang="en-US" sz="2800" b="1" dirty="0">
                <a:solidFill>
                  <a:schemeClr val="tx2"/>
                </a:solidFill>
                <a:latin typeface="Arial" charset="0"/>
                <a:cs typeface="Arial" charset="0"/>
              </a:rPr>
              <a:t>Frequency, Average,  Mean, Median, Mode Percentages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270" y="188640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en-US" b="1" u="sng" dirty="0">
                <a:latin typeface="Arial" charset="0"/>
                <a:cs typeface="Arial" charset="0"/>
              </a:rPr>
              <a:t>This include</a:t>
            </a:r>
            <a:r>
              <a:rPr lang="en-US" dirty="0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5400000">
            <a:off x="6827264" y="2810099"/>
            <a:ext cx="403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/>
            <a:r>
              <a:rPr lang="en-US" b="1" dirty="0">
                <a:solidFill>
                  <a:srgbClr val="FF0000"/>
                </a:solidFill>
              </a:rPr>
              <a:t>Descriptive statistics</a:t>
            </a:r>
          </a:p>
        </p:txBody>
      </p:sp>
      <p:sp>
        <p:nvSpPr>
          <p:cNvPr id="6" name="Rectangle 5"/>
          <p:cNvSpPr/>
          <p:nvPr/>
        </p:nvSpPr>
        <p:spPr>
          <a:xfrm>
            <a:off x="1331640" y="4862289"/>
            <a:ext cx="4579296" cy="1569660"/>
          </a:xfrm>
          <a:prstGeom prst="rect">
            <a:avLst/>
          </a:prstGeom>
          <a:ln w="15875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ctr">
              <a:tabLst>
                <a:tab pos="228600" algn="l"/>
              </a:tabLst>
            </a:pPr>
            <a:r>
              <a:rPr lang="en-US" sz="2400" b="1" u="sng" dirty="0" smtClean="0">
                <a:solidFill>
                  <a:srgbClr val="FF0000"/>
                </a:solidFill>
              </a:rPr>
              <a:t>Biostatistics consist of</a:t>
            </a:r>
            <a:endParaRPr lang="en-US" sz="2400" b="1" dirty="0" smtClean="0"/>
          </a:p>
          <a:p>
            <a:pPr algn="ctr">
              <a:tabLst>
                <a:tab pos="228600" algn="l"/>
              </a:tabLst>
            </a:pPr>
            <a:r>
              <a:rPr lang="en-US" sz="2400" b="1" dirty="0" smtClean="0"/>
              <a:t>1-Collection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 .</a:t>
            </a:r>
          </a:p>
          <a:p>
            <a:pPr algn="ctr">
              <a:tabLst>
                <a:tab pos="228600" algn="l"/>
              </a:tabLst>
            </a:pPr>
            <a:r>
              <a:rPr lang="en-US" sz="2400" b="1" dirty="0" smtClean="0"/>
              <a:t>   2-Presentation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 </a:t>
            </a:r>
          </a:p>
          <a:p>
            <a:pPr algn="ctr">
              <a:tabLst>
                <a:tab pos="228600" algn="l"/>
              </a:tabLst>
            </a:pPr>
            <a:r>
              <a:rPr lang="en-US" sz="2400" b="1" dirty="0" smtClean="0"/>
              <a:t>3-.Estimation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524328" y="6309320"/>
            <a:ext cx="12664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73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F0AD423-ED3D-4BE9-82E9-7E6CD969A5BF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4166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FB4140C-B72E-4402-91F2-77A0CC1819D1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41668" name="Rectangle 4"/>
          <p:cNvSpPr>
            <a:spLocks noChangeArrowheads="1"/>
          </p:cNvSpPr>
          <p:nvPr/>
        </p:nvSpPr>
        <p:spPr bwMode="auto">
          <a:xfrm>
            <a:off x="116159" y="467502"/>
            <a:ext cx="8896079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>
              <a:tabLst>
                <a:tab pos="457200" algn="l"/>
              </a:tabLst>
            </a:pP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</a:rPr>
              <a:t>             Graphical </a:t>
            </a:r>
            <a:r>
              <a:rPr lang="en-US" sz="3600" b="1" dirty="0">
                <a:solidFill>
                  <a:srgbClr val="C00000"/>
                </a:solidFill>
                <a:cs typeface="Times New Roman" pitchFamily="18" charset="0"/>
              </a:rPr>
              <a:t>Techniques</a:t>
            </a:r>
          </a:p>
          <a:p>
            <a:pPr rtl="0">
              <a:tabLst>
                <a:tab pos="457200" algn="l"/>
              </a:tabLst>
            </a:pPr>
            <a:endParaRPr lang="en-US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marL="342900" indent="-342900" rtl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>
                <a:cs typeface="Times New Roman" pitchFamily="18" charset="0"/>
              </a:rPr>
              <a:t>some times table presentation will give some difficulties to the </a:t>
            </a:r>
            <a:r>
              <a:rPr lang="en-US" sz="2800" b="1" dirty="0" smtClean="0">
                <a:cs typeface="Times New Roman" pitchFamily="18" charset="0"/>
              </a:rPr>
              <a:t>reader, </a:t>
            </a:r>
            <a:r>
              <a:rPr lang="en-US" sz="2800" b="1" dirty="0">
                <a:cs typeface="Times New Roman" pitchFamily="18" charset="0"/>
              </a:rPr>
              <a:t>especially to non numerical readers</a:t>
            </a:r>
            <a:endParaRPr lang="en-US" sz="2800" dirty="0">
              <a:cs typeface="Times New Roman" pitchFamily="18" charset="0"/>
            </a:endParaRPr>
          </a:p>
          <a:p>
            <a:pPr rtl="0">
              <a:tabLst>
                <a:tab pos="457200" algn="l"/>
              </a:tabLst>
            </a:pPr>
            <a:endParaRPr lang="en-US" sz="2800" dirty="0">
              <a:cs typeface="Times New Roman" pitchFamily="18" charset="0"/>
            </a:endParaRPr>
          </a:p>
          <a:p>
            <a:pPr rtl="0">
              <a:buClr>
                <a:srgbClr val="CC33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Picture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speaks lauder </a:t>
            </a:r>
            <a:r>
              <a:rPr lang="en-US" sz="2800" b="1" dirty="0">
                <a:cs typeface="Times New Roman" pitchFamily="18" charset="0"/>
              </a:rPr>
              <a:t>than thousand words</a:t>
            </a:r>
            <a:r>
              <a:rPr lang="en-US" sz="2800" dirty="0">
                <a:cs typeface="Times New Roman" pitchFamily="18" charset="0"/>
              </a:rPr>
              <a:t> .</a:t>
            </a:r>
          </a:p>
          <a:p>
            <a:pPr rtl="0">
              <a:buClr>
                <a:srgbClr val="CC3300"/>
              </a:buClr>
              <a:buFont typeface="Wingdings" pitchFamily="2" charset="2"/>
              <a:buNone/>
              <a:tabLst>
                <a:tab pos="457200" algn="l"/>
              </a:tabLst>
            </a:pPr>
            <a:endParaRPr lang="en-US" sz="2800" dirty="0">
              <a:cs typeface="Times New Roman" pitchFamily="18" charset="0"/>
            </a:endParaRPr>
          </a:p>
          <a:p>
            <a:pPr rtl="0">
              <a:buClr>
                <a:srgbClr val="CC33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Graph</a:t>
            </a:r>
            <a:r>
              <a:rPr lang="en-US" sz="2800" b="1" dirty="0">
                <a:cs typeface="Times New Roman" pitchFamily="18" charset="0"/>
              </a:rPr>
              <a:t> have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powerful impact </a:t>
            </a:r>
            <a:r>
              <a:rPr lang="en-US" sz="2800" b="1" dirty="0">
                <a:cs typeface="Times New Roman" pitchFamily="18" charset="0"/>
              </a:rPr>
              <a:t>on the imagination </a:t>
            </a:r>
            <a:r>
              <a:rPr lang="en-US" sz="2800" b="1" dirty="0" smtClean="0">
                <a:cs typeface="Times New Roman" pitchFamily="18" charset="0"/>
              </a:rPr>
              <a:t>of </a:t>
            </a:r>
            <a:r>
              <a:rPr lang="en-US" sz="2800" b="1" dirty="0">
                <a:cs typeface="Times New Roman" pitchFamily="18" charset="0"/>
              </a:rPr>
              <a:t>population .</a:t>
            </a:r>
          </a:p>
          <a:p>
            <a:pPr rtl="0">
              <a:tabLst>
                <a:tab pos="457200" algn="l"/>
              </a:tabLst>
            </a:pPr>
            <a:endParaRPr lang="en-US" sz="2800" b="1" dirty="0">
              <a:cs typeface="Times New Roman" pitchFamily="18" charset="0"/>
            </a:endParaRPr>
          </a:p>
          <a:p>
            <a:pPr rtl="0">
              <a:buClr>
                <a:srgbClr val="990033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Relationships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b="1" dirty="0" smtClean="0">
                <a:solidFill>
                  <a:srgbClr val="002060"/>
                </a:solidFill>
                <a:cs typeface="Times New Roman" pitchFamily="18" charset="0"/>
              </a:rPr>
              <a:t>Trends,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and</a:t>
            </a:r>
            <a:r>
              <a:rPr lang="en-US" sz="28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Contrasts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cs typeface="Times New Roman" pitchFamily="18" charset="0"/>
              </a:rPr>
              <a:t>are often more </a:t>
            </a:r>
            <a:endParaRPr lang="en-US" sz="2800" b="1" dirty="0" smtClean="0">
              <a:cs typeface="Times New Roman" pitchFamily="18" charset="0"/>
            </a:endParaRPr>
          </a:p>
          <a:p>
            <a:pPr rtl="0">
              <a:buClr>
                <a:srgbClr val="990033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 smtClean="0">
                <a:cs typeface="Times New Roman" pitchFamily="18" charset="0"/>
              </a:rPr>
              <a:t>readily </a:t>
            </a:r>
            <a:r>
              <a:rPr lang="en-US" sz="2800" b="1" dirty="0">
                <a:cs typeface="Times New Roman" pitchFamily="18" charset="0"/>
              </a:rPr>
              <a:t>appreciated from diagram than table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..</a:t>
            </a:r>
          </a:p>
        </p:txBody>
      </p:sp>
      <p:sp>
        <p:nvSpPr>
          <p:cNvPr id="241669" name="Rectangle 4"/>
          <p:cNvSpPr>
            <a:spLocks noChangeArrowheads="1"/>
          </p:cNvSpPr>
          <p:nvPr/>
        </p:nvSpPr>
        <p:spPr bwMode="auto">
          <a:xfrm>
            <a:off x="116159" y="5960130"/>
            <a:ext cx="8666162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 eaLnBrk="0" hangingPunct="0"/>
            <a:r>
              <a:rPr lang="en-US" sz="2800" b="1" dirty="0"/>
              <a:t>An important thing is the type of the variable concerned</a:t>
            </a:r>
            <a:r>
              <a:rPr lang="en-US" sz="2800" dirty="0"/>
              <a:t>.</a:t>
            </a:r>
          </a:p>
        </p:txBody>
      </p:sp>
      <p:sp>
        <p:nvSpPr>
          <p:cNvPr id="241670" name="Rectangle 6"/>
          <p:cNvSpPr>
            <a:spLocks noChangeArrowheads="1"/>
          </p:cNvSpPr>
          <p:nvPr/>
        </p:nvSpPr>
        <p:spPr bwMode="auto">
          <a:xfrm>
            <a:off x="7029159" y="14288"/>
            <a:ext cx="2135832" cy="1077218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/>
            <a:r>
              <a:rPr lang="en-US" sz="1600" b="1" dirty="0">
                <a:solidFill>
                  <a:srgbClr val="0000CC"/>
                </a:solidFill>
              </a:rPr>
              <a:t>Presentation of Data</a:t>
            </a:r>
          </a:p>
          <a:p>
            <a:pPr rtl="0"/>
            <a:r>
              <a:rPr lang="en-US" sz="1600" b="1" dirty="0">
                <a:solidFill>
                  <a:schemeClr val="tx1"/>
                </a:solidFill>
              </a:rPr>
              <a:t>table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rtl="0"/>
            <a:r>
              <a:rPr lang="en-US" sz="1600" b="1" dirty="0">
                <a:solidFill>
                  <a:srgbClr val="10B418"/>
                </a:solidFill>
              </a:rPr>
              <a:t>graph</a:t>
            </a:r>
            <a:r>
              <a:rPr lang="en-US" sz="1600" dirty="0">
                <a:solidFill>
                  <a:srgbClr val="10B418"/>
                </a:solidFill>
              </a:rPr>
              <a:t>, </a:t>
            </a:r>
            <a:r>
              <a:rPr lang="en-US" sz="1600" b="1" dirty="0">
                <a:solidFill>
                  <a:srgbClr val="10B418"/>
                </a:solidFill>
              </a:rPr>
              <a:t>chart</a:t>
            </a:r>
            <a:r>
              <a:rPr lang="en-US" sz="1600" dirty="0">
                <a:solidFill>
                  <a:srgbClr val="10B418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or</a:t>
            </a:r>
          </a:p>
          <a:p>
            <a:pPr rtl="0"/>
            <a:r>
              <a:rPr lang="en-US" sz="1600" b="1" dirty="0">
                <a:solidFill>
                  <a:schemeClr val="tx1"/>
                </a:solidFill>
              </a:rPr>
              <a:t>Numerical Description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635564" y="6389833"/>
            <a:ext cx="1306488" cy="523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/>
              <a:t>types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77516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A6208C8-B02D-4867-BC35-80C6A88E3BB2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42692" name="Rectangle 4"/>
          <p:cNvSpPr>
            <a:spLocks noChangeArrowheads="1"/>
          </p:cNvSpPr>
          <p:nvPr/>
        </p:nvSpPr>
        <p:spPr bwMode="auto">
          <a:xfrm>
            <a:off x="179388" y="721301"/>
            <a:ext cx="896461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Pie Chart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rtl="0"/>
            <a:r>
              <a:rPr lang="en-US" sz="2800" b="1" dirty="0">
                <a:cs typeface="Times New Roman" pitchFamily="18" charset="0"/>
              </a:rPr>
              <a:t>Here the circular is divided into sectors</a:t>
            </a:r>
            <a:r>
              <a:rPr lang="en-US" sz="28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pie shaped pieces</a:t>
            </a:r>
          </a:p>
          <a:p>
            <a:pPr rtl="0"/>
            <a:endParaRPr lang="en-US" sz="2800" b="1" dirty="0">
              <a:solidFill>
                <a:srgbClr val="663300"/>
              </a:solidFill>
              <a:cs typeface="Times New Roman" pitchFamily="18" charset="0"/>
            </a:endParaRPr>
          </a:p>
          <a:p>
            <a:pPr rtl="0"/>
            <a:r>
              <a:rPr lang="en-US" sz="2800" b="1" dirty="0">
                <a:cs typeface="Times New Roman" pitchFamily="18" charset="0"/>
              </a:rPr>
              <a:t>Size of pie proportional to </a:t>
            </a:r>
            <a:r>
              <a:rPr lang="en-US" sz="2800" b="1" u="sng" dirty="0">
                <a:cs typeface="Times New Roman" pitchFamily="18" charset="0"/>
              </a:rPr>
              <a:t>frequency, </a:t>
            </a:r>
            <a:r>
              <a:rPr lang="en-US" sz="2800" b="1" u="sng" dirty="0">
                <a:solidFill>
                  <a:srgbClr val="7030A0"/>
                </a:solidFill>
                <a:cs typeface="Times New Roman" pitchFamily="18" charset="0"/>
              </a:rPr>
              <a:t>percentage</a:t>
            </a:r>
            <a:r>
              <a:rPr lang="en-US" sz="2800" b="1" dirty="0">
                <a:cs typeface="Times New Roman" pitchFamily="18" charset="0"/>
              </a:rPr>
              <a:t> of </a:t>
            </a:r>
            <a:r>
              <a:rPr lang="en-US" sz="2800" b="1" dirty="0" smtClean="0">
                <a:cs typeface="Times New Roman" pitchFamily="18" charset="0"/>
              </a:rPr>
              <a:t>that </a:t>
            </a:r>
            <a:r>
              <a:rPr lang="en-US" sz="2800" b="1" dirty="0">
                <a:cs typeface="Times New Roman" pitchFamily="18" charset="0"/>
              </a:rPr>
              <a:t>variable</a:t>
            </a:r>
            <a:r>
              <a:rPr lang="en-US" sz="2400" b="1" dirty="0">
                <a:cs typeface="Times New Roman" pitchFamily="18" charset="0"/>
              </a:rPr>
              <a:t>.</a:t>
            </a:r>
          </a:p>
        </p:txBody>
      </p:sp>
      <p:grpSp>
        <p:nvGrpSpPr>
          <p:cNvPr id="242693" name="Group 5"/>
          <p:cNvGrpSpPr>
            <a:grpSpLocks/>
          </p:cNvGrpSpPr>
          <p:nvPr/>
        </p:nvGrpSpPr>
        <p:grpSpPr bwMode="auto">
          <a:xfrm rot="-455376">
            <a:off x="5029200" y="4019550"/>
            <a:ext cx="2808288" cy="2665413"/>
            <a:chOff x="5400" y="2880"/>
            <a:chExt cx="1620" cy="1440"/>
          </a:xfrm>
        </p:grpSpPr>
        <p:grpSp>
          <p:nvGrpSpPr>
            <p:cNvPr id="242715" name="Group 6"/>
            <p:cNvGrpSpPr>
              <a:grpSpLocks/>
            </p:cNvGrpSpPr>
            <p:nvPr/>
          </p:nvGrpSpPr>
          <p:grpSpPr bwMode="auto">
            <a:xfrm>
              <a:off x="5400" y="2880"/>
              <a:ext cx="1620" cy="1440"/>
              <a:chOff x="5040" y="9139"/>
              <a:chExt cx="2160" cy="2160"/>
            </a:xfrm>
          </p:grpSpPr>
          <p:sp>
            <p:nvSpPr>
              <p:cNvPr id="242718" name="Oval 7"/>
              <p:cNvSpPr>
                <a:spLocks noChangeArrowheads="1"/>
              </p:cNvSpPr>
              <p:nvPr/>
            </p:nvSpPr>
            <p:spPr bwMode="auto">
              <a:xfrm>
                <a:off x="5040" y="9139"/>
                <a:ext cx="2160" cy="2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rtl="0"/>
                <a:endParaRPr lang="en-US" sz="18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242719" name="Line 8"/>
              <p:cNvSpPr>
                <a:spLocks noChangeShapeType="1"/>
              </p:cNvSpPr>
              <p:nvPr/>
            </p:nvSpPr>
            <p:spPr bwMode="auto">
              <a:xfrm flipH="1">
                <a:off x="6121" y="10219"/>
                <a:ext cx="107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42720" name="Freeform 9"/>
              <p:cNvSpPr>
                <a:spLocks/>
              </p:cNvSpPr>
              <p:nvPr/>
            </p:nvSpPr>
            <p:spPr bwMode="auto">
              <a:xfrm>
                <a:off x="6122" y="9393"/>
                <a:ext cx="710" cy="826"/>
              </a:xfrm>
              <a:custGeom>
                <a:avLst/>
                <a:gdLst>
                  <a:gd name="T0" fmla="*/ 710 w 710"/>
                  <a:gd name="T1" fmla="*/ 0 h 826"/>
                  <a:gd name="T2" fmla="*/ 0 w 710"/>
                  <a:gd name="T3" fmla="*/ 826 h 826"/>
                  <a:gd name="T4" fmla="*/ 0 60000 65536"/>
                  <a:gd name="T5" fmla="*/ 0 60000 65536"/>
                  <a:gd name="T6" fmla="*/ 0 w 710"/>
                  <a:gd name="T7" fmla="*/ 0 h 826"/>
                  <a:gd name="T8" fmla="*/ 710 w 710"/>
                  <a:gd name="T9" fmla="*/ 826 h 82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10" h="826">
                    <a:moveTo>
                      <a:pt x="710" y="0"/>
                    </a:moveTo>
                    <a:lnTo>
                      <a:pt x="0" y="82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42721" name="Line 10"/>
              <p:cNvSpPr>
                <a:spLocks noChangeShapeType="1"/>
              </p:cNvSpPr>
              <p:nvPr/>
            </p:nvSpPr>
            <p:spPr bwMode="auto">
              <a:xfrm flipH="1" flipV="1">
                <a:off x="5220" y="9679"/>
                <a:ext cx="901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42722" name="Freeform 11"/>
              <p:cNvSpPr>
                <a:spLocks/>
              </p:cNvSpPr>
              <p:nvPr/>
            </p:nvSpPr>
            <p:spPr bwMode="auto">
              <a:xfrm>
                <a:off x="6300" y="10039"/>
                <a:ext cx="181" cy="180"/>
              </a:xfrm>
              <a:custGeom>
                <a:avLst/>
                <a:gdLst>
                  <a:gd name="T0" fmla="*/ 0 w 180"/>
                  <a:gd name="T1" fmla="*/ 0 h 180"/>
                  <a:gd name="T2" fmla="*/ 211 w 180"/>
                  <a:gd name="T3" fmla="*/ 180 h 180"/>
                  <a:gd name="T4" fmla="*/ 0 60000 65536"/>
                  <a:gd name="T5" fmla="*/ 0 60000 65536"/>
                  <a:gd name="T6" fmla="*/ 0 w 180"/>
                  <a:gd name="T7" fmla="*/ 0 h 180"/>
                  <a:gd name="T8" fmla="*/ 180 w 180"/>
                  <a:gd name="T9" fmla="*/ 180 h 1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80" h="180">
                    <a:moveTo>
                      <a:pt x="0" y="0"/>
                    </a:moveTo>
                    <a:cubicBezTo>
                      <a:pt x="75" y="75"/>
                      <a:pt x="150" y="150"/>
                      <a:pt x="180" y="18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42723" name="Freeform 12"/>
              <p:cNvSpPr>
                <a:spLocks/>
              </p:cNvSpPr>
              <p:nvPr/>
            </p:nvSpPr>
            <p:spPr bwMode="auto">
              <a:xfrm>
                <a:off x="5957" y="9927"/>
                <a:ext cx="360" cy="210"/>
              </a:xfrm>
              <a:custGeom>
                <a:avLst/>
                <a:gdLst>
                  <a:gd name="T0" fmla="*/ 360 w 360"/>
                  <a:gd name="T1" fmla="*/ 30 h 210"/>
                  <a:gd name="T2" fmla="*/ 180 w 360"/>
                  <a:gd name="T3" fmla="*/ 30 h 210"/>
                  <a:gd name="T4" fmla="*/ 0 w 360"/>
                  <a:gd name="T5" fmla="*/ 210 h 210"/>
                  <a:gd name="T6" fmla="*/ 0 60000 65536"/>
                  <a:gd name="T7" fmla="*/ 0 60000 65536"/>
                  <a:gd name="T8" fmla="*/ 0 60000 65536"/>
                  <a:gd name="T9" fmla="*/ 0 w 360"/>
                  <a:gd name="T10" fmla="*/ 0 h 210"/>
                  <a:gd name="T11" fmla="*/ 360 w 360"/>
                  <a:gd name="T12" fmla="*/ 210 h 2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0" h="210">
                    <a:moveTo>
                      <a:pt x="360" y="30"/>
                    </a:moveTo>
                    <a:cubicBezTo>
                      <a:pt x="300" y="15"/>
                      <a:pt x="240" y="0"/>
                      <a:pt x="180" y="30"/>
                    </a:cubicBezTo>
                    <a:cubicBezTo>
                      <a:pt x="120" y="60"/>
                      <a:pt x="30" y="180"/>
                      <a:pt x="0" y="21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  <p:sp>
          <p:nvSpPr>
            <p:cNvPr id="242716" name="Text Box 13"/>
            <p:cNvSpPr txBox="1">
              <a:spLocks noChangeArrowheads="1"/>
            </p:cNvSpPr>
            <p:nvPr/>
          </p:nvSpPr>
          <p:spPr bwMode="auto">
            <a:xfrm>
              <a:off x="5889" y="2931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>
                  <a:solidFill>
                    <a:schemeClr val="tx1"/>
                  </a:solidFill>
                  <a:cs typeface="Times New Roman" pitchFamily="18" charset="0"/>
                </a:rPr>
                <a:t>%</a:t>
              </a: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242717" name="Text Box 14"/>
            <p:cNvSpPr txBox="1">
              <a:spLocks noChangeArrowheads="1"/>
            </p:cNvSpPr>
            <p:nvPr/>
          </p:nvSpPr>
          <p:spPr bwMode="auto">
            <a:xfrm>
              <a:off x="6374" y="3252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>
                  <a:solidFill>
                    <a:schemeClr val="tx1"/>
                  </a:solidFill>
                  <a:cs typeface="Times New Roman" pitchFamily="18" charset="0"/>
                </a:rPr>
                <a:t>%</a:t>
              </a:r>
              <a:endParaRPr lang="en-US" sz="2400">
                <a:solidFill>
                  <a:schemeClr val="tx1"/>
                </a:solidFill>
              </a:endParaRPr>
            </a:p>
          </p:txBody>
        </p:sp>
      </p:grpSp>
      <p:sp>
        <p:nvSpPr>
          <p:cNvPr id="242694" name="Line 15"/>
          <p:cNvSpPr>
            <a:spLocks noChangeShapeType="1"/>
          </p:cNvSpPr>
          <p:nvPr/>
        </p:nvSpPr>
        <p:spPr bwMode="auto">
          <a:xfrm>
            <a:off x="6443663" y="5084763"/>
            <a:ext cx="129698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42695" name="Line 16"/>
          <p:cNvSpPr>
            <a:spLocks noChangeShapeType="1"/>
          </p:cNvSpPr>
          <p:nvPr/>
        </p:nvSpPr>
        <p:spPr bwMode="auto">
          <a:xfrm flipH="1">
            <a:off x="5186363" y="5259388"/>
            <a:ext cx="12382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42696" name="Line 17"/>
          <p:cNvSpPr>
            <a:spLocks noChangeShapeType="1"/>
          </p:cNvSpPr>
          <p:nvPr/>
        </p:nvSpPr>
        <p:spPr bwMode="auto">
          <a:xfrm flipH="1">
            <a:off x="5795963" y="5084763"/>
            <a:ext cx="64770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54288" name="Oval 18"/>
          <p:cNvSpPr>
            <a:spLocks noChangeArrowheads="1"/>
          </p:cNvSpPr>
          <p:nvPr/>
        </p:nvSpPr>
        <p:spPr bwMode="auto">
          <a:xfrm>
            <a:off x="661988" y="4091782"/>
            <a:ext cx="2663825" cy="2303462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rtl="0">
              <a:defRPr/>
            </a:pPr>
            <a:r>
              <a:rPr lang="en-US" sz="4400" b="1">
                <a:solidFill>
                  <a:srgbClr val="660033"/>
                </a:solidFill>
                <a:latin typeface="Arial" charset="0"/>
                <a:cs typeface="Arial" charset="0"/>
              </a:rPr>
              <a:t>♀</a:t>
            </a:r>
          </a:p>
        </p:txBody>
      </p:sp>
      <p:sp>
        <p:nvSpPr>
          <p:cNvPr id="242698" name="Line 19"/>
          <p:cNvSpPr>
            <a:spLocks noChangeShapeType="1"/>
          </p:cNvSpPr>
          <p:nvPr/>
        </p:nvSpPr>
        <p:spPr bwMode="auto">
          <a:xfrm flipV="1">
            <a:off x="2148681" y="410171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42699" name="Line 20"/>
          <p:cNvSpPr>
            <a:spLocks noChangeShapeType="1"/>
          </p:cNvSpPr>
          <p:nvPr/>
        </p:nvSpPr>
        <p:spPr bwMode="auto">
          <a:xfrm flipV="1">
            <a:off x="1356518" y="5070331"/>
            <a:ext cx="792163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42700" name="Rectangle 22"/>
          <p:cNvSpPr>
            <a:spLocks noChangeArrowheads="1"/>
          </p:cNvSpPr>
          <p:nvPr/>
        </p:nvSpPr>
        <p:spPr bwMode="auto">
          <a:xfrm>
            <a:off x="2286000" y="5486400"/>
            <a:ext cx="1295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4800" b="1">
                <a:solidFill>
                  <a:srgbClr val="0000CC"/>
                </a:solidFill>
              </a:rPr>
              <a:t>♂</a:t>
            </a:r>
          </a:p>
        </p:txBody>
      </p:sp>
      <p:sp>
        <p:nvSpPr>
          <p:cNvPr id="242701" name="Rectangle 23"/>
          <p:cNvSpPr>
            <a:spLocks noChangeArrowheads="1"/>
          </p:cNvSpPr>
          <p:nvPr/>
        </p:nvSpPr>
        <p:spPr bwMode="auto">
          <a:xfrm>
            <a:off x="2566843" y="5005711"/>
            <a:ext cx="38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1800" dirty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242702" name="Rectangle 24"/>
          <p:cNvSpPr>
            <a:spLocks noChangeArrowheads="1"/>
          </p:cNvSpPr>
          <p:nvPr/>
        </p:nvSpPr>
        <p:spPr bwMode="auto">
          <a:xfrm>
            <a:off x="1752600" y="4495800"/>
            <a:ext cx="576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80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242703" name="Rectangle 31"/>
          <p:cNvSpPr>
            <a:spLocks noChangeArrowheads="1"/>
          </p:cNvSpPr>
          <p:nvPr/>
        </p:nvSpPr>
        <p:spPr bwMode="auto">
          <a:xfrm>
            <a:off x="323528" y="133926"/>
            <a:ext cx="4781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3200" b="1" u="sng" dirty="0" smtClean="0">
                <a:solidFill>
                  <a:srgbClr val="C00000"/>
                </a:solidFill>
              </a:rPr>
              <a:t>Nominal and Ordinal Data</a:t>
            </a:r>
            <a:endParaRPr lang="en-US" sz="3200" b="1" u="sng" dirty="0">
              <a:solidFill>
                <a:srgbClr val="C00000"/>
              </a:solidFill>
            </a:endParaRPr>
          </a:p>
        </p:txBody>
      </p:sp>
      <p:sp>
        <p:nvSpPr>
          <p:cNvPr id="427040" name="Rectangle 32"/>
          <p:cNvSpPr>
            <a:spLocks noChangeArrowheads="1"/>
          </p:cNvSpPr>
          <p:nvPr/>
        </p:nvSpPr>
        <p:spPr bwMode="auto">
          <a:xfrm>
            <a:off x="1187624" y="2806699"/>
            <a:ext cx="663756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rtl="0">
              <a:defRPr/>
            </a:pP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cs typeface="Arial" charset="0"/>
              </a:rPr>
              <a:t>Disadvantage</a:t>
            </a:r>
            <a:r>
              <a:rPr lang="en-US" sz="28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Arial" charset="0"/>
              </a:rPr>
              <a:t>of pie chart</a:t>
            </a:r>
          </a:p>
          <a:p>
            <a:pPr rtl="0">
              <a:defRPr/>
            </a:pPr>
            <a:r>
              <a:rPr lang="en-US" sz="2800" b="1" dirty="0">
                <a:cs typeface="Arial" charset="0"/>
              </a:rPr>
              <a:t>it can </a:t>
            </a:r>
            <a:r>
              <a:rPr lang="en-US" sz="2800" b="1" dirty="0">
                <a:solidFill>
                  <a:srgbClr val="FF0000"/>
                </a:solidFill>
                <a:cs typeface="Arial" charset="0"/>
              </a:rPr>
              <a:t>only</a:t>
            </a:r>
            <a:r>
              <a:rPr lang="en-US" sz="2800" b="1" dirty="0">
                <a:cs typeface="Arial" charset="0"/>
              </a:rPr>
              <a:t> represented </a:t>
            </a:r>
            <a:r>
              <a:rPr lang="en-US" sz="2800" b="1" dirty="0">
                <a:solidFill>
                  <a:srgbClr val="FF0000"/>
                </a:solidFill>
                <a:cs typeface="Arial" charset="0"/>
              </a:rPr>
              <a:t>one variable </a:t>
            </a:r>
          </a:p>
          <a:p>
            <a:pPr rtl="0">
              <a:defRPr/>
            </a:pPr>
            <a:r>
              <a:rPr lang="en-US" sz="2400" b="1" dirty="0">
                <a:cs typeface="Arial" charset="0"/>
              </a:rPr>
              <a:t>(sex  of children</a:t>
            </a:r>
          </a:p>
        </p:txBody>
      </p:sp>
      <p:sp>
        <p:nvSpPr>
          <p:cNvPr id="242705" name="Rectangle 33"/>
          <p:cNvSpPr>
            <a:spLocks noChangeArrowheads="1"/>
          </p:cNvSpPr>
          <p:nvPr/>
        </p:nvSpPr>
        <p:spPr bwMode="auto">
          <a:xfrm>
            <a:off x="5990431" y="170441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3200" b="1" dirty="0">
                <a:solidFill>
                  <a:srgbClr val="7030A0"/>
                </a:solidFill>
              </a:rPr>
              <a:t>Charting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242706" name="Rectangle 34"/>
          <p:cNvSpPr>
            <a:spLocks noChangeArrowheads="1"/>
          </p:cNvSpPr>
          <p:nvPr/>
        </p:nvSpPr>
        <p:spPr bwMode="auto">
          <a:xfrm>
            <a:off x="3810000" y="5029200"/>
            <a:ext cx="4635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endParaRPr lang="en-US" sz="1800" b="1">
              <a:solidFill>
                <a:srgbClr val="66FF33"/>
              </a:solidFill>
            </a:endParaRPr>
          </a:p>
          <a:p>
            <a:pPr rtl="0"/>
            <a:endParaRPr lang="en-US" sz="1800" b="1">
              <a:solidFill>
                <a:srgbClr val="66FF33"/>
              </a:solidFill>
            </a:endParaRPr>
          </a:p>
          <a:p>
            <a:pPr rtl="0"/>
            <a:endParaRPr lang="en-US" sz="1800" b="1">
              <a:solidFill>
                <a:srgbClr val="66FF33"/>
              </a:solidFill>
            </a:endParaRPr>
          </a:p>
          <a:p>
            <a:pPr rtl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42707" name="Rectangle 35"/>
          <p:cNvSpPr>
            <a:spLocks noChangeArrowheads="1"/>
          </p:cNvSpPr>
          <p:nvPr/>
        </p:nvSpPr>
        <p:spPr bwMode="auto">
          <a:xfrm>
            <a:off x="6193310" y="4605746"/>
            <a:ext cx="2984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1800" b="1" dirty="0">
                <a:solidFill>
                  <a:srgbClr val="FF0000"/>
                </a:solidFill>
              </a:rPr>
              <a:t>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42708" name="Rectangle 36"/>
          <p:cNvSpPr>
            <a:spLocks noChangeArrowheads="1"/>
          </p:cNvSpPr>
          <p:nvPr/>
        </p:nvSpPr>
        <p:spPr bwMode="auto">
          <a:xfrm>
            <a:off x="6629400" y="5638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1800" b="1" dirty="0">
                <a:solidFill>
                  <a:srgbClr val="FF0000"/>
                </a:solidFill>
              </a:rPr>
              <a:t>II</a:t>
            </a:r>
          </a:p>
        </p:txBody>
      </p:sp>
      <p:sp>
        <p:nvSpPr>
          <p:cNvPr id="242709" name="Rectangle 37"/>
          <p:cNvSpPr>
            <a:spLocks noChangeArrowheads="1"/>
          </p:cNvSpPr>
          <p:nvPr/>
        </p:nvSpPr>
        <p:spPr bwMode="auto">
          <a:xfrm>
            <a:off x="5562600" y="54102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1800" b="1" dirty="0">
                <a:solidFill>
                  <a:srgbClr val="FF0000"/>
                </a:solidFill>
              </a:rPr>
              <a:t>III</a:t>
            </a:r>
          </a:p>
        </p:txBody>
      </p:sp>
      <p:sp>
        <p:nvSpPr>
          <p:cNvPr id="242710" name="Rectangle 38"/>
          <p:cNvSpPr>
            <a:spLocks noChangeArrowheads="1"/>
          </p:cNvSpPr>
          <p:nvPr/>
        </p:nvSpPr>
        <p:spPr bwMode="auto">
          <a:xfrm>
            <a:off x="7092156" y="4829008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IV</a:t>
            </a:r>
          </a:p>
        </p:txBody>
      </p:sp>
      <p:sp>
        <p:nvSpPr>
          <p:cNvPr id="242711" name="Rectangle 39"/>
          <p:cNvSpPr>
            <a:spLocks noChangeArrowheads="1"/>
          </p:cNvSpPr>
          <p:nvPr/>
        </p:nvSpPr>
        <p:spPr bwMode="auto">
          <a:xfrm>
            <a:off x="5181600" y="4876800"/>
            <a:ext cx="4267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V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4271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187B901-1C63-4B42-94C2-ACB497F7D7B4}" type="slidenum">
              <a:rPr lang="ar-SA" sz="1400" smtClean="0">
                <a:solidFill>
                  <a:schemeClr val="tx1"/>
                </a:solidFill>
              </a:rPr>
              <a:pPr eaLnBrk="1" hangingPunct="1"/>
              <a:t>25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35" name="Text Box 41"/>
          <p:cNvSpPr txBox="1">
            <a:spLocks noChangeArrowheads="1"/>
          </p:cNvSpPr>
          <p:nvPr/>
        </p:nvSpPr>
        <p:spPr bwMode="auto">
          <a:xfrm>
            <a:off x="2760518" y="5970444"/>
            <a:ext cx="2802082" cy="7571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  <a:cs typeface="Arial" charset="0"/>
              </a:rPr>
              <a:t>Excellent </a:t>
            </a:r>
            <a:r>
              <a:rPr lang="en-US" b="1" dirty="0" smtClean="0">
                <a:solidFill>
                  <a:srgbClr val="C00000"/>
                </a:solidFill>
                <a:latin typeface="+mn-lt"/>
                <a:cs typeface="Arial" charset="0"/>
              </a:rPr>
              <a:t>in showing </a:t>
            </a:r>
            <a:r>
              <a:rPr lang="en-US" b="1" dirty="0" smtClean="0">
                <a:solidFill>
                  <a:schemeClr val="bg1"/>
                </a:solidFill>
                <a:latin typeface="+mn-lt"/>
                <a:cs typeface="Arial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+mn-lt"/>
                <a:cs typeface="Arial" charset="0"/>
              </a:rPr>
              <a:t>comparison</a:t>
            </a:r>
            <a:r>
              <a:rPr lang="en-US" b="1" dirty="0" smtClean="0">
                <a:solidFill>
                  <a:schemeClr val="bg1"/>
                </a:solidFill>
                <a:latin typeface="+mn-lt"/>
                <a:cs typeface="Arial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02844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9"/>
          <p:cNvSpPr>
            <a:spLocks noGrp="1" noChangeArrowheads="1"/>
          </p:cNvSpPr>
          <p:nvPr>
            <p:ph type="title"/>
          </p:nvPr>
        </p:nvSpPr>
        <p:spPr>
          <a:xfrm>
            <a:off x="1187624" y="188640"/>
            <a:ext cx="3828876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200" b="1" dirty="0" smtClean="0">
                <a:solidFill>
                  <a:srgbClr val="FF0000"/>
                </a:solidFill>
              </a:rPr>
              <a:t>Pie Charts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243715" name="Rectangle 10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107503" y="1157288"/>
            <a:ext cx="5302256" cy="41910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Displays data in percentages.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660066"/>
                </a:solidFill>
                <a:latin typeface="Times New Roman" pitchFamily="18" charset="0"/>
              </a:rPr>
              <a:t>Certain  Research </a:t>
            </a:r>
            <a:r>
              <a:rPr lang="en-US" dirty="0" smtClean="0"/>
              <a:t>Data:</a:t>
            </a:r>
          </a:p>
          <a:p>
            <a:pPr marL="971550" lvl="1" indent="-514350" eaLnBrk="1" hangingPunct="1">
              <a:lnSpc>
                <a:spcPct val="90000"/>
              </a:lnSpc>
              <a:buAutoNum type="arabicPlain" startAt="27"/>
            </a:pPr>
            <a:r>
              <a:rPr lang="en-US" sz="2800" dirty="0" smtClean="0">
                <a:solidFill>
                  <a:srgbClr val="00B050"/>
                </a:solidFill>
              </a:rPr>
              <a:t>  </a:t>
            </a:r>
            <a:r>
              <a:rPr lang="en-US" sz="2800" dirty="0" smtClean="0">
                <a:solidFill>
                  <a:schemeClr val="tx2"/>
                </a:solidFill>
              </a:rPr>
              <a:t>from</a:t>
            </a:r>
            <a:r>
              <a:rPr lang="en-US" sz="2800" dirty="0" smtClean="0">
                <a:solidFill>
                  <a:srgbClr val="00B050"/>
                </a:solidFill>
              </a:rPr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year, </a:t>
            </a:r>
            <a:r>
              <a:rPr lang="en-US" sz="2800" b="1" dirty="0" smtClean="0">
                <a:solidFill>
                  <a:srgbClr val="FF0000"/>
                </a:solidFill>
              </a:rPr>
              <a:t>57.4%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12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chemeClr val="tx2"/>
                </a:solidFill>
              </a:rPr>
              <a:t>from</a:t>
            </a:r>
            <a:r>
              <a:rPr lang="en-US" sz="2800" dirty="0" smtClean="0"/>
              <a:t>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year, </a:t>
            </a:r>
            <a:r>
              <a:rPr lang="en-US" sz="2800" dirty="0" smtClean="0">
                <a:solidFill>
                  <a:srgbClr val="FF0000"/>
                </a:solidFill>
              </a:rPr>
              <a:t>25.5% 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5 </a:t>
            </a:r>
            <a:r>
              <a:rPr lang="en-US" sz="2800" dirty="0" smtClean="0">
                <a:solidFill>
                  <a:schemeClr val="tx2"/>
                </a:solidFill>
              </a:rPr>
              <a:t>from </a:t>
            </a:r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year,  </a:t>
            </a:r>
            <a:r>
              <a:rPr lang="en-US" sz="2800" dirty="0" smtClean="0">
                <a:solidFill>
                  <a:srgbClr val="FF0000"/>
                </a:solidFill>
              </a:rPr>
              <a:t>10.6% 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3 </a:t>
            </a:r>
            <a:r>
              <a:rPr lang="en-US" sz="2800" dirty="0">
                <a:solidFill>
                  <a:schemeClr val="tx2"/>
                </a:solidFill>
              </a:rPr>
              <a:t>from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smtClean="0"/>
              <a:t>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year,   </a:t>
            </a:r>
            <a:r>
              <a:rPr lang="en-US" sz="2800" dirty="0" smtClean="0">
                <a:solidFill>
                  <a:srgbClr val="FF0000"/>
                </a:solidFill>
              </a:rPr>
              <a:t>6.4%.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2800" dirty="0" smtClean="0"/>
              <a:t> </a:t>
            </a:r>
            <a:r>
              <a:rPr lang="en-US" dirty="0" smtClean="0"/>
              <a:t>Should add to 100%, adds to 99.9% due to round-off error</a:t>
            </a:r>
          </a:p>
        </p:txBody>
      </p:sp>
      <p:sp>
        <p:nvSpPr>
          <p:cNvPr id="5124" name="Rectangle 19"/>
          <p:cNvSpPr>
            <a:spLocks noChangeArrowheads="1"/>
          </p:cNvSpPr>
          <p:nvPr/>
        </p:nvSpPr>
        <p:spPr bwMode="auto">
          <a:xfrm>
            <a:off x="3429000" y="2579688"/>
            <a:ext cx="184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 eaLnBrk="0" hangingPunct="0">
              <a:defRPr/>
            </a:pPr>
            <a:endParaRPr lang="en-US" sz="2400" b="1">
              <a:solidFill>
                <a:srgbClr val="40458C"/>
              </a:solidFill>
              <a:latin typeface="System"/>
              <a:cs typeface="+mn-cs"/>
            </a:endParaRPr>
          </a:p>
          <a:p>
            <a:pPr rtl="0" eaLnBrk="0" hangingPunct="0">
              <a:defRPr/>
            </a:pPr>
            <a:endParaRPr lang="en-US" sz="2400" b="1">
              <a:solidFill>
                <a:srgbClr val="40458C"/>
              </a:solidFill>
              <a:latin typeface="System"/>
              <a:cs typeface="+mn-cs"/>
            </a:endParaRPr>
          </a:p>
        </p:txBody>
      </p:sp>
      <p:sp>
        <p:nvSpPr>
          <p:cNvPr id="5125" name="Text Box 26"/>
          <p:cNvSpPr txBox="1">
            <a:spLocks noChangeArrowheads="1"/>
          </p:cNvSpPr>
          <p:nvPr/>
        </p:nvSpPr>
        <p:spPr bwMode="auto">
          <a:xfrm>
            <a:off x="4864838" y="660949"/>
            <a:ext cx="417729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rtl="0">
              <a:defRPr/>
            </a:pPr>
            <a:r>
              <a:rPr lang="en-US" dirty="0" smtClean="0">
                <a:solidFill>
                  <a:srgbClr val="660066"/>
                </a:solidFill>
                <a:latin typeface="Times New Roman" pitchFamily="18" charset="0"/>
                <a:cs typeface="+mn-cs"/>
              </a:rPr>
              <a:t>Percentage of (47)  medical students in each </a:t>
            </a:r>
          </a:p>
          <a:p>
            <a:pPr algn="ctr" rtl="0">
              <a:defRPr/>
            </a:pPr>
            <a:r>
              <a:rPr lang="en-US" dirty="0" smtClean="0">
                <a:solidFill>
                  <a:srgbClr val="660066"/>
                </a:solidFill>
                <a:latin typeface="Times New Roman" pitchFamily="18" charset="0"/>
                <a:cs typeface="+mn-cs"/>
              </a:rPr>
              <a:t>class level certain  research</a:t>
            </a:r>
          </a:p>
        </p:txBody>
      </p:sp>
      <p:sp>
        <p:nvSpPr>
          <p:cNvPr id="5126" name="Arc 29"/>
          <p:cNvSpPr>
            <a:spLocks/>
          </p:cNvSpPr>
          <p:nvPr/>
        </p:nvSpPr>
        <p:spPr bwMode="auto">
          <a:xfrm>
            <a:off x="6876858" y="2928973"/>
            <a:ext cx="1022350" cy="1662113"/>
          </a:xfrm>
          <a:custGeom>
            <a:avLst/>
            <a:gdLst>
              <a:gd name="T0" fmla="*/ 0 w 13289"/>
              <a:gd name="T1" fmla="*/ 0 h 21600"/>
              <a:gd name="T2" fmla="*/ 2147483647 w 13289"/>
              <a:gd name="T3" fmla="*/ 2147483647 h 21600"/>
              <a:gd name="T4" fmla="*/ 2147483647 w 13289"/>
              <a:gd name="T5" fmla="*/ 2147483647 h 21600"/>
              <a:gd name="T6" fmla="*/ 0 60000 65536"/>
              <a:gd name="T7" fmla="*/ 0 60000 65536"/>
              <a:gd name="T8" fmla="*/ 0 60000 65536"/>
              <a:gd name="T9" fmla="*/ 0 w 13289"/>
              <a:gd name="T10" fmla="*/ 0 h 21600"/>
              <a:gd name="T11" fmla="*/ 13289 w 1328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289" h="21600" fill="none" extrusionOk="0">
                <a:moveTo>
                  <a:pt x="0" y="0"/>
                </a:moveTo>
                <a:cubicBezTo>
                  <a:pt x="20" y="0"/>
                  <a:pt x="41" y="-1"/>
                  <a:pt x="62" y="0"/>
                </a:cubicBezTo>
                <a:cubicBezTo>
                  <a:pt x="4850" y="0"/>
                  <a:pt x="9503" y="1591"/>
                  <a:pt x="13288" y="4523"/>
                </a:cubicBezTo>
              </a:path>
              <a:path w="13289" h="21600" stroke="0" extrusionOk="0">
                <a:moveTo>
                  <a:pt x="0" y="0"/>
                </a:moveTo>
                <a:cubicBezTo>
                  <a:pt x="20" y="0"/>
                  <a:pt x="41" y="-1"/>
                  <a:pt x="62" y="0"/>
                </a:cubicBezTo>
                <a:cubicBezTo>
                  <a:pt x="4850" y="0"/>
                  <a:pt x="9503" y="1591"/>
                  <a:pt x="13288" y="4523"/>
                </a:cubicBezTo>
                <a:lnTo>
                  <a:pt x="62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rtl="0">
              <a:defRPr/>
            </a:pPr>
            <a:endParaRPr lang="en-MY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7" name="Arc 30"/>
          <p:cNvSpPr>
            <a:spLocks/>
          </p:cNvSpPr>
          <p:nvPr/>
        </p:nvSpPr>
        <p:spPr bwMode="auto">
          <a:xfrm>
            <a:off x="5368367" y="3344794"/>
            <a:ext cx="3170237" cy="2976562"/>
          </a:xfrm>
          <a:custGeom>
            <a:avLst/>
            <a:gdLst>
              <a:gd name="T0" fmla="*/ 2147483647 w 41196"/>
              <a:gd name="T1" fmla="*/ 0 h 38677"/>
              <a:gd name="T2" fmla="*/ 0 w 41196"/>
              <a:gd name="T3" fmla="*/ 2147483647 h 38677"/>
              <a:gd name="T4" fmla="*/ 2147483647 w 41196"/>
              <a:gd name="T5" fmla="*/ 2147483647 h 38677"/>
              <a:gd name="T6" fmla="*/ 0 60000 65536"/>
              <a:gd name="T7" fmla="*/ 0 60000 65536"/>
              <a:gd name="T8" fmla="*/ 0 60000 65536"/>
              <a:gd name="T9" fmla="*/ 0 w 41196"/>
              <a:gd name="T10" fmla="*/ 0 h 38677"/>
              <a:gd name="T11" fmla="*/ 41196 w 41196"/>
              <a:gd name="T12" fmla="*/ 38677 h 386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196" h="38677" fill="none" extrusionOk="0">
                <a:moveTo>
                  <a:pt x="32822" y="0"/>
                </a:moveTo>
                <a:cubicBezTo>
                  <a:pt x="38104" y="4091"/>
                  <a:pt x="41196" y="10396"/>
                  <a:pt x="41196" y="17077"/>
                </a:cubicBezTo>
                <a:cubicBezTo>
                  <a:pt x="41196" y="29006"/>
                  <a:pt x="31525" y="38677"/>
                  <a:pt x="19596" y="38677"/>
                </a:cubicBezTo>
                <a:cubicBezTo>
                  <a:pt x="11184" y="38677"/>
                  <a:pt x="3538" y="33794"/>
                  <a:pt x="0" y="26163"/>
                </a:cubicBezTo>
              </a:path>
              <a:path w="41196" h="38677" stroke="0" extrusionOk="0">
                <a:moveTo>
                  <a:pt x="32822" y="0"/>
                </a:moveTo>
                <a:cubicBezTo>
                  <a:pt x="38104" y="4091"/>
                  <a:pt x="41196" y="10396"/>
                  <a:pt x="41196" y="17077"/>
                </a:cubicBezTo>
                <a:cubicBezTo>
                  <a:pt x="41196" y="29006"/>
                  <a:pt x="31525" y="38677"/>
                  <a:pt x="19596" y="38677"/>
                </a:cubicBezTo>
                <a:cubicBezTo>
                  <a:pt x="11184" y="38677"/>
                  <a:pt x="3538" y="33794"/>
                  <a:pt x="0" y="26163"/>
                </a:cubicBezTo>
                <a:lnTo>
                  <a:pt x="19596" y="17077"/>
                </a:lnTo>
                <a:lnTo>
                  <a:pt x="32822" y="0"/>
                </a:lnTo>
                <a:close/>
              </a:path>
            </a:pathLst>
          </a:cu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dirty="0">
              <a:solidFill>
                <a:srgbClr val="FF3300"/>
              </a:solidFill>
              <a:latin typeface="Tahoma" pitchFamily="34" charset="0"/>
            </a:endParaRPr>
          </a:p>
        </p:txBody>
      </p:sp>
      <p:sp>
        <p:nvSpPr>
          <p:cNvPr id="5128" name="Arc 31" descr="Pink tissue paper"/>
          <p:cNvSpPr>
            <a:spLocks/>
          </p:cNvSpPr>
          <p:nvPr/>
        </p:nvSpPr>
        <p:spPr bwMode="auto">
          <a:xfrm>
            <a:off x="5128006" y="3081594"/>
            <a:ext cx="1662113" cy="2227263"/>
          </a:xfrm>
          <a:custGeom>
            <a:avLst/>
            <a:gdLst>
              <a:gd name="T0" fmla="*/ 2147483647 w 21600"/>
              <a:gd name="T1" fmla="*/ 2147483647 h 28953"/>
              <a:gd name="T2" fmla="*/ 2147483647 w 21600"/>
              <a:gd name="T3" fmla="*/ 0 h 28953"/>
              <a:gd name="T4" fmla="*/ 2147483647 w 21600"/>
              <a:gd name="T5" fmla="*/ 2147483647 h 28953"/>
              <a:gd name="T6" fmla="*/ 0 60000 65536"/>
              <a:gd name="T7" fmla="*/ 0 60000 65536"/>
              <a:gd name="T8" fmla="*/ 0 60000 65536"/>
              <a:gd name="T9" fmla="*/ 0 w 21600"/>
              <a:gd name="T10" fmla="*/ 0 h 28953"/>
              <a:gd name="T11" fmla="*/ 21600 w 21600"/>
              <a:gd name="T12" fmla="*/ 28953 h 289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8953" fill="none" extrusionOk="0">
                <a:moveTo>
                  <a:pt x="2004" y="28952"/>
                </a:moveTo>
                <a:cubicBezTo>
                  <a:pt x="683" y="26105"/>
                  <a:pt x="0" y="23004"/>
                  <a:pt x="0" y="19866"/>
                </a:cubicBezTo>
                <a:cubicBezTo>
                  <a:pt x="-1" y="11213"/>
                  <a:pt x="5163" y="3396"/>
                  <a:pt x="13120" y="-1"/>
                </a:cubicBezTo>
              </a:path>
              <a:path w="21600" h="28953" stroke="0" extrusionOk="0">
                <a:moveTo>
                  <a:pt x="2004" y="28952"/>
                </a:moveTo>
                <a:cubicBezTo>
                  <a:pt x="683" y="26105"/>
                  <a:pt x="0" y="23004"/>
                  <a:pt x="0" y="19866"/>
                </a:cubicBezTo>
                <a:cubicBezTo>
                  <a:pt x="-1" y="11213"/>
                  <a:pt x="5163" y="3396"/>
                  <a:pt x="13120" y="-1"/>
                </a:cubicBezTo>
                <a:lnTo>
                  <a:pt x="21600" y="19866"/>
                </a:lnTo>
                <a:lnTo>
                  <a:pt x="2004" y="28952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rtl="0">
              <a:defRPr/>
            </a:pPr>
            <a:endParaRPr lang="en-MY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9" name="Arc 32"/>
          <p:cNvSpPr>
            <a:spLocks/>
          </p:cNvSpPr>
          <p:nvPr/>
        </p:nvSpPr>
        <p:spPr bwMode="auto">
          <a:xfrm>
            <a:off x="6184954" y="2950388"/>
            <a:ext cx="652463" cy="1662113"/>
          </a:xfrm>
          <a:custGeom>
            <a:avLst/>
            <a:gdLst>
              <a:gd name="T0" fmla="*/ 0 w 8479"/>
              <a:gd name="T1" fmla="*/ 2147483647 h 21600"/>
              <a:gd name="T2" fmla="*/ 2147483647 w 8479"/>
              <a:gd name="T3" fmla="*/ 0 h 21600"/>
              <a:gd name="T4" fmla="*/ 2147483647 w 8479"/>
              <a:gd name="T5" fmla="*/ 2147483647 h 21600"/>
              <a:gd name="T6" fmla="*/ 0 60000 65536"/>
              <a:gd name="T7" fmla="*/ 0 60000 65536"/>
              <a:gd name="T8" fmla="*/ 0 60000 65536"/>
              <a:gd name="T9" fmla="*/ 0 w 8479"/>
              <a:gd name="T10" fmla="*/ 0 h 21600"/>
              <a:gd name="T11" fmla="*/ 8479 w 847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479" h="21600" fill="none" extrusionOk="0">
                <a:moveTo>
                  <a:pt x="-1" y="1733"/>
                </a:moveTo>
                <a:cubicBezTo>
                  <a:pt x="2661" y="597"/>
                  <a:pt x="5523" y="8"/>
                  <a:pt x="8417" y="0"/>
                </a:cubicBezTo>
              </a:path>
              <a:path w="8479" h="21600" stroke="0" extrusionOk="0">
                <a:moveTo>
                  <a:pt x="-1" y="1733"/>
                </a:moveTo>
                <a:cubicBezTo>
                  <a:pt x="2661" y="597"/>
                  <a:pt x="5523" y="8"/>
                  <a:pt x="8417" y="0"/>
                </a:cubicBezTo>
                <a:lnTo>
                  <a:pt x="8479" y="21600"/>
                </a:lnTo>
                <a:lnTo>
                  <a:pt x="-1" y="1733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rtl="0">
              <a:defRPr/>
            </a:pPr>
            <a:endParaRPr lang="en-MY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30" name="Rectangle 33"/>
          <p:cNvSpPr>
            <a:spLocks noChangeArrowheads="1"/>
          </p:cNvSpPr>
          <p:nvPr/>
        </p:nvSpPr>
        <p:spPr bwMode="auto">
          <a:xfrm>
            <a:off x="7242580" y="4362388"/>
            <a:ext cx="9800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rtl="0">
              <a:defRPr/>
            </a:pPr>
            <a:r>
              <a:rPr lang="en-US" sz="2400" b="1" dirty="0">
                <a:solidFill>
                  <a:schemeClr val="bg1"/>
                </a:solidFill>
                <a:cs typeface="+mn-cs"/>
              </a:rPr>
              <a:t>1</a:t>
            </a:r>
            <a:r>
              <a:rPr lang="en-US" sz="2400" b="1" baseline="30000" dirty="0">
                <a:solidFill>
                  <a:schemeClr val="bg1"/>
                </a:solidFill>
                <a:cs typeface="+mn-cs"/>
              </a:rPr>
              <a:t>st </a:t>
            </a:r>
            <a:r>
              <a:rPr lang="en-US" sz="2400" b="1" dirty="0">
                <a:solidFill>
                  <a:schemeClr val="bg1"/>
                </a:solidFill>
                <a:cs typeface="+mn-cs"/>
              </a:rPr>
              <a:t> year</a:t>
            </a:r>
            <a:endParaRPr lang="en-US" sz="2400" dirty="0">
              <a:solidFill>
                <a:schemeClr val="bg1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31" name="Rectangle 34"/>
          <p:cNvSpPr>
            <a:spLocks noChangeArrowheads="1"/>
          </p:cNvSpPr>
          <p:nvPr/>
        </p:nvSpPr>
        <p:spPr bwMode="auto">
          <a:xfrm>
            <a:off x="6988450" y="3260184"/>
            <a:ext cx="5802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rtl="0">
              <a:defRPr/>
            </a:pPr>
            <a:r>
              <a:rPr lang="en-US" b="1" dirty="0">
                <a:cs typeface="+mn-cs"/>
              </a:rPr>
              <a:t>10.6%</a:t>
            </a:r>
            <a:endParaRPr lang="en-US" dirty="0">
              <a:latin typeface="Tahoma" pitchFamily="34" charset="0"/>
              <a:cs typeface="+mn-cs"/>
            </a:endParaRPr>
          </a:p>
        </p:txBody>
      </p:sp>
      <p:sp>
        <p:nvSpPr>
          <p:cNvPr id="5132" name="Rectangle 35"/>
          <p:cNvSpPr>
            <a:spLocks noChangeArrowheads="1"/>
          </p:cNvSpPr>
          <p:nvPr/>
        </p:nvSpPr>
        <p:spPr bwMode="auto">
          <a:xfrm>
            <a:off x="5496498" y="3623067"/>
            <a:ext cx="8947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rtl="0">
              <a:defRPr/>
            </a:pPr>
            <a:r>
              <a:rPr lang="en-US" sz="2000" b="1" dirty="0">
                <a:solidFill>
                  <a:srgbClr val="002060"/>
                </a:solidFill>
                <a:cs typeface="+mn-cs"/>
              </a:rPr>
              <a:t>2</a:t>
            </a:r>
            <a:r>
              <a:rPr lang="en-US" sz="2000" b="1" baseline="30000" dirty="0">
                <a:solidFill>
                  <a:srgbClr val="002060"/>
                </a:solidFill>
                <a:cs typeface="+mn-cs"/>
              </a:rPr>
              <a:t>nd</a:t>
            </a:r>
            <a:r>
              <a:rPr lang="en-US" sz="2000" b="1" dirty="0">
                <a:solidFill>
                  <a:srgbClr val="002060"/>
                </a:solidFill>
                <a:cs typeface="+mn-cs"/>
              </a:rPr>
              <a:t>  year</a:t>
            </a:r>
            <a:endParaRPr lang="en-US" sz="2000" dirty="0">
              <a:solidFill>
                <a:srgbClr val="002060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33" name="Rectangle 36"/>
          <p:cNvSpPr>
            <a:spLocks noChangeArrowheads="1"/>
          </p:cNvSpPr>
          <p:nvPr/>
        </p:nvSpPr>
        <p:spPr bwMode="auto">
          <a:xfrm>
            <a:off x="7095076" y="5445224"/>
            <a:ext cx="64601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rtl="0">
              <a:defRPr/>
            </a:pPr>
            <a:r>
              <a:rPr lang="en-US" sz="2000" b="1" dirty="0">
                <a:solidFill>
                  <a:schemeClr val="bg1"/>
                </a:solidFill>
                <a:cs typeface="+mn-cs"/>
              </a:rPr>
              <a:t>57.4%</a:t>
            </a:r>
            <a:endParaRPr lang="en-US" sz="2000" dirty="0">
              <a:solidFill>
                <a:schemeClr val="bg1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35" name="Rectangle 38"/>
          <p:cNvSpPr>
            <a:spLocks noChangeArrowheads="1"/>
          </p:cNvSpPr>
          <p:nvPr/>
        </p:nvSpPr>
        <p:spPr bwMode="auto">
          <a:xfrm>
            <a:off x="5387910" y="4095335"/>
            <a:ext cx="64601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rtl="0">
              <a:defRPr/>
            </a:pPr>
            <a:r>
              <a:rPr lang="en-US" sz="2000" b="1" dirty="0">
                <a:cs typeface="+mn-cs"/>
              </a:rPr>
              <a:t>25.5%</a:t>
            </a:r>
            <a:endParaRPr lang="en-US" sz="2000" dirty="0">
              <a:latin typeface="Tahoma" pitchFamily="34" charset="0"/>
              <a:cs typeface="+mn-cs"/>
            </a:endParaRPr>
          </a:p>
        </p:txBody>
      </p:sp>
      <p:sp>
        <p:nvSpPr>
          <p:cNvPr id="5136" name="Rectangle 39"/>
          <p:cNvSpPr>
            <a:spLocks noChangeArrowheads="1"/>
          </p:cNvSpPr>
          <p:nvPr/>
        </p:nvSpPr>
        <p:spPr bwMode="auto">
          <a:xfrm>
            <a:off x="6096249" y="2627048"/>
            <a:ext cx="80502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rtl="0">
              <a:defRPr/>
            </a:pPr>
            <a:r>
              <a:rPr lang="en-US" sz="2000" b="1" dirty="0">
                <a:solidFill>
                  <a:srgbClr val="FF3300"/>
                </a:solidFill>
                <a:cs typeface="+mn-cs"/>
              </a:rPr>
              <a:t>4</a:t>
            </a:r>
            <a:r>
              <a:rPr lang="en-US" sz="2000" b="1" baseline="30000" dirty="0">
                <a:solidFill>
                  <a:srgbClr val="FF3300"/>
                </a:solidFill>
                <a:cs typeface="+mn-cs"/>
              </a:rPr>
              <a:t>th</a:t>
            </a:r>
            <a:r>
              <a:rPr lang="en-US" sz="2000" b="1" dirty="0">
                <a:solidFill>
                  <a:srgbClr val="FF3300"/>
                </a:solidFill>
                <a:cs typeface="+mn-cs"/>
              </a:rPr>
              <a:t> year</a:t>
            </a:r>
            <a:endParaRPr lang="en-US" sz="2000" dirty="0">
              <a:solidFill>
                <a:srgbClr val="FF3300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37" name="Rectangle 40"/>
          <p:cNvSpPr>
            <a:spLocks noChangeArrowheads="1"/>
          </p:cNvSpPr>
          <p:nvPr/>
        </p:nvSpPr>
        <p:spPr bwMode="auto">
          <a:xfrm>
            <a:off x="6311018" y="3278946"/>
            <a:ext cx="8151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rtl="0">
              <a:defRPr/>
            </a:pPr>
            <a:r>
              <a:rPr lang="en-US" sz="2000" b="1" dirty="0">
                <a:solidFill>
                  <a:srgbClr val="FF3300"/>
                </a:solidFill>
                <a:cs typeface="+mn-cs"/>
              </a:rPr>
              <a:t>6.4%</a:t>
            </a:r>
            <a:endParaRPr lang="en-US" sz="2000" dirty="0">
              <a:solidFill>
                <a:srgbClr val="FF3300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38" name="Text Box 41"/>
          <p:cNvSpPr txBox="1">
            <a:spLocks noChangeArrowheads="1"/>
          </p:cNvSpPr>
          <p:nvPr/>
        </p:nvSpPr>
        <p:spPr bwMode="auto">
          <a:xfrm>
            <a:off x="552053" y="5705165"/>
            <a:ext cx="441980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rtl="0" eaLnBrk="1" hangingPunct="1">
              <a:lnSpc>
                <a:spcPct val="90000"/>
              </a:lnSpc>
              <a:spcBef>
                <a:spcPct val="20000"/>
              </a:spcBef>
              <a:buClr>
                <a:srgbClr val="6F89F7"/>
              </a:buClr>
              <a:buSzPct val="110000"/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40458C"/>
                </a:solidFill>
                <a:cs typeface="+mn-cs"/>
              </a:rPr>
              <a:t>Excellent in showing </a:t>
            </a:r>
            <a:endParaRPr lang="en-GB" b="1" dirty="0" smtClean="0">
              <a:solidFill>
                <a:srgbClr val="40458C"/>
              </a:solidFill>
              <a:cs typeface="+mn-cs"/>
            </a:endParaRPr>
          </a:p>
          <a:p>
            <a:pPr algn="ctr" rtl="0" eaLnBrk="1" hangingPunct="1">
              <a:lnSpc>
                <a:spcPct val="90000"/>
              </a:lnSpc>
              <a:spcBef>
                <a:spcPct val="20000"/>
              </a:spcBef>
              <a:buClr>
                <a:srgbClr val="6F89F7"/>
              </a:buClr>
              <a:buSzPct val="110000"/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3300"/>
                </a:solidFill>
                <a:cs typeface="+mn-cs"/>
              </a:rPr>
              <a:t>part vs. whole comparisons</a:t>
            </a:r>
          </a:p>
        </p:txBody>
      </p:sp>
      <p:sp>
        <p:nvSpPr>
          <p:cNvPr id="243731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061B7D3-09E0-4791-8845-259EC4626551}" type="slidenum">
              <a:rPr lang="ar-SA" sz="1400" smtClean="0">
                <a:solidFill>
                  <a:srgbClr val="40458C"/>
                </a:solidFill>
                <a:latin typeface="Tahoma" pitchFamily="34" charset="0"/>
                <a:cs typeface="Tahoma" pitchFamily="34" charset="0"/>
              </a:rPr>
              <a:pPr eaLnBrk="1" hangingPunct="1"/>
              <a:t>26</a:t>
            </a:fld>
            <a:endParaRPr lang="en-US" sz="1400" dirty="0" smtClean="0">
              <a:solidFill>
                <a:srgbClr val="40458C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0" name="Rectangle 37"/>
          <p:cNvSpPr>
            <a:spLocks noChangeArrowheads="1"/>
          </p:cNvSpPr>
          <p:nvPr/>
        </p:nvSpPr>
        <p:spPr bwMode="auto">
          <a:xfrm>
            <a:off x="7068046" y="2891966"/>
            <a:ext cx="11546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rtl="0">
              <a:defRPr/>
            </a:pPr>
            <a:r>
              <a:rPr lang="en-US" sz="2400" b="1" dirty="0">
                <a:solidFill>
                  <a:srgbClr val="FF0000"/>
                </a:solidFill>
                <a:cs typeface="+mn-cs"/>
              </a:rPr>
              <a:t>3</a:t>
            </a:r>
            <a:r>
              <a:rPr lang="en-US" sz="2400" b="1" baseline="30000" dirty="0">
                <a:solidFill>
                  <a:srgbClr val="FF0000"/>
                </a:solidFill>
                <a:cs typeface="+mn-cs"/>
              </a:rPr>
              <a:t>rd</a:t>
            </a:r>
            <a:r>
              <a:rPr lang="en-US" sz="2400" b="1" dirty="0">
                <a:solidFill>
                  <a:srgbClr val="FF0000"/>
                </a:solidFill>
                <a:cs typeface="+mn-cs"/>
              </a:rPr>
              <a:t>  year</a:t>
            </a:r>
            <a:endParaRPr lang="en-US" sz="2400" dirty="0">
              <a:solidFill>
                <a:srgbClr val="FF0000"/>
              </a:solidFill>
              <a:latin typeface="Tahoma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69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Title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3682752" cy="49006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2- THE BAR CHART: </a:t>
            </a:r>
          </a:p>
        </p:txBody>
      </p:sp>
      <p:sp>
        <p:nvSpPr>
          <p:cNvPr id="244739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839200" cy="5181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b="1" dirty="0" smtClean="0">
                <a:cs typeface="Arial" pitchFamily="34" charset="0"/>
              </a:rPr>
              <a:t>This type of graph is suitable to represent data of the </a:t>
            </a:r>
          </a:p>
          <a:p>
            <a:pPr marL="0" indent="0" eaLnBrk="1" hangingPunct="1">
              <a:buNone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    two </a:t>
            </a:r>
            <a:r>
              <a:rPr lang="en-US" sz="2800" b="1" dirty="0" smtClean="0">
                <a:cs typeface="Arial" pitchFamily="34" charset="0"/>
              </a:rPr>
              <a:t>subtypes of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qualitative</a:t>
            </a:r>
            <a:r>
              <a:rPr lang="en-US" sz="2800" b="1" dirty="0" smtClean="0">
                <a:solidFill>
                  <a:srgbClr val="002060"/>
                </a:solidFill>
                <a:cs typeface="Arial" pitchFamily="34" charset="0"/>
              </a:rPr>
              <a:t>  and quantitative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discrete</a:t>
            </a:r>
            <a:r>
              <a:rPr lang="en-US" sz="2800" b="1" dirty="0" smtClean="0">
                <a:cs typeface="Arial" pitchFamily="34" charset="0"/>
              </a:rPr>
              <a:t> type. </a:t>
            </a:r>
          </a:p>
          <a:p>
            <a:pPr eaLnBrk="1" hangingPunct="1"/>
            <a:r>
              <a:rPr lang="en-US" sz="2800" b="1" dirty="0" smtClean="0">
                <a:cs typeface="Arial" pitchFamily="34" charset="0"/>
              </a:rPr>
              <a:t>Each category in the table is represented by a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 bar </a:t>
            </a:r>
            <a:r>
              <a:rPr lang="en-US" sz="2800" b="1" dirty="0" smtClean="0">
                <a:cs typeface="Arial" pitchFamily="34" charset="0"/>
              </a:rPr>
              <a:t>or  </a:t>
            </a:r>
            <a:r>
              <a:rPr lang="en-US" sz="2800" b="1" dirty="0" smtClean="0">
                <a:solidFill>
                  <a:schemeClr val="tx2"/>
                </a:solidFill>
                <a:cs typeface="Arial" pitchFamily="34" charset="0"/>
              </a:rPr>
              <a:t>column </a:t>
            </a:r>
            <a:r>
              <a:rPr lang="en-US" sz="2800" b="1" dirty="0" smtClean="0">
                <a:cs typeface="Arial" pitchFamily="34" charset="0"/>
              </a:rPr>
              <a:t>or </a:t>
            </a:r>
            <a:r>
              <a:rPr lang="en-US" sz="2800" b="1" dirty="0" smtClean="0">
                <a:solidFill>
                  <a:schemeClr val="tx2"/>
                </a:solidFill>
                <a:cs typeface="Arial" pitchFamily="34" charset="0"/>
              </a:rPr>
              <a:t>rectangle</a:t>
            </a:r>
            <a:r>
              <a:rPr lang="en-US" sz="2800" b="1" dirty="0" smtClean="0">
                <a:cs typeface="Arial" pitchFamily="34" charset="0"/>
              </a:rPr>
              <a:t>, </a:t>
            </a:r>
          </a:p>
          <a:p>
            <a:pPr eaLnBrk="1" hangingPunct="1"/>
            <a:r>
              <a:rPr lang="en-US" sz="2800" b="1" dirty="0" smtClean="0">
                <a:cs typeface="Arial" pitchFamily="34" charset="0"/>
              </a:rPr>
              <a:t>So the </a:t>
            </a:r>
            <a:r>
              <a:rPr lang="en-US" sz="2800" b="1" dirty="0" smtClean="0">
                <a:solidFill>
                  <a:schemeClr val="tx2"/>
                </a:solidFill>
                <a:cs typeface="Arial" pitchFamily="34" charset="0"/>
              </a:rPr>
              <a:t>height </a:t>
            </a:r>
            <a:r>
              <a:rPr lang="en-US" sz="2800" b="1" dirty="0" smtClean="0">
                <a:cs typeface="Arial" pitchFamily="34" charset="0"/>
              </a:rPr>
              <a:t>of the bar is opposite to the corresponding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frequency </a:t>
            </a:r>
            <a:r>
              <a:rPr lang="en-US" sz="2800" b="1" dirty="0" smtClean="0">
                <a:cs typeface="Arial" pitchFamily="34" charset="0"/>
              </a:rPr>
              <a:t>on the Y axis.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b="1" dirty="0" smtClean="0">
                <a:cs typeface="Arial" pitchFamily="34" charset="0"/>
              </a:rPr>
              <a:t>All bars must have the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same width </a:t>
            </a:r>
            <a:r>
              <a:rPr lang="en-US" sz="2800" b="1" dirty="0" smtClean="0">
                <a:cs typeface="Arial" pitchFamily="34" charset="0"/>
              </a:rPr>
              <a:t>and a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space</a:t>
            </a:r>
            <a:r>
              <a:rPr lang="en-US" sz="2800" b="1" dirty="0" smtClean="0">
                <a:cs typeface="Arial" pitchFamily="34" charset="0"/>
              </a:rPr>
              <a:t> must be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left  between every two </a:t>
            </a:r>
            <a:r>
              <a:rPr lang="en-US" sz="2800" b="1" dirty="0" smtClean="0">
                <a:cs typeface="Arial" pitchFamily="34" charset="0"/>
              </a:rPr>
              <a:t>consecutive bars,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b="1" dirty="0" smtClean="0">
                <a:cs typeface="Arial" pitchFamily="34" charset="0"/>
              </a:rPr>
              <a:t>the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width  of </a:t>
            </a:r>
            <a:r>
              <a:rPr lang="en-US" sz="2800" b="1" dirty="0" smtClean="0">
                <a:cs typeface="Arial" pitchFamily="34" charset="0"/>
              </a:rPr>
              <a:t>that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space </a:t>
            </a:r>
            <a:r>
              <a:rPr lang="en-US" sz="2800" b="1" dirty="0" smtClean="0">
                <a:cs typeface="Arial" pitchFamily="34" charset="0"/>
              </a:rPr>
              <a:t>is about 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same or half </a:t>
            </a:r>
            <a:r>
              <a:rPr lang="en-US" sz="2800" b="1" dirty="0" smtClean="0">
                <a:cs typeface="Arial" pitchFamily="34" charset="0"/>
              </a:rPr>
              <a:t>the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 width of </a:t>
            </a:r>
            <a:r>
              <a:rPr lang="en-US" sz="2800" b="1" dirty="0" smtClean="0">
                <a:cs typeface="Arial" pitchFamily="34" charset="0"/>
              </a:rPr>
              <a:t>the</a:t>
            </a: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 bar</a:t>
            </a:r>
            <a:r>
              <a:rPr lang="en-US" sz="2800" b="1" dirty="0" smtClean="0">
                <a:cs typeface="Arial" pitchFamily="34" charset="0"/>
              </a:rPr>
              <a:t>.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C06A09-B43B-4D29-9DDD-BE4086E72CD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20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5249B22-5A83-421D-B979-28E62C7631A7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4576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0BA4D22-4491-4348-BE93-A8127389B2E6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28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45764" name="Rectangle 4"/>
          <p:cNvSpPr>
            <a:spLocks noChangeArrowheads="1"/>
          </p:cNvSpPr>
          <p:nvPr/>
        </p:nvSpPr>
        <p:spPr bwMode="auto">
          <a:xfrm>
            <a:off x="228600" y="530259"/>
            <a:ext cx="8525963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FF0000"/>
                </a:solidFill>
              </a:rPr>
              <a:t>       </a:t>
            </a:r>
            <a:r>
              <a:rPr lang="en-US" sz="2800" b="1" u="sng" dirty="0">
                <a:solidFill>
                  <a:srgbClr val="FF0000"/>
                </a:solidFill>
              </a:rPr>
              <a:t> Bar Chart     </a:t>
            </a:r>
            <a:endParaRPr lang="en-US" sz="2800" dirty="0">
              <a:solidFill>
                <a:srgbClr val="FF0000"/>
              </a:solidFill>
            </a:endParaRPr>
          </a:p>
          <a:p>
            <a:pPr rtl="0">
              <a:tabLst>
                <a:tab pos="457200" algn="l"/>
              </a:tabLst>
            </a:pPr>
            <a:r>
              <a:rPr lang="en-US" sz="2800" b="1" u="sng" dirty="0"/>
              <a:t>Two axis</a:t>
            </a:r>
            <a:r>
              <a:rPr lang="en-US" sz="2800" dirty="0"/>
              <a:t>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 smtClean="0">
                <a:solidFill>
                  <a:srgbClr val="002060"/>
                </a:solidFill>
              </a:rPr>
              <a:t>Horizontal</a:t>
            </a:r>
            <a:r>
              <a:rPr lang="en-US" sz="2800" dirty="0" smtClean="0">
                <a:solidFill>
                  <a:srgbClr val="002060"/>
                </a:solidFill>
              </a:rPr>
              <a:t>,</a:t>
            </a:r>
            <a:r>
              <a:rPr lang="en-US" sz="2800" dirty="0">
                <a:solidFill>
                  <a:srgbClr val="0000CC"/>
                </a:solidFill>
                <a:cs typeface="Arial" charset="0"/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  <a:cs typeface="Arial" charset="0"/>
              </a:rPr>
              <a:t>X</a:t>
            </a:r>
            <a:r>
              <a:rPr lang="en-US" sz="2800" b="1" dirty="0">
                <a:solidFill>
                  <a:srgbClr val="FFFFFF"/>
                </a:solidFill>
              </a:rPr>
              <a:t> plotting the variable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endParaRPr lang="en-US" sz="2800" dirty="0">
              <a:solidFill>
                <a:srgbClr val="0000CC"/>
              </a:solidFill>
              <a:cs typeface="Arial" charset="0"/>
            </a:endParaRPr>
          </a:p>
          <a:p>
            <a:pPr rtl="0">
              <a:buClr>
                <a:srgbClr val="CCCC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b="1" dirty="0"/>
              <a:t>plotting the variable</a:t>
            </a:r>
            <a:r>
              <a:rPr lang="en-US" sz="2800" dirty="0"/>
              <a:t> .</a:t>
            </a:r>
          </a:p>
          <a:p>
            <a:pPr rtl="0">
              <a:buClr>
                <a:srgbClr val="CCCC00"/>
              </a:buClr>
              <a:tabLst>
                <a:tab pos="457200" algn="l"/>
              </a:tabLst>
            </a:pPr>
            <a:endParaRPr lang="en-US" sz="2800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</a:rPr>
              <a:t> Vertical</a:t>
            </a:r>
            <a:r>
              <a:rPr lang="en-US" sz="2800" dirty="0">
                <a:solidFill>
                  <a:srgbClr val="002060"/>
                </a:solidFill>
              </a:rPr>
              <a:t>, </a:t>
            </a:r>
            <a:r>
              <a:rPr lang="en-US" sz="2800" b="1" dirty="0">
                <a:solidFill>
                  <a:srgbClr val="FF0000"/>
                </a:solidFill>
                <a:cs typeface="Arial" charset="0"/>
              </a:rPr>
              <a:t>Y</a:t>
            </a:r>
          </a:p>
          <a:p>
            <a:pPr rtl="0">
              <a:buClr>
                <a:srgbClr val="CCCC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 smtClean="0"/>
              <a:t>plotting </a:t>
            </a:r>
            <a:r>
              <a:rPr lang="en-US" sz="2800" b="1" dirty="0"/>
              <a:t>the </a:t>
            </a:r>
          </a:p>
          <a:p>
            <a:pPr rtl="0">
              <a:buClr>
                <a:srgbClr val="CCCC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>
                <a:solidFill>
                  <a:srgbClr val="FF0000"/>
                </a:solidFill>
              </a:rPr>
              <a:t>frequency,  Relative frequency </a:t>
            </a:r>
            <a:r>
              <a:rPr lang="en-US" sz="2800" b="1" dirty="0" smtClean="0"/>
              <a:t>or     </a:t>
            </a:r>
            <a:r>
              <a:rPr lang="en-US" sz="2800" b="1" dirty="0" smtClean="0">
                <a:solidFill>
                  <a:srgbClr val="FF0000"/>
                </a:solidFill>
              </a:rPr>
              <a:t>%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</a:rPr>
              <a:t>Then draw</a:t>
            </a:r>
            <a:r>
              <a:rPr lang="en-US" sz="2800" dirty="0">
                <a:solidFill>
                  <a:srgbClr val="002060"/>
                </a:solidFill>
              </a:rPr>
              <a:t> a</a:t>
            </a:r>
            <a:r>
              <a:rPr lang="en-US" sz="2800" b="1" dirty="0">
                <a:solidFill>
                  <a:srgbClr val="002060"/>
                </a:solidFill>
              </a:rPr>
              <a:t> Rectangles (bar)</a:t>
            </a:r>
            <a:r>
              <a:rPr lang="en-US" sz="2800" dirty="0">
                <a:solidFill>
                  <a:srgbClr val="002060"/>
                </a:solidFill>
              </a:rPr>
              <a:t> . </a:t>
            </a:r>
          </a:p>
          <a:p>
            <a:pPr algn="ctr">
              <a:tabLst>
                <a:tab pos="457200" algn="l"/>
              </a:tabLst>
            </a:pPr>
            <a:r>
              <a:rPr lang="en-US" sz="2400" dirty="0">
                <a:solidFill>
                  <a:srgbClr val="002060"/>
                </a:solidFill>
              </a:rPr>
              <a:t>  </a:t>
            </a:r>
            <a:r>
              <a:rPr lang="en-US" sz="2800" b="1" dirty="0">
                <a:solidFill>
                  <a:srgbClr val="002060"/>
                </a:solidFill>
              </a:rPr>
              <a:t>The length of rectangle (bar) corresponding to the</a:t>
            </a:r>
          </a:p>
          <a:p>
            <a:pPr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</a:rPr>
              <a:t>       frequency of the variable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483225" y="298093"/>
            <a:ext cx="3404911" cy="2339061"/>
            <a:chOff x="4320" y="8012"/>
            <a:chExt cx="3061" cy="3431"/>
          </a:xfrm>
          <a:solidFill>
            <a:srgbClr val="D8F4F8"/>
          </a:solidFill>
        </p:grpSpPr>
        <p:sp>
          <p:nvSpPr>
            <p:cNvPr id="50189" name="Line 6"/>
            <p:cNvSpPr>
              <a:spLocks noChangeShapeType="1"/>
            </p:cNvSpPr>
            <p:nvPr/>
          </p:nvSpPr>
          <p:spPr bwMode="auto">
            <a:xfrm rot="-5400000">
              <a:off x="5826" y="9955"/>
              <a:ext cx="1" cy="1857"/>
            </a:xfrm>
            <a:prstGeom prst="line">
              <a:avLst/>
            </a:prstGeom>
            <a:grpFill/>
            <a:ln w="79375" cmpd="sng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0190" name="Line 7"/>
            <p:cNvSpPr>
              <a:spLocks noChangeShapeType="1"/>
            </p:cNvSpPr>
            <p:nvPr/>
          </p:nvSpPr>
          <p:spPr bwMode="auto">
            <a:xfrm flipV="1">
              <a:off x="4898" y="8022"/>
              <a:ext cx="0" cy="2861"/>
            </a:xfrm>
            <a:prstGeom prst="line">
              <a:avLst/>
            </a:prstGeom>
            <a:grpFill/>
            <a:ln w="76200" cmpd="sng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0191" name="Text Box 8"/>
            <p:cNvSpPr txBox="1">
              <a:spLocks noChangeArrowheads="1"/>
            </p:cNvSpPr>
            <p:nvPr/>
          </p:nvSpPr>
          <p:spPr bwMode="auto">
            <a:xfrm>
              <a:off x="6622" y="10754"/>
              <a:ext cx="759" cy="689"/>
            </a:xfrm>
            <a:prstGeom prst="rect">
              <a:avLst/>
            </a:prstGeom>
            <a:grpFill/>
            <a:ln w="476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Arial" charset="0"/>
                </a:rPr>
                <a:t>X</a:t>
              </a:r>
              <a:endParaRPr lang="en-US" sz="2800" dirty="0">
                <a:solidFill>
                  <a:srgbClr val="0000CC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0192" name="Text Box 9"/>
            <p:cNvSpPr txBox="1">
              <a:spLocks noChangeArrowheads="1"/>
            </p:cNvSpPr>
            <p:nvPr/>
          </p:nvSpPr>
          <p:spPr bwMode="auto">
            <a:xfrm>
              <a:off x="4320" y="8012"/>
              <a:ext cx="578" cy="792"/>
            </a:xfrm>
            <a:prstGeom prst="rect">
              <a:avLst/>
            </a:prstGeom>
            <a:grpFill/>
            <a:ln w="476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Y</a:t>
              </a:r>
              <a:endParaRPr lang="en-US" sz="2800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45767" name="Rectangle 2"/>
          <p:cNvSpPr>
            <a:spLocks noChangeArrowheads="1"/>
          </p:cNvSpPr>
          <p:nvPr/>
        </p:nvSpPr>
        <p:spPr bwMode="auto">
          <a:xfrm>
            <a:off x="483196" y="183344"/>
            <a:ext cx="33124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400" dirty="0">
                <a:solidFill>
                  <a:srgbClr val="002060"/>
                </a:solidFill>
              </a:rPr>
              <a:t>nominal and ordinal data</a:t>
            </a:r>
          </a:p>
        </p:txBody>
      </p:sp>
      <p:sp>
        <p:nvSpPr>
          <p:cNvPr id="3" name="Rectangle 2"/>
          <p:cNvSpPr/>
          <p:nvPr/>
        </p:nvSpPr>
        <p:spPr>
          <a:xfrm>
            <a:off x="4860591" y="5018958"/>
            <a:ext cx="3956096" cy="1569660"/>
          </a:xfrm>
          <a:prstGeom prst="rect">
            <a:avLst/>
          </a:prstGeom>
          <a:ln w="317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u="sng" dirty="0">
                <a:solidFill>
                  <a:srgbClr val="FFFFFF"/>
                </a:solidFill>
              </a:rPr>
              <a:t> </a:t>
            </a:r>
            <a:r>
              <a:rPr lang="en-US" sz="2400" b="1" u="sng" dirty="0">
                <a:solidFill>
                  <a:srgbClr val="002060"/>
                </a:solidFill>
              </a:rPr>
              <a:t>Used for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dirty="0">
                <a:solidFill>
                  <a:srgbClr val="002060"/>
                </a:solidFill>
              </a:rPr>
              <a:t>        </a:t>
            </a:r>
            <a:r>
              <a:rPr lang="en-US" sz="2400" b="1" dirty="0">
                <a:solidFill>
                  <a:srgbClr val="002060"/>
                </a:solidFill>
              </a:rPr>
              <a:t>frequency or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</a:rPr>
              <a:t>      Relative frequency or                      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</a:rPr>
              <a:t>              % .</a:t>
            </a:r>
            <a:endParaRPr lang="en-MY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5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D366BE1-B812-46B7-B375-2392A4E8A8C2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4781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EF99C7D6-DA6B-492F-8017-31625251D918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29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47812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47813" name="Rectangle 4"/>
          <p:cNvSpPr>
            <a:spLocks noChangeArrowheads="1"/>
          </p:cNvSpPr>
          <p:nvPr/>
        </p:nvSpPr>
        <p:spPr bwMode="auto">
          <a:xfrm>
            <a:off x="228600" y="53578"/>
            <a:ext cx="8642350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457200" indent="-457200" rtl="0"/>
            <a:r>
              <a:rPr lang="en-US" sz="3200" b="1" u="sng" dirty="0">
                <a:solidFill>
                  <a:srgbClr val="C00000"/>
                </a:solidFill>
              </a:rPr>
              <a:t>Charting </a:t>
            </a:r>
          </a:p>
          <a:p>
            <a:pPr marL="457200" indent="-457200" rtl="0"/>
            <a:r>
              <a:rPr lang="en-US" sz="2800" b="1" u="sng" dirty="0">
                <a:solidFill>
                  <a:srgbClr val="FF0000"/>
                </a:solidFill>
              </a:rPr>
              <a:t>nominal and</a:t>
            </a:r>
            <a:r>
              <a:rPr lang="en-US" sz="2800" b="1" dirty="0">
                <a:solidFill>
                  <a:srgbClr val="FF0000"/>
                </a:solidFill>
              </a:rPr>
              <a:t> ordinal data</a:t>
            </a:r>
          </a:p>
          <a:p>
            <a:pPr marL="457200" indent="-457200" rtl="0"/>
            <a:endParaRPr lang="en-US" sz="2400" b="1" u="sng" dirty="0">
              <a:solidFill>
                <a:srgbClr val="00CCFF"/>
              </a:solidFill>
            </a:endParaRPr>
          </a:p>
          <a:p>
            <a:pPr marL="457200" indent="-457200" rtl="0"/>
            <a:r>
              <a:rPr lang="en-US" sz="2800" b="1" u="sng" dirty="0">
                <a:solidFill>
                  <a:srgbClr val="FF0000"/>
                </a:solidFill>
              </a:rPr>
              <a:t>Bar chart</a:t>
            </a:r>
          </a:p>
          <a:p>
            <a:pPr marL="457200" indent="-457200" rtl="0">
              <a:buFontTx/>
              <a:buAutoNum type="romanUcPeriod"/>
            </a:pPr>
            <a:r>
              <a:rPr lang="en-US" sz="2800" b="1" dirty="0">
                <a:solidFill>
                  <a:srgbClr val="C00000"/>
                </a:solidFill>
              </a:rPr>
              <a:t>Simple bar chart  </a:t>
            </a:r>
            <a:r>
              <a:rPr lang="en-US" sz="2800" b="1" dirty="0"/>
              <a:t>used </a:t>
            </a:r>
          </a:p>
          <a:p>
            <a:pPr marL="457200" indent="-457200" rtl="0"/>
            <a:r>
              <a:rPr lang="en-US" sz="2800" b="1" dirty="0"/>
              <a:t>   -when we have </a:t>
            </a:r>
            <a:r>
              <a:rPr lang="en-US" sz="2800" b="1" dirty="0">
                <a:solidFill>
                  <a:srgbClr val="FF0000"/>
                </a:solidFill>
              </a:rPr>
              <a:t>one variable  </a:t>
            </a:r>
            <a:r>
              <a:rPr lang="en-US" sz="2800" b="1" dirty="0"/>
              <a:t>(sex of child )</a:t>
            </a:r>
          </a:p>
          <a:p>
            <a:pPr marL="457200" indent="-457200" rtl="0">
              <a:buFont typeface="Wingdings" pitchFamily="2" charset="2"/>
              <a:buNone/>
            </a:pPr>
            <a:r>
              <a:rPr lang="en-US" sz="2800" b="1" dirty="0"/>
              <a:t>    -width of bares should be equal and </a:t>
            </a:r>
          </a:p>
          <a:p>
            <a:pPr marL="457200" indent="-457200" rtl="0">
              <a:buFont typeface="Wingdings" pitchFamily="2" charset="2"/>
              <a:buNone/>
            </a:pPr>
            <a:r>
              <a:rPr lang="en-US" sz="2800" b="1" dirty="0"/>
              <a:t>  -space between bars be the same </a:t>
            </a:r>
          </a:p>
          <a:p>
            <a:pPr marL="457200" indent="-457200" rtl="0"/>
            <a:r>
              <a:rPr lang="en-US" sz="2800" b="1" dirty="0"/>
              <a:t> </a:t>
            </a:r>
          </a:p>
          <a:p>
            <a:pPr marL="457200" indent="-457200" rtl="0"/>
            <a:r>
              <a:rPr lang="en-US" sz="2800" b="1" dirty="0">
                <a:solidFill>
                  <a:srgbClr val="0070C0"/>
                </a:solidFill>
              </a:rPr>
              <a:t>  </a:t>
            </a:r>
            <a:r>
              <a:rPr lang="en-US" sz="2800" b="1" dirty="0">
                <a:solidFill>
                  <a:srgbClr val="C00000"/>
                </a:solidFill>
              </a:rPr>
              <a:t>II Clustered bar chart</a:t>
            </a:r>
          </a:p>
          <a:p>
            <a:pPr marL="457200" indent="-457200" rtl="0"/>
            <a:r>
              <a:rPr lang="en-US" sz="2800" b="1" dirty="0"/>
              <a:t>  Used when more than one variable  example sex with different  class  year </a:t>
            </a:r>
          </a:p>
          <a:p>
            <a:pPr marL="457200" indent="-457200" rtl="0"/>
            <a:r>
              <a:rPr lang="en-US" sz="2800" b="1" dirty="0"/>
              <a:t> </a:t>
            </a:r>
          </a:p>
          <a:p>
            <a:pPr marL="457200" indent="-457200" rtl="0"/>
            <a:r>
              <a:rPr lang="en-US" sz="2800" b="1" dirty="0">
                <a:solidFill>
                  <a:srgbClr val="C00000"/>
                </a:solidFill>
              </a:rPr>
              <a:t>  III Stacked bar chart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705599" y="304800"/>
            <a:ext cx="2130425" cy="1929812"/>
            <a:chOff x="466" y="390"/>
            <a:chExt cx="4752" cy="2374"/>
          </a:xfrm>
          <a:solidFill>
            <a:schemeClr val="accent1"/>
          </a:solidFill>
        </p:grpSpPr>
        <p:sp>
          <p:nvSpPr>
            <p:cNvPr id="50" name="Rectangle 5"/>
            <p:cNvSpPr>
              <a:spLocks noChangeArrowheads="1"/>
            </p:cNvSpPr>
            <p:nvPr/>
          </p:nvSpPr>
          <p:spPr bwMode="auto">
            <a:xfrm>
              <a:off x="1006" y="390"/>
              <a:ext cx="376" cy="2217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" name="Rectangle 6"/>
            <p:cNvSpPr>
              <a:spLocks noChangeArrowheads="1"/>
            </p:cNvSpPr>
            <p:nvPr/>
          </p:nvSpPr>
          <p:spPr bwMode="auto">
            <a:xfrm>
              <a:off x="1953" y="1873"/>
              <a:ext cx="375" cy="734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2899" y="2023"/>
              <a:ext cx="391" cy="584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3" name="Rectangle 8"/>
            <p:cNvSpPr>
              <a:spLocks noChangeArrowheads="1"/>
            </p:cNvSpPr>
            <p:nvPr/>
          </p:nvSpPr>
          <p:spPr bwMode="auto">
            <a:xfrm>
              <a:off x="3860" y="2233"/>
              <a:ext cx="376" cy="374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4" name="Rectangle 9"/>
            <p:cNvSpPr>
              <a:spLocks noChangeArrowheads="1"/>
            </p:cNvSpPr>
            <p:nvPr/>
          </p:nvSpPr>
          <p:spPr bwMode="auto">
            <a:xfrm>
              <a:off x="4807" y="2308"/>
              <a:ext cx="375" cy="299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5" name="Line 10"/>
            <p:cNvSpPr>
              <a:spLocks noChangeShapeType="1"/>
            </p:cNvSpPr>
            <p:nvPr/>
          </p:nvSpPr>
          <p:spPr bwMode="auto">
            <a:xfrm>
              <a:off x="720" y="390"/>
              <a:ext cx="1" cy="2217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6" name="Line 11"/>
            <p:cNvSpPr>
              <a:spLocks noChangeShapeType="1"/>
            </p:cNvSpPr>
            <p:nvPr/>
          </p:nvSpPr>
          <p:spPr bwMode="auto">
            <a:xfrm>
              <a:off x="661" y="2607"/>
              <a:ext cx="60" cy="1"/>
            </a:xfrm>
            <a:prstGeom prst="line">
              <a:avLst/>
            </a:prstGeom>
            <a:grp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7" name="Line 12"/>
            <p:cNvSpPr>
              <a:spLocks noChangeShapeType="1"/>
            </p:cNvSpPr>
            <p:nvPr/>
          </p:nvSpPr>
          <p:spPr bwMode="auto">
            <a:xfrm>
              <a:off x="661" y="1873"/>
              <a:ext cx="60" cy="1"/>
            </a:xfrm>
            <a:prstGeom prst="line">
              <a:avLst/>
            </a:prstGeom>
            <a:grp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8" name="Line 13"/>
            <p:cNvSpPr>
              <a:spLocks noChangeShapeType="1"/>
            </p:cNvSpPr>
            <p:nvPr/>
          </p:nvSpPr>
          <p:spPr bwMode="auto">
            <a:xfrm>
              <a:off x="661" y="1124"/>
              <a:ext cx="60" cy="1"/>
            </a:xfrm>
            <a:prstGeom prst="line">
              <a:avLst/>
            </a:prstGeom>
            <a:grp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9" name="Line 14"/>
            <p:cNvSpPr>
              <a:spLocks noChangeShapeType="1"/>
            </p:cNvSpPr>
            <p:nvPr/>
          </p:nvSpPr>
          <p:spPr bwMode="auto">
            <a:xfrm>
              <a:off x="661" y="390"/>
              <a:ext cx="60" cy="1"/>
            </a:xfrm>
            <a:prstGeom prst="line">
              <a:avLst/>
            </a:prstGeom>
            <a:grp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0" name="Line 15"/>
            <p:cNvSpPr>
              <a:spLocks noChangeShapeType="1"/>
            </p:cNvSpPr>
            <p:nvPr/>
          </p:nvSpPr>
          <p:spPr bwMode="auto">
            <a:xfrm flipV="1">
              <a:off x="721" y="2571"/>
              <a:ext cx="4497" cy="36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" name="Rectangle 16"/>
            <p:cNvSpPr>
              <a:spLocks noChangeArrowheads="1"/>
            </p:cNvSpPr>
            <p:nvPr/>
          </p:nvSpPr>
          <p:spPr bwMode="auto">
            <a:xfrm>
              <a:off x="466" y="2488"/>
              <a:ext cx="134" cy="276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" name="Group 231"/>
          <p:cNvGrpSpPr>
            <a:grpSpLocks/>
          </p:cNvGrpSpPr>
          <p:nvPr/>
        </p:nvGrpSpPr>
        <p:grpSpPr bwMode="auto">
          <a:xfrm>
            <a:off x="5715000" y="5105400"/>
            <a:ext cx="3025501" cy="1297363"/>
            <a:chOff x="3420" y="9180"/>
            <a:chExt cx="5651" cy="2549"/>
          </a:xfrm>
          <a:solidFill>
            <a:schemeClr val="accent1"/>
          </a:solidFill>
        </p:grpSpPr>
        <p:sp>
          <p:nvSpPr>
            <p:cNvPr id="64" name="Rectangle 232" descr="5%"/>
            <p:cNvSpPr>
              <a:spLocks noChangeArrowheads="1"/>
            </p:cNvSpPr>
            <p:nvPr/>
          </p:nvSpPr>
          <p:spPr bwMode="auto">
            <a:xfrm>
              <a:off x="5838" y="10917"/>
              <a:ext cx="357" cy="482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" name="Line 233"/>
            <p:cNvSpPr>
              <a:spLocks noChangeShapeType="1"/>
            </p:cNvSpPr>
            <p:nvPr/>
          </p:nvSpPr>
          <p:spPr bwMode="auto">
            <a:xfrm>
              <a:off x="3860" y="11713"/>
              <a:ext cx="65" cy="1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6" name="Line 234"/>
            <p:cNvSpPr>
              <a:spLocks noChangeShapeType="1"/>
            </p:cNvSpPr>
            <p:nvPr/>
          </p:nvSpPr>
          <p:spPr bwMode="auto">
            <a:xfrm>
              <a:off x="3860" y="11307"/>
              <a:ext cx="65" cy="1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7" name="Line 235"/>
            <p:cNvSpPr>
              <a:spLocks noChangeShapeType="1"/>
            </p:cNvSpPr>
            <p:nvPr/>
          </p:nvSpPr>
          <p:spPr bwMode="auto">
            <a:xfrm>
              <a:off x="3860" y="10917"/>
              <a:ext cx="65" cy="1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8" name="Line 236"/>
            <p:cNvSpPr>
              <a:spLocks noChangeShapeType="1"/>
            </p:cNvSpPr>
            <p:nvPr/>
          </p:nvSpPr>
          <p:spPr bwMode="auto">
            <a:xfrm>
              <a:off x="3860" y="10512"/>
              <a:ext cx="65" cy="1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9" name="Line 237"/>
            <p:cNvSpPr>
              <a:spLocks noChangeShapeType="1"/>
            </p:cNvSpPr>
            <p:nvPr/>
          </p:nvSpPr>
          <p:spPr bwMode="auto">
            <a:xfrm>
              <a:off x="3860" y="10106"/>
              <a:ext cx="65" cy="1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0" name="Line 238"/>
            <p:cNvSpPr>
              <a:spLocks noChangeShapeType="1"/>
            </p:cNvSpPr>
            <p:nvPr/>
          </p:nvSpPr>
          <p:spPr bwMode="auto">
            <a:xfrm>
              <a:off x="3860" y="9716"/>
              <a:ext cx="65" cy="1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1" name="Line 239"/>
            <p:cNvSpPr>
              <a:spLocks noChangeShapeType="1"/>
            </p:cNvSpPr>
            <p:nvPr/>
          </p:nvSpPr>
          <p:spPr bwMode="auto">
            <a:xfrm>
              <a:off x="3860" y="9310"/>
              <a:ext cx="65" cy="1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2" name="Rectangle 240"/>
            <p:cNvSpPr>
              <a:spLocks noChangeArrowheads="1"/>
            </p:cNvSpPr>
            <p:nvPr/>
          </p:nvSpPr>
          <p:spPr bwMode="auto">
            <a:xfrm>
              <a:off x="3420" y="9978"/>
              <a:ext cx="206" cy="121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100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3" name="Rectangle 241"/>
            <p:cNvSpPr>
              <a:spLocks noChangeArrowheads="1"/>
            </p:cNvSpPr>
            <p:nvPr/>
          </p:nvSpPr>
          <p:spPr bwMode="auto">
            <a:xfrm>
              <a:off x="3647" y="11585"/>
              <a:ext cx="99" cy="120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4" name="Rectangle 242"/>
            <p:cNvSpPr>
              <a:spLocks noChangeArrowheads="1"/>
            </p:cNvSpPr>
            <p:nvPr/>
          </p:nvSpPr>
          <p:spPr bwMode="auto">
            <a:xfrm>
              <a:off x="3534" y="11176"/>
              <a:ext cx="138" cy="121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25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" name="Rectangle 243"/>
            <p:cNvSpPr>
              <a:spLocks noChangeArrowheads="1"/>
            </p:cNvSpPr>
            <p:nvPr/>
          </p:nvSpPr>
          <p:spPr bwMode="auto">
            <a:xfrm>
              <a:off x="3534" y="10788"/>
              <a:ext cx="138" cy="120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50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6" name="Rectangle 244"/>
            <p:cNvSpPr>
              <a:spLocks noChangeArrowheads="1"/>
            </p:cNvSpPr>
            <p:nvPr/>
          </p:nvSpPr>
          <p:spPr bwMode="auto">
            <a:xfrm>
              <a:off x="3534" y="10382"/>
              <a:ext cx="138" cy="121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75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7" name="Rectangle 245"/>
            <p:cNvSpPr>
              <a:spLocks noChangeArrowheads="1"/>
            </p:cNvSpPr>
            <p:nvPr/>
          </p:nvSpPr>
          <p:spPr bwMode="auto">
            <a:xfrm>
              <a:off x="3420" y="9587"/>
              <a:ext cx="206" cy="121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150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8" name="Rectangle 246"/>
            <p:cNvSpPr>
              <a:spLocks noChangeArrowheads="1"/>
            </p:cNvSpPr>
            <p:nvPr/>
          </p:nvSpPr>
          <p:spPr bwMode="auto">
            <a:xfrm>
              <a:off x="3420" y="9180"/>
              <a:ext cx="206" cy="121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200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9" name="Rectangle 247" descr="5%"/>
            <p:cNvSpPr>
              <a:spLocks noChangeArrowheads="1"/>
            </p:cNvSpPr>
            <p:nvPr/>
          </p:nvSpPr>
          <p:spPr bwMode="auto">
            <a:xfrm>
              <a:off x="5047" y="10917"/>
              <a:ext cx="341" cy="796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0" name="Rectangle 248" descr="قطري واسع إلى الأعلى"/>
            <p:cNvSpPr>
              <a:spLocks noChangeArrowheads="1"/>
            </p:cNvSpPr>
            <p:nvPr/>
          </p:nvSpPr>
          <p:spPr bwMode="auto">
            <a:xfrm>
              <a:off x="5838" y="11278"/>
              <a:ext cx="359" cy="425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1" name="Rectangle 249" descr="5%"/>
            <p:cNvSpPr>
              <a:spLocks noChangeArrowheads="1"/>
            </p:cNvSpPr>
            <p:nvPr/>
          </p:nvSpPr>
          <p:spPr bwMode="auto">
            <a:xfrm>
              <a:off x="6742" y="11226"/>
              <a:ext cx="358" cy="487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2" name="Rectangle 250" descr="5%"/>
            <p:cNvSpPr>
              <a:spLocks noChangeArrowheads="1"/>
            </p:cNvSpPr>
            <p:nvPr/>
          </p:nvSpPr>
          <p:spPr bwMode="auto">
            <a:xfrm>
              <a:off x="7537" y="11307"/>
              <a:ext cx="397" cy="406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3" name="Rectangle 251" descr="5%"/>
            <p:cNvSpPr>
              <a:spLocks noChangeArrowheads="1"/>
            </p:cNvSpPr>
            <p:nvPr/>
          </p:nvSpPr>
          <p:spPr bwMode="auto">
            <a:xfrm>
              <a:off x="8435" y="11389"/>
              <a:ext cx="358" cy="324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4" name="Line 252"/>
            <p:cNvSpPr>
              <a:spLocks noChangeShapeType="1"/>
            </p:cNvSpPr>
            <p:nvPr/>
          </p:nvSpPr>
          <p:spPr bwMode="auto">
            <a:xfrm>
              <a:off x="3562" y="9330"/>
              <a:ext cx="142" cy="2246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5" name="Line 253"/>
            <p:cNvSpPr>
              <a:spLocks noChangeShapeType="1"/>
            </p:cNvSpPr>
            <p:nvPr/>
          </p:nvSpPr>
          <p:spPr bwMode="auto">
            <a:xfrm>
              <a:off x="3925" y="11713"/>
              <a:ext cx="5146" cy="1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6" name="Rectangle 254" descr="قطري واسع إلى الأعلى"/>
            <p:cNvSpPr>
              <a:spLocks noChangeArrowheads="1"/>
            </p:cNvSpPr>
            <p:nvPr/>
          </p:nvSpPr>
          <p:spPr bwMode="auto">
            <a:xfrm>
              <a:off x="4303" y="10922"/>
              <a:ext cx="351" cy="796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7" name="Rectangle 255" descr="5%"/>
            <p:cNvSpPr>
              <a:spLocks noChangeArrowheads="1"/>
            </p:cNvSpPr>
            <p:nvPr/>
          </p:nvSpPr>
          <p:spPr bwMode="auto">
            <a:xfrm>
              <a:off x="4299" y="9375"/>
              <a:ext cx="351" cy="1542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8" name="Rectangle 262" descr="قطري واسع إلى الأعلى"/>
            <p:cNvSpPr>
              <a:spLocks noChangeArrowheads="1"/>
            </p:cNvSpPr>
            <p:nvPr/>
          </p:nvSpPr>
          <p:spPr bwMode="auto">
            <a:xfrm>
              <a:off x="5037" y="11385"/>
              <a:ext cx="359" cy="31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9" name="Rectangle 263" descr="قطري واسع إلى الأعلى"/>
            <p:cNvSpPr>
              <a:spLocks noChangeArrowheads="1"/>
            </p:cNvSpPr>
            <p:nvPr/>
          </p:nvSpPr>
          <p:spPr bwMode="auto">
            <a:xfrm>
              <a:off x="6746" y="11469"/>
              <a:ext cx="359" cy="255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0" name="Rectangle 264" descr="قطري واسع إلى الأعلى"/>
            <p:cNvSpPr>
              <a:spLocks noChangeArrowheads="1"/>
            </p:cNvSpPr>
            <p:nvPr/>
          </p:nvSpPr>
          <p:spPr bwMode="auto">
            <a:xfrm>
              <a:off x="7544" y="11570"/>
              <a:ext cx="397" cy="142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1" name="Rectangle 265" descr="قطري واسع إلى الأعلى"/>
            <p:cNvSpPr>
              <a:spLocks noChangeArrowheads="1"/>
            </p:cNvSpPr>
            <p:nvPr/>
          </p:nvSpPr>
          <p:spPr bwMode="auto">
            <a:xfrm>
              <a:off x="8444" y="11638"/>
              <a:ext cx="359" cy="91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2" name="Rectangle 266" descr="قطري واسع إلى الأعلى"/>
            <p:cNvSpPr>
              <a:spLocks noChangeArrowheads="1"/>
            </p:cNvSpPr>
            <p:nvPr/>
          </p:nvSpPr>
          <p:spPr bwMode="auto">
            <a:xfrm>
              <a:off x="7977" y="10228"/>
              <a:ext cx="359" cy="314"/>
            </a:xfrm>
            <a:prstGeom prst="rect">
              <a:avLst/>
            </a:prstGeom>
            <a:grp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3" name="Rectangle 267" descr="5%"/>
            <p:cNvSpPr>
              <a:spLocks noChangeArrowheads="1"/>
            </p:cNvSpPr>
            <p:nvPr/>
          </p:nvSpPr>
          <p:spPr bwMode="auto">
            <a:xfrm>
              <a:off x="7847" y="9479"/>
              <a:ext cx="359" cy="31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 dirty="0">
                <a:solidFill>
                  <a:srgbClr val="00CC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47816" name="Rectangle 93"/>
          <p:cNvSpPr>
            <a:spLocks noChangeArrowheads="1"/>
          </p:cNvSpPr>
          <p:nvPr/>
        </p:nvSpPr>
        <p:spPr bwMode="auto">
          <a:xfrm>
            <a:off x="8382000" y="4953000"/>
            <a:ext cx="454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2800" b="1" dirty="0"/>
              <a:t>♂</a:t>
            </a:r>
          </a:p>
        </p:txBody>
      </p:sp>
      <p:sp>
        <p:nvSpPr>
          <p:cNvPr id="247817" name="Text Box 268"/>
          <p:cNvSpPr txBox="1">
            <a:spLocks noChangeArrowheads="1"/>
          </p:cNvSpPr>
          <p:nvPr/>
        </p:nvSpPr>
        <p:spPr bwMode="auto">
          <a:xfrm>
            <a:off x="8382000" y="5486400"/>
            <a:ext cx="6604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 eaLnBrk="1" hangingPunct="1"/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</a:rPr>
              <a:t>♀</a:t>
            </a:r>
            <a:endParaRPr lang="en-US" sz="3600" b="1" dirty="0">
              <a:solidFill>
                <a:srgbClr val="0070C0"/>
              </a:solidFill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934200" y="3200400"/>
            <a:ext cx="1936750" cy="1244012"/>
            <a:chOff x="466" y="390"/>
            <a:chExt cx="4752" cy="2374"/>
          </a:xfrm>
          <a:solidFill>
            <a:schemeClr val="accent1"/>
          </a:solidFill>
        </p:grpSpPr>
        <p:sp>
          <p:nvSpPr>
            <p:cNvPr id="97" name="Rectangle 5"/>
            <p:cNvSpPr>
              <a:spLocks noChangeArrowheads="1"/>
            </p:cNvSpPr>
            <p:nvPr/>
          </p:nvSpPr>
          <p:spPr bwMode="auto">
            <a:xfrm>
              <a:off x="1006" y="390"/>
              <a:ext cx="376" cy="2217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8" name="Rectangle 6"/>
            <p:cNvSpPr>
              <a:spLocks noChangeArrowheads="1"/>
            </p:cNvSpPr>
            <p:nvPr/>
          </p:nvSpPr>
          <p:spPr bwMode="auto">
            <a:xfrm>
              <a:off x="1953" y="1873"/>
              <a:ext cx="375" cy="734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9" name="Rectangle 7"/>
            <p:cNvSpPr>
              <a:spLocks noChangeArrowheads="1"/>
            </p:cNvSpPr>
            <p:nvPr/>
          </p:nvSpPr>
          <p:spPr bwMode="auto">
            <a:xfrm>
              <a:off x="2899" y="2023"/>
              <a:ext cx="391" cy="584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3860" y="2233"/>
              <a:ext cx="376" cy="374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4807" y="2308"/>
              <a:ext cx="375" cy="299"/>
            </a:xfrm>
            <a:prstGeom prst="rect">
              <a:avLst/>
            </a:prstGeom>
            <a:grp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2" name="Line 10"/>
            <p:cNvSpPr>
              <a:spLocks noChangeShapeType="1"/>
            </p:cNvSpPr>
            <p:nvPr/>
          </p:nvSpPr>
          <p:spPr bwMode="auto">
            <a:xfrm>
              <a:off x="720" y="390"/>
              <a:ext cx="1" cy="2217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3" name="Line 11"/>
            <p:cNvSpPr>
              <a:spLocks noChangeShapeType="1"/>
            </p:cNvSpPr>
            <p:nvPr/>
          </p:nvSpPr>
          <p:spPr bwMode="auto">
            <a:xfrm>
              <a:off x="661" y="2607"/>
              <a:ext cx="60" cy="1"/>
            </a:xfrm>
            <a:prstGeom prst="line">
              <a:avLst/>
            </a:prstGeom>
            <a:grp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4" name="Line 12"/>
            <p:cNvSpPr>
              <a:spLocks noChangeShapeType="1"/>
            </p:cNvSpPr>
            <p:nvPr/>
          </p:nvSpPr>
          <p:spPr bwMode="auto">
            <a:xfrm>
              <a:off x="661" y="1873"/>
              <a:ext cx="60" cy="1"/>
            </a:xfrm>
            <a:prstGeom prst="line">
              <a:avLst/>
            </a:prstGeom>
            <a:grp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5" name="Line 13"/>
            <p:cNvSpPr>
              <a:spLocks noChangeShapeType="1"/>
            </p:cNvSpPr>
            <p:nvPr/>
          </p:nvSpPr>
          <p:spPr bwMode="auto">
            <a:xfrm>
              <a:off x="661" y="1124"/>
              <a:ext cx="60" cy="1"/>
            </a:xfrm>
            <a:prstGeom prst="line">
              <a:avLst/>
            </a:prstGeom>
            <a:grp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6" name="Line 14"/>
            <p:cNvSpPr>
              <a:spLocks noChangeShapeType="1"/>
            </p:cNvSpPr>
            <p:nvPr/>
          </p:nvSpPr>
          <p:spPr bwMode="auto">
            <a:xfrm>
              <a:off x="661" y="390"/>
              <a:ext cx="60" cy="1"/>
            </a:xfrm>
            <a:prstGeom prst="line">
              <a:avLst/>
            </a:prstGeom>
            <a:grp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7" name="Line 15"/>
            <p:cNvSpPr>
              <a:spLocks noChangeShapeType="1"/>
            </p:cNvSpPr>
            <p:nvPr/>
          </p:nvSpPr>
          <p:spPr bwMode="auto">
            <a:xfrm flipV="1">
              <a:off x="721" y="2571"/>
              <a:ext cx="4497" cy="36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8" name="Rectangle 16"/>
            <p:cNvSpPr>
              <a:spLocks noChangeArrowheads="1"/>
            </p:cNvSpPr>
            <p:nvPr/>
          </p:nvSpPr>
          <p:spPr bwMode="auto">
            <a:xfrm>
              <a:off x="466" y="2488"/>
              <a:ext cx="134" cy="276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0</a:t>
              </a:r>
              <a:endParaRPr lang="en-US" sz="1800" dirty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47819" name="Rectangle 26"/>
          <p:cNvSpPr>
            <a:spLocks noChangeArrowheads="1"/>
          </p:cNvSpPr>
          <p:nvPr/>
        </p:nvSpPr>
        <p:spPr bwMode="auto">
          <a:xfrm>
            <a:off x="7086600" y="3581400"/>
            <a:ext cx="76200" cy="792163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7820" name="Rectangle 26"/>
          <p:cNvSpPr>
            <a:spLocks noChangeArrowheads="1"/>
          </p:cNvSpPr>
          <p:nvPr/>
        </p:nvSpPr>
        <p:spPr bwMode="auto">
          <a:xfrm>
            <a:off x="7467600" y="4038600"/>
            <a:ext cx="76200" cy="3048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7821" name="Rectangle 26"/>
          <p:cNvSpPr>
            <a:spLocks noChangeArrowheads="1"/>
          </p:cNvSpPr>
          <p:nvPr/>
        </p:nvSpPr>
        <p:spPr bwMode="auto">
          <a:xfrm flipH="1">
            <a:off x="8686800" y="4114800"/>
            <a:ext cx="76200" cy="2286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7822" name="Rectangle 26"/>
          <p:cNvSpPr>
            <a:spLocks noChangeArrowheads="1"/>
          </p:cNvSpPr>
          <p:nvPr/>
        </p:nvSpPr>
        <p:spPr bwMode="auto">
          <a:xfrm>
            <a:off x="8077200" y="4191000"/>
            <a:ext cx="76200" cy="1524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7823" name="Rectangle 26"/>
          <p:cNvSpPr>
            <a:spLocks noChangeArrowheads="1"/>
          </p:cNvSpPr>
          <p:nvPr/>
        </p:nvSpPr>
        <p:spPr bwMode="auto">
          <a:xfrm>
            <a:off x="8382000" y="4114800"/>
            <a:ext cx="152400" cy="2286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73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F55B3F7-37A2-4CF3-BDB6-A7C531DD07DA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8115" name="Slide Number Placeholder 3"/>
          <p:cNvSpPr txBox="1">
            <a:spLocks noGrp="1"/>
          </p:cNvSpPr>
          <p:nvPr/>
        </p:nvSpPr>
        <p:spPr bwMode="auto">
          <a:xfrm>
            <a:off x="6553200" y="61722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5AF1686-47BA-48CA-B912-2BC554EC96C9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76199" y="319098"/>
            <a:ext cx="8888289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rtl="0">
              <a:defRPr/>
            </a:pPr>
            <a:r>
              <a:rPr lang="en-US" sz="3600" b="1" dirty="0">
                <a:solidFill>
                  <a:srgbClr val="C00000"/>
                </a:solidFill>
                <a:cs typeface="Times New Roman" pitchFamily="18" charset="0"/>
              </a:rPr>
              <a:t>Presentation of Data</a:t>
            </a:r>
          </a:p>
          <a:p>
            <a:pPr rtl="0">
              <a:defRPr/>
            </a:pPr>
            <a:r>
              <a:rPr lang="en-US" sz="2800" dirty="0">
                <a:solidFill>
                  <a:schemeClr val="tx1"/>
                </a:solidFill>
                <a:cs typeface="Arial" charset="0"/>
              </a:rPr>
              <a:t>  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Data that collected from any source, are   inadequate </a:t>
            </a:r>
            <a:endParaRPr lang="en-US" sz="28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rtl="0">
              <a:defRPr/>
            </a:pPr>
            <a:r>
              <a:rPr lang="en-US" sz="2800" b="1" dirty="0" smtClean="0">
                <a:solidFill>
                  <a:schemeClr val="tx2"/>
                </a:solidFill>
                <a:cs typeface="Times New Roman" pitchFamily="18" charset="0"/>
              </a:rPr>
              <a:t>for planning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218117" name="Rectangle 12"/>
          <p:cNvSpPr>
            <a:spLocks noChangeArrowheads="1"/>
          </p:cNvSpPr>
          <p:nvPr/>
        </p:nvSpPr>
        <p:spPr bwMode="auto">
          <a:xfrm>
            <a:off x="234287" y="3324062"/>
            <a:ext cx="86106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>
              <a:buClr>
                <a:srgbClr val="990033"/>
              </a:buClr>
              <a:buFont typeface="Wingdings" pitchFamily="2" charset="2"/>
              <a:buChar char="§"/>
            </a:pPr>
            <a:r>
              <a:rPr lang="en-US" sz="2800" b="1" dirty="0">
                <a:solidFill>
                  <a:schemeClr val="tx2"/>
                </a:solidFill>
              </a:rPr>
              <a:t>Arrange it in a simple and useful </a:t>
            </a:r>
            <a:r>
              <a:rPr lang="en-US" sz="2800" b="1" dirty="0"/>
              <a:t>way </a:t>
            </a:r>
          </a:p>
          <a:p>
            <a:pPr rtl="0">
              <a:buClr>
                <a:srgbClr val="990033"/>
              </a:buClr>
              <a:buFont typeface="Wingdings" pitchFamily="2" charset="2"/>
              <a:buNone/>
            </a:pPr>
            <a:r>
              <a:rPr lang="en-US" sz="2800" b="1" dirty="0"/>
              <a:t>                 to </a:t>
            </a:r>
          </a:p>
          <a:p>
            <a:pPr rtl="0">
              <a:buClr>
                <a:srgbClr val="990033"/>
              </a:buClr>
              <a:buFont typeface="Wingdings" pitchFamily="2" charset="2"/>
              <a:buChar char="§"/>
            </a:pPr>
            <a:r>
              <a:rPr lang="en-US" sz="2800" b="1" dirty="0"/>
              <a:t> bring out the </a:t>
            </a:r>
            <a:r>
              <a:rPr lang="en-US" sz="2800" b="1" i="1" dirty="0">
                <a:solidFill>
                  <a:srgbClr val="FF0000"/>
                </a:solidFill>
              </a:rPr>
              <a:t>important point clearly</a:t>
            </a:r>
            <a:r>
              <a:rPr lang="en-US" sz="2800" b="1" i="1" dirty="0">
                <a:solidFill>
                  <a:schemeClr val="tx2"/>
                </a:solidFill>
              </a:rPr>
              <a:t> &amp; </a:t>
            </a:r>
            <a:r>
              <a:rPr lang="en-US" sz="2800" b="1" i="1" dirty="0">
                <a:solidFill>
                  <a:srgbClr val="FF0000"/>
                </a:solidFill>
              </a:rPr>
              <a:t>concise</a:t>
            </a:r>
            <a:r>
              <a:rPr lang="en-US" sz="2800" b="1" dirty="0">
                <a:solidFill>
                  <a:srgbClr val="FF0000"/>
                </a:solidFill>
              </a:rPr>
              <a:t>                </a:t>
            </a:r>
          </a:p>
          <a:p>
            <a:r>
              <a:rPr lang="en-US" sz="2800" b="1" dirty="0"/>
              <a:t>               </a:t>
            </a:r>
          </a:p>
          <a:p>
            <a:r>
              <a:rPr lang="en-US" sz="2800" b="1" dirty="0"/>
              <a:t>                This mean that </a:t>
            </a:r>
          </a:p>
        </p:txBody>
      </p:sp>
      <p:sp>
        <p:nvSpPr>
          <p:cNvPr id="218118" name="Rectangle 6"/>
          <p:cNvSpPr>
            <a:spLocks noChangeArrowheads="1"/>
          </p:cNvSpPr>
          <p:nvPr/>
        </p:nvSpPr>
        <p:spPr bwMode="auto">
          <a:xfrm>
            <a:off x="234287" y="5517503"/>
            <a:ext cx="769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800" b="1" dirty="0">
                <a:solidFill>
                  <a:schemeClr val="tx2"/>
                </a:solidFill>
              </a:rPr>
              <a:t>display the important feature of the sample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8119" name="AutoShape 13"/>
          <p:cNvSpPr>
            <a:spLocks noChangeArrowheads="1"/>
          </p:cNvSpPr>
          <p:nvPr/>
        </p:nvSpPr>
        <p:spPr bwMode="auto">
          <a:xfrm>
            <a:off x="5105400" y="5806787"/>
            <a:ext cx="4038600" cy="1222375"/>
          </a:xfrm>
          <a:prstGeom prst="notchedRightArrow">
            <a:avLst>
              <a:gd name="adj1" fmla="val 50000"/>
              <a:gd name="adj2" fmla="val 50262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rtl="0"/>
            <a:r>
              <a:rPr lang="en-US" sz="1800" b="1" dirty="0">
                <a:solidFill>
                  <a:schemeClr val="bg1"/>
                </a:solidFill>
              </a:rPr>
              <a:t>This is </a:t>
            </a:r>
            <a:r>
              <a:rPr lang="en-US" sz="1800" b="1" u="sng" dirty="0">
                <a:solidFill>
                  <a:schemeClr val="bg1"/>
                </a:solidFill>
              </a:rPr>
              <a:t>Descriptive Statistics</a:t>
            </a:r>
          </a:p>
          <a:p>
            <a:pPr rtl="0"/>
            <a:r>
              <a:rPr lang="en-US" sz="1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18120" name="Rectangle 7"/>
          <p:cNvSpPr>
            <a:spLocks noChangeArrowheads="1"/>
          </p:cNvSpPr>
          <p:nvPr/>
        </p:nvSpPr>
        <p:spPr bwMode="auto">
          <a:xfrm>
            <a:off x="5562600" y="-50294"/>
            <a:ext cx="3581400" cy="1015663"/>
          </a:xfrm>
          <a:prstGeom prst="rect">
            <a:avLst/>
          </a:prstGeom>
          <a:noFill/>
          <a:ln w="34925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rtl="0"/>
            <a:r>
              <a:rPr lang="en-US" sz="1200" b="1" u="sng" dirty="0"/>
              <a:t>Descriptive Statistics</a:t>
            </a:r>
          </a:p>
          <a:p>
            <a:pPr algn="ctr" rtl="0"/>
            <a:r>
              <a:rPr lang="en-US" sz="1200" b="1" i="1" dirty="0"/>
              <a:t>organizing  and summarizing data          </a:t>
            </a:r>
            <a:r>
              <a:rPr lang="en-US" sz="1200" i="1" dirty="0"/>
              <a:t>and </a:t>
            </a:r>
          </a:p>
          <a:p>
            <a:pPr rtl="0"/>
            <a:r>
              <a:rPr lang="en-US" sz="1200" b="1" i="1" dirty="0"/>
              <a:t>bringing into a focus their essential characteristics</a:t>
            </a:r>
            <a:endParaRPr lang="en-US" sz="1200" dirty="0"/>
          </a:p>
          <a:p>
            <a:pPr rtl="0"/>
            <a:r>
              <a:rPr lang="en-US" sz="1200" b="1" dirty="0"/>
              <a:t>Descriptive </a:t>
            </a:r>
            <a:r>
              <a:rPr lang="en-US" sz="1200" b="1" dirty="0" err="1"/>
              <a:t>statis</a:t>
            </a:r>
            <a:r>
              <a:rPr lang="en-US" sz="1200" b="1" dirty="0"/>
              <a:t>. </a:t>
            </a:r>
          </a:p>
          <a:p>
            <a:pPr algn="ctr" rtl="0"/>
            <a:r>
              <a:rPr lang="en-US" sz="1200" b="1" dirty="0"/>
              <a:t>reduce the information to a manageable size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799" y="1977930"/>
            <a:ext cx="76256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Data need to be </a:t>
            </a:r>
            <a:r>
              <a:rPr lang="en-US" sz="2800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transformed into information</a:t>
            </a:r>
          </a:p>
          <a:p>
            <a:pPr rtl="0">
              <a:buClr>
                <a:srgbClr val="990033"/>
              </a:buClr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         </a:t>
            </a:r>
            <a:r>
              <a:rPr lang="en-US" sz="2800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by reducing them, </a:t>
            </a:r>
          </a:p>
          <a:p>
            <a:pPr rtl="0">
              <a:buClr>
                <a:srgbClr val="990033"/>
              </a:buClr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         by summarization      </a:t>
            </a:r>
            <a:r>
              <a:rPr lang="en-US" sz="2800" b="1" dirty="0">
                <a:latin typeface="+mn-lt"/>
                <a:cs typeface="Times New Roman" pitchFamily="18" charset="0"/>
              </a:rPr>
              <a:t>and </a:t>
            </a:r>
          </a:p>
        </p:txBody>
      </p:sp>
      <p:sp>
        <p:nvSpPr>
          <p:cNvPr id="21812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7F7F8B0-A6AE-4016-B0E2-1210DF49DB91}" type="slidenum">
              <a:rPr lang="ar-SA" sz="1400" smtClean="0">
                <a:solidFill>
                  <a:schemeClr val="tx1"/>
                </a:solidFill>
              </a:rPr>
              <a:pPr eaLnBrk="1" hangingPunct="1"/>
              <a:t>3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3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C5C0DD-265E-472B-B7FB-A24020FD9069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4883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101792E6-2E73-4D0D-B1A8-773A683AA8E3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30</a:t>
            </a:fld>
            <a:endParaRPr lang="en-US" sz="1400">
              <a:solidFill>
                <a:schemeClr val="tx1"/>
              </a:solidFill>
            </a:endParaRPr>
          </a:p>
        </p:txBody>
      </p:sp>
      <p:grpSp>
        <p:nvGrpSpPr>
          <p:cNvPr id="248836" name="Group 4"/>
          <p:cNvGrpSpPr>
            <a:grpSpLocks/>
          </p:cNvGrpSpPr>
          <p:nvPr/>
        </p:nvGrpSpPr>
        <p:grpSpPr bwMode="auto">
          <a:xfrm>
            <a:off x="755650" y="1268413"/>
            <a:ext cx="4249738" cy="5300662"/>
            <a:chOff x="255" y="270"/>
            <a:chExt cx="5325" cy="2970"/>
          </a:xfrm>
        </p:grpSpPr>
        <p:sp>
          <p:nvSpPr>
            <p:cNvPr id="248867" name="Rectangle 5"/>
            <p:cNvSpPr>
              <a:spLocks noChangeArrowheads="1"/>
            </p:cNvSpPr>
            <p:nvPr/>
          </p:nvSpPr>
          <p:spPr bwMode="auto">
            <a:xfrm>
              <a:off x="1006" y="390"/>
              <a:ext cx="376" cy="221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68" name="Rectangle 6"/>
            <p:cNvSpPr>
              <a:spLocks noChangeArrowheads="1"/>
            </p:cNvSpPr>
            <p:nvPr/>
          </p:nvSpPr>
          <p:spPr bwMode="auto">
            <a:xfrm>
              <a:off x="1953" y="1873"/>
              <a:ext cx="375" cy="73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69" name="Rectangle 7"/>
            <p:cNvSpPr>
              <a:spLocks noChangeArrowheads="1"/>
            </p:cNvSpPr>
            <p:nvPr/>
          </p:nvSpPr>
          <p:spPr bwMode="auto">
            <a:xfrm>
              <a:off x="2899" y="2023"/>
              <a:ext cx="391" cy="58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70" name="Rectangle 8"/>
            <p:cNvSpPr>
              <a:spLocks noChangeArrowheads="1"/>
            </p:cNvSpPr>
            <p:nvPr/>
          </p:nvSpPr>
          <p:spPr bwMode="auto">
            <a:xfrm>
              <a:off x="3860" y="2233"/>
              <a:ext cx="376" cy="37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71" name="Rectangle 9"/>
            <p:cNvSpPr>
              <a:spLocks noChangeArrowheads="1"/>
            </p:cNvSpPr>
            <p:nvPr/>
          </p:nvSpPr>
          <p:spPr bwMode="auto">
            <a:xfrm>
              <a:off x="4807" y="2308"/>
              <a:ext cx="375" cy="29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72" name="Line 10"/>
            <p:cNvSpPr>
              <a:spLocks noChangeShapeType="1"/>
            </p:cNvSpPr>
            <p:nvPr/>
          </p:nvSpPr>
          <p:spPr bwMode="auto">
            <a:xfrm>
              <a:off x="720" y="390"/>
              <a:ext cx="1" cy="2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73" name="Line 11"/>
            <p:cNvSpPr>
              <a:spLocks noChangeShapeType="1"/>
            </p:cNvSpPr>
            <p:nvPr/>
          </p:nvSpPr>
          <p:spPr bwMode="auto">
            <a:xfrm>
              <a:off x="661" y="2607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74" name="Line 12"/>
            <p:cNvSpPr>
              <a:spLocks noChangeShapeType="1"/>
            </p:cNvSpPr>
            <p:nvPr/>
          </p:nvSpPr>
          <p:spPr bwMode="auto">
            <a:xfrm>
              <a:off x="661" y="1873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75" name="Line 13"/>
            <p:cNvSpPr>
              <a:spLocks noChangeShapeType="1"/>
            </p:cNvSpPr>
            <p:nvPr/>
          </p:nvSpPr>
          <p:spPr bwMode="auto">
            <a:xfrm>
              <a:off x="661" y="1124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76" name="Line 14"/>
            <p:cNvSpPr>
              <a:spLocks noChangeShapeType="1"/>
            </p:cNvSpPr>
            <p:nvPr/>
          </p:nvSpPr>
          <p:spPr bwMode="auto">
            <a:xfrm>
              <a:off x="661" y="390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77" name="Line 15"/>
            <p:cNvSpPr>
              <a:spLocks noChangeShapeType="1"/>
            </p:cNvSpPr>
            <p:nvPr/>
          </p:nvSpPr>
          <p:spPr bwMode="auto">
            <a:xfrm>
              <a:off x="721" y="2607"/>
              <a:ext cx="474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78" name="Rectangle 16"/>
            <p:cNvSpPr>
              <a:spLocks noChangeArrowheads="1"/>
            </p:cNvSpPr>
            <p:nvPr/>
          </p:nvSpPr>
          <p:spPr bwMode="auto">
            <a:xfrm>
              <a:off x="466" y="2488"/>
              <a:ext cx="13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8879" name="Rectangle 17"/>
            <p:cNvSpPr>
              <a:spLocks noChangeArrowheads="1"/>
            </p:cNvSpPr>
            <p:nvPr/>
          </p:nvSpPr>
          <p:spPr bwMode="auto">
            <a:xfrm>
              <a:off x="361" y="1753"/>
              <a:ext cx="267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000">
                  <a:solidFill>
                    <a:srgbClr val="000000"/>
                  </a:solidFill>
                </a:rPr>
                <a:t>100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8880" name="Rectangle 18"/>
            <p:cNvSpPr>
              <a:spLocks noChangeArrowheads="1"/>
            </p:cNvSpPr>
            <p:nvPr/>
          </p:nvSpPr>
          <p:spPr bwMode="auto">
            <a:xfrm>
              <a:off x="255" y="1004"/>
              <a:ext cx="401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150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8881" name="Rectangle 19"/>
            <p:cNvSpPr>
              <a:spLocks noChangeArrowheads="1"/>
            </p:cNvSpPr>
            <p:nvPr/>
          </p:nvSpPr>
          <p:spPr bwMode="auto">
            <a:xfrm>
              <a:off x="255" y="270"/>
              <a:ext cx="401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200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8883" name="Text Box 21"/>
            <p:cNvSpPr txBox="1">
              <a:spLocks noChangeArrowheads="1"/>
            </p:cNvSpPr>
            <p:nvPr/>
          </p:nvSpPr>
          <p:spPr bwMode="auto">
            <a:xfrm>
              <a:off x="1800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8884" name="Text Box 22"/>
            <p:cNvSpPr txBox="1">
              <a:spLocks noChangeArrowheads="1"/>
            </p:cNvSpPr>
            <p:nvPr/>
          </p:nvSpPr>
          <p:spPr bwMode="auto">
            <a:xfrm>
              <a:off x="2744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8885" name="Text Box 23"/>
            <p:cNvSpPr txBox="1">
              <a:spLocks noChangeArrowheads="1"/>
            </p:cNvSpPr>
            <p:nvPr/>
          </p:nvSpPr>
          <p:spPr bwMode="auto">
            <a:xfrm>
              <a:off x="3661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8886" name="Text Box 24"/>
            <p:cNvSpPr txBox="1">
              <a:spLocks noChangeArrowheads="1"/>
            </p:cNvSpPr>
            <p:nvPr/>
          </p:nvSpPr>
          <p:spPr bwMode="auto">
            <a:xfrm>
              <a:off x="4680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48837" name="Rectangle 26"/>
          <p:cNvSpPr>
            <a:spLocks noChangeArrowheads="1"/>
          </p:cNvSpPr>
          <p:nvPr/>
        </p:nvSpPr>
        <p:spPr bwMode="auto">
          <a:xfrm>
            <a:off x="4343400" y="2514600"/>
            <a:ext cx="360363" cy="2951163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grpSp>
        <p:nvGrpSpPr>
          <p:cNvPr id="248838" name="Group 216"/>
          <p:cNvGrpSpPr>
            <a:grpSpLocks/>
          </p:cNvGrpSpPr>
          <p:nvPr/>
        </p:nvGrpSpPr>
        <p:grpSpPr bwMode="auto">
          <a:xfrm>
            <a:off x="1061091" y="1554018"/>
            <a:ext cx="3925721" cy="5086494"/>
            <a:chOff x="661" y="390"/>
            <a:chExt cx="4919" cy="2850"/>
          </a:xfrm>
        </p:grpSpPr>
        <p:sp>
          <p:nvSpPr>
            <p:cNvPr id="248848" name="Rectangle 217"/>
            <p:cNvSpPr>
              <a:spLocks noChangeArrowheads="1"/>
            </p:cNvSpPr>
            <p:nvPr/>
          </p:nvSpPr>
          <p:spPr bwMode="auto">
            <a:xfrm>
              <a:off x="1006" y="390"/>
              <a:ext cx="376" cy="221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49" name="Rectangle 218"/>
            <p:cNvSpPr>
              <a:spLocks noChangeArrowheads="1"/>
            </p:cNvSpPr>
            <p:nvPr/>
          </p:nvSpPr>
          <p:spPr bwMode="auto">
            <a:xfrm>
              <a:off x="1953" y="1873"/>
              <a:ext cx="375" cy="73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50" name="Rectangle 219"/>
            <p:cNvSpPr>
              <a:spLocks noChangeArrowheads="1"/>
            </p:cNvSpPr>
            <p:nvPr/>
          </p:nvSpPr>
          <p:spPr bwMode="auto">
            <a:xfrm>
              <a:off x="2899" y="2023"/>
              <a:ext cx="391" cy="58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51" name="Rectangle 220"/>
            <p:cNvSpPr>
              <a:spLocks noChangeArrowheads="1"/>
            </p:cNvSpPr>
            <p:nvPr/>
          </p:nvSpPr>
          <p:spPr bwMode="auto">
            <a:xfrm>
              <a:off x="3860" y="2233"/>
              <a:ext cx="376" cy="37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8852" name="Line 222"/>
            <p:cNvSpPr>
              <a:spLocks noChangeShapeType="1"/>
            </p:cNvSpPr>
            <p:nvPr/>
          </p:nvSpPr>
          <p:spPr bwMode="auto">
            <a:xfrm>
              <a:off x="720" y="390"/>
              <a:ext cx="1" cy="2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53" name="Line 223"/>
            <p:cNvSpPr>
              <a:spLocks noChangeShapeType="1"/>
            </p:cNvSpPr>
            <p:nvPr/>
          </p:nvSpPr>
          <p:spPr bwMode="auto">
            <a:xfrm>
              <a:off x="661" y="2607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54" name="Line 224"/>
            <p:cNvSpPr>
              <a:spLocks noChangeShapeType="1"/>
            </p:cNvSpPr>
            <p:nvPr/>
          </p:nvSpPr>
          <p:spPr bwMode="auto">
            <a:xfrm>
              <a:off x="661" y="1873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55" name="Line 225"/>
            <p:cNvSpPr>
              <a:spLocks noChangeShapeType="1"/>
            </p:cNvSpPr>
            <p:nvPr/>
          </p:nvSpPr>
          <p:spPr bwMode="auto">
            <a:xfrm>
              <a:off x="661" y="1124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56" name="Line 226"/>
            <p:cNvSpPr>
              <a:spLocks noChangeShapeType="1"/>
            </p:cNvSpPr>
            <p:nvPr/>
          </p:nvSpPr>
          <p:spPr bwMode="auto">
            <a:xfrm>
              <a:off x="661" y="390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57" name="Line 227"/>
            <p:cNvSpPr>
              <a:spLocks noChangeShapeType="1"/>
            </p:cNvSpPr>
            <p:nvPr/>
          </p:nvSpPr>
          <p:spPr bwMode="auto">
            <a:xfrm>
              <a:off x="721" y="2607"/>
              <a:ext cx="474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8863" name="Text Box 233"/>
            <p:cNvSpPr txBox="1">
              <a:spLocks noChangeArrowheads="1"/>
            </p:cNvSpPr>
            <p:nvPr/>
          </p:nvSpPr>
          <p:spPr bwMode="auto">
            <a:xfrm>
              <a:off x="1792" y="1556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 dirty="0">
                  <a:solidFill>
                    <a:srgbClr val="0070C0"/>
                  </a:solidFill>
                  <a:latin typeface="Times New Roman" pitchFamily="18" charset="0"/>
                </a:rPr>
                <a:t>third</a:t>
              </a:r>
              <a:endParaRPr lang="en-US" sz="1800" b="1" dirty="0">
                <a:solidFill>
                  <a:srgbClr val="0070C0"/>
                </a:solidFill>
              </a:endParaRPr>
            </a:p>
          </p:txBody>
        </p:sp>
        <p:sp>
          <p:nvSpPr>
            <p:cNvPr id="248864" name="Text Box 234"/>
            <p:cNvSpPr txBox="1">
              <a:spLocks noChangeArrowheads="1"/>
            </p:cNvSpPr>
            <p:nvPr/>
          </p:nvSpPr>
          <p:spPr bwMode="auto">
            <a:xfrm>
              <a:off x="2744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400" b="1">
                <a:solidFill>
                  <a:srgbClr val="CC3300"/>
                </a:solidFill>
              </a:endParaRPr>
            </a:p>
          </p:txBody>
        </p:sp>
        <p:sp>
          <p:nvSpPr>
            <p:cNvPr id="248865" name="Text Box 235"/>
            <p:cNvSpPr txBox="1">
              <a:spLocks noChangeArrowheads="1"/>
            </p:cNvSpPr>
            <p:nvPr/>
          </p:nvSpPr>
          <p:spPr bwMode="auto">
            <a:xfrm>
              <a:off x="3661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CC3300"/>
                </a:solidFill>
              </a:endParaRPr>
            </a:p>
          </p:txBody>
        </p:sp>
        <p:sp>
          <p:nvSpPr>
            <p:cNvPr id="248866" name="Text Box 236"/>
            <p:cNvSpPr txBox="1">
              <a:spLocks noChangeArrowheads="1"/>
            </p:cNvSpPr>
            <p:nvPr/>
          </p:nvSpPr>
          <p:spPr bwMode="auto">
            <a:xfrm>
              <a:off x="4680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48839" name="Rectangle 273"/>
          <p:cNvSpPr>
            <a:spLocks noChangeArrowheads="1"/>
          </p:cNvSpPr>
          <p:nvPr/>
        </p:nvSpPr>
        <p:spPr bwMode="auto">
          <a:xfrm>
            <a:off x="4089782" y="2178298"/>
            <a:ext cx="1441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000" b="1" dirty="0">
                <a:solidFill>
                  <a:srgbClr val="0070C0"/>
                </a:solidFill>
              </a:rPr>
              <a:t>second</a:t>
            </a:r>
          </a:p>
        </p:txBody>
      </p:sp>
      <p:sp>
        <p:nvSpPr>
          <p:cNvPr id="248840" name="Rectangle 274"/>
          <p:cNvSpPr>
            <a:spLocks noChangeArrowheads="1"/>
          </p:cNvSpPr>
          <p:nvPr/>
        </p:nvSpPr>
        <p:spPr bwMode="auto">
          <a:xfrm>
            <a:off x="3492500" y="4365625"/>
            <a:ext cx="1171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800" b="1" dirty="0">
                <a:solidFill>
                  <a:srgbClr val="0070C0"/>
                </a:solidFill>
              </a:rPr>
              <a:t>fifth</a:t>
            </a:r>
          </a:p>
        </p:txBody>
      </p:sp>
      <p:sp>
        <p:nvSpPr>
          <p:cNvPr id="248841" name="Rectangle 276"/>
          <p:cNvSpPr>
            <a:spLocks noChangeArrowheads="1"/>
          </p:cNvSpPr>
          <p:nvPr/>
        </p:nvSpPr>
        <p:spPr bwMode="auto">
          <a:xfrm>
            <a:off x="2700338" y="4076700"/>
            <a:ext cx="7871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1800" b="1" dirty="0">
                <a:solidFill>
                  <a:srgbClr val="0070C0"/>
                </a:solidFill>
              </a:rPr>
              <a:t>fourth</a:t>
            </a:r>
          </a:p>
        </p:txBody>
      </p:sp>
      <p:sp>
        <p:nvSpPr>
          <p:cNvPr id="248842" name="Rectangle 277"/>
          <p:cNvSpPr>
            <a:spLocks noChangeArrowheads="1"/>
          </p:cNvSpPr>
          <p:nvPr/>
        </p:nvSpPr>
        <p:spPr bwMode="auto">
          <a:xfrm>
            <a:off x="1331913" y="1196975"/>
            <a:ext cx="792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800" b="1" dirty="0">
                <a:solidFill>
                  <a:srgbClr val="0070C0"/>
                </a:solidFill>
              </a:rPr>
              <a:t>first</a:t>
            </a:r>
          </a:p>
        </p:txBody>
      </p:sp>
      <p:sp>
        <p:nvSpPr>
          <p:cNvPr id="248844" name="Rectangle 74"/>
          <p:cNvSpPr>
            <a:spLocks noChangeArrowheads="1"/>
          </p:cNvSpPr>
          <p:nvPr/>
        </p:nvSpPr>
        <p:spPr bwMode="auto">
          <a:xfrm>
            <a:off x="246063" y="6040582"/>
            <a:ext cx="7854329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(I)</a:t>
            </a:r>
            <a:r>
              <a:rPr lang="en-US" sz="2400" b="1" dirty="0" err="1">
                <a:solidFill>
                  <a:schemeClr val="tx1"/>
                </a:solidFill>
              </a:rPr>
              <a:t>Mutah</a:t>
            </a:r>
            <a:r>
              <a:rPr lang="en-US" sz="2400" b="1" dirty="0">
                <a:solidFill>
                  <a:schemeClr val="tx1"/>
                </a:solidFill>
              </a:rPr>
              <a:t> medical student according to their year level </a:t>
            </a:r>
            <a:r>
              <a:rPr lang="en-US" sz="2400" b="1" dirty="0" smtClean="0">
                <a:solidFill>
                  <a:schemeClr val="tx1"/>
                </a:solidFill>
              </a:rPr>
              <a:t>2023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8845" name="Rectangle 1"/>
          <p:cNvSpPr>
            <a:spLocks noChangeArrowheads="1"/>
          </p:cNvSpPr>
          <p:nvPr/>
        </p:nvSpPr>
        <p:spPr bwMode="auto">
          <a:xfrm>
            <a:off x="3375025" y="228600"/>
            <a:ext cx="39372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800" b="1" dirty="0">
                <a:solidFill>
                  <a:srgbClr val="0070C0"/>
                </a:solidFill>
              </a:rPr>
              <a:t>nominal and ordinal data</a:t>
            </a:r>
          </a:p>
        </p:txBody>
      </p:sp>
      <p:sp>
        <p:nvSpPr>
          <p:cNvPr id="248847" name="Text Box 24"/>
          <p:cNvSpPr txBox="1">
            <a:spLocks noChangeArrowheads="1"/>
          </p:cNvSpPr>
          <p:nvPr/>
        </p:nvSpPr>
        <p:spPr bwMode="auto">
          <a:xfrm>
            <a:off x="5284788" y="2501900"/>
            <a:ext cx="3402012" cy="911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Excellent for showing </a:t>
            </a:r>
            <a:endParaRPr lang="en-GB" sz="2400" dirty="0">
              <a:solidFill>
                <a:srgbClr val="0070C0"/>
              </a:solidFill>
              <a:latin typeface="+mn-lt"/>
            </a:endParaRP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dirty="0">
                <a:solidFill>
                  <a:srgbClr val="FF0000"/>
                </a:solidFill>
                <a:latin typeface="+mn-lt"/>
              </a:rPr>
              <a:t>Magnitude</a:t>
            </a:r>
            <a:r>
              <a:rPr lang="en-GB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+mn-lt"/>
              </a:rPr>
              <a:t>differences</a:t>
            </a:r>
          </a:p>
        </p:txBody>
      </p:sp>
    </p:spTree>
    <p:extLst>
      <p:ext uri="{BB962C8B-B14F-4D97-AF65-F5344CB8AC3E}">
        <p14:creationId xmlns:p14="http://schemas.microsoft.com/office/powerpoint/2010/main" val="92009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F8E1D11-6E8B-4C8E-AD6A-8942B28D5849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grpSp>
        <p:nvGrpSpPr>
          <p:cNvPr id="249859" name="Group 4"/>
          <p:cNvGrpSpPr>
            <a:grpSpLocks/>
          </p:cNvGrpSpPr>
          <p:nvPr/>
        </p:nvGrpSpPr>
        <p:grpSpPr bwMode="auto">
          <a:xfrm>
            <a:off x="755650" y="1268413"/>
            <a:ext cx="4249738" cy="5300662"/>
            <a:chOff x="255" y="270"/>
            <a:chExt cx="5325" cy="2970"/>
          </a:xfrm>
        </p:grpSpPr>
        <p:sp>
          <p:nvSpPr>
            <p:cNvPr id="249902" name="Rectangle 5"/>
            <p:cNvSpPr>
              <a:spLocks noChangeArrowheads="1"/>
            </p:cNvSpPr>
            <p:nvPr/>
          </p:nvSpPr>
          <p:spPr bwMode="auto">
            <a:xfrm>
              <a:off x="1006" y="390"/>
              <a:ext cx="376" cy="221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903" name="Rectangle 6"/>
            <p:cNvSpPr>
              <a:spLocks noChangeArrowheads="1"/>
            </p:cNvSpPr>
            <p:nvPr/>
          </p:nvSpPr>
          <p:spPr bwMode="auto">
            <a:xfrm>
              <a:off x="1953" y="1873"/>
              <a:ext cx="375" cy="73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904" name="Rectangle 7"/>
            <p:cNvSpPr>
              <a:spLocks noChangeArrowheads="1"/>
            </p:cNvSpPr>
            <p:nvPr/>
          </p:nvSpPr>
          <p:spPr bwMode="auto">
            <a:xfrm>
              <a:off x="2899" y="2023"/>
              <a:ext cx="391" cy="58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905" name="Rectangle 8"/>
            <p:cNvSpPr>
              <a:spLocks noChangeArrowheads="1"/>
            </p:cNvSpPr>
            <p:nvPr/>
          </p:nvSpPr>
          <p:spPr bwMode="auto">
            <a:xfrm>
              <a:off x="3860" y="2233"/>
              <a:ext cx="376" cy="37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906" name="Rectangle 9"/>
            <p:cNvSpPr>
              <a:spLocks noChangeArrowheads="1"/>
            </p:cNvSpPr>
            <p:nvPr/>
          </p:nvSpPr>
          <p:spPr bwMode="auto">
            <a:xfrm>
              <a:off x="4807" y="2308"/>
              <a:ext cx="375" cy="29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907" name="Line 10"/>
            <p:cNvSpPr>
              <a:spLocks noChangeShapeType="1"/>
            </p:cNvSpPr>
            <p:nvPr/>
          </p:nvSpPr>
          <p:spPr bwMode="auto">
            <a:xfrm>
              <a:off x="720" y="390"/>
              <a:ext cx="1" cy="2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908" name="Line 11"/>
            <p:cNvSpPr>
              <a:spLocks noChangeShapeType="1"/>
            </p:cNvSpPr>
            <p:nvPr/>
          </p:nvSpPr>
          <p:spPr bwMode="auto">
            <a:xfrm>
              <a:off x="661" y="2607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909" name="Line 12"/>
            <p:cNvSpPr>
              <a:spLocks noChangeShapeType="1"/>
            </p:cNvSpPr>
            <p:nvPr/>
          </p:nvSpPr>
          <p:spPr bwMode="auto">
            <a:xfrm>
              <a:off x="661" y="1873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910" name="Line 13"/>
            <p:cNvSpPr>
              <a:spLocks noChangeShapeType="1"/>
            </p:cNvSpPr>
            <p:nvPr/>
          </p:nvSpPr>
          <p:spPr bwMode="auto">
            <a:xfrm>
              <a:off x="661" y="1124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911" name="Line 14"/>
            <p:cNvSpPr>
              <a:spLocks noChangeShapeType="1"/>
            </p:cNvSpPr>
            <p:nvPr/>
          </p:nvSpPr>
          <p:spPr bwMode="auto">
            <a:xfrm>
              <a:off x="661" y="390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912" name="Line 15"/>
            <p:cNvSpPr>
              <a:spLocks noChangeShapeType="1"/>
            </p:cNvSpPr>
            <p:nvPr/>
          </p:nvSpPr>
          <p:spPr bwMode="auto">
            <a:xfrm>
              <a:off x="721" y="2607"/>
              <a:ext cx="474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913" name="Rectangle 16"/>
            <p:cNvSpPr>
              <a:spLocks noChangeArrowheads="1"/>
            </p:cNvSpPr>
            <p:nvPr/>
          </p:nvSpPr>
          <p:spPr bwMode="auto">
            <a:xfrm>
              <a:off x="466" y="2488"/>
              <a:ext cx="13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914" name="Rectangle 17"/>
            <p:cNvSpPr>
              <a:spLocks noChangeArrowheads="1"/>
            </p:cNvSpPr>
            <p:nvPr/>
          </p:nvSpPr>
          <p:spPr bwMode="auto">
            <a:xfrm>
              <a:off x="361" y="1753"/>
              <a:ext cx="267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000">
                  <a:solidFill>
                    <a:srgbClr val="000000"/>
                  </a:solidFill>
                </a:rPr>
                <a:t>100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915" name="Rectangle 18"/>
            <p:cNvSpPr>
              <a:spLocks noChangeArrowheads="1"/>
            </p:cNvSpPr>
            <p:nvPr/>
          </p:nvSpPr>
          <p:spPr bwMode="auto">
            <a:xfrm>
              <a:off x="255" y="1004"/>
              <a:ext cx="401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150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916" name="Rectangle 19"/>
            <p:cNvSpPr>
              <a:spLocks noChangeArrowheads="1"/>
            </p:cNvSpPr>
            <p:nvPr/>
          </p:nvSpPr>
          <p:spPr bwMode="auto">
            <a:xfrm>
              <a:off x="255" y="270"/>
              <a:ext cx="401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200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917" name="Text Box 20"/>
            <p:cNvSpPr txBox="1">
              <a:spLocks noChangeArrowheads="1"/>
            </p:cNvSpPr>
            <p:nvPr/>
          </p:nvSpPr>
          <p:spPr bwMode="auto">
            <a:xfrm>
              <a:off x="866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200">
                  <a:solidFill>
                    <a:schemeClr val="tx1"/>
                  </a:solidFill>
                  <a:latin typeface="Times New Roman" pitchFamily="18" charset="0"/>
                </a:rPr>
                <a:t>first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918" name="Text Box 21"/>
            <p:cNvSpPr txBox="1">
              <a:spLocks noChangeArrowheads="1"/>
            </p:cNvSpPr>
            <p:nvPr/>
          </p:nvSpPr>
          <p:spPr bwMode="auto">
            <a:xfrm>
              <a:off x="1800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919" name="Text Box 22"/>
            <p:cNvSpPr txBox="1">
              <a:spLocks noChangeArrowheads="1"/>
            </p:cNvSpPr>
            <p:nvPr/>
          </p:nvSpPr>
          <p:spPr bwMode="auto">
            <a:xfrm>
              <a:off x="2744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920" name="Text Box 23"/>
            <p:cNvSpPr txBox="1">
              <a:spLocks noChangeArrowheads="1"/>
            </p:cNvSpPr>
            <p:nvPr/>
          </p:nvSpPr>
          <p:spPr bwMode="auto">
            <a:xfrm>
              <a:off x="3661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921" name="Text Box 24"/>
            <p:cNvSpPr txBox="1">
              <a:spLocks noChangeArrowheads="1"/>
            </p:cNvSpPr>
            <p:nvPr/>
          </p:nvSpPr>
          <p:spPr bwMode="auto">
            <a:xfrm>
              <a:off x="4680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249860" name="Group 216"/>
          <p:cNvGrpSpPr>
            <a:grpSpLocks/>
          </p:cNvGrpSpPr>
          <p:nvPr/>
        </p:nvGrpSpPr>
        <p:grpSpPr bwMode="auto">
          <a:xfrm>
            <a:off x="755650" y="1268413"/>
            <a:ext cx="4249738" cy="5300662"/>
            <a:chOff x="255" y="270"/>
            <a:chExt cx="5325" cy="2970"/>
          </a:xfrm>
        </p:grpSpPr>
        <p:sp>
          <p:nvSpPr>
            <p:cNvPr id="249882" name="Rectangle 217"/>
            <p:cNvSpPr>
              <a:spLocks noChangeArrowheads="1"/>
            </p:cNvSpPr>
            <p:nvPr/>
          </p:nvSpPr>
          <p:spPr bwMode="auto">
            <a:xfrm>
              <a:off x="1006" y="390"/>
              <a:ext cx="376" cy="221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883" name="Rectangle 218"/>
            <p:cNvSpPr>
              <a:spLocks noChangeArrowheads="1"/>
            </p:cNvSpPr>
            <p:nvPr/>
          </p:nvSpPr>
          <p:spPr bwMode="auto">
            <a:xfrm>
              <a:off x="1953" y="1873"/>
              <a:ext cx="375" cy="73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884" name="Rectangle 219"/>
            <p:cNvSpPr>
              <a:spLocks noChangeArrowheads="1"/>
            </p:cNvSpPr>
            <p:nvPr/>
          </p:nvSpPr>
          <p:spPr bwMode="auto">
            <a:xfrm>
              <a:off x="2899" y="2023"/>
              <a:ext cx="391" cy="58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885" name="Rectangle 220"/>
            <p:cNvSpPr>
              <a:spLocks noChangeArrowheads="1"/>
            </p:cNvSpPr>
            <p:nvPr/>
          </p:nvSpPr>
          <p:spPr bwMode="auto">
            <a:xfrm>
              <a:off x="3860" y="2233"/>
              <a:ext cx="376" cy="37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886" name="Rectangle 221"/>
            <p:cNvSpPr>
              <a:spLocks noChangeArrowheads="1"/>
            </p:cNvSpPr>
            <p:nvPr/>
          </p:nvSpPr>
          <p:spPr bwMode="auto">
            <a:xfrm>
              <a:off x="4807" y="2308"/>
              <a:ext cx="375" cy="29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49887" name="Line 222"/>
            <p:cNvSpPr>
              <a:spLocks noChangeShapeType="1"/>
            </p:cNvSpPr>
            <p:nvPr/>
          </p:nvSpPr>
          <p:spPr bwMode="auto">
            <a:xfrm>
              <a:off x="720" y="390"/>
              <a:ext cx="1" cy="2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888" name="Line 223"/>
            <p:cNvSpPr>
              <a:spLocks noChangeShapeType="1"/>
            </p:cNvSpPr>
            <p:nvPr/>
          </p:nvSpPr>
          <p:spPr bwMode="auto">
            <a:xfrm>
              <a:off x="661" y="2607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889" name="Line 224"/>
            <p:cNvSpPr>
              <a:spLocks noChangeShapeType="1"/>
            </p:cNvSpPr>
            <p:nvPr/>
          </p:nvSpPr>
          <p:spPr bwMode="auto">
            <a:xfrm>
              <a:off x="661" y="1873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890" name="Line 225"/>
            <p:cNvSpPr>
              <a:spLocks noChangeShapeType="1"/>
            </p:cNvSpPr>
            <p:nvPr/>
          </p:nvSpPr>
          <p:spPr bwMode="auto">
            <a:xfrm>
              <a:off x="661" y="1124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891" name="Line 226"/>
            <p:cNvSpPr>
              <a:spLocks noChangeShapeType="1"/>
            </p:cNvSpPr>
            <p:nvPr/>
          </p:nvSpPr>
          <p:spPr bwMode="auto">
            <a:xfrm>
              <a:off x="661" y="390"/>
              <a:ext cx="6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892" name="Line 227"/>
            <p:cNvSpPr>
              <a:spLocks noChangeShapeType="1"/>
            </p:cNvSpPr>
            <p:nvPr/>
          </p:nvSpPr>
          <p:spPr bwMode="auto">
            <a:xfrm>
              <a:off x="721" y="2607"/>
              <a:ext cx="474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49893" name="Rectangle 228"/>
            <p:cNvSpPr>
              <a:spLocks noChangeArrowheads="1"/>
            </p:cNvSpPr>
            <p:nvPr/>
          </p:nvSpPr>
          <p:spPr bwMode="auto">
            <a:xfrm>
              <a:off x="466" y="2488"/>
              <a:ext cx="13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894" name="Rectangle 229"/>
            <p:cNvSpPr>
              <a:spLocks noChangeArrowheads="1"/>
            </p:cNvSpPr>
            <p:nvPr/>
          </p:nvSpPr>
          <p:spPr bwMode="auto">
            <a:xfrm>
              <a:off x="361" y="1753"/>
              <a:ext cx="267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000">
                  <a:solidFill>
                    <a:srgbClr val="000000"/>
                  </a:solidFill>
                </a:rPr>
                <a:t>100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895" name="Rectangle 230"/>
            <p:cNvSpPr>
              <a:spLocks noChangeArrowheads="1"/>
            </p:cNvSpPr>
            <p:nvPr/>
          </p:nvSpPr>
          <p:spPr bwMode="auto">
            <a:xfrm>
              <a:off x="255" y="1004"/>
              <a:ext cx="401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150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896" name="Rectangle 231"/>
            <p:cNvSpPr>
              <a:spLocks noChangeArrowheads="1"/>
            </p:cNvSpPr>
            <p:nvPr/>
          </p:nvSpPr>
          <p:spPr bwMode="auto">
            <a:xfrm>
              <a:off x="255" y="270"/>
              <a:ext cx="401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200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897" name="Text Box 232"/>
            <p:cNvSpPr txBox="1">
              <a:spLocks noChangeArrowheads="1"/>
            </p:cNvSpPr>
            <p:nvPr/>
          </p:nvSpPr>
          <p:spPr bwMode="auto">
            <a:xfrm>
              <a:off x="866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200">
                  <a:solidFill>
                    <a:schemeClr val="tx1"/>
                  </a:solidFill>
                  <a:latin typeface="Times New Roman" pitchFamily="18" charset="0"/>
                </a:rPr>
                <a:t>first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49898" name="Text Box 233"/>
            <p:cNvSpPr txBox="1">
              <a:spLocks noChangeArrowheads="1"/>
            </p:cNvSpPr>
            <p:nvPr/>
          </p:nvSpPr>
          <p:spPr bwMode="auto">
            <a:xfrm>
              <a:off x="2745" y="1865"/>
              <a:ext cx="900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CC3300"/>
                  </a:solidFill>
                  <a:latin typeface="Times New Roman" pitchFamily="18" charset="0"/>
                </a:rPr>
                <a:t>third</a:t>
              </a:r>
              <a:endParaRPr lang="en-US" sz="1800" b="1">
                <a:solidFill>
                  <a:srgbClr val="CC3300"/>
                </a:solidFill>
              </a:endParaRPr>
            </a:p>
          </p:txBody>
        </p:sp>
        <p:sp>
          <p:nvSpPr>
            <p:cNvPr id="249899" name="Text Box 234"/>
            <p:cNvSpPr txBox="1">
              <a:spLocks noChangeArrowheads="1"/>
            </p:cNvSpPr>
            <p:nvPr/>
          </p:nvSpPr>
          <p:spPr bwMode="auto">
            <a:xfrm>
              <a:off x="2744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400" b="1">
                <a:solidFill>
                  <a:srgbClr val="CC3300"/>
                </a:solidFill>
              </a:endParaRPr>
            </a:p>
          </p:txBody>
        </p:sp>
        <p:sp>
          <p:nvSpPr>
            <p:cNvPr id="249900" name="Text Box 235"/>
            <p:cNvSpPr txBox="1">
              <a:spLocks noChangeArrowheads="1"/>
            </p:cNvSpPr>
            <p:nvPr/>
          </p:nvSpPr>
          <p:spPr bwMode="auto">
            <a:xfrm>
              <a:off x="3661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CC3300"/>
                </a:solidFill>
              </a:endParaRPr>
            </a:p>
          </p:txBody>
        </p:sp>
        <p:sp>
          <p:nvSpPr>
            <p:cNvPr id="249901" name="Text Box 236"/>
            <p:cNvSpPr txBox="1">
              <a:spLocks noChangeArrowheads="1"/>
            </p:cNvSpPr>
            <p:nvPr/>
          </p:nvSpPr>
          <p:spPr bwMode="auto">
            <a:xfrm>
              <a:off x="4680" y="270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237"/>
          <p:cNvGrpSpPr>
            <a:grpSpLocks/>
          </p:cNvGrpSpPr>
          <p:nvPr/>
        </p:nvGrpSpPr>
        <p:grpSpPr bwMode="auto">
          <a:xfrm>
            <a:off x="755650" y="1268413"/>
            <a:ext cx="4249738" cy="5300662"/>
            <a:chOff x="255" y="270"/>
            <a:chExt cx="5325" cy="2970"/>
          </a:xfrm>
          <a:noFill/>
        </p:grpSpPr>
        <p:sp>
          <p:nvSpPr>
            <p:cNvPr id="51267" name="Rectangle 238"/>
            <p:cNvSpPr>
              <a:spLocks noChangeArrowheads="1"/>
            </p:cNvSpPr>
            <p:nvPr/>
          </p:nvSpPr>
          <p:spPr bwMode="auto">
            <a:xfrm>
              <a:off x="1006" y="390"/>
              <a:ext cx="376" cy="2217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68" name="Rectangle 239"/>
            <p:cNvSpPr>
              <a:spLocks noChangeArrowheads="1"/>
            </p:cNvSpPr>
            <p:nvPr/>
          </p:nvSpPr>
          <p:spPr bwMode="auto">
            <a:xfrm>
              <a:off x="1953" y="1873"/>
              <a:ext cx="375" cy="734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69" name="Rectangle 240"/>
            <p:cNvSpPr>
              <a:spLocks noChangeArrowheads="1"/>
            </p:cNvSpPr>
            <p:nvPr/>
          </p:nvSpPr>
          <p:spPr bwMode="auto">
            <a:xfrm>
              <a:off x="2899" y="2023"/>
              <a:ext cx="391" cy="584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70" name="Rectangle 241"/>
            <p:cNvSpPr>
              <a:spLocks noChangeArrowheads="1"/>
            </p:cNvSpPr>
            <p:nvPr/>
          </p:nvSpPr>
          <p:spPr bwMode="auto">
            <a:xfrm>
              <a:off x="3860" y="2233"/>
              <a:ext cx="376" cy="374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71" name="Rectangle 242"/>
            <p:cNvSpPr>
              <a:spLocks noChangeArrowheads="1"/>
            </p:cNvSpPr>
            <p:nvPr/>
          </p:nvSpPr>
          <p:spPr bwMode="auto">
            <a:xfrm>
              <a:off x="4807" y="2308"/>
              <a:ext cx="375" cy="299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 b="1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72" name="Line 243"/>
            <p:cNvSpPr>
              <a:spLocks noChangeShapeType="1"/>
            </p:cNvSpPr>
            <p:nvPr/>
          </p:nvSpPr>
          <p:spPr bwMode="auto">
            <a:xfrm>
              <a:off x="720" y="390"/>
              <a:ext cx="1" cy="2217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1273" name="Line 244"/>
            <p:cNvSpPr>
              <a:spLocks noChangeShapeType="1"/>
            </p:cNvSpPr>
            <p:nvPr/>
          </p:nvSpPr>
          <p:spPr bwMode="auto">
            <a:xfrm>
              <a:off x="661" y="2607"/>
              <a:ext cx="60" cy="1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1274" name="Line 245"/>
            <p:cNvSpPr>
              <a:spLocks noChangeShapeType="1"/>
            </p:cNvSpPr>
            <p:nvPr/>
          </p:nvSpPr>
          <p:spPr bwMode="auto">
            <a:xfrm>
              <a:off x="661" y="1873"/>
              <a:ext cx="60" cy="1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1275" name="Line 246"/>
            <p:cNvSpPr>
              <a:spLocks noChangeShapeType="1"/>
            </p:cNvSpPr>
            <p:nvPr/>
          </p:nvSpPr>
          <p:spPr bwMode="auto">
            <a:xfrm>
              <a:off x="661" y="1124"/>
              <a:ext cx="60" cy="1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1276" name="Line 247"/>
            <p:cNvSpPr>
              <a:spLocks noChangeShapeType="1"/>
            </p:cNvSpPr>
            <p:nvPr/>
          </p:nvSpPr>
          <p:spPr bwMode="auto">
            <a:xfrm>
              <a:off x="661" y="390"/>
              <a:ext cx="60" cy="1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1277" name="Line 248"/>
            <p:cNvSpPr>
              <a:spLocks noChangeShapeType="1"/>
            </p:cNvSpPr>
            <p:nvPr/>
          </p:nvSpPr>
          <p:spPr bwMode="auto">
            <a:xfrm>
              <a:off x="721" y="2607"/>
              <a:ext cx="4747" cy="1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1278" name="Rectangle 249"/>
            <p:cNvSpPr>
              <a:spLocks noChangeArrowheads="1"/>
            </p:cNvSpPr>
            <p:nvPr/>
          </p:nvSpPr>
          <p:spPr bwMode="auto">
            <a:xfrm>
              <a:off x="466" y="2488"/>
              <a:ext cx="134" cy="27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79" name="Rectangle 250"/>
            <p:cNvSpPr>
              <a:spLocks noChangeArrowheads="1"/>
            </p:cNvSpPr>
            <p:nvPr/>
          </p:nvSpPr>
          <p:spPr bwMode="auto">
            <a:xfrm>
              <a:off x="361" y="1753"/>
              <a:ext cx="267" cy="5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000">
                  <a:solidFill>
                    <a:srgbClr val="000000"/>
                  </a:solidFill>
                  <a:latin typeface="Arial" charset="0"/>
                  <a:cs typeface="Arial" charset="0"/>
                </a:rPr>
                <a:t>100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80" name="Rectangle 251"/>
            <p:cNvSpPr>
              <a:spLocks noChangeArrowheads="1"/>
            </p:cNvSpPr>
            <p:nvPr/>
          </p:nvSpPr>
          <p:spPr bwMode="auto">
            <a:xfrm>
              <a:off x="255" y="1004"/>
              <a:ext cx="401" cy="5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150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81" name="Rectangle 252"/>
            <p:cNvSpPr>
              <a:spLocks noChangeArrowheads="1"/>
            </p:cNvSpPr>
            <p:nvPr/>
          </p:nvSpPr>
          <p:spPr bwMode="auto">
            <a:xfrm>
              <a:off x="255" y="270"/>
              <a:ext cx="401" cy="5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200</a:t>
              </a: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82" name="Text Box 253"/>
            <p:cNvSpPr txBox="1">
              <a:spLocks noChangeArrowheads="1"/>
            </p:cNvSpPr>
            <p:nvPr/>
          </p:nvSpPr>
          <p:spPr bwMode="auto">
            <a:xfrm>
              <a:off x="866" y="2700"/>
              <a:ext cx="900" cy="54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600" b="1">
                <a:solidFill>
                  <a:srgbClr val="CC33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83" name="Text Box 254"/>
            <p:cNvSpPr txBox="1">
              <a:spLocks noChangeArrowheads="1"/>
            </p:cNvSpPr>
            <p:nvPr/>
          </p:nvSpPr>
          <p:spPr bwMode="auto">
            <a:xfrm>
              <a:off x="1800" y="2700"/>
              <a:ext cx="900" cy="54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84" name="Text Box 255"/>
            <p:cNvSpPr txBox="1">
              <a:spLocks noChangeArrowheads="1"/>
            </p:cNvSpPr>
            <p:nvPr/>
          </p:nvSpPr>
          <p:spPr bwMode="auto">
            <a:xfrm>
              <a:off x="2744" y="2700"/>
              <a:ext cx="900" cy="54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rgbClr val="CC33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85" name="Text Box 256"/>
            <p:cNvSpPr txBox="1">
              <a:spLocks noChangeArrowheads="1"/>
            </p:cNvSpPr>
            <p:nvPr/>
          </p:nvSpPr>
          <p:spPr bwMode="auto">
            <a:xfrm>
              <a:off x="3661" y="2700"/>
              <a:ext cx="900" cy="54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rgbClr val="CC33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286" name="Text Box 257"/>
            <p:cNvSpPr txBox="1">
              <a:spLocks noChangeArrowheads="1"/>
            </p:cNvSpPr>
            <p:nvPr/>
          </p:nvSpPr>
          <p:spPr bwMode="auto">
            <a:xfrm>
              <a:off x="4680" y="2700"/>
              <a:ext cx="900" cy="54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rtl="0">
                <a:defRPr/>
              </a:pPr>
              <a:endParaRPr lang="en-US" sz="180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49862" name="Rectangle 273"/>
          <p:cNvSpPr>
            <a:spLocks noChangeArrowheads="1"/>
          </p:cNvSpPr>
          <p:nvPr/>
        </p:nvSpPr>
        <p:spPr bwMode="auto">
          <a:xfrm>
            <a:off x="1981200" y="37338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400" b="1">
                <a:solidFill>
                  <a:srgbClr val="CC3300"/>
                </a:solidFill>
              </a:rPr>
              <a:t>second</a:t>
            </a:r>
          </a:p>
        </p:txBody>
      </p:sp>
      <p:sp>
        <p:nvSpPr>
          <p:cNvPr id="249863" name="Rectangle 274"/>
          <p:cNvSpPr>
            <a:spLocks noChangeArrowheads="1"/>
          </p:cNvSpPr>
          <p:nvPr/>
        </p:nvSpPr>
        <p:spPr bwMode="auto">
          <a:xfrm>
            <a:off x="4495800" y="4419600"/>
            <a:ext cx="1171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800" b="1">
                <a:solidFill>
                  <a:srgbClr val="CC3300"/>
                </a:solidFill>
              </a:rPr>
              <a:t>fifth</a:t>
            </a:r>
          </a:p>
        </p:txBody>
      </p:sp>
      <p:sp>
        <p:nvSpPr>
          <p:cNvPr id="249864" name="Rectangle 276"/>
          <p:cNvSpPr>
            <a:spLocks noChangeArrowheads="1"/>
          </p:cNvSpPr>
          <p:nvPr/>
        </p:nvSpPr>
        <p:spPr bwMode="auto">
          <a:xfrm>
            <a:off x="3429000" y="4343400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1800" b="1">
                <a:solidFill>
                  <a:srgbClr val="CC3300"/>
                </a:solidFill>
              </a:rPr>
              <a:t>fourth</a:t>
            </a:r>
          </a:p>
        </p:txBody>
      </p:sp>
      <p:sp>
        <p:nvSpPr>
          <p:cNvPr id="249865" name="Rectangle 277"/>
          <p:cNvSpPr>
            <a:spLocks noChangeArrowheads="1"/>
          </p:cNvSpPr>
          <p:nvPr/>
        </p:nvSpPr>
        <p:spPr bwMode="auto">
          <a:xfrm>
            <a:off x="1509713" y="2122488"/>
            <a:ext cx="790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800" b="1">
                <a:solidFill>
                  <a:srgbClr val="CC3300"/>
                </a:solidFill>
              </a:rPr>
              <a:t>first</a:t>
            </a:r>
          </a:p>
        </p:txBody>
      </p:sp>
      <p:sp>
        <p:nvSpPr>
          <p:cNvPr id="249866" name="Rectangle 26"/>
          <p:cNvSpPr>
            <a:spLocks noChangeArrowheads="1"/>
          </p:cNvSpPr>
          <p:nvPr/>
        </p:nvSpPr>
        <p:spPr bwMode="auto">
          <a:xfrm>
            <a:off x="1676400" y="2514600"/>
            <a:ext cx="228600" cy="2951163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9867" name="Rectangle 26"/>
          <p:cNvSpPr>
            <a:spLocks noChangeArrowheads="1"/>
          </p:cNvSpPr>
          <p:nvPr/>
        </p:nvSpPr>
        <p:spPr bwMode="auto">
          <a:xfrm>
            <a:off x="2362200" y="4267200"/>
            <a:ext cx="228600" cy="11430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9868" name="Rectangle 26"/>
          <p:cNvSpPr>
            <a:spLocks noChangeArrowheads="1"/>
          </p:cNvSpPr>
          <p:nvPr/>
        </p:nvSpPr>
        <p:spPr bwMode="auto">
          <a:xfrm>
            <a:off x="3124200" y="4572000"/>
            <a:ext cx="228600" cy="8382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9869" name="Rectangle 26"/>
          <p:cNvSpPr>
            <a:spLocks noChangeArrowheads="1"/>
          </p:cNvSpPr>
          <p:nvPr/>
        </p:nvSpPr>
        <p:spPr bwMode="auto">
          <a:xfrm>
            <a:off x="3886200" y="4800600"/>
            <a:ext cx="228600" cy="6096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9870" name="Rectangle 26"/>
          <p:cNvSpPr>
            <a:spLocks noChangeArrowheads="1"/>
          </p:cNvSpPr>
          <p:nvPr/>
        </p:nvSpPr>
        <p:spPr bwMode="auto">
          <a:xfrm>
            <a:off x="4648200" y="4800600"/>
            <a:ext cx="249238" cy="6858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9871" name="Rectangle 270"/>
          <p:cNvSpPr>
            <a:spLocks noChangeArrowheads="1"/>
          </p:cNvSpPr>
          <p:nvPr/>
        </p:nvSpPr>
        <p:spPr bwMode="auto">
          <a:xfrm>
            <a:off x="5724525" y="2319338"/>
            <a:ext cx="600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3600"/>
              <a:t>♂</a:t>
            </a:r>
          </a:p>
        </p:txBody>
      </p:sp>
      <p:sp>
        <p:nvSpPr>
          <p:cNvPr id="249872" name="Text Box 268"/>
          <p:cNvSpPr txBox="1">
            <a:spLocks noChangeArrowheads="1"/>
          </p:cNvSpPr>
          <p:nvPr/>
        </p:nvSpPr>
        <p:spPr bwMode="auto">
          <a:xfrm>
            <a:off x="6724650" y="2782888"/>
            <a:ext cx="6604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 eaLnBrk="1" hangingPunct="1"/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♀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49873" name="Rectangle 26"/>
          <p:cNvSpPr>
            <a:spLocks noChangeArrowheads="1"/>
          </p:cNvSpPr>
          <p:nvPr/>
        </p:nvSpPr>
        <p:spPr bwMode="auto">
          <a:xfrm>
            <a:off x="6324600" y="2489200"/>
            <a:ext cx="249238" cy="304800"/>
          </a:xfrm>
          <a:prstGeom prst="rect">
            <a:avLst/>
          </a:prstGeom>
          <a:solidFill>
            <a:srgbClr val="00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9874" name="Rectangle 26"/>
          <p:cNvSpPr>
            <a:spLocks noChangeArrowheads="1"/>
          </p:cNvSpPr>
          <p:nvPr/>
        </p:nvSpPr>
        <p:spPr bwMode="auto">
          <a:xfrm>
            <a:off x="7402513" y="2886075"/>
            <a:ext cx="250825" cy="30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49875" name="Rectangle 82"/>
          <p:cNvSpPr>
            <a:spLocks noChangeArrowheads="1"/>
          </p:cNvSpPr>
          <p:nvPr/>
        </p:nvSpPr>
        <p:spPr bwMode="auto">
          <a:xfrm>
            <a:off x="1917700" y="1177925"/>
            <a:ext cx="7226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rgbClr val="00FF0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</a:rPr>
              <a:t>if we have more than one group </a:t>
            </a:r>
          </a:p>
          <a:p>
            <a:r>
              <a:rPr lang="en-US" sz="2800" b="1" dirty="0">
                <a:solidFill>
                  <a:srgbClr val="002060"/>
                </a:solidFill>
              </a:rPr>
              <a:t> compare </a:t>
            </a:r>
            <a:r>
              <a:rPr lang="en-US" sz="2800" b="1" dirty="0">
                <a:solidFill>
                  <a:srgbClr val="FF0000"/>
                </a:solidFill>
              </a:rPr>
              <a:t>relative size of each group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9877" name="Rectangle 85"/>
          <p:cNvSpPr>
            <a:spLocks noChangeArrowheads="1"/>
          </p:cNvSpPr>
          <p:nvPr/>
        </p:nvSpPr>
        <p:spPr bwMode="auto">
          <a:xfrm>
            <a:off x="381000" y="5715000"/>
            <a:ext cx="861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 (II)Sex distribution of </a:t>
            </a:r>
            <a:r>
              <a:rPr lang="en-US" sz="2400" b="1" dirty="0" err="1">
                <a:solidFill>
                  <a:schemeClr val="tx1"/>
                </a:solidFill>
              </a:rPr>
              <a:t>Mutah</a:t>
            </a:r>
            <a:r>
              <a:rPr lang="en-US" sz="2400" b="1" dirty="0">
                <a:solidFill>
                  <a:schemeClr val="tx1"/>
                </a:solidFill>
              </a:rPr>
              <a:t> medical student according to their year level  </a:t>
            </a:r>
            <a:r>
              <a:rPr lang="en-US" sz="2400" b="1" dirty="0" smtClean="0">
                <a:solidFill>
                  <a:schemeClr val="tx1"/>
                </a:solidFill>
              </a:rPr>
              <a:t>2023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9879" name="Rectangle 1"/>
          <p:cNvSpPr>
            <a:spLocks noChangeArrowheads="1"/>
          </p:cNvSpPr>
          <p:nvPr/>
        </p:nvSpPr>
        <p:spPr bwMode="auto">
          <a:xfrm>
            <a:off x="-12700" y="228600"/>
            <a:ext cx="33124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400" dirty="0">
                <a:solidFill>
                  <a:srgbClr val="0070C0"/>
                </a:solidFill>
              </a:rPr>
              <a:t>nominal and ordinal data</a:t>
            </a:r>
          </a:p>
        </p:txBody>
      </p:sp>
      <p:sp>
        <p:nvSpPr>
          <p:cNvPr id="24988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05507C5-E4EC-4C28-812D-752C5B121487}" type="slidenum">
              <a:rPr lang="ar-SA" sz="1400" smtClean="0">
                <a:solidFill>
                  <a:schemeClr val="tx1"/>
                </a:solidFill>
              </a:rPr>
              <a:pPr eaLnBrk="1" hangingPunct="1"/>
              <a:t>31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86" name="Text Box 14"/>
          <p:cNvSpPr txBox="1">
            <a:spLocks noChangeArrowheads="1"/>
          </p:cNvSpPr>
          <p:nvPr/>
        </p:nvSpPr>
        <p:spPr bwMode="auto">
          <a:xfrm>
            <a:off x="4141817" y="274766"/>
            <a:ext cx="4864042" cy="830997"/>
          </a:xfrm>
          <a:prstGeom prst="rect">
            <a:avLst/>
          </a:prstGeom>
          <a:noFill/>
          <a:ln w="9525">
            <a:solidFill>
              <a:srgbClr val="40458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6F89F7"/>
              </a:buClr>
              <a:buSzPct val="110000"/>
              <a:buFont typeface="Wingdings" pitchFamily="2" charset="2"/>
              <a:buNone/>
              <a:defRPr/>
            </a:pPr>
            <a:r>
              <a:rPr lang="en-US" kern="0" dirty="0" smtClean="0">
                <a:solidFill>
                  <a:srgbClr val="0070C0"/>
                </a:solidFill>
                <a:latin typeface="+mn-lt"/>
                <a:cs typeface="Arial" charset="0"/>
              </a:rPr>
              <a:t>Allows easier comparisons between data sets of different sizes.</a:t>
            </a:r>
          </a:p>
        </p:txBody>
      </p:sp>
      <p:sp>
        <p:nvSpPr>
          <p:cNvPr id="85" name="Rectangle 83"/>
          <p:cNvSpPr>
            <a:spLocks noChangeArrowheads="1"/>
          </p:cNvSpPr>
          <p:nvPr/>
        </p:nvSpPr>
        <p:spPr bwMode="auto">
          <a:xfrm>
            <a:off x="5662613" y="4343400"/>
            <a:ext cx="3030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Clustered bar chart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970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C8B90E2-6B90-4615-ABB9-051F6F4DC7C5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5088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CEF53697-8F27-4810-A142-4ADF5EFD8B5F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50884" name="Rectangle 4"/>
          <p:cNvSpPr>
            <a:spLocks noChangeArrowheads="1"/>
          </p:cNvSpPr>
          <p:nvPr/>
        </p:nvSpPr>
        <p:spPr bwMode="auto">
          <a:xfrm>
            <a:off x="468313" y="1268413"/>
            <a:ext cx="71294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>
              <a:tabLst>
                <a:tab pos="457200" algn="l"/>
              </a:tabLst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50885" name="Group 231"/>
          <p:cNvGrpSpPr>
            <a:grpSpLocks/>
          </p:cNvGrpSpPr>
          <p:nvPr/>
        </p:nvGrpSpPr>
        <p:grpSpPr bwMode="auto">
          <a:xfrm>
            <a:off x="396130" y="836613"/>
            <a:ext cx="7488238" cy="4752975"/>
            <a:chOff x="3420" y="9180"/>
            <a:chExt cx="6120" cy="3144"/>
          </a:xfrm>
        </p:grpSpPr>
        <p:sp>
          <p:nvSpPr>
            <p:cNvPr id="250895" name="Rectangle 232" descr="5%"/>
            <p:cNvSpPr>
              <a:spLocks noChangeArrowheads="1"/>
            </p:cNvSpPr>
            <p:nvPr/>
          </p:nvSpPr>
          <p:spPr bwMode="auto">
            <a:xfrm>
              <a:off x="5838" y="10917"/>
              <a:ext cx="357" cy="482"/>
            </a:xfrm>
            <a:prstGeom prst="rect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896" name="Line 233"/>
            <p:cNvSpPr>
              <a:spLocks noChangeShapeType="1"/>
            </p:cNvSpPr>
            <p:nvPr/>
          </p:nvSpPr>
          <p:spPr bwMode="auto">
            <a:xfrm>
              <a:off x="3860" y="11713"/>
              <a:ext cx="6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897" name="Line 234"/>
            <p:cNvSpPr>
              <a:spLocks noChangeShapeType="1"/>
            </p:cNvSpPr>
            <p:nvPr/>
          </p:nvSpPr>
          <p:spPr bwMode="auto">
            <a:xfrm>
              <a:off x="3860" y="11307"/>
              <a:ext cx="6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898" name="Line 235"/>
            <p:cNvSpPr>
              <a:spLocks noChangeShapeType="1"/>
            </p:cNvSpPr>
            <p:nvPr/>
          </p:nvSpPr>
          <p:spPr bwMode="auto">
            <a:xfrm>
              <a:off x="3860" y="10917"/>
              <a:ext cx="6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899" name="Line 236"/>
            <p:cNvSpPr>
              <a:spLocks noChangeShapeType="1"/>
            </p:cNvSpPr>
            <p:nvPr/>
          </p:nvSpPr>
          <p:spPr bwMode="auto">
            <a:xfrm>
              <a:off x="3860" y="10512"/>
              <a:ext cx="6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900" name="Line 237"/>
            <p:cNvSpPr>
              <a:spLocks noChangeShapeType="1"/>
            </p:cNvSpPr>
            <p:nvPr/>
          </p:nvSpPr>
          <p:spPr bwMode="auto">
            <a:xfrm>
              <a:off x="3860" y="10106"/>
              <a:ext cx="6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901" name="Line 238"/>
            <p:cNvSpPr>
              <a:spLocks noChangeShapeType="1"/>
            </p:cNvSpPr>
            <p:nvPr/>
          </p:nvSpPr>
          <p:spPr bwMode="auto">
            <a:xfrm>
              <a:off x="3860" y="9716"/>
              <a:ext cx="6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902" name="Line 239"/>
            <p:cNvSpPr>
              <a:spLocks noChangeShapeType="1"/>
            </p:cNvSpPr>
            <p:nvPr/>
          </p:nvSpPr>
          <p:spPr bwMode="auto">
            <a:xfrm>
              <a:off x="3860" y="9310"/>
              <a:ext cx="6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903" name="Rectangle 240"/>
            <p:cNvSpPr>
              <a:spLocks noChangeArrowheads="1"/>
            </p:cNvSpPr>
            <p:nvPr/>
          </p:nvSpPr>
          <p:spPr bwMode="auto">
            <a:xfrm>
              <a:off x="3420" y="9978"/>
              <a:ext cx="206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100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04" name="Rectangle 241"/>
            <p:cNvSpPr>
              <a:spLocks noChangeArrowheads="1"/>
            </p:cNvSpPr>
            <p:nvPr/>
          </p:nvSpPr>
          <p:spPr bwMode="auto">
            <a:xfrm>
              <a:off x="3647" y="11585"/>
              <a:ext cx="9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05" name="Rectangle 242"/>
            <p:cNvSpPr>
              <a:spLocks noChangeArrowheads="1"/>
            </p:cNvSpPr>
            <p:nvPr/>
          </p:nvSpPr>
          <p:spPr bwMode="auto">
            <a:xfrm>
              <a:off x="3534" y="11176"/>
              <a:ext cx="13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25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06" name="Rectangle 243"/>
            <p:cNvSpPr>
              <a:spLocks noChangeArrowheads="1"/>
            </p:cNvSpPr>
            <p:nvPr/>
          </p:nvSpPr>
          <p:spPr bwMode="auto">
            <a:xfrm>
              <a:off x="3534" y="10788"/>
              <a:ext cx="138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50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07" name="Rectangle 244"/>
            <p:cNvSpPr>
              <a:spLocks noChangeArrowheads="1"/>
            </p:cNvSpPr>
            <p:nvPr/>
          </p:nvSpPr>
          <p:spPr bwMode="auto">
            <a:xfrm>
              <a:off x="3534" y="10382"/>
              <a:ext cx="13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75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08" name="Rectangle 245"/>
            <p:cNvSpPr>
              <a:spLocks noChangeArrowheads="1"/>
            </p:cNvSpPr>
            <p:nvPr/>
          </p:nvSpPr>
          <p:spPr bwMode="auto">
            <a:xfrm>
              <a:off x="3420" y="9587"/>
              <a:ext cx="206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150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09" name="Rectangle 246"/>
            <p:cNvSpPr>
              <a:spLocks noChangeArrowheads="1"/>
            </p:cNvSpPr>
            <p:nvPr/>
          </p:nvSpPr>
          <p:spPr bwMode="auto">
            <a:xfrm>
              <a:off x="3420" y="9180"/>
              <a:ext cx="206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rtl="0"/>
              <a:r>
                <a:rPr lang="en-US" sz="1200">
                  <a:solidFill>
                    <a:srgbClr val="000000"/>
                  </a:solidFill>
                </a:rPr>
                <a:t>200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10" name="Rectangle 247" descr="5%"/>
            <p:cNvSpPr>
              <a:spLocks noChangeArrowheads="1"/>
            </p:cNvSpPr>
            <p:nvPr/>
          </p:nvSpPr>
          <p:spPr bwMode="auto">
            <a:xfrm>
              <a:off x="5047" y="10917"/>
              <a:ext cx="341" cy="796"/>
            </a:xfrm>
            <a:prstGeom prst="rect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11" name="Rectangle 248" descr="قطري واسع إلى الأعلى"/>
            <p:cNvSpPr>
              <a:spLocks noChangeArrowheads="1"/>
            </p:cNvSpPr>
            <p:nvPr/>
          </p:nvSpPr>
          <p:spPr bwMode="auto">
            <a:xfrm>
              <a:off x="5838" y="11278"/>
              <a:ext cx="359" cy="42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12" name="Rectangle 249" descr="5%"/>
            <p:cNvSpPr>
              <a:spLocks noChangeArrowheads="1"/>
            </p:cNvSpPr>
            <p:nvPr/>
          </p:nvSpPr>
          <p:spPr bwMode="auto">
            <a:xfrm>
              <a:off x="6742" y="11226"/>
              <a:ext cx="358" cy="487"/>
            </a:xfrm>
            <a:prstGeom prst="rect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13" name="Rectangle 250" descr="5%"/>
            <p:cNvSpPr>
              <a:spLocks noChangeArrowheads="1"/>
            </p:cNvSpPr>
            <p:nvPr/>
          </p:nvSpPr>
          <p:spPr bwMode="auto">
            <a:xfrm>
              <a:off x="7537" y="11307"/>
              <a:ext cx="397" cy="406"/>
            </a:xfrm>
            <a:prstGeom prst="rect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14" name="Line 252"/>
            <p:cNvSpPr>
              <a:spLocks noChangeShapeType="1"/>
            </p:cNvSpPr>
            <p:nvPr/>
          </p:nvSpPr>
          <p:spPr bwMode="auto">
            <a:xfrm>
              <a:off x="3925" y="9310"/>
              <a:ext cx="1" cy="240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915" name="Line 253"/>
            <p:cNvSpPr>
              <a:spLocks noChangeShapeType="1"/>
            </p:cNvSpPr>
            <p:nvPr/>
          </p:nvSpPr>
          <p:spPr bwMode="auto">
            <a:xfrm>
              <a:off x="3925" y="11713"/>
              <a:ext cx="514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0916" name="Rectangle 254" descr="قطري واسع إلى الأعلى"/>
            <p:cNvSpPr>
              <a:spLocks noChangeArrowheads="1"/>
            </p:cNvSpPr>
            <p:nvPr/>
          </p:nvSpPr>
          <p:spPr bwMode="auto">
            <a:xfrm>
              <a:off x="4303" y="10922"/>
              <a:ext cx="351" cy="796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17" name="Rectangle 255" descr="5%"/>
            <p:cNvSpPr>
              <a:spLocks noChangeArrowheads="1"/>
            </p:cNvSpPr>
            <p:nvPr/>
          </p:nvSpPr>
          <p:spPr bwMode="auto">
            <a:xfrm>
              <a:off x="4299" y="9375"/>
              <a:ext cx="351" cy="1542"/>
            </a:xfrm>
            <a:prstGeom prst="rect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18" name="Text Box 256"/>
            <p:cNvSpPr txBox="1">
              <a:spLocks noChangeArrowheads="1"/>
            </p:cNvSpPr>
            <p:nvPr/>
          </p:nvSpPr>
          <p:spPr bwMode="auto">
            <a:xfrm>
              <a:off x="3953" y="11759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200">
                  <a:solidFill>
                    <a:schemeClr val="tx1"/>
                  </a:solidFill>
                  <a:latin typeface="Times New Roman" pitchFamily="18" charset="0"/>
                </a:rPr>
                <a:t>first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19" name="Text Box 257"/>
            <p:cNvSpPr txBox="1">
              <a:spLocks noChangeArrowheads="1"/>
            </p:cNvSpPr>
            <p:nvPr/>
          </p:nvSpPr>
          <p:spPr bwMode="auto">
            <a:xfrm>
              <a:off x="4696" y="11778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200">
                  <a:solidFill>
                    <a:schemeClr val="tx1"/>
                  </a:solidFill>
                  <a:latin typeface="Times New Roman" pitchFamily="18" charset="0"/>
                </a:rPr>
                <a:t>         </a:t>
              </a:r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fifth</a:t>
              </a: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250920" name="Text Box 258"/>
            <p:cNvSpPr txBox="1">
              <a:spLocks noChangeArrowheads="1"/>
            </p:cNvSpPr>
            <p:nvPr/>
          </p:nvSpPr>
          <p:spPr bwMode="auto">
            <a:xfrm>
              <a:off x="5378" y="1178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>
                  <a:solidFill>
                    <a:schemeClr val="tx1"/>
                  </a:solidFill>
                </a:rPr>
                <a:t>       sixth </a:t>
              </a:r>
            </a:p>
          </p:txBody>
        </p:sp>
        <p:sp>
          <p:nvSpPr>
            <p:cNvPr id="250921" name="Text Box 259"/>
            <p:cNvSpPr txBox="1">
              <a:spLocks noChangeArrowheads="1"/>
            </p:cNvSpPr>
            <p:nvPr/>
          </p:nvSpPr>
          <p:spPr bwMode="auto">
            <a:xfrm>
              <a:off x="6480" y="11782"/>
              <a:ext cx="921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200">
                  <a:solidFill>
                    <a:schemeClr val="tx1"/>
                  </a:solidFill>
                  <a:latin typeface="Times New Roman" pitchFamily="18" charset="0"/>
                </a:rPr>
                <a:t>.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22" name="Text Box 260"/>
            <p:cNvSpPr txBox="1">
              <a:spLocks noChangeArrowheads="1"/>
            </p:cNvSpPr>
            <p:nvPr/>
          </p:nvSpPr>
          <p:spPr bwMode="auto">
            <a:xfrm>
              <a:off x="7183" y="11784"/>
              <a:ext cx="1097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23" name="Text Box 261"/>
            <p:cNvSpPr txBox="1">
              <a:spLocks noChangeArrowheads="1"/>
            </p:cNvSpPr>
            <p:nvPr/>
          </p:nvSpPr>
          <p:spPr bwMode="auto">
            <a:xfrm>
              <a:off x="8280" y="11776"/>
              <a:ext cx="63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50924" name="Rectangle 262" descr="قطري واسع إلى الأعلى"/>
            <p:cNvSpPr>
              <a:spLocks noChangeArrowheads="1"/>
            </p:cNvSpPr>
            <p:nvPr/>
          </p:nvSpPr>
          <p:spPr bwMode="auto">
            <a:xfrm>
              <a:off x="5037" y="11385"/>
              <a:ext cx="359" cy="31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25" name="Rectangle 263" descr="قطري واسع إلى الأعلى"/>
            <p:cNvSpPr>
              <a:spLocks noChangeArrowheads="1"/>
            </p:cNvSpPr>
            <p:nvPr/>
          </p:nvSpPr>
          <p:spPr bwMode="auto">
            <a:xfrm>
              <a:off x="6746" y="11469"/>
              <a:ext cx="359" cy="25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26" name="Rectangle 264" descr="قطري واسع إلى الأعلى"/>
            <p:cNvSpPr>
              <a:spLocks noChangeArrowheads="1"/>
            </p:cNvSpPr>
            <p:nvPr/>
          </p:nvSpPr>
          <p:spPr bwMode="auto">
            <a:xfrm>
              <a:off x="7544" y="11570"/>
              <a:ext cx="397" cy="14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27" name="Rectangle 266" descr="قطري واسع إلى الأعلى"/>
            <p:cNvSpPr>
              <a:spLocks noChangeArrowheads="1"/>
            </p:cNvSpPr>
            <p:nvPr/>
          </p:nvSpPr>
          <p:spPr bwMode="auto">
            <a:xfrm>
              <a:off x="8460" y="10164"/>
              <a:ext cx="359" cy="31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28" name="Rectangle 267" descr="5%"/>
            <p:cNvSpPr>
              <a:spLocks noChangeArrowheads="1"/>
            </p:cNvSpPr>
            <p:nvPr/>
          </p:nvSpPr>
          <p:spPr bwMode="auto">
            <a:xfrm>
              <a:off x="8460" y="9444"/>
              <a:ext cx="359" cy="314"/>
            </a:xfrm>
            <a:prstGeom prst="rect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50929" name="Text Box 268"/>
            <p:cNvSpPr txBox="1">
              <a:spLocks noChangeArrowheads="1"/>
            </p:cNvSpPr>
            <p:nvPr/>
          </p:nvSpPr>
          <p:spPr bwMode="auto">
            <a:xfrm>
              <a:off x="8813" y="10096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3200">
                  <a:solidFill>
                    <a:schemeClr val="tx1"/>
                  </a:solidFill>
                  <a:latin typeface="Times New Roman" pitchFamily="18" charset="0"/>
                </a:rPr>
                <a:t>♀</a:t>
              </a:r>
              <a:endParaRPr lang="en-US" sz="3200">
                <a:solidFill>
                  <a:schemeClr val="tx1"/>
                </a:solidFill>
              </a:endParaRPr>
            </a:p>
          </p:txBody>
        </p:sp>
        <p:sp>
          <p:nvSpPr>
            <p:cNvPr id="250930" name="Text Box 269"/>
            <p:cNvSpPr txBox="1">
              <a:spLocks noChangeArrowheads="1"/>
            </p:cNvSpPr>
            <p:nvPr/>
          </p:nvSpPr>
          <p:spPr bwMode="auto">
            <a:xfrm>
              <a:off x="8820" y="9315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50886" name="Rectangle 270"/>
          <p:cNvSpPr>
            <a:spLocks noChangeArrowheads="1"/>
          </p:cNvSpPr>
          <p:nvPr/>
        </p:nvSpPr>
        <p:spPr bwMode="auto">
          <a:xfrm>
            <a:off x="5561013" y="1290638"/>
            <a:ext cx="655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>
                <a:solidFill>
                  <a:schemeClr val="tx1"/>
                </a:solidFill>
              </a:rPr>
              <a:t>♂</a:t>
            </a:r>
          </a:p>
        </p:txBody>
      </p:sp>
      <p:sp>
        <p:nvSpPr>
          <p:cNvPr id="250887" name="Line 286"/>
          <p:cNvSpPr>
            <a:spLocks noChangeShapeType="1"/>
          </p:cNvSpPr>
          <p:nvPr/>
        </p:nvSpPr>
        <p:spPr bwMode="auto">
          <a:xfrm flipH="1">
            <a:off x="5292725" y="4292600"/>
            <a:ext cx="28575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50888" name="Rectangle 47"/>
          <p:cNvSpPr>
            <a:spLocks noChangeArrowheads="1"/>
          </p:cNvSpPr>
          <p:nvPr/>
        </p:nvSpPr>
        <p:spPr bwMode="auto">
          <a:xfrm>
            <a:off x="5410200" y="3200400"/>
            <a:ext cx="335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Stacked bar chart </a:t>
            </a:r>
          </a:p>
        </p:txBody>
      </p:sp>
      <p:sp>
        <p:nvSpPr>
          <p:cNvPr id="250889" name="Rectangle 48"/>
          <p:cNvSpPr>
            <a:spLocks noChangeArrowheads="1"/>
          </p:cNvSpPr>
          <p:nvPr/>
        </p:nvSpPr>
        <p:spPr bwMode="auto">
          <a:xfrm>
            <a:off x="1227138" y="731838"/>
            <a:ext cx="7391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Comparing </a:t>
            </a:r>
            <a:r>
              <a:rPr lang="en-US" sz="2000" b="1" dirty="0">
                <a:solidFill>
                  <a:srgbClr val="FF0000"/>
                </a:solidFill>
              </a:rPr>
              <a:t>the total No. of </a:t>
            </a:r>
            <a:r>
              <a:rPr lang="en-US" sz="2000" b="1" dirty="0">
                <a:solidFill>
                  <a:schemeClr val="tx1"/>
                </a:solidFill>
              </a:rPr>
              <a:t>each category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50890" name="Rectangle 49"/>
          <p:cNvSpPr>
            <a:spLocks noChangeArrowheads="1"/>
          </p:cNvSpPr>
          <p:nvPr/>
        </p:nvSpPr>
        <p:spPr bwMode="auto">
          <a:xfrm>
            <a:off x="204578" y="5324398"/>
            <a:ext cx="861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/>
              <a:t> Sex distribution of </a:t>
            </a:r>
            <a:r>
              <a:rPr lang="en-US" sz="2400" b="1" dirty="0" err="1"/>
              <a:t>Mutah</a:t>
            </a:r>
            <a:r>
              <a:rPr lang="en-US" sz="2400" b="1" dirty="0"/>
              <a:t>  medical student according to their year level  </a:t>
            </a:r>
            <a:r>
              <a:rPr lang="en-US" sz="2400" b="1" dirty="0" smtClean="0"/>
              <a:t>2023</a:t>
            </a:r>
            <a:endParaRPr lang="en-US" dirty="0"/>
          </a:p>
        </p:txBody>
      </p:sp>
      <p:sp>
        <p:nvSpPr>
          <p:cNvPr id="250893" name="Rectangle 1"/>
          <p:cNvSpPr>
            <a:spLocks noChangeArrowheads="1"/>
          </p:cNvSpPr>
          <p:nvPr/>
        </p:nvSpPr>
        <p:spPr bwMode="auto">
          <a:xfrm>
            <a:off x="1282700" y="161925"/>
            <a:ext cx="27965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000" dirty="0">
                <a:solidFill>
                  <a:srgbClr val="0070C0"/>
                </a:solidFill>
              </a:rPr>
              <a:t>nominal and ordinal data</a:t>
            </a:r>
          </a:p>
        </p:txBody>
      </p:sp>
      <p:sp>
        <p:nvSpPr>
          <p:cNvPr id="25089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061F9B8-742C-4C2D-91FA-14BE13B5F998}" type="slidenum">
              <a:rPr lang="ar-SA" sz="1400" smtClean="0">
                <a:solidFill>
                  <a:schemeClr val="tx1"/>
                </a:solidFill>
              </a:rPr>
              <a:pPr eaLnBrk="1" hangingPunct="1"/>
              <a:t>32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06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C368FFE-1985-4B0C-B157-04208F5270BE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5702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C4543FE9-2BF0-4B2C-A714-3730F8B2E0EB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57028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57029" name="Rectangle 4"/>
          <p:cNvSpPr>
            <a:spLocks noChangeArrowheads="1"/>
          </p:cNvSpPr>
          <p:nvPr/>
        </p:nvSpPr>
        <p:spPr bwMode="auto">
          <a:xfrm>
            <a:off x="228600" y="131594"/>
            <a:ext cx="5025478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 eaLnBrk="0" hangingPunct="0"/>
            <a:r>
              <a:rPr lang="en-US" sz="3200" b="1" dirty="0" smtClean="0">
                <a:solidFill>
                  <a:srgbClr val="C00000"/>
                </a:solidFill>
              </a:rPr>
              <a:t>       </a:t>
            </a:r>
            <a:r>
              <a:rPr lang="en-US" sz="3200" b="1" u="sng" dirty="0" smtClean="0">
                <a:solidFill>
                  <a:srgbClr val="C00000"/>
                </a:solidFill>
              </a:rPr>
              <a:t>Charting</a:t>
            </a:r>
            <a:endParaRPr lang="en-US" sz="3200" b="1" u="sng" dirty="0">
              <a:solidFill>
                <a:srgbClr val="C00000"/>
              </a:solidFill>
            </a:endParaRPr>
          </a:p>
          <a:p>
            <a:pPr rtl="0" eaLnBrk="0" hangingPunct="0"/>
            <a:r>
              <a:rPr lang="en-US" sz="2800" b="1" u="sng" dirty="0">
                <a:solidFill>
                  <a:srgbClr val="00CC00"/>
                </a:solidFill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</a:rPr>
              <a:t>Continuous Metric Variable </a:t>
            </a:r>
            <a:r>
              <a:rPr lang="en-US" sz="2800" b="1" dirty="0" smtClean="0">
                <a:solidFill>
                  <a:srgbClr val="FF0000"/>
                </a:solidFill>
              </a:rPr>
              <a:t>by   </a:t>
            </a:r>
            <a:endParaRPr lang="en-US" sz="2800" b="1" dirty="0">
              <a:solidFill>
                <a:srgbClr val="FF0000"/>
              </a:solidFill>
            </a:endParaRPr>
          </a:p>
          <a:p>
            <a:pPr rtl="0" eaLnBrk="0" hangingPunct="0"/>
            <a:r>
              <a:rPr lang="en-US" sz="2800" b="1" dirty="0">
                <a:solidFill>
                  <a:srgbClr val="0070C0"/>
                </a:solidFill>
              </a:rPr>
              <a:t>Histogram</a:t>
            </a:r>
          </a:p>
        </p:txBody>
      </p:sp>
      <p:graphicFrame>
        <p:nvGraphicFramePr>
          <p:cNvPr id="437261" name="Group 13"/>
          <p:cNvGraphicFramePr>
            <a:graphicFrameLocks noGrp="1"/>
          </p:cNvGraphicFramePr>
          <p:nvPr>
            <p:extLst/>
          </p:nvPr>
        </p:nvGraphicFramePr>
        <p:xfrm>
          <a:off x="533400" y="1524000"/>
          <a:ext cx="8153400" cy="4989513"/>
        </p:xfrm>
        <a:graphic>
          <a:graphicData uri="http://schemas.openxmlformats.org/drawingml/2006/table">
            <a:tbl>
              <a:tblPr/>
              <a:tblGrid>
                <a:gridCol w="1208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3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8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7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7471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Age (year)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Commut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Simplified Arabic" pitchFamily="2" charset="-78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Relative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R.F.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CumulatR.F.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%cumFreq.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20-29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30-39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40-49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50-59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0.16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60-69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70-79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0.68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80-89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0.92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92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90-99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1.00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total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28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DB41346-AD95-4342-A998-AC936CF51BFA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179388" y="285224"/>
            <a:ext cx="87852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>
              <a:tabLst>
                <a:tab pos="457200" algn="l"/>
              </a:tabLst>
            </a:pP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Histogram</a:t>
            </a:r>
            <a:endParaRPr lang="en-US" sz="2800" dirty="0">
              <a:solidFill>
                <a:srgbClr val="FF0000"/>
              </a:solidFill>
              <a:cs typeface="Times New Roman" pitchFamily="18" charset="0"/>
            </a:endParaRPr>
          </a:p>
          <a:p>
            <a:pPr rtl="0">
              <a:tabLst>
                <a:tab pos="457200" algn="l"/>
              </a:tabLst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>
                <a:cs typeface="Times New Roman" pitchFamily="18" charset="0"/>
              </a:rPr>
              <a:t>The group frequency distribution table usually represented graphically or diagrammatically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by      histogram </a:t>
            </a:r>
            <a:r>
              <a:rPr lang="en-US" sz="2400" b="1" dirty="0">
                <a:solidFill>
                  <a:srgbClr val="008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258053" name="Rectangle 10"/>
          <p:cNvSpPr>
            <a:spLocks noChangeArrowheads="1"/>
          </p:cNvSpPr>
          <p:nvPr/>
        </p:nvSpPr>
        <p:spPr bwMode="auto">
          <a:xfrm>
            <a:off x="3779838" y="2708275"/>
            <a:ext cx="342900" cy="33131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grpSp>
        <p:nvGrpSpPr>
          <p:cNvPr id="258054" name="Group 11"/>
          <p:cNvGrpSpPr>
            <a:grpSpLocks/>
          </p:cNvGrpSpPr>
          <p:nvPr/>
        </p:nvGrpSpPr>
        <p:grpSpPr bwMode="auto">
          <a:xfrm>
            <a:off x="32380" y="2209800"/>
            <a:ext cx="7869238" cy="3930650"/>
            <a:chOff x="4320" y="9340"/>
            <a:chExt cx="2603" cy="1554"/>
          </a:xfrm>
        </p:grpSpPr>
        <p:sp>
          <p:nvSpPr>
            <p:cNvPr id="258157" name="Line 12"/>
            <p:cNvSpPr>
              <a:spLocks noChangeShapeType="1"/>
            </p:cNvSpPr>
            <p:nvPr/>
          </p:nvSpPr>
          <p:spPr bwMode="auto">
            <a:xfrm rot="-5400000">
              <a:off x="5826" y="9955"/>
              <a:ext cx="1" cy="185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8158" name="Line 13"/>
            <p:cNvSpPr>
              <a:spLocks noChangeShapeType="1"/>
            </p:cNvSpPr>
            <p:nvPr/>
          </p:nvSpPr>
          <p:spPr bwMode="auto">
            <a:xfrm flipV="1">
              <a:off x="4898" y="9469"/>
              <a:ext cx="1" cy="141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8159" name="Text Box 14"/>
            <p:cNvSpPr txBox="1">
              <a:spLocks noChangeArrowheads="1"/>
            </p:cNvSpPr>
            <p:nvPr/>
          </p:nvSpPr>
          <p:spPr bwMode="auto">
            <a:xfrm flipV="1">
              <a:off x="6622" y="10876"/>
              <a:ext cx="301" cy="18"/>
            </a:xfrm>
            <a:prstGeom prst="rect">
              <a:avLst/>
            </a:prstGeom>
            <a:noFill/>
            <a:ln w="9525">
              <a:solidFill>
                <a:srgbClr val="D8F4F8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3333FF"/>
                  </a:solidFill>
                  <a:latin typeface="Times New Roman" pitchFamily="18" charset="0"/>
                </a:rPr>
                <a:t>X</a:t>
              </a:r>
              <a:endParaRPr lang="en-US" sz="2000" b="1">
                <a:solidFill>
                  <a:srgbClr val="3333FF"/>
                </a:solidFill>
              </a:endParaRPr>
            </a:p>
          </p:txBody>
        </p:sp>
        <p:sp>
          <p:nvSpPr>
            <p:cNvPr id="258160" name="Text Box 15"/>
            <p:cNvSpPr txBox="1">
              <a:spLocks noChangeArrowheads="1"/>
            </p:cNvSpPr>
            <p:nvPr/>
          </p:nvSpPr>
          <p:spPr bwMode="auto">
            <a:xfrm>
              <a:off x="4320" y="9340"/>
              <a:ext cx="578" cy="386"/>
            </a:xfrm>
            <a:prstGeom prst="rect">
              <a:avLst/>
            </a:prstGeom>
            <a:noFill/>
            <a:ln w="9525">
              <a:solidFill>
                <a:srgbClr val="D8F4F8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2000" b="1">
                <a:solidFill>
                  <a:srgbClr val="00CC00"/>
                </a:solidFill>
              </a:endParaRPr>
            </a:p>
          </p:txBody>
        </p:sp>
      </p:grpSp>
      <p:sp>
        <p:nvSpPr>
          <p:cNvPr id="258055" name="Rectangle 21"/>
          <p:cNvSpPr>
            <a:spLocks noChangeArrowheads="1"/>
          </p:cNvSpPr>
          <p:nvPr/>
        </p:nvSpPr>
        <p:spPr bwMode="auto">
          <a:xfrm>
            <a:off x="3419475" y="4724400"/>
            <a:ext cx="342900" cy="12969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58056" name="Rectangle 22"/>
          <p:cNvSpPr>
            <a:spLocks noChangeArrowheads="1"/>
          </p:cNvSpPr>
          <p:nvPr/>
        </p:nvSpPr>
        <p:spPr bwMode="auto">
          <a:xfrm>
            <a:off x="4427538" y="2708275"/>
            <a:ext cx="431800" cy="33131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58057" name="Rectangle 23"/>
          <p:cNvSpPr>
            <a:spLocks noChangeArrowheads="1"/>
          </p:cNvSpPr>
          <p:nvPr/>
        </p:nvSpPr>
        <p:spPr bwMode="auto">
          <a:xfrm>
            <a:off x="4140200" y="2060575"/>
            <a:ext cx="342900" cy="39608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58058" name="Rectangle 24"/>
          <p:cNvSpPr>
            <a:spLocks noChangeArrowheads="1"/>
          </p:cNvSpPr>
          <p:nvPr/>
        </p:nvSpPr>
        <p:spPr bwMode="auto">
          <a:xfrm>
            <a:off x="4859338" y="4437063"/>
            <a:ext cx="342900" cy="15859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58059" name="Rectangle 25"/>
          <p:cNvSpPr>
            <a:spLocks noChangeArrowheads="1"/>
          </p:cNvSpPr>
          <p:nvPr/>
        </p:nvSpPr>
        <p:spPr bwMode="auto">
          <a:xfrm>
            <a:off x="3059113" y="5157788"/>
            <a:ext cx="342900" cy="863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58060" name="Rectangle 26"/>
          <p:cNvSpPr>
            <a:spLocks noChangeArrowheads="1"/>
          </p:cNvSpPr>
          <p:nvPr/>
        </p:nvSpPr>
        <p:spPr bwMode="auto">
          <a:xfrm>
            <a:off x="2700338" y="5157788"/>
            <a:ext cx="342900" cy="863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58061" name="Rectangle 27"/>
          <p:cNvSpPr>
            <a:spLocks noChangeArrowheads="1"/>
          </p:cNvSpPr>
          <p:nvPr/>
        </p:nvSpPr>
        <p:spPr bwMode="auto">
          <a:xfrm>
            <a:off x="2411413" y="5589588"/>
            <a:ext cx="28892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rtl="0"/>
            <a:endParaRPr lang="en-US" sz="1800" b="1">
              <a:solidFill>
                <a:schemeClr val="tx1"/>
              </a:solidFill>
            </a:endParaRPr>
          </a:p>
        </p:txBody>
      </p:sp>
      <p:sp>
        <p:nvSpPr>
          <p:cNvPr id="258062" name="Rectangle 28"/>
          <p:cNvSpPr>
            <a:spLocks noChangeArrowheads="1"/>
          </p:cNvSpPr>
          <p:nvPr/>
        </p:nvSpPr>
        <p:spPr bwMode="auto">
          <a:xfrm>
            <a:off x="1763713" y="2492375"/>
            <a:ext cx="2873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800" b="1" dirty="0">
                <a:solidFill>
                  <a:srgbClr val="0070C0"/>
                </a:solidFill>
              </a:rPr>
              <a:t>Y</a:t>
            </a:r>
          </a:p>
        </p:txBody>
      </p:sp>
      <p:graphicFrame>
        <p:nvGraphicFramePr>
          <p:cNvPr id="439322" name="Group 26"/>
          <p:cNvGraphicFramePr>
            <a:graphicFrameLocks noGrp="1"/>
          </p:cNvGraphicFramePr>
          <p:nvPr>
            <p:extLst/>
          </p:nvPr>
        </p:nvGraphicFramePr>
        <p:xfrm>
          <a:off x="5105400" y="1828800"/>
          <a:ext cx="4038600" cy="3382973"/>
        </p:xfrm>
        <a:graphic>
          <a:graphicData uri="http://schemas.openxmlformats.org/drawingml/2006/table">
            <a:tbl>
              <a:tblPr/>
              <a:tblGrid>
                <a:gridCol w="59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4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46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004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Age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F.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Comi.f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R.f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R.F.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Cumi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.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RF.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cum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F.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20-29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30-39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40-49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50-59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0.16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16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60-69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70-79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0.68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68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80-89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46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0.92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92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90-99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1.00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6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total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6" marB="45706" anchor="ctr" horzOverflow="overflow">
                    <a:lnL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58154" name="Rectangle 20"/>
          <p:cNvSpPr>
            <a:spLocks noChangeArrowheads="1"/>
          </p:cNvSpPr>
          <p:nvPr/>
        </p:nvSpPr>
        <p:spPr bwMode="auto">
          <a:xfrm>
            <a:off x="0" y="3962400"/>
            <a:ext cx="18403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70C0"/>
                </a:solidFill>
              </a:rPr>
              <a:t>continuous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258155" name="Rectangle 21"/>
          <p:cNvSpPr>
            <a:spLocks noChangeArrowheads="1"/>
          </p:cNvSpPr>
          <p:nvPr/>
        </p:nvSpPr>
        <p:spPr bwMode="auto">
          <a:xfrm>
            <a:off x="129042" y="6059532"/>
            <a:ext cx="8915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200" b="1" dirty="0" smtClean="0"/>
              <a:t>IV. </a:t>
            </a:r>
            <a:r>
              <a:rPr lang="en-US" sz="2000" b="1" dirty="0" smtClean="0"/>
              <a:t>Age(year</a:t>
            </a:r>
            <a:r>
              <a:rPr lang="en-US" sz="2000" b="1" dirty="0"/>
              <a:t>)  of 50 patients with diabetes Mellitus attending  </a:t>
            </a:r>
            <a:r>
              <a:rPr lang="en-US" sz="2000" b="1" dirty="0" smtClean="0"/>
              <a:t>Al </a:t>
            </a:r>
            <a:r>
              <a:rPr lang="en-US" sz="2000" b="1" dirty="0" err="1"/>
              <a:t>Karak</a:t>
            </a:r>
            <a:r>
              <a:rPr lang="en-US" sz="2000" b="1" dirty="0"/>
              <a:t> Hospital during march </a:t>
            </a:r>
            <a:r>
              <a:rPr lang="en-US" sz="2000" b="1" dirty="0" smtClean="0"/>
              <a:t>2023</a:t>
            </a:r>
            <a:endParaRPr lang="en-US" sz="2000" b="1" dirty="0"/>
          </a:p>
        </p:txBody>
      </p:sp>
      <p:sp>
        <p:nvSpPr>
          <p:cNvPr id="25815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86CAD8D-276A-4B0B-9080-004D7F27C969}" type="slidenum">
              <a:rPr lang="ar-SA" sz="1400" smtClean="0">
                <a:solidFill>
                  <a:schemeClr val="tx1"/>
                </a:solidFill>
              </a:rPr>
              <a:pPr eaLnBrk="1" hangingPunct="1"/>
              <a:t>34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5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481027"/>
            <a:ext cx="6480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THE </a:t>
            </a:r>
            <a:r>
              <a:rPr lang="en-US" sz="2800" b="1" dirty="0">
                <a:solidFill>
                  <a:srgbClr val="FF0000"/>
                </a:solidFill>
              </a:rPr>
              <a:t>FREQUENCY POLYGON</a:t>
            </a:r>
            <a:r>
              <a:rPr lang="en-US" sz="3200" b="1" dirty="0" smtClean="0">
                <a:solidFill>
                  <a:srgbClr val="0070C0"/>
                </a:solidFill>
              </a:rPr>
              <a:t>:</a:t>
            </a:r>
            <a:endParaRPr lang="en-MY" sz="3200" b="1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538" y="1268760"/>
            <a:ext cx="8856984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/>
              <a:t>This type is used when the variable is of </a:t>
            </a:r>
            <a:r>
              <a:rPr lang="en-US" sz="2800" b="1" dirty="0">
                <a:solidFill>
                  <a:srgbClr val="FF0000"/>
                </a:solidFill>
              </a:rPr>
              <a:t>continuous </a:t>
            </a:r>
            <a:r>
              <a:rPr lang="en-US" sz="2800" b="1" dirty="0"/>
              <a:t>quantitative type and the table is of simple or complex type.  </a:t>
            </a:r>
          </a:p>
          <a:p>
            <a:pPr>
              <a:defRPr/>
            </a:pPr>
            <a:r>
              <a:rPr lang="en-US" sz="2800" dirty="0"/>
              <a:t>Each category on the table represented by single point opposite its frequency on Y axis and </a:t>
            </a:r>
            <a:r>
              <a:rPr lang="en-US" sz="2800" b="1" u="sng" dirty="0">
                <a:solidFill>
                  <a:srgbClr val="FF0000"/>
                </a:solidFill>
              </a:rPr>
              <a:t>the mid-point of the interval on X axis. </a:t>
            </a:r>
          </a:p>
          <a:p>
            <a:pPr>
              <a:defRPr/>
            </a:pPr>
            <a:endParaRPr lang="en-US" sz="2800" b="1" dirty="0" smtClean="0">
              <a:solidFill>
                <a:srgbClr val="7030A0"/>
              </a:solidFill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7030A0"/>
                </a:solidFill>
              </a:rPr>
              <a:t>Then </a:t>
            </a:r>
            <a:r>
              <a:rPr lang="en-US" sz="2800" b="1" dirty="0">
                <a:solidFill>
                  <a:srgbClr val="7030A0"/>
                </a:solidFill>
              </a:rPr>
              <a:t>every two consecutive points are  joined </a:t>
            </a:r>
            <a:r>
              <a:rPr lang="en-US" sz="2800" b="1" dirty="0" smtClean="0">
                <a:solidFill>
                  <a:srgbClr val="7030A0"/>
                </a:solidFill>
              </a:rPr>
              <a:t>together </a:t>
            </a:r>
            <a:r>
              <a:rPr lang="en-US" sz="2800" b="1" dirty="0">
                <a:solidFill>
                  <a:srgbClr val="7030A0"/>
                </a:solidFill>
              </a:rPr>
              <a:t>by a straight line.</a:t>
            </a:r>
          </a:p>
          <a:p>
            <a:pPr>
              <a:defRPr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1291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241CE81-321F-4306-A090-B2D11856DAE2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6009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FBD00CB-ED9D-4A76-BDC7-E868ED7C959D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36</a:t>
            </a:fld>
            <a:endParaRPr lang="en-US" sz="1400">
              <a:solidFill>
                <a:schemeClr val="tx1"/>
              </a:solidFill>
            </a:endParaRPr>
          </a:p>
        </p:txBody>
      </p:sp>
      <p:grpSp>
        <p:nvGrpSpPr>
          <p:cNvPr id="260100" name="Group 5"/>
          <p:cNvGrpSpPr>
            <a:grpSpLocks/>
          </p:cNvGrpSpPr>
          <p:nvPr/>
        </p:nvGrpSpPr>
        <p:grpSpPr bwMode="auto">
          <a:xfrm>
            <a:off x="0" y="2133600"/>
            <a:ext cx="8208963" cy="4724400"/>
            <a:chOff x="1800" y="392"/>
            <a:chExt cx="7187" cy="4914"/>
          </a:xfrm>
        </p:grpSpPr>
        <p:sp>
          <p:nvSpPr>
            <p:cNvPr id="260199" name="Line 6"/>
            <p:cNvSpPr>
              <a:spLocks noChangeShapeType="1"/>
            </p:cNvSpPr>
            <p:nvPr/>
          </p:nvSpPr>
          <p:spPr bwMode="auto">
            <a:xfrm>
              <a:off x="2300" y="4532"/>
              <a:ext cx="623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0" name="Line 7"/>
            <p:cNvSpPr>
              <a:spLocks noChangeShapeType="1"/>
            </p:cNvSpPr>
            <p:nvPr/>
          </p:nvSpPr>
          <p:spPr bwMode="auto">
            <a:xfrm>
              <a:off x="2950" y="4449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1" name="Line 8"/>
            <p:cNvSpPr>
              <a:spLocks noChangeShapeType="1"/>
            </p:cNvSpPr>
            <p:nvPr/>
          </p:nvSpPr>
          <p:spPr bwMode="auto">
            <a:xfrm>
              <a:off x="3490" y="4436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2" name="Line 9"/>
            <p:cNvSpPr>
              <a:spLocks noChangeShapeType="1"/>
            </p:cNvSpPr>
            <p:nvPr/>
          </p:nvSpPr>
          <p:spPr bwMode="auto">
            <a:xfrm>
              <a:off x="4030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3" name="Line 10"/>
            <p:cNvSpPr>
              <a:spLocks noChangeShapeType="1"/>
            </p:cNvSpPr>
            <p:nvPr/>
          </p:nvSpPr>
          <p:spPr bwMode="auto">
            <a:xfrm>
              <a:off x="4570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4" name="Line 11"/>
            <p:cNvSpPr>
              <a:spLocks noChangeShapeType="1"/>
            </p:cNvSpPr>
            <p:nvPr/>
          </p:nvSpPr>
          <p:spPr bwMode="auto">
            <a:xfrm>
              <a:off x="5110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5" name="Line 12"/>
            <p:cNvSpPr>
              <a:spLocks noChangeShapeType="1"/>
            </p:cNvSpPr>
            <p:nvPr/>
          </p:nvSpPr>
          <p:spPr bwMode="auto">
            <a:xfrm>
              <a:off x="564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6" name="Line 13"/>
            <p:cNvSpPr>
              <a:spLocks noChangeShapeType="1"/>
            </p:cNvSpPr>
            <p:nvPr/>
          </p:nvSpPr>
          <p:spPr bwMode="auto">
            <a:xfrm>
              <a:off x="618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7" name="Line 14"/>
            <p:cNvSpPr>
              <a:spLocks noChangeShapeType="1"/>
            </p:cNvSpPr>
            <p:nvPr/>
          </p:nvSpPr>
          <p:spPr bwMode="auto">
            <a:xfrm>
              <a:off x="672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8" name="Line 15"/>
            <p:cNvSpPr>
              <a:spLocks noChangeShapeType="1"/>
            </p:cNvSpPr>
            <p:nvPr/>
          </p:nvSpPr>
          <p:spPr bwMode="auto">
            <a:xfrm>
              <a:off x="726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09" name="Line 16"/>
            <p:cNvSpPr>
              <a:spLocks noChangeShapeType="1"/>
            </p:cNvSpPr>
            <p:nvPr/>
          </p:nvSpPr>
          <p:spPr bwMode="auto">
            <a:xfrm>
              <a:off x="780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10" name="Text Box 17"/>
            <p:cNvSpPr txBox="1">
              <a:spLocks noChangeArrowheads="1"/>
            </p:cNvSpPr>
            <p:nvPr/>
          </p:nvSpPr>
          <p:spPr bwMode="auto">
            <a:xfrm>
              <a:off x="2660" y="465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10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60211" name="Text Box 18"/>
            <p:cNvSpPr txBox="1">
              <a:spLocks noChangeArrowheads="1"/>
            </p:cNvSpPr>
            <p:nvPr/>
          </p:nvSpPr>
          <p:spPr bwMode="auto">
            <a:xfrm>
              <a:off x="3294" y="472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20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12" name="Text Box 19"/>
            <p:cNvSpPr txBox="1">
              <a:spLocks noChangeArrowheads="1"/>
            </p:cNvSpPr>
            <p:nvPr/>
          </p:nvSpPr>
          <p:spPr bwMode="auto">
            <a:xfrm>
              <a:off x="3864" y="472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30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60213" name="Text Box 20"/>
            <p:cNvSpPr txBox="1">
              <a:spLocks noChangeArrowheads="1"/>
            </p:cNvSpPr>
            <p:nvPr/>
          </p:nvSpPr>
          <p:spPr bwMode="auto">
            <a:xfrm>
              <a:off x="5467" y="472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60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60214" name="Text Box 21"/>
            <p:cNvSpPr txBox="1">
              <a:spLocks noChangeArrowheads="1"/>
            </p:cNvSpPr>
            <p:nvPr/>
          </p:nvSpPr>
          <p:spPr bwMode="auto">
            <a:xfrm>
              <a:off x="6577" y="4766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80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15" name="Text Box 22"/>
            <p:cNvSpPr txBox="1">
              <a:spLocks noChangeArrowheads="1"/>
            </p:cNvSpPr>
            <p:nvPr/>
          </p:nvSpPr>
          <p:spPr bwMode="auto">
            <a:xfrm>
              <a:off x="7075" y="4766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90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60216" name="Text Box 23"/>
            <p:cNvSpPr txBox="1">
              <a:spLocks noChangeArrowheads="1"/>
            </p:cNvSpPr>
            <p:nvPr/>
          </p:nvSpPr>
          <p:spPr bwMode="auto">
            <a:xfrm>
              <a:off x="7561" y="4740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100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60217" name="Text Box 24"/>
            <p:cNvSpPr txBox="1">
              <a:spLocks noChangeArrowheads="1"/>
            </p:cNvSpPr>
            <p:nvPr/>
          </p:nvSpPr>
          <p:spPr bwMode="auto">
            <a:xfrm>
              <a:off x="4914" y="4750"/>
              <a:ext cx="719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50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60218" name="Text Box 25"/>
            <p:cNvSpPr txBox="1">
              <a:spLocks noChangeArrowheads="1"/>
            </p:cNvSpPr>
            <p:nvPr/>
          </p:nvSpPr>
          <p:spPr bwMode="auto">
            <a:xfrm>
              <a:off x="4404" y="471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40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60219" name="Text Box 26"/>
            <p:cNvSpPr txBox="1">
              <a:spLocks noChangeArrowheads="1"/>
            </p:cNvSpPr>
            <p:nvPr/>
          </p:nvSpPr>
          <p:spPr bwMode="auto">
            <a:xfrm>
              <a:off x="6009" y="475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70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60220" name="Line 27"/>
            <p:cNvSpPr>
              <a:spLocks noChangeShapeType="1"/>
            </p:cNvSpPr>
            <p:nvPr/>
          </p:nvSpPr>
          <p:spPr bwMode="auto">
            <a:xfrm rot="-5400000">
              <a:off x="422" y="2630"/>
              <a:ext cx="411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1" name="Line 28"/>
            <p:cNvSpPr>
              <a:spLocks noChangeShapeType="1"/>
            </p:cNvSpPr>
            <p:nvPr/>
          </p:nvSpPr>
          <p:spPr bwMode="auto">
            <a:xfrm rot="-5400000">
              <a:off x="2465" y="4015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2" name="Line 29"/>
            <p:cNvSpPr>
              <a:spLocks noChangeShapeType="1"/>
            </p:cNvSpPr>
            <p:nvPr/>
          </p:nvSpPr>
          <p:spPr bwMode="auto">
            <a:xfrm rot="-5400000">
              <a:off x="2465" y="3580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3" name="Line 30"/>
            <p:cNvSpPr>
              <a:spLocks noChangeShapeType="1"/>
            </p:cNvSpPr>
            <p:nvPr/>
          </p:nvSpPr>
          <p:spPr bwMode="auto">
            <a:xfrm rot="-5400000">
              <a:off x="2465" y="3146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4" name="Line 31"/>
            <p:cNvSpPr>
              <a:spLocks noChangeShapeType="1"/>
            </p:cNvSpPr>
            <p:nvPr/>
          </p:nvSpPr>
          <p:spPr bwMode="auto">
            <a:xfrm rot="-5400000">
              <a:off x="2465" y="2711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5" name="Line 32"/>
            <p:cNvSpPr>
              <a:spLocks noChangeShapeType="1"/>
            </p:cNvSpPr>
            <p:nvPr/>
          </p:nvSpPr>
          <p:spPr bwMode="auto">
            <a:xfrm rot="-5400000">
              <a:off x="2465" y="2277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6" name="Line 33"/>
            <p:cNvSpPr>
              <a:spLocks noChangeShapeType="1"/>
            </p:cNvSpPr>
            <p:nvPr/>
          </p:nvSpPr>
          <p:spPr bwMode="auto">
            <a:xfrm rot="-5400000">
              <a:off x="2465" y="184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7" name="Line 34"/>
            <p:cNvSpPr>
              <a:spLocks noChangeShapeType="1"/>
            </p:cNvSpPr>
            <p:nvPr/>
          </p:nvSpPr>
          <p:spPr bwMode="auto">
            <a:xfrm rot="-5400000">
              <a:off x="2465" y="1407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8" name="Line 35"/>
            <p:cNvSpPr>
              <a:spLocks noChangeShapeType="1"/>
            </p:cNvSpPr>
            <p:nvPr/>
          </p:nvSpPr>
          <p:spPr bwMode="auto">
            <a:xfrm rot="-5400000">
              <a:off x="2465" y="973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29" name="Text Box 36"/>
            <p:cNvSpPr txBox="1">
              <a:spLocks noChangeArrowheads="1"/>
            </p:cNvSpPr>
            <p:nvPr/>
          </p:nvSpPr>
          <p:spPr bwMode="auto">
            <a:xfrm>
              <a:off x="1940" y="3910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2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30" name="Text Box 37"/>
            <p:cNvSpPr txBox="1">
              <a:spLocks noChangeArrowheads="1"/>
            </p:cNvSpPr>
            <p:nvPr/>
          </p:nvSpPr>
          <p:spPr bwMode="auto">
            <a:xfrm>
              <a:off x="1896" y="3412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4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31" name="Text Box 38"/>
            <p:cNvSpPr txBox="1">
              <a:spLocks noChangeArrowheads="1"/>
            </p:cNvSpPr>
            <p:nvPr/>
          </p:nvSpPr>
          <p:spPr bwMode="auto">
            <a:xfrm>
              <a:off x="1912" y="3036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6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32" name="Text Box 39"/>
            <p:cNvSpPr txBox="1">
              <a:spLocks noChangeArrowheads="1"/>
            </p:cNvSpPr>
            <p:nvPr/>
          </p:nvSpPr>
          <p:spPr bwMode="auto">
            <a:xfrm>
              <a:off x="1926" y="2608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8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33" name="Text Box 40"/>
            <p:cNvSpPr txBox="1">
              <a:spLocks noChangeArrowheads="1"/>
            </p:cNvSpPr>
            <p:nvPr/>
          </p:nvSpPr>
          <p:spPr bwMode="auto">
            <a:xfrm>
              <a:off x="1830" y="2178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10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34" name="Text Box 41"/>
            <p:cNvSpPr txBox="1">
              <a:spLocks noChangeArrowheads="1"/>
            </p:cNvSpPr>
            <p:nvPr/>
          </p:nvSpPr>
          <p:spPr bwMode="auto">
            <a:xfrm>
              <a:off x="1814" y="1750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12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35" name="Text Box 42"/>
            <p:cNvSpPr txBox="1">
              <a:spLocks noChangeArrowheads="1"/>
            </p:cNvSpPr>
            <p:nvPr/>
          </p:nvSpPr>
          <p:spPr bwMode="auto">
            <a:xfrm>
              <a:off x="1800" y="1292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14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36" name="Text Box 43"/>
            <p:cNvSpPr txBox="1">
              <a:spLocks noChangeArrowheads="1"/>
            </p:cNvSpPr>
            <p:nvPr/>
          </p:nvSpPr>
          <p:spPr bwMode="auto">
            <a:xfrm>
              <a:off x="1830" y="878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16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60237" name="Rectangle 44"/>
            <p:cNvSpPr>
              <a:spLocks noChangeArrowheads="1"/>
            </p:cNvSpPr>
            <p:nvPr/>
          </p:nvSpPr>
          <p:spPr bwMode="auto">
            <a:xfrm>
              <a:off x="3490" y="4172"/>
              <a:ext cx="54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60238" name="Rectangle 45"/>
            <p:cNvSpPr>
              <a:spLocks noChangeArrowheads="1"/>
            </p:cNvSpPr>
            <p:nvPr/>
          </p:nvSpPr>
          <p:spPr bwMode="auto">
            <a:xfrm>
              <a:off x="4030" y="399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60239" name="Rectangle 46"/>
            <p:cNvSpPr>
              <a:spLocks noChangeArrowheads="1"/>
            </p:cNvSpPr>
            <p:nvPr/>
          </p:nvSpPr>
          <p:spPr bwMode="auto">
            <a:xfrm>
              <a:off x="4584" y="399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60240" name="Rectangle 47"/>
            <p:cNvSpPr>
              <a:spLocks noChangeArrowheads="1"/>
            </p:cNvSpPr>
            <p:nvPr/>
          </p:nvSpPr>
          <p:spPr bwMode="auto">
            <a:xfrm>
              <a:off x="5110" y="3812"/>
              <a:ext cx="539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60241" name="Rectangle 48"/>
            <p:cNvSpPr>
              <a:spLocks noChangeArrowheads="1"/>
            </p:cNvSpPr>
            <p:nvPr/>
          </p:nvSpPr>
          <p:spPr bwMode="auto">
            <a:xfrm>
              <a:off x="5649" y="2012"/>
              <a:ext cx="540" cy="2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60242" name="Rectangle 49"/>
            <p:cNvSpPr>
              <a:spLocks noChangeArrowheads="1"/>
            </p:cNvSpPr>
            <p:nvPr/>
          </p:nvSpPr>
          <p:spPr bwMode="auto">
            <a:xfrm>
              <a:off x="6189" y="1652"/>
              <a:ext cx="540" cy="28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60243" name="Rectangle 50"/>
            <p:cNvSpPr>
              <a:spLocks noChangeArrowheads="1"/>
            </p:cNvSpPr>
            <p:nvPr/>
          </p:nvSpPr>
          <p:spPr bwMode="auto">
            <a:xfrm>
              <a:off x="6731" y="2012"/>
              <a:ext cx="540" cy="2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60244" name="Rectangle 51"/>
            <p:cNvSpPr>
              <a:spLocks noChangeArrowheads="1"/>
            </p:cNvSpPr>
            <p:nvPr/>
          </p:nvSpPr>
          <p:spPr bwMode="auto">
            <a:xfrm>
              <a:off x="7269" y="3632"/>
              <a:ext cx="54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260245" name="Line 52"/>
            <p:cNvSpPr>
              <a:spLocks noChangeShapeType="1"/>
            </p:cNvSpPr>
            <p:nvPr/>
          </p:nvSpPr>
          <p:spPr bwMode="auto">
            <a:xfrm>
              <a:off x="4029" y="4436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46" name="Line 53"/>
            <p:cNvSpPr>
              <a:spLocks noChangeShapeType="1"/>
            </p:cNvSpPr>
            <p:nvPr/>
          </p:nvSpPr>
          <p:spPr bwMode="auto">
            <a:xfrm>
              <a:off x="4570" y="4433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47" name="Line 54"/>
            <p:cNvSpPr>
              <a:spLocks noChangeShapeType="1"/>
            </p:cNvSpPr>
            <p:nvPr/>
          </p:nvSpPr>
          <p:spPr bwMode="auto">
            <a:xfrm>
              <a:off x="5110" y="4420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48" name="Line 55"/>
            <p:cNvSpPr>
              <a:spLocks noChangeShapeType="1"/>
            </p:cNvSpPr>
            <p:nvPr/>
          </p:nvSpPr>
          <p:spPr bwMode="auto">
            <a:xfrm>
              <a:off x="5648" y="4420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49" name="Line 56"/>
            <p:cNvSpPr>
              <a:spLocks noChangeShapeType="1"/>
            </p:cNvSpPr>
            <p:nvPr/>
          </p:nvSpPr>
          <p:spPr bwMode="auto">
            <a:xfrm>
              <a:off x="6189" y="4435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50" name="Line 57"/>
            <p:cNvSpPr>
              <a:spLocks noChangeShapeType="1"/>
            </p:cNvSpPr>
            <p:nvPr/>
          </p:nvSpPr>
          <p:spPr bwMode="auto">
            <a:xfrm>
              <a:off x="6729" y="442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51" name="Line 58"/>
            <p:cNvSpPr>
              <a:spLocks noChangeShapeType="1"/>
            </p:cNvSpPr>
            <p:nvPr/>
          </p:nvSpPr>
          <p:spPr bwMode="auto">
            <a:xfrm>
              <a:off x="7268" y="442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52" name="Line 59"/>
            <p:cNvSpPr>
              <a:spLocks noChangeShapeType="1"/>
            </p:cNvSpPr>
            <p:nvPr/>
          </p:nvSpPr>
          <p:spPr bwMode="auto">
            <a:xfrm>
              <a:off x="7816" y="4435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0253" name="Text Box 60"/>
            <p:cNvSpPr txBox="1">
              <a:spLocks noChangeArrowheads="1"/>
            </p:cNvSpPr>
            <p:nvPr/>
          </p:nvSpPr>
          <p:spPr bwMode="auto">
            <a:xfrm>
              <a:off x="8267" y="4670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800000"/>
                  </a:solidFill>
                  <a:latin typeface="Times New Roman" pitchFamily="18" charset="0"/>
                </a:rPr>
                <a:t>X</a:t>
              </a:r>
              <a:endParaRPr lang="en-US" sz="1800" b="1">
                <a:solidFill>
                  <a:srgbClr val="800000"/>
                </a:solidFill>
              </a:endParaRPr>
            </a:p>
          </p:txBody>
        </p:sp>
        <p:sp>
          <p:nvSpPr>
            <p:cNvPr id="260254" name="Text Box 61"/>
            <p:cNvSpPr txBox="1">
              <a:spLocks noChangeArrowheads="1"/>
            </p:cNvSpPr>
            <p:nvPr/>
          </p:nvSpPr>
          <p:spPr bwMode="auto">
            <a:xfrm>
              <a:off x="1940" y="39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99FF"/>
                  </a:solidFill>
                  <a:latin typeface="Times New Roman" pitchFamily="18" charset="0"/>
                </a:rPr>
                <a:t>Y</a:t>
              </a:r>
            </a:p>
            <a:p>
              <a:pPr rtl="0" eaLnBrk="1" hangingPunct="1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260255" name="Freeform 62"/>
            <p:cNvSpPr>
              <a:spLocks/>
            </p:cNvSpPr>
            <p:nvPr/>
          </p:nvSpPr>
          <p:spPr bwMode="auto">
            <a:xfrm>
              <a:off x="3200" y="1652"/>
              <a:ext cx="5039" cy="2880"/>
            </a:xfrm>
            <a:custGeom>
              <a:avLst/>
              <a:gdLst>
                <a:gd name="T0" fmla="*/ 0 w 5040"/>
                <a:gd name="T1" fmla="*/ 2880 h 2880"/>
                <a:gd name="T2" fmla="*/ 360 w 5040"/>
                <a:gd name="T3" fmla="*/ 2520 h 2880"/>
                <a:gd name="T4" fmla="*/ 540 w 5040"/>
                <a:gd name="T5" fmla="*/ 2520 h 2880"/>
                <a:gd name="T6" fmla="*/ 1260 w 5040"/>
                <a:gd name="T7" fmla="*/ 2340 h 2880"/>
                <a:gd name="T8" fmla="*/ 1620 w 5040"/>
                <a:gd name="T9" fmla="*/ 2340 h 2880"/>
                <a:gd name="T10" fmla="*/ 2160 w 5040"/>
                <a:gd name="T11" fmla="*/ 2160 h 2880"/>
                <a:gd name="T12" fmla="*/ 2669 w 5040"/>
                <a:gd name="T13" fmla="*/ 360 h 2880"/>
                <a:gd name="T14" fmla="*/ 3209 w 5040"/>
                <a:gd name="T15" fmla="*/ 0 h 2880"/>
                <a:gd name="T16" fmla="*/ 3749 w 5040"/>
                <a:gd name="T17" fmla="*/ 360 h 2880"/>
                <a:gd name="T18" fmla="*/ 4469 w 5040"/>
                <a:gd name="T19" fmla="*/ 1980 h 2880"/>
                <a:gd name="T20" fmla="*/ 5009 w 5040"/>
                <a:gd name="T21" fmla="*/ 2880 h 28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040"/>
                <a:gd name="T34" fmla="*/ 0 h 2880"/>
                <a:gd name="T35" fmla="*/ 5040 w 5040"/>
                <a:gd name="T36" fmla="*/ 2880 h 28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040" h="2880">
                  <a:moveTo>
                    <a:pt x="0" y="2880"/>
                  </a:moveTo>
                  <a:cubicBezTo>
                    <a:pt x="135" y="2730"/>
                    <a:pt x="270" y="2580"/>
                    <a:pt x="360" y="2520"/>
                  </a:cubicBezTo>
                  <a:cubicBezTo>
                    <a:pt x="450" y="2460"/>
                    <a:pt x="390" y="2550"/>
                    <a:pt x="540" y="2520"/>
                  </a:cubicBezTo>
                  <a:cubicBezTo>
                    <a:pt x="690" y="2490"/>
                    <a:pt x="1080" y="2370"/>
                    <a:pt x="1260" y="2340"/>
                  </a:cubicBezTo>
                  <a:cubicBezTo>
                    <a:pt x="1440" y="2310"/>
                    <a:pt x="1470" y="2370"/>
                    <a:pt x="1620" y="2340"/>
                  </a:cubicBezTo>
                  <a:cubicBezTo>
                    <a:pt x="1770" y="2310"/>
                    <a:pt x="1980" y="2490"/>
                    <a:pt x="2160" y="2160"/>
                  </a:cubicBezTo>
                  <a:cubicBezTo>
                    <a:pt x="2340" y="1830"/>
                    <a:pt x="2520" y="720"/>
                    <a:pt x="2700" y="360"/>
                  </a:cubicBezTo>
                  <a:cubicBezTo>
                    <a:pt x="2880" y="0"/>
                    <a:pt x="3060" y="0"/>
                    <a:pt x="3240" y="0"/>
                  </a:cubicBezTo>
                  <a:cubicBezTo>
                    <a:pt x="3420" y="0"/>
                    <a:pt x="3570" y="30"/>
                    <a:pt x="3780" y="360"/>
                  </a:cubicBezTo>
                  <a:cubicBezTo>
                    <a:pt x="3990" y="690"/>
                    <a:pt x="4290" y="1560"/>
                    <a:pt x="4500" y="1980"/>
                  </a:cubicBezTo>
                  <a:cubicBezTo>
                    <a:pt x="4710" y="2400"/>
                    <a:pt x="4875" y="2640"/>
                    <a:pt x="5040" y="288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graphicFrame>
        <p:nvGraphicFramePr>
          <p:cNvPr id="441405" name="Group 61"/>
          <p:cNvGraphicFramePr>
            <a:graphicFrameLocks noGrp="1"/>
          </p:cNvGraphicFramePr>
          <p:nvPr>
            <p:extLst/>
          </p:nvPr>
        </p:nvGraphicFramePr>
        <p:xfrm>
          <a:off x="2547938" y="0"/>
          <a:ext cx="6596062" cy="3900543"/>
        </p:xfrm>
        <a:graphic>
          <a:graphicData uri="http://schemas.openxmlformats.org/drawingml/2006/table">
            <a:tbl>
              <a:tblPr/>
              <a:tblGrid>
                <a:gridCol w="841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93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Age(year)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Freq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Commu.frequ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.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Relat.Freque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R.F.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Cumul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. R.F.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cum.Freq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20-29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30-39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40-49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0.1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50-59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0.16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16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60-69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70-79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28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0.68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68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80-89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0.92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92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90-99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1.00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6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total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L="91444" marR="91444"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60191" name="Rectangle 945"/>
          <p:cNvSpPr>
            <a:spLocks noChangeArrowheads="1"/>
          </p:cNvSpPr>
          <p:nvPr/>
        </p:nvSpPr>
        <p:spPr bwMode="auto">
          <a:xfrm flipV="1">
            <a:off x="4572000" y="3367088"/>
            <a:ext cx="215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1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60192" name="Rectangle 947"/>
          <p:cNvSpPr>
            <a:spLocks noChangeArrowheads="1"/>
          </p:cNvSpPr>
          <p:nvPr/>
        </p:nvSpPr>
        <p:spPr bwMode="auto">
          <a:xfrm>
            <a:off x="6372225" y="5070475"/>
            <a:ext cx="25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r>
              <a:rPr 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60193" name="Rectangle 948"/>
          <p:cNvSpPr>
            <a:spLocks noChangeArrowheads="1"/>
          </p:cNvSpPr>
          <p:nvPr/>
        </p:nvSpPr>
        <p:spPr bwMode="auto">
          <a:xfrm>
            <a:off x="5795963" y="3486150"/>
            <a:ext cx="3603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60194" name="Rectangle 949"/>
          <p:cNvSpPr>
            <a:spLocks noChangeArrowheads="1"/>
          </p:cNvSpPr>
          <p:nvPr/>
        </p:nvSpPr>
        <p:spPr bwMode="auto">
          <a:xfrm>
            <a:off x="3203575" y="5627688"/>
            <a:ext cx="215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1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60195" name="Rectangle 951"/>
          <p:cNvSpPr>
            <a:spLocks noChangeArrowheads="1"/>
          </p:cNvSpPr>
          <p:nvPr/>
        </p:nvSpPr>
        <p:spPr bwMode="auto">
          <a:xfrm>
            <a:off x="2700338" y="5427663"/>
            <a:ext cx="5222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1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60196" name="Rectangle 1"/>
          <p:cNvSpPr>
            <a:spLocks noChangeArrowheads="1"/>
          </p:cNvSpPr>
          <p:nvPr/>
        </p:nvSpPr>
        <p:spPr bwMode="auto">
          <a:xfrm>
            <a:off x="869950" y="4216400"/>
            <a:ext cx="3621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>
                <a:solidFill>
                  <a:schemeClr val="tx1"/>
                </a:solidFill>
              </a:rPr>
              <a:t>Frequency Polygon </a:t>
            </a:r>
          </a:p>
        </p:txBody>
      </p:sp>
      <p:sp>
        <p:nvSpPr>
          <p:cNvPr id="2601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9720F8D-8632-4D4D-BD6B-C4814CC80D74}" type="slidenum">
              <a:rPr lang="ar-SA" sz="1400" smtClean="0">
                <a:solidFill>
                  <a:schemeClr val="tx1"/>
                </a:solidFill>
              </a:rPr>
              <a:pPr eaLnBrk="1" hangingPunct="1"/>
              <a:t>36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60198" name="Freeform 62"/>
          <p:cNvSpPr>
            <a:spLocks/>
          </p:cNvSpPr>
          <p:nvPr/>
        </p:nvSpPr>
        <p:spPr bwMode="auto">
          <a:xfrm>
            <a:off x="1751013" y="3497263"/>
            <a:ext cx="5756275" cy="2768600"/>
          </a:xfrm>
          <a:custGeom>
            <a:avLst/>
            <a:gdLst>
              <a:gd name="T0" fmla="*/ 0 w 5040"/>
              <a:gd name="T1" fmla="*/ 2147483647 h 2880"/>
              <a:gd name="T2" fmla="*/ 469535012 w 5040"/>
              <a:gd name="T3" fmla="*/ 2147483647 h 2880"/>
              <a:gd name="T4" fmla="*/ 704303089 w 5040"/>
              <a:gd name="T5" fmla="*/ 2147483647 h 2880"/>
              <a:gd name="T6" fmla="*/ 1643373112 w 5040"/>
              <a:gd name="T7" fmla="*/ 2147483647 h 2880"/>
              <a:gd name="T8" fmla="*/ 2112908124 w 5040"/>
              <a:gd name="T9" fmla="*/ 2147483647 h 2880"/>
              <a:gd name="T10" fmla="*/ 2147483647 w 5040"/>
              <a:gd name="T11" fmla="*/ 1996332676 h 2880"/>
              <a:gd name="T12" fmla="*/ 2147483647 w 5040"/>
              <a:gd name="T13" fmla="*/ 332722273 h 2880"/>
              <a:gd name="T14" fmla="*/ 2147483647 w 5040"/>
              <a:gd name="T15" fmla="*/ 0 h 2880"/>
              <a:gd name="T16" fmla="*/ 2147483647 w 5040"/>
              <a:gd name="T17" fmla="*/ 332722273 h 2880"/>
              <a:gd name="T18" fmla="*/ 2147483647 w 5040"/>
              <a:gd name="T19" fmla="*/ 1829971540 h 2880"/>
              <a:gd name="T20" fmla="*/ 2147483647 w 5040"/>
              <a:gd name="T21" fmla="*/ 2147483647 h 288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040"/>
              <a:gd name="T34" fmla="*/ 0 h 2880"/>
              <a:gd name="T35" fmla="*/ 5040 w 5040"/>
              <a:gd name="T36" fmla="*/ 2880 h 288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040" h="2880">
                <a:moveTo>
                  <a:pt x="0" y="2880"/>
                </a:moveTo>
                <a:cubicBezTo>
                  <a:pt x="135" y="2730"/>
                  <a:pt x="270" y="2580"/>
                  <a:pt x="360" y="2520"/>
                </a:cubicBezTo>
                <a:cubicBezTo>
                  <a:pt x="450" y="2460"/>
                  <a:pt x="390" y="2550"/>
                  <a:pt x="540" y="2520"/>
                </a:cubicBezTo>
                <a:cubicBezTo>
                  <a:pt x="690" y="2490"/>
                  <a:pt x="1080" y="2370"/>
                  <a:pt x="1260" y="2340"/>
                </a:cubicBezTo>
                <a:cubicBezTo>
                  <a:pt x="1440" y="2310"/>
                  <a:pt x="1470" y="2370"/>
                  <a:pt x="1620" y="2340"/>
                </a:cubicBezTo>
                <a:cubicBezTo>
                  <a:pt x="1770" y="2310"/>
                  <a:pt x="1980" y="2490"/>
                  <a:pt x="2160" y="2160"/>
                </a:cubicBezTo>
                <a:cubicBezTo>
                  <a:pt x="2340" y="1830"/>
                  <a:pt x="2520" y="720"/>
                  <a:pt x="2700" y="360"/>
                </a:cubicBezTo>
                <a:cubicBezTo>
                  <a:pt x="2880" y="0"/>
                  <a:pt x="3060" y="0"/>
                  <a:pt x="3240" y="0"/>
                </a:cubicBezTo>
                <a:cubicBezTo>
                  <a:pt x="3420" y="0"/>
                  <a:pt x="3570" y="30"/>
                  <a:pt x="3780" y="360"/>
                </a:cubicBezTo>
                <a:cubicBezTo>
                  <a:pt x="3990" y="690"/>
                  <a:pt x="4290" y="1560"/>
                  <a:pt x="4500" y="1980"/>
                </a:cubicBezTo>
                <a:cubicBezTo>
                  <a:pt x="4710" y="2400"/>
                  <a:pt x="4875" y="2640"/>
                  <a:pt x="5040" y="2880"/>
                </a:cubicBezTo>
              </a:path>
            </a:pathLst>
          </a:custGeom>
          <a:noFill/>
          <a:ln w="28575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97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</a:rPr>
              <a:t>Shapes of Histograms</a:t>
            </a:r>
            <a:r>
              <a:rPr lang="en-GB" sz="3200" b="1" dirty="0" smtClean="0">
                <a:solidFill>
                  <a:srgbClr val="FF0000"/>
                </a:solidFill>
              </a:rPr>
              <a:t> I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264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2438400"/>
            <a:ext cx="3124200" cy="1905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609600" indent="-609600" algn="ctr" eaLnBrk="1" hangingPunct="1">
              <a:lnSpc>
                <a:spcPct val="90000"/>
              </a:lnSpc>
              <a:buFont typeface="Monotype Sorts"/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Symmetrical, </a:t>
            </a:r>
            <a:endParaRPr lang="en-GB" sz="2800" b="1" dirty="0" smtClean="0">
              <a:solidFill>
                <a:schemeClr val="tx2"/>
              </a:solidFill>
            </a:endParaRPr>
          </a:p>
          <a:p>
            <a:pPr marL="609600" indent="-609600" algn="ctr" eaLnBrk="1" hangingPunct="1">
              <a:lnSpc>
                <a:spcPct val="90000"/>
              </a:lnSpc>
              <a:buFont typeface="Monotype Sorts"/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normal, </a:t>
            </a:r>
            <a:endParaRPr lang="en-GB" sz="2800" b="1" dirty="0" smtClean="0">
              <a:solidFill>
                <a:schemeClr val="tx2"/>
              </a:solidFill>
            </a:endParaRPr>
          </a:p>
          <a:p>
            <a:pPr marL="609600" indent="-609600" algn="ctr" eaLnBrk="1" hangingPunct="1">
              <a:lnSpc>
                <a:spcPct val="90000"/>
              </a:lnSpc>
              <a:buFont typeface="Monotype Sorts"/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or bell-shaped</a:t>
            </a:r>
          </a:p>
        </p:txBody>
      </p:sp>
      <p:sp>
        <p:nvSpPr>
          <p:cNvPr id="264196" name="Text Box 13"/>
          <p:cNvSpPr txBox="1">
            <a:spLocks noChangeArrowheads="1"/>
          </p:cNvSpPr>
          <p:nvPr/>
        </p:nvSpPr>
        <p:spPr bwMode="auto">
          <a:xfrm>
            <a:off x="3505200" y="1524000"/>
            <a:ext cx="15801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Ctr="1"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</a:rPr>
              <a:t>Frequency</a:t>
            </a:r>
          </a:p>
        </p:txBody>
      </p:sp>
      <p:grpSp>
        <p:nvGrpSpPr>
          <p:cNvPr id="264197" name="Group 27"/>
          <p:cNvGrpSpPr>
            <a:grpSpLocks/>
          </p:cNvGrpSpPr>
          <p:nvPr/>
        </p:nvGrpSpPr>
        <p:grpSpPr bwMode="auto">
          <a:xfrm>
            <a:off x="3810000" y="2057400"/>
            <a:ext cx="5080000" cy="4387850"/>
            <a:chOff x="1027" y="1278"/>
            <a:chExt cx="3200" cy="2764"/>
          </a:xfrm>
        </p:grpSpPr>
        <p:pic>
          <p:nvPicPr>
            <p:cNvPr id="264199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7" y="3536"/>
              <a:ext cx="2820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4200" name="Text Box 7"/>
            <p:cNvSpPr txBox="1">
              <a:spLocks noChangeArrowheads="1"/>
            </p:cNvSpPr>
            <p:nvPr/>
          </p:nvSpPr>
          <p:spPr bwMode="auto">
            <a:xfrm>
              <a:off x="1123" y="308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64201" name="Text Box 8"/>
            <p:cNvSpPr txBox="1">
              <a:spLocks noChangeArrowheads="1"/>
            </p:cNvSpPr>
            <p:nvPr/>
          </p:nvSpPr>
          <p:spPr bwMode="auto">
            <a:xfrm>
              <a:off x="1123" y="269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264202" name="Text Box 9"/>
            <p:cNvSpPr txBox="1">
              <a:spLocks noChangeArrowheads="1"/>
            </p:cNvSpPr>
            <p:nvPr/>
          </p:nvSpPr>
          <p:spPr bwMode="auto">
            <a:xfrm>
              <a:off x="1123" y="231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6</a:t>
              </a:r>
            </a:p>
          </p:txBody>
        </p:sp>
        <p:pic>
          <p:nvPicPr>
            <p:cNvPr id="264203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3" y="1305"/>
              <a:ext cx="112" cy="2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4204" name="Text Box 11"/>
            <p:cNvSpPr txBox="1">
              <a:spLocks noChangeArrowheads="1"/>
            </p:cNvSpPr>
            <p:nvPr/>
          </p:nvSpPr>
          <p:spPr bwMode="auto">
            <a:xfrm>
              <a:off x="1113" y="195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264205" name="Text Box 12"/>
            <p:cNvSpPr txBox="1">
              <a:spLocks noChangeArrowheads="1"/>
            </p:cNvSpPr>
            <p:nvPr/>
          </p:nvSpPr>
          <p:spPr bwMode="auto">
            <a:xfrm>
              <a:off x="1027" y="154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264206" name="Text Box 14"/>
            <p:cNvSpPr txBox="1">
              <a:spLocks noChangeArrowheads="1"/>
            </p:cNvSpPr>
            <p:nvPr/>
          </p:nvSpPr>
          <p:spPr bwMode="auto">
            <a:xfrm>
              <a:off x="1591" y="3753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264207" name="Text Box 15"/>
            <p:cNvSpPr txBox="1">
              <a:spLocks noChangeArrowheads="1"/>
            </p:cNvSpPr>
            <p:nvPr/>
          </p:nvSpPr>
          <p:spPr bwMode="auto">
            <a:xfrm>
              <a:off x="2023" y="3753"/>
              <a:ext cx="4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180</a:t>
              </a:r>
            </a:p>
          </p:txBody>
        </p:sp>
        <p:sp>
          <p:nvSpPr>
            <p:cNvPr id="264208" name="Text Box 16"/>
            <p:cNvSpPr txBox="1">
              <a:spLocks noChangeArrowheads="1"/>
            </p:cNvSpPr>
            <p:nvPr/>
          </p:nvSpPr>
          <p:spPr bwMode="auto">
            <a:xfrm>
              <a:off x="2428" y="3753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260</a:t>
              </a:r>
            </a:p>
          </p:txBody>
        </p:sp>
        <p:sp>
          <p:nvSpPr>
            <p:cNvPr id="264209" name="Text Box 17"/>
            <p:cNvSpPr txBox="1">
              <a:spLocks noChangeArrowheads="1"/>
            </p:cNvSpPr>
            <p:nvPr/>
          </p:nvSpPr>
          <p:spPr bwMode="auto">
            <a:xfrm>
              <a:off x="2793" y="375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340</a:t>
              </a:r>
            </a:p>
          </p:txBody>
        </p:sp>
        <p:sp>
          <p:nvSpPr>
            <p:cNvPr id="264210" name="Text Box 18"/>
            <p:cNvSpPr txBox="1">
              <a:spLocks noChangeArrowheads="1"/>
            </p:cNvSpPr>
            <p:nvPr/>
          </p:nvSpPr>
          <p:spPr bwMode="auto">
            <a:xfrm>
              <a:off x="3207" y="374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420</a:t>
              </a:r>
            </a:p>
          </p:txBody>
        </p:sp>
        <p:sp>
          <p:nvSpPr>
            <p:cNvPr id="264211" name="Text Box 20"/>
            <p:cNvSpPr txBox="1">
              <a:spLocks noChangeArrowheads="1"/>
            </p:cNvSpPr>
            <p:nvPr/>
          </p:nvSpPr>
          <p:spPr bwMode="auto">
            <a:xfrm>
              <a:off x="3605" y="3741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sz="2400">
                  <a:solidFill>
                    <a:schemeClr val="tx1"/>
                  </a:solidFill>
                  <a:latin typeface="Times New Roman" pitchFamily="18" charset="0"/>
                </a:rPr>
                <a:t>500</a:t>
              </a:r>
            </a:p>
          </p:txBody>
        </p:sp>
        <p:sp>
          <p:nvSpPr>
            <p:cNvPr id="264212" name="Rectangle 21" descr="Medium wood"/>
            <p:cNvSpPr>
              <a:spLocks noChangeArrowheads="1"/>
            </p:cNvSpPr>
            <p:nvPr/>
          </p:nvSpPr>
          <p:spPr bwMode="auto">
            <a:xfrm>
              <a:off x="1623" y="3437"/>
              <a:ext cx="384" cy="133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264213" name="Rectangle 22" descr="Medium wood"/>
            <p:cNvSpPr>
              <a:spLocks noChangeArrowheads="1"/>
            </p:cNvSpPr>
            <p:nvPr/>
          </p:nvSpPr>
          <p:spPr bwMode="auto">
            <a:xfrm>
              <a:off x="2025" y="2640"/>
              <a:ext cx="384" cy="930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264214" name="Rectangle 23" descr="Medium wood"/>
            <p:cNvSpPr>
              <a:spLocks noChangeArrowheads="1"/>
            </p:cNvSpPr>
            <p:nvPr/>
          </p:nvSpPr>
          <p:spPr bwMode="auto">
            <a:xfrm>
              <a:off x="2423" y="1278"/>
              <a:ext cx="384" cy="229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264215" name="Rectangle 24" descr="Medium wood"/>
            <p:cNvSpPr>
              <a:spLocks noChangeArrowheads="1"/>
            </p:cNvSpPr>
            <p:nvPr/>
          </p:nvSpPr>
          <p:spPr bwMode="auto">
            <a:xfrm>
              <a:off x="2828" y="1280"/>
              <a:ext cx="384" cy="2290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264216" name="Rectangle 25" descr="Medium wood"/>
            <p:cNvSpPr>
              <a:spLocks noChangeArrowheads="1"/>
            </p:cNvSpPr>
            <p:nvPr/>
          </p:nvSpPr>
          <p:spPr bwMode="auto">
            <a:xfrm>
              <a:off x="3228" y="2640"/>
              <a:ext cx="384" cy="925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264217" name="Rectangle 26" descr="Medium wood"/>
            <p:cNvSpPr>
              <a:spLocks noChangeArrowheads="1"/>
            </p:cNvSpPr>
            <p:nvPr/>
          </p:nvSpPr>
          <p:spPr bwMode="auto">
            <a:xfrm>
              <a:off x="3630" y="3433"/>
              <a:ext cx="384" cy="133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</p:grpSp>
      <p:sp>
        <p:nvSpPr>
          <p:cNvPr id="264198" name="Slide Number Placeholder 2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06237D5-50A5-4433-B81B-E26A2A12734C}" type="slidenum">
              <a:rPr lang="ar-SA" sz="14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pPr eaLnBrk="1" hangingPunct="1"/>
              <a:t>37</a:t>
            </a:fld>
            <a:endParaRPr lang="en-US" sz="140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30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81000" y="228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rtl="0" eaLnBrk="0" hangingPunct="0">
              <a:defRPr/>
            </a:pPr>
            <a:r>
              <a:rPr lang="en-US" sz="3200" b="1" dirty="0">
                <a:solidFill>
                  <a:srgbClr val="FF0000"/>
                </a:solidFill>
                <a:latin typeface="Tahoma" pitchFamily="34" charset="0"/>
                <a:cs typeface="+mn-cs"/>
              </a:rPr>
              <a:t>Shapes of Histograms</a:t>
            </a:r>
            <a:r>
              <a:rPr lang="en-GB" sz="3200" b="1" dirty="0">
                <a:solidFill>
                  <a:srgbClr val="FF0000"/>
                </a:solidFill>
                <a:latin typeface="Tahoma" pitchFamily="34" charset="0"/>
                <a:cs typeface="+mn-cs"/>
              </a:rPr>
              <a:t> II</a:t>
            </a:r>
            <a:endParaRPr lang="en-US" sz="3200" b="1" dirty="0">
              <a:solidFill>
                <a:srgbClr val="FF0000"/>
              </a:solidFill>
              <a:latin typeface="Tahoma" pitchFamily="34" charset="0"/>
              <a:cs typeface="+mn-cs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990600" y="2590800"/>
            <a:ext cx="2514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GB" sz="2800" dirty="0">
                <a:solidFill>
                  <a:srgbClr val="40458C"/>
                </a:solidFill>
                <a:latin typeface="Tahoma" pitchFamily="34" charset="0"/>
                <a:cs typeface="+mn-cs"/>
              </a:rPr>
              <a:t> </a:t>
            </a:r>
            <a:r>
              <a:rPr kumimoji="1" lang="en-US" sz="2800" b="1" dirty="0">
                <a:solidFill>
                  <a:schemeClr val="tx2"/>
                </a:solidFill>
                <a:cs typeface="+mn-cs"/>
              </a:rPr>
              <a:t>Uniform </a:t>
            </a:r>
            <a:endParaRPr kumimoji="1" lang="en-GB" sz="2800" b="1" dirty="0">
              <a:solidFill>
                <a:schemeClr val="tx2"/>
              </a:solidFill>
              <a:cs typeface="+mn-cs"/>
            </a:endParaRPr>
          </a:p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chemeClr val="tx2"/>
                </a:solidFill>
                <a:cs typeface="+mn-cs"/>
              </a:rPr>
              <a:t>or</a:t>
            </a:r>
            <a:r>
              <a:rPr kumimoji="1" lang="en-GB" sz="2800" b="1" dirty="0">
                <a:solidFill>
                  <a:schemeClr val="tx2"/>
                </a:solidFill>
                <a:cs typeface="+mn-cs"/>
              </a:rPr>
              <a:t> </a:t>
            </a:r>
          </a:p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chemeClr val="tx2"/>
                </a:solidFill>
                <a:cs typeface="+mn-cs"/>
              </a:rPr>
              <a:t>rectangular</a:t>
            </a: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3733800" y="1447800"/>
            <a:ext cx="15801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Ctr="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b="1" dirty="0" smtClean="0">
                <a:solidFill>
                  <a:srgbClr val="660066"/>
                </a:solidFill>
                <a:latin typeface="Times New Roman" pitchFamily="18" charset="0"/>
                <a:cs typeface="+mn-cs"/>
              </a:rPr>
              <a:t>Frequency</a:t>
            </a:r>
          </a:p>
        </p:txBody>
      </p:sp>
      <p:grpSp>
        <p:nvGrpSpPr>
          <p:cNvPr id="265221" name="Group 26"/>
          <p:cNvGrpSpPr>
            <a:grpSpLocks/>
          </p:cNvGrpSpPr>
          <p:nvPr/>
        </p:nvGrpSpPr>
        <p:grpSpPr bwMode="auto">
          <a:xfrm>
            <a:off x="3810000" y="1981200"/>
            <a:ext cx="5080000" cy="4344988"/>
            <a:chOff x="1027" y="1305"/>
            <a:chExt cx="3200" cy="2737"/>
          </a:xfrm>
        </p:grpSpPr>
        <p:pic>
          <p:nvPicPr>
            <p:cNvPr id="265223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7" y="3536"/>
              <a:ext cx="2820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6" name="Text Box 6"/>
            <p:cNvSpPr txBox="1">
              <a:spLocks noChangeArrowheads="1"/>
            </p:cNvSpPr>
            <p:nvPr/>
          </p:nvSpPr>
          <p:spPr bwMode="auto">
            <a:xfrm>
              <a:off x="1123" y="308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2</a:t>
              </a:r>
            </a:p>
          </p:txBody>
        </p:sp>
        <p:sp>
          <p:nvSpPr>
            <p:cNvPr id="12297" name="Text Box 7"/>
            <p:cNvSpPr txBox="1">
              <a:spLocks noChangeArrowheads="1"/>
            </p:cNvSpPr>
            <p:nvPr/>
          </p:nvSpPr>
          <p:spPr bwMode="auto">
            <a:xfrm>
              <a:off x="1123" y="269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4</a:t>
              </a:r>
            </a:p>
          </p:txBody>
        </p:sp>
        <p:sp>
          <p:nvSpPr>
            <p:cNvPr id="12298" name="Text Box 8"/>
            <p:cNvSpPr txBox="1">
              <a:spLocks noChangeArrowheads="1"/>
            </p:cNvSpPr>
            <p:nvPr/>
          </p:nvSpPr>
          <p:spPr bwMode="auto">
            <a:xfrm>
              <a:off x="1123" y="231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6</a:t>
              </a:r>
            </a:p>
          </p:txBody>
        </p:sp>
        <p:pic>
          <p:nvPicPr>
            <p:cNvPr id="265227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3" y="1305"/>
              <a:ext cx="112" cy="2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0" name="Text Box 10"/>
            <p:cNvSpPr txBox="1">
              <a:spLocks noChangeArrowheads="1"/>
            </p:cNvSpPr>
            <p:nvPr/>
          </p:nvSpPr>
          <p:spPr bwMode="auto">
            <a:xfrm>
              <a:off x="1113" y="195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8</a:t>
              </a:r>
            </a:p>
          </p:txBody>
        </p:sp>
        <p:sp>
          <p:nvSpPr>
            <p:cNvPr id="12301" name="Text Box 11"/>
            <p:cNvSpPr txBox="1">
              <a:spLocks noChangeArrowheads="1"/>
            </p:cNvSpPr>
            <p:nvPr/>
          </p:nvSpPr>
          <p:spPr bwMode="auto">
            <a:xfrm>
              <a:off x="1027" y="154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10</a:t>
              </a:r>
            </a:p>
          </p:txBody>
        </p:sp>
        <p:sp>
          <p:nvSpPr>
            <p:cNvPr id="12302" name="Text Box 13"/>
            <p:cNvSpPr txBox="1">
              <a:spLocks noChangeArrowheads="1"/>
            </p:cNvSpPr>
            <p:nvPr/>
          </p:nvSpPr>
          <p:spPr bwMode="auto">
            <a:xfrm>
              <a:off x="1591" y="3753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100</a:t>
              </a:r>
            </a:p>
          </p:txBody>
        </p:sp>
        <p:sp>
          <p:nvSpPr>
            <p:cNvPr id="12303" name="Text Box 14"/>
            <p:cNvSpPr txBox="1">
              <a:spLocks noChangeArrowheads="1"/>
            </p:cNvSpPr>
            <p:nvPr/>
          </p:nvSpPr>
          <p:spPr bwMode="auto">
            <a:xfrm>
              <a:off x="2023" y="3753"/>
              <a:ext cx="4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180</a:t>
              </a:r>
            </a:p>
          </p:txBody>
        </p:sp>
        <p:sp>
          <p:nvSpPr>
            <p:cNvPr id="12304" name="Text Box 15"/>
            <p:cNvSpPr txBox="1">
              <a:spLocks noChangeArrowheads="1"/>
            </p:cNvSpPr>
            <p:nvPr/>
          </p:nvSpPr>
          <p:spPr bwMode="auto">
            <a:xfrm>
              <a:off x="2428" y="3753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260</a:t>
              </a:r>
            </a:p>
          </p:txBody>
        </p:sp>
        <p:sp>
          <p:nvSpPr>
            <p:cNvPr id="12305" name="Text Box 16"/>
            <p:cNvSpPr txBox="1">
              <a:spLocks noChangeArrowheads="1"/>
            </p:cNvSpPr>
            <p:nvPr/>
          </p:nvSpPr>
          <p:spPr bwMode="auto">
            <a:xfrm>
              <a:off x="2793" y="375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340</a:t>
              </a:r>
            </a:p>
          </p:txBody>
        </p:sp>
        <p:sp>
          <p:nvSpPr>
            <p:cNvPr id="12306" name="Text Box 17"/>
            <p:cNvSpPr txBox="1">
              <a:spLocks noChangeArrowheads="1"/>
            </p:cNvSpPr>
            <p:nvPr/>
          </p:nvSpPr>
          <p:spPr bwMode="auto">
            <a:xfrm>
              <a:off x="3207" y="374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420</a:t>
              </a:r>
            </a:p>
          </p:txBody>
        </p:sp>
        <p:sp>
          <p:nvSpPr>
            <p:cNvPr id="12307" name="Text Box 19"/>
            <p:cNvSpPr txBox="1">
              <a:spLocks noChangeArrowheads="1"/>
            </p:cNvSpPr>
            <p:nvPr/>
          </p:nvSpPr>
          <p:spPr bwMode="auto">
            <a:xfrm>
              <a:off x="3605" y="3741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500</a:t>
              </a:r>
            </a:p>
          </p:txBody>
        </p:sp>
        <p:sp>
          <p:nvSpPr>
            <p:cNvPr id="12308" name="Rectangle 20" descr="Denim"/>
            <p:cNvSpPr>
              <a:spLocks noChangeArrowheads="1"/>
            </p:cNvSpPr>
            <p:nvPr/>
          </p:nvSpPr>
          <p:spPr bwMode="auto">
            <a:xfrm>
              <a:off x="1623" y="2448"/>
              <a:ext cx="384" cy="112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2309" name="Rectangle 21" descr="Denim"/>
            <p:cNvSpPr>
              <a:spLocks noChangeArrowheads="1"/>
            </p:cNvSpPr>
            <p:nvPr/>
          </p:nvSpPr>
          <p:spPr bwMode="auto">
            <a:xfrm>
              <a:off x="2025" y="2448"/>
              <a:ext cx="384" cy="112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2310" name="Rectangle 22" descr="Denim"/>
            <p:cNvSpPr>
              <a:spLocks noChangeArrowheads="1"/>
            </p:cNvSpPr>
            <p:nvPr/>
          </p:nvSpPr>
          <p:spPr bwMode="auto">
            <a:xfrm>
              <a:off x="2423" y="2448"/>
              <a:ext cx="384" cy="112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2311" name="Rectangle 23" descr="Denim"/>
            <p:cNvSpPr>
              <a:spLocks noChangeArrowheads="1"/>
            </p:cNvSpPr>
            <p:nvPr/>
          </p:nvSpPr>
          <p:spPr bwMode="auto">
            <a:xfrm>
              <a:off x="2828" y="2448"/>
              <a:ext cx="384" cy="112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2312" name="Rectangle 24" descr="Denim"/>
            <p:cNvSpPr>
              <a:spLocks noChangeArrowheads="1"/>
            </p:cNvSpPr>
            <p:nvPr/>
          </p:nvSpPr>
          <p:spPr bwMode="auto">
            <a:xfrm>
              <a:off x="3228" y="2448"/>
              <a:ext cx="384" cy="1117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2313" name="Rectangle 25" descr="Denim"/>
            <p:cNvSpPr>
              <a:spLocks noChangeArrowheads="1"/>
            </p:cNvSpPr>
            <p:nvPr/>
          </p:nvSpPr>
          <p:spPr bwMode="auto">
            <a:xfrm>
              <a:off x="3630" y="2448"/>
              <a:ext cx="384" cy="1118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</p:grpSp>
      <p:sp>
        <p:nvSpPr>
          <p:cNvPr id="265222" name="Slide Number Placeholder 2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FAF94C-0A89-4A7E-92E0-63B4CC905652}" type="slidenum">
              <a:rPr lang="ar-SA" sz="1400" smtClean="0">
                <a:solidFill>
                  <a:srgbClr val="40458C"/>
                </a:solidFill>
                <a:latin typeface="Tahoma" pitchFamily="34" charset="0"/>
                <a:cs typeface="Tahoma" pitchFamily="34" charset="0"/>
              </a:rPr>
              <a:pPr eaLnBrk="1" hangingPunct="1"/>
              <a:t>38</a:t>
            </a:fld>
            <a:endParaRPr lang="en-US" sz="1400" smtClean="0">
              <a:solidFill>
                <a:srgbClr val="40458C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9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1000" y="228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rtl="0" eaLnBrk="0" hangingPunct="0">
              <a:defRPr/>
            </a:pPr>
            <a:r>
              <a:rPr lang="en-US" sz="3200" dirty="0">
                <a:solidFill>
                  <a:srgbClr val="FF0000"/>
                </a:solidFill>
                <a:latin typeface="Tahoma" pitchFamily="34" charset="0"/>
                <a:cs typeface="+mn-cs"/>
              </a:rPr>
              <a:t>Shapes of Histograms</a:t>
            </a:r>
            <a:r>
              <a:rPr lang="en-GB" sz="3200" dirty="0">
                <a:solidFill>
                  <a:srgbClr val="FF0000"/>
                </a:solidFill>
                <a:latin typeface="Tahoma" pitchFamily="34" charset="0"/>
                <a:cs typeface="+mn-cs"/>
              </a:rPr>
              <a:t> III</a:t>
            </a:r>
            <a:endParaRPr kumimoji="1" lang="en-US" sz="3200" dirty="0">
              <a:solidFill>
                <a:srgbClr val="FF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62000" y="2514600"/>
            <a:ext cx="2971800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chemeClr val="tx2"/>
                </a:solidFill>
                <a:latin typeface="Tahoma" pitchFamily="34" charset="0"/>
                <a:cs typeface="+mn-cs"/>
              </a:rPr>
              <a:t>Skewed right </a:t>
            </a:r>
            <a:endParaRPr kumimoji="1" lang="en-GB" sz="2800" b="1" dirty="0">
              <a:solidFill>
                <a:schemeClr val="tx2"/>
              </a:solidFill>
              <a:latin typeface="Tahoma" pitchFamily="34" charset="0"/>
              <a:cs typeface="+mn-cs"/>
            </a:endParaRPr>
          </a:p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chemeClr val="tx2"/>
                </a:solidFill>
                <a:latin typeface="Tahoma" pitchFamily="34" charset="0"/>
                <a:cs typeface="+mn-cs"/>
              </a:rPr>
              <a:t>or </a:t>
            </a:r>
            <a:endParaRPr kumimoji="1" lang="en-GB" sz="2800" b="1" dirty="0">
              <a:solidFill>
                <a:schemeClr val="tx2"/>
              </a:solidFill>
              <a:latin typeface="Tahoma" pitchFamily="34" charset="0"/>
              <a:cs typeface="+mn-cs"/>
            </a:endParaRPr>
          </a:p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chemeClr val="tx2"/>
                </a:solidFill>
                <a:latin typeface="Tahoma" pitchFamily="34" charset="0"/>
                <a:cs typeface="+mn-cs"/>
              </a:rPr>
              <a:t>Positively</a:t>
            </a:r>
            <a:endParaRPr kumimoji="1" lang="en-GB" sz="2800" b="1" dirty="0">
              <a:solidFill>
                <a:schemeClr val="tx2"/>
              </a:solidFill>
              <a:latin typeface="Tahoma" pitchFamily="34" charset="0"/>
              <a:cs typeface="+mn-cs"/>
            </a:endParaRPr>
          </a:p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chemeClr val="tx2"/>
                </a:solidFill>
                <a:latin typeface="Tahoma" pitchFamily="34" charset="0"/>
                <a:cs typeface="+mn-cs"/>
              </a:rPr>
              <a:t>skewed</a:t>
            </a:r>
          </a:p>
        </p:txBody>
      </p:sp>
      <p:grpSp>
        <p:nvGrpSpPr>
          <p:cNvPr id="266244" name="Group 27"/>
          <p:cNvGrpSpPr>
            <a:grpSpLocks/>
          </p:cNvGrpSpPr>
          <p:nvPr/>
        </p:nvGrpSpPr>
        <p:grpSpPr bwMode="auto">
          <a:xfrm>
            <a:off x="3660775" y="1462088"/>
            <a:ext cx="5262563" cy="5395912"/>
            <a:chOff x="912" y="921"/>
            <a:chExt cx="3315" cy="3399"/>
          </a:xfrm>
        </p:grpSpPr>
        <p:pic>
          <p:nvPicPr>
            <p:cNvPr id="266246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7" y="3536"/>
              <a:ext cx="2820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19" name="Text Box 6"/>
            <p:cNvSpPr txBox="1">
              <a:spLocks noChangeArrowheads="1"/>
            </p:cNvSpPr>
            <p:nvPr/>
          </p:nvSpPr>
          <p:spPr bwMode="auto">
            <a:xfrm>
              <a:off x="1123" y="308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2</a:t>
              </a:r>
            </a:p>
          </p:txBody>
        </p:sp>
        <p:sp>
          <p:nvSpPr>
            <p:cNvPr id="13320" name="Text Box 7"/>
            <p:cNvSpPr txBox="1">
              <a:spLocks noChangeArrowheads="1"/>
            </p:cNvSpPr>
            <p:nvPr/>
          </p:nvSpPr>
          <p:spPr bwMode="auto">
            <a:xfrm>
              <a:off x="1123" y="269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4</a:t>
              </a:r>
            </a:p>
          </p:txBody>
        </p:sp>
        <p:sp>
          <p:nvSpPr>
            <p:cNvPr id="13321" name="Text Box 8"/>
            <p:cNvSpPr txBox="1">
              <a:spLocks noChangeArrowheads="1"/>
            </p:cNvSpPr>
            <p:nvPr/>
          </p:nvSpPr>
          <p:spPr bwMode="auto">
            <a:xfrm>
              <a:off x="1123" y="231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6</a:t>
              </a:r>
            </a:p>
          </p:txBody>
        </p:sp>
        <p:pic>
          <p:nvPicPr>
            <p:cNvPr id="266250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3" y="1305"/>
              <a:ext cx="112" cy="2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3" name="Text Box 10"/>
            <p:cNvSpPr txBox="1">
              <a:spLocks noChangeArrowheads="1"/>
            </p:cNvSpPr>
            <p:nvPr/>
          </p:nvSpPr>
          <p:spPr bwMode="auto">
            <a:xfrm>
              <a:off x="1113" y="195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8</a:t>
              </a:r>
            </a:p>
          </p:txBody>
        </p:sp>
        <p:sp>
          <p:nvSpPr>
            <p:cNvPr id="13324" name="Text Box 11"/>
            <p:cNvSpPr txBox="1">
              <a:spLocks noChangeArrowheads="1"/>
            </p:cNvSpPr>
            <p:nvPr/>
          </p:nvSpPr>
          <p:spPr bwMode="auto">
            <a:xfrm>
              <a:off x="1027" y="154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10</a:t>
              </a:r>
            </a:p>
          </p:txBody>
        </p:sp>
        <p:sp>
          <p:nvSpPr>
            <p:cNvPr id="13325" name="Text Box 12"/>
            <p:cNvSpPr txBox="1">
              <a:spLocks noChangeArrowheads="1"/>
            </p:cNvSpPr>
            <p:nvPr/>
          </p:nvSpPr>
          <p:spPr bwMode="auto">
            <a:xfrm>
              <a:off x="912" y="921"/>
              <a:ext cx="10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z="2800" smtClean="0">
                  <a:solidFill>
                    <a:srgbClr val="CC3300"/>
                  </a:solidFill>
                  <a:latin typeface="Times New Roman" pitchFamily="18" charset="0"/>
                  <a:cs typeface="+mn-cs"/>
                </a:rPr>
                <a:t>Frequency</a:t>
              </a:r>
            </a:p>
          </p:txBody>
        </p:sp>
        <p:sp>
          <p:nvSpPr>
            <p:cNvPr id="13326" name="Text Box 13"/>
            <p:cNvSpPr txBox="1">
              <a:spLocks noChangeArrowheads="1"/>
            </p:cNvSpPr>
            <p:nvPr/>
          </p:nvSpPr>
          <p:spPr bwMode="auto">
            <a:xfrm>
              <a:off x="1591" y="3753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100</a:t>
              </a:r>
            </a:p>
          </p:txBody>
        </p:sp>
        <p:sp>
          <p:nvSpPr>
            <p:cNvPr id="13327" name="Text Box 14"/>
            <p:cNvSpPr txBox="1">
              <a:spLocks noChangeArrowheads="1"/>
            </p:cNvSpPr>
            <p:nvPr/>
          </p:nvSpPr>
          <p:spPr bwMode="auto">
            <a:xfrm>
              <a:off x="2023" y="3753"/>
              <a:ext cx="4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180</a:t>
              </a:r>
            </a:p>
          </p:txBody>
        </p:sp>
        <p:sp>
          <p:nvSpPr>
            <p:cNvPr id="13328" name="Text Box 15"/>
            <p:cNvSpPr txBox="1">
              <a:spLocks noChangeArrowheads="1"/>
            </p:cNvSpPr>
            <p:nvPr/>
          </p:nvSpPr>
          <p:spPr bwMode="auto">
            <a:xfrm>
              <a:off x="2428" y="3753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260</a:t>
              </a:r>
            </a:p>
          </p:txBody>
        </p:sp>
        <p:sp>
          <p:nvSpPr>
            <p:cNvPr id="13329" name="Text Box 16"/>
            <p:cNvSpPr txBox="1">
              <a:spLocks noChangeArrowheads="1"/>
            </p:cNvSpPr>
            <p:nvPr/>
          </p:nvSpPr>
          <p:spPr bwMode="auto">
            <a:xfrm>
              <a:off x="2793" y="375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340</a:t>
              </a:r>
            </a:p>
          </p:txBody>
        </p:sp>
        <p:sp>
          <p:nvSpPr>
            <p:cNvPr id="13330" name="Text Box 17"/>
            <p:cNvSpPr txBox="1">
              <a:spLocks noChangeArrowheads="1"/>
            </p:cNvSpPr>
            <p:nvPr/>
          </p:nvSpPr>
          <p:spPr bwMode="auto">
            <a:xfrm>
              <a:off x="3207" y="374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420</a:t>
              </a:r>
            </a:p>
          </p:txBody>
        </p:sp>
        <p:sp>
          <p:nvSpPr>
            <p:cNvPr id="13331" name="Text Box 18"/>
            <p:cNvSpPr txBox="1">
              <a:spLocks noChangeArrowheads="1"/>
            </p:cNvSpPr>
            <p:nvPr/>
          </p:nvSpPr>
          <p:spPr bwMode="auto">
            <a:xfrm>
              <a:off x="2788" y="3993"/>
              <a:ext cx="1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endParaRPr lang="en-GB" sz="2800" smtClean="0">
                <a:solidFill>
                  <a:srgbClr val="CC33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3332" name="Text Box 19"/>
            <p:cNvSpPr txBox="1">
              <a:spLocks noChangeArrowheads="1"/>
            </p:cNvSpPr>
            <p:nvPr/>
          </p:nvSpPr>
          <p:spPr bwMode="auto">
            <a:xfrm>
              <a:off x="3605" y="3741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500</a:t>
              </a:r>
            </a:p>
          </p:txBody>
        </p:sp>
        <p:sp>
          <p:nvSpPr>
            <p:cNvPr id="13333" name="Rectangle 20" descr="Pink tissue paper"/>
            <p:cNvSpPr>
              <a:spLocks noChangeArrowheads="1"/>
            </p:cNvSpPr>
            <p:nvPr/>
          </p:nvSpPr>
          <p:spPr bwMode="auto">
            <a:xfrm>
              <a:off x="1623" y="1872"/>
              <a:ext cx="384" cy="1698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3334" name="Rectangle 21" descr="Pink tissue paper"/>
            <p:cNvSpPr>
              <a:spLocks noChangeArrowheads="1"/>
            </p:cNvSpPr>
            <p:nvPr/>
          </p:nvSpPr>
          <p:spPr bwMode="auto">
            <a:xfrm>
              <a:off x="2025" y="1440"/>
              <a:ext cx="384" cy="2130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3335" name="Rectangle 22" descr="Pink tissue paper"/>
            <p:cNvSpPr>
              <a:spLocks noChangeArrowheads="1"/>
            </p:cNvSpPr>
            <p:nvPr/>
          </p:nvSpPr>
          <p:spPr bwMode="auto">
            <a:xfrm>
              <a:off x="2423" y="2064"/>
              <a:ext cx="384" cy="1506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3336" name="Rectangle 23" descr="Pink tissue paper"/>
            <p:cNvSpPr>
              <a:spLocks noChangeArrowheads="1"/>
            </p:cNvSpPr>
            <p:nvPr/>
          </p:nvSpPr>
          <p:spPr bwMode="auto">
            <a:xfrm>
              <a:off x="2828" y="2640"/>
              <a:ext cx="384" cy="930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3337" name="Rectangle 24" descr="Pink tissue paper"/>
            <p:cNvSpPr>
              <a:spLocks noChangeArrowheads="1"/>
            </p:cNvSpPr>
            <p:nvPr/>
          </p:nvSpPr>
          <p:spPr bwMode="auto">
            <a:xfrm>
              <a:off x="3228" y="3264"/>
              <a:ext cx="384" cy="301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3338" name="Rectangle 25" descr="Pink tissue paper"/>
            <p:cNvSpPr>
              <a:spLocks noChangeArrowheads="1"/>
            </p:cNvSpPr>
            <p:nvPr/>
          </p:nvSpPr>
          <p:spPr bwMode="auto">
            <a:xfrm>
              <a:off x="3630" y="3433"/>
              <a:ext cx="384" cy="133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3339" name="Text Box 26"/>
            <p:cNvSpPr txBox="1">
              <a:spLocks noChangeArrowheads="1"/>
            </p:cNvSpPr>
            <p:nvPr/>
          </p:nvSpPr>
          <p:spPr bwMode="auto">
            <a:xfrm>
              <a:off x="2784" y="1296"/>
              <a:ext cx="130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  <a:t>The longer tail</a:t>
              </a:r>
              <a:b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</a:br>
              <a: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  <a:t>occurs for </a:t>
              </a:r>
              <a:b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</a:br>
              <a: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  <a:t>higher values</a:t>
              </a:r>
            </a:p>
          </p:txBody>
        </p:sp>
      </p:grpSp>
      <p:sp>
        <p:nvSpPr>
          <p:cNvPr id="266245" name="Slide Number Placeholder 2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B433889-2F89-4D5D-94AD-C2D51A0AB8A5}" type="slidenum">
              <a:rPr lang="ar-SA" sz="1400" smtClean="0">
                <a:solidFill>
                  <a:srgbClr val="40458C"/>
                </a:solidFill>
                <a:latin typeface="Tahoma" pitchFamily="34" charset="0"/>
                <a:cs typeface="Tahoma" pitchFamily="34" charset="0"/>
              </a:rPr>
              <a:pPr eaLnBrk="1" hangingPunct="1"/>
              <a:t>39</a:t>
            </a:fld>
            <a:endParaRPr lang="en-US" sz="1400" smtClean="0">
              <a:solidFill>
                <a:srgbClr val="40458C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27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2E57E1B-EB1B-43F2-939D-8C3597EF637A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913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E21E2DE-FE7D-4402-BD1E-42D66FEAA9B8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19141" name="Rectangle 12"/>
          <p:cNvSpPr>
            <a:spLocks noChangeArrowheads="1"/>
          </p:cNvSpPr>
          <p:nvPr/>
        </p:nvSpPr>
        <p:spPr bwMode="auto">
          <a:xfrm>
            <a:off x="1043608" y="550421"/>
            <a:ext cx="47587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3600" b="1" u="sng" dirty="0">
                <a:solidFill>
                  <a:srgbClr val="C00000"/>
                </a:solidFill>
              </a:rPr>
              <a:t>Descriptive Statistics</a:t>
            </a:r>
          </a:p>
        </p:txBody>
      </p:sp>
      <p:sp>
        <p:nvSpPr>
          <p:cNvPr id="219142" name="Rectangle 13"/>
          <p:cNvSpPr>
            <a:spLocks noChangeArrowheads="1"/>
          </p:cNvSpPr>
          <p:nvPr/>
        </p:nvSpPr>
        <p:spPr bwMode="auto">
          <a:xfrm>
            <a:off x="317345" y="1196752"/>
            <a:ext cx="8686800" cy="47705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rtl="0"/>
            <a:r>
              <a:rPr lang="en-US" sz="2800" b="1" dirty="0"/>
              <a:t>This one serve as devices</a:t>
            </a:r>
            <a:r>
              <a:rPr lang="en-US" sz="2800" dirty="0"/>
              <a:t>   for</a:t>
            </a:r>
          </a:p>
          <a:p>
            <a:pPr rtl="0"/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organizing</a:t>
            </a:r>
            <a:r>
              <a:rPr lang="en-US" sz="2800" b="1" dirty="0"/>
              <a:t>  and </a:t>
            </a:r>
            <a:r>
              <a:rPr lang="en-US" sz="2800" b="1" dirty="0">
                <a:solidFill>
                  <a:srgbClr val="0070C0"/>
                </a:solidFill>
              </a:rPr>
              <a:t>summarizing</a:t>
            </a:r>
            <a:r>
              <a:rPr lang="en-US" sz="2800" b="1" dirty="0"/>
              <a:t> data </a:t>
            </a:r>
          </a:p>
          <a:p>
            <a:pPr rtl="0"/>
            <a:r>
              <a:rPr lang="en-US" sz="2800" b="1" dirty="0"/>
              <a:t>                       </a:t>
            </a:r>
            <a:r>
              <a:rPr lang="en-US" sz="2800" dirty="0">
                <a:solidFill>
                  <a:srgbClr val="FF0000"/>
                </a:solidFill>
              </a:rPr>
              <a:t>and</a:t>
            </a:r>
            <a:r>
              <a:rPr lang="en-US" sz="2800" dirty="0"/>
              <a:t> </a:t>
            </a:r>
          </a:p>
          <a:p>
            <a:pPr rtl="0"/>
            <a:r>
              <a:rPr lang="en-US" sz="2800" b="1" dirty="0"/>
              <a:t>bringing into a focus their </a:t>
            </a:r>
            <a:r>
              <a:rPr lang="en-US" sz="2800" b="1" dirty="0">
                <a:solidFill>
                  <a:srgbClr val="0070C0"/>
                </a:solidFill>
              </a:rPr>
              <a:t>essential </a:t>
            </a:r>
            <a:r>
              <a:rPr lang="en-US" sz="2800" b="1" dirty="0" smtClean="0">
                <a:solidFill>
                  <a:srgbClr val="0070C0"/>
                </a:solidFill>
              </a:rPr>
              <a:t>characteristics  </a:t>
            </a:r>
            <a:r>
              <a:rPr lang="en-US" sz="2800" b="1" dirty="0" smtClean="0">
                <a:solidFill>
                  <a:srgbClr val="FF0000"/>
                </a:solidFill>
              </a:rPr>
              <a:t>so;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MY" sz="2800" b="1" dirty="0">
                <a:solidFill>
                  <a:srgbClr val="FF0000"/>
                </a:solidFill>
              </a:rPr>
              <a:t>Descriptive statistics </a:t>
            </a:r>
            <a:r>
              <a:rPr lang="en-MY" sz="2800" b="1" dirty="0"/>
              <a:t>. </a:t>
            </a:r>
          </a:p>
          <a:p>
            <a:r>
              <a:rPr lang="en-MY" sz="2800" b="1" dirty="0">
                <a:solidFill>
                  <a:srgbClr val="002060"/>
                </a:solidFill>
              </a:rPr>
              <a:t>reduce the information to a </a:t>
            </a:r>
            <a:r>
              <a:rPr lang="en-MY" sz="2800" b="1" dirty="0">
                <a:solidFill>
                  <a:srgbClr val="FF0000"/>
                </a:solidFill>
              </a:rPr>
              <a:t>manageable </a:t>
            </a:r>
            <a:r>
              <a:rPr lang="en-MY" sz="2800" b="1" dirty="0" smtClean="0">
                <a:solidFill>
                  <a:srgbClr val="FF0000"/>
                </a:solidFill>
              </a:rPr>
              <a:t>size.</a:t>
            </a:r>
          </a:p>
          <a:p>
            <a:pPr lvl="0"/>
            <a:r>
              <a:rPr lang="en-US" sz="2800" b="1" dirty="0" smtClean="0">
                <a:solidFill>
                  <a:srgbClr val="7030A0"/>
                </a:solidFill>
              </a:rPr>
              <a:t>                             </a:t>
            </a:r>
            <a:r>
              <a:rPr lang="en-US" sz="2800" b="1" dirty="0">
                <a:solidFill>
                  <a:srgbClr val="FF0000"/>
                </a:solidFill>
              </a:rPr>
              <a:t>This </a:t>
            </a:r>
            <a:r>
              <a:rPr lang="en-US" sz="2800" b="1" dirty="0" smtClean="0">
                <a:solidFill>
                  <a:srgbClr val="FF0000"/>
                </a:solidFill>
              </a:rPr>
              <a:t>include:</a:t>
            </a:r>
            <a:endParaRPr lang="en-US" sz="2800" b="1" dirty="0">
              <a:solidFill>
                <a:srgbClr val="FF0000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3399"/>
                </a:solidFill>
              </a:rPr>
              <a:t>Table</a:t>
            </a:r>
            <a:r>
              <a:rPr lang="en-US" sz="2800" dirty="0" smtClean="0">
                <a:solidFill>
                  <a:srgbClr val="003399"/>
                </a:solidFill>
              </a:rPr>
              <a:t>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3399"/>
                </a:solidFill>
              </a:rPr>
              <a:t>Graph</a:t>
            </a:r>
            <a:r>
              <a:rPr lang="en-US" sz="2800" dirty="0" smtClean="0">
                <a:solidFill>
                  <a:srgbClr val="003399"/>
                </a:solidFill>
              </a:rPr>
              <a:t>, </a:t>
            </a:r>
            <a:r>
              <a:rPr lang="en-US" sz="2800" b="1" dirty="0" smtClean="0">
                <a:solidFill>
                  <a:srgbClr val="003399"/>
                </a:solidFill>
              </a:rPr>
              <a:t>Chart</a:t>
            </a:r>
            <a:r>
              <a:rPr lang="en-US" sz="2800" dirty="0" smtClean="0">
                <a:solidFill>
                  <a:srgbClr val="003399"/>
                </a:solidFill>
              </a:rPr>
              <a:t> or</a:t>
            </a:r>
            <a:endParaRPr lang="en-US" sz="2800" dirty="0">
              <a:solidFill>
                <a:srgbClr val="003399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 b="1" dirty="0">
                <a:solidFill>
                  <a:srgbClr val="003399"/>
                </a:solidFill>
              </a:rPr>
              <a:t>Numerical Description</a:t>
            </a:r>
            <a:endParaRPr lang="en-US" sz="2800" dirty="0">
              <a:solidFill>
                <a:srgbClr val="003399"/>
              </a:solidFill>
            </a:endParaRPr>
          </a:p>
          <a:p>
            <a:endParaRPr lang="en-MY" sz="2400" b="1" dirty="0">
              <a:solidFill>
                <a:srgbClr val="002060"/>
              </a:solidFill>
            </a:endParaRPr>
          </a:p>
        </p:txBody>
      </p:sp>
      <p:sp>
        <p:nvSpPr>
          <p:cNvPr id="21914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6738F4C-1336-49D8-9DC4-AE5A6D1A177C}" type="slidenum">
              <a:rPr lang="ar-SA" sz="1400" smtClean="0">
                <a:solidFill>
                  <a:schemeClr val="tx1"/>
                </a:solidFill>
              </a:rPr>
              <a:pPr eaLnBrk="1" hangingPunct="1"/>
              <a:t>4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247417" y="5955772"/>
            <a:ext cx="8826655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33CC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 eaLnBrk="0" hangingPunct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 important thing is the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of the variable concerned</a:t>
            </a:r>
            <a:r>
              <a:rPr lang="en-US" sz="2400" b="1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957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838200" y="2438400"/>
            <a:ext cx="2895600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rgbClr val="40458C"/>
                </a:solidFill>
                <a:latin typeface="Tahoma" pitchFamily="34" charset="0"/>
                <a:cs typeface="+mn-cs"/>
              </a:rPr>
              <a:t>Skewed left </a:t>
            </a:r>
            <a:endParaRPr kumimoji="1" lang="en-GB" sz="2800" b="1" dirty="0">
              <a:solidFill>
                <a:srgbClr val="40458C"/>
              </a:solidFill>
              <a:latin typeface="Tahoma" pitchFamily="34" charset="0"/>
              <a:cs typeface="+mn-cs"/>
            </a:endParaRPr>
          </a:p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rgbClr val="40458C"/>
                </a:solidFill>
                <a:latin typeface="Tahoma" pitchFamily="34" charset="0"/>
                <a:cs typeface="+mn-cs"/>
              </a:rPr>
              <a:t>or </a:t>
            </a:r>
            <a:endParaRPr kumimoji="1" lang="en-GB" sz="2800" b="1" dirty="0">
              <a:solidFill>
                <a:srgbClr val="40458C"/>
              </a:solidFill>
              <a:latin typeface="Tahoma" pitchFamily="34" charset="0"/>
              <a:cs typeface="+mn-cs"/>
            </a:endParaRPr>
          </a:p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GB" sz="2800" b="1" dirty="0">
                <a:solidFill>
                  <a:srgbClr val="40458C"/>
                </a:solidFill>
                <a:latin typeface="Tahoma" pitchFamily="34" charset="0"/>
                <a:cs typeface="+mn-cs"/>
              </a:rPr>
              <a:t> </a:t>
            </a:r>
            <a:r>
              <a:rPr kumimoji="1" lang="en-US" sz="2800" b="1" dirty="0">
                <a:solidFill>
                  <a:srgbClr val="40458C"/>
                </a:solidFill>
                <a:latin typeface="Tahoma" pitchFamily="34" charset="0"/>
                <a:cs typeface="+mn-cs"/>
              </a:rPr>
              <a:t>Negatively</a:t>
            </a:r>
            <a:endParaRPr kumimoji="1" lang="en-GB" sz="2800" b="1" dirty="0">
              <a:solidFill>
                <a:srgbClr val="40458C"/>
              </a:solidFill>
              <a:latin typeface="Tahoma" pitchFamily="34" charset="0"/>
              <a:cs typeface="+mn-cs"/>
            </a:endParaRPr>
          </a:p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2800" b="1" dirty="0">
                <a:solidFill>
                  <a:srgbClr val="40458C"/>
                </a:solidFill>
                <a:latin typeface="Tahoma" pitchFamily="34" charset="0"/>
                <a:cs typeface="+mn-cs"/>
              </a:rPr>
              <a:t>skewed</a:t>
            </a:r>
          </a:p>
        </p:txBody>
      </p:sp>
      <p:grpSp>
        <p:nvGrpSpPr>
          <p:cNvPr id="267267" name="Group 27"/>
          <p:cNvGrpSpPr>
            <a:grpSpLocks/>
          </p:cNvGrpSpPr>
          <p:nvPr/>
        </p:nvGrpSpPr>
        <p:grpSpPr bwMode="auto">
          <a:xfrm>
            <a:off x="3657600" y="1462088"/>
            <a:ext cx="5262563" cy="5395912"/>
            <a:chOff x="912" y="921"/>
            <a:chExt cx="3315" cy="3399"/>
          </a:xfrm>
        </p:grpSpPr>
        <p:pic>
          <p:nvPicPr>
            <p:cNvPr id="267270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7" y="3536"/>
              <a:ext cx="2820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3" name="Text Box 5"/>
            <p:cNvSpPr txBox="1">
              <a:spLocks noChangeArrowheads="1"/>
            </p:cNvSpPr>
            <p:nvPr/>
          </p:nvSpPr>
          <p:spPr bwMode="auto">
            <a:xfrm>
              <a:off x="1123" y="308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2</a:t>
              </a:r>
            </a:p>
          </p:txBody>
        </p:sp>
        <p:sp>
          <p:nvSpPr>
            <p:cNvPr id="14344" name="Text Box 6"/>
            <p:cNvSpPr txBox="1">
              <a:spLocks noChangeArrowheads="1"/>
            </p:cNvSpPr>
            <p:nvPr/>
          </p:nvSpPr>
          <p:spPr bwMode="auto">
            <a:xfrm>
              <a:off x="1123" y="269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4</a:t>
              </a:r>
            </a:p>
          </p:txBody>
        </p:sp>
        <p:sp>
          <p:nvSpPr>
            <p:cNvPr id="14345" name="Text Box 7"/>
            <p:cNvSpPr txBox="1">
              <a:spLocks noChangeArrowheads="1"/>
            </p:cNvSpPr>
            <p:nvPr/>
          </p:nvSpPr>
          <p:spPr bwMode="auto">
            <a:xfrm>
              <a:off x="1123" y="231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6</a:t>
              </a:r>
            </a:p>
          </p:txBody>
        </p:sp>
        <p:pic>
          <p:nvPicPr>
            <p:cNvPr id="267274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3" y="1305"/>
              <a:ext cx="112" cy="2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7" name="Text Box 9"/>
            <p:cNvSpPr txBox="1">
              <a:spLocks noChangeArrowheads="1"/>
            </p:cNvSpPr>
            <p:nvPr/>
          </p:nvSpPr>
          <p:spPr bwMode="auto">
            <a:xfrm>
              <a:off x="1113" y="195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8</a:t>
              </a:r>
            </a:p>
          </p:txBody>
        </p:sp>
        <p:sp>
          <p:nvSpPr>
            <p:cNvPr id="14348" name="Text Box 10"/>
            <p:cNvSpPr txBox="1">
              <a:spLocks noChangeArrowheads="1"/>
            </p:cNvSpPr>
            <p:nvPr/>
          </p:nvSpPr>
          <p:spPr bwMode="auto">
            <a:xfrm>
              <a:off x="1027" y="154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10</a:t>
              </a:r>
            </a:p>
          </p:txBody>
        </p:sp>
        <p:sp>
          <p:nvSpPr>
            <p:cNvPr id="14349" name="Text Box 11"/>
            <p:cNvSpPr txBox="1">
              <a:spLocks noChangeArrowheads="1"/>
            </p:cNvSpPr>
            <p:nvPr/>
          </p:nvSpPr>
          <p:spPr bwMode="auto">
            <a:xfrm>
              <a:off x="912" y="921"/>
              <a:ext cx="10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z="2800" smtClean="0">
                  <a:solidFill>
                    <a:srgbClr val="CC3300"/>
                  </a:solidFill>
                  <a:latin typeface="Times New Roman" pitchFamily="18" charset="0"/>
                  <a:cs typeface="+mn-cs"/>
                </a:rPr>
                <a:t>Frequency</a:t>
              </a:r>
            </a:p>
          </p:txBody>
        </p:sp>
        <p:sp>
          <p:nvSpPr>
            <p:cNvPr id="14350" name="Text Box 12"/>
            <p:cNvSpPr txBox="1">
              <a:spLocks noChangeArrowheads="1"/>
            </p:cNvSpPr>
            <p:nvPr/>
          </p:nvSpPr>
          <p:spPr bwMode="auto">
            <a:xfrm>
              <a:off x="1591" y="3753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100</a:t>
              </a:r>
            </a:p>
          </p:txBody>
        </p:sp>
        <p:sp>
          <p:nvSpPr>
            <p:cNvPr id="14351" name="Text Box 13"/>
            <p:cNvSpPr txBox="1">
              <a:spLocks noChangeArrowheads="1"/>
            </p:cNvSpPr>
            <p:nvPr/>
          </p:nvSpPr>
          <p:spPr bwMode="auto">
            <a:xfrm>
              <a:off x="2023" y="3753"/>
              <a:ext cx="4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180</a:t>
              </a:r>
            </a:p>
          </p:txBody>
        </p:sp>
        <p:sp>
          <p:nvSpPr>
            <p:cNvPr id="14352" name="Text Box 14"/>
            <p:cNvSpPr txBox="1">
              <a:spLocks noChangeArrowheads="1"/>
            </p:cNvSpPr>
            <p:nvPr/>
          </p:nvSpPr>
          <p:spPr bwMode="auto">
            <a:xfrm>
              <a:off x="2428" y="3753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260</a:t>
              </a:r>
            </a:p>
          </p:txBody>
        </p:sp>
        <p:sp>
          <p:nvSpPr>
            <p:cNvPr id="14353" name="Text Box 15"/>
            <p:cNvSpPr txBox="1">
              <a:spLocks noChangeArrowheads="1"/>
            </p:cNvSpPr>
            <p:nvPr/>
          </p:nvSpPr>
          <p:spPr bwMode="auto">
            <a:xfrm>
              <a:off x="2793" y="375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340</a:t>
              </a:r>
            </a:p>
          </p:txBody>
        </p:sp>
        <p:sp>
          <p:nvSpPr>
            <p:cNvPr id="14354" name="Text Box 16"/>
            <p:cNvSpPr txBox="1">
              <a:spLocks noChangeArrowheads="1"/>
            </p:cNvSpPr>
            <p:nvPr/>
          </p:nvSpPr>
          <p:spPr bwMode="auto">
            <a:xfrm>
              <a:off x="3207" y="374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420</a:t>
              </a:r>
            </a:p>
          </p:txBody>
        </p:sp>
        <p:sp>
          <p:nvSpPr>
            <p:cNvPr id="14355" name="Text Box 17"/>
            <p:cNvSpPr txBox="1">
              <a:spLocks noChangeArrowheads="1"/>
            </p:cNvSpPr>
            <p:nvPr/>
          </p:nvSpPr>
          <p:spPr bwMode="auto">
            <a:xfrm>
              <a:off x="2788" y="3993"/>
              <a:ext cx="1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endParaRPr lang="en-GB" sz="2800" smtClean="0">
                <a:solidFill>
                  <a:srgbClr val="CC33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56" name="Text Box 18"/>
            <p:cNvSpPr txBox="1">
              <a:spLocks noChangeArrowheads="1"/>
            </p:cNvSpPr>
            <p:nvPr/>
          </p:nvSpPr>
          <p:spPr bwMode="auto">
            <a:xfrm>
              <a:off x="3605" y="3741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500</a:t>
              </a:r>
            </a:p>
          </p:txBody>
        </p:sp>
        <p:sp>
          <p:nvSpPr>
            <p:cNvPr id="14357" name="Rectangle 19" descr="Woven mat"/>
            <p:cNvSpPr>
              <a:spLocks noChangeArrowheads="1"/>
            </p:cNvSpPr>
            <p:nvPr/>
          </p:nvSpPr>
          <p:spPr bwMode="auto">
            <a:xfrm>
              <a:off x="1623" y="3408"/>
              <a:ext cx="384" cy="16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4358" name="Rectangle 20" descr="Woven mat"/>
            <p:cNvSpPr>
              <a:spLocks noChangeArrowheads="1"/>
            </p:cNvSpPr>
            <p:nvPr/>
          </p:nvSpPr>
          <p:spPr bwMode="auto">
            <a:xfrm>
              <a:off x="2025" y="3216"/>
              <a:ext cx="384" cy="35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4359" name="Rectangle 21" descr="Woven mat"/>
            <p:cNvSpPr>
              <a:spLocks noChangeArrowheads="1"/>
            </p:cNvSpPr>
            <p:nvPr/>
          </p:nvSpPr>
          <p:spPr bwMode="auto">
            <a:xfrm>
              <a:off x="2423" y="2640"/>
              <a:ext cx="384" cy="930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4360" name="Rectangle 22" descr="Woven mat"/>
            <p:cNvSpPr>
              <a:spLocks noChangeArrowheads="1"/>
            </p:cNvSpPr>
            <p:nvPr/>
          </p:nvSpPr>
          <p:spPr bwMode="auto">
            <a:xfrm>
              <a:off x="2828" y="2064"/>
              <a:ext cx="384" cy="1506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4361" name="Rectangle 23" descr="Woven mat"/>
            <p:cNvSpPr>
              <a:spLocks noChangeArrowheads="1"/>
            </p:cNvSpPr>
            <p:nvPr/>
          </p:nvSpPr>
          <p:spPr bwMode="auto">
            <a:xfrm>
              <a:off x="3228" y="1440"/>
              <a:ext cx="384" cy="2125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4362" name="Rectangle 24" descr="Woven mat"/>
            <p:cNvSpPr>
              <a:spLocks noChangeArrowheads="1"/>
            </p:cNvSpPr>
            <p:nvPr/>
          </p:nvSpPr>
          <p:spPr bwMode="auto">
            <a:xfrm>
              <a:off x="3630" y="1872"/>
              <a:ext cx="384" cy="169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4363" name="Text Box 25"/>
            <p:cNvSpPr txBox="1">
              <a:spLocks noChangeArrowheads="1"/>
            </p:cNvSpPr>
            <p:nvPr/>
          </p:nvSpPr>
          <p:spPr bwMode="auto">
            <a:xfrm>
              <a:off x="1488" y="1344"/>
              <a:ext cx="1512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  <a:t>The longer tail</a:t>
              </a:r>
              <a:b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</a:br>
              <a: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  <a:t>points occurs for </a:t>
              </a:r>
              <a:b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</a:br>
              <a:r>
                <a:rPr lang="en-US" b="1" i="1" dirty="0" smtClean="0">
                  <a:solidFill>
                    <a:schemeClr val="tx2"/>
                  </a:solidFill>
                  <a:latin typeface="Times New Roman" pitchFamily="18" charset="0"/>
                  <a:cs typeface="+mn-cs"/>
                </a:rPr>
                <a:t>lower values</a:t>
              </a:r>
            </a:p>
          </p:txBody>
        </p:sp>
      </p:grpSp>
      <p:sp>
        <p:nvSpPr>
          <p:cNvPr id="14340" name="Rectangle 26"/>
          <p:cNvSpPr>
            <a:spLocks noChangeArrowheads="1"/>
          </p:cNvSpPr>
          <p:nvPr/>
        </p:nvSpPr>
        <p:spPr bwMode="auto">
          <a:xfrm>
            <a:off x="809003" y="214745"/>
            <a:ext cx="483907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rtl="0" eaLnBrk="0" hangingPunct="0">
              <a:defRPr/>
            </a:pPr>
            <a:r>
              <a:rPr lang="en-US" sz="3200" dirty="0">
                <a:solidFill>
                  <a:srgbClr val="FF0000"/>
                </a:solidFill>
                <a:latin typeface="Tahoma" pitchFamily="34" charset="0"/>
                <a:cs typeface="+mn-cs"/>
              </a:rPr>
              <a:t>Shapes of Histograms</a:t>
            </a:r>
            <a:r>
              <a:rPr lang="en-GB" sz="3200" dirty="0">
                <a:solidFill>
                  <a:srgbClr val="FF0000"/>
                </a:solidFill>
                <a:latin typeface="Tahoma" pitchFamily="34" charset="0"/>
                <a:cs typeface="+mn-cs"/>
              </a:rPr>
              <a:t> IV</a:t>
            </a:r>
            <a:endParaRPr kumimoji="1" lang="en-US" sz="3200" dirty="0">
              <a:solidFill>
                <a:srgbClr val="FF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267269" name="Slide Number Placeholder 2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994F79B-10F5-4D81-8A32-3C7992C20D9A}" type="slidenum">
              <a:rPr lang="ar-SA" sz="1400" smtClean="0">
                <a:solidFill>
                  <a:srgbClr val="40458C"/>
                </a:solidFill>
                <a:latin typeface="Tahoma" pitchFamily="34" charset="0"/>
                <a:cs typeface="Tahoma" pitchFamily="34" charset="0"/>
              </a:rPr>
              <a:pPr eaLnBrk="1" hangingPunct="1"/>
              <a:t>40</a:t>
            </a:fld>
            <a:endParaRPr lang="en-US" sz="1400" smtClean="0">
              <a:solidFill>
                <a:srgbClr val="40458C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2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477000" y="1219200"/>
            <a:ext cx="1828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609600" indent="-609600" algn="ctr" rtl="0" eaLnBrk="0" hangingPunct="0">
              <a:spcBef>
                <a:spcPct val="20000"/>
              </a:spcBef>
              <a:buClr>
                <a:srgbClr val="2F46A9"/>
              </a:buClr>
              <a:buFont typeface="Monotype Sorts" pitchFamily="2" charset="2"/>
              <a:buNone/>
              <a:defRPr/>
            </a:pPr>
            <a:r>
              <a:rPr kumimoji="1" lang="en-US" sz="3600">
                <a:solidFill>
                  <a:srgbClr val="40458C"/>
                </a:solidFill>
                <a:latin typeface="Tahoma" pitchFamily="34" charset="0"/>
                <a:cs typeface="+mn-cs"/>
              </a:rPr>
              <a:t>Bimodal</a:t>
            </a:r>
          </a:p>
        </p:txBody>
      </p:sp>
      <p:sp>
        <p:nvSpPr>
          <p:cNvPr id="16387" name="Rectangle 26"/>
          <p:cNvSpPr>
            <a:spLocks noChangeArrowheads="1"/>
          </p:cNvSpPr>
          <p:nvPr/>
        </p:nvSpPr>
        <p:spPr bwMode="auto">
          <a:xfrm>
            <a:off x="381000" y="228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rtl="0" eaLnBrk="0" hangingPunct="0">
              <a:defRPr/>
            </a:pPr>
            <a:r>
              <a:rPr lang="en-US" sz="3200" dirty="0">
                <a:solidFill>
                  <a:srgbClr val="FF0000"/>
                </a:solidFill>
                <a:latin typeface="Tahoma" pitchFamily="34" charset="0"/>
                <a:cs typeface="+mn-cs"/>
              </a:rPr>
              <a:t>Shapes of Histograms</a:t>
            </a:r>
            <a:r>
              <a:rPr lang="en-GB" sz="3200" dirty="0">
                <a:solidFill>
                  <a:srgbClr val="FF0000"/>
                </a:solidFill>
                <a:latin typeface="Tahoma" pitchFamily="34" charset="0"/>
                <a:cs typeface="+mn-cs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Tahoma" pitchFamily="34" charset="0"/>
                <a:cs typeface="+mn-cs"/>
              </a:rPr>
              <a:t>V</a:t>
            </a:r>
            <a:endParaRPr kumimoji="1" lang="en-US" sz="3200" dirty="0">
              <a:solidFill>
                <a:srgbClr val="FF0000"/>
              </a:solidFill>
              <a:latin typeface="Times New Roman" pitchFamily="18" charset="0"/>
              <a:cs typeface="+mn-cs"/>
            </a:endParaRPr>
          </a:p>
        </p:txBody>
      </p:sp>
      <p:grpSp>
        <p:nvGrpSpPr>
          <p:cNvPr id="268292" name="Group 30"/>
          <p:cNvGrpSpPr>
            <a:grpSpLocks/>
          </p:cNvGrpSpPr>
          <p:nvPr/>
        </p:nvGrpSpPr>
        <p:grpSpPr bwMode="auto">
          <a:xfrm>
            <a:off x="1139393" y="942976"/>
            <a:ext cx="5262563" cy="5395912"/>
            <a:chOff x="912" y="921"/>
            <a:chExt cx="3315" cy="3399"/>
          </a:xfrm>
        </p:grpSpPr>
        <p:pic>
          <p:nvPicPr>
            <p:cNvPr id="268294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7" y="3536"/>
              <a:ext cx="2820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1" name="Text Box 5"/>
            <p:cNvSpPr txBox="1">
              <a:spLocks noChangeArrowheads="1"/>
            </p:cNvSpPr>
            <p:nvPr/>
          </p:nvSpPr>
          <p:spPr bwMode="auto">
            <a:xfrm>
              <a:off x="1123" y="308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2</a:t>
              </a:r>
            </a:p>
          </p:txBody>
        </p:sp>
        <p:sp>
          <p:nvSpPr>
            <p:cNvPr id="16392" name="Text Box 6"/>
            <p:cNvSpPr txBox="1">
              <a:spLocks noChangeArrowheads="1"/>
            </p:cNvSpPr>
            <p:nvPr/>
          </p:nvSpPr>
          <p:spPr bwMode="auto">
            <a:xfrm>
              <a:off x="1123" y="269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4</a:t>
              </a:r>
            </a:p>
          </p:txBody>
        </p:sp>
        <p:sp>
          <p:nvSpPr>
            <p:cNvPr id="16393" name="Text Box 7"/>
            <p:cNvSpPr txBox="1">
              <a:spLocks noChangeArrowheads="1"/>
            </p:cNvSpPr>
            <p:nvPr/>
          </p:nvSpPr>
          <p:spPr bwMode="auto">
            <a:xfrm>
              <a:off x="1123" y="231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6</a:t>
              </a:r>
            </a:p>
          </p:txBody>
        </p:sp>
        <p:pic>
          <p:nvPicPr>
            <p:cNvPr id="268298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3" y="1305"/>
              <a:ext cx="112" cy="2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5" name="Text Box 9"/>
            <p:cNvSpPr txBox="1">
              <a:spLocks noChangeArrowheads="1"/>
            </p:cNvSpPr>
            <p:nvPr/>
          </p:nvSpPr>
          <p:spPr bwMode="auto">
            <a:xfrm>
              <a:off x="1113" y="195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8</a:t>
              </a:r>
            </a:p>
          </p:txBody>
        </p:sp>
        <p:sp>
          <p:nvSpPr>
            <p:cNvPr id="16396" name="Text Box 10"/>
            <p:cNvSpPr txBox="1">
              <a:spLocks noChangeArrowheads="1"/>
            </p:cNvSpPr>
            <p:nvPr/>
          </p:nvSpPr>
          <p:spPr bwMode="auto">
            <a:xfrm>
              <a:off x="1027" y="154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10</a:t>
              </a:r>
            </a:p>
          </p:txBody>
        </p:sp>
        <p:sp>
          <p:nvSpPr>
            <p:cNvPr id="16397" name="Text Box 11"/>
            <p:cNvSpPr txBox="1">
              <a:spLocks noChangeArrowheads="1"/>
            </p:cNvSpPr>
            <p:nvPr/>
          </p:nvSpPr>
          <p:spPr bwMode="auto">
            <a:xfrm>
              <a:off x="912" y="921"/>
              <a:ext cx="10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z="2800" smtClean="0">
                  <a:solidFill>
                    <a:srgbClr val="660066"/>
                  </a:solidFill>
                  <a:latin typeface="Times New Roman" pitchFamily="18" charset="0"/>
                  <a:cs typeface="+mn-cs"/>
                </a:rPr>
                <a:t>Frequency</a:t>
              </a:r>
            </a:p>
          </p:txBody>
        </p:sp>
        <p:sp>
          <p:nvSpPr>
            <p:cNvPr id="16398" name="Text Box 12"/>
            <p:cNvSpPr txBox="1">
              <a:spLocks noChangeArrowheads="1"/>
            </p:cNvSpPr>
            <p:nvPr/>
          </p:nvSpPr>
          <p:spPr bwMode="auto">
            <a:xfrm>
              <a:off x="1591" y="3753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100</a:t>
              </a:r>
            </a:p>
          </p:txBody>
        </p:sp>
        <p:sp>
          <p:nvSpPr>
            <p:cNvPr id="16399" name="Text Box 13"/>
            <p:cNvSpPr txBox="1">
              <a:spLocks noChangeArrowheads="1"/>
            </p:cNvSpPr>
            <p:nvPr/>
          </p:nvSpPr>
          <p:spPr bwMode="auto">
            <a:xfrm>
              <a:off x="2023" y="3753"/>
              <a:ext cx="4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180</a:t>
              </a:r>
            </a:p>
          </p:txBody>
        </p:sp>
        <p:sp>
          <p:nvSpPr>
            <p:cNvPr id="16400" name="Text Box 14"/>
            <p:cNvSpPr txBox="1">
              <a:spLocks noChangeArrowheads="1"/>
            </p:cNvSpPr>
            <p:nvPr/>
          </p:nvSpPr>
          <p:spPr bwMode="auto">
            <a:xfrm>
              <a:off x="2428" y="3753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260</a:t>
              </a:r>
            </a:p>
          </p:txBody>
        </p:sp>
        <p:sp>
          <p:nvSpPr>
            <p:cNvPr id="16401" name="Text Box 15"/>
            <p:cNvSpPr txBox="1">
              <a:spLocks noChangeArrowheads="1"/>
            </p:cNvSpPr>
            <p:nvPr/>
          </p:nvSpPr>
          <p:spPr bwMode="auto">
            <a:xfrm>
              <a:off x="2793" y="375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340</a:t>
              </a:r>
            </a:p>
          </p:txBody>
        </p:sp>
        <p:sp>
          <p:nvSpPr>
            <p:cNvPr id="16402" name="Text Box 16"/>
            <p:cNvSpPr txBox="1">
              <a:spLocks noChangeArrowheads="1"/>
            </p:cNvSpPr>
            <p:nvPr/>
          </p:nvSpPr>
          <p:spPr bwMode="auto">
            <a:xfrm>
              <a:off x="3207" y="374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420</a:t>
              </a:r>
            </a:p>
          </p:txBody>
        </p:sp>
        <p:sp>
          <p:nvSpPr>
            <p:cNvPr id="16403" name="Text Box 17"/>
            <p:cNvSpPr txBox="1">
              <a:spLocks noChangeArrowheads="1"/>
            </p:cNvSpPr>
            <p:nvPr/>
          </p:nvSpPr>
          <p:spPr bwMode="auto">
            <a:xfrm>
              <a:off x="2788" y="3993"/>
              <a:ext cx="1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endParaRPr lang="en-GB" sz="2800" smtClean="0">
                <a:solidFill>
                  <a:srgbClr val="660066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6404" name="Text Box 18"/>
            <p:cNvSpPr txBox="1">
              <a:spLocks noChangeArrowheads="1"/>
            </p:cNvSpPr>
            <p:nvPr/>
          </p:nvSpPr>
          <p:spPr bwMode="auto">
            <a:xfrm>
              <a:off x="3605" y="3741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smtClean="0">
                  <a:solidFill>
                    <a:srgbClr val="40458C"/>
                  </a:solidFill>
                  <a:latin typeface="Times New Roman" pitchFamily="18" charset="0"/>
                  <a:cs typeface="+mn-cs"/>
                </a:rPr>
                <a:t>500</a:t>
              </a:r>
            </a:p>
          </p:txBody>
        </p:sp>
        <p:sp>
          <p:nvSpPr>
            <p:cNvPr id="16405" name="Rectangle 19"/>
            <p:cNvSpPr>
              <a:spLocks noChangeArrowheads="1"/>
            </p:cNvSpPr>
            <p:nvPr/>
          </p:nvSpPr>
          <p:spPr bwMode="auto">
            <a:xfrm>
              <a:off x="1623" y="2496"/>
              <a:ext cx="384" cy="1074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6406" name="Rectangle 20"/>
            <p:cNvSpPr>
              <a:spLocks noChangeArrowheads="1"/>
            </p:cNvSpPr>
            <p:nvPr/>
          </p:nvSpPr>
          <p:spPr bwMode="auto">
            <a:xfrm>
              <a:off x="2025" y="1680"/>
              <a:ext cx="384" cy="1890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6407" name="Rectangle 21"/>
            <p:cNvSpPr>
              <a:spLocks noChangeArrowheads="1"/>
            </p:cNvSpPr>
            <p:nvPr/>
          </p:nvSpPr>
          <p:spPr bwMode="auto">
            <a:xfrm>
              <a:off x="2423" y="3024"/>
              <a:ext cx="384" cy="546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6408" name="Rectangle 22"/>
            <p:cNvSpPr>
              <a:spLocks noChangeArrowheads="1"/>
            </p:cNvSpPr>
            <p:nvPr/>
          </p:nvSpPr>
          <p:spPr bwMode="auto">
            <a:xfrm>
              <a:off x="2828" y="2640"/>
              <a:ext cx="384" cy="930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6409" name="Rectangle 23"/>
            <p:cNvSpPr>
              <a:spLocks noChangeArrowheads="1"/>
            </p:cNvSpPr>
            <p:nvPr/>
          </p:nvSpPr>
          <p:spPr bwMode="auto">
            <a:xfrm>
              <a:off x="3228" y="1920"/>
              <a:ext cx="384" cy="1645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6410" name="Rectangle 24"/>
            <p:cNvSpPr>
              <a:spLocks noChangeArrowheads="1"/>
            </p:cNvSpPr>
            <p:nvPr/>
          </p:nvSpPr>
          <p:spPr bwMode="auto">
            <a:xfrm>
              <a:off x="3630" y="3024"/>
              <a:ext cx="384" cy="542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16411" name="Text Box 25"/>
            <p:cNvSpPr txBox="1">
              <a:spLocks noChangeArrowheads="1"/>
            </p:cNvSpPr>
            <p:nvPr/>
          </p:nvSpPr>
          <p:spPr bwMode="auto">
            <a:xfrm>
              <a:off x="3120" y="1200"/>
              <a:ext cx="6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i="1" smtClean="0">
                  <a:solidFill>
                    <a:srgbClr val="FF3300"/>
                  </a:solidFill>
                  <a:latin typeface="Times New Roman" pitchFamily="18" charset="0"/>
                  <a:cs typeface="+mn-cs"/>
                </a:rPr>
                <a:t>Peak 2</a:t>
              </a:r>
            </a:p>
          </p:txBody>
        </p:sp>
        <p:sp>
          <p:nvSpPr>
            <p:cNvPr id="16412" name="Text Box 27"/>
            <p:cNvSpPr txBox="1">
              <a:spLocks noChangeArrowheads="1"/>
            </p:cNvSpPr>
            <p:nvPr/>
          </p:nvSpPr>
          <p:spPr bwMode="auto">
            <a:xfrm>
              <a:off x="1872" y="1200"/>
              <a:ext cx="6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r>
                <a:rPr lang="en-US" i="1" smtClean="0">
                  <a:solidFill>
                    <a:srgbClr val="FF3300"/>
                  </a:solidFill>
                  <a:latin typeface="Times New Roman" pitchFamily="18" charset="0"/>
                  <a:cs typeface="+mn-cs"/>
                </a:rPr>
                <a:t>Peak 1</a:t>
              </a:r>
            </a:p>
          </p:txBody>
        </p:sp>
        <p:sp>
          <p:nvSpPr>
            <p:cNvPr id="16413" name="Text Box 28"/>
            <p:cNvSpPr txBox="1">
              <a:spLocks noChangeArrowheads="1"/>
            </p:cNvSpPr>
            <p:nvPr/>
          </p:nvSpPr>
          <p:spPr bwMode="auto">
            <a:xfrm>
              <a:off x="3800" y="1488"/>
              <a:ext cx="11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rtl="0">
                <a:defRPr/>
              </a:pPr>
              <a:endParaRPr lang="en-US" dirty="0" smtClean="0">
                <a:solidFill>
                  <a:srgbClr val="40458C"/>
                </a:solidFill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268293" name="Slide Number Placeholder 3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73B233E-2506-4523-87D4-D4EC913A61B7}" type="slidenum">
              <a:rPr lang="ar-SA" sz="1400" smtClean="0">
                <a:solidFill>
                  <a:srgbClr val="40458C"/>
                </a:solidFill>
                <a:latin typeface="Tahoma" pitchFamily="34" charset="0"/>
                <a:cs typeface="Tahoma" pitchFamily="34" charset="0"/>
              </a:rPr>
              <a:pPr eaLnBrk="1" hangingPunct="1"/>
              <a:t>41</a:t>
            </a:fld>
            <a:endParaRPr lang="en-US" sz="1400" smtClean="0">
              <a:solidFill>
                <a:srgbClr val="40458C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21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1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err="1" smtClean="0">
                <a:solidFill>
                  <a:srgbClr val="FF0000"/>
                </a:solidFill>
              </a:rPr>
              <a:t>Dotplot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251907" name="Rectangle 12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107504" y="1323975"/>
            <a:ext cx="4327971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Number line with dots representing data points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Can visualize the “spread” of the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Data: </a:t>
            </a:r>
            <a:r>
              <a:rPr lang="en-GB" sz="2600" dirty="0" smtClean="0"/>
              <a:t>Height of</a:t>
            </a:r>
            <a:r>
              <a:rPr lang="en-US" sz="2600" dirty="0" smtClean="0"/>
              <a:t> of 12 </a:t>
            </a:r>
            <a:r>
              <a:rPr lang="en-GB" sz="2600" dirty="0" smtClean="0"/>
              <a:t>fe</a:t>
            </a:r>
            <a:r>
              <a:rPr lang="en-US" sz="2600" dirty="0" smtClean="0"/>
              <a:t>male students </a:t>
            </a:r>
            <a:r>
              <a:rPr lang="en-GB" sz="2600" dirty="0" smtClean="0"/>
              <a:t>measured in </a:t>
            </a:r>
            <a:r>
              <a:rPr lang="en-US" sz="2600" dirty="0" smtClean="0"/>
              <a:t>(</a:t>
            </a:r>
            <a:r>
              <a:rPr lang="en-GB" sz="2600" dirty="0" smtClean="0"/>
              <a:t>cm</a:t>
            </a:r>
            <a:r>
              <a:rPr lang="en-US" sz="2600" dirty="0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/>
              <a:t>139, 161, 170, 201,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/>
              <a:t>161, 168, 170, 155,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/>
              <a:t>165, 145, 155, 161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4838700" y="3571875"/>
            <a:ext cx="4144963" cy="744538"/>
            <a:chOff x="3048" y="2250"/>
            <a:chExt cx="2611" cy="469"/>
          </a:xfrm>
        </p:grpSpPr>
        <p:sp>
          <p:nvSpPr>
            <p:cNvPr id="8208" name="Oval 25"/>
            <p:cNvSpPr>
              <a:spLocks noChangeArrowheads="1"/>
            </p:cNvSpPr>
            <p:nvPr/>
          </p:nvSpPr>
          <p:spPr bwMode="auto">
            <a:xfrm>
              <a:off x="3048" y="2617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09" name="Oval 26"/>
            <p:cNvSpPr>
              <a:spLocks noChangeArrowheads="1"/>
            </p:cNvSpPr>
            <p:nvPr/>
          </p:nvSpPr>
          <p:spPr bwMode="auto">
            <a:xfrm>
              <a:off x="4003" y="2617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0" name="Oval 27"/>
            <p:cNvSpPr>
              <a:spLocks noChangeArrowheads="1"/>
            </p:cNvSpPr>
            <p:nvPr/>
          </p:nvSpPr>
          <p:spPr bwMode="auto">
            <a:xfrm>
              <a:off x="4344" y="2617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1" name="Oval 28"/>
            <p:cNvSpPr>
              <a:spLocks noChangeArrowheads="1"/>
            </p:cNvSpPr>
            <p:nvPr/>
          </p:nvSpPr>
          <p:spPr bwMode="auto">
            <a:xfrm>
              <a:off x="5563" y="2623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2" name="Oval 29"/>
            <p:cNvSpPr>
              <a:spLocks noChangeArrowheads="1"/>
            </p:cNvSpPr>
            <p:nvPr/>
          </p:nvSpPr>
          <p:spPr bwMode="auto">
            <a:xfrm>
              <a:off x="4001" y="2424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3" name="Oval 31"/>
            <p:cNvSpPr>
              <a:spLocks noChangeArrowheads="1"/>
            </p:cNvSpPr>
            <p:nvPr/>
          </p:nvSpPr>
          <p:spPr bwMode="auto">
            <a:xfrm>
              <a:off x="4244" y="2615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4" name="Oval 32"/>
            <p:cNvSpPr>
              <a:spLocks noChangeArrowheads="1"/>
            </p:cNvSpPr>
            <p:nvPr/>
          </p:nvSpPr>
          <p:spPr bwMode="auto">
            <a:xfrm>
              <a:off x="4344" y="2425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5" name="Oval 33"/>
            <p:cNvSpPr>
              <a:spLocks noChangeArrowheads="1"/>
            </p:cNvSpPr>
            <p:nvPr/>
          </p:nvSpPr>
          <p:spPr bwMode="auto">
            <a:xfrm>
              <a:off x="3708" y="2616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6" name="Oval 34"/>
            <p:cNvSpPr>
              <a:spLocks noChangeArrowheads="1"/>
            </p:cNvSpPr>
            <p:nvPr/>
          </p:nvSpPr>
          <p:spPr bwMode="auto">
            <a:xfrm>
              <a:off x="4120" y="2617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7" name="Oval 35"/>
            <p:cNvSpPr>
              <a:spLocks noChangeArrowheads="1"/>
            </p:cNvSpPr>
            <p:nvPr/>
          </p:nvSpPr>
          <p:spPr bwMode="auto">
            <a:xfrm>
              <a:off x="3336" y="2617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8" name="Oval 36"/>
            <p:cNvSpPr>
              <a:spLocks noChangeArrowheads="1"/>
            </p:cNvSpPr>
            <p:nvPr/>
          </p:nvSpPr>
          <p:spPr bwMode="auto">
            <a:xfrm>
              <a:off x="3703" y="2434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8219" name="Oval 37"/>
            <p:cNvSpPr>
              <a:spLocks noChangeArrowheads="1"/>
            </p:cNvSpPr>
            <p:nvPr/>
          </p:nvSpPr>
          <p:spPr bwMode="auto">
            <a:xfrm>
              <a:off x="4002" y="2250"/>
              <a:ext cx="96" cy="96"/>
            </a:xfrm>
            <a:prstGeom prst="ellipse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</p:grpSp>
      <p:sp>
        <p:nvSpPr>
          <p:cNvPr id="8197" name="Text Box 42"/>
          <p:cNvSpPr txBox="1">
            <a:spLocks noChangeArrowheads="1"/>
          </p:cNvSpPr>
          <p:nvPr/>
        </p:nvSpPr>
        <p:spPr bwMode="auto">
          <a:xfrm>
            <a:off x="4152900" y="481647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000" b="1" smtClean="0">
                <a:solidFill>
                  <a:srgbClr val="FF9900"/>
                </a:solidFill>
                <a:latin typeface="Times New Roman" pitchFamily="18" charset="0"/>
                <a:cs typeface="+mn-cs"/>
              </a:rPr>
              <a:t>130</a:t>
            </a:r>
          </a:p>
        </p:txBody>
      </p:sp>
      <p:sp>
        <p:nvSpPr>
          <p:cNvPr id="8198" name="Text Box 43"/>
          <p:cNvSpPr txBox="1">
            <a:spLocks noChangeArrowheads="1"/>
          </p:cNvSpPr>
          <p:nvPr/>
        </p:nvSpPr>
        <p:spPr bwMode="auto">
          <a:xfrm>
            <a:off x="4762500" y="481647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000" b="1" smtClean="0">
                <a:solidFill>
                  <a:srgbClr val="FF9900"/>
                </a:solidFill>
                <a:latin typeface="Times New Roman" pitchFamily="18" charset="0"/>
                <a:cs typeface="+mn-cs"/>
              </a:rPr>
              <a:t>140</a:t>
            </a:r>
          </a:p>
        </p:txBody>
      </p:sp>
      <p:sp>
        <p:nvSpPr>
          <p:cNvPr id="8199" name="Text Box 45"/>
          <p:cNvSpPr txBox="1">
            <a:spLocks noChangeArrowheads="1"/>
          </p:cNvSpPr>
          <p:nvPr/>
        </p:nvSpPr>
        <p:spPr bwMode="auto">
          <a:xfrm>
            <a:off x="5448300" y="481647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000" b="1" smtClean="0">
                <a:solidFill>
                  <a:srgbClr val="FF9900"/>
                </a:solidFill>
                <a:latin typeface="Times New Roman" pitchFamily="18" charset="0"/>
                <a:cs typeface="+mn-cs"/>
              </a:rPr>
              <a:t>150</a:t>
            </a:r>
          </a:p>
        </p:txBody>
      </p:sp>
      <p:sp>
        <p:nvSpPr>
          <p:cNvPr id="8200" name="Text Box 46"/>
          <p:cNvSpPr txBox="1">
            <a:spLocks noChangeArrowheads="1"/>
          </p:cNvSpPr>
          <p:nvPr/>
        </p:nvSpPr>
        <p:spPr bwMode="auto">
          <a:xfrm>
            <a:off x="6057900" y="481647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000" b="1" smtClean="0">
                <a:solidFill>
                  <a:srgbClr val="FF9900"/>
                </a:solidFill>
                <a:latin typeface="Times New Roman" pitchFamily="18" charset="0"/>
                <a:cs typeface="+mn-cs"/>
              </a:rPr>
              <a:t>160</a:t>
            </a:r>
          </a:p>
        </p:txBody>
      </p:sp>
      <p:sp>
        <p:nvSpPr>
          <p:cNvPr id="8201" name="Text Box 47"/>
          <p:cNvSpPr txBox="1">
            <a:spLocks noChangeArrowheads="1"/>
          </p:cNvSpPr>
          <p:nvPr/>
        </p:nvSpPr>
        <p:spPr bwMode="auto">
          <a:xfrm>
            <a:off x="6667500" y="481647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000" b="1" smtClean="0">
                <a:solidFill>
                  <a:srgbClr val="FF9900"/>
                </a:solidFill>
                <a:latin typeface="Times New Roman" pitchFamily="18" charset="0"/>
                <a:cs typeface="+mn-cs"/>
              </a:rPr>
              <a:t>170</a:t>
            </a:r>
          </a:p>
        </p:txBody>
      </p:sp>
      <p:sp>
        <p:nvSpPr>
          <p:cNvPr id="8202" name="Text Box 49"/>
          <p:cNvSpPr txBox="1">
            <a:spLocks noChangeArrowheads="1"/>
          </p:cNvSpPr>
          <p:nvPr/>
        </p:nvSpPr>
        <p:spPr bwMode="auto">
          <a:xfrm>
            <a:off x="7962900" y="481647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000" b="1" smtClean="0">
                <a:solidFill>
                  <a:srgbClr val="FF9900"/>
                </a:solidFill>
                <a:latin typeface="Times New Roman" pitchFamily="18" charset="0"/>
                <a:cs typeface="+mn-cs"/>
              </a:rPr>
              <a:t>190</a:t>
            </a:r>
          </a:p>
        </p:txBody>
      </p:sp>
      <p:sp>
        <p:nvSpPr>
          <p:cNvPr id="8203" name="Text Box 50"/>
          <p:cNvSpPr txBox="1">
            <a:spLocks noChangeArrowheads="1"/>
          </p:cNvSpPr>
          <p:nvPr/>
        </p:nvSpPr>
        <p:spPr bwMode="auto">
          <a:xfrm>
            <a:off x="8578850" y="481647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000" b="1" smtClean="0">
                <a:solidFill>
                  <a:srgbClr val="FF9900"/>
                </a:solidFill>
                <a:latin typeface="Times New Roman" pitchFamily="18" charset="0"/>
                <a:cs typeface="+mn-cs"/>
              </a:rPr>
              <a:t>200</a:t>
            </a:r>
          </a:p>
        </p:txBody>
      </p:sp>
      <p:pic>
        <p:nvPicPr>
          <p:cNvPr id="251916" name="Picture 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4535488"/>
            <a:ext cx="4495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5" name="Text Box 54"/>
          <p:cNvSpPr txBox="1">
            <a:spLocks noChangeArrowheads="1"/>
          </p:cNvSpPr>
          <p:nvPr/>
        </p:nvSpPr>
        <p:spPr bwMode="auto">
          <a:xfrm>
            <a:off x="7353300" y="4840288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000" b="1" smtClean="0">
                <a:solidFill>
                  <a:srgbClr val="FF9900"/>
                </a:solidFill>
                <a:latin typeface="Times New Roman" pitchFamily="18" charset="0"/>
                <a:cs typeface="+mn-cs"/>
              </a:rPr>
              <a:t>180</a:t>
            </a:r>
          </a:p>
        </p:txBody>
      </p:sp>
      <p:sp>
        <p:nvSpPr>
          <p:cNvPr id="8206" name="Text Box 55"/>
          <p:cNvSpPr txBox="1">
            <a:spLocks noChangeArrowheads="1"/>
          </p:cNvSpPr>
          <p:nvPr/>
        </p:nvSpPr>
        <p:spPr bwMode="auto">
          <a:xfrm>
            <a:off x="5638800" y="5257800"/>
            <a:ext cx="153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GB" dirty="0" smtClean="0">
                <a:solidFill>
                  <a:srgbClr val="CC3300"/>
                </a:solidFill>
                <a:latin typeface="Times New Roman" pitchFamily="18" charset="0"/>
                <a:cs typeface="+mn-cs"/>
              </a:rPr>
              <a:t>Height, cm</a:t>
            </a:r>
            <a:endParaRPr lang="en-US" dirty="0" smtClean="0">
              <a:solidFill>
                <a:srgbClr val="CC33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251919" name="Slide Number Placeholder 2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484127D-7890-4E31-AD9A-B53ADC0CC09F}" type="slidenum">
              <a:rPr lang="ar-SA" sz="1400" smtClean="0">
                <a:solidFill>
                  <a:srgbClr val="40458C"/>
                </a:solidFill>
                <a:latin typeface="Tahoma" pitchFamily="34" charset="0"/>
                <a:cs typeface="Tahoma" pitchFamily="34" charset="0"/>
              </a:rPr>
              <a:pPr eaLnBrk="1" hangingPunct="1"/>
              <a:t>42</a:t>
            </a:fld>
            <a:endParaRPr lang="en-US" sz="1400" smtClean="0">
              <a:solidFill>
                <a:srgbClr val="40458C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04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Title 1"/>
          <p:cNvSpPr>
            <a:spLocks noGrp="1"/>
          </p:cNvSpPr>
          <p:nvPr>
            <p:ph type="title"/>
          </p:nvPr>
        </p:nvSpPr>
        <p:spPr>
          <a:xfrm>
            <a:off x="437138" y="116632"/>
            <a:ext cx="8229600" cy="70609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>
                <a:solidFill>
                  <a:srgbClr val="FF0000"/>
                </a:solidFill>
                <a:cs typeface="Times New Roman" pitchFamily="18" charset="0"/>
              </a:rPr>
              <a:t>THE LINE GRAPH</a:t>
            </a:r>
            <a:endParaRPr lang="en-US" sz="2800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52931" name="Content Placeholder 2"/>
          <p:cNvSpPr>
            <a:spLocks noGrp="1"/>
          </p:cNvSpPr>
          <p:nvPr>
            <p:ph idx="1"/>
          </p:nvPr>
        </p:nvSpPr>
        <p:spPr>
          <a:xfrm>
            <a:off x="-20062" y="692696"/>
            <a:ext cx="9144000" cy="5184576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>
                <a:cs typeface="Arial" pitchFamily="34" charset="0"/>
              </a:rPr>
              <a:t>This type is specifically used when we are dealing with a </a:t>
            </a:r>
            <a:r>
              <a:rPr lang="en-US" sz="2800" b="1" dirty="0" smtClean="0">
                <a:solidFill>
                  <a:schemeClr val="tx2"/>
                </a:solidFill>
                <a:cs typeface="Arial" pitchFamily="34" charset="0"/>
              </a:rPr>
              <a:t>certain observation </a:t>
            </a:r>
            <a:r>
              <a:rPr lang="en-US" sz="2800" dirty="0" smtClean="0">
                <a:cs typeface="Arial" pitchFamily="34" charset="0"/>
              </a:rPr>
              <a:t>that </a:t>
            </a:r>
            <a:r>
              <a:rPr lang="en-US" sz="2800" dirty="0" smtClean="0">
                <a:solidFill>
                  <a:srgbClr val="FF0000"/>
                </a:solidFill>
                <a:cs typeface="Arial" pitchFamily="34" charset="0"/>
              </a:rPr>
              <a:t>varies according to </a:t>
            </a:r>
            <a:r>
              <a:rPr lang="en-US" sz="2800" b="1" i="1" u="sng" dirty="0" smtClean="0">
                <a:solidFill>
                  <a:srgbClr val="FF0000"/>
                </a:solidFill>
                <a:cs typeface="Arial" pitchFamily="34" charset="0"/>
              </a:rPr>
              <a:t>time</a:t>
            </a:r>
            <a:r>
              <a:rPr lang="en-US" sz="2800" dirty="0" smtClean="0">
                <a:solidFill>
                  <a:srgbClr val="FF0000"/>
                </a:solidFill>
                <a:cs typeface="Arial" pitchFamily="34" charset="0"/>
              </a:rPr>
              <a:t>. </a:t>
            </a:r>
          </a:p>
          <a:p>
            <a:pPr eaLnBrk="1" hangingPunct="1"/>
            <a:r>
              <a:rPr lang="en-US" sz="2800" dirty="0" smtClean="0">
                <a:cs typeface="Arial" pitchFamily="34" charset="0"/>
              </a:rPr>
              <a:t>That is when we are dealing with a time variable. </a:t>
            </a:r>
          </a:p>
          <a:p>
            <a:pPr eaLnBrk="1" hangingPunct="1"/>
            <a:r>
              <a:rPr lang="en-US" sz="2800" dirty="0" smtClean="0">
                <a:cs typeface="Arial" pitchFamily="34" charset="0"/>
              </a:rPr>
              <a:t>(The time variable is a special type of continuous quantitative variable)     </a:t>
            </a:r>
          </a:p>
          <a:p>
            <a:r>
              <a:rPr lang="en-MY" sz="2600" dirty="0">
                <a:cs typeface="Arial" pitchFamily="34" charset="0"/>
              </a:rPr>
              <a:t>Usually the  </a:t>
            </a:r>
            <a:r>
              <a:rPr lang="en-MY" sz="2600" dirty="0">
                <a:solidFill>
                  <a:srgbClr val="FF0000"/>
                </a:solidFill>
                <a:cs typeface="Arial" pitchFamily="34" charset="0"/>
              </a:rPr>
              <a:t>time variable </a:t>
            </a:r>
            <a:r>
              <a:rPr lang="en-MY" sz="2600" dirty="0">
                <a:cs typeface="Arial" pitchFamily="34" charset="0"/>
              </a:rPr>
              <a:t>is put on the </a:t>
            </a:r>
            <a:r>
              <a:rPr lang="en-MY" sz="2600" b="1" dirty="0">
                <a:solidFill>
                  <a:schemeClr val="tx2"/>
                </a:solidFill>
                <a:cs typeface="Arial" pitchFamily="34" charset="0"/>
              </a:rPr>
              <a:t>horizontal axis </a:t>
            </a:r>
            <a:r>
              <a:rPr lang="en-MY" sz="2600" b="1" dirty="0">
                <a:cs typeface="Arial" pitchFamily="34" charset="0"/>
              </a:rPr>
              <a:t>(</a:t>
            </a:r>
            <a:r>
              <a:rPr lang="en-MY" sz="2600" b="1" dirty="0">
                <a:solidFill>
                  <a:srgbClr val="FF0000"/>
                </a:solidFill>
                <a:cs typeface="Arial" pitchFamily="34" charset="0"/>
              </a:rPr>
              <a:t>X-axis</a:t>
            </a:r>
            <a:r>
              <a:rPr lang="en-MY" sz="2600" dirty="0">
                <a:cs typeface="Arial" pitchFamily="34" charset="0"/>
              </a:rPr>
              <a:t>) </a:t>
            </a:r>
            <a:r>
              <a:rPr lang="en-MY" sz="2800" dirty="0">
                <a:cs typeface="Arial" pitchFamily="34" charset="0"/>
              </a:rPr>
              <a:t>and the </a:t>
            </a:r>
            <a:r>
              <a:rPr lang="en-MY" sz="2800" b="1" dirty="0">
                <a:solidFill>
                  <a:schemeClr val="tx2"/>
                </a:solidFill>
                <a:cs typeface="Arial" pitchFamily="34" charset="0"/>
              </a:rPr>
              <a:t>other variable </a:t>
            </a:r>
            <a:r>
              <a:rPr lang="en-MY" sz="2800" dirty="0">
                <a:cs typeface="Arial" pitchFamily="34" charset="0"/>
              </a:rPr>
              <a:t>is put on the vertical axis </a:t>
            </a:r>
            <a:r>
              <a:rPr lang="en-MY" sz="2800" b="1" dirty="0">
                <a:solidFill>
                  <a:schemeClr val="tx2"/>
                </a:solidFill>
                <a:cs typeface="Arial" pitchFamily="34" charset="0"/>
              </a:rPr>
              <a:t>(Y-axis</a:t>
            </a:r>
            <a:r>
              <a:rPr lang="en-MY" sz="2800" dirty="0">
                <a:cs typeface="Arial" pitchFamily="34" charset="0"/>
              </a:rPr>
              <a:t>), </a:t>
            </a:r>
          </a:p>
          <a:p>
            <a:pPr>
              <a:buFont typeface="Wingdings" pitchFamily="2" charset="2"/>
              <a:buChar char="§"/>
            </a:pPr>
            <a:r>
              <a:rPr lang="en-MY" sz="2800" dirty="0">
                <a:cs typeface="Arial" pitchFamily="34" charset="0"/>
              </a:rPr>
              <a:t>then each observation is shown on the graph </a:t>
            </a:r>
            <a:r>
              <a:rPr lang="en-MY" sz="2800" dirty="0">
                <a:solidFill>
                  <a:srgbClr val="FF0000"/>
                </a:solidFill>
                <a:cs typeface="Arial" pitchFamily="34" charset="0"/>
              </a:rPr>
              <a:t>by means </a:t>
            </a:r>
            <a:r>
              <a:rPr lang="en-MY" sz="2800" dirty="0">
                <a:cs typeface="Arial" pitchFamily="34" charset="0"/>
              </a:rPr>
              <a:t>of a </a:t>
            </a:r>
            <a:r>
              <a:rPr lang="en-MY" sz="2800" dirty="0">
                <a:solidFill>
                  <a:srgbClr val="FF0000"/>
                </a:solidFill>
                <a:cs typeface="Arial" pitchFamily="34" charset="0"/>
              </a:rPr>
              <a:t>point opposite </a:t>
            </a:r>
            <a:r>
              <a:rPr lang="en-MY" sz="2800" dirty="0">
                <a:cs typeface="Arial" pitchFamily="34" charset="0"/>
              </a:rPr>
              <a:t>to the </a:t>
            </a:r>
            <a:r>
              <a:rPr lang="en-MY" sz="2800" b="1" dirty="0">
                <a:solidFill>
                  <a:schemeClr val="tx2"/>
                </a:solidFill>
                <a:cs typeface="Arial" pitchFamily="34" charset="0"/>
              </a:rPr>
              <a:t>exact time value </a:t>
            </a:r>
            <a:r>
              <a:rPr lang="en-MY" sz="2800" dirty="0">
                <a:cs typeface="Arial" pitchFamily="34" charset="0"/>
              </a:rPr>
              <a:t>on the horizontal axis and opposite the   corresponding value on the vertical axis, </a:t>
            </a:r>
            <a:endParaRPr lang="en-MY" sz="28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MY" sz="2800" dirty="0" smtClean="0">
                <a:cs typeface="Arial" pitchFamily="34" charset="0"/>
              </a:rPr>
              <a:t>then </a:t>
            </a:r>
            <a:r>
              <a:rPr lang="en-MY" sz="2800" dirty="0">
                <a:cs typeface="Arial" pitchFamily="34" charset="0"/>
              </a:rPr>
              <a:t>every two consecutive points are joined by a straight line. </a:t>
            </a:r>
            <a:endParaRPr lang="en-MY" sz="2800" dirty="0" smtClean="0">
              <a:cs typeface="Arial" pitchFamily="34" charset="0"/>
            </a:endParaRPr>
          </a:p>
          <a:p>
            <a:endParaRPr lang="en-MY" sz="2800" dirty="0"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E4307-A9FE-40FD-A2F6-C277332F950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92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403648" y="1125438"/>
          <a:ext cx="6172200" cy="4480560"/>
        </p:xfrm>
        <a:graphic>
          <a:graphicData uri="http://schemas.openxmlformats.org/drawingml/2006/table">
            <a:tbl>
              <a:tblPr/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5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354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Time </a:t>
                      </a:r>
                      <a:endParaRPr lang="en-US" sz="28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temperature</a:t>
                      </a:r>
                      <a:endParaRPr lang="en-US" sz="28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19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28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294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28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37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749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28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38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220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28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707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28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40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70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28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38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633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28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37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104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28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37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6567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28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64384-1AE7-4D90-9749-4598338BA73F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1560" y="353336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cs typeface="Arial" pitchFamily="34" charset="0"/>
              </a:rPr>
              <a:t>Example of this is a temperature chart of the patient</a:t>
            </a:r>
            <a:r>
              <a:rPr lang="en-US" sz="2400" dirty="0" smtClean="0">
                <a:cs typeface="Arial" pitchFamily="34" charset="0"/>
              </a:rPr>
              <a:t>.( </a:t>
            </a:r>
            <a:r>
              <a:rPr lang="en-US" sz="2400" dirty="0">
                <a:cs typeface="Arial" pitchFamily="34" charset="0"/>
              </a:rPr>
              <a:t>It is also used in study of trends of birth and death </a:t>
            </a:r>
            <a:r>
              <a:rPr lang="en-US" sz="2400" dirty="0" smtClean="0">
                <a:cs typeface="Arial" pitchFamily="34" charset="0"/>
              </a:rPr>
              <a:t>rate)    </a:t>
            </a:r>
            <a:endParaRPr 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46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05000" y="609600"/>
          <a:ext cx="7010400" cy="5516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6003" name="TextBox 4"/>
          <p:cNvSpPr txBox="1">
            <a:spLocks noChangeArrowheads="1"/>
          </p:cNvSpPr>
          <p:nvPr/>
        </p:nvSpPr>
        <p:spPr bwMode="auto">
          <a:xfrm>
            <a:off x="4289260" y="5949280"/>
            <a:ext cx="2438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 eaLnBrk="1" hangingPunct="1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256004" name="TextBox 5"/>
          <p:cNvSpPr txBox="1">
            <a:spLocks noChangeArrowheads="1"/>
          </p:cNvSpPr>
          <p:nvPr/>
        </p:nvSpPr>
        <p:spPr bwMode="auto">
          <a:xfrm>
            <a:off x="152400" y="2819400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 eaLnBrk="1" hangingPunct="1"/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temperature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2DE3A-F40F-43A3-8ED0-150487CE0450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39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F6AA845-58CB-4C93-B505-8CC20305F430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6112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1F4B683B-AD4C-4049-90D8-C0FF11E250D6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46</a:t>
            </a:fld>
            <a:endParaRPr lang="en-US" sz="1400">
              <a:solidFill>
                <a:schemeClr val="tx1"/>
              </a:solidFill>
            </a:endParaRPr>
          </a:p>
        </p:txBody>
      </p:sp>
      <p:grpSp>
        <p:nvGrpSpPr>
          <p:cNvPr id="261124" name="Group 7"/>
          <p:cNvGrpSpPr>
            <a:grpSpLocks/>
          </p:cNvGrpSpPr>
          <p:nvPr/>
        </p:nvGrpSpPr>
        <p:grpSpPr bwMode="auto">
          <a:xfrm>
            <a:off x="4693917" y="3179337"/>
            <a:ext cx="627063" cy="419100"/>
            <a:chOff x="3834" y="6120"/>
            <a:chExt cx="988" cy="661"/>
          </a:xfrm>
        </p:grpSpPr>
        <p:sp>
          <p:nvSpPr>
            <p:cNvPr id="261139" name="Freeform 9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  <a:gd name="T4" fmla="*/ 0 60000 65536"/>
                <a:gd name="T5" fmla="*/ 0 60000 65536"/>
                <a:gd name="T6" fmla="*/ 0 w 795"/>
                <a:gd name="T7" fmla="*/ 0 h 393"/>
                <a:gd name="T8" fmla="*/ 795 w 795"/>
                <a:gd name="T9" fmla="*/ 393 h 3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1140" name="Freeform 8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  <a:gd name="T4" fmla="*/ 0 60000 65536"/>
                <a:gd name="T5" fmla="*/ 0 60000 65536"/>
                <a:gd name="T6" fmla="*/ 0 w 988"/>
                <a:gd name="T7" fmla="*/ 0 h 234"/>
                <a:gd name="T8" fmla="*/ 988 w 988"/>
                <a:gd name="T9" fmla="*/ 234 h 23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grpSp>
        <p:nvGrpSpPr>
          <p:cNvPr id="261125" name="Group 4"/>
          <p:cNvGrpSpPr>
            <a:grpSpLocks/>
          </p:cNvGrpSpPr>
          <p:nvPr/>
        </p:nvGrpSpPr>
        <p:grpSpPr bwMode="auto">
          <a:xfrm>
            <a:off x="5287606" y="4833679"/>
            <a:ext cx="627062" cy="419100"/>
            <a:chOff x="3834" y="6120"/>
            <a:chExt cx="988" cy="661"/>
          </a:xfrm>
        </p:grpSpPr>
        <p:sp>
          <p:nvSpPr>
            <p:cNvPr id="261137" name="Freeform 6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  <a:gd name="T4" fmla="*/ 0 60000 65536"/>
                <a:gd name="T5" fmla="*/ 0 60000 65536"/>
                <a:gd name="T6" fmla="*/ 0 w 795"/>
                <a:gd name="T7" fmla="*/ 0 h 393"/>
                <a:gd name="T8" fmla="*/ 795 w 795"/>
                <a:gd name="T9" fmla="*/ 393 h 3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1138" name="Freeform 5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  <a:gd name="T4" fmla="*/ 0 60000 65536"/>
                <a:gd name="T5" fmla="*/ 0 60000 65536"/>
                <a:gd name="T6" fmla="*/ 0 w 988"/>
                <a:gd name="T7" fmla="*/ 0 h 234"/>
                <a:gd name="T8" fmla="*/ 988 w 988"/>
                <a:gd name="T9" fmla="*/ 234 h 23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61126" name="Rectangle 10"/>
          <p:cNvSpPr>
            <a:spLocks noChangeArrowheads="1"/>
          </p:cNvSpPr>
          <p:nvPr/>
        </p:nvSpPr>
        <p:spPr bwMode="auto">
          <a:xfrm>
            <a:off x="117475" y="548100"/>
            <a:ext cx="8827121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Evaluation of table or graph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rtl="0" eaLnBrk="0" hangingPunct="0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cs typeface="Times New Roman" pitchFamily="18" charset="0"/>
              </a:rPr>
              <a:t>Can this table or graph stand alone ?</a:t>
            </a:r>
            <a:r>
              <a:rPr lang="en-US" sz="2800" dirty="0">
                <a:cs typeface="Times New Roman" pitchFamily="18" charset="0"/>
              </a:rPr>
              <a:t>  </a:t>
            </a:r>
          </a:p>
          <a:p>
            <a:pPr rtl="0" eaLnBrk="0" hangingPunct="0"/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It should be self explanatory</a:t>
            </a:r>
            <a:r>
              <a:rPr lang="en-US" sz="2800" b="1" dirty="0">
                <a:cs typeface="Times New Roman" pitchFamily="18" charset="0"/>
              </a:rPr>
              <a:t>,</a:t>
            </a:r>
            <a:r>
              <a:rPr lang="en-US" sz="2800" dirty="0">
                <a:cs typeface="Times New Roman" pitchFamily="18" charset="0"/>
              </a:rPr>
              <a:t>     </a:t>
            </a:r>
            <a:r>
              <a:rPr lang="en-US" sz="2800" b="1" dirty="0">
                <a:cs typeface="Times New Roman" pitchFamily="18" charset="0"/>
              </a:rPr>
              <a:t>Through</a:t>
            </a:r>
            <a:r>
              <a:rPr lang="en-US" sz="2800" dirty="0">
                <a:cs typeface="Times New Roman" pitchFamily="18" charset="0"/>
              </a:rPr>
              <a:t>, </a:t>
            </a:r>
          </a:p>
          <a:p>
            <a:pPr rtl="0" eaLnBrk="0" hangingPunct="0"/>
            <a:r>
              <a:rPr lang="en-US" sz="2800" b="1" dirty="0">
                <a:cs typeface="Times New Roman" pitchFamily="18" charset="0"/>
              </a:rPr>
              <a:t>Labeling it properly .</a:t>
            </a:r>
          </a:p>
          <a:p>
            <a:pPr rtl="0" eaLnBrk="0" hangingPunct="0"/>
            <a:r>
              <a:rPr lang="en-US" sz="2800" b="1" dirty="0">
                <a:cs typeface="Times New Roman" pitchFamily="18" charset="0"/>
              </a:rPr>
              <a:t>Begin with title and carried on through out table or graph</a:t>
            </a:r>
          </a:p>
          <a:p>
            <a:pPr rtl="0"/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Title should contain</a:t>
            </a:r>
            <a:r>
              <a:rPr lang="en-US" sz="2800" dirty="0">
                <a:solidFill>
                  <a:srgbClr val="0070C0"/>
                </a:solidFill>
                <a:cs typeface="Times New Roman" pitchFamily="18" charset="0"/>
              </a:rPr>
              <a:t> :</a:t>
            </a:r>
          </a:p>
          <a:p>
            <a:pPr rtl="0"/>
            <a:r>
              <a:rPr lang="en-US" sz="2800" dirty="0">
                <a:solidFill>
                  <a:schemeClr val="tx1"/>
                </a:solidFill>
                <a:cs typeface="Times New Roman" pitchFamily="18" charset="0"/>
              </a:rPr>
              <a:t>    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w</a:t>
            </a:r>
            <a:r>
              <a:rPr lang="en-US" sz="2800" b="1" dirty="0">
                <a:cs typeface="Times New Roman" pitchFamily="18" charset="0"/>
              </a:rPr>
              <a:t>hat kind of data is this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rtl="0"/>
            <a:r>
              <a:rPr lang="en-US" sz="2800" dirty="0">
                <a:solidFill>
                  <a:schemeClr val="tx1"/>
                </a:solidFill>
                <a:cs typeface="Times New Roman" pitchFamily="18" charset="0"/>
              </a:rPr>
              <a:t>     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w</a:t>
            </a:r>
            <a:r>
              <a:rPr lang="en-US" sz="2800" b="1" dirty="0">
                <a:cs typeface="Times New Roman" pitchFamily="18" charset="0"/>
              </a:rPr>
              <a:t>ho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b="1" dirty="0">
                <a:cs typeface="Times New Roman" pitchFamily="18" charset="0"/>
              </a:rPr>
              <a:t>were involved</a:t>
            </a:r>
            <a:r>
              <a:rPr lang="en-US" sz="2800" dirty="0">
                <a:cs typeface="Times New Roman" pitchFamily="18" charset="0"/>
              </a:rPr>
              <a:t> .</a:t>
            </a:r>
          </a:p>
          <a:p>
            <a:pPr rtl="0"/>
            <a:r>
              <a:rPr lang="en-US" sz="2800" dirty="0">
                <a:cs typeface="Times New Roman" pitchFamily="18" charset="0"/>
              </a:rPr>
              <a:t>     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w</a:t>
            </a:r>
            <a:r>
              <a:rPr lang="en-US" sz="2800" b="1" dirty="0">
                <a:cs typeface="Times New Roman" pitchFamily="18" charset="0"/>
              </a:rPr>
              <a:t>here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b="1" dirty="0">
                <a:cs typeface="Times New Roman" pitchFamily="18" charset="0"/>
              </a:rPr>
              <a:t>it was collected</a:t>
            </a:r>
            <a:r>
              <a:rPr lang="en-US" sz="2800" dirty="0">
                <a:cs typeface="Times New Roman" pitchFamily="18" charset="0"/>
              </a:rPr>
              <a:t> .</a:t>
            </a:r>
          </a:p>
          <a:p>
            <a:pPr rtl="0"/>
            <a:r>
              <a:rPr lang="en-US" sz="2800" dirty="0">
                <a:cs typeface="Times New Roman" pitchFamily="18" charset="0"/>
              </a:rPr>
              <a:t>     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w</a:t>
            </a:r>
            <a:r>
              <a:rPr lang="en-US" sz="2800" b="1" dirty="0">
                <a:cs typeface="Times New Roman" pitchFamily="18" charset="0"/>
              </a:rPr>
              <a:t>hen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b="1" dirty="0">
                <a:cs typeface="Times New Roman" pitchFamily="18" charset="0"/>
              </a:rPr>
              <a:t>it was done</a:t>
            </a:r>
            <a:r>
              <a:rPr lang="en-US" sz="2800" dirty="0">
                <a:solidFill>
                  <a:schemeClr val="tx1"/>
                </a:solidFill>
                <a:cs typeface="Times New Roman" pitchFamily="18" charset="0"/>
              </a:rPr>
              <a:t> .</a:t>
            </a:r>
          </a:p>
          <a:p>
            <a:pPr rtl="0" eaLnBrk="0" hangingPunct="0"/>
            <a:r>
              <a:rPr lang="en-US" sz="2800" dirty="0">
                <a:solidFill>
                  <a:schemeClr val="tx1"/>
                </a:solidFill>
                <a:cs typeface="Times New Roman" pitchFamily="18" charset="0"/>
              </a:rPr>
              <a:t>  </a:t>
            </a:r>
          </a:p>
        </p:txBody>
      </p:sp>
      <p:sp>
        <p:nvSpPr>
          <p:cNvPr id="261127" name="Rectangle 11"/>
          <p:cNvSpPr>
            <a:spLocks noChangeArrowheads="1"/>
          </p:cNvSpPr>
          <p:nvPr/>
        </p:nvSpPr>
        <p:spPr bwMode="auto">
          <a:xfrm>
            <a:off x="2691075" y="2839820"/>
            <a:ext cx="52578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 І  II  III  …Graph</a:t>
            </a:r>
            <a:r>
              <a:rPr lang="en-US" sz="1600" dirty="0">
                <a:ea typeface="Times New Roman" pitchFamily="18" charset="0"/>
                <a:cs typeface="Simplified Arabic" pitchFamily="18" charset="-78"/>
              </a:rPr>
              <a:t>         </a:t>
            </a:r>
            <a:endParaRPr lang="en-US" sz="1600" dirty="0"/>
          </a:p>
          <a:p>
            <a:pPr rtl="0" eaLnBrk="0" hangingPunct="0"/>
            <a:r>
              <a:rPr lang="en-US" sz="1800" dirty="0"/>
              <a:t>                            </a:t>
            </a:r>
            <a:r>
              <a:rPr lang="en-US" sz="1800" b="1" dirty="0"/>
              <a:t>No.</a:t>
            </a:r>
            <a:r>
              <a:rPr lang="en-US" sz="1400" b="1" dirty="0">
                <a:cs typeface="Times New Roman" pitchFamily="18" charset="0"/>
              </a:rPr>
              <a:t>             </a:t>
            </a:r>
            <a:r>
              <a:rPr lang="en-US" sz="2400" b="1" dirty="0">
                <a:cs typeface="Times New Roman" pitchFamily="18" charset="0"/>
              </a:rPr>
              <a:t>1  2   3  … Table</a:t>
            </a:r>
            <a:endParaRPr lang="en-US" sz="2400" b="1" dirty="0"/>
          </a:p>
          <a:p>
            <a:pPr rtl="0" eaLnBrk="0" hangingPunct="0"/>
            <a:endParaRPr lang="en-US" sz="2400" b="1" dirty="0"/>
          </a:p>
          <a:p>
            <a:pPr rtl="0" eaLnBrk="0" hangingPunct="0"/>
            <a:endParaRPr lang="en-US" sz="900" b="1" dirty="0">
              <a:cs typeface="Times New Roman" pitchFamily="18" charset="0"/>
            </a:endParaRPr>
          </a:p>
          <a:p>
            <a:pPr rtl="0" eaLnBrk="0" hangingPunct="0"/>
            <a:r>
              <a:rPr lang="en-US" sz="900" dirty="0">
                <a:cs typeface="Times New Roman" pitchFamily="18" charset="0"/>
              </a:rPr>
              <a:t>              </a:t>
            </a:r>
            <a:r>
              <a:rPr lang="en-US" sz="1400" dirty="0">
                <a:cs typeface="Times New Roman" pitchFamily="18" charset="0"/>
              </a:rPr>
              <a:t>   </a:t>
            </a:r>
            <a:endParaRPr lang="en-US" sz="1100" dirty="0"/>
          </a:p>
          <a:p>
            <a:pPr rtl="0" eaLnBrk="0" hangingPunct="0"/>
            <a:r>
              <a:rPr lang="en-US" sz="1400" dirty="0">
                <a:cs typeface="Times New Roman" pitchFamily="18" charset="0"/>
              </a:rPr>
              <a:t>                        </a:t>
            </a:r>
          </a:p>
        </p:txBody>
      </p:sp>
      <p:sp>
        <p:nvSpPr>
          <p:cNvPr id="261128" name="Rectangle 12"/>
          <p:cNvSpPr>
            <a:spLocks noChangeArrowheads="1"/>
          </p:cNvSpPr>
          <p:nvPr/>
        </p:nvSpPr>
        <p:spPr bwMode="auto">
          <a:xfrm>
            <a:off x="4623421" y="4656272"/>
            <a:ext cx="4321175" cy="200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dirty="0">
                <a:solidFill>
                  <a:schemeClr val="tx1"/>
                </a:solidFill>
                <a:ea typeface="Times New Roman" pitchFamily="18" charset="0"/>
                <a:cs typeface="Simplified Arabic" pitchFamily="18" charset="-78"/>
              </a:rPr>
              <a:t>             </a:t>
            </a:r>
            <a:r>
              <a:rPr lang="en-US" dirty="0" smtClean="0">
                <a:solidFill>
                  <a:schemeClr val="tx1"/>
                </a:solidFill>
                <a:ea typeface="Times New Roman" pitchFamily="18" charset="0"/>
                <a:cs typeface="Simplified Arabic" pitchFamily="18" charset="-78"/>
              </a:rPr>
              <a:t>   </a:t>
            </a:r>
            <a:r>
              <a:rPr lang="en-US" sz="2400" b="1" dirty="0">
                <a:solidFill>
                  <a:srgbClr val="009900"/>
                </a:solidFill>
                <a:ea typeface="Times New Roman" pitchFamily="18" charset="0"/>
                <a:cs typeface="Simplified Arabic" pitchFamily="18" charset="-78"/>
              </a:rPr>
              <a:t>above table</a:t>
            </a:r>
          </a:p>
          <a:p>
            <a:pPr algn="justLow" rtl="0" eaLnBrk="0" hangingPunct="0"/>
            <a:r>
              <a:rPr lang="en-US" sz="2400" b="1" dirty="0">
                <a:solidFill>
                  <a:srgbClr val="FF0000"/>
                </a:solidFill>
                <a:ea typeface="Times New Roman" pitchFamily="18" charset="0"/>
                <a:cs typeface="Simplified Arabic" pitchFamily="18" charset="-78"/>
              </a:rPr>
              <a:t>Title</a:t>
            </a:r>
            <a:r>
              <a:rPr lang="en-US" sz="2400" dirty="0">
                <a:solidFill>
                  <a:srgbClr val="FF0000"/>
                </a:solidFill>
                <a:ea typeface="Times New Roman" pitchFamily="18" charset="0"/>
                <a:cs typeface="Simplified Arabic" pitchFamily="18" charset="-78"/>
              </a:rPr>
              <a:t> </a:t>
            </a:r>
          </a:p>
          <a:p>
            <a:pPr algn="justLow" rtl="0" eaLnBrk="0" hangingPunct="0"/>
            <a:r>
              <a:rPr lang="en-US" sz="1400" dirty="0">
                <a:solidFill>
                  <a:srgbClr val="0070C0"/>
                </a:solidFill>
                <a:ea typeface="Times New Roman" pitchFamily="18" charset="0"/>
                <a:cs typeface="Simplified Arabic" pitchFamily="18" charset="-78"/>
              </a:rPr>
              <a:t>                          </a:t>
            </a:r>
            <a:r>
              <a:rPr lang="en-US" sz="2400" b="1" dirty="0">
                <a:solidFill>
                  <a:srgbClr val="0070C0"/>
                </a:solidFill>
                <a:ea typeface="Times New Roman" pitchFamily="18" charset="0"/>
                <a:cs typeface="Simplified Arabic" pitchFamily="18" charset="-78"/>
              </a:rPr>
              <a:t>Below graph</a:t>
            </a:r>
            <a:r>
              <a:rPr lang="en-US" sz="1400" dirty="0">
                <a:solidFill>
                  <a:srgbClr val="0070C0"/>
                </a:solidFill>
                <a:ea typeface="Times New Roman" pitchFamily="18" charset="0"/>
                <a:cs typeface="Simplified Arabic" pitchFamily="18" charset="-78"/>
              </a:rPr>
              <a:t> .</a:t>
            </a:r>
            <a:endParaRPr lang="en-US" sz="1100" dirty="0">
              <a:solidFill>
                <a:srgbClr val="0070C0"/>
              </a:solidFill>
              <a:ea typeface="Times New Roman" pitchFamily="18" charset="0"/>
              <a:cs typeface="Simplified Arabic" pitchFamily="18" charset="-78"/>
            </a:endParaRPr>
          </a:p>
          <a:p>
            <a:pPr algn="justLow" rtl="0" eaLnBrk="0" hangingPunct="0"/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Simplified Arabic" pitchFamily="18" charset="-78"/>
              </a:rPr>
              <a:t>                                                            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Simplified Arabic" pitchFamily="18" charset="-78"/>
              </a:rPr>
              <a:t>Foot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Simplified Arabic" pitchFamily="18" charset="-78"/>
              </a:rPr>
              <a:t>note may needed</a:t>
            </a:r>
            <a:r>
              <a:rPr lang="en-US" sz="1400" dirty="0"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en-US" sz="1400" dirty="0">
                <a:solidFill>
                  <a:schemeClr val="tx1"/>
                </a:solidFill>
                <a:ea typeface="Times New Roman" pitchFamily="18" charset="0"/>
                <a:cs typeface="Simplified Arabic" pitchFamily="18" charset="-78"/>
              </a:rPr>
              <a:t>.</a:t>
            </a:r>
            <a:endParaRPr lang="en-US" sz="1800" dirty="0">
              <a:solidFill>
                <a:schemeClr val="tx1"/>
              </a:solidFill>
              <a:ea typeface="Times New Roman" pitchFamily="18" charset="0"/>
              <a:cs typeface="Simplified Arabic" pitchFamily="18" charset="-78"/>
            </a:endParaRPr>
          </a:p>
        </p:txBody>
      </p:sp>
      <p:grpSp>
        <p:nvGrpSpPr>
          <p:cNvPr id="261129" name="Group 13"/>
          <p:cNvGrpSpPr>
            <a:grpSpLocks/>
          </p:cNvGrpSpPr>
          <p:nvPr/>
        </p:nvGrpSpPr>
        <p:grpSpPr bwMode="auto">
          <a:xfrm>
            <a:off x="5867400" y="3276600"/>
            <a:ext cx="936625" cy="554038"/>
            <a:chOff x="3834" y="6120"/>
            <a:chExt cx="988" cy="661"/>
          </a:xfrm>
        </p:grpSpPr>
        <p:sp>
          <p:nvSpPr>
            <p:cNvPr id="261135" name="Freeform 14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  <a:gd name="T4" fmla="*/ 0 60000 65536"/>
                <a:gd name="T5" fmla="*/ 0 60000 65536"/>
                <a:gd name="T6" fmla="*/ 0 w 795"/>
                <a:gd name="T7" fmla="*/ 0 h 393"/>
                <a:gd name="T8" fmla="*/ 795 w 795"/>
                <a:gd name="T9" fmla="*/ 393 h 3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1136" name="Freeform 15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  <a:gd name="T4" fmla="*/ 0 60000 65536"/>
                <a:gd name="T5" fmla="*/ 0 60000 65536"/>
                <a:gd name="T6" fmla="*/ 0 w 988"/>
                <a:gd name="T7" fmla="*/ 0 h 234"/>
                <a:gd name="T8" fmla="*/ 988 w 988"/>
                <a:gd name="T9" fmla="*/ 234 h 23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grpSp>
        <p:nvGrpSpPr>
          <p:cNvPr id="261131" name="Group 16"/>
          <p:cNvGrpSpPr>
            <a:grpSpLocks/>
          </p:cNvGrpSpPr>
          <p:nvPr/>
        </p:nvGrpSpPr>
        <p:grpSpPr bwMode="auto">
          <a:xfrm>
            <a:off x="5319975" y="5129119"/>
            <a:ext cx="1223963" cy="576263"/>
            <a:chOff x="3834" y="6120"/>
            <a:chExt cx="988" cy="661"/>
          </a:xfrm>
        </p:grpSpPr>
        <p:sp>
          <p:nvSpPr>
            <p:cNvPr id="261133" name="Freeform 17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  <a:gd name="T4" fmla="*/ 0 60000 65536"/>
                <a:gd name="T5" fmla="*/ 0 60000 65536"/>
                <a:gd name="T6" fmla="*/ 0 w 795"/>
                <a:gd name="T7" fmla="*/ 0 h 393"/>
                <a:gd name="T8" fmla="*/ 795 w 795"/>
                <a:gd name="T9" fmla="*/ 393 h 3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1134" name="Freeform 18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  <a:gd name="T4" fmla="*/ 0 60000 65536"/>
                <a:gd name="T5" fmla="*/ 0 60000 65536"/>
                <a:gd name="T6" fmla="*/ 0 w 988"/>
                <a:gd name="T7" fmla="*/ 0 h 234"/>
                <a:gd name="T8" fmla="*/ 988 w 988"/>
                <a:gd name="T9" fmla="*/ 234 h 23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6113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CA43D81-B2F5-4923-B72A-3C164C206357}" type="slidenum">
              <a:rPr lang="ar-SA" sz="1400" smtClean="0">
                <a:solidFill>
                  <a:schemeClr val="tx1"/>
                </a:solidFill>
              </a:rPr>
              <a:pPr eaLnBrk="1" hangingPunct="1"/>
              <a:t>46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87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EEEB617-671A-4DBB-B116-F656A88531C4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7/9/2023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69315" name="WordArt 2"/>
          <p:cNvSpPr>
            <a:spLocks noChangeArrowheads="1" noChangeShapeType="1" noTextEdit="1"/>
          </p:cNvSpPr>
          <p:nvPr/>
        </p:nvSpPr>
        <p:spPr bwMode="auto">
          <a:xfrm>
            <a:off x="0" y="1600200"/>
            <a:ext cx="8915400" cy="1981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0"/>
            <a:r>
              <a:rPr lang="en-MY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  <p:sp>
        <p:nvSpPr>
          <p:cNvPr id="2693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ADD89FC-E2F0-4777-885F-6A90185A5C04}" type="slidenum">
              <a:rPr lang="ar-SA" sz="1400" smtClean="0">
                <a:solidFill>
                  <a:srgbClr val="000000"/>
                </a:solidFill>
              </a:rPr>
              <a:pPr eaLnBrk="1" hangingPunct="1"/>
              <a:t>47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67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F0F9634-AB67-45B9-94E0-CDD88489D4B1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70340" name="Rectangle 4"/>
          <p:cNvSpPr>
            <a:spLocks noChangeArrowheads="1"/>
          </p:cNvSpPr>
          <p:nvPr/>
        </p:nvSpPr>
        <p:spPr bwMode="auto">
          <a:xfrm>
            <a:off x="971550" y="1600131"/>
            <a:ext cx="71278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dirty="0">
                <a:solidFill>
                  <a:srgbClr val="C00000"/>
                </a:solidFill>
              </a:rPr>
              <a:t>                              </a:t>
            </a:r>
            <a:r>
              <a:rPr lang="en-US" sz="3600" b="1" dirty="0">
                <a:solidFill>
                  <a:srgbClr val="C00000"/>
                </a:solidFill>
              </a:rPr>
              <a:t>Numerical Presentation</a:t>
            </a:r>
          </a:p>
          <a:p>
            <a:pPr algn="ctr" rtl="0"/>
            <a:r>
              <a:rPr lang="en-US" sz="3600" b="1" dirty="0">
                <a:solidFill>
                  <a:srgbClr val="C00000"/>
                </a:solidFill>
              </a:rPr>
              <a:t>Numerical Description</a:t>
            </a:r>
          </a:p>
          <a:p>
            <a:pPr rtl="0"/>
            <a:r>
              <a:rPr lang="en-US" sz="3600" b="1" dirty="0">
                <a:solidFill>
                  <a:srgbClr val="C00000"/>
                </a:solidFill>
              </a:rPr>
              <a:t>  </a:t>
            </a:r>
          </a:p>
        </p:txBody>
      </p:sp>
      <p:sp>
        <p:nvSpPr>
          <p:cNvPr id="270342" name="Rectangle 5"/>
          <p:cNvSpPr>
            <a:spLocks noChangeArrowheads="1"/>
          </p:cNvSpPr>
          <p:nvPr/>
        </p:nvSpPr>
        <p:spPr bwMode="auto">
          <a:xfrm>
            <a:off x="1872177" y="3573016"/>
            <a:ext cx="6781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3600" b="1" dirty="0">
                <a:solidFill>
                  <a:srgbClr val="002060"/>
                </a:solidFill>
              </a:rPr>
              <a:t>Measures of Central Tendency</a:t>
            </a:r>
          </a:p>
          <a:p>
            <a:pPr rtl="0"/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>
                <a:solidFill>
                  <a:srgbClr val="CC00CC"/>
                </a:solidFill>
              </a:rPr>
              <a:t>Measures of Dispersion </a:t>
            </a:r>
          </a:p>
        </p:txBody>
      </p:sp>
      <p:sp>
        <p:nvSpPr>
          <p:cNvPr id="27034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2354D12-AD05-4138-9AFA-B90270F5C9C7}" type="slidenum">
              <a:rPr lang="ar-SA" sz="1400" smtClean="0">
                <a:solidFill>
                  <a:schemeClr val="tx1"/>
                </a:solidFill>
              </a:rPr>
              <a:pPr eaLnBrk="1" hangingPunct="1"/>
              <a:t>48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3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8982D76-ACF1-422B-9A37-0ECEDEB2E967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118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BF5A655-6DA4-4B2D-8E81-B376A3A1337E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5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64516" name="Rectangle 7"/>
          <p:cNvSpPr>
            <a:spLocks noChangeArrowheads="1"/>
          </p:cNvSpPr>
          <p:nvPr/>
        </p:nvSpPr>
        <p:spPr bwMode="auto">
          <a:xfrm>
            <a:off x="358775" y="548680"/>
            <a:ext cx="87852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rtl="0">
              <a:defRPr/>
            </a:pPr>
            <a:r>
              <a:rPr lang="en-US" sz="3600" b="1" u="sng" dirty="0">
                <a:solidFill>
                  <a:srgbClr val="C00000"/>
                </a:solidFill>
                <a:ea typeface="Times New Roman" pitchFamily="18" charset="0"/>
                <a:cs typeface="Simplified Arabic" pitchFamily="2" charset="-78"/>
              </a:rPr>
              <a:t>Table</a:t>
            </a:r>
            <a:endParaRPr lang="en-US" sz="3600" dirty="0">
              <a:solidFill>
                <a:srgbClr val="C00000"/>
              </a:solidFill>
              <a:ea typeface="Times New Roman" pitchFamily="18" charset="0"/>
              <a:cs typeface="Simplified Arabic" pitchFamily="2" charset="-78"/>
            </a:endParaRPr>
          </a:p>
          <a:p>
            <a:pPr rtl="0" eaLnBrk="0" hangingPunct="0">
              <a:defRPr/>
            </a:pPr>
            <a:r>
              <a:rPr lang="en-US" sz="2800" b="1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      It is 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Simplified Arabic" pitchFamily="2" charset="-78"/>
              </a:rPr>
              <a:t>first step </a:t>
            </a:r>
            <a:r>
              <a:rPr lang="en-US" sz="2800" b="1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in data </a:t>
            </a:r>
            <a:r>
              <a:rPr lang="en-US" sz="2800" b="1" dirty="0">
                <a:solidFill>
                  <a:srgbClr val="003399"/>
                </a:solidFill>
                <a:ea typeface="Times New Roman" pitchFamily="18" charset="0"/>
                <a:cs typeface="Simplified Arabic" pitchFamily="2" charset="-78"/>
              </a:rPr>
              <a:t>presentation</a:t>
            </a:r>
            <a:r>
              <a:rPr lang="en-US" sz="2800" dirty="0">
                <a:solidFill>
                  <a:srgbClr val="003399"/>
                </a:solidFill>
                <a:ea typeface="Times New Roman" pitchFamily="18" charset="0"/>
                <a:cs typeface="Simplified Arabic" pitchFamily="2" charset="-78"/>
              </a:rPr>
              <a:t> .</a:t>
            </a:r>
          </a:p>
          <a:p>
            <a:pPr rtl="0" eaLnBrk="0" hangingPunct="0">
              <a:defRPr/>
            </a:pPr>
            <a:r>
              <a:rPr lang="en-US" sz="2800" b="1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 Is the </a:t>
            </a:r>
            <a:r>
              <a:rPr lang="en-US" sz="2800" b="1" dirty="0">
                <a:solidFill>
                  <a:srgbClr val="003399"/>
                </a:solidFill>
                <a:ea typeface="Times New Roman" pitchFamily="18" charset="0"/>
                <a:cs typeface="Simplified Arabic" pitchFamily="2" charset="-78"/>
              </a:rPr>
              <a:t>simplest </a:t>
            </a:r>
            <a:r>
              <a:rPr lang="en-US" sz="2800" b="1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and often 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Simplified Arabic" pitchFamily="2" charset="-78"/>
              </a:rPr>
              <a:t>most useful </a:t>
            </a:r>
            <a:r>
              <a:rPr lang="en-US" sz="2800" b="1" dirty="0">
                <a:solidFill>
                  <a:schemeClr val="tx2"/>
                </a:solidFill>
                <a:ea typeface="Times New Roman" pitchFamily="18" charset="0"/>
                <a:cs typeface="Simplified Arabic" pitchFamily="2" charset="-78"/>
              </a:rPr>
              <a:t>summary</a:t>
            </a:r>
            <a:r>
              <a:rPr lang="en-US" sz="2800" b="1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 of data</a:t>
            </a:r>
          </a:p>
          <a:p>
            <a:pPr rtl="0" eaLnBrk="0" hangingPunct="0">
              <a:defRPr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Simplified Arabic" pitchFamily="2" charset="-78"/>
            </a:endParaRPr>
          </a:p>
        </p:txBody>
      </p:sp>
      <p:sp>
        <p:nvSpPr>
          <p:cNvPr id="221189" name="Rectangle 4"/>
          <p:cNvSpPr>
            <a:spLocks noChangeArrowheads="1"/>
          </p:cNvSpPr>
          <p:nvPr/>
        </p:nvSpPr>
        <p:spPr bwMode="auto">
          <a:xfrm>
            <a:off x="398463" y="5418138"/>
            <a:ext cx="8058150" cy="461665"/>
          </a:xfrm>
          <a:prstGeom prst="rect">
            <a:avLst/>
          </a:prstGeom>
          <a:solidFill>
            <a:srgbClr val="6C0000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 eaLnBrk="0" hangingPunct="0"/>
            <a:r>
              <a:rPr lang="en-US" sz="2400" b="1" dirty="0">
                <a:solidFill>
                  <a:schemeClr val="bg1"/>
                </a:solidFill>
              </a:rPr>
              <a:t>An important thing is the type of the variable concerned.</a:t>
            </a:r>
          </a:p>
        </p:txBody>
      </p:sp>
      <p:pic>
        <p:nvPicPr>
          <p:cNvPr id="22119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593" y="2182656"/>
            <a:ext cx="4305672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11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FA0C0E8-362C-4DD9-95CD-A27E3C851907}" type="slidenum">
              <a:rPr lang="ar-SA" sz="1400" smtClean="0">
                <a:solidFill>
                  <a:schemeClr val="tx1"/>
                </a:solidFill>
              </a:rPr>
              <a:pPr eaLnBrk="1" hangingPunct="1"/>
              <a:t>5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130796" y="6151185"/>
            <a:ext cx="15560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3442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9A58B8-3425-4641-A230-661DF5887EF8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059" name="Rectangle 3"/>
          <p:cNvSpPr>
            <a:spLocks noChangeArrowheads="1"/>
          </p:cNvSpPr>
          <p:nvPr/>
        </p:nvSpPr>
        <p:spPr bwMode="auto">
          <a:xfrm>
            <a:off x="211136" y="272183"/>
            <a:ext cx="8780463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>
              <a:tabLst>
                <a:tab pos="6457950" algn="r"/>
              </a:tabLst>
            </a:pPr>
            <a:r>
              <a:rPr lang="en-US" sz="3200" b="1" u="sng" dirty="0">
                <a:solidFill>
                  <a:srgbClr val="C00000"/>
                </a:solidFill>
              </a:rPr>
              <a:t>Nominal </a:t>
            </a:r>
            <a:r>
              <a:rPr lang="en-US" sz="3200" b="1" dirty="0">
                <a:solidFill>
                  <a:srgbClr val="C00000"/>
                </a:solidFill>
              </a:rPr>
              <a:t>  </a:t>
            </a:r>
            <a:r>
              <a:rPr lang="en-US" sz="3200" b="1" dirty="0" smtClean="0">
                <a:solidFill>
                  <a:srgbClr val="C00000"/>
                </a:solidFill>
              </a:rPr>
              <a:t>  :</a:t>
            </a:r>
            <a:r>
              <a:rPr lang="en-US" sz="3200" b="1" dirty="0" smtClean="0">
                <a:solidFill>
                  <a:srgbClr val="FF0000"/>
                </a:solidFill>
              </a:rPr>
              <a:t>Simple </a:t>
            </a:r>
            <a:r>
              <a:rPr lang="en-US" sz="3200" b="1" dirty="0">
                <a:solidFill>
                  <a:srgbClr val="FF0000"/>
                </a:solidFill>
              </a:rPr>
              <a:t>Frequency </a:t>
            </a:r>
            <a:r>
              <a:rPr lang="en-US" sz="3200" b="1" dirty="0" smtClean="0">
                <a:solidFill>
                  <a:srgbClr val="FF0000"/>
                </a:solidFill>
              </a:rPr>
              <a:t>Table</a:t>
            </a:r>
            <a:endParaRPr lang="en-US" sz="3200" b="1" dirty="0">
              <a:solidFill>
                <a:srgbClr val="FF0000"/>
              </a:solidFill>
            </a:endParaRPr>
          </a:p>
          <a:p>
            <a:pPr rtl="0">
              <a:tabLst>
                <a:tab pos="6457950" algn="r"/>
              </a:tabLst>
            </a:pPr>
            <a:r>
              <a:rPr lang="en-US" sz="2800" b="1" dirty="0"/>
              <a:t>example </a:t>
            </a:r>
          </a:p>
          <a:p>
            <a:pPr rtl="0">
              <a:tabLst>
                <a:tab pos="6457950" algn="r"/>
              </a:tabLst>
            </a:pPr>
            <a:r>
              <a:rPr lang="en-US" sz="2800" b="1" dirty="0"/>
              <a:t>Blood group of 95  children with leukemia shows as </a:t>
            </a:r>
          </a:p>
          <a:p>
            <a:pPr rtl="0">
              <a:tabLst>
                <a:tab pos="6457950" algn="r"/>
              </a:tabLst>
            </a:pPr>
            <a:r>
              <a:rPr lang="en-US" sz="2800" b="1" dirty="0"/>
              <a:t> (22)A,   (25)B,  (18)AB, &amp;  O(30)</a:t>
            </a:r>
          </a:p>
          <a:p>
            <a:pPr rtl="0">
              <a:tabLst>
                <a:tab pos="6457950" algn="r"/>
              </a:tabLst>
            </a:pPr>
            <a:r>
              <a:rPr lang="en-US" sz="2800" b="1" dirty="0"/>
              <a:t>count the No. of observation in each category,</a:t>
            </a:r>
          </a:p>
          <a:p>
            <a:pPr rtl="0">
              <a:tabLst>
                <a:tab pos="6457950" algn="r"/>
              </a:tabLst>
            </a:pPr>
            <a:r>
              <a:rPr lang="en-US" sz="2800" b="1" dirty="0"/>
              <a:t> these count are called </a:t>
            </a:r>
            <a:r>
              <a:rPr lang="en-US" sz="2800" b="1" dirty="0">
                <a:solidFill>
                  <a:srgbClr val="FF0000"/>
                </a:solidFill>
              </a:rPr>
              <a:t>Frequencies</a:t>
            </a:r>
            <a:r>
              <a:rPr lang="en-US" sz="2800" b="1" dirty="0">
                <a:solidFill>
                  <a:srgbClr val="0070C0"/>
                </a:solidFill>
              </a:rPr>
              <a:t> .</a:t>
            </a:r>
          </a:p>
          <a:p>
            <a:pPr rtl="0">
              <a:tabLst>
                <a:tab pos="6457950" algn="r"/>
              </a:tabLst>
            </a:pPr>
            <a:endParaRPr lang="en-US" sz="2800" b="1" dirty="0"/>
          </a:p>
          <a:p>
            <a:pPr rtl="0">
              <a:buClr>
                <a:srgbClr val="66FF33"/>
              </a:buClr>
              <a:buFont typeface="Wingdings" pitchFamily="2" charset="2"/>
              <a:buChar char="Ø"/>
              <a:tabLst>
                <a:tab pos="6457950" algn="r"/>
              </a:tabLst>
            </a:pPr>
            <a:r>
              <a:rPr lang="en-US" sz="2800" b="1" dirty="0">
                <a:solidFill>
                  <a:schemeClr val="tx2"/>
                </a:solidFill>
              </a:rPr>
              <a:t>frequency</a:t>
            </a:r>
          </a:p>
          <a:p>
            <a:pPr rtl="0">
              <a:buClr>
                <a:srgbClr val="66FF33"/>
              </a:buClr>
              <a:buFont typeface="Wingdings" pitchFamily="2" charset="2"/>
              <a:buChar char="Ø"/>
              <a:tabLst>
                <a:tab pos="6457950" algn="r"/>
              </a:tabLst>
            </a:pPr>
            <a:r>
              <a:rPr lang="en-US" sz="2800" b="1" dirty="0">
                <a:solidFill>
                  <a:schemeClr val="tx2"/>
                </a:solidFill>
              </a:rPr>
              <a:t>Relative frequency</a:t>
            </a:r>
          </a:p>
          <a:p>
            <a:pPr rtl="0">
              <a:buClr>
                <a:srgbClr val="66FF33"/>
              </a:buClr>
              <a:buFont typeface="Wingdings" pitchFamily="2" charset="2"/>
              <a:buChar char="Ø"/>
              <a:tabLst>
                <a:tab pos="6457950" algn="r"/>
              </a:tabLst>
            </a:pPr>
            <a:r>
              <a:rPr lang="en-US" sz="2800" b="1" dirty="0">
                <a:solidFill>
                  <a:schemeClr val="tx2"/>
                </a:solidFill>
              </a:rPr>
              <a:t>percentage frequency</a:t>
            </a:r>
          </a:p>
        </p:txBody>
      </p:sp>
      <p:sp>
        <p:nvSpPr>
          <p:cNvPr id="2061" name="Rectangle 28"/>
          <p:cNvSpPr>
            <a:spLocks noChangeArrowheads="1"/>
          </p:cNvSpPr>
          <p:nvPr/>
        </p:nvSpPr>
        <p:spPr bwMode="auto">
          <a:xfrm>
            <a:off x="683568" y="5589240"/>
            <a:ext cx="7524328" cy="461665"/>
          </a:xfrm>
          <a:prstGeom prst="rect">
            <a:avLst/>
          </a:prstGeom>
          <a:solidFill>
            <a:srgbClr val="660033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 eaLnBrk="0" hangingPunct="0"/>
            <a:r>
              <a:rPr lang="en-US" sz="2400" b="1" dirty="0">
                <a:solidFill>
                  <a:schemeClr val="bg1"/>
                </a:solidFill>
              </a:rPr>
              <a:t>An important thing is the type of the variable concerned.</a:t>
            </a:r>
          </a:p>
        </p:txBody>
      </p:sp>
      <p:sp>
        <p:nvSpPr>
          <p:cNvPr id="2062" name="Rectangle 7"/>
          <p:cNvSpPr>
            <a:spLocks noChangeArrowheads="1"/>
          </p:cNvSpPr>
          <p:nvPr/>
        </p:nvSpPr>
        <p:spPr bwMode="auto">
          <a:xfrm>
            <a:off x="4278068" y="3319170"/>
            <a:ext cx="4729853" cy="1384995"/>
          </a:xfrm>
          <a:prstGeom prst="rect">
            <a:avLst/>
          </a:prstGeom>
          <a:noFill/>
          <a:ln w="412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/>
              <a:t>of  Bl. group distribution </a:t>
            </a:r>
          </a:p>
          <a:p>
            <a:r>
              <a:rPr lang="en-US" sz="2800" b="1" dirty="0"/>
              <a:t>for  of 95  children with leukemia </a:t>
            </a:r>
            <a:endParaRPr lang="en-MY" sz="2800" dirty="0"/>
          </a:p>
        </p:txBody>
      </p:sp>
      <p:sp>
        <p:nvSpPr>
          <p:cNvPr id="2063" name="Right Brace 8"/>
          <p:cNvSpPr>
            <a:spLocks/>
          </p:cNvSpPr>
          <p:nvPr/>
        </p:nvSpPr>
        <p:spPr bwMode="auto">
          <a:xfrm>
            <a:off x="3599196" y="3508344"/>
            <a:ext cx="685800" cy="1295400"/>
          </a:xfrm>
          <a:prstGeom prst="rightBrace">
            <a:avLst>
              <a:gd name="adj1" fmla="val 8334"/>
              <a:gd name="adj2" fmla="val 50000"/>
            </a:avLst>
          </a:prstGeom>
          <a:noFill/>
          <a:ln w="41275" algn="ctr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MY" sz="1800">
              <a:solidFill>
                <a:schemeClr val="tx1"/>
              </a:solidFill>
            </a:endParaRPr>
          </a:p>
        </p:txBody>
      </p:sp>
      <p:sp>
        <p:nvSpPr>
          <p:cNvPr id="20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E0B75AA-3013-4B41-9300-EBCA4490709B}" type="slidenum">
              <a:rPr lang="ar-SA" sz="1400" smtClean="0">
                <a:solidFill>
                  <a:schemeClr val="tx1"/>
                </a:solidFill>
              </a:rPr>
              <a:pPr eaLnBrk="1" hangingPunct="1"/>
              <a:t>6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5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89CBAFF-0C94-4048-A4E9-5C50FD264DC8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2212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graphicFrame>
        <p:nvGraphicFramePr>
          <p:cNvPr id="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881763"/>
              </p:ext>
            </p:extLst>
          </p:nvPr>
        </p:nvGraphicFramePr>
        <p:xfrm>
          <a:off x="381000" y="1516024"/>
          <a:ext cx="8007424" cy="3536016"/>
        </p:xfrm>
        <a:graphic>
          <a:graphicData uri="http://schemas.openxmlformats.org/drawingml/2006/table">
            <a:tbl>
              <a:tblPr/>
              <a:tblGrid>
                <a:gridCol w="1759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8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1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133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Blood group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N=95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Relative Frequency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Percentage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???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B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AB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94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Total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2251" name="Rectangle 6"/>
          <p:cNvSpPr>
            <a:spLocks noChangeArrowheads="1"/>
          </p:cNvSpPr>
          <p:nvPr/>
        </p:nvSpPr>
        <p:spPr bwMode="auto">
          <a:xfrm>
            <a:off x="899592" y="675671"/>
            <a:ext cx="419659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Simple Frequency Table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225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551C27A-EAA6-49E5-B387-28D272B9BAF6}" type="slidenum">
              <a:rPr lang="ar-SA" sz="1400" smtClean="0">
                <a:solidFill>
                  <a:schemeClr val="tx1"/>
                </a:solidFill>
              </a:rPr>
              <a:pPr eaLnBrk="1" hangingPunct="1"/>
              <a:t>7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6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504059D-9A6E-4138-B55B-3544B9C1F2F9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323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857B8A5-530E-452C-A550-85E77D2BADF3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8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23236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6565" name="Rectangle 3"/>
          <p:cNvSpPr>
            <a:spLocks noChangeArrowheads="1"/>
          </p:cNvSpPr>
          <p:nvPr/>
        </p:nvSpPr>
        <p:spPr bwMode="auto">
          <a:xfrm>
            <a:off x="194676" y="1053062"/>
            <a:ext cx="884182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        </a:t>
            </a:r>
            <a:r>
              <a:rPr lang="en-US" sz="28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Relative </a:t>
            </a:r>
            <a:r>
              <a:rPr lang="en-US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frequency</a:t>
            </a:r>
            <a:r>
              <a:rPr lang="en-US" sz="2800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rtl="0"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Frequency </a:t>
            </a:r>
            <a:r>
              <a:rPr lang="en-US" sz="2800" b="1" dirty="0">
                <a:solidFill>
                  <a:srgbClr val="003399"/>
                </a:solidFill>
                <a:latin typeface="+mn-lt"/>
                <a:cs typeface="Times New Roman" pitchFamily="18" charset="0"/>
              </a:rPr>
              <a:t>each</a:t>
            </a:r>
            <a:r>
              <a:rPr lang="en-US" sz="2800" b="1" dirty="0">
                <a:latin typeface="+mn-lt"/>
                <a:cs typeface="Times New Roman" pitchFamily="18" charset="0"/>
              </a:rPr>
              <a:t> category</a:t>
            </a:r>
            <a:r>
              <a:rPr lang="en-US" sz="2800" dirty="0">
                <a:latin typeface="+mn-lt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divided</a:t>
            </a:r>
            <a:r>
              <a:rPr lang="en-US" sz="2800" dirty="0">
                <a:latin typeface="+mn-lt"/>
                <a:cs typeface="Times New Roman" pitchFamily="18" charset="0"/>
              </a:rPr>
              <a:t> by the </a:t>
            </a:r>
            <a:r>
              <a:rPr lang="en-US" sz="2800" b="1" dirty="0">
                <a:solidFill>
                  <a:srgbClr val="003399"/>
                </a:solidFill>
                <a:latin typeface="+mn-lt"/>
                <a:cs typeface="Times New Roman" pitchFamily="18" charset="0"/>
              </a:rPr>
              <a:t>total</a:t>
            </a:r>
            <a:r>
              <a:rPr lang="en-US" sz="2800" b="1" dirty="0">
                <a:latin typeface="+mn-lt"/>
                <a:cs typeface="Times New Roman" pitchFamily="18" charset="0"/>
              </a:rPr>
              <a:t> frequency.</a:t>
            </a:r>
            <a:endParaRPr lang="en-US" sz="2800" dirty="0">
              <a:latin typeface="+mn-lt"/>
              <a:cs typeface="Times New Roman" pitchFamily="18" charset="0"/>
            </a:endParaRPr>
          </a:p>
          <a:p>
            <a:pPr rtl="0">
              <a:defRPr/>
            </a:pPr>
            <a:r>
              <a:rPr lang="en-MY" sz="2800" dirty="0">
                <a:latin typeface="+mn-lt"/>
                <a:cs typeface="Times New Roman" pitchFamily="18" charset="0"/>
              </a:rPr>
              <a:t>No</a:t>
            </a:r>
            <a:r>
              <a:rPr lang="en-MY" sz="2800" b="1" dirty="0">
                <a:latin typeface="+mn-lt"/>
                <a:cs typeface="Times New Roman" pitchFamily="18" charset="0"/>
              </a:rPr>
              <a:t>. of  children of each </a:t>
            </a:r>
            <a:r>
              <a:rPr lang="en-MY" sz="2800" b="1" dirty="0" smtClean="0">
                <a:latin typeface="+mn-lt"/>
                <a:cs typeface="Times New Roman" pitchFamily="18" charset="0"/>
              </a:rPr>
              <a:t>category (</a:t>
            </a:r>
            <a:r>
              <a:rPr lang="en-MY" sz="2800" b="1" dirty="0" err="1" smtClean="0">
                <a:latin typeface="+mn-lt"/>
                <a:cs typeface="Times New Roman" pitchFamily="18" charset="0"/>
              </a:rPr>
              <a:t>Bg</a:t>
            </a:r>
            <a:r>
              <a:rPr lang="en-MY" sz="2800" b="1" dirty="0" smtClean="0">
                <a:latin typeface="+mn-lt"/>
                <a:cs typeface="Times New Roman" pitchFamily="18" charset="0"/>
              </a:rPr>
              <a:t>) </a:t>
            </a:r>
            <a:r>
              <a:rPr lang="en-MY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divided</a:t>
            </a:r>
            <a:r>
              <a:rPr lang="en-MY" sz="2800" b="1" dirty="0">
                <a:latin typeface="+mn-lt"/>
                <a:cs typeface="Times New Roman" pitchFamily="18" charset="0"/>
              </a:rPr>
              <a:t> by the </a:t>
            </a:r>
            <a:r>
              <a:rPr lang="en-MY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total</a:t>
            </a:r>
            <a:r>
              <a:rPr lang="en-MY" sz="2800" b="1" dirty="0">
                <a:solidFill>
                  <a:srgbClr val="00FF00"/>
                </a:solidFill>
                <a:latin typeface="+mn-lt"/>
                <a:cs typeface="Times New Roman" pitchFamily="18" charset="0"/>
              </a:rPr>
              <a:t> </a:t>
            </a:r>
            <a:r>
              <a:rPr lang="en-MY" sz="2800" b="1" dirty="0">
                <a:latin typeface="+mn-lt"/>
                <a:cs typeface="Times New Roman" pitchFamily="18" charset="0"/>
              </a:rPr>
              <a:t>no of children.</a:t>
            </a:r>
          </a:p>
          <a:p>
            <a:pPr rtl="0">
              <a:defRPr/>
            </a:pPr>
            <a:endParaRPr lang="en-US" sz="2800" b="1" dirty="0">
              <a:latin typeface="+mn-lt"/>
              <a:cs typeface="Times New Roman" pitchFamily="18" charset="0"/>
            </a:endParaRPr>
          </a:p>
          <a:p>
            <a:pPr rtl="0">
              <a:defRPr/>
            </a:pPr>
            <a:r>
              <a:rPr lang="en-US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Percentage frequency</a:t>
            </a:r>
            <a:r>
              <a:rPr lang="en-US" sz="2800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</a:p>
          <a:p>
            <a:pPr rtl="0"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Frequency of </a:t>
            </a:r>
            <a:r>
              <a:rPr lang="en-US" sz="2800" b="1" dirty="0">
                <a:solidFill>
                  <a:srgbClr val="003399"/>
                </a:solidFill>
                <a:latin typeface="+mn-lt"/>
                <a:cs typeface="Times New Roman" pitchFamily="18" charset="0"/>
              </a:rPr>
              <a:t>each</a:t>
            </a:r>
            <a:r>
              <a:rPr lang="en-US" sz="2800" b="1" dirty="0">
                <a:latin typeface="+mn-lt"/>
                <a:cs typeface="Times New Roman" pitchFamily="18" charset="0"/>
              </a:rPr>
              <a:t> category</a:t>
            </a:r>
            <a:r>
              <a:rPr lang="en-US" sz="2800" dirty="0">
                <a:latin typeface="+mn-lt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divided</a:t>
            </a:r>
            <a:r>
              <a:rPr lang="en-US" sz="2800" dirty="0">
                <a:latin typeface="+mn-lt"/>
                <a:cs typeface="Times New Roman" pitchFamily="18" charset="0"/>
              </a:rPr>
              <a:t> </a:t>
            </a:r>
            <a:r>
              <a:rPr lang="en-US" sz="2800" b="1" dirty="0">
                <a:latin typeface="+mn-lt"/>
                <a:cs typeface="Times New Roman" pitchFamily="18" charset="0"/>
              </a:rPr>
              <a:t>by the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 total </a:t>
            </a:r>
            <a:r>
              <a:rPr lang="en-US" sz="2800" b="1" dirty="0">
                <a:latin typeface="+mn-lt"/>
                <a:cs typeface="Times New Roman" pitchFamily="18" charset="0"/>
              </a:rPr>
              <a:t>frequency</a:t>
            </a:r>
            <a:r>
              <a:rPr lang="en-US" sz="2800" dirty="0">
                <a:latin typeface="+mn-lt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X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100</a:t>
            </a:r>
          </a:p>
          <a:p>
            <a:pPr rtl="0">
              <a:defRPr/>
            </a:pPr>
            <a:endParaRPr lang="en-US" sz="2800" dirty="0">
              <a:latin typeface="+mn-lt"/>
              <a:cs typeface="Times New Roman" pitchFamily="18" charset="0"/>
            </a:endParaRPr>
          </a:p>
        </p:txBody>
      </p:sp>
      <p:sp>
        <p:nvSpPr>
          <p:cNvPr id="223238" name="Rectangle 5"/>
          <p:cNvSpPr>
            <a:spLocks noChangeArrowheads="1"/>
          </p:cNvSpPr>
          <p:nvPr/>
        </p:nvSpPr>
        <p:spPr bwMode="auto">
          <a:xfrm>
            <a:off x="194676" y="4675565"/>
            <a:ext cx="8647144" cy="1815882"/>
          </a:xfrm>
          <a:prstGeom prst="rect">
            <a:avLst/>
          </a:prstGeom>
          <a:noFill/>
          <a:ln w="22225">
            <a:solidFill>
              <a:srgbClr val="CC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lvl="0" algn="ctr"/>
            <a:r>
              <a:rPr lang="en-US" sz="2800" b="1" dirty="0" smtClean="0"/>
              <a:t>Relative </a:t>
            </a:r>
            <a:r>
              <a:rPr lang="en-US" sz="2800" b="1" dirty="0"/>
              <a:t>or percentage frequency are  often </a:t>
            </a:r>
            <a:r>
              <a:rPr lang="en-US" sz="2800" b="1" dirty="0">
                <a:solidFill>
                  <a:srgbClr val="FF0000"/>
                </a:solidFill>
              </a:rPr>
              <a:t>more useful </a:t>
            </a:r>
            <a:r>
              <a:rPr lang="en-US" sz="2800" b="1" dirty="0">
                <a:solidFill>
                  <a:srgbClr val="002060"/>
                </a:solidFill>
              </a:rPr>
              <a:t>than the actual number of individuals in each category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</a:rPr>
              <a:t>                  </a:t>
            </a:r>
            <a:r>
              <a:rPr lang="en-US" sz="2800" b="1" dirty="0" smtClean="0">
                <a:solidFill>
                  <a:srgbClr val="FF0000"/>
                </a:solidFill>
              </a:rPr>
              <a:t>???????</a:t>
            </a:r>
            <a:endParaRPr lang="en-US" sz="2800" b="1" dirty="0">
              <a:solidFill>
                <a:srgbClr val="FF0000"/>
              </a:solidFill>
            </a:endParaRPr>
          </a:p>
          <a:p>
            <a:pPr rtl="0"/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23240" name="Rectangle 7"/>
          <p:cNvSpPr>
            <a:spLocks noChangeArrowheads="1"/>
          </p:cNvSpPr>
          <p:nvPr/>
        </p:nvSpPr>
        <p:spPr bwMode="auto">
          <a:xfrm>
            <a:off x="323528" y="284017"/>
            <a:ext cx="5257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>
              <a:tabLst>
                <a:tab pos="6457950" algn="r"/>
              </a:tabLst>
            </a:pPr>
            <a:r>
              <a:rPr lang="en-US" sz="2000" b="1" u="sng" dirty="0"/>
              <a:t>Nominal   </a:t>
            </a:r>
            <a:r>
              <a:rPr lang="en-US" sz="2000" b="1" dirty="0"/>
              <a:t>Simple Frequency Table continuo</a:t>
            </a:r>
            <a:r>
              <a:rPr lang="en-US" sz="2000" b="1" dirty="0">
                <a:solidFill>
                  <a:srgbClr val="00B0F0"/>
                </a:solidFill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33626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944E2AB-EBE6-4852-BE2B-CECB42184AD7}" type="datetime1">
              <a:rPr lang="en-US" sz="1400" smtClean="0">
                <a:solidFill>
                  <a:schemeClr val="tx1"/>
                </a:solidFill>
              </a:rPr>
              <a:pPr eaLnBrk="1" hangingPunct="1"/>
              <a:t>7/9/2023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4260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graphicFrame>
        <p:nvGraphicFramePr>
          <p:cNvPr id="6656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47"/>
              </p:ext>
            </p:extLst>
          </p:nvPr>
        </p:nvGraphicFramePr>
        <p:xfrm>
          <a:off x="628085" y="1412776"/>
          <a:ext cx="7986712" cy="3353136"/>
        </p:xfrm>
        <a:graphic>
          <a:graphicData uri="http://schemas.openxmlformats.org/drawingml/2006/table">
            <a:tbl>
              <a:tblPr/>
              <a:tblGrid>
                <a:gridCol w="1357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13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Blood group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N=95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Percentage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22/95=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0.231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  23.15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B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0.26315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26.315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AB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0.18947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18.947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0.3157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31.5789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95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Total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?????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????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4299" name="Rectangle 6"/>
          <p:cNvSpPr>
            <a:spLocks noChangeArrowheads="1"/>
          </p:cNvSpPr>
          <p:nvPr/>
        </p:nvSpPr>
        <p:spPr bwMode="auto">
          <a:xfrm>
            <a:off x="3024433" y="787867"/>
            <a:ext cx="31940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Simple Frequency Table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2243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743F19C-12DC-43B2-85A5-F7EA99F70761}" type="slidenum">
              <a:rPr lang="ar-SA" sz="1400" smtClean="0">
                <a:solidFill>
                  <a:schemeClr val="tx1"/>
                </a:solidFill>
              </a:rPr>
              <a:pPr eaLnBrk="1" hangingPunct="1"/>
              <a:t>9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5016" y="5229200"/>
            <a:ext cx="8647144" cy="892552"/>
          </a:xfrm>
          <a:prstGeom prst="rect">
            <a:avLst/>
          </a:prstGeom>
          <a:noFill/>
          <a:ln w="22225">
            <a:solidFill>
              <a:srgbClr val="CC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400" b="1" dirty="0" smtClean="0"/>
              <a:t>Relative </a:t>
            </a:r>
            <a:r>
              <a:rPr lang="en-US" sz="2400" b="1" dirty="0"/>
              <a:t>or percentage frequency are  often </a:t>
            </a:r>
            <a:r>
              <a:rPr lang="en-US" sz="2400" b="1" dirty="0">
                <a:solidFill>
                  <a:srgbClr val="FF0000"/>
                </a:solidFill>
              </a:rPr>
              <a:t>more useful </a:t>
            </a:r>
            <a:r>
              <a:rPr lang="en-US" sz="2400" b="1" dirty="0">
                <a:solidFill>
                  <a:srgbClr val="002060"/>
                </a:solidFill>
              </a:rPr>
              <a:t>than the actual number of individuals in each category</a:t>
            </a:r>
            <a:r>
              <a:rPr lang="en-US" sz="2800" b="1" dirty="0" smtClean="0">
                <a:solidFill>
                  <a:srgbClr val="002060"/>
                </a:solidFill>
              </a:rPr>
              <a:t>. </a:t>
            </a:r>
            <a:r>
              <a:rPr lang="en-US" sz="2800" b="1" dirty="0" smtClean="0">
                <a:solidFill>
                  <a:srgbClr val="FF0000"/>
                </a:solidFill>
              </a:rPr>
              <a:t>Why ????????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49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2769</Words>
  <Application>Microsoft Office PowerPoint</Application>
  <PresentationFormat>On-screen Show (4:3)</PresentationFormat>
  <Paragraphs>1147</Paragraphs>
  <Slides>48</Slides>
  <Notes>36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60" baseType="lpstr">
      <vt:lpstr>Arial</vt:lpstr>
      <vt:lpstr>Arial Black</vt:lpstr>
      <vt:lpstr>Arial Rounded MT Bold</vt:lpstr>
      <vt:lpstr>Calibri</vt:lpstr>
      <vt:lpstr>Monotype Sorts</vt:lpstr>
      <vt:lpstr>Simplified Arabic</vt:lpstr>
      <vt:lpstr>System</vt:lpstr>
      <vt:lpstr>Tahoma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Pie Charts</vt:lpstr>
      <vt:lpstr>2- THE BAR CHART: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Shapes of Histograms I</vt:lpstr>
      <vt:lpstr>PowerPoint Presentation</vt:lpstr>
      <vt:lpstr>PowerPoint Presentation</vt:lpstr>
      <vt:lpstr>PowerPoint Presentation</vt:lpstr>
      <vt:lpstr>PowerPoint Presentation</vt:lpstr>
      <vt:lpstr>Dotplot</vt:lpstr>
      <vt:lpstr>THE LINE GRAPH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199</cp:revision>
  <dcterms:created xsi:type="dcterms:W3CDTF">2019-06-16T18:57:06Z</dcterms:created>
  <dcterms:modified xsi:type="dcterms:W3CDTF">2023-07-09T17:07:35Z</dcterms:modified>
</cp:coreProperties>
</file>