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 /><Relationship Id="rId2" Type="http://schemas.openxmlformats.org/package/2006/relationships/metadata/thumbnail" Target="docProps/thumbnail.jpeg" /><Relationship Id="rId1" Type="http://schemas.openxmlformats.org/officeDocument/2006/relationships/officeDocument" Target="ppt/presentation.xml" /><Relationship Id="rId4" Type="http://schemas.openxmlformats.org/officeDocument/2006/relationships/extended-properties" Target="docProps/app.xml" /></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94" r:id="rId2"/>
    <p:sldId id="257" r:id="rId3"/>
    <p:sldId id="258" r:id="rId4"/>
    <p:sldId id="274" r:id="rId5"/>
    <p:sldId id="259" r:id="rId6"/>
    <p:sldId id="260" r:id="rId7"/>
    <p:sldId id="275" r:id="rId8"/>
    <p:sldId id="261" r:id="rId9"/>
    <p:sldId id="276" r:id="rId10"/>
    <p:sldId id="277" r:id="rId11"/>
    <p:sldId id="262" r:id="rId12"/>
    <p:sldId id="284" r:id="rId13"/>
    <p:sldId id="279" r:id="rId14"/>
    <p:sldId id="263" r:id="rId15"/>
    <p:sldId id="280" r:id="rId16"/>
    <p:sldId id="285" r:id="rId17"/>
    <p:sldId id="264" r:id="rId18"/>
    <p:sldId id="256" r:id="rId19"/>
    <p:sldId id="265" r:id="rId20"/>
    <p:sldId id="266" r:id="rId21"/>
    <p:sldId id="286" r:id="rId22"/>
    <p:sldId id="267" r:id="rId23"/>
    <p:sldId id="268" r:id="rId24"/>
    <p:sldId id="270" r:id="rId25"/>
    <p:sldId id="281" r:id="rId26"/>
    <p:sldId id="269" r:id="rId27"/>
    <p:sldId id="271" r:id="rId28"/>
    <p:sldId id="282" r:id="rId29"/>
    <p:sldId id="292" r:id="rId30"/>
    <p:sldId id="293" r:id="rId31"/>
    <p:sldId id="273" r:id="rId32"/>
    <p:sldId id="291" r:id="rId33"/>
    <p:sldId id="287" r:id="rId34"/>
    <p:sldId id="283" r:id="rId35"/>
    <p:sldId id="288" r:id="rId36"/>
    <p:sldId id="289" r:id="rId37"/>
    <p:sldId id="290" r:id="rId38"/>
  </p:sldIdLst>
  <p:sldSz cx="12192000" cy="6858000"/>
  <p:notesSz cx="6797675" cy="992663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66" d="100"/>
          <a:sy n="66" d="100"/>
        </p:scale>
        <p:origin x="-252" y="-96"/>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 /><Relationship Id="rId13" Type="http://schemas.openxmlformats.org/officeDocument/2006/relationships/slide" Target="slides/slide12.xml" /><Relationship Id="rId18" Type="http://schemas.openxmlformats.org/officeDocument/2006/relationships/slide" Target="slides/slide17.xml" /><Relationship Id="rId26" Type="http://schemas.openxmlformats.org/officeDocument/2006/relationships/slide" Target="slides/slide25.xml" /><Relationship Id="rId39" Type="http://schemas.openxmlformats.org/officeDocument/2006/relationships/presProps" Target="presProps.xml" /><Relationship Id="rId3" Type="http://schemas.openxmlformats.org/officeDocument/2006/relationships/slide" Target="slides/slide2.xml" /><Relationship Id="rId21" Type="http://schemas.openxmlformats.org/officeDocument/2006/relationships/slide" Target="slides/slide20.xml" /><Relationship Id="rId34" Type="http://schemas.openxmlformats.org/officeDocument/2006/relationships/slide" Target="slides/slide33.xml" /><Relationship Id="rId42" Type="http://schemas.openxmlformats.org/officeDocument/2006/relationships/tableStyles" Target="tableStyles.xml" /><Relationship Id="rId7" Type="http://schemas.openxmlformats.org/officeDocument/2006/relationships/slide" Target="slides/slide6.xml" /><Relationship Id="rId12" Type="http://schemas.openxmlformats.org/officeDocument/2006/relationships/slide" Target="slides/slide11.xml" /><Relationship Id="rId17" Type="http://schemas.openxmlformats.org/officeDocument/2006/relationships/slide" Target="slides/slide16.xml" /><Relationship Id="rId25" Type="http://schemas.openxmlformats.org/officeDocument/2006/relationships/slide" Target="slides/slide24.xml" /><Relationship Id="rId33" Type="http://schemas.openxmlformats.org/officeDocument/2006/relationships/slide" Target="slides/slide32.xml" /><Relationship Id="rId38" Type="http://schemas.openxmlformats.org/officeDocument/2006/relationships/slide" Target="slides/slide37.xml" /><Relationship Id="rId2" Type="http://schemas.openxmlformats.org/officeDocument/2006/relationships/slide" Target="slides/slide1.xml" /><Relationship Id="rId16" Type="http://schemas.openxmlformats.org/officeDocument/2006/relationships/slide" Target="slides/slide15.xml" /><Relationship Id="rId20" Type="http://schemas.openxmlformats.org/officeDocument/2006/relationships/slide" Target="slides/slide19.xml" /><Relationship Id="rId29" Type="http://schemas.openxmlformats.org/officeDocument/2006/relationships/slide" Target="slides/slide28.xml" /><Relationship Id="rId41" Type="http://schemas.openxmlformats.org/officeDocument/2006/relationships/theme" Target="theme/theme1.xml" /><Relationship Id="rId1" Type="http://schemas.openxmlformats.org/officeDocument/2006/relationships/slideMaster" Target="slideMasters/slideMaster1.xml" /><Relationship Id="rId6" Type="http://schemas.openxmlformats.org/officeDocument/2006/relationships/slide" Target="slides/slide5.xml" /><Relationship Id="rId11" Type="http://schemas.openxmlformats.org/officeDocument/2006/relationships/slide" Target="slides/slide10.xml" /><Relationship Id="rId24" Type="http://schemas.openxmlformats.org/officeDocument/2006/relationships/slide" Target="slides/slide23.xml" /><Relationship Id="rId32" Type="http://schemas.openxmlformats.org/officeDocument/2006/relationships/slide" Target="slides/slide31.xml" /><Relationship Id="rId37" Type="http://schemas.openxmlformats.org/officeDocument/2006/relationships/slide" Target="slides/slide36.xml" /><Relationship Id="rId40" Type="http://schemas.openxmlformats.org/officeDocument/2006/relationships/viewProps" Target="viewProps.xml" /><Relationship Id="rId5" Type="http://schemas.openxmlformats.org/officeDocument/2006/relationships/slide" Target="slides/slide4.xml" /><Relationship Id="rId15" Type="http://schemas.openxmlformats.org/officeDocument/2006/relationships/slide" Target="slides/slide14.xml" /><Relationship Id="rId23" Type="http://schemas.openxmlformats.org/officeDocument/2006/relationships/slide" Target="slides/slide22.xml" /><Relationship Id="rId28" Type="http://schemas.openxmlformats.org/officeDocument/2006/relationships/slide" Target="slides/slide27.xml" /><Relationship Id="rId36" Type="http://schemas.openxmlformats.org/officeDocument/2006/relationships/slide" Target="slides/slide35.xml" /><Relationship Id="rId10" Type="http://schemas.openxmlformats.org/officeDocument/2006/relationships/slide" Target="slides/slide9.xml" /><Relationship Id="rId19" Type="http://schemas.openxmlformats.org/officeDocument/2006/relationships/slide" Target="slides/slide18.xml" /><Relationship Id="rId31" Type="http://schemas.openxmlformats.org/officeDocument/2006/relationships/slide" Target="slides/slide30.xml" /><Relationship Id="rId4" Type="http://schemas.openxmlformats.org/officeDocument/2006/relationships/slide" Target="slides/slide3.xml" /><Relationship Id="rId9" Type="http://schemas.openxmlformats.org/officeDocument/2006/relationships/slide" Target="slides/slide8.xml" /><Relationship Id="rId14" Type="http://schemas.openxmlformats.org/officeDocument/2006/relationships/slide" Target="slides/slide13.xml" /><Relationship Id="rId22" Type="http://schemas.openxmlformats.org/officeDocument/2006/relationships/slide" Target="slides/slide21.xml" /><Relationship Id="rId27" Type="http://schemas.openxmlformats.org/officeDocument/2006/relationships/slide" Target="slides/slide26.xml" /><Relationship Id="rId30" Type="http://schemas.openxmlformats.org/officeDocument/2006/relationships/slide" Target="slides/slide29.xml" /><Relationship Id="rId35" Type="http://schemas.openxmlformats.org/officeDocument/2006/relationships/slide" Target="slides/slide34.xml" /></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DB7175AD-3591-4844-9B23-A08961CB83FC}" type="datetimeFigureOut">
              <a:rPr lang="en-US" smtClean="0"/>
              <a:pPr/>
              <a:t>7/24/2022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369968B-096C-4794-B3AB-4138E53EA9DD}" type="slidenum">
              <a:rPr lang="en-US" smtClean="0"/>
              <a:pPr/>
              <a:t>‹#›</a:t>
            </a:fld>
            <a:endParaRPr lang="en-US"/>
          </a:p>
        </p:txBody>
      </p:sp>
    </p:spTree>
    <p:extLst>
      <p:ext uri="{BB962C8B-B14F-4D97-AF65-F5344CB8AC3E}">
        <p14:creationId xmlns:p14="http://schemas.microsoft.com/office/powerpoint/2010/main" val="351620923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B7175AD-3591-4844-9B23-A08961CB83FC}" type="datetimeFigureOut">
              <a:rPr lang="en-US" smtClean="0"/>
              <a:pPr/>
              <a:t>7/24/2022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369968B-096C-4794-B3AB-4138E53EA9DD}" type="slidenum">
              <a:rPr lang="en-US" smtClean="0"/>
              <a:pPr/>
              <a:t>‹#›</a:t>
            </a:fld>
            <a:endParaRPr lang="en-US"/>
          </a:p>
        </p:txBody>
      </p:sp>
    </p:spTree>
    <p:extLst>
      <p:ext uri="{BB962C8B-B14F-4D97-AF65-F5344CB8AC3E}">
        <p14:creationId xmlns:p14="http://schemas.microsoft.com/office/powerpoint/2010/main" val="188841420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B7175AD-3591-4844-9B23-A08961CB83FC}" type="datetimeFigureOut">
              <a:rPr lang="en-US" smtClean="0"/>
              <a:pPr/>
              <a:t>7/24/2022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369968B-096C-4794-B3AB-4138E53EA9DD}" type="slidenum">
              <a:rPr lang="en-US" smtClean="0"/>
              <a:pPr/>
              <a:t>‹#›</a:t>
            </a:fld>
            <a:endParaRPr lang="en-US"/>
          </a:p>
        </p:txBody>
      </p:sp>
    </p:spTree>
    <p:extLst>
      <p:ext uri="{BB962C8B-B14F-4D97-AF65-F5344CB8AC3E}">
        <p14:creationId xmlns:p14="http://schemas.microsoft.com/office/powerpoint/2010/main" val="235068448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B7175AD-3591-4844-9B23-A08961CB83FC}" type="datetimeFigureOut">
              <a:rPr lang="en-US" smtClean="0"/>
              <a:pPr/>
              <a:t>7/24/2022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369968B-096C-4794-B3AB-4138E53EA9DD}" type="slidenum">
              <a:rPr lang="en-US" smtClean="0"/>
              <a:pPr/>
              <a:t>‹#›</a:t>
            </a:fld>
            <a:endParaRPr lang="en-US"/>
          </a:p>
        </p:txBody>
      </p:sp>
    </p:spTree>
    <p:extLst>
      <p:ext uri="{BB962C8B-B14F-4D97-AF65-F5344CB8AC3E}">
        <p14:creationId xmlns:p14="http://schemas.microsoft.com/office/powerpoint/2010/main" val="303392325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DB7175AD-3591-4844-9B23-A08961CB83FC}" type="datetimeFigureOut">
              <a:rPr lang="en-US" smtClean="0"/>
              <a:pPr/>
              <a:t>7/24/2022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369968B-096C-4794-B3AB-4138E53EA9DD}" type="slidenum">
              <a:rPr lang="en-US" smtClean="0"/>
              <a:pPr/>
              <a:t>‹#›</a:t>
            </a:fld>
            <a:endParaRPr lang="en-US"/>
          </a:p>
        </p:txBody>
      </p:sp>
    </p:spTree>
    <p:extLst>
      <p:ext uri="{BB962C8B-B14F-4D97-AF65-F5344CB8AC3E}">
        <p14:creationId xmlns:p14="http://schemas.microsoft.com/office/powerpoint/2010/main" val="92072692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DB7175AD-3591-4844-9B23-A08961CB83FC}" type="datetimeFigureOut">
              <a:rPr lang="en-US" smtClean="0"/>
              <a:pPr/>
              <a:t>7/24/2022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369968B-096C-4794-B3AB-4138E53EA9DD}" type="slidenum">
              <a:rPr lang="en-US" smtClean="0"/>
              <a:pPr/>
              <a:t>‹#›</a:t>
            </a:fld>
            <a:endParaRPr lang="en-US"/>
          </a:p>
        </p:txBody>
      </p:sp>
    </p:spTree>
    <p:extLst>
      <p:ext uri="{BB962C8B-B14F-4D97-AF65-F5344CB8AC3E}">
        <p14:creationId xmlns:p14="http://schemas.microsoft.com/office/powerpoint/2010/main" val="404495688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DB7175AD-3591-4844-9B23-A08961CB83FC}" type="datetimeFigureOut">
              <a:rPr lang="en-US" smtClean="0"/>
              <a:pPr/>
              <a:t>7/24/2022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369968B-096C-4794-B3AB-4138E53EA9DD}" type="slidenum">
              <a:rPr lang="en-US" smtClean="0"/>
              <a:pPr/>
              <a:t>‹#›</a:t>
            </a:fld>
            <a:endParaRPr lang="en-US"/>
          </a:p>
        </p:txBody>
      </p:sp>
    </p:spTree>
    <p:extLst>
      <p:ext uri="{BB962C8B-B14F-4D97-AF65-F5344CB8AC3E}">
        <p14:creationId xmlns:p14="http://schemas.microsoft.com/office/powerpoint/2010/main" val="161331122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DB7175AD-3591-4844-9B23-A08961CB83FC}" type="datetimeFigureOut">
              <a:rPr lang="en-US" smtClean="0"/>
              <a:pPr/>
              <a:t>7/24/2022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369968B-096C-4794-B3AB-4138E53EA9DD}" type="slidenum">
              <a:rPr lang="en-US" smtClean="0"/>
              <a:pPr/>
              <a:t>‹#›</a:t>
            </a:fld>
            <a:endParaRPr lang="en-US"/>
          </a:p>
        </p:txBody>
      </p:sp>
    </p:spTree>
    <p:extLst>
      <p:ext uri="{BB962C8B-B14F-4D97-AF65-F5344CB8AC3E}">
        <p14:creationId xmlns:p14="http://schemas.microsoft.com/office/powerpoint/2010/main" val="314011518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B7175AD-3591-4844-9B23-A08961CB83FC}" type="datetimeFigureOut">
              <a:rPr lang="en-US" smtClean="0"/>
              <a:pPr/>
              <a:t>7/24/2022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369968B-096C-4794-B3AB-4138E53EA9DD}" type="slidenum">
              <a:rPr lang="en-US" smtClean="0"/>
              <a:pPr/>
              <a:t>‹#›</a:t>
            </a:fld>
            <a:endParaRPr lang="en-US"/>
          </a:p>
        </p:txBody>
      </p:sp>
    </p:spTree>
    <p:extLst>
      <p:ext uri="{BB962C8B-B14F-4D97-AF65-F5344CB8AC3E}">
        <p14:creationId xmlns:p14="http://schemas.microsoft.com/office/powerpoint/2010/main" val="361551510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DB7175AD-3591-4844-9B23-A08961CB83FC}" type="datetimeFigureOut">
              <a:rPr lang="en-US" smtClean="0"/>
              <a:pPr/>
              <a:t>7/24/2022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369968B-096C-4794-B3AB-4138E53EA9DD}" type="slidenum">
              <a:rPr lang="en-US" smtClean="0"/>
              <a:pPr/>
              <a:t>‹#›</a:t>
            </a:fld>
            <a:endParaRPr lang="en-US"/>
          </a:p>
        </p:txBody>
      </p:sp>
    </p:spTree>
    <p:extLst>
      <p:ext uri="{BB962C8B-B14F-4D97-AF65-F5344CB8AC3E}">
        <p14:creationId xmlns:p14="http://schemas.microsoft.com/office/powerpoint/2010/main" val="74369044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DB7175AD-3591-4844-9B23-A08961CB83FC}" type="datetimeFigureOut">
              <a:rPr lang="en-US" smtClean="0"/>
              <a:pPr/>
              <a:t>7/24/2022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369968B-096C-4794-B3AB-4138E53EA9DD}" type="slidenum">
              <a:rPr lang="en-US" smtClean="0"/>
              <a:pPr/>
              <a:t>‹#›</a:t>
            </a:fld>
            <a:endParaRPr lang="en-US"/>
          </a:p>
        </p:txBody>
      </p:sp>
    </p:spTree>
    <p:extLst>
      <p:ext uri="{BB962C8B-B14F-4D97-AF65-F5344CB8AC3E}">
        <p14:creationId xmlns:p14="http://schemas.microsoft.com/office/powerpoint/2010/main" val="280222974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 /><Relationship Id="rId3" Type="http://schemas.openxmlformats.org/officeDocument/2006/relationships/slideLayout" Target="../slideLayouts/slideLayout3.xml" /><Relationship Id="rId7" Type="http://schemas.openxmlformats.org/officeDocument/2006/relationships/slideLayout" Target="../slideLayouts/slideLayout7.xml" /><Relationship Id="rId12" Type="http://schemas.openxmlformats.org/officeDocument/2006/relationships/theme" Target="../theme/theme1.xml" /><Relationship Id="rId2" Type="http://schemas.openxmlformats.org/officeDocument/2006/relationships/slideLayout" Target="../slideLayouts/slideLayout2.xml" /><Relationship Id="rId1" Type="http://schemas.openxmlformats.org/officeDocument/2006/relationships/slideLayout" Target="../slideLayouts/slideLayout1.xml" /><Relationship Id="rId6" Type="http://schemas.openxmlformats.org/officeDocument/2006/relationships/slideLayout" Target="../slideLayouts/slideLayout6.xml" /><Relationship Id="rId11" Type="http://schemas.openxmlformats.org/officeDocument/2006/relationships/slideLayout" Target="../slideLayouts/slideLayout11.xml" /><Relationship Id="rId5" Type="http://schemas.openxmlformats.org/officeDocument/2006/relationships/slideLayout" Target="../slideLayouts/slideLayout5.xml" /><Relationship Id="rId10" Type="http://schemas.openxmlformats.org/officeDocument/2006/relationships/slideLayout" Target="../slideLayouts/slideLayout10.xml" /><Relationship Id="rId4" Type="http://schemas.openxmlformats.org/officeDocument/2006/relationships/slideLayout" Target="../slideLayouts/slideLayout4.xml" /><Relationship Id="rId9" Type="http://schemas.openxmlformats.org/officeDocument/2006/relationships/slideLayout" Target="../slideLayouts/slideLayout9.xml" /></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B7175AD-3591-4844-9B23-A08961CB83FC}" type="datetimeFigureOut">
              <a:rPr lang="en-US" smtClean="0"/>
              <a:pPr/>
              <a:t>7/24/2022</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369968B-096C-4794-B3AB-4138E53EA9DD}" type="slidenum">
              <a:rPr lang="en-US" smtClean="0"/>
              <a:pPr/>
              <a:t>‹#›</a:t>
            </a:fld>
            <a:endParaRPr lang="en-US"/>
          </a:p>
        </p:txBody>
      </p:sp>
    </p:spTree>
    <p:extLst>
      <p:ext uri="{BB962C8B-B14F-4D97-AF65-F5344CB8AC3E}">
        <p14:creationId xmlns:p14="http://schemas.microsoft.com/office/powerpoint/2010/main" val="429290297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 /></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18.xml.rels><?xml version="1.0" encoding="UTF-8" standalone="yes"?>
<Relationships xmlns="http://schemas.openxmlformats.org/package/2006/relationships"><Relationship Id="rId2" Type="http://schemas.openxmlformats.org/officeDocument/2006/relationships/image" Target="../media/image2.png" /><Relationship Id="rId1" Type="http://schemas.openxmlformats.org/officeDocument/2006/relationships/slideLayout" Target="../slideLayouts/slideLayout7.xml" /></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26.xml.rels><?xml version="1.0" encoding="UTF-8" standalone="yes"?>
<Relationships xmlns="http://schemas.openxmlformats.org/package/2006/relationships"><Relationship Id="rId2" Type="http://schemas.openxmlformats.org/officeDocument/2006/relationships/image" Target="../media/image3.png" /><Relationship Id="rId1" Type="http://schemas.openxmlformats.org/officeDocument/2006/relationships/slideLayout" Target="../slideLayouts/slideLayout7.xml" /></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29.xml.rels><?xml version="1.0" encoding="UTF-8" standalone="yes"?>
<Relationships xmlns="http://schemas.openxmlformats.org/package/2006/relationships"><Relationship Id="rId3" Type="http://schemas.openxmlformats.org/officeDocument/2006/relationships/image" Target="../media/image5.jpeg" /><Relationship Id="rId2" Type="http://schemas.openxmlformats.org/officeDocument/2006/relationships/image" Target="../media/image4.jpeg" /><Relationship Id="rId1" Type="http://schemas.openxmlformats.org/officeDocument/2006/relationships/slideLayout" Target="../slideLayouts/slideLayout7.xml" /></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30.xml.rels><?xml version="1.0" encoding="UTF-8" standalone="yes"?>
<Relationships xmlns="http://schemas.openxmlformats.org/package/2006/relationships"><Relationship Id="rId2" Type="http://schemas.openxmlformats.org/officeDocument/2006/relationships/image" Target="../media/image6.jpeg" /><Relationship Id="rId1" Type="http://schemas.openxmlformats.org/officeDocument/2006/relationships/slideLayout" Target="../slideLayouts/slideLayout7.xml" /></Relationships>
</file>

<file path=ppt/slides/_rels/slide31.xml.rels><?xml version="1.0" encoding="UTF-8" standalone="yes"?>
<Relationships xmlns="http://schemas.openxmlformats.org/package/2006/relationships"><Relationship Id="rId3" Type="http://schemas.openxmlformats.org/officeDocument/2006/relationships/image" Target="../media/image8.jpeg" /><Relationship Id="rId2" Type="http://schemas.openxmlformats.org/officeDocument/2006/relationships/image" Target="../media/image7.png" /><Relationship Id="rId1" Type="http://schemas.openxmlformats.org/officeDocument/2006/relationships/slideLayout" Target="../slideLayouts/slideLayout7.xml" /></Relationships>
</file>

<file path=ppt/slides/_rels/slide32.xml.rels><?xml version="1.0" encoding="UTF-8" standalone="yes"?>
<Relationships xmlns="http://schemas.openxmlformats.org/package/2006/relationships"><Relationship Id="rId2" Type="http://schemas.openxmlformats.org/officeDocument/2006/relationships/image" Target="../media/image9.jpeg" /><Relationship Id="rId1" Type="http://schemas.openxmlformats.org/officeDocument/2006/relationships/slideLayout" Target="../slideLayouts/slideLayout7.xml" /></Relationships>
</file>

<file path=ppt/slides/_rels/slide33.xml.rels><?xml version="1.0" encoding="UTF-8" standalone="yes"?>
<Relationships xmlns="http://schemas.openxmlformats.org/package/2006/relationships"><Relationship Id="rId2" Type="http://schemas.openxmlformats.org/officeDocument/2006/relationships/image" Target="../media/image10.jpeg" /><Relationship Id="rId1" Type="http://schemas.openxmlformats.org/officeDocument/2006/relationships/slideLayout" Target="../slideLayouts/slideLayout2.xml" /></Relationships>
</file>

<file path=ppt/slides/_rels/slide34.xml.rels><?xml version="1.0" encoding="UTF-8" standalone="yes"?>
<Relationships xmlns="http://schemas.openxmlformats.org/package/2006/relationships"><Relationship Id="rId3" Type="http://schemas.openxmlformats.org/officeDocument/2006/relationships/image" Target="../media/image12.jpeg" /><Relationship Id="rId2" Type="http://schemas.openxmlformats.org/officeDocument/2006/relationships/image" Target="../media/image11.jpeg" /><Relationship Id="rId1" Type="http://schemas.openxmlformats.org/officeDocument/2006/relationships/slideLayout" Target="../slideLayouts/slideLayout7.xml" /><Relationship Id="rId4" Type="http://schemas.openxmlformats.org/officeDocument/2006/relationships/image" Target="../media/image13.jpeg" /></Relationships>
</file>

<file path=ppt/slides/_rels/slide35.xml.rels><?xml version="1.0" encoding="UTF-8" standalone="yes"?>
<Relationships xmlns="http://schemas.openxmlformats.org/package/2006/relationships"><Relationship Id="rId3" Type="http://schemas.openxmlformats.org/officeDocument/2006/relationships/image" Target="../media/image15.jpeg" /><Relationship Id="rId2" Type="http://schemas.openxmlformats.org/officeDocument/2006/relationships/image" Target="../media/image14.jpeg" /><Relationship Id="rId1" Type="http://schemas.openxmlformats.org/officeDocument/2006/relationships/slideLayout" Target="../slideLayouts/slideLayout7.xml" /><Relationship Id="rId4" Type="http://schemas.openxmlformats.org/officeDocument/2006/relationships/image" Target="../media/image16.jpeg" /></Relationships>
</file>

<file path=ppt/slides/_rels/slide36.xml.rels><?xml version="1.0" encoding="UTF-8" standalone="yes"?>
<Relationships xmlns="http://schemas.openxmlformats.org/package/2006/relationships"><Relationship Id="rId3" Type="http://schemas.openxmlformats.org/officeDocument/2006/relationships/image" Target="../media/image18.jpeg" /><Relationship Id="rId2" Type="http://schemas.openxmlformats.org/officeDocument/2006/relationships/image" Target="../media/image17.jpeg" /><Relationship Id="rId1" Type="http://schemas.openxmlformats.org/officeDocument/2006/relationships/slideLayout" Target="../slideLayouts/slideLayout7.xml" /><Relationship Id="rId4" Type="http://schemas.openxmlformats.org/officeDocument/2006/relationships/image" Target="../media/image19.jpeg" /></Relationships>
</file>

<file path=ppt/slides/_rels/slide37.xml.rels><?xml version="1.0" encoding="UTF-8" standalone="yes"?>
<Relationships xmlns="http://schemas.openxmlformats.org/package/2006/relationships"><Relationship Id="rId3" Type="http://schemas.openxmlformats.org/officeDocument/2006/relationships/image" Target="../media/image21.jpeg" /><Relationship Id="rId2" Type="http://schemas.openxmlformats.org/officeDocument/2006/relationships/image" Target="../media/image20.jpeg" /><Relationship Id="rId1" Type="http://schemas.openxmlformats.org/officeDocument/2006/relationships/slideLayout" Target="../slideLayouts/slideLayout7.xml" /><Relationship Id="rId4" Type="http://schemas.openxmlformats.org/officeDocument/2006/relationships/image" Target="../media/image22.jpeg" /></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5.xml.rels><?xml version="1.0" encoding="UTF-8" standalone="yes"?>
<Relationships xmlns="http://schemas.openxmlformats.org/package/2006/relationships"><Relationship Id="rId2" Type="http://schemas.openxmlformats.org/officeDocument/2006/relationships/image" Target="../media/image1.png" /><Relationship Id="rId1" Type="http://schemas.openxmlformats.org/officeDocument/2006/relationships/slideLayout" Target="../slideLayouts/slideLayout7.xml" /></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659987" y="2405576"/>
            <a:ext cx="8494542" cy="2461846"/>
          </a:xfrm>
        </p:spPr>
        <p:txBody>
          <a:bodyPr>
            <a:normAutofit fontScale="90000"/>
          </a:bodyPr>
          <a:lstStyle/>
          <a:p>
            <a:pPr algn="ctr"/>
            <a:br>
              <a:rPr lang="en-US" sz="2800" dirty="0">
                <a:solidFill>
                  <a:srgbClr val="FF0000"/>
                </a:solidFill>
                <a:latin typeface="Times New Roman" pitchFamily="18" charset="0"/>
                <a:cs typeface="Times New Roman" pitchFamily="18" charset="0"/>
              </a:rPr>
            </a:br>
            <a:br>
              <a:rPr lang="en-US" sz="2800" dirty="0">
                <a:solidFill>
                  <a:srgbClr val="FF0000"/>
                </a:solidFill>
                <a:latin typeface="Times New Roman" pitchFamily="18" charset="0"/>
                <a:cs typeface="Times New Roman" pitchFamily="18" charset="0"/>
              </a:rPr>
            </a:br>
            <a:br>
              <a:rPr lang="en-US" sz="2800" dirty="0">
                <a:solidFill>
                  <a:srgbClr val="FF0000"/>
                </a:solidFill>
                <a:latin typeface="Times New Roman" pitchFamily="18" charset="0"/>
                <a:cs typeface="Times New Roman" pitchFamily="18" charset="0"/>
              </a:rPr>
            </a:br>
            <a:br>
              <a:rPr lang="en-US" sz="2800" dirty="0">
                <a:solidFill>
                  <a:srgbClr val="FF0000"/>
                </a:solidFill>
                <a:latin typeface="Times New Roman" pitchFamily="18" charset="0"/>
                <a:cs typeface="Times New Roman" pitchFamily="18" charset="0"/>
              </a:rPr>
            </a:br>
            <a:br>
              <a:rPr lang="en-US" sz="2800" dirty="0">
                <a:solidFill>
                  <a:srgbClr val="FF0000"/>
                </a:solidFill>
                <a:latin typeface="Times New Roman" pitchFamily="18" charset="0"/>
                <a:cs typeface="Times New Roman" pitchFamily="18" charset="0"/>
              </a:rPr>
            </a:br>
            <a:br>
              <a:rPr lang="en-US" sz="2800" dirty="0">
                <a:solidFill>
                  <a:srgbClr val="FF0000"/>
                </a:solidFill>
                <a:latin typeface="Times New Roman" pitchFamily="18" charset="0"/>
                <a:cs typeface="Times New Roman" pitchFamily="18" charset="0"/>
              </a:rPr>
            </a:br>
            <a:r>
              <a:rPr lang="en-US" sz="2800" dirty="0">
                <a:solidFill>
                  <a:srgbClr val="FF0000"/>
                </a:solidFill>
                <a:latin typeface="Times New Roman" pitchFamily="18" charset="0"/>
                <a:cs typeface="Times New Roman" pitchFamily="18" charset="0"/>
              </a:rPr>
              <a:t>A. Professor, </a:t>
            </a:r>
            <a:r>
              <a:rPr lang="en-US" sz="2800" dirty="0" err="1">
                <a:solidFill>
                  <a:srgbClr val="FF0000"/>
                </a:solidFill>
                <a:latin typeface="Times New Roman" pitchFamily="18" charset="0"/>
                <a:cs typeface="Times New Roman" pitchFamily="18" charset="0"/>
              </a:rPr>
              <a:t>Mu’tah</a:t>
            </a:r>
            <a:r>
              <a:rPr lang="en-US" sz="2800" dirty="0">
                <a:solidFill>
                  <a:srgbClr val="FF0000"/>
                </a:solidFill>
                <a:latin typeface="Times New Roman" pitchFamily="18" charset="0"/>
                <a:cs typeface="Times New Roman" pitchFamily="18" charset="0"/>
              </a:rPr>
              <a:t> University </a:t>
            </a:r>
            <a:br>
              <a:rPr lang="en-US" sz="2800" dirty="0">
                <a:solidFill>
                  <a:srgbClr val="FF0000"/>
                </a:solidFill>
                <a:latin typeface="Times New Roman" pitchFamily="18" charset="0"/>
                <a:cs typeface="Times New Roman" pitchFamily="18" charset="0"/>
              </a:rPr>
            </a:br>
            <a:r>
              <a:rPr lang="en-US" sz="2800" dirty="0">
                <a:solidFill>
                  <a:srgbClr val="FF0000"/>
                </a:solidFill>
                <a:latin typeface="Times New Roman" pitchFamily="18" charset="0"/>
                <a:cs typeface="Times New Roman" pitchFamily="18" charset="0"/>
              </a:rPr>
              <a:t>MD, General  and Minimally Invasive Surgery</a:t>
            </a:r>
            <a:br>
              <a:rPr lang="en-US" sz="2800" dirty="0">
                <a:solidFill>
                  <a:srgbClr val="FF0000"/>
                </a:solidFill>
                <a:latin typeface="Times New Roman" pitchFamily="18" charset="0"/>
                <a:cs typeface="Times New Roman" pitchFamily="18" charset="0"/>
              </a:rPr>
            </a:br>
            <a:r>
              <a:rPr lang="en-US" sz="2800" dirty="0">
                <a:solidFill>
                  <a:srgbClr val="FF0000"/>
                </a:solidFill>
                <a:latin typeface="Times New Roman" pitchFamily="18" charset="0"/>
                <a:cs typeface="Times New Roman" pitchFamily="18" charset="0"/>
              </a:rPr>
              <a:t>GI surgery</a:t>
            </a:r>
            <a:br>
              <a:rPr lang="en-US" sz="2800" dirty="0">
                <a:solidFill>
                  <a:srgbClr val="FF0000"/>
                </a:solidFill>
                <a:latin typeface="Times New Roman" pitchFamily="18" charset="0"/>
                <a:cs typeface="Times New Roman" pitchFamily="18" charset="0"/>
              </a:rPr>
            </a:br>
            <a:r>
              <a:rPr lang="en-US" sz="2800" dirty="0">
                <a:solidFill>
                  <a:srgbClr val="FF0000"/>
                </a:solidFill>
                <a:latin typeface="Times New Roman" pitchFamily="18" charset="0"/>
                <a:cs typeface="Times New Roman" pitchFamily="18" charset="0"/>
              </a:rPr>
              <a:t>  </a:t>
            </a:r>
            <a:endParaRPr lang="ar-JO" sz="2800" dirty="0"/>
          </a:p>
        </p:txBody>
      </p:sp>
      <p:sp>
        <p:nvSpPr>
          <p:cNvPr id="3" name="Subtitle 2"/>
          <p:cNvSpPr>
            <a:spLocks noGrp="1"/>
          </p:cNvSpPr>
          <p:nvPr>
            <p:ph type="subTitle" idx="1"/>
          </p:nvPr>
        </p:nvSpPr>
        <p:spPr>
          <a:xfrm>
            <a:off x="2209800" y="1301262"/>
            <a:ext cx="7772400" cy="1104314"/>
          </a:xfrm>
        </p:spPr>
        <p:txBody>
          <a:bodyPr>
            <a:noAutofit/>
          </a:bodyPr>
          <a:lstStyle/>
          <a:p>
            <a:r>
              <a:rPr lang="en-US" sz="6000" b="1" dirty="0">
                <a:solidFill>
                  <a:schemeClr val="tx2">
                    <a:lumMod val="50000"/>
                  </a:schemeClr>
                </a:solidFill>
                <a:latin typeface="Times New Roman" pitchFamily="18" charset="0"/>
                <a:cs typeface="Times New Roman" pitchFamily="18" charset="0"/>
              </a:rPr>
              <a:t>Aborajooh Emad </a:t>
            </a:r>
            <a:r>
              <a:rPr lang="en-US" sz="6000" b="1" dirty="0" err="1">
                <a:solidFill>
                  <a:schemeClr val="tx2">
                    <a:lumMod val="50000"/>
                  </a:schemeClr>
                </a:solidFill>
                <a:latin typeface="Times New Roman" pitchFamily="18" charset="0"/>
                <a:cs typeface="Times New Roman" pitchFamily="18" charset="0"/>
              </a:rPr>
              <a:t>Aref</a:t>
            </a:r>
            <a:r>
              <a:rPr lang="en-US" sz="6000" b="1" dirty="0">
                <a:solidFill>
                  <a:schemeClr val="tx2">
                    <a:lumMod val="50000"/>
                  </a:schemeClr>
                </a:solidFill>
                <a:latin typeface="Times New Roman" pitchFamily="18" charset="0"/>
                <a:cs typeface="Times New Roman" pitchFamily="18" charset="0"/>
              </a:rPr>
              <a:t> </a:t>
            </a:r>
            <a:br>
              <a:rPr lang="en-US" sz="6000" b="1" dirty="0">
                <a:solidFill>
                  <a:schemeClr val="tx2">
                    <a:lumMod val="50000"/>
                  </a:schemeClr>
                </a:solidFill>
                <a:latin typeface="Times New Roman" pitchFamily="18" charset="0"/>
                <a:cs typeface="Times New Roman" pitchFamily="18" charset="0"/>
              </a:rPr>
            </a:br>
            <a:endParaRPr lang="ar-JO" sz="6000" b="1" dirty="0">
              <a:solidFill>
                <a:schemeClr val="tx2">
                  <a:lumMod val="50000"/>
                </a:schemeClr>
              </a:solidFill>
              <a:latin typeface="Times New Roman" pitchFamily="18" charset="0"/>
              <a:cs typeface="Times New Roman" pitchFamily="18" charset="0"/>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lnSpcReduction="10000"/>
          </a:bodyPr>
          <a:lstStyle/>
          <a:p>
            <a:r>
              <a:rPr lang="en-US" dirty="0"/>
              <a:t>The consistence of a lump depends not only upon its structure but also on the tension within it. Some fluid-filled lumps are hard, some solid lumps are soft; therefore, the final decision about composition of a lump (i.e., whether it is fluid or solid) rarely depends solely upon an assessment of the consistence. </a:t>
            </a:r>
            <a:endParaRPr lang="en-US" b="1" dirty="0"/>
          </a:p>
          <a:p>
            <a:r>
              <a:rPr lang="en-US" b="1" dirty="0"/>
              <a:t>Fluctuation:</a:t>
            </a:r>
            <a:r>
              <a:rPr lang="en-US" dirty="0"/>
              <a:t> Pressure on one side of a fluid-filled cavity makes all the other surfaces protrude. This is because an increase of pressure within a cavity is transmitted equally and at right-angles to all parts of its wall. When you press on one aspect of a solid lump, it may or may not bulge out in another direction, but it will not bulge outwards in every other direction. </a:t>
            </a:r>
          </a:p>
        </p:txBody>
      </p:sp>
    </p:spTree>
    <p:extLst>
      <p:ext uri="{BB962C8B-B14F-4D97-AF65-F5344CB8AC3E}">
        <p14:creationId xmlns:p14="http://schemas.microsoft.com/office/powerpoint/2010/main" val="235832165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a:bodyPr>
          <a:lstStyle/>
          <a:p>
            <a:r>
              <a:rPr lang="en-US" b="1" dirty="0"/>
              <a:t>Fluid thrill</a:t>
            </a:r>
            <a:r>
              <a:rPr lang="en-US" dirty="0"/>
              <a:t>:  A percussion wave is easily conducted across a large fluid collection (cyst) but not across a solid mass. The presence of a fluid thrill is detected by tapping one side of the lump and feeling the transmitted vibration when it reaches the other side. Percussion waves cannot be felt across small lumps because the wave moves so quickly that the time gap cannot be appreciated or distinguished from the mechanical shaking of the tissue caused by the percussion.</a:t>
            </a:r>
          </a:p>
        </p:txBody>
      </p:sp>
    </p:spTree>
    <p:extLst>
      <p:ext uri="{BB962C8B-B14F-4D97-AF65-F5344CB8AC3E}">
        <p14:creationId xmlns:p14="http://schemas.microsoft.com/office/powerpoint/2010/main" val="220844004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32C1C1-6D03-656A-8005-3E0EF6C45EC7}"/>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10F1BFE8-EDF2-5AFA-4988-956D1BA805E1}"/>
              </a:ext>
            </a:extLst>
          </p:cNvPr>
          <p:cNvSpPr>
            <a:spLocks noGrp="1"/>
          </p:cNvSpPr>
          <p:nvPr>
            <p:ph idx="1"/>
          </p:nvPr>
        </p:nvSpPr>
        <p:spPr/>
        <p:txBody>
          <a:bodyPr/>
          <a:lstStyle/>
          <a:p>
            <a:r>
              <a:rPr lang="en-US" b="1" dirty="0"/>
              <a:t>Translucence</a:t>
            </a:r>
            <a:r>
              <a:rPr lang="en-US" dirty="0"/>
              <a:t> (transillumination): Light will pass easily through clear fluid but not through solid tissues. A lump that transilluminates must contain water, serum, lymph or plasma, or highly refractile fat. Blood and other opaque fluids do not transmit light. Transillumination requires a bright pinpoint light source and a darkened room. The light should be placed on one side of the lump, not directly on top of it. Transillumination is present when the light can be seen in an area distant from the site in contact with the light source.  </a:t>
            </a:r>
          </a:p>
          <a:p>
            <a:endParaRPr lang="en-US" dirty="0"/>
          </a:p>
        </p:txBody>
      </p:sp>
    </p:spTree>
    <p:extLst>
      <p:ext uri="{BB962C8B-B14F-4D97-AF65-F5344CB8AC3E}">
        <p14:creationId xmlns:p14="http://schemas.microsoft.com/office/powerpoint/2010/main" val="406655034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1B5BC4-1CE0-399B-C303-2479CC8B3902}"/>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6D81BB86-415E-3C8E-A6A3-2712E102FE65}"/>
              </a:ext>
            </a:extLst>
          </p:cNvPr>
          <p:cNvSpPr>
            <a:spLocks noGrp="1"/>
          </p:cNvSpPr>
          <p:nvPr>
            <p:ph idx="1"/>
          </p:nvPr>
        </p:nvSpPr>
        <p:spPr/>
        <p:txBody>
          <a:bodyPr>
            <a:normAutofit/>
          </a:bodyPr>
          <a:lstStyle/>
          <a:p>
            <a:r>
              <a:rPr lang="en-US" b="1" dirty="0"/>
              <a:t>Resonance :</a:t>
            </a:r>
            <a:r>
              <a:rPr lang="en-US" dirty="0"/>
              <a:t> Solid and fluid-filled lumps sound dull when percussed. A gas-filled lump sounds hollow and resonant. </a:t>
            </a:r>
          </a:p>
          <a:p>
            <a:r>
              <a:rPr lang="en-US" b="1" dirty="0" err="1"/>
              <a:t>Pulsatility</a:t>
            </a:r>
            <a:r>
              <a:rPr lang="en-US" b="1" dirty="0"/>
              <a:t>:</a:t>
            </a:r>
            <a:r>
              <a:rPr lang="en-US" dirty="0"/>
              <a:t> Lumps may pulsate because they are near to an artery and are moved by its pulsations. Always let your hand rest still for a few seconds on every lump. </a:t>
            </a:r>
          </a:p>
          <a:p>
            <a:pPr lvl="1"/>
            <a:r>
              <a:rPr lang="en-US" dirty="0"/>
              <a:t>Place a finger (or fingers if large) of each hand on opposite sides of the lump and feel if they are </a:t>
            </a:r>
            <a:r>
              <a:rPr lang="en-US" b="1" dirty="0"/>
              <a:t>pushed outwards and upwards. </a:t>
            </a:r>
            <a:r>
              <a:rPr lang="en-US" dirty="0"/>
              <a:t>When they are, the lump has an expansile pulsation. </a:t>
            </a:r>
          </a:p>
          <a:p>
            <a:pPr lvl="1"/>
            <a:r>
              <a:rPr lang="en-US" dirty="0"/>
              <a:t>When they are pushed in the same direction (usually </a:t>
            </a:r>
            <a:r>
              <a:rPr lang="en-US" b="1" dirty="0"/>
              <a:t>upwards</a:t>
            </a:r>
            <a:r>
              <a:rPr lang="en-US" dirty="0"/>
              <a:t>), the lump has a transmitted pulsation. </a:t>
            </a:r>
          </a:p>
        </p:txBody>
      </p:sp>
    </p:spTree>
    <p:extLst>
      <p:ext uri="{BB962C8B-B14F-4D97-AF65-F5344CB8AC3E}">
        <p14:creationId xmlns:p14="http://schemas.microsoft.com/office/powerpoint/2010/main" val="257043528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838200" y="1825624"/>
            <a:ext cx="10515600" cy="5032375"/>
          </a:xfrm>
        </p:spPr>
        <p:txBody>
          <a:bodyPr>
            <a:normAutofit/>
          </a:bodyPr>
          <a:lstStyle/>
          <a:p>
            <a:r>
              <a:rPr lang="en-US" b="1" dirty="0"/>
              <a:t>Compressibility:</a:t>
            </a:r>
            <a:r>
              <a:rPr lang="en-US" dirty="0"/>
              <a:t> Some fluid-filled lumps can be compressed until they disappear. When the compressing hand is removed the lump re-forms. This finding is a common feature of vascular malformations and fluid collections which can be pushed back into a cavity.</a:t>
            </a:r>
          </a:p>
          <a:p>
            <a:r>
              <a:rPr lang="en-US" b="1" dirty="0"/>
              <a:t>Reducibility</a:t>
            </a:r>
            <a:r>
              <a:rPr lang="en-US" dirty="0"/>
              <a:t> You should always see if a lump is reducible (disappears) by gently compressing it. A lump which is </a:t>
            </a:r>
            <a:r>
              <a:rPr lang="en-US" b="1" dirty="0"/>
              <a:t>reducible</a:t>
            </a:r>
            <a:r>
              <a:rPr lang="en-US" dirty="0"/>
              <a:t> – such as a hernia – can be pushed away into another place but will often not reappear spontaneously without the stimulus of coughing or gravity. If you ask the patient to cough, the lump may return, expanding as it does so. This is called a </a:t>
            </a:r>
            <a:r>
              <a:rPr lang="en-US" b="1" dirty="0"/>
              <a:t>cough impulse </a:t>
            </a:r>
            <a:r>
              <a:rPr lang="en-US" dirty="0"/>
              <a:t>and is a feature of </a:t>
            </a:r>
            <a:r>
              <a:rPr lang="en-US" dirty="0" err="1"/>
              <a:t>herniae</a:t>
            </a:r>
            <a:r>
              <a:rPr lang="en-US" dirty="0"/>
              <a:t> and some vascular lumps. The reduction can be maintained by pressing over the point at which the lump finally disappeared. </a:t>
            </a:r>
          </a:p>
          <a:p>
            <a:endParaRPr lang="en-US" dirty="0"/>
          </a:p>
        </p:txBody>
      </p:sp>
    </p:spTree>
    <p:extLst>
      <p:ext uri="{BB962C8B-B14F-4D97-AF65-F5344CB8AC3E}">
        <p14:creationId xmlns:p14="http://schemas.microsoft.com/office/powerpoint/2010/main" val="384478615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9DDDB1-6511-0D5B-6852-9D4C07DCB253}"/>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5AEE130F-3D04-3F2F-FC06-8948B2303FC5}"/>
              </a:ext>
            </a:extLst>
          </p:cNvPr>
          <p:cNvSpPr>
            <a:spLocks noGrp="1"/>
          </p:cNvSpPr>
          <p:nvPr>
            <p:ph idx="1"/>
          </p:nvPr>
        </p:nvSpPr>
        <p:spPr/>
        <p:txBody>
          <a:bodyPr>
            <a:normAutofit/>
          </a:bodyPr>
          <a:lstStyle/>
          <a:p>
            <a:r>
              <a:rPr lang="en-US" b="1" dirty="0"/>
              <a:t>Bruits:</a:t>
            </a:r>
            <a:r>
              <a:rPr lang="en-US" dirty="0"/>
              <a:t> Always listen to a lump. Vascular lumps that contain an arteriovenous fistula may have a systolic bruit. </a:t>
            </a:r>
          </a:p>
          <a:p>
            <a:r>
              <a:rPr lang="en-US" dirty="0" err="1"/>
              <a:t>Hernaie</a:t>
            </a:r>
            <a:r>
              <a:rPr lang="en-US" dirty="0"/>
              <a:t> containing bowel may have </a:t>
            </a:r>
            <a:r>
              <a:rPr lang="en-US" b="1" dirty="0"/>
              <a:t>audible bowel sounds.</a:t>
            </a:r>
          </a:p>
          <a:p>
            <a:endParaRPr lang="en-US" b="1" dirty="0"/>
          </a:p>
          <a:p>
            <a:endParaRPr lang="en-US" dirty="0"/>
          </a:p>
        </p:txBody>
      </p:sp>
    </p:spTree>
    <p:extLst>
      <p:ext uri="{BB962C8B-B14F-4D97-AF65-F5344CB8AC3E}">
        <p14:creationId xmlns:p14="http://schemas.microsoft.com/office/powerpoint/2010/main" val="261889673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FF661B-D426-281E-780B-FCE1123F8819}"/>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8E284095-E235-FAA2-98D1-0DEFE470CB19}"/>
              </a:ext>
            </a:extLst>
          </p:cNvPr>
          <p:cNvSpPr>
            <a:spLocks noGrp="1"/>
          </p:cNvSpPr>
          <p:nvPr>
            <p:ph idx="1"/>
          </p:nvPr>
        </p:nvSpPr>
        <p:spPr/>
        <p:txBody>
          <a:bodyPr>
            <a:normAutofit fontScale="92500" lnSpcReduction="20000"/>
          </a:bodyPr>
          <a:lstStyle/>
          <a:p>
            <a:r>
              <a:rPr lang="en-US" b="1" dirty="0"/>
              <a:t>Relations to surrounding structures: </a:t>
            </a:r>
          </a:p>
          <a:p>
            <a:pPr lvl="1"/>
            <a:r>
              <a:rPr lang="en-US" dirty="0"/>
              <a:t>The attachment of skin and other superficial structures to a lump can easily be determined because both are accessible to the examiner and any limitation of their movement easily felt. The lump should be gently moved while the skin is inspected for movement or </a:t>
            </a:r>
            <a:r>
              <a:rPr lang="en-US" b="1" dirty="0"/>
              <a:t>puckering</a:t>
            </a:r>
            <a:r>
              <a:rPr lang="en-US" dirty="0"/>
              <a:t>.</a:t>
            </a:r>
          </a:p>
          <a:p>
            <a:pPr lvl="1"/>
            <a:r>
              <a:rPr lang="en-US" dirty="0"/>
              <a:t>Attachment to deeper structures is more difficult to determine. Underlying muscles must be tensed to see if this reduces the mobility of an overlying lump or makes it easier or less easy to feel. The former indicates that the lump is attached to the fascia covering the superficial surface of the muscle or to the muscle itself; the latter that the lump is within or deep to the muscles.</a:t>
            </a:r>
          </a:p>
          <a:p>
            <a:pPr lvl="1"/>
            <a:r>
              <a:rPr lang="en-US" dirty="0"/>
              <a:t>Lumps that are attached to bone move very little.</a:t>
            </a:r>
          </a:p>
          <a:p>
            <a:pPr lvl="1"/>
            <a:r>
              <a:rPr lang="en-US" dirty="0"/>
              <a:t>Lumps that are attached to or arising from vessels or nerves may be moved from side to side across the length of the vessel or nerve, but not up and down along their length. </a:t>
            </a:r>
          </a:p>
          <a:p>
            <a:pPr lvl="1"/>
            <a:r>
              <a:rPr lang="en-US" dirty="0"/>
              <a:t>Lumps in the abdomen that are freely mobile usually arise from the intestine, its mesentery or the </a:t>
            </a:r>
            <a:r>
              <a:rPr lang="en-US" dirty="0" err="1"/>
              <a:t>omentum</a:t>
            </a:r>
            <a:r>
              <a:rPr lang="en-US" dirty="0"/>
              <a:t>.</a:t>
            </a:r>
          </a:p>
          <a:p>
            <a:pPr lvl="1"/>
            <a:endParaRPr lang="en-US" dirty="0"/>
          </a:p>
          <a:p>
            <a:endParaRPr lang="en-US" dirty="0"/>
          </a:p>
        </p:txBody>
      </p:sp>
    </p:spTree>
    <p:extLst>
      <p:ext uri="{BB962C8B-B14F-4D97-AF65-F5344CB8AC3E}">
        <p14:creationId xmlns:p14="http://schemas.microsoft.com/office/powerpoint/2010/main" val="333290269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a:bodyPr>
          <a:lstStyle/>
          <a:p>
            <a:r>
              <a:rPr lang="en-US" b="1" dirty="0"/>
              <a:t>State of the regional lymph glands: </a:t>
            </a:r>
            <a:r>
              <a:rPr lang="en-US" dirty="0"/>
              <a:t>Never forget to palpate the lymph glands that would normally receive lymph from the region occupied by the lump. The skin, muscles and bones of the limbs and trunk drain to the axillary and inguinal glands; the head and neck to the cervical glands; and the intra-abdominal structures to the pre-aortic and para-aortic glands.</a:t>
            </a:r>
          </a:p>
          <a:p>
            <a:r>
              <a:rPr lang="en-US" b="1" dirty="0"/>
              <a:t>State of the local tissues: </a:t>
            </a:r>
            <a:r>
              <a:rPr lang="en-US" dirty="0"/>
              <a:t>It is important to examine the overlying and nearby skin, subcutaneous tissues, muscles and bones, and the local circulation and nerve supply of adjacent tissues. </a:t>
            </a:r>
          </a:p>
          <a:p>
            <a:r>
              <a:rPr lang="en-US" b="1" dirty="0"/>
              <a:t>General examination: </a:t>
            </a:r>
            <a:r>
              <a:rPr lang="en-US" dirty="0"/>
              <a:t>You must always examine the whole patient </a:t>
            </a:r>
          </a:p>
        </p:txBody>
      </p:sp>
    </p:spTree>
    <p:extLst>
      <p:ext uri="{BB962C8B-B14F-4D97-AF65-F5344CB8AC3E}">
        <p14:creationId xmlns:p14="http://schemas.microsoft.com/office/powerpoint/2010/main" val="112321640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a:srcRect l="61074" t="26231" r="19227" b="7481"/>
          <a:stretch/>
        </p:blipFill>
        <p:spPr>
          <a:xfrm>
            <a:off x="2452258" y="0"/>
            <a:ext cx="6636324" cy="6844146"/>
          </a:xfrm>
          <a:prstGeom prst="rect">
            <a:avLst/>
          </a:prstGeom>
        </p:spPr>
      </p:pic>
    </p:spTree>
    <p:extLst>
      <p:ext uri="{BB962C8B-B14F-4D97-AF65-F5344CB8AC3E}">
        <p14:creationId xmlns:p14="http://schemas.microsoft.com/office/powerpoint/2010/main" val="376472897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HISTORY AND EXAMINATION OF AN ULCER</a:t>
            </a:r>
          </a:p>
        </p:txBody>
      </p:sp>
      <p:sp>
        <p:nvSpPr>
          <p:cNvPr id="3" name="Content Placeholder 2"/>
          <p:cNvSpPr>
            <a:spLocks noGrp="1"/>
          </p:cNvSpPr>
          <p:nvPr>
            <p:ph idx="1"/>
          </p:nvPr>
        </p:nvSpPr>
        <p:spPr/>
        <p:txBody>
          <a:bodyPr/>
          <a:lstStyle/>
          <a:p>
            <a:r>
              <a:rPr lang="en-US" dirty="0"/>
              <a:t>An ulcer is a solution (break) of the continuity of an epithelium (i.e., an epithelial deficit, not a wound). Unless it is painless and in an inaccessible part of the body, patients notice ulcers from the moment they begin, and will know a great deal about their clinical features.</a:t>
            </a:r>
          </a:p>
          <a:p>
            <a:r>
              <a:rPr lang="en-US" dirty="0"/>
              <a:t>History The questions to be asked concerning an ulcer follow a pattern like those for a lump</a:t>
            </a:r>
          </a:p>
        </p:txBody>
      </p:sp>
    </p:spTree>
    <p:extLst>
      <p:ext uri="{BB962C8B-B14F-4D97-AF65-F5344CB8AC3E}">
        <p14:creationId xmlns:p14="http://schemas.microsoft.com/office/powerpoint/2010/main" val="256739485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History of lump </a:t>
            </a:r>
          </a:p>
        </p:txBody>
      </p:sp>
      <p:sp>
        <p:nvSpPr>
          <p:cNvPr id="3" name="Content Placeholder 2"/>
          <p:cNvSpPr>
            <a:spLocks noGrp="1"/>
          </p:cNvSpPr>
          <p:nvPr>
            <p:ph idx="1"/>
          </p:nvPr>
        </p:nvSpPr>
        <p:spPr/>
        <p:txBody>
          <a:bodyPr>
            <a:normAutofit fontScale="77500" lnSpcReduction="20000"/>
          </a:bodyPr>
          <a:lstStyle/>
          <a:p>
            <a:pPr marL="0" indent="0">
              <a:buNone/>
            </a:pPr>
            <a:r>
              <a:rPr lang="en-US" dirty="0"/>
              <a:t>History Most patients with a lump feel it frequently and should be able to tell you about the history of its clinical features. </a:t>
            </a:r>
          </a:p>
          <a:p>
            <a:pPr marL="0" indent="0">
              <a:buNone/>
            </a:pPr>
            <a:r>
              <a:rPr lang="en-US" dirty="0"/>
              <a:t>Therefore, you should seek answers to the following questions. </a:t>
            </a:r>
          </a:p>
          <a:p>
            <a:pPr>
              <a:buFont typeface="Wingdings" panose="05000000000000000000" pitchFamily="2" charset="2"/>
              <a:buChar char="q"/>
            </a:pPr>
            <a:r>
              <a:rPr lang="en-US" b="1" dirty="0"/>
              <a:t>When was the lump first noticed</a:t>
            </a:r>
            <a:r>
              <a:rPr lang="en-US" dirty="0"/>
              <a:t>? It is important to be precise with dates and terminology. Do not write ‘the </a:t>
            </a:r>
            <a:r>
              <a:rPr lang="en-US" b="1" dirty="0"/>
              <a:t>lump first appeared</a:t>
            </a:r>
            <a:r>
              <a:rPr lang="en-US" dirty="0"/>
              <a:t> 6 months ago’, when you mean ‘the lump was </a:t>
            </a:r>
            <a:r>
              <a:rPr lang="en-US" b="1" dirty="0"/>
              <a:t>first noticed </a:t>
            </a:r>
            <a:r>
              <a:rPr lang="en-US" dirty="0"/>
              <a:t>6 months ago’. Many lumps may exist for months, even years, before the patient notices them. </a:t>
            </a:r>
          </a:p>
          <a:p>
            <a:pPr>
              <a:buFont typeface="Wingdings" panose="05000000000000000000" pitchFamily="2" charset="2"/>
              <a:buChar char="q"/>
            </a:pPr>
            <a:r>
              <a:rPr lang="en-US" b="1" dirty="0"/>
              <a:t>What made the patient notice the lump</a:t>
            </a:r>
            <a:r>
              <a:rPr lang="en-US" dirty="0"/>
              <a:t>? There are three common answers to this question: </a:t>
            </a:r>
          </a:p>
          <a:p>
            <a:pPr lvl="1">
              <a:buFont typeface="Wingdings" panose="05000000000000000000" pitchFamily="2" charset="2"/>
              <a:buChar char="q"/>
            </a:pPr>
            <a:r>
              <a:rPr lang="en-US" dirty="0"/>
              <a:t>‘I felt or saw it when washing’. </a:t>
            </a:r>
          </a:p>
          <a:p>
            <a:pPr lvl="1">
              <a:buFont typeface="Wingdings" panose="05000000000000000000" pitchFamily="2" charset="2"/>
              <a:buChar char="q"/>
            </a:pPr>
            <a:r>
              <a:rPr lang="en-US" dirty="0"/>
              <a:t>‘I had a pain and found the lump when I felt the painful area’. In very general terms, pain is usually associated with inflammation, not neoplastic change. Most patients expect cancer to be painful – and do themselves irreparable harm by ignoring a lump just because it does not hurt them</a:t>
            </a:r>
          </a:p>
          <a:p>
            <a:pPr lvl="1">
              <a:buFont typeface="Wingdings" panose="05000000000000000000" pitchFamily="2" charset="2"/>
              <a:buChar char="q"/>
            </a:pPr>
            <a:r>
              <a:rPr lang="en-US" dirty="0"/>
              <a:t> ‘Someone else noticed it and told me about it’. The presence or absence of pain is important, particularly if it is the presenting feature. </a:t>
            </a:r>
          </a:p>
        </p:txBody>
      </p:sp>
    </p:spTree>
    <p:extLst>
      <p:ext uri="{BB962C8B-B14F-4D97-AF65-F5344CB8AC3E}">
        <p14:creationId xmlns:p14="http://schemas.microsoft.com/office/powerpoint/2010/main" val="384081847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HISTORY</a:t>
            </a:r>
          </a:p>
        </p:txBody>
      </p:sp>
      <p:sp>
        <p:nvSpPr>
          <p:cNvPr id="3" name="Content Placeholder 2"/>
          <p:cNvSpPr>
            <a:spLocks noGrp="1"/>
          </p:cNvSpPr>
          <p:nvPr>
            <p:ph idx="1"/>
          </p:nvPr>
        </p:nvSpPr>
        <p:spPr/>
        <p:txBody>
          <a:bodyPr>
            <a:normAutofit/>
          </a:bodyPr>
          <a:lstStyle/>
          <a:p>
            <a:pPr marL="0" indent="0">
              <a:buNone/>
            </a:pPr>
            <a:r>
              <a:rPr lang="en-US" dirty="0"/>
              <a:t>1. When was the ulcer first noticed? Ask the patient when the ulcer began and whether it could have been present for some time before it was noticed. The latter often occurs with neurotrophic ulcers on the sole of the foot. </a:t>
            </a:r>
          </a:p>
          <a:p>
            <a:pPr marL="0" indent="0">
              <a:buNone/>
            </a:pPr>
            <a:r>
              <a:rPr lang="en-US" dirty="0"/>
              <a:t>2. What drew the patient’s attention to the ulcer? The commonest reason is pain. Occasionally, the presenting feature is bleeding, or a purulent discharge, which may be foul smelling. </a:t>
            </a:r>
          </a:p>
          <a:p>
            <a:pPr marL="0" indent="0">
              <a:buNone/>
            </a:pPr>
            <a:r>
              <a:rPr lang="en-US" dirty="0"/>
              <a:t>3. What are the symptoms of the ulcer? The ulcer may be painful. It may interfere with daily activities such as walking, eating or </a:t>
            </a:r>
            <a:r>
              <a:rPr lang="en-US" dirty="0" err="1"/>
              <a:t>defaecation</a:t>
            </a:r>
            <a:r>
              <a:rPr lang="en-US" dirty="0"/>
              <a:t>. Record the history of each symptom. </a:t>
            </a:r>
          </a:p>
        </p:txBody>
      </p:sp>
    </p:spTree>
    <p:extLst>
      <p:ext uri="{BB962C8B-B14F-4D97-AF65-F5344CB8AC3E}">
        <p14:creationId xmlns:p14="http://schemas.microsoft.com/office/powerpoint/2010/main" val="327152115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04B8EE-088B-E922-F8FD-D54A084D853B}"/>
              </a:ext>
            </a:extLst>
          </p:cNvPr>
          <p:cNvSpPr>
            <a:spLocks noGrp="1"/>
          </p:cNvSpPr>
          <p:nvPr>
            <p:ph type="title"/>
          </p:nvPr>
        </p:nvSpPr>
        <p:spPr/>
        <p:txBody>
          <a:bodyPr/>
          <a:lstStyle/>
          <a:p>
            <a:r>
              <a:rPr lang="en-US" dirty="0"/>
              <a:t>HISTORY</a:t>
            </a:r>
          </a:p>
        </p:txBody>
      </p:sp>
      <p:sp>
        <p:nvSpPr>
          <p:cNvPr id="3" name="Content Placeholder 2">
            <a:extLst>
              <a:ext uri="{FF2B5EF4-FFF2-40B4-BE49-F238E27FC236}">
                <a16:creationId xmlns:a16="http://schemas.microsoft.com/office/drawing/2014/main" id="{155D9806-950C-8424-6DBC-37A0888916FB}"/>
              </a:ext>
            </a:extLst>
          </p:cNvPr>
          <p:cNvSpPr>
            <a:spLocks noGrp="1"/>
          </p:cNvSpPr>
          <p:nvPr>
            <p:ph idx="1"/>
          </p:nvPr>
        </p:nvSpPr>
        <p:spPr/>
        <p:txBody>
          <a:bodyPr>
            <a:normAutofit lnSpcReduction="10000"/>
          </a:bodyPr>
          <a:lstStyle/>
          <a:p>
            <a:pPr marL="0" indent="0">
              <a:buNone/>
            </a:pPr>
            <a:r>
              <a:rPr lang="en-US" dirty="0"/>
              <a:t>4. How has the ulcer changed since it first appeared? The patient’s observations about changes in size, shape, discharge and pain are likely to be detailed and accurate. If the ulcer has healed and broken down, record the features of each episode. </a:t>
            </a:r>
          </a:p>
          <a:p>
            <a:pPr marL="0" indent="0">
              <a:buNone/>
            </a:pPr>
            <a:r>
              <a:rPr lang="en-US" dirty="0"/>
              <a:t>5. Has the patient ever had a similar ulcer on the same site, or elsewhere? Obtain a complete history of any previous ulcer. </a:t>
            </a:r>
          </a:p>
          <a:p>
            <a:pPr marL="0" indent="0">
              <a:buNone/>
            </a:pPr>
            <a:r>
              <a:rPr lang="en-US" dirty="0"/>
              <a:t>6. What does the patient think caused the ulcer? Most patients believe they know the cause of their ulcer and are often right. In many cases it is trauma. When possible, the severity and type of injury should be assessed. A large ulcer following a minor injury suggests that the skin was abnormal before the injury</a:t>
            </a:r>
          </a:p>
          <a:p>
            <a:endParaRPr lang="en-US" dirty="0"/>
          </a:p>
        </p:txBody>
      </p:sp>
    </p:spTree>
    <p:extLst>
      <p:ext uri="{BB962C8B-B14F-4D97-AF65-F5344CB8AC3E}">
        <p14:creationId xmlns:p14="http://schemas.microsoft.com/office/powerpoint/2010/main" val="315076226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Examination</a:t>
            </a:r>
          </a:p>
        </p:txBody>
      </p:sp>
      <p:sp>
        <p:nvSpPr>
          <p:cNvPr id="3" name="Content Placeholder 2"/>
          <p:cNvSpPr>
            <a:spLocks noGrp="1"/>
          </p:cNvSpPr>
          <p:nvPr>
            <p:ph idx="1"/>
          </p:nvPr>
        </p:nvSpPr>
        <p:spPr/>
        <p:txBody>
          <a:bodyPr/>
          <a:lstStyle/>
          <a:p>
            <a:r>
              <a:rPr lang="en-US" dirty="0"/>
              <a:t>The examination of an ulcer follows the same pattern as the examination of a lump. </a:t>
            </a:r>
          </a:p>
          <a:p>
            <a:r>
              <a:rPr lang="en-US" dirty="0"/>
              <a:t>When an ulcer has an irregular shape that is difficult to describe, draw it on your notes and add the dimensions. </a:t>
            </a:r>
          </a:p>
          <a:p>
            <a:r>
              <a:rPr lang="en-US" dirty="0"/>
              <a:t>When an exact record of size and shape is needed, place a thin sheet of sterile transparent plastic sheet over the ulcer and trace around its edge with a felt-tipped pen. After recording the site, size and shape of the ulcer, you must examine the base (surface), edge, depth, discharge and surrounding tissues, the state of the local lymph glands and local tissues, and complete the general examination</a:t>
            </a:r>
          </a:p>
        </p:txBody>
      </p:sp>
    </p:spTree>
    <p:extLst>
      <p:ext uri="{BB962C8B-B14F-4D97-AF65-F5344CB8AC3E}">
        <p14:creationId xmlns:p14="http://schemas.microsoft.com/office/powerpoint/2010/main" val="407862882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fontScale="92500" lnSpcReduction="20000"/>
          </a:bodyPr>
          <a:lstStyle/>
          <a:p>
            <a:r>
              <a:rPr lang="en-US" dirty="0"/>
              <a:t>Base: The base, or floor, of an ulcer usually consists of slough or granulation tissue (capillaries, collagen, fibroblasts, bacteria and inflammatory cells), but recognizable structures such as tendon or bone may be visible. The nature of the floor occasionally gives some indication of the cause of the ulcer. </a:t>
            </a:r>
          </a:p>
          <a:p>
            <a:pPr lvl="1"/>
            <a:r>
              <a:rPr lang="en-US" dirty="0"/>
              <a:t>Solid brown or grey dead tissue indicates full thickness skin death.</a:t>
            </a:r>
          </a:p>
          <a:p>
            <a:pPr lvl="1"/>
            <a:r>
              <a:rPr lang="en-US" dirty="0"/>
              <a:t>Syphilitic ulcers have a slough that looks like a yellow-grey wash-leather.</a:t>
            </a:r>
          </a:p>
          <a:p>
            <a:pPr lvl="1"/>
            <a:r>
              <a:rPr lang="en-US" dirty="0"/>
              <a:t>Tuberculous ulcers have a base of bluish unhealthy granulation tissue. </a:t>
            </a:r>
          </a:p>
          <a:p>
            <a:pPr lvl="1"/>
            <a:r>
              <a:rPr lang="en-US" dirty="0"/>
              <a:t>Ischemic ulcers often contain poor granulation tissue, and tendons and other structures may lie bare in their base. </a:t>
            </a:r>
          </a:p>
          <a:p>
            <a:r>
              <a:rPr lang="en-US" dirty="0"/>
              <a:t>The redness of the granulation tissue reflects the underlying vascularity and indicates the ability of the ulcer to heal. Healing epidermis is seen as a pale layer extending in over the granulation tissue from the edge of the ulcer.</a:t>
            </a:r>
          </a:p>
          <a:p>
            <a:endParaRPr lang="en-US" dirty="0"/>
          </a:p>
        </p:txBody>
      </p:sp>
    </p:spTree>
    <p:extLst>
      <p:ext uri="{BB962C8B-B14F-4D97-AF65-F5344CB8AC3E}">
        <p14:creationId xmlns:p14="http://schemas.microsoft.com/office/powerpoint/2010/main" val="127423551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fontScale="70000" lnSpcReduction="20000"/>
          </a:bodyPr>
          <a:lstStyle/>
          <a:p>
            <a:r>
              <a:rPr lang="en-US" dirty="0"/>
              <a:t>Edge There are five types of edge </a:t>
            </a:r>
          </a:p>
          <a:p>
            <a:pPr marL="514350" indent="-514350">
              <a:buAutoNum type="arabicPeriod"/>
            </a:pPr>
            <a:r>
              <a:rPr lang="en-US" dirty="0"/>
              <a:t>A flat, gently sloping edge This indicates that the ulcer is shallow, and this type of ulcer is usually superficial, often only half-way through the skin. Venous ulcers usually have this type of edge. The new skin growing in around the edge of a healing ulcer is pale pink and almost transparent. </a:t>
            </a:r>
          </a:p>
          <a:p>
            <a:pPr marL="514350" indent="-514350">
              <a:buAutoNum type="arabicPeriod"/>
            </a:pPr>
            <a:r>
              <a:rPr lang="en-US" dirty="0"/>
              <a:t>A square-cut or punched-out edge This follows the rapid death and loss of the whole thickness of the skin without much attempt at repair of the defect. </a:t>
            </a:r>
          </a:p>
          <a:p>
            <a:pPr lvl="1"/>
            <a:r>
              <a:rPr lang="en-US" dirty="0"/>
              <a:t>trophic ulcer secondary to a neurological defect</a:t>
            </a:r>
          </a:p>
          <a:p>
            <a:pPr lvl="1"/>
            <a:r>
              <a:rPr lang="en-US" dirty="0"/>
              <a:t>Ulcer of tertiary syphilis</a:t>
            </a:r>
          </a:p>
          <a:p>
            <a:pPr lvl="1"/>
            <a:r>
              <a:rPr lang="en-US" dirty="0"/>
              <a:t>peripheral arterial </a:t>
            </a:r>
            <a:r>
              <a:rPr lang="en-US" dirty="0" err="1"/>
              <a:t>ischaemia</a:t>
            </a:r>
            <a:endParaRPr lang="en-US" dirty="0"/>
          </a:p>
          <a:p>
            <a:pPr lvl="1"/>
            <a:r>
              <a:rPr lang="en-US" dirty="0"/>
              <a:t>leprosy.</a:t>
            </a:r>
          </a:p>
          <a:p>
            <a:pPr marL="514350" indent="-514350">
              <a:buFont typeface="+mj-lt"/>
              <a:buAutoNum type="arabicPeriod"/>
            </a:pPr>
            <a:r>
              <a:rPr lang="en-US" dirty="0"/>
              <a:t>An undermined edge When an infection in an ulcer affects the subcutaneous tissues more than the skin, the edge becomes undermined. This type of ulcer is commonly seen in the buttock as a result of pressure necrosis, because the subcutaneous fat is more susceptible to pressure than the skin; but the classic textbook example is the tuberculous ulcer.</a:t>
            </a:r>
          </a:p>
          <a:p>
            <a:pPr marL="0" indent="0">
              <a:buNone/>
            </a:pPr>
            <a:endParaRPr lang="en-US" dirty="0"/>
          </a:p>
        </p:txBody>
      </p:sp>
    </p:spTree>
    <p:extLst>
      <p:ext uri="{BB962C8B-B14F-4D97-AF65-F5344CB8AC3E}">
        <p14:creationId xmlns:p14="http://schemas.microsoft.com/office/powerpoint/2010/main" val="95084830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855C36-7714-035C-F39B-CF551A355236}"/>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ABB3EA5A-1A90-3341-2D9E-1FFEB61B076A}"/>
              </a:ext>
            </a:extLst>
          </p:cNvPr>
          <p:cNvSpPr>
            <a:spLocks noGrp="1"/>
          </p:cNvSpPr>
          <p:nvPr>
            <p:ph idx="1"/>
          </p:nvPr>
        </p:nvSpPr>
        <p:spPr/>
        <p:txBody>
          <a:bodyPr>
            <a:normAutofit/>
          </a:bodyPr>
          <a:lstStyle/>
          <a:p>
            <a:pPr marL="0" indent="0">
              <a:buNone/>
            </a:pPr>
            <a:r>
              <a:rPr lang="en-US" dirty="0"/>
              <a:t>4. A rolled edge: This develops when there is slow growth of tissue in the edge of the ulcer. The edge looks like the heaped-up mound around an ancient Roman earthwork. A rolled edge is typical, and almost diagnostic, of a basal cell carcinoma (rodent ulcer).</a:t>
            </a:r>
          </a:p>
          <a:p>
            <a:pPr marL="0" indent="0">
              <a:buNone/>
            </a:pPr>
            <a:r>
              <a:rPr lang="en-US" dirty="0"/>
              <a:t>5.An everted edge: This develops when the tissue in the edge of the ulcer is growing so rapidly that it spills out of the ulcer to overlap the normal skin. An everted edge is typical of a carcinoma and is seen in all those organs where carcinomas occur – the skin, in the bowel, in the bladder and in the respiratory tract.</a:t>
            </a:r>
          </a:p>
          <a:p>
            <a:endParaRPr lang="en-US" dirty="0"/>
          </a:p>
        </p:txBody>
      </p:sp>
    </p:spTree>
    <p:extLst>
      <p:ext uri="{BB962C8B-B14F-4D97-AF65-F5344CB8AC3E}">
        <p14:creationId xmlns:p14="http://schemas.microsoft.com/office/powerpoint/2010/main" val="211845248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a:srcRect l="49254" t="29072" r="28278" b="16004"/>
          <a:stretch/>
        </p:blipFill>
        <p:spPr>
          <a:xfrm>
            <a:off x="4003965" y="-206502"/>
            <a:ext cx="5140032" cy="7064502"/>
          </a:xfrm>
          <a:prstGeom prst="rect">
            <a:avLst/>
          </a:prstGeom>
        </p:spPr>
      </p:pic>
    </p:spTree>
    <p:extLst>
      <p:ext uri="{BB962C8B-B14F-4D97-AF65-F5344CB8AC3E}">
        <p14:creationId xmlns:p14="http://schemas.microsoft.com/office/powerpoint/2010/main" val="225188270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fontScale="85000" lnSpcReduction="20000"/>
          </a:bodyPr>
          <a:lstStyle/>
          <a:p>
            <a:r>
              <a:rPr lang="en-US" dirty="0"/>
              <a:t>Depth:  Record the depth of the ulcer in </a:t>
            </a:r>
            <a:r>
              <a:rPr lang="en-US" dirty="0" err="1"/>
              <a:t>millimetres</a:t>
            </a:r>
            <a:r>
              <a:rPr lang="en-US" dirty="0"/>
              <a:t>, and anatomically by describing the structures it has penetrated or reached.</a:t>
            </a:r>
          </a:p>
          <a:p>
            <a:r>
              <a:rPr lang="en-US" dirty="0"/>
              <a:t>Discharge:  The discharge from an ulcer may be serous, </a:t>
            </a:r>
            <a:r>
              <a:rPr lang="en-US" dirty="0" err="1"/>
              <a:t>sanguinous</a:t>
            </a:r>
            <a:r>
              <a:rPr lang="en-US" dirty="0"/>
              <a:t>, serosanguinous or purulent. There may be a considerable quantity of discharge which is easily visible, or it may only be apparent from inspection of the patient’s dressings, and you may not be able to see the features of the ulcer at all if it is covered with coagulated discharge (a scab). This may have to be removed to examine the ulcer properly. Students should not do this without the permission of the doctor in charge of the patient. </a:t>
            </a:r>
          </a:p>
          <a:p>
            <a:r>
              <a:rPr lang="en-US" dirty="0"/>
              <a:t>Relations: Describe the relations of the ulcer to its surrounding tissues, particularly those deep to it. It is important to know if the ulcer is adherent or invading deep structures such as tendons, periosteum and bone – which may indicate the presence of osteomyelitis. The local lymph glands must be carefully examined. They may be enlarged because of secondary infection or secondary tumor deposits, and they may be tender. </a:t>
            </a:r>
          </a:p>
        </p:txBody>
      </p:sp>
    </p:spTree>
    <p:extLst>
      <p:ext uri="{BB962C8B-B14F-4D97-AF65-F5344CB8AC3E}">
        <p14:creationId xmlns:p14="http://schemas.microsoft.com/office/powerpoint/2010/main" val="238765291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7919E6-5B24-6DA4-F392-AAC6665C2FB5}"/>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DD4BBF83-2DA9-2EAF-5660-89C4273D6D4D}"/>
              </a:ext>
            </a:extLst>
          </p:cNvPr>
          <p:cNvSpPr>
            <a:spLocks noGrp="1"/>
          </p:cNvSpPr>
          <p:nvPr>
            <p:ph idx="1"/>
          </p:nvPr>
        </p:nvSpPr>
        <p:spPr/>
        <p:txBody>
          <a:bodyPr/>
          <a:lstStyle/>
          <a:p>
            <a:r>
              <a:rPr lang="en-US" dirty="0"/>
              <a:t>State of the local tissues: Pay particular attention to the local blood supply and innervation of the adjacent skin. Many ulcers in the lower limbs are secondary to vascular and neurological disease. There may also be evidence of previous ulcers that have healed </a:t>
            </a:r>
          </a:p>
          <a:p>
            <a:r>
              <a:rPr lang="en-US" dirty="0"/>
              <a:t>General examination This is very important because many systemic diseases as well as many skin diseases present with skin lesions and ulcers. Examine the whole patient with care, looking especially at their hands and facies, which can supply important clues to the diagnosis.</a:t>
            </a:r>
          </a:p>
          <a:p>
            <a:pPr marL="0" indent="0">
              <a:buNone/>
            </a:pPr>
            <a:endParaRPr lang="en-US" dirty="0"/>
          </a:p>
        </p:txBody>
      </p:sp>
    </p:spTree>
    <p:extLst>
      <p:ext uri="{BB962C8B-B14F-4D97-AF65-F5344CB8AC3E}">
        <p14:creationId xmlns:p14="http://schemas.microsoft.com/office/powerpoint/2010/main" val="319922233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2AF55AB7-4700-978F-DC2F-C65D69DA11D2}"/>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16883" r="8117"/>
          <a:stretch/>
        </p:blipFill>
        <p:spPr>
          <a:xfrm rot="5400000">
            <a:off x="-3" y="858130"/>
            <a:ext cx="4917537" cy="4917533"/>
          </a:xfrm>
          <a:prstGeom prst="rect">
            <a:avLst/>
          </a:prstGeom>
        </p:spPr>
      </p:pic>
      <p:pic>
        <p:nvPicPr>
          <p:cNvPr id="8" name="Picture 7">
            <a:extLst>
              <a:ext uri="{FF2B5EF4-FFF2-40B4-BE49-F238E27FC236}">
                <a16:creationId xmlns:a16="http://schemas.microsoft.com/office/drawing/2014/main" id="{BC6C697D-D967-79C4-DB17-24C8CB5DF020}"/>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3201" t="2479" r="6748"/>
          <a:stretch/>
        </p:blipFill>
        <p:spPr>
          <a:xfrm>
            <a:off x="5359790" y="759655"/>
            <a:ext cx="6175717" cy="5016011"/>
          </a:xfrm>
          <a:prstGeom prst="rect">
            <a:avLst/>
          </a:prstGeom>
        </p:spPr>
      </p:pic>
    </p:spTree>
    <p:extLst>
      <p:ext uri="{BB962C8B-B14F-4D97-AF65-F5344CB8AC3E}">
        <p14:creationId xmlns:p14="http://schemas.microsoft.com/office/powerpoint/2010/main" val="214220927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History of lump </a:t>
            </a:r>
          </a:p>
        </p:txBody>
      </p:sp>
      <p:sp>
        <p:nvSpPr>
          <p:cNvPr id="3" name="Content Placeholder 2"/>
          <p:cNvSpPr>
            <a:spLocks noGrp="1"/>
          </p:cNvSpPr>
          <p:nvPr>
            <p:ph idx="1"/>
          </p:nvPr>
        </p:nvSpPr>
        <p:spPr/>
        <p:txBody>
          <a:bodyPr>
            <a:normAutofit/>
          </a:bodyPr>
          <a:lstStyle/>
          <a:p>
            <a:pPr marL="0" indent="0">
              <a:buNone/>
            </a:pPr>
            <a:endParaRPr lang="en-US" dirty="0"/>
          </a:p>
          <a:p>
            <a:pPr>
              <a:buFont typeface="Wingdings" panose="05000000000000000000" pitchFamily="2" charset="2"/>
              <a:buChar char="q"/>
            </a:pPr>
            <a:r>
              <a:rPr lang="en-US" b="1" dirty="0"/>
              <a:t>What are the symptoms of the lump? </a:t>
            </a:r>
            <a:r>
              <a:rPr lang="en-US" dirty="0"/>
              <a:t>The characteristic feature of pain associated with acute infection is its throbbing nature. A lump may be disfiguring or interfere with movement, respiration or swallowing. Describe the history of each symptom carefully. </a:t>
            </a:r>
          </a:p>
          <a:p>
            <a:pPr>
              <a:buFont typeface="Wingdings" panose="05000000000000000000" pitchFamily="2" charset="2"/>
              <a:buChar char="q"/>
            </a:pPr>
            <a:r>
              <a:rPr lang="en-US" b="1" dirty="0"/>
              <a:t>Has the lump changed since it was first noticed</a:t>
            </a:r>
            <a:r>
              <a:rPr lang="en-US" dirty="0"/>
              <a:t>? They should be able to tell you if it has got bigger, smaller, or has fluctuated in size and when they noticed a change in size. </a:t>
            </a:r>
          </a:p>
        </p:txBody>
      </p:sp>
    </p:spTree>
    <p:extLst>
      <p:ext uri="{BB962C8B-B14F-4D97-AF65-F5344CB8AC3E}">
        <p14:creationId xmlns:p14="http://schemas.microsoft.com/office/powerpoint/2010/main" val="269389259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64392173-8CFC-E681-7BCB-AFB9427E2E3C}"/>
              </a:ext>
            </a:extLst>
          </p:cNvPr>
          <p:cNvPicPr>
            <a:picLocks noChangeAspect="1"/>
          </p:cNvPicPr>
          <p:nvPr/>
        </p:nvPicPr>
        <p:blipFill rotWithShape="1">
          <a:blip r:embed="rId2">
            <a:extLst>
              <a:ext uri="{28A0092B-C50C-407E-A947-70E740481C1C}">
                <a14:useLocalDpi xmlns:a14="http://schemas.microsoft.com/office/drawing/2010/main" val="0"/>
              </a:ext>
            </a:extLst>
          </a:blip>
          <a:srcRect t="6974" r="41886" b="34769"/>
          <a:stretch/>
        </p:blipFill>
        <p:spPr>
          <a:xfrm>
            <a:off x="429977" y="675250"/>
            <a:ext cx="3494292" cy="4670474"/>
          </a:xfrm>
          <a:prstGeom prst="rect">
            <a:avLst/>
          </a:prstGeom>
        </p:spPr>
      </p:pic>
    </p:spTree>
    <p:extLst>
      <p:ext uri="{BB962C8B-B14F-4D97-AF65-F5344CB8AC3E}">
        <p14:creationId xmlns:p14="http://schemas.microsoft.com/office/powerpoint/2010/main" val="311975635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a:extLst>
              <a:ext uri="{FF2B5EF4-FFF2-40B4-BE49-F238E27FC236}">
                <a16:creationId xmlns:a16="http://schemas.microsoft.com/office/drawing/2014/main" id="{666FF8CB-3F77-1FD8-36D0-DD87B08F1C40}"/>
              </a:ext>
            </a:extLst>
          </p:cNvPr>
          <p:cNvPicPr>
            <a:picLocks noChangeAspect="1" noChangeArrowheads="1"/>
          </p:cNvPicPr>
          <p:nvPr/>
        </p:nvPicPr>
        <p:blipFill>
          <a:blip r:embed="rId2"/>
          <a:srcRect/>
          <a:stretch>
            <a:fillRect/>
          </a:stretch>
        </p:blipFill>
        <p:spPr bwMode="auto">
          <a:xfrm>
            <a:off x="0" y="914400"/>
            <a:ext cx="5105400" cy="5105400"/>
          </a:xfrm>
          <a:prstGeom prst="rect">
            <a:avLst/>
          </a:prstGeom>
          <a:noFill/>
          <a:ln w="9525">
            <a:noFill/>
            <a:miter lim="800000"/>
            <a:headEnd/>
            <a:tailEnd/>
          </a:ln>
          <a:effectLst/>
        </p:spPr>
      </p:pic>
      <p:pic>
        <p:nvPicPr>
          <p:cNvPr id="3" name="Picture 6" descr="https://scontent.famm7-1.fna.fbcdn.net/v/t1.15752-9/36520863_1941149152570610_4157138909253337088_n.jpg?_nc_cat=0&amp;oh=2a1064a067dd9024c9ec0903480ef273&amp;oe=5BE04C11">
            <a:extLst>
              <a:ext uri="{FF2B5EF4-FFF2-40B4-BE49-F238E27FC236}">
                <a16:creationId xmlns:a16="http://schemas.microsoft.com/office/drawing/2014/main" id="{FEA54E23-811F-84E3-2807-523760035E95}"/>
              </a:ext>
            </a:extLst>
          </p:cNvPr>
          <p:cNvPicPr>
            <a:picLocks noChangeAspect="1" noChangeArrowheads="1"/>
          </p:cNvPicPr>
          <p:nvPr/>
        </p:nvPicPr>
        <p:blipFill>
          <a:blip r:embed="rId3"/>
          <a:srcRect/>
          <a:stretch>
            <a:fillRect/>
          </a:stretch>
        </p:blipFill>
        <p:spPr bwMode="auto">
          <a:xfrm flipH="1">
            <a:off x="6792351" y="609600"/>
            <a:ext cx="3893344" cy="5715000"/>
          </a:xfrm>
          <a:prstGeom prst="rect">
            <a:avLst/>
          </a:prstGeom>
          <a:noFill/>
        </p:spPr>
      </p:pic>
    </p:spTree>
    <p:extLst>
      <p:ext uri="{BB962C8B-B14F-4D97-AF65-F5344CB8AC3E}">
        <p14:creationId xmlns:p14="http://schemas.microsoft.com/office/powerpoint/2010/main" val="207384297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8E364FBB-0619-5894-3E38-104D0D94EDC7}"/>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15026" t="3808" r="44897" b="-6281"/>
          <a:stretch/>
        </p:blipFill>
        <p:spPr>
          <a:xfrm rot="5400000">
            <a:off x="1097280" y="-393899"/>
            <a:ext cx="3530990" cy="5078444"/>
          </a:xfrm>
          <a:prstGeom prst="rect">
            <a:avLst/>
          </a:prstGeom>
        </p:spPr>
      </p:pic>
    </p:spTree>
    <p:extLst>
      <p:ext uri="{BB962C8B-B14F-4D97-AF65-F5344CB8AC3E}">
        <p14:creationId xmlns:p14="http://schemas.microsoft.com/office/powerpoint/2010/main" val="125994154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6ABC02-EA34-9A6C-07C0-66EBD231A728}"/>
              </a:ext>
            </a:extLst>
          </p:cNvPr>
          <p:cNvSpPr>
            <a:spLocks noGrp="1"/>
          </p:cNvSpPr>
          <p:nvPr>
            <p:ph type="title"/>
          </p:nvPr>
        </p:nvSpPr>
        <p:spPr/>
        <p:txBody>
          <a:bodyPr/>
          <a:lstStyle/>
          <a:p>
            <a:endParaRPr lang="en-US"/>
          </a:p>
        </p:txBody>
      </p:sp>
      <p:pic>
        <p:nvPicPr>
          <p:cNvPr id="5" name="Content Placeholder 4">
            <a:extLst>
              <a:ext uri="{FF2B5EF4-FFF2-40B4-BE49-F238E27FC236}">
                <a16:creationId xmlns:a16="http://schemas.microsoft.com/office/drawing/2014/main" id="{65E7DA5C-2319-A841-681F-925F015A38D4}"/>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838200" y="998806"/>
            <a:ext cx="10515600" cy="5494069"/>
          </a:xfrm>
        </p:spPr>
      </p:pic>
    </p:spTree>
    <p:extLst>
      <p:ext uri="{BB962C8B-B14F-4D97-AF65-F5344CB8AC3E}">
        <p14:creationId xmlns:p14="http://schemas.microsoft.com/office/powerpoint/2010/main" val="133132995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B38A574D-A8A1-2F31-C819-658998EBB72A}"/>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rot="5400000">
            <a:off x="-929250" y="1754682"/>
            <a:ext cx="5727113" cy="3221501"/>
          </a:xfrm>
          <a:prstGeom prst="rect">
            <a:avLst/>
          </a:prstGeom>
        </p:spPr>
      </p:pic>
      <p:pic>
        <p:nvPicPr>
          <p:cNvPr id="5" name="Picture 4">
            <a:extLst>
              <a:ext uri="{FF2B5EF4-FFF2-40B4-BE49-F238E27FC236}">
                <a16:creationId xmlns:a16="http://schemas.microsoft.com/office/drawing/2014/main" id="{FA69930C-96EA-026A-E691-D3F3D1BC0A67}"/>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5400000">
            <a:off x="6869723" y="879622"/>
            <a:ext cx="5927187" cy="4445390"/>
          </a:xfrm>
          <a:prstGeom prst="rect">
            <a:avLst/>
          </a:prstGeom>
        </p:spPr>
      </p:pic>
      <p:pic>
        <p:nvPicPr>
          <p:cNvPr id="7" name="Picture 6">
            <a:extLst>
              <a:ext uri="{FF2B5EF4-FFF2-40B4-BE49-F238E27FC236}">
                <a16:creationId xmlns:a16="http://schemas.microsoft.com/office/drawing/2014/main" id="{CE6BC438-D0DC-71BC-E43C-56BA560BED3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910818" y="363395"/>
            <a:ext cx="2850089" cy="6330784"/>
          </a:xfrm>
          <a:prstGeom prst="rect">
            <a:avLst/>
          </a:prstGeom>
        </p:spPr>
      </p:pic>
    </p:spTree>
    <p:extLst>
      <p:ext uri="{BB962C8B-B14F-4D97-AF65-F5344CB8AC3E}">
        <p14:creationId xmlns:p14="http://schemas.microsoft.com/office/powerpoint/2010/main" val="295707134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C65AD04B-2B1A-1B46-56E6-CB2FFF32F1A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913701" y="379825"/>
            <a:ext cx="3856308" cy="5141743"/>
          </a:xfrm>
          <a:prstGeom prst="rect">
            <a:avLst/>
          </a:prstGeom>
        </p:spPr>
      </p:pic>
      <p:pic>
        <p:nvPicPr>
          <p:cNvPr id="7" name="Picture 6">
            <a:extLst>
              <a:ext uri="{FF2B5EF4-FFF2-40B4-BE49-F238E27FC236}">
                <a16:creationId xmlns:a16="http://schemas.microsoft.com/office/drawing/2014/main" id="{CC883F39-0EA7-CD7F-140C-566D7076893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711907" y="219806"/>
            <a:ext cx="3053459" cy="5428372"/>
          </a:xfrm>
          <a:prstGeom prst="rect">
            <a:avLst/>
          </a:prstGeom>
        </p:spPr>
      </p:pic>
      <p:pic>
        <p:nvPicPr>
          <p:cNvPr id="9" name="Picture 8">
            <a:extLst>
              <a:ext uri="{FF2B5EF4-FFF2-40B4-BE49-F238E27FC236}">
                <a16:creationId xmlns:a16="http://schemas.microsoft.com/office/drawing/2014/main" id="{C00FE316-E9C6-F7C0-32AE-B56BB30CE3A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21992" y="379826"/>
            <a:ext cx="3856307" cy="5141742"/>
          </a:xfrm>
          <a:prstGeom prst="rect">
            <a:avLst/>
          </a:prstGeom>
        </p:spPr>
      </p:pic>
    </p:spTree>
    <p:extLst>
      <p:ext uri="{BB962C8B-B14F-4D97-AF65-F5344CB8AC3E}">
        <p14:creationId xmlns:p14="http://schemas.microsoft.com/office/powerpoint/2010/main" val="142745899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77F26D6A-1004-7B67-52EF-4CDFD883E56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41978" y="803192"/>
            <a:ext cx="3360800" cy="4175826"/>
          </a:xfrm>
          <a:prstGeom prst="rect">
            <a:avLst/>
          </a:prstGeom>
        </p:spPr>
      </p:pic>
      <p:pic>
        <p:nvPicPr>
          <p:cNvPr id="4" name="Picture 3">
            <a:extLst>
              <a:ext uri="{FF2B5EF4-FFF2-40B4-BE49-F238E27FC236}">
                <a16:creationId xmlns:a16="http://schemas.microsoft.com/office/drawing/2014/main" id="{4E4FC2AC-822F-DC66-EBE6-F9B0FDAF45C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977788" y="907930"/>
            <a:ext cx="4236424" cy="4223708"/>
          </a:xfrm>
          <a:prstGeom prst="rect">
            <a:avLst/>
          </a:prstGeom>
        </p:spPr>
      </p:pic>
      <p:pic>
        <p:nvPicPr>
          <p:cNvPr id="6" name="Picture 5">
            <a:extLst>
              <a:ext uri="{FF2B5EF4-FFF2-40B4-BE49-F238E27FC236}">
                <a16:creationId xmlns:a16="http://schemas.microsoft.com/office/drawing/2014/main" id="{1810AC76-0CB8-0A36-DDE6-73F99F19EC6B}"/>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347462" y="803192"/>
            <a:ext cx="3502560" cy="4328446"/>
          </a:xfrm>
          <a:prstGeom prst="rect">
            <a:avLst/>
          </a:prstGeom>
        </p:spPr>
      </p:pic>
    </p:spTree>
    <p:extLst>
      <p:ext uri="{BB962C8B-B14F-4D97-AF65-F5344CB8AC3E}">
        <p14:creationId xmlns:p14="http://schemas.microsoft.com/office/powerpoint/2010/main" val="144292160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Picture 16">
            <a:extLst>
              <a:ext uri="{FF2B5EF4-FFF2-40B4-BE49-F238E27FC236}">
                <a16:creationId xmlns:a16="http://schemas.microsoft.com/office/drawing/2014/main" id="{80450D8A-A809-B0CE-8590-AE86E8C5EC09}"/>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247901" y="781540"/>
            <a:ext cx="3828510" cy="3973340"/>
          </a:xfrm>
          <a:prstGeom prst="rect">
            <a:avLst/>
          </a:prstGeom>
        </p:spPr>
      </p:pic>
      <p:pic>
        <p:nvPicPr>
          <p:cNvPr id="19" name="Picture 18">
            <a:extLst>
              <a:ext uri="{FF2B5EF4-FFF2-40B4-BE49-F238E27FC236}">
                <a16:creationId xmlns:a16="http://schemas.microsoft.com/office/drawing/2014/main" id="{B62D6C8C-3481-1195-F194-24F42CC92ED7}"/>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74770" y="781540"/>
            <a:ext cx="3817634" cy="3973340"/>
          </a:xfrm>
          <a:prstGeom prst="rect">
            <a:avLst/>
          </a:prstGeom>
        </p:spPr>
      </p:pic>
      <p:pic>
        <p:nvPicPr>
          <p:cNvPr id="21" name="Picture 20">
            <a:extLst>
              <a:ext uri="{FF2B5EF4-FFF2-40B4-BE49-F238E27FC236}">
                <a16:creationId xmlns:a16="http://schemas.microsoft.com/office/drawing/2014/main" id="{DCB6729A-F37A-C2A3-16D3-857723B9578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368315" y="781540"/>
            <a:ext cx="3652318" cy="4076504"/>
          </a:xfrm>
          <a:prstGeom prst="rect">
            <a:avLst/>
          </a:prstGeom>
        </p:spPr>
      </p:pic>
    </p:spTree>
    <p:extLst>
      <p:ext uri="{BB962C8B-B14F-4D97-AF65-F5344CB8AC3E}">
        <p14:creationId xmlns:p14="http://schemas.microsoft.com/office/powerpoint/2010/main" val="416013248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History of lump </a:t>
            </a:r>
          </a:p>
        </p:txBody>
      </p:sp>
      <p:sp>
        <p:nvSpPr>
          <p:cNvPr id="3" name="Content Placeholder 2"/>
          <p:cNvSpPr>
            <a:spLocks noGrp="1"/>
          </p:cNvSpPr>
          <p:nvPr>
            <p:ph idx="1"/>
          </p:nvPr>
        </p:nvSpPr>
        <p:spPr/>
        <p:txBody>
          <a:bodyPr>
            <a:normAutofit/>
          </a:bodyPr>
          <a:lstStyle/>
          <a:p>
            <a:pPr>
              <a:buFont typeface="Wingdings" panose="05000000000000000000" pitchFamily="2" charset="2"/>
              <a:buChar char="q"/>
            </a:pPr>
            <a:r>
              <a:rPr lang="en-US" b="1" dirty="0"/>
              <a:t>Does the lump ever disappear?</a:t>
            </a:r>
            <a:r>
              <a:rPr lang="en-US" dirty="0"/>
              <a:t> A lump may disappear on lying down, or during exercise, and yet be irreducible at the time of your examination. The patient should always be asked if the lump ever goes away.</a:t>
            </a:r>
          </a:p>
          <a:p>
            <a:pPr>
              <a:buFont typeface="Wingdings" panose="05000000000000000000" pitchFamily="2" charset="2"/>
              <a:buChar char="q"/>
            </a:pPr>
            <a:r>
              <a:rPr lang="en-US" b="1" dirty="0"/>
              <a:t>Has the patient ever had any other lumps? </a:t>
            </a:r>
            <a:r>
              <a:rPr lang="en-US" dirty="0"/>
              <a:t>You must ask this question because it might not have occurred to the patient that there could be any connection between their present lump and a previous lump, or even a coexisting one. </a:t>
            </a:r>
          </a:p>
          <a:p>
            <a:pPr>
              <a:buFont typeface="Wingdings" panose="05000000000000000000" pitchFamily="2" charset="2"/>
              <a:buChar char="q"/>
            </a:pPr>
            <a:r>
              <a:rPr lang="en-US" b="1" dirty="0"/>
              <a:t>What does the patient think caused the lump? </a:t>
            </a:r>
            <a:r>
              <a:rPr lang="en-US" dirty="0"/>
              <a:t>Lumps occasionally follow injuries or systemic illnesses known only to the patient</a:t>
            </a:r>
          </a:p>
          <a:p>
            <a:endParaRPr lang="en-US" dirty="0"/>
          </a:p>
        </p:txBody>
      </p:sp>
    </p:spTree>
    <p:extLst>
      <p:ext uri="{BB962C8B-B14F-4D97-AF65-F5344CB8AC3E}">
        <p14:creationId xmlns:p14="http://schemas.microsoft.com/office/powerpoint/2010/main" val="408466325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a:srcRect l="28597" t="32671" r="51065" b="23390"/>
          <a:stretch/>
        </p:blipFill>
        <p:spPr>
          <a:xfrm>
            <a:off x="3283525" y="293483"/>
            <a:ext cx="4946076" cy="6007798"/>
          </a:xfrm>
          <a:prstGeom prst="rect">
            <a:avLst/>
          </a:prstGeom>
        </p:spPr>
      </p:pic>
    </p:spTree>
    <p:extLst>
      <p:ext uri="{BB962C8B-B14F-4D97-AF65-F5344CB8AC3E}">
        <p14:creationId xmlns:p14="http://schemas.microsoft.com/office/powerpoint/2010/main" val="279040661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Examination</a:t>
            </a:r>
          </a:p>
        </p:txBody>
      </p:sp>
      <p:sp>
        <p:nvSpPr>
          <p:cNvPr id="3" name="Content Placeholder 2"/>
          <p:cNvSpPr>
            <a:spLocks noGrp="1"/>
          </p:cNvSpPr>
          <p:nvPr>
            <p:ph idx="1"/>
          </p:nvPr>
        </p:nvSpPr>
        <p:spPr/>
        <p:txBody>
          <a:bodyPr>
            <a:normAutofit/>
          </a:bodyPr>
          <a:lstStyle/>
          <a:p>
            <a:r>
              <a:rPr lang="en-US" b="1" dirty="0"/>
              <a:t>Site/position: </a:t>
            </a:r>
            <a:r>
              <a:rPr lang="en-US" dirty="0"/>
              <a:t>The location of a lump must be described in exact anatomical terms, using distances measured from bony points. Do not guess distances; </a:t>
            </a:r>
            <a:r>
              <a:rPr lang="en-US" b="1" dirty="0"/>
              <a:t>use a tape measure</a:t>
            </a:r>
            <a:r>
              <a:rPr lang="en-US" dirty="0"/>
              <a:t>. </a:t>
            </a:r>
          </a:p>
          <a:p>
            <a:r>
              <a:rPr lang="en-US" b="1" dirty="0"/>
              <a:t>Color and texture of overlying skin: </a:t>
            </a:r>
            <a:r>
              <a:rPr lang="en-US" dirty="0"/>
              <a:t>The skin over a lump may be discolored and become smooth and shiny or thick and rough. </a:t>
            </a:r>
          </a:p>
          <a:p>
            <a:r>
              <a:rPr lang="en-US" b="1" dirty="0"/>
              <a:t>Shape:</a:t>
            </a:r>
            <a:r>
              <a:rPr lang="en-US" dirty="0"/>
              <a:t> Remember that lumps have three dimensions. You cannot have a circular lump because a circle is a plane figure. Many lumps are not regular spheres, or hemispheres, but have an asymmetrical outline. In these circumstances, it is permissible to use descriptive terms such as pear shaped, or kidney shaped. </a:t>
            </a:r>
          </a:p>
        </p:txBody>
      </p:sp>
    </p:spTree>
    <p:extLst>
      <p:ext uri="{BB962C8B-B14F-4D97-AF65-F5344CB8AC3E}">
        <p14:creationId xmlns:p14="http://schemas.microsoft.com/office/powerpoint/2010/main" val="359308675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Examination</a:t>
            </a:r>
          </a:p>
        </p:txBody>
      </p:sp>
      <p:sp>
        <p:nvSpPr>
          <p:cNvPr id="3" name="Content Placeholder 2"/>
          <p:cNvSpPr>
            <a:spLocks noGrp="1"/>
          </p:cNvSpPr>
          <p:nvPr>
            <p:ph idx="1"/>
          </p:nvPr>
        </p:nvSpPr>
        <p:spPr/>
        <p:txBody>
          <a:bodyPr>
            <a:normAutofit/>
          </a:bodyPr>
          <a:lstStyle/>
          <a:p>
            <a:r>
              <a:rPr lang="en-US" b="1" dirty="0"/>
              <a:t>Size: </a:t>
            </a:r>
            <a:r>
              <a:rPr lang="en-US" dirty="0"/>
              <a:t>width, length and height or depth. Asymmetrical lumps will need more measurements to describe them accurately; sometimes a diagram will clarify your written description. </a:t>
            </a:r>
          </a:p>
          <a:p>
            <a:r>
              <a:rPr lang="en-US" b="1" dirty="0"/>
              <a:t>Surface:</a:t>
            </a:r>
            <a:r>
              <a:rPr lang="en-US" dirty="0"/>
              <a:t> It may be smooth or irregular. There may be a mixture of surfaces if the lump is large. </a:t>
            </a:r>
          </a:p>
          <a:p>
            <a:r>
              <a:rPr lang="en-US" b="1" dirty="0"/>
              <a:t>Temperature:</a:t>
            </a:r>
            <a:r>
              <a:rPr lang="en-US" dirty="0"/>
              <a:t> Is the lump hot or of normal temperature? Assess the skin temperature with the </a:t>
            </a:r>
            <a:r>
              <a:rPr lang="en-US" b="1" dirty="0"/>
              <a:t>dorsal surfaces of your fingers</a:t>
            </a:r>
            <a:r>
              <a:rPr lang="en-US" dirty="0"/>
              <a:t>, because they are usually dry (free of sweat) and cool.</a:t>
            </a:r>
          </a:p>
          <a:p>
            <a:endParaRPr lang="en-US" dirty="0"/>
          </a:p>
        </p:txBody>
      </p:sp>
    </p:spTree>
    <p:extLst>
      <p:ext uri="{BB962C8B-B14F-4D97-AF65-F5344CB8AC3E}">
        <p14:creationId xmlns:p14="http://schemas.microsoft.com/office/powerpoint/2010/main" val="190780397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fontScale="92500" lnSpcReduction="20000"/>
          </a:bodyPr>
          <a:lstStyle/>
          <a:p>
            <a:r>
              <a:rPr lang="en-US" b="1" dirty="0"/>
              <a:t>Tenderness:</a:t>
            </a:r>
            <a:r>
              <a:rPr lang="en-US" dirty="0"/>
              <a:t> Always try to feel the non-tender part before feeling the tender area and watch the patient’s face for signs of discomfort as you palpate. </a:t>
            </a:r>
          </a:p>
          <a:p>
            <a:r>
              <a:rPr lang="en-US" b="1" dirty="0"/>
              <a:t>Edge:</a:t>
            </a:r>
            <a:r>
              <a:rPr lang="en-US" dirty="0"/>
              <a:t> The edge of a lump may be clearly defined or indistinct. It may have a definite pattern. </a:t>
            </a:r>
          </a:p>
          <a:p>
            <a:r>
              <a:rPr lang="en-US" b="1" dirty="0"/>
              <a:t>Composition:</a:t>
            </a:r>
            <a:r>
              <a:rPr lang="en-US" dirty="0"/>
              <a:t> Any lump must be composed of one or more of the following: </a:t>
            </a:r>
          </a:p>
          <a:p>
            <a:pPr lvl="1"/>
            <a:r>
              <a:rPr lang="en-US" dirty="0"/>
              <a:t>Calcified tissues such as bone, which make it </a:t>
            </a:r>
            <a:r>
              <a:rPr lang="en-US" b="1" dirty="0"/>
              <a:t>hard</a:t>
            </a:r>
            <a:endParaRPr lang="en-US" dirty="0"/>
          </a:p>
          <a:p>
            <a:pPr lvl="1"/>
            <a:r>
              <a:rPr lang="en-US" dirty="0"/>
              <a:t>Tightly packed cells, which make it </a:t>
            </a:r>
            <a:r>
              <a:rPr lang="en-US" b="1" dirty="0"/>
              <a:t>solid</a:t>
            </a:r>
            <a:r>
              <a:rPr lang="en-US" dirty="0"/>
              <a:t> </a:t>
            </a:r>
          </a:p>
          <a:p>
            <a:pPr lvl="1"/>
            <a:r>
              <a:rPr lang="en-US" dirty="0"/>
              <a:t>Extravascular fluid, such as urine, serum, cerebrospinal fluid (CSF), synovial fluid or extravascular blood, which make the lump </a:t>
            </a:r>
            <a:r>
              <a:rPr lang="en-US" b="1" dirty="0"/>
              <a:t>cystic</a:t>
            </a:r>
          </a:p>
          <a:p>
            <a:pPr lvl="1"/>
            <a:r>
              <a:rPr lang="en-US" dirty="0"/>
              <a:t>Gas </a:t>
            </a:r>
          </a:p>
          <a:p>
            <a:pPr lvl="1"/>
            <a:r>
              <a:rPr lang="en-US" dirty="0"/>
              <a:t>Intravascular blood. </a:t>
            </a:r>
          </a:p>
        </p:txBody>
      </p:sp>
    </p:spTree>
    <p:extLst>
      <p:ext uri="{BB962C8B-B14F-4D97-AF65-F5344CB8AC3E}">
        <p14:creationId xmlns:p14="http://schemas.microsoft.com/office/powerpoint/2010/main" val="112478659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fontScale="92500" lnSpcReduction="10000"/>
          </a:bodyPr>
          <a:lstStyle/>
          <a:p>
            <a:r>
              <a:rPr lang="en-US" dirty="0"/>
              <a:t>The physical signs which help you decide the composition of a lump are </a:t>
            </a:r>
          </a:p>
          <a:p>
            <a:pPr marL="0" indent="0">
              <a:buNone/>
            </a:pPr>
            <a:r>
              <a:rPr lang="en-US" b="1" dirty="0"/>
              <a:t>consistence, fluctuation, fluid thrill, translucence, resonance, </a:t>
            </a:r>
            <a:r>
              <a:rPr lang="en-US" b="1" dirty="0" err="1"/>
              <a:t>pulsatility</a:t>
            </a:r>
            <a:r>
              <a:rPr lang="en-US" b="1" dirty="0"/>
              <a:t>, compressibility and bruits.</a:t>
            </a:r>
          </a:p>
          <a:p>
            <a:r>
              <a:rPr lang="en-US" dirty="0"/>
              <a:t>Consistence The consistence of a lump may vary from very soft to very hard. As it is difficult to describe hardness, it is common practice to compare the consistence of a lump to well-known objects. A simple scale for consistence is as follows: </a:t>
            </a:r>
          </a:p>
          <a:p>
            <a:pPr lvl="1"/>
            <a:r>
              <a:rPr lang="en-US" dirty="0"/>
              <a:t>Stony hard: usually bone or calcification. </a:t>
            </a:r>
          </a:p>
          <a:p>
            <a:pPr lvl="1"/>
            <a:r>
              <a:rPr lang="en-US" dirty="0"/>
              <a:t>Firm: hard but not as hard as bone. </a:t>
            </a:r>
          </a:p>
          <a:p>
            <a:pPr lvl="1"/>
            <a:r>
              <a:rPr lang="en-US" dirty="0"/>
              <a:t>Rubbery: but slightly squashable, like a rubber ball. </a:t>
            </a:r>
          </a:p>
          <a:p>
            <a:pPr lvl="1"/>
            <a:r>
              <a:rPr lang="en-US" dirty="0"/>
              <a:t>Spongy: soft and very squashable, but still with some elasticity. </a:t>
            </a:r>
          </a:p>
          <a:p>
            <a:pPr lvl="1"/>
            <a:r>
              <a:rPr lang="en-US" dirty="0"/>
              <a:t>Soft: squashable and no elasticity. </a:t>
            </a:r>
          </a:p>
        </p:txBody>
      </p:sp>
    </p:spTree>
    <p:extLst>
      <p:ext uri="{BB962C8B-B14F-4D97-AF65-F5344CB8AC3E}">
        <p14:creationId xmlns:p14="http://schemas.microsoft.com/office/powerpoint/2010/main" val="3275976730"/>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327</TotalTime>
  <Words>2952</Words>
  <Application>Microsoft Office PowerPoint</Application>
  <PresentationFormat>Widescreen</PresentationFormat>
  <Paragraphs>99</Paragraphs>
  <Slides>37</Slides>
  <Notes>0</Notes>
  <HiddenSlides>0</HiddenSlides>
  <MMClips>0</MMClips>
  <ScaleCrop>false</ScaleCrop>
  <HeadingPairs>
    <vt:vector size="4" baseType="variant">
      <vt:variant>
        <vt:lpstr>Theme</vt:lpstr>
      </vt:variant>
      <vt:variant>
        <vt:i4>1</vt:i4>
      </vt:variant>
      <vt:variant>
        <vt:lpstr>Slide Titles</vt:lpstr>
      </vt:variant>
      <vt:variant>
        <vt:i4>37</vt:i4>
      </vt:variant>
    </vt:vector>
  </HeadingPairs>
  <TitlesOfParts>
    <vt:vector size="38" baseType="lpstr">
      <vt:lpstr>Office Theme</vt:lpstr>
      <vt:lpstr>      A. Professor, Mu’tah University  MD, General  and Minimally Invasive Surgery GI surgery   </vt:lpstr>
      <vt:lpstr>History of lump </vt:lpstr>
      <vt:lpstr>History of lump </vt:lpstr>
      <vt:lpstr>History of lump </vt:lpstr>
      <vt:lpstr>PowerPoint Presentation</vt:lpstr>
      <vt:lpstr>Examination</vt:lpstr>
      <vt:lpstr>Examination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HISTORY AND EXAMINATION OF AN ULCER</vt:lpstr>
      <vt:lpstr>HISTORY</vt:lpstr>
      <vt:lpstr>HISTORY</vt:lpstr>
      <vt:lpstr>Examination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Admin</dc:creator>
  <cp:lastModifiedBy>Sanabil Hassanat</cp:lastModifiedBy>
  <cp:revision>57</cp:revision>
  <dcterms:created xsi:type="dcterms:W3CDTF">2022-06-26T08:44:02Z</dcterms:created>
  <dcterms:modified xsi:type="dcterms:W3CDTF">2022-07-24T15:53:11Z</dcterms:modified>
</cp:coreProperties>
</file>