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596B-D08A-4EC1-9D4F-EC961512FD45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B76F8-F376-4EE5-AA46-1DCF3B6D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2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F2B0-4E59-40B0-8535-D237CACB9832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116-1794-4BE9-9843-3612E5477F2E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5B-24BB-4B8B-9C57-3A398B061274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FECB-0D06-4627-8113-0149FCCB2955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4410-59F5-4701-8683-C1433E31C44B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A11-27A4-429E-9651-C422ECE64017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9C-0D30-4FA9-AF4F-0C4DDE0D265C}" type="datetime1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5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59C-C615-4E34-853E-CE8C84153B25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E080-AE96-47CA-83CA-AC4459E59F02}" type="datetime1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1EC0-3D1D-4A3E-B40B-6E5AFFDD39B4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D345-3366-4F42-ACC7-25E41275DB69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5734-2C4C-4667-9AD0-9E8DA44B1112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9C5C-3B48-4CF5-9FB6-2293957D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4" y="85729"/>
            <a:ext cx="8067675" cy="22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" y="2343150"/>
            <a:ext cx="8713788" cy="266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65938" tIns="32968" rIns="65938" bIns="32968" rtlCol="1"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97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7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6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62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62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62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62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23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71" y="102692"/>
            <a:ext cx="2087563" cy="6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3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2698"/>
            <a:ext cx="2305050" cy="6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3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7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05150"/>
            <a:ext cx="9144000" cy="2038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1051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septum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- Ventral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dorsal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endocardial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swellings develop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canal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They enlarged and fused with each other forming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septum dividing the canal into right and left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canals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upper part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added into the developing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while the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part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added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into the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developing ventricles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2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6" y="819150"/>
            <a:ext cx="6857994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Primitive atrium</a:t>
            </a:r>
            <a:endParaRPr lang="en-US" alt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30"/>
            <a:ext cx="9144000" cy="4872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4324350"/>
            <a:ext cx="2400300" cy="6835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432435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Development of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interatrial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septum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7"/>
            <a:ext cx="9144000" cy="51214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4"/>
            <a:ext cx="9144000" cy="51065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25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Development </a:t>
            </a:r>
            <a:r>
              <a:rPr lang="en-US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inter-atrial </a:t>
            </a:r>
            <a:r>
              <a:rPr lang="en-US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septa</a:t>
            </a:r>
          </a:p>
          <a:p>
            <a:r>
              <a:rPr lang="en-US" sz="1700" dirty="0" smtClean="0"/>
              <a:t> </a:t>
            </a:r>
            <a:r>
              <a:rPr lang="en-US" sz="1700" dirty="0"/>
              <a:t>- It divides the common atrium into right and left atria as </a:t>
            </a:r>
            <a:r>
              <a:rPr lang="en-US" sz="1700" dirty="0" smtClean="0"/>
              <a:t>follows: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>
                <a:solidFill>
                  <a:srgbClr val="FF0000"/>
                </a:solidFill>
              </a:rPr>
              <a:t>1- Septum </a:t>
            </a:r>
            <a:r>
              <a:rPr lang="en-US" sz="1700" b="1" dirty="0" err="1">
                <a:solidFill>
                  <a:srgbClr val="FF0000"/>
                </a:solidFill>
              </a:rPr>
              <a:t>primum</a:t>
            </a:r>
            <a:r>
              <a:rPr lang="en-US" sz="17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1700" dirty="0" smtClean="0"/>
              <a:t>   - </a:t>
            </a:r>
            <a:r>
              <a:rPr lang="en-US" sz="1700" dirty="0"/>
              <a:t>A sickle shaped septum descends from the roof of the common atrium and grows towards </a:t>
            </a:r>
            <a:r>
              <a:rPr lang="en-US" sz="1700" dirty="0" smtClean="0"/>
              <a:t>the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 err="1" smtClean="0"/>
              <a:t>atrioventricular</a:t>
            </a:r>
            <a:r>
              <a:rPr lang="en-US" sz="1700" dirty="0" smtClean="0"/>
              <a:t> </a:t>
            </a:r>
            <a:r>
              <a:rPr lang="en-US" sz="1700" dirty="0"/>
              <a:t>canal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   - </a:t>
            </a:r>
            <a:r>
              <a:rPr lang="en-US" sz="1700" dirty="0"/>
              <a:t>The anterior and posterior ends of the septum reach the </a:t>
            </a:r>
            <a:r>
              <a:rPr lang="en-US" sz="1700" dirty="0" err="1"/>
              <a:t>atrioventricular</a:t>
            </a:r>
            <a:r>
              <a:rPr lang="en-US" sz="1700" dirty="0"/>
              <a:t> septum before the </a:t>
            </a:r>
            <a:r>
              <a:rPr lang="en-US" sz="1700" dirty="0" smtClean="0"/>
              <a:t>central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/>
              <a:t>part. As a result, a temporary opening called </a:t>
            </a:r>
            <a:r>
              <a:rPr lang="en-US" sz="1700" b="1" dirty="0" err="1">
                <a:solidFill>
                  <a:srgbClr val="FF0000"/>
                </a:solidFill>
              </a:rPr>
              <a:t>ostium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b="1" dirty="0" err="1">
                <a:solidFill>
                  <a:srgbClr val="FF0000"/>
                </a:solidFill>
              </a:rPr>
              <a:t>primum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dirty="0"/>
              <a:t>between the lower end of the </a:t>
            </a:r>
            <a:r>
              <a:rPr lang="en-US" sz="1700" dirty="0" smtClean="0"/>
              <a:t>septum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 err="1"/>
              <a:t>primum</a:t>
            </a:r>
            <a:r>
              <a:rPr lang="en-US" sz="1700" dirty="0"/>
              <a:t> and </a:t>
            </a:r>
            <a:r>
              <a:rPr lang="en-US" sz="1700" dirty="0" err="1"/>
              <a:t>atrioventricular</a:t>
            </a:r>
            <a:r>
              <a:rPr lang="en-US" sz="1700" dirty="0"/>
              <a:t> septum. </a:t>
            </a:r>
            <a:endParaRPr lang="en-US" sz="1700" dirty="0" smtClean="0"/>
          </a:p>
          <a:p>
            <a:r>
              <a:rPr lang="en-US" sz="1700" b="1" dirty="0" smtClean="0">
                <a:solidFill>
                  <a:srgbClr val="0000CC"/>
                </a:solidFill>
              </a:rPr>
              <a:t>   - Before </a:t>
            </a:r>
            <a:r>
              <a:rPr lang="en-US" sz="1700" b="1" dirty="0">
                <a:solidFill>
                  <a:srgbClr val="0000CC"/>
                </a:solidFill>
              </a:rPr>
              <a:t>closure </a:t>
            </a:r>
            <a:r>
              <a:rPr lang="en-US" sz="1700" dirty="0"/>
              <a:t>of the </a:t>
            </a:r>
            <a:r>
              <a:rPr lang="en-US" sz="1700" dirty="0" err="1"/>
              <a:t>ostium</a:t>
            </a:r>
            <a:r>
              <a:rPr lang="en-US" sz="1700" dirty="0"/>
              <a:t> </a:t>
            </a:r>
            <a:r>
              <a:rPr lang="en-US" sz="1700" dirty="0" err="1"/>
              <a:t>primum</a:t>
            </a:r>
            <a:r>
              <a:rPr lang="en-US" sz="1700" dirty="0"/>
              <a:t>, another foramen appears by breaking of the upper part </a:t>
            </a:r>
            <a:r>
              <a:rPr lang="en-US" sz="1700" dirty="0" smtClean="0"/>
              <a:t>of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/>
              <a:t>the septum </a:t>
            </a:r>
            <a:r>
              <a:rPr lang="en-US" sz="1700" dirty="0" err="1"/>
              <a:t>primum</a:t>
            </a:r>
            <a:r>
              <a:rPr lang="en-US" sz="1700" dirty="0"/>
              <a:t> called </a:t>
            </a:r>
            <a:r>
              <a:rPr lang="en-US" sz="1700" b="1" dirty="0" err="1">
                <a:solidFill>
                  <a:srgbClr val="FF0000"/>
                </a:solidFill>
              </a:rPr>
              <a:t>ostium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b="1" dirty="0" err="1">
                <a:solidFill>
                  <a:srgbClr val="FF0000"/>
                </a:solidFill>
              </a:rPr>
              <a:t>secondum</a:t>
            </a:r>
            <a:r>
              <a:rPr lang="en-US" sz="1700" dirty="0"/>
              <a:t>. </a:t>
            </a:r>
            <a:endParaRPr lang="en-US" sz="1700" dirty="0" smtClean="0"/>
          </a:p>
          <a:p>
            <a:r>
              <a:rPr lang="en-US" sz="1700" dirty="0" smtClean="0"/>
              <a:t>   - Both </a:t>
            </a:r>
            <a:r>
              <a:rPr lang="en-US" sz="1700" dirty="0" err="1"/>
              <a:t>ostium</a:t>
            </a:r>
            <a:r>
              <a:rPr lang="en-US" sz="1700" dirty="0"/>
              <a:t> </a:t>
            </a:r>
            <a:r>
              <a:rPr lang="en-US" sz="1700" dirty="0" err="1"/>
              <a:t>primum</a:t>
            </a:r>
            <a:r>
              <a:rPr lang="en-US" sz="1700" dirty="0"/>
              <a:t> and </a:t>
            </a:r>
            <a:r>
              <a:rPr lang="en-US" sz="1700" dirty="0" err="1"/>
              <a:t>ostium</a:t>
            </a:r>
            <a:r>
              <a:rPr lang="en-US" sz="1700" dirty="0"/>
              <a:t> </a:t>
            </a:r>
            <a:r>
              <a:rPr lang="en-US" sz="1700" dirty="0" err="1"/>
              <a:t>secondum</a:t>
            </a:r>
            <a:r>
              <a:rPr lang="en-US" sz="1700" dirty="0"/>
              <a:t> are necessary to passage of blood from the </a:t>
            </a:r>
            <a:r>
              <a:rPr lang="en-US" sz="1700" dirty="0" smtClean="0"/>
              <a:t>right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  </a:t>
            </a:r>
            <a:r>
              <a:rPr lang="en-US" sz="1700" dirty="0"/>
              <a:t>atrium to left atrium during </a:t>
            </a:r>
            <a:r>
              <a:rPr lang="en-US" sz="1700" dirty="0" err="1"/>
              <a:t>foetal</a:t>
            </a:r>
            <a:r>
              <a:rPr lang="en-US" sz="1700" dirty="0"/>
              <a:t> life</a:t>
            </a:r>
            <a:r>
              <a:rPr lang="en-US" sz="1700" dirty="0" smtClean="0"/>
              <a:t>.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>
                <a:solidFill>
                  <a:srgbClr val="FF0000"/>
                </a:solidFill>
              </a:rPr>
              <a:t>2- Septum </a:t>
            </a:r>
            <a:r>
              <a:rPr lang="en-US" sz="1700" b="1" dirty="0" err="1">
                <a:solidFill>
                  <a:srgbClr val="FF0000"/>
                </a:solidFill>
              </a:rPr>
              <a:t>secondum</a:t>
            </a:r>
            <a:r>
              <a:rPr lang="en-US" sz="1700" b="1" dirty="0">
                <a:solidFill>
                  <a:srgbClr val="FF0000"/>
                </a:solidFill>
              </a:rPr>
              <a:t>; 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r>
              <a:rPr lang="en-US" sz="1700" dirty="0" smtClean="0"/>
              <a:t>   - Another </a:t>
            </a:r>
            <a:r>
              <a:rPr lang="en-US" sz="1700" dirty="0"/>
              <a:t>sickle-shaped septum descends from the roof of the atrium to the </a:t>
            </a:r>
            <a:r>
              <a:rPr lang="en-US" sz="1700" b="1" dirty="0">
                <a:solidFill>
                  <a:srgbClr val="0000CC"/>
                </a:solidFill>
              </a:rPr>
              <a:t>right side of the </a:t>
            </a:r>
            <a:endParaRPr lang="en-US" sz="1700" b="1" dirty="0" smtClean="0">
              <a:solidFill>
                <a:srgbClr val="0000CC"/>
              </a:solidFill>
            </a:endParaRPr>
          </a:p>
          <a:p>
            <a:r>
              <a:rPr lang="en-US" sz="1700" b="1" dirty="0">
                <a:solidFill>
                  <a:srgbClr val="0000CC"/>
                </a:solidFill>
              </a:rPr>
              <a:t> </a:t>
            </a:r>
            <a:r>
              <a:rPr lang="en-US" sz="1700" b="1" dirty="0" smtClean="0">
                <a:solidFill>
                  <a:srgbClr val="0000CC"/>
                </a:solidFill>
              </a:rPr>
              <a:t>    septum </a:t>
            </a:r>
            <a:r>
              <a:rPr lang="en-US" sz="1700" b="1" dirty="0" err="1" smtClean="0">
                <a:solidFill>
                  <a:srgbClr val="0000CC"/>
                </a:solidFill>
              </a:rPr>
              <a:t>primum</a:t>
            </a:r>
            <a:r>
              <a:rPr lang="en-US" sz="1700" b="1" dirty="0" smtClean="0"/>
              <a:t> </a:t>
            </a:r>
            <a:r>
              <a:rPr lang="en-US" sz="1700" dirty="0"/>
              <a:t>till covers the </a:t>
            </a:r>
            <a:r>
              <a:rPr lang="en-US" sz="1700" dirty="0" err="1"/>
              <a:t>ostium</a:t>
            </a:r>
            <a:r>
              <a:rPr lang="en-US" sz="1700" dirty="0"/>
              <a:t> </a:t>
            </a:r>
            <a:r>
              <a:rPr lang="en-US" sz="1700" dirty="0" err="1"/>
              <a:t>secondum</a:t>
            </a:r>
            <a:r>
              <a:rPr lang="en-US" sz="1700" dirty="0"/>
              <a:t>. </a:t>
            </a:r>
            <a:endParaRPr lang="en-US" sz="1700" dirty="0" smtClean="0"/>
          </a:p>
          <a:p>
            <a:r>
              <a:rPr lang="en-US" sz="1700" dirty="0" smtClean="0"/>
              <a:t>   - The </a:t>
            </a:r>
            <a:r>
              <a:rPr lang="en-US" sz="1700" dirty="0"/>
              <a:t>gap between the lower edge of the septum </a:t>
            </a:r>
            <a:r>
              <a:rPr lang="en-US" sz="1700" dirty="0" err="1"/>
              <a:t>secondum</a:t>
            </a:r>
            <a:r>
              <a:rPr lang="en-US" sz="1700" dirty="0"/>
              <a:t> and upper edge of the septum </a:t>
            </a:r>
            <a:r>
              <a:rPr lang="en-US" sz="1700" dirty="0" err="1"/>
              <a:t>primum</a:t>
            </a:r>
            <a:r>
              <a:rPr lang="en-US" sz="1700" dirty="0"/>
              <a:t> </a:t>
            </a:r>
            <a:endParaRPr lang="en-US" sz="1700" dirty="0" smtClean="0"/>
          </a:p>
          <a:p>
            <a:r>
              <a:rPr lang="en-US" sz="1700" dirty="0"/>
              <a:t> </a:t>
            </a:r>
            <a:r>
              <a:rPr lang="en-US" sz="1700" dirty="0" smtClean="0"/>
              <a:t>     is </a:t>
            </a:r>
            <a:r>
              <a:rPr lang="en-US" sz="1700" dirty="0"/>
              <a:t>called </a:t>
            </a:r>
            <a:r>
              <a:rPr lang="en-US" sz="1700" b="1" dirty="0">
                <a:solidFill>
                  <a:srgbClr val="FF0000"/>
                </a:solidFill>
              </a:rPr>
              <a:t>foramen </a:t>
            </a:r>
            <a:r>
              <a:rPr lang="en-US" sz="1700" b="1" dirty="0" err="1">
                <a:solidFill>
                  <a:srgbClr val="FF0000"/>
                </a:solidFill>
              </a:rPr>
              <a:t>ovale</a:t>
            </a:r>
            <a:r>
              <a:rPr lang="en-US" sz="1700" dirty="0"/>
              <a:t>. This foramen allows the passage of blood from the right atrium to the left </a:t>
            </a:r>
            <a:endParaRPr lang="en-US" sz="1700" dirty="0" smtClean="0"/>
          </a:p>
          <a:p>
            <a:r>
              <a:rPr lang="en-US" sz="1700" dirty="0"/>
              <a:t> </a:t>
            </a:r>
            <a:r>
              <a:rPr lang="en-US" sz="1700" dirty="0" smtClean="0"/>
              <a:t>     atrium.</a:t>
            </a:r>
          </a:p>
          <a:p>
            <a:r>
              <a:rPr lang="en-US" sz="1700" dirty="0" smtClean="0"/>
              <a:t>-  </a:t>
            </a:r>
            <a:r>
              <a:rPr lang="en-US" sz="1700" b="1" dirty="0">
                <a:solidFill>
                  <a:srgbClr val="0000CC"/>
                </a:solidFill>
              </a:rPr>
              <a:t>After birth</a:t>
            </a:r>
            <a:r>
              <a:rPr lang="en-US" sz="1700" dirty="0"/>
              <a:t>, the foramen </a:t>
            </a:r>
            <a:r>
              <a:rPr lang="en-US" sz="1700" dirty="0" err="1"/>
              <a:t>ovale</a:t>
            </a:r>
            <a:r>
              <a:rPr lang="en-US" sz="1700" dirty="0"/>
              <a:t> is closed by the apposition of the 2 septa; the septum </a:t>
            </a:r>
            <a:r>
              <a:rPr lang="en-US" sz="1700" dirty="0" err="1"/>
              <a:t>primum</a:t>
            </a:r>
            <a:r>
              <a:rPr lang="en-US" sz="1700" dirty="0"/>
              <a:t> forms the floor of the </a:t>
            </a:r>
            <a:r>
              <a:rPr lang="en-US" sz="1700" dirty="0" smtClean="0"/>
              <a:t>fossa </a:t>
            </a:r>
            <a:r>
              <a:rPr lang="en-US" sz="1700" dirty="0" err="1" smtClean="0"/>
              <a:t>ovolis</a:t>
            </a:r>
            <a:r>
              <a:rPr lang="en-US" sz="1700" dirty="0" smtClean="0"/>
              <a:t> </a:t>
            </a:r>
            <a:r>
              <a:rPr lang="en-US" sz="1700" dirty="0"/>
              <a:t>and the lower </a:t>
            </a:r>
            <a:r>
              <a:rPr lang="en-US" sz="1700" dirty="0" smtClean="0"/>
              <a:t>edge </a:t>
            </a:r>
            <a:r>
              <a:rPr lang="en-US" sz="1700" dirty="0"/>
              <a:t>of the </a:t>
            </a:r>
            <a:r>
              <a:rPr lang="en-US" sz="1700" dirty="0" smtClean="0"/>
              <a:t>septum </a:t>
            </a:r>
            <a:r>
              <a:rPr lang="en-US" sz="1700" dirty="0" err="1" smtClean="0"/>
              <a:t>secondum</a:t>
            </a:r>
            <a:r>
              <a:rPr lang="en-US" sz="1700" dirty="0" smtClean="0"/>
              <a:t> </a:t>
            </a:r>
            <a:r>
              <a:rPr lang="en-US" sz="1700" dirty="0"/>
              <a:t>forms the </a:t>
            </a:r>
            <a:r>
              <a:rPr lang="en-US" sz="1700" dirty="0" smtClean="0"/>
              <a:t>annulus </a:t>
            </a:r>
            <a:r>
              <a:rPr lang="en-US" sz="1700" dirty="0" err="1"/>
              <a:t>ovalis</a:t>
            </a:r>
            <a:endParaRPr lang="en-US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0080" y="4845526"/>
            <a:ext cx="2133600" cy="273844"/>
          </a:xfrm>
        </p:spPr>
        <p:txBody>
          <a:bodyPr/>
          <a:lstStyle/>
          <a:p>
            <a:fld id="{1FB79C5C-3B48-4CF5-9FB6-2293957DDD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0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50867"/>
              </p:ext>
            </p:extLst>
          </p:nvPr>
        </p:nvGraphicFramePr>
        <p:xfrm>
          <a:off x="228600" y="1733550"/>
          <a:ext cx="8763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0"/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Right atrium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Left atrium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1.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Right 1/2 of primitive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atrium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2.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Right 1/2 of A-V canal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3. Absorbed right horn of sinus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venosus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forming smooth posterior part which receives openings of the SVC, IVC and coronary sinus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 Left 1/2 of primitive atrium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Left 1/2 of A-V canal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3. Absorbed common pulmonary vein forms smooth part, as a result; the 4 pulmonary veins open separately into the left atrium.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041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Development of the atrium </a:t>
            </a:r>
          </a:p>
          <a:p>
            <a:r>
              <a:rPr lang="en-US" sz="2400" dirty="0" smtClean="0"/>
              <a:t>• Two expansions from the primitive atrium around the </a:t>
            </a:r>
            <a:r>
              <a:rPr lang="en-US" sz="2400" dirty="0" err="1" smtClean="0"/>
              <a:t>bulbus</a:t>
            </a:r>
            <a:r>
              <a:rPr lang="en-US" sz="2400" dirty="0" smtClean="0"/>
              <a:t> </a:t>
            </a:r>
            <a:r>
              <a:rPr lang="en-US" sz="2400" dirty="0" err="1" smtClean="0"/>
              <a:t>cordis</a:t>
            </a:r>
            <a:r>
              <a:rPr lang="en-US" sz="2400" dirty="0" smtClean="0"/>
              <a:t> forming the right and left auricles.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• The definitive right and left atria are developed from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2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6" y="666750"/>
            <a:ext cx="6857994" cy="3962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Congenital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/>
              <a:t>a</a:t>
            </a:r>
            <a:r>
              <a:rPr lang="en-US" altLang="en-US" sz="6000" b="1" dirty="0" smtClean="0"/>
              <a:t>nomalies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of the heart</a:t>
            </a:r>
            <a:endParaRPr lang="en-US" alt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1" y="16510"/>
            <a:ext cx="9090913" cy="5126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6510"/>
            <a:ext cx="8458200" cy="1183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8818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Ectopic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The costal surface of the heart is exposed to the surface due to defect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the sternum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6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084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0"/>
            <a:ext cx="8839200" cy="1123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962150"/>
            <a:ext cx="3962400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971585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Situs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inversus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>
                <a:solidFill>
                  <a:srgbClr val="CC0066"/>
                </a:solidFill>
                <a:latin typeface="Arial Black" pitchFamily="34" charset="0"/>
              </a:rPr>
              <a:t>is a congenital condition in which the organs in the chest and abdomen are reversed or mirrored from their normal positions. </a:t>
            </a:r>
            <a:endParaRPr lang="en-US" sz="2000" dirty="0" smtClean="0">
              <a:solidFill>
                <a:srgbClr val="CC0066"/>
              </a:solidFill>
              <a:latin typeface="Arial Black" pitchFamily="34" charset="0"/>
            </a:endParaRPr>
          </a:p>
          <a:p>
            <a:r>
              <a:rPr lang="en-US" sz="2000" dirty="0">
                <a:solidFill>
                  <a:srgbClr val="CC0066"/>
                </a:solidFill>
                <a:latin typeface="Arial Black" pitchFamily="34" charset="0"/>
              </a:rPr>
              <a:t>-</a:t>
            </a:r>
            <a:r>
              <a:rPr lang="en-US" sz="2000" dirty="0" smtClean="0">
                <a:solidFill>
                  <a:srgbClr val="CC0066"/>
                </a:solidFill>
                <a:latin typeface="Arial Black" pitchFamily="34" charset="0"/>
              </a:rPr>
              <a:t>Partial </a:t>
            </a:r>
            <a:r>
              <a:rPr lang="en-US" sz="2000" dirty="0">
                <a:solidFill>
                  <a:srgbClr val="CC0066"/>
                </a:solidFill>
                <a:latin typeface="Arial Black" pitchFamily="34" charset="0"/>
              </a:rPr>
              <a:t>or complete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Dextrocardia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apex of the heart is directed to 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side with partial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situs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inversus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1FB79C5C-3B48-4CF5-9FB6-2293957DDD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5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Development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the heart</a:t>
            </a:r>
            <a:endParaRPr lang="en-US" altLang="en-US" sz="6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32094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7150"/>
            <a:ext cx="8839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715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Dextrocardia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the apex of the heart is directed to the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side with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situs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inversus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7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Congenital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anomalies of the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interatrial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septa 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Common atrium: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due to failure of development of the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interatrial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septum.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Patent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ostium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incomplete descend of the septum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primum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to close the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ostium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primum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Patent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ostium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secondum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failure of development of the septum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secondum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or excessive breaking down of the septum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primum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094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33350"/>
            <a:ext cx="35814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3350"/>
            <a:ext cx="358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4- Patent foramen </a:t>
            </a:r>
            <a:r>
              <a:rPr lang="en-US" sz="2400" b="1" dirty="0" err="1">
                <a:solidFill>
                  <a:srgbClr val="FF0000"/>
                </a:solidFill>
              </a:rPr>
              <a:t>ovale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failure of closure of the foramen </a:t>
            </a:r>
            <a:r>
              <a:rPr lang="en-US" sz="2400" dirty="0" err="1">
                <a:solidFill>
                  <a:prstClr val="black"/>
                </a:solidFill>
              </a:rPr>
              <a:t>ovale</a:t>
            </a:r>
            <a:r>
              <a:rPr lang="en-US" sz="2400" dirty="0">
                <a:solidFill>
                  <a:prstClr val="black"/>
                </a:solidFill>
              </a:rPr>
              <a:t> after birth.</a:t>
            </a:r>
          </a:p>
          <a:p>
            <a:pPr marL="342900" lvl="0" indent="-342900">
              <a:buFontTx/>
              <a:buChar char="-"/>
            </a:pPr>
            <a:r>
              <a:rPr lang="en-US" sz="2400" dirty="0">
                <a:solidFill>
                  <a:prstClr val="black"/>
                </a:solidFill>
              </a:rPr>
              <a:t>This leads to shunt of the blood from the left to the right atrium with the result of right atrium enlargement.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5- Premature closure of the foramen </a:t>
            </a:r>
            <a:r>
              <a:rPr lang="en-US" sz="2400" b="1" dirty="0" err="1">
                <a:solidFill>
                  <a:srgbClr val="FF0000"/>
                </a:solidFill>
              </a:rPr>
              <a:t>ovale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prstClr val="black"/>
                </a:solidFill>
              </a:rPr>
              <a:t> leading to hypertrophy of the right atrium and ventricle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19150"/>
            <a:ext cx="63246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err="1" smtClean="0"/>
              <a:t>Bulbus</a:t>
            </a:r>
            <a:r>
              <a:rPr lang="en-US" altLang="en-US" sz="6000" b="1" dirty="0" smtClean="0"/>
              <a:t> </a:t>
            </a:r>
            <a:r>
              <a:rPr lang="en-US" altLang="en-US" sz="6000" b="1" dirty="0" err="1" smtClean="0"/>
              <a:t>cordis</a:t>
            </a:r>
            <a:endParaRPr lang="en-US" alt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15"/>
            <a:ext cx="9144000" cy="4863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505200" cy="5143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50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proximal part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is absorbed and added to the ventricle.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distal part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truncus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arteriosus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]: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is divided into aorta and pulmonary trunk by a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bulbar (spiral) septum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The lower end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the septum descends towards the inter-ventricular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septum.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rotates in a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clock- wise direction</a:t>
            </a:r>
          </a:p>
          <a:p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In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upper part: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septum is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transverse.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The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aorta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lies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 front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the pulmonary trunk.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In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middle part: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septum is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antero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-posterior.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aorta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lies to the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 side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the pulmonary trunk.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In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lower part: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septum is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transverse.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aorta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lies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behind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the pulmonary trunk.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aorta opens into the left ventricle 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pulmonary trunk open into the R.V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4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819150"/>
            <a:ext cx="55626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Primitive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ventricle</a:t>
            </a:r>
            <a:endParaRPr lang="en-US" alt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329"/>
            <a:ext cx="9067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rial Black" pitchFamily="34" charset="0"/>
              </a:rPr>
              <a:t>Development of the definitive ventricles </a:t>
            </a:r>
            <a:endParaRPr lang="en-US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200" dirty="0" smtClean="0">
                <a:latin typeface="Arial Black" pitchFamily="34" charset="0"/>
              </a:rPr>
              <a:t>- The 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proximal part of the </a:t>
            </a:r>
            <a:r>
              <a:rPr lang="en-US" sz="2200" dirty="0" err="1">
                <a:solidFill>
                  <a:srgbClr val="0000CC"/>
                </a:solidFill>
                <a:latin typeface="Arial Black" pitchFamily="34" charset="0"/>
              </a:rPr>
              <a:t>bulbus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Arial Black" pitchFamily="34" charset="0"/>
              </a:rPr>
              <a:t>cordis</a:t>
            </a:r>
            <a:r>
              <a:rPr lang="en-US" sz="2200" dirty="0">
                <a:latin typeface="Arial Black" pitchFamily="34" charset="0"/>
              </a:rPr>
              <a:t> and 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the lower part of the </a:t>
            </a:r>
            <a:r>
              <a:rPr lang="en-US" sz="2200" dirty="0" err="1">
                <a:solidFill>
                  <a:srgbClr val="0000CC"/>
                </a:solidFill>
                <a:latin typeface="Arial Black" pitchFamily="34" charset="0"/>
              </a:rPr>
              <a:t>atrioventricular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 canal </a:t>
            </a:r>
            <a:r>
              <a:rPr lang="en-US" sz="2200" dirty="0">
                <a:latin typeface="Arial Black" pitchFamily="34" charset="0"/>
              </a:rPr>
              <a:t>are absorbed into the primitive ventricle forming a </a:t>
            </a:r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common </a:t>
            </a:r>
            <a:r>
              <a:rPr lang="en-US" sz="2200" dirty="0" err="1">
                <a:solidFill>
                  <a:srgbClr val="FF0000"/>
                </a:solidFill>
                <a:latin typeface="Arial Black" pitchFamily="34" charset="0"/>
              </a:rPr>
              <a:t>bulboventricular</a:t>
            </a:r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 chamber. </a:t>
            </a:r>
            <a:endParaRPr lang="en-US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en-US" sz="2200" dirty="0" smtClean="0">
                <a:latin typeface="Arial Black" pitchFamily="34" charset="0"/>
              </a:rPr>
              <a:t>The 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absorbed </a:t>
            </a:r>
            <a:r>
              <a:rPr lang="en-US" sz="2200" dirty="0" err="1">
                <a:solidFill>
                  <a:srgbClr val="0000CC"/>
                </a:solidFill>
                <a:latin typeface="Arial Black" pitchFamily="34" charset="0"/>
              </a:rPr>
              <a:t>bulbus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Arial Black" pitchFamily="34" charset="0"/>
              </a:rPr>
              <a:t>cordis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2200" dirty="0">
                <a:latin typeface="Arial Black" pitchFamily="34" charset="0"/>
              </a:rPr>
              <a:t>gives also rise to the 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smooth outflow </a:t>
            </a:r>
            <a:r>
              <a:rPr lang="en-US" sz="2200" dirty="0">
                <a:latin typeface="Arial Black" pitchFamily="34" charset="0"/>
              </a:rPr>
              <a:t>parts of the definitive ventricles (</a:t>
            </a:r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infundibulum</a:t>
            </a:r>
            <a:r>
              <a:rPr lang="en-US" sz="2200" dirty="0">
                <a:latin typeface="Arial Black" pitchFamily="34" charset="0"/>
              </a:rPr>
              <a:t> of the right ventricle and </a:t>
            </a:r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vestibule</a:t>
            </a:r>
            <a:r>
              <a:rPr lang="en-US" sz="2200" dirty="0">
                <a:latin typeface="Arial Black" pitchFamily="34" charset="0"/>
              </a:rPr>
              <a:t> of the left ventricle). </a:t>
            </a:r>
            <a:endParaRPr lang="en-US" sz="2200" dirty="0" smtClean="0">
              <a:latin typeface="Arial Black" pitchFamily="34" charset="0"/>
            </a:endParaRPr>
          </a:p>
          <a:p>
            <a:r>
              <a:rPr lang="en-US" sz="2200" dirty="0" smtClean="0">
                <a:latin typeface="Arial Black" pitchFamily="34" charset="0"/>
              </a:rPr>
              <a:t>2</a:t>
            </a:r>
            <a:r>
              <a:rPr lang="en-US" sz="2200" dirty="0">
                <a:latin typeface="Arial Black" pitchFamily="34" charset="0"/>
              </a:rPr>
              <a:t>) The 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absorbed </a:t>
            </a:r>
            <a:r>
              <a:rPr lang="en-US" sz="2200" dirty="0" err="1">
                <a:solidFill>
                  <a:srgbClr val="0000CC"/>
                </a:solidFill>
                <a:latin typeface="Arial Black" pitchFamily="34" charset="0"/>
              </a:rPr>
              <a:t>atrioventricular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 canal</a:t>
            </a:r>
            <a:r>
              <a:rPr lang="en-US" sz="2200" dirty="0">
                <a:latin typeface="Arial Black" pitchFamily="34" charset="0"/>
              </a:rPr>
              <a:t> forms the part of the ventricles at the </a:t>
            </a:r>
            <a:r>
              <a:rPr lang="en-US" sz="2200" dirty="0" err="1">
                <a:latin typeface="Arial Black" pitchFamily="34" charset="0"/>
              </a:rPr>
              <a:t>atrioventricular</a:t>
            </a:r>
            <a:r>
              <a:rPr lang="en-US" sz="2200" dirty="0">
                <a:latin typeface="Arial Black" pitchFamily="34" charset="0"/>
              </a:rPr>
              <a:t> opening</a:t>
            </a:r>
            <a:r>
              <a:rPr lang="en-US" sz="2200" dirty="0" smtClean="0">
                <a:latin typeface="Arial Black" pitchFamily="34" charset="0"/>
              </a:rPr>
              <a:t>.</a:t>
            </a:r>
          </a:p>
          <a:p>
            <a:r>
              <a:rPr lang="en-US" sz="2200" dirty="0" smtClean="0">
                <a:latin typeface="Arial Black" pitchFamily="34" charset="0"/>
              </a:rPr>
              <a:t>3</a:t>
            </a:r>
            <a:r>
              <a:rPr lang="en-US" sz="2200" dirty="0">
                <a:latin typeface="Arial Black" pitchFamily="34" charset="0"/>
              </a:rPr>
              <a:t>) The </a:t>
            </a:r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primitive ventricle </a:t>
            </a:r>
            <a:r>
              <a:rPr lang="en-US" sz="2200" dirty="0">
                <a:latin typeface="Arial Black" pitchFamily="34" charset="0"/>
              </a:rPr>
              <a:t>forms the </a:t>
            </a:r>
            <a:r>
              <a:rPr lang="en-US" sz="2200" dirty="0">
                <a:solidFill>
                  <a:srgbClr val="0000CC"/>
                </a:solidFill>
                <a:latin typeface="Arial Black" pitchFamily="34" charset="0"/>
              </a:rPr>
              <a:t>rough part </a:t>
            </a:r>
            <a:r>
              <a:rPr lang="en-US" sz="2200" dirty="0">
                <a:latin typeface="Arial Black" pitchFamily="34" charset="0"/>
              </a:rPr>
              <a:t>of the ventricular cavities</a:t>
            </a:r>
            <a:r>
              <a:rPr lang="en-US" sz="2200" dirty="0" smtClean="0">
                <a:latin typeface="Arial Black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>
                <a:latin typeface="Arial Black" pitchFamily="34" charset="0"/>
              </a:rPr>
              <a:t>It is divided into 2 parts, right and left ventricles by the inter- </a:t>
            </a:r>
            <a:r>
              <a:rPr lang="en-US" sz="2200" dirty="0" smtClean="0">
                <a:latin typeface="Arial Black" pitchFamily="34" charset="0"/>
              </a:rPr>
              <a:t>ventricular </a:t>
            </a:r>
            <a:r>
              <a:rPr lang="en-US" sz="2200" dirty="0">
                <a:latin typeface="Arial Black" pitchFamily="34" charset="0"/>
              </a:rPr>
              <a:t>septum.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21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Development of the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septa</a:t>
            </a:r>
          </a:p>
          <a:p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Muscular part of the septum:</a:t>
            </a:r>
          </a:p>
          <a:p>
            <a:pPr marL="342900" indent="-342900">
              <a:buFontTx/>
              <a:buChar char="-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sickle-shaped septum developed from the floor of the common ventricular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chamber.</a:t>
            </a:r>
          </a:p>
          <a:p>
            <a:pPr marL="342900" indent="-342900">
              <a:buFontTx/>
              <a:buChar char="-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ascends upward towards the bulbar septum and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septum leaving an opening called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foramen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connecting the two ventricles and forms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muscular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part of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septum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Bulbar septum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atrioventricular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septum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descends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downward to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meet the upper margin of muscular part forming 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membranous part of the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septum.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8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190750"/>
            <a:ext cx="44958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90750"/>
            <a:ext cx="441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bilocular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heart consists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one atrium and one ventricle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due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failure of development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septa.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trilocular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the heart consists of 21 atria and one ventricle due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absent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septum.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5216" cy="5233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47950"/>
            <a:ext cx="9144000" cy="249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647950"/>
            <a:ext cx="906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DEVELOPMENT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OF THE HEART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TUBE</a:t>
            </a:r>
            <a:endParaRPr lang="ar-JO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vascular system </a:t>
            </a:r>
            <a:r>
              <a:rPr lang="en-US" dirty="0">
                <a:cs typeface="Arial" pitchFamily="34" charset="0"/>
              </a:rPr>
              <a:t>(heart and blood vessels) as well as blood elements are </a:t>
            </a:r>
            <a:r>
              <a:rPr lang="en-US" b="1" dirty="0">
                <a:solidFill>
                  <a:srgbClr val="0000CC"/>
                </a:solidFill>
                <a:cs typeface="Arial" pitchFamily="34" charset="0"/>
              </a:rPr>
              <a:t>mesodermal in origin</a:t>
            </a:r>
            <a:r>
              <a:rPr lang="en-US" dirty="0" smtClean="0">
                <a:cs typeface="Arial" pitchFamily="34" charset="0"/>
              </a:rPr>
              <a:t>.</a:t>
            </a:r>
            <a:endParaRPr lang="ar-JO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angioblasts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(vascular </a:t>
            </a:r>
            <a:r>
              <a:rPr lang="en-US" b="1" dirty="0">
                <a:cs typeface="Arial" pitchFamily="34" charset="0"/>
              </a:rPr>
              <a:t>mesodermal cells </a:t>
            </a:r>
            <a:r>
              <a:rPr lang="en-US" dirty="0">
                <a:cs typeface="Arial" pitchFamily="34" charset="0"/>
              </a:rPr>
              <a:t>) condensed and form clusters of cells called </a:t>
            </a:r>
            <a:r>
              <a:rPr lang="en-US" b="1" dirty="0">
                <a:solidFill>
                  <a:srgbClr val="0000CC"/>
                </a:solidFill>
                <a:cs typeface="Arial" pitchFamily="34" charset="0"/>
              </a:rPr>
              <a:t>blood islands</a:t>
            </a:r>
            <a:r>
              <a:rPr lang="en-US" b="1" dirty="0" smtClean="0">
                <a:solidFill>
                  <a:srgbClr val="0000CC"/>
                </a:solidFill>
                <a:cs typeface="Arial" pitchFamily="34" charset="0"/>
              </a:rPr>
              <a:t>.</a:t>
            </a:r>
            <a:endParaRPr lang="ar-JO" b="1" dirty="0" smtClean="0">
              <a:solidFill>
                <a:srgbClr val="0000CC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The blood islands in the cardiogenic area of the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embryonic disc </a:t>
            </a:r>
            <a:r>
              <a:rPr lang="en-US" dirty="0">
                <a:cs typeface="Arial" pitchFamily="34" charset="0"/>
              </a:rPr>
              <a:t>forms </a:t>
            </a:r>
            <a:r>
              <a:rPr lang="en-US" b="1" dirty="0">
                <a:solidFill>
                  <a:srgbClr val="0000CC"/>
                </a:solidFill>
                <a:cs typeface="Arial" pitchFamily="34" charset="0"/>
              </a:rPr>
              <a:t>two </a:t>
            </a:r>
            <a:r>
              <a:rPr lang="en-US" b="1" dirty="0" err="1">
                <a:solidFill>
                  <a:srgbClr val="0000CC"/>
                </a:solidFill>
                <a:cs typeface="Arial" pitchFamily="34" charset="0"/>
              </a:rPr>
              <a:t>endocardial</a:t>
            </a:r>
            <a:r>
              <a:rPr lang="en-US" b="1" dirty="0">
                <a:solidFill>
                  <a:srgbClr val="0000CC"/>
                </a:solidFill>
                <a:cs typeface="Arial" pitchFamily="34" charset="0"/>
              </a:rPr>
              <a:t> heart tubes </a:t>
            </a:r>
            <a:r>
              <a:rPr lang="en-US" dirty="0">
                <a:cs typeface="Arial" pitchFamily="34" charset="0"/>
              </a:rPr>
              <a:t>while in the rest of the embryonic regions </a:t>
            </a:r>
            <a:r>
              <a:rPr lang="en-US" b="1" dirty="0">
                <a:cs typeface="Arial" pitchFamily="34" charset="0"/>
              </a:rPr>
              <a:t>forms primitive blood vessels</a:t>
            </a:r>
            <a:r>
              <a:rPr lang="en-US" b="1" dirty="0" smtClean="0">
                <a:cs typeface="Arial" pitchFamily="34" charset="0"/>
              </a:rPr>
              <a:t>.</a:t>
            </a:r>
            <a:endParaRPr lang="ar-JO" b="1" dirty="0" smtClean="0">
              <a:cs typeface="Arial" pitchFamily="34" charset="0"/>
            </a:endParaRPr>
          </a:p>
          <a:p>
            <a:r>
              <a:rPr lang="ar-JO" dirty="0" smtClean="0">
                <a:cs typeface="Arial" pitchFamily="34" charset="0"/>
              </a:rPr>
              <a:t>**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After lateral folding of the embryonic disc</a:t>
            </a:r>
            <a:r>
              <a:rPr lang="en-US" dirty="0">
                <a:cs typeface="Arial" pitchFamily="34" charset="0"/>
              </a:rPr>
              <a:t>, The 2 </a:t>
            </a:r>
            <a:r>
              <a:rPr lang="en-US" dirty="0" err="1">
                <a:cs typeface="Arial" pitchFamily="34" charset="0"/>
              </a:rPr>
              <a:t>endocardial</a:t>
            </a:r>
            <a:r>
              <a:rPr lang="en-US" dirty="0">
                <a:cs typeface="Arial" pitchFamily="34" charset="0"/>
              </a:rPr>
              <a:t> heart tubes fuse forming </a:t>
            </a:r>
            <a:r>
              <a:rPr lang="en-US" b="1" dirty="0">
                <a:solidFill>
                  <a:srgbClr val="0000CC"/>
                </a:solidFill>
                <a:cs typeface="Arial" pitchFamily="34" charset="0"/>
              </a:rPr>
              <a:t>a single </a:t>
            </a:r>
            <a:r>
              <a:rPr lang="en-US" b="1" dirty="0" err="1">
                <a:solidFill>
                  <a:srgbClr val="0000CC"/>
                </a:solidFill>
                <a:cs typeface="Arial" pitchFamily="34" charset="0"/>
              </a:rPr>
              <a:t>endocardial</a:t>
            </a:r>
            <a:r>
              <a:rPr lang="en-US" b="1" dirty="0">
                <a:solidFill>
                  <a:srgbClr val="0000CC"/>
                </a:solidFill>
                <a:cs typeface="Arial" pitchFamily="34" charset="0"/>
              </a:rPr>
              <a:t> heart tube.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4869656"/>
            <a:ext cx="2133600" cy="273844"/>
          </a:xfrm>
        </p:spPr>
        <p:txBody>
          <a:bodyPr/>
          <a:lstStyle/>
          <a:p>
            <a:fld id="{1FB79C5C-3B48-4CF5-9FB6-2293957DDD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7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962150"/>
            <a:ext cx="4267200" cy="3181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96215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Ventricular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septal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defect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(VSD= Rogers' syndrome): due to failure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development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membranous part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interventricular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septum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allows the passage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blood from the left ventricle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right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ventricle leading to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cyanosis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8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61950"/>
            <a:ext cx="3886200" cy="4781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36195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Anomalies of the bulbar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septum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Persistent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bulbus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(common arterial trunk)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due to failure of development of the bulbar septum and so the great vessels arise as a common trunk and receives blood from both ventricles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(Ventricular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Septal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Defect).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61950"/>
            <a:ext cx="2743200" cy="4781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85750"/>
            <a:ext cx="2743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0000"/>
                </a:solidFill>
                <a:cs typeface="Arial" pitchFamily="34" charset="0"/>
              </a:rPr>
              <a:t>• Transposition </a:t>
            </a:r>
            <a:r>
              <a:rPr lang="en-US" sz="2700" b="1" dirty="0">
                <a:solidFill>
                  <a:srgbClr val="FF0000"/>
                </a:solidFill>
                <a:cs typeface="Arial" pitchFamily="34" charset="0"/>
              </a:rPr>
              <a:t>of the great vessels </a:t>
            </a:r>
            <a:endParaRPr lang="en-US" sz="27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2700" b="1" dirty="0" smtClean="0">
                <a:solidFill>
                  <a:srgbClr val="FF0000"/>
                </a:solidFill>
                <a:cs typeface="Arial" pitchFamily="34" charset="0"/>
              </a:rPr>
              <a:t>•</a:t>
            </a:r>
            <a:r>
              <a:rPr lang="en-US" sz="2700" dirty="0" smtClean="0">
                <a:cs typeface="Arial" pitchFamily="34" charset="0"/>
              </a:rPr>
              <a:t> </a:t>
            </a:r>
            <a:r>
              <a:rPr lang="en-US" sz="2700" dirty="0">
                <a:cs typeface="Arial" pitchFamily="34" charset="0"/>
              </a:rPr>
              <a:t>Aorta arises from the right ventricle while the pulmonary trunk arises from the left ventricle due to </a:t>
            </a:r>
            <a:r>
              <a:rPr lang="en-US" sz="2700" b="1" dirty="0">
                <a:solidFill>
                  <a:srgbClr val="FF0000"/>
                </a:solidFill>
                <a:cs typeface="Arial" pitchFamily="34" charset="0"/>
              </a:rPr>
              <a:t>reversed rotation of the bulbar septum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64770"/>
            <a:ext cx="8930640" cy="50139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3720" y="4813776"/>
            <a:ext cx="2133600" cy="273844"/>
          </a:xfrm>
        </p:spPr>
        <p:txBody>
          <a:bodyPr/>
          <a:lstStyle/>
          <a:p>
            <a:fld id="{1FB79C5C-3B48-4CF5-9FB6-2293957DDD0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45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=""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1840" y="6905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" r:id="rId3" imgW="3467100" imgH="5018088" progId="">
                  <p:embed/>
                </p:oleObj>
              </mc:Choice>
              <mc:Fallback>
                <p:oleObj name="Clip" r:id="rId3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40" y="6905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=""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40" y="8048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lip" r:id="rId5" imgW="3467100" imgH="5018088" progId="">
                  <p:embed/>
                </p:oleObj>
              </mc:Choice>
              <mc:Fallback>
                <p:oleObj name="Clip" r:id="rId5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40" y="8048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=""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40" y="9191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" r:id="rId7" imgW="3467100" imgH="5018088" progId="">
                  <p:embed/>
                </p:oleObj>
              </mc:Choice>
              <mc:Fallback>
                <p:oleObj name="Clip" r:id="rId7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40" y="9191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=""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=""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2" y="1714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2" y="1714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=""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982766"/>
            <a:ext cx="800100" cy="1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6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813572" y="2120708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094435" y="3255373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0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4863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209550"/>
            <a:ext cx="50292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209550"/>
            <a:ext cx="502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** Differentiation of the heart tube </a:t>
            </a:r>
            <a:endParaRPr lang="ar-JO" sz="25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r>
              <a:rPr lang="en-US" sz="25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• </a:t>
            </a:r>
            <a:r>
              <a:rPr lang="en-US" sz="2500" dirty="0" smtClean="0">
                <a:latin typeface="+mj-lt"/>
                <a:cs typeface="Arial" pitchFamily="34" charset="0"/>
              </a:rPr>
              <a:t>Unequal </a:t>
            </a:r>
            <a:r>
              <a:rPr lang="en-US" sz="2500" dirty="0">
                <a:latin typeface="+mj-lt"/>
                <a:cs typeface="Arial" pitchFamily="34" charset="0"/>
              </a:rPr>
              <a:t>growth of the heart tube </a:t>
            </a:r>
            <a:r>
              <a:rPr lang="en-US" sz="2500" dirty="0" smtClean="0">
                <a:latin typeface="+mj-lt"/>
                <a:cs typeface="Arial" pitchFamily="34" charset="0"/>
              </a:rPr>
              <a:t>leads </a:t>
            </a:r>
            <a:r>
              <a:rPr lang="en-US" sz="2500" dirty="0">
                <a:latin typeface="+mj-lt"/>
                <a:cs typeface="Arial" pitchFamily="34" charset="0"/>
              </a:rPr>
              <a:t>to the formation of </a:t>
            </a:r>
            <a:r>
              <a:rPr lang="en-US" sz="25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4 dilated sacs:</a:t>
            </a:r>
            <a:r>
              <a:rPr lang="en-US" sz="2500" dirty="0">
                <a:latin typeface="+mj-lt"/>
                <a:cs typeface="Arial" pitchFamily="34" charset="0"/>
              </a:rPr>
              <a:t> separated from each other by </a:t>
            </a:r>
            <a:r>
              <a:rPr lang="en-US" sz="2500" dirty="0" err="1">
                <a:latin typeface="+mj-lt"/>
                <a:cs typeface="Arial" pitchFamily="34" charset="0"/>
              </a:rPr>
              <a:t>narrowi</a:t>
            </a:r>
            <a:r>
              <a:rPr lang="en-US" sz="2500" dirty="0">
                <a:latin typeface="+mj-lt"/>
                <a:cs typeface="Arial" pitchFamily="34" charset="0"/>
              </a:rPr>
              <a:t> constrictions. </a:t>
            </a:r>
            <a:endParaRPr lang="ar-JO" sz="2500" dirty="0" smtClean="0">
              <a:latin typeface="+mj-lt"/>
              <a:cs typeface="Arial" pitchFamily="34" charset="0"/>
            </a:endParaRPr>
          </a:p>
          <a:p>
            <a:r>
              <a:rPr lang="en-US" sz="25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• </a:t>
            </a:r>
            <a:r>
              <a:rPr lang="en-US" sz="2500" dirty="0" smtClean="0">
                <a:latin typeface="+mj-lt"/>
                <a:cs typeface="Arial" pitchFamily="34" charset="0"/>
              </a:rPr>
              <a:t>The </a:t>
            </a:r>
            <a:r>
              <a:rPr lang="en-US" sz="2500" dirty="0">
                <a:latin typeface="+mj-lt"/>
                <a:cs typeface="Arial" pitchFamily="34" charset="0"/>
              </a:rPr>
              <a:t>sacs arranged as follows: </a:t>
            </a:r>
            <a:endParaRPr lang="ar-JO" sz="2500" dirty="0" smtClean="0">
              <a:latin typeface="+mj-lt"/>
              <a:cs typeface="Arial" pitchFamily="34" charset="0"/>
            </a:endParaRPr>
          </a:p>
          <a:p>
            <a:r>
              <a:rPr lang="ar-JO" sz="2500" b="1" dirty="0" smtClean="0">
                <a:latin typeface="+mj-lt"/>
                <a:cs typeface="Arial" pitchFamily="34" charset="0"/>
              </a:rPr>
              <a:t>1</a:t>
            </a:r>
            <a:r>
              <a:rPr lang="en-US" sz="2500" b="1" dirty="0" smtClean="0">
                <a:latin typeface="+mj-lt"/>
                <a:cs typeface="Arial" pitchFamily="34" charset="0"/>
              </a:rPr>
              <a:t>.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Bulbus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cordis</a:t>
            </a:r>
            <a:r>
              <a:rPr lang="en-US" sz="25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(most cranially</a:t>
            </a:r>
            <a:r>
              <a:rPr lang="en-US" sz="25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).</a:t>
            </a:r>
            <a:endParaRPr lang="ar-JO" sz="2500" b="1" dirty="0" smtClean="0">
              <a:solidFill>
                <a:srgbClr val="0000CC"/>
              </a:solidFill>
              <a:latin typeface="+mj-lt"/>
              <a:cs typeface="Arial" pitchFamily="34" charset="0"/>
            </a:endParaRPr>
          </a:p>
          <a:p>
            <a:r>
              <a:rPr lang="en-US" sz="2500" b="1" dirty="0" smtClean="0">
                <a:latin typeface="+mj-lt"/>
                <a:cs typeface="Arial" pitchFamily="34" charset="0"/>
              </a:rPr>
              <a:t>2</a:t>
            </a:r>
            <a:r>
              <a:rPr lang="en-US" sz="2500" b="1" dirty="0">
                <a:latin typeface="+mj-lt"/>
                <a:cs typeface="Arial" pitchFamily="34" charset="0"/>
              </a:rPr>
              <a:t>. </a:t>
            </a:r>
            <a:r>
              <a:rPr lang="en-US" sz="25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Primitive ventricle</a:t>
            </a:r>
            <a:r>
              <a:rPr lang="en-US" sz="2500" dirty="0">
                <a:solidFill>
                  <a:srgbClr val="0000CC"/>
                </a:solidFill>
                <a:latin typeface="+mj-lt"/>
                <a:cs typeface="Arial" pitchFamily="34" charset="0"/>
              </a:rPr>
              <a:t>. </a:t>
            </a:r>
            <a:endParaRPr lang="en-US" sz="2500" dirty="0" smtClean="0">
              <a:solidFill>
                <a:srgbClr val="0000CC"/>
              </a:solidFill>
              <a:latin typeface="+mj-lt"/>
              <a:cs typeface="Arial" pitchFamily="34" charset="0"/>
            </a:endParaRPr>
          </a:p>
          <a:p>
            <a:r>
              <a:rPr lang="en-US" sz="2500" b="1" dirty="0" smtClean="0">
                <a:latin typeface="+mj-lt"/>
                <a:cs typeface="Arial" pitchFamily="34" charset="0"/>
              </a:rPr>
              <a:t>3</a:t>
            </a:r>
            <a:r>
              <a:rPr lang="en-US" sz="2500" b="1" dirty="0">
                <a:latin typeface="+mj-lt"/>
                <a:cs typeface="Arial" pitchFamily="34" charset="0"/>
              </a:rPr>
              <a:t>.</a:t>
            </a:r>
            <a:r>
              <a:rPr lang="en-US" sz="2500" dirty="0">
                <a:latin typeface="+mj-lt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Primitive atrium. </a:t>
            </a:r>
            <a:endParaRPr lang="en-US" sz="25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r>
              <a:rPr lang="en-US" sz="2500" dirty="0" smtClean="0">
                <a:latin typeface="+mj-lt"/>
                <a:cs typeface="Arial" pitchFamily="34" charset="0"/>
              </a:rPr>
              <a:t>- The </a:t>
            </a:r>
            <a:r>
              <a:rPr lang="en-US" sz="2500" dirty="0">
                <a:latin typeface="+mj-lt"/>
                <a:cs typeface="Arial" pitchFamily="34" charset="0"/>
              </a:rPr>
              <a:t>atrium and ventricle are connected by </a:t>
            </a:r>
            <a:r>
              <a:rPr lang="en-US" sz="25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atrioventricular</a:t>
            </a:r>
            <a:r>
              <a:rPr lang="en-US" sz="25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canal</a:t>
            </a:r>
            <a:r>
              <a:rPr lang="en-US" sz="2500" dirty="0">
                <a:latin typeface="+mj-lt"/>
                <a:cs typeface="Arial" pitchFamily="34" charset="0"/>
              </a:rPr>
              <a:t>. </a:t>
            </a:r>
            <a:endParaRPr lang="en-US" sz="2500" dirty="0" smtClean="0">
              <a:latin typeface="+mj-lt"/>
              <a:cs typeface="Arial" pitchFamily="34" charset="0"/>
            </a:endParaRPr>
          </a:p>
          <a:p>
            <a:r>
              <a:rPr lang="en-US" sz="25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4. Sinus </a:t>
            </a:r>
            <a:r>
              <a:rPr lang="en-US" sz="2500" b="1" dirty="0" err="1">
                <a:solidFill>
                  <a:srgbClr val="0000CC"/>
                </a:solidFill>
                <a:latin typeface="+mj-lt"/>
                <a:cs typeface="Arial" pitchFamily="34" charset="0"/>
              </a:rPr>
              <a:t>venosus</a:t>
            </a:r>
            <a:r>
              <a:rPr lang="en-US" sz="2500" b="1" dirty="0">
                <a:solidFill>
                  <a:srgbClr val="0000CC"/>
                </a:solidFill>
                <a:latin typeface="+mj-lt"/>
                <a:cs typeface="Arial" pitchFamily="34" charset="0"/>
              </a:rPr>
              <a:t> (most caudally)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2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03"/>
            <a:ext cx="9144000" cy="4876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590550"/>
            <a:ext cx="53340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59055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 Rapid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growth of the heart tube than the! pericardium resulted in dorsal folding of the heart tube on itself forming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S-shaped loop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This will result in the following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primitive atrium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lies cranial and dorsal to the primitive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ventricle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2- The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bulbus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cordis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lies cranial to the primitive ventricle and ventral to the primitive atrium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 The sinus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lies caudal to the primitive atrium and dorsal to the primitive ventricle.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0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Sinus </a:t>
            </a:r>
            <a:r>
              <a:rPr lang="en-US" altLang="en-US" sz="6000" b="1" dirty="0" err="1" smtClean="0"/>
              <a:t>venosus</a:t>
            </a:r>
            <a:endParaRPr lang="en-US" alt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99"/>
            <a:ext cx="9144000" cy="4867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209550"/>
            <a:ext cx="38862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20955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Derivatives (fate) of the Sinus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Venosus</a:t>
            </a:r>
            <a:endParaRPr lang="ar-JO" sz="20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JO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sinus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formed of a body and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horns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(right and left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ar-J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- Each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horn receives 3 veins: </a:t>
            </a:r>
            <a:endParaRPr lang="ar-J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Umbilical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carried oxygenated blood from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placenta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Vitelline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drains blood from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yolk sac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Common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cardinal vein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drains blood from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the embryo.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15"/>
            <a:ext cx="9144000" cy="48636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98496"/>
              </p:ext>
            </p:extLst>
          </p:nvPr>
        </p:nvGraphicFramePr>
        <p:xfrm>
          <a:off x="76200" y="590550"/>
          <a:ext cx="8991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right side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left side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Horn 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Smooth posterior part of the right atrium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coronary sinus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Common cardinal vein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lower part of the superior vena cava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oblique vein of the left atrium 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</a:rPr>
                        <a:t>Vitelline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 vein 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suprahepatic</a:t>
                      </a:r>
                      <a:r>
                        <a:rPr lang="en-US" sz="2400" dirty="0" smtClean="0"/>
                        <a:t> part of the inferior vena cava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Degenerated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Umbilical vein 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 Degenerated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After labor forms </a:t>
                      </a:r>
                      <a:r>
                        <a:rPr lang="en-US" sz="2400" dirty="0" err="1" smtClean="0"/>
                        <a:t>ligamentum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teres</a:t>
                      </a:r>
                      <a:r>
                        <a:rPr lang="en-US" sz="2400" dirty="0" smtClean="0"/>
                        <a:t> of the liver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58420"/>
            <a:ext cx="6705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4120" y="53955"/>
            <a:ext cx="777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Derivatives (fate) of the Sinus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Venosus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9C5C-3B48-4CF5-9FB6-2293957DDD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1589</Words>
  <Application>Microsoft Office PowerPoint</Application>
  <PresentationFormat>On-screen Show (16:9)</PresentationFormat>
  <Paragraphs>170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</cp:revision>
  <dcterms:created xsi:type="dcterms:W3CDTF">2020-11-22T10:26:05Z</dcterms:created>
  <dcterms:modified xsi:type="dcterms:W3CDTF">2020-11-22T21:46:26Z</dcterms:modified>
</cp:coreProperties>
</file>