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2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1"/>
  </p:notesMasterIdLst>
  <p:sldIdLst>
    <p:sldId id="554" r:id="rId2"/>
    <p:sldId id="562" r:id="rId3"/>
    <p:sldId id="563" r:id="rId4"/>
    <p:sldId id="564" r:id="rId5"/>
    <p:sldId id="565" r:id="rId6"/>
    <p:sldId id="555" r:id="rId7"/>
    <p:sldId id="556" r:id="rId8"/>
    <p:sldId id="584" r:id="rId9"/>
    <p:sldId id="585" r:id="rId10"/>
    <p:sldId id="591" r:id="rId11"/>
    <p:sldId id="586" r:id="rId12"/>
    <p:sldId id="587" r:id="rId13"/>
    <p:sldId id="588" r:id="rId14"/>
    <p:sldId id="557" r:id="rId15"/>
    <p:sldId id="459" r:id="rId16"/>
    <p:sldId id="464" r:id="rId17"/>
    <p:sldId id="466" r:id="rId18"/>
    <p:sldId id="589" r:id="rId19"/>
    <p:sldId id="582" r:id="rId20"/>
    <p:sldId id="580" r:id="rId21"/>
    <p:sldId id="468" r:id="rId22"/>
    <p:sldId id="470" r:id="rId23"/>
    <p:sldId id="471" r:id="rId24"/>
    <p:sldId id="577" r:id="rId25"/>
    <p:sldId id="590" r:id="rId26"/>
    <p:sldId id="579" r:id="rId27"/>
    <p:sldId id="572" r:id="rId28"/>
    <p:sldId id="573" r:id="rId29"/>
    <p:sldId id="574" r:id="rId30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06" autoAdjust="0"/>
    <p:restoredTop sz="86323" autoAdjust="0"/>
  </p:normalViewPr>
  <p:slideViewPr>
    <p:cSldViewPr>
      <p:cViewPr varScale="1">
        <p:scale>
          <a:sx n="76" d="100"/>
          <a:sy n="76" d="100"/>
        </p:scale>
        <p:origin x="175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064B1D0-CEA0-49E1-8334-C81A9CA88885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9A121E4-AC3C-4352-8D9D-74193A2C725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2831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9A2E4A1-2A5F-4B53-84AA-475272B5BDB9}" type="slidenum">
              <a:rPr lang="ar-SA" altLang="en-US">
                <a:solidFill>
                  <a:prstClr val="black"/>
                </a:solidFill>
                <a:latin typeface="Times" charset="0"/>
              </a:rPr>
              <a:pPr/>
              <a:t>13</a:t>
            </a:fld>
            <a:endParaRPr lang="en-US" alt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ar-EG" smtClean="0"/>
          </a:p>
        </p:txBody>
      </p:sp>
    </p:spTree>
    <p:extLst>
      <p:ext uri="{BB962C8B-B14F-4D97-AF65-F5344CB8AC3E}">
        <p14:creationId xmlns:p14="http://schemas.microsoft.com/office/powerpoint/2010/main" val="2525460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B613265-0154-4A54-9F49-AFFCC4A93D4C}" type="slidenum">
              <a:rPr lang="ar-SA" altLang="en-US">
                <a:solidFill>
                  <a:prstClr val="black"/>
                </a:solidFill>
                <a:latin typeface="Times" charset="0"/>
              </a:rPr>
              <a:pPr/>
              <a:t>19</a:t>
            </a:fld>
            <a:endParaRPr lang="en-US" alt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 smtClean="0"/>
          </a:p>
        </p:txBody>
      </p:sp>
    </p:spTree>
    <p:extLst>
      <p:ext uri="{BB962C8B-B14F-4D97-AF65-F5344CB8AC3E}">
        <p14:creationId xmlns:p14="http://schemas.microsoft.com/office/powerpoint/2010/main" val="180408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74B0858-A9C1-447E-88F6-B93E7B0A00F5}" type="slidenum">
              <a:rPr lang="ar-SA" altLang="en-US">
                <a:solidFill>
                  <a:prstClr val="black"/>
                </a:solidFill>
                <a:latin typeface="Times" charset="0"/>
              </a:rPr>
              <a:pPr/>
              <a:t>24</a:t>
            </a:fld>
            <a:endParaRPr lang="en-US" alt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 smtClean="0"/>
          </a:p>
        </p:txBody>
      </p:sp>
    </p:spTree>
    <p:extLst>
      <p:ext uri="{BB962C8B-B14F-4D97-AF65-F5344CB8AC3E}">
        <p14:creationId xmlns:p14="http://schemas.microsoft.com/office/powerpoint/2010/main" val="359830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6657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8962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2613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3985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8135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487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194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0592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2009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555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6783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706ED-968D-4BFC-88CA-91833CF83861}" type="datetimeFigureOut">
              <a:rPr lang="ar-EG" smtClean="0"/>
              <a:t>04/08/1443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8048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>Collagen fiber</a:t>
            </a:r>
            <a:endParaRPr lang="ar-JO" sz="320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0" dirty="0" smtClean="0">
                <a:solidFill>
                  <a:prstClr val="black"/>
                </a:solidFill>
                <a:latin typeface="Arial Black" pitchFamily="34" charset="0"/>
              </a:rPr>
              <a:t>Collagen fiber H&amp;E </a:t>
            </a:r>
            <a:endParaRPr lang="ar-JO" sz="1300" dirty="0">
              <a:solidFill>
                <a:prstClr val="black"/>
              </a:solidFill>
            </a:endParaRP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400" b="0" dirty="0">
                <a:solidFill>
                  <a:prstClr val="black"/>
                </a:solidFill>
                <a:latin typeface="Arial Black" pitchFamily="34" charset="0"/>
                <a:ea typeface="+mj-ea"/>
                <a:cs typeface="+mj-cs"/>
              </a:rPr>
              <a:t>EM of Collagen fiber</a:t>
            </a:r>
            <a:endParaRPr lang="ar-JO" dirty="0"/>
          </a:p>
        </p:txBody>
      </p:sp>
      <p:pic>
        <p:nvPicPr>
          <p:cNvPr id="7" name="Picture 2" descr="C:\Users\Home\AppData\Local\Temp\Rar$DI00.728\collagen 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2636912"/>
            <a:ext cx="3960440" cy="3672408"/>
          </a:xfrm>
        </p:spPr>
      </p:pic>
      <p:pic>
        <p:nvPicPr>
          <p:cNvPr id="9" name="Picture 3" descr="03_19Figuredf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0" t="3688" r="15492" b="71109"/>
          <a:stretch>
            <a:fillRect/>
          </a:stretch>
        </p:blipFill>
        <p:spPr bwMode="auto">
          <a:xfrm>
            <a:off x="107504" y="2204864"/>
            <a:ext cx="4499992" cy="208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4303563"/>
            <a:ext cx="4607496" cy="245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07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Fat cell (Sudan III)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200"/>
            <a:ext cx="4379404" cy="434908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00200"/>
            <a:ext cx="4032448" cy="4349080"/>
          </a:xfrm>
        </p:spPr>
      </p:pic>
    </p:spTree>
    <p:extLst>
      <p:ext uri="{BB962C8B-B14F-4D97-AF65-F5344CB8AC3E}">
        <p14:creationId xmlns:p14="http://schemas.microsoft.com/office/powerpoint/2010/main" val="301086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6287"/>
          </a:xfrm>
        </p:spPr>
        <p:txBody>
          <a:bodyPr anchor="t">
            <a:normAutofit/>
          </a:bodyPr>
          <a:lstStyle/>
          <a:p>
            <a:r>
              <a:rPr lang="en-US" sz="3200" b="1" dirty="0" smtClean="0">
                <a:latin typeface="Arial Black" pitchFamily="34" charset="0"/>
                <a:cs typeface="Times New Roman" pitchFamily="18" charset="0"/>
              </a:rPr>
              <a:t>EM: </a:t>
            </a:r>
            <a:r>
              <a:rPr lang="en-US" sz="3200" dirty="0">
                <a:latin typeface="Arial Black" panose="020B0A04020102020204" pitchFamily="34" charset="0"/>
              </a:rPr>
              <a:t>Fat cell </a:t>
            </a:r>
            <a:endParaRPr lang="en-US" sz="3200" b="1" dirty="0" smtClean="0"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20835" name="Picture 3" descr="fibroblasts%20&amp;%20fibrocytes-micro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2978150"/>
            <a:ext cx="7477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fat 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065213"/>
            <a:ext cx="7656513" cy="574833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Arial Black" panose="020B0A04020102020204" pitchFamily="34" charset="0"/>
              </a:rPr>
              <a:t>Multilocular Adipose Tissue</a:t>
            </a:r>
            <a:br>
              <a:rPr lang="en-US" sz="3200" b="1" dirty="0" smtClean="0">
                <a:latin typeface="Arial Black" panose="020B0A04020102020204" pitchFamily="34" charset="0"/>
              </a:rPr>
            </a:br>
            <a:r>
              <a:rPr lang="en-US" sz="3200" b="1" dirty="0" smtClean="0">
                <a:latin typeface="Arial Black" panose="020B0A04020102020204" pitchFamily="34" charset="0"/>
              </a:rPr>
              <a:t>(H&amp;E stain)</a:t>
            </a:r>
            <a:endParaRPr lang="ar-EG" sz="3200" dirty="0" smtClean="0">
              <a:latin typeface="Arial Black" panose="020B0A04020102020204" pitchFamily="34" charset="0"/>
            </a:endParaRPr>
          </a:p>
        </p:txBody>
      </p:sp>
      <p:pic>
        <p:nvPicPr>
          <p:cNvPr id="32771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24013"/>
            <a:ext cx="6943725" cy="5097462"/>
          </a:xfrm>
        </p:spPr>
      </p:pic>
      <p:sp>
        <p:nvSpPr>
          <p:cNvPr id="3277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ar-EG" sz="1400" smtClean="0">
                <a:solidFill>
                  <a:prstClr val="black"/>
                </a:solidFill>
              </a:rPr>
              <a:t>2016</a:t>
            </a:r>
            <a:endParaRPr lang="en-US" sz="1400" smtClean="0">
              <a:solidFill>
                <a:prstClr val="black"/>
              </a:solidFill>
            </a:endParaRPr>
          </a:p>
        </p:txBody>
      </p:sp>
      <p:sp>
        <p:nvSpPr>
          <p:cNvPr id="3277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smtClean="0">
                <a:solidFill>
                  <a:prstClr val="black"/>
                </a:solidFill>
              </a:rPr>
              <a:t>Prof.Dr.Salwa M.</a:t>
            </a:r>
          </a:p>
        </p:txBody>
      </p:sp>
      <p:sp>
        <p:nvSpPr>
          <p:cNvPr id="327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E24A2DE-D62E-4CB2-9DAB-A268EC0974B4}" type="slidenum">
              <a:rPr lang="ar-SA" sz="1400">
                <a:solidFill>
                  <a:prstClr val="black"/>
                </a:solidFill>
              </a:rPr>
              <a:pPr/>
              <a:t>12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5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200" b="1" dirty="0" err="1" smtClean="0">
                <a:latin typeface="Arial Black" panose="020B0A04020102020204" pitchFamily="34" charset="0"/>
              </a:rPr>
              <a:t>AdiposeTissue</a:t>
            </a:r>
            <a:r>
              <a:rPr lang="en-US" sz="3200" b="1" dirty="0" smtClean="0">
                <a:latin typeface="Arial Black" panose="020B0A04020102020204" pitchFamily="34" charset="0"/>
              </a:rPr>
              <a:t/>
            </a:r>
            <a:br>
              <a:rPr lang="en-US" sz="3200" b="1" dirty="0" smtClean="0">
                <a:latin typeface="Arial Black" panose="020B0A04020102020204" pitchFamily="34" charset="0"/>
              </a:rPr>
            </a:br>
            <a:r>
              <a:rPr lang="en-US" sz="3200" b="1" dirty="0" smtClean="0">
                <a:latin typeface="Arial Black" panose="020B0A04020102020204" pitchFamily="34" charset="0"/>
              </a:rPr>
              <a:t>(</a:t>
            </a:r>
            <a:r>
              <a:rPr lang="en-US" sz="3200" b="1" dirty="0" err="1" smtClean="0">
                <a:latin typeface="Arial Black" panose="020B0A04020102020204" pitchFamily="34" charset="0"/>
              </a:rPr>
              <a:t>multilocular</a:t>
            </a:r>
            <a:r>
              <a:rPr lang="en-US" sz="3200" b="1" dirty="0" smtClean="0">
                <a:latin typeface="Arial Black" panose="020B0A04020102020204" pitchFamily="34" charset="0"/>
              </a:rPr>
              <a:t> &amp; </a:t>
            </a:r>
            <a:r>
              <a:rPr lang="en-US" sz="3200" b="1" dirty="0" err="1" smtClean="0">
                <a:latin typeface="Arial Black" panose="020B0A04020102020204" pitchFamily="34" charset="0"/>
              </a:rPr>
              <a:t>unilocular</a:t>
            </a:r>
            <a:r>
              <a:rPr lang="en-US" sz="3200" b="1" dirty="0" smtClean="0">
                <a:latin typeface="Arial Black" panose="020B0A04020102020204" pitchFamily="34" charset="0"/>
              </a:rPr>
              <a:t>) H&amp;E stain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0" y="1392486"/>
            <a:ext cx="7561942" cy="4525963"/>
          </a:xfrm>
        </p:spPr>
      </p:pic>
    </p:spTree>
    <p:extLst>
      <p:ext uri="{BB962C8B-B14F-4D97-AF65-F5344CB8AC3E}">
        <p14:creationId xmlns:p14="http://schemas.microsoft.com/office/powerpoint/2010/main" val="369227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Arial Black" pitchFamily="34" charset="0"/>
                <a:cs typeface="Times New Roman" pitchFamily="18" charset="0"/>
              </a:rPr>
              <a:t>Mast </a:t>
            </a:r>
            <a:r>
              <a:rPr lang="en-US" sz="3200" b="1" dirty="0" smtClean="0">
                <a:latin typeface="Arial Black" pitchFamily="34" charset="0"/>
                <a:cs typeface="Times New Roman" pitchFamily="18" charset="0"/>
              </a:rPr>
              <a:t>Cell (H&amp;E)</a:t>
            </a:r>
            <a:endParaRPr lang="en-US" sz="3200" dirty="0" smtClean="0">
              <a:latin typeface="Arial Black" pitchFamily="34" charset="0"/>
            </a:endParaRPr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632848" cy="529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9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3563"/>
            <a:ext cx="8229600" cy="849312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sz="3200" b="1" dirty="0" smtClean="0">
                <a:latin typeface="Arial Black" pitchFamily="34" charset="0"/>
                <a:cs typeface="Times New Roman" pitchFamily="18" charset="0"/>
              </a:rPr>
              <a:t>Mast Cells (</a:t>
            </a:r>
            <a:r>
              <a:rPr lang="en-US" sz="3200" b="1" dirty="0" err="1" smtClean="0">
                <a:latin typeface="Arial Black" pitchFamily="34" charset="0"/>
                <a:cs typeface="Times New Roman" pitchFamily="18" charset="0"/>
              </a:rPr>
              <a:t>Touldine</a:t>
            </a:r>
            <a:r>
              <a:rPr lang="en-US" sz="3200" b="1" dirty="0" smtClean="0">
                <a:latin typeface="Arial Black" pitchFamily="34" charset="0"/>
                <a:cs typeface="Times New Roman" pitchFamily="18" charset="0"/>
              </a:rPr>
              <a:t> Blue)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3" r="36130"/>
          <a:stretch>
            <a:fillRect/>
          </a:stretch>
        </p:blipFill>
        <p:spPr bwMode="auto">
          <a:xfrm>
            <a:off x="4860032" y="1484784"/>
            <a:ext cx="383222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ome\AppData\Local\Temp\Rar$DI29.511\mast 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297445"/>
            <a:ext cx="4536504" cy="5386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 Black" pitchFamily="34" charset="0"/>
              </a:rPr>
              <a:t>LM: Macrophage</a:t>
            </a:r>
          </a:p>
        </p:txBody>
      </p:sp>
      <p:pic>
        <p:nvPicPr>
          <p:cNvPr id="121859" name="Picture 2" descr="C:\Users\Home\AppData\Local\Temp\Rar$DI39.750\macrophag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412875"/>
            <a:ext cx="8253412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sz="3200" b="1" dirty="0" smtClean="0">
                <a:latin typeface="Arial Black" pitchFamily="34" charset="0"/>
                <a:cs typeface="Times New Roman" pitchFamily="18" charset="0"/>
              </a:rPr>
              <a:t>LM: Plasma Cells</a:t>
            </a:r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8538"/>
            <a:ext cx="7548480" cy="58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Arial Black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Arial Black" pitchFamily="34" charset="0"/>
                <a:cs typeface="Times New Roman" pitchFamily="18" charset="0"/>
              </a:rPr>
              <a:t>: Plasma Cells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72816"/>
            <a:ext cx="6192688" cy="4453822"/>
          </a:xfrm>
        </p:spPr>
      </p:pic>
    </p:spTree>
    <p:extLst>
      <p:ext uri="{BB962C8B-B14F-4D97-AF65-F5344CB8AC3E}">
        <p14:creationId xmlns:p14="http://schemas.microsoft.com/office/powerpoint/2010/main" val="111086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014F690-BC89-4280-8DA7-3378913ED41E}" type="slidenum">
              <a:rPr lang="ar-SA" sz="1400">
                <a:solidFill>
                  <a:prstClr val="black"/>
                </a:solidFill>
              </a:rPr>
              <a:pPr/>
              <a:t>19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32" y="146919"/>
            <a:ext cx="8229600" cy="53488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800" b="1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en-US" sz="4800" b="1" dirty="0" smtClean="0">
                <a:latin typeface="Arial Black" pitchFamily="34" charset="0"/>
                <a:cs typeface="Times New Roman" pitchFamily="18" charset="0"/>
              </a:rPr>
            </a:br>
            <a:r>
              <a:rPr lang="en-US" sz="3600" b="1" dirty="0" err="1" smtClean="0">
                <a:latin typeface="Arial Black" pitchFamily="34" charset="0"/>
                <a:cs typeface="Times New Roman" pitchFamily="18" charset="0"/>
              </a:rPr>
              <a:t>Mucoid</a:t>
            </a:r>
            <a:r>
              <a:rPr lang="en-US" sz="3600" b="1" dirty="0" smtClean="0">
                <a:latin typeface="Arial Black" pitchFamily="34" charset="0"/>
                <a:cs typeface="Times New Roman" pitchFamily="18" charset="0"/>
              </a:rPr>
              <a:t> CT</a:t>
            </a:r>
          </a:p>
        </p:txBody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2816"/>
            <a:ext cx="4932040" cy="4323184"/>
          </a:xfrm>
        </p:spPr>
        <p:txBody>
          <a:bodyPr>
            <a:normAutofit/>
          </a:bodyPr>
          <a:lstStyle/>
          <a:p>
            <a:pPr marL="0" indent="0" algn="l" rtl="0" eaLnBrk="1" hangingPunct="1">
              <a:buFontTx/>
              <a:buNone/>
              <a:defRPr/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Sites:</a:t>
            </a:r>
          </a:p>
          <a:p>
            <a:pPr algn="l" rtl="0" eaLnBrk="1" hangingPunct="1"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Umbilical cord (Wharton's jelly).</a:t>
            </a:r>
          </a:p>
          <a:p>
            <a:pPr algn="l" rtl="0" eaLnBrk="1" hangingPunct="1"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Pulp of growing teeth.</a:t>
            </a:r>
          </a:p>
          <a:p>
            <a:pPr algn="l" rtl="0" eaLnBrk="1" hangingPunct="1"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Vitreous humor of the eye.</a:t>
            </a:r>
          </a:p>
          <a:p>
            <a:pPr algn="l" rtl="0" eaLnBrk="1" hangingPunct="1">
              <a:buFontTx/>
              <a:buNone/>
              <a:defRPr/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Structure:</a:t>
            </a:r>
          </a:p>
          <a:p>
            <a:pPr algn="l" rtl="0" eaLnBrk="1" hangingPunct="1"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Jelly like matrix rich 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rtl="0" eaLnBrk="1" hangingPunct="1"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 fibroblasts, (UMCs).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134" y="186494"/>
            <a:ext cx="4564362" cy="403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04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 Black" pitchFamily="34" charset="0"/>
              </a:rPr>
              <a:t>Elastic CT (H&amp;E)</a:t>
            </a:r>
            <a:endParaRPr lang="ar-EG" sz="3200" dirty="0"/>
          </a:p>
        </p:txBody>
      </p:sp>
      <p:pic>
        <p:nvPicPr>
          <p:cNvPr id="4" name="Picture 4" descr="elastic artery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536" y="1484784"/>
            <a:ext cx="8136904" cy="504055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0859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20000" cy="533400"/>
          </a:xfrm>
          <a:ln cap="flat" algn="ctr"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err="1" smtClean="0"/>
              <a:t>Mucoid</a:t>
            </a:r>
            <a:r>
              <a:rPr lang="en-US" sz="3600" b="1" dirty="0" smtClean="0"/>
              <a:t> C.T. </a:t>
            </a:r>
            <a:br>
              <a:rPr lang="en-US" sz="3600" b="1" dirty="0" smtClean="0"/>
            </a:br>
            <a:r>
              <a:rPr lang="en-US" sz="3600" b="1" dirty="0" err="1" smtClean="0"/>
              <a:t>Umblical</a:t>
            </a:r>
            <a:r>
              <a:rPr lang="en-US" sz="3600" b="1" dirty="0" smtClean="0"/>
              <a:t> cord </a:t>
            </a:r>
          </a:p>
        </p:txBody>
      </p:sp>
      <p:pic>
        <p:nvPicPr>
          <p:cNvPr id="148483" name="Picture 3" descr="Ct0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423988"/>
            <a:ext cx="8686800" cy="5029200"/>
          </a:xfrm>
        </p:spPr>
      </p:pic>
    </p:spTree>
    <p:extLst>
      <p:ext uri="{BB962C8B-B14F-4D97-AF65-F5344CB8AC3E}">
        <p14:creationId xmlns:p14="http://schemas.microsoft.com/office/powerpoint/2010/main" val="318951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 Black" pitchFamily="34" charset="0"/>
              </a:rPr>
              <a:t>Loose Areolar CT</a:t>
            </a:r>
          </a:p>
        </p:txBody>
      </p:sp>
      <p:pic>
        <p:nvPicPr>
          <p:cNvPr id="132099" name="Picture 4" descr="25_0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1214438"/>
            <a:ext cx="8429625" cy="5627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Imag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7938"/>
            <a:ext cx="7992888" cy="55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sz="3200" dirty="0" smtClean="0">
                <a:latin typeface="Arial Black" pitchFamily="34" charset="0"/>
                <a:cs typeface="Times New Roman" pitchFamily="18" charset="0"/>
              </a:rPr>
              <a:t>Loose Areolar 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 Black" pitchFamily="34" charset="0"/>
              </a:rPr>
              <a:t>Loose Areolar CT</a:t>
            </a:r>
          </a:p>
        </p:txBody>
      </p:sp>
      <p:pic>
        <p:nvPicPr>
          <p:cNvPr id="135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3" y="1214438"/>
            <a:ext cx="8001000" cy="5578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800" b="1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en-US" sz="4800" b="1" dirty="0" smtClean="0">
                <a:latin typeface="Arial Black" pitchFamily="34" charset="0"/>
                <a:cs typeface="Times New Roman" pitchFamily="18" charset="0"/>
              </a:rPr>
            </a:br>
            <a:r>
              <a:rPr lang="en-US" sz="4800" b="1" dirty="0" smtClean="0">
                <a:latin typeface="Arial Black" pitchFamily="34" charset="0"/>
                <a:cs typeface="Times New Roman" pitchFamily="18" charset="0"/>
              </a:rPr>
              <a:t>Reticular CT</a:t>
            </a:r>
            <a:br>
              <a:rPr lang="en-US" sz="4800" b="1" dirty="0" smtClean="0">
                <a:latin typeface="Arial Black" pitchFamily="34" charset="0"/>
                <a:cs typeface="Times New Roman" pitchFamily="18" charset="0"/>
              </a:rPr>
            </a:br>
            <a:endParaRPr lang="en-US" sz="4800" b="1" dirty="0" smtClean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4983163"/>
          </a:xfrm>
        </p:spPr>
        <p:txBody>
          <a:bodyPr/>
          <a:lstStyle/>
          <a:p>
            <a:pPr algn="l" rtl="0" eaLnBrk="1" hangingPunct="1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Sites: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liver ,Lymph node , Bone marrow</a:t>
            </a:r>
          </a:p>
          <a:p>
            <a:pPr algn="l" rtl="0" eaLnBrk="1" hangingPunct="1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Formed mainly of reticular fibers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modified fibroblasts = reticular cells0.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Stain : silver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stain </a:t>
            </a:r>
          </a:p>
          <a:p>
            <a:pPr algn="l" rtl="0" eaLnBrk="1" hangingPunct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= Support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3" descr="Img003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5389" r="3346" b="3395"/>
          <a:stretch>
            <a:fillRect/>
          </a:stretch>
        </p:blipFill>
        <p:spPr>
          <a:xfrm>
            <a:off x="3779912" y="2058269"/>
            <a:ext cx="5112568" cy="410678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95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" y="0"/>
            <a:ext cx="4352776" cy="6525344"/>
          </a:xfrm>
        </p:spPr>
        <p:txBody>
          <a:bodyPr/>
          <a:lstStyle/>
          <a:p>
            <a:pPr algn="l" rt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1-Regular 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tendons , ligaments &amp; cornea (substantia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propria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l" rt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8640"/>
            <a:ext cx="4038600" cy="6336704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2-Irregular 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dermis of skin , capsules of organs 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periostium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perichondrium.</a:t>
            </a:r>
          </a:p>
          <a:p>
            <a:endParaRPr lang="en-US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8912"/>
            <a:ext cx="3960440" cy="363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2856"/>
            <a:ext cx="4316288" cy="36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14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White Fibrous CT(in tendon)</a:t>
            </a:r>
          </a:p>
        </p:txBody>
      </p:sp>
      <p:pic>
        <p:nvPicPr>
          <p:cNvPr id="144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/>
          <a:stretch>
            <a:fillRect/>
          </a:stretch>
        </p:blipFill>
        <p:spPr>
          <a:xfrm>
            <a:off x="685800" y="1219200"/>
            <a:ext cx="7691438" cy="5518150"/>
          </a:xfrm>
        </p:spPr>
      </p:pic>
    </p:spTree>
    <p:extLst>
      <p:ext uri="{BB962C8B-B14F-4D97-AF65-F5344CB8AC3E}">
        <p14:creationId xmlns:p14="http://schemas.microsoft.com/office/powerpoint/2010/main" val="24424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 Black" pitchFamily="34" charset="0"/>
              </a:rPr>
              <a:t>Elastic CT (H&amp;E)</a:t>
            </a:r>
            <a:endParaRPr lang="ar-EG" sz="3200" dirty="0"/>
          </a:p>
        </p:txBody>
      </p:sp>
      <p:pic>
        <p:nvPicPr>
          <p:cNvPr id="4" name="Picture 4" descr="elastic artery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536" y="1484784"/>
            <a:ext cx="8136904" cy="504055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71318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 Black" pitchFamily="34" charset="0"/>
              </a:rPr>
              <a:t>Elastic CT </a:t>
            </a:r>
            <a:r>
              <a:rPr lang="en-US" sz="3200" dirty="0" smtClean="0">
                <a:solidFill>
                  <a:prstClr val="black"/>
                </a:solidFill>
                <a:latin typeface="Arial Black" pitchFamily="34" charset="0"/>
              </a:rPr>
              <a:t>VVG</a:t>
            </a:r>
            <a:endParaRPr lang="ar-EG" sz="3200" dirty="0"/>
          </a:p>
        </p:txBody>
      </p:sp>
      <p:pic>
        <p:nvPicPr>
          <p:cNvPr id="4" name="Content Placeholder 4" descr="05811ho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5292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89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631825"/>
          </a:xfrm>
          <a:ln cap="flat" algn="ctr"/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latin typeface="Arial Black" pitchFamily="34" charset="0"/>
              </a:rPr>
              <a:t>Elastic C.T. (</a:t>
            </a:r>
            <a:r>
              <a:rPr lang="en-US" sz="3200" b="1" dirty="0" err="1" smtClean="0">
                <a:latin typeface="Arial Black" pitchFamily="34" charset="0"/>
              </a:rPr>
              <a:t>orcein</a:t>
            </a:r>
            <a:r>
              <a:rPr lang="en-US" sz="3200" b="1" dirty="0" smtClean="0">
                <a:latin typeface="Arial Black" pitchFamily="34" charset="0"/>
              </a:rPr>
              <a:t> stain )</a:t>
            </a:r>
          </a:p>
        </p:txBody>
      </p:sp>
      <p:pic>
        <p:nvPicPr>
          <p:cNvPr id="138243" name="Picture 3" descr="Aorta%20Elasitc%20Ar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7317"/>
          <a:stretch>
            <a:fillRect/>
          </a:stretch>
        </p:blipFill>
        <p:spPr bwMode="auto">
          <a:xfrm>
            <a:off x="684213" y="892175"/>
            <a:ext cx="7704137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5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 Black" pitchFamily="34" charset="0"/>
              </a:rPr>
              <a:t>Elastic CT </a:t>
            </a:r>
            <a:r>
              <a:rPr lang="en-US" sz="3200" dirty="0" smtClean="0">
                <a:solidFill>
                  <a:prstClr val="black"/>
                </a:solidFill>
                <a:latin typeface="Arial Black" pitchFamily="34" charset="0"/>
              </a:rPr>
              <a:t>VVG</a:t>
            </a:r>
            <a:endParaRPr lang="ar-EG" sz="3200" dirty="0"/>
          </a:p>
        </p:txBody>
      </p:sp>
      <p:pic>
        <p:nvPicPr>
          <p:cNvPr id="4" name="Content Placeholder 4" descr="05811ho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5292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83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631825"/>
          </a:xfrm>
          <a:ln cap="flat" algn="ctr"/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latin typeface="Arial Black" pitchFamily="34" charset="0"/>
              </a:rPr>
              <a:t>Elastic C.T. (</a:t>
            </a:r>
            <a:r>
              <a:rPr lang="en-US" sz="3200" b="1" dirty="0" err="1" smtClean="0">
                <a:latin typeface="Arial Black" pitchFamily="34" charset="0"/>
              </a:rPr>
              <a:t>orcein</a:t>
            </a:r>
            <a:r>
              <a:rPr lang="en-US" sz="3200" b="1" dirty="0" smtClean="0">
                <a:latin typeface="Arial Black" pitchFamily="34" charset="0"/>
              </a:rPr>
              <a:t> stain )</a:t>
            </a:r>
          </a:p>
        </p:txBody>
      </p:sp>
      <p:pic>
        <p:nvPicPr>
          <p:cNvPr id="138243" name="Picture 3" descr="Aorta%20Elasitc%20Ar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7317"/>
          <a:stretch>
            <a:fillRect/>
          </a:stretch>
        </p:blipFill>
        <p:spPr bwMode="auto">
          <a:xfrm>
            <a:off x="684213" y="892175"/>
            <a:ext cx="7704137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80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Reticular CT</a:t>
            </a:r>
          </a:p>
        </p:txBody>
      </p:sp>
      <p:pic>
        <p:nvPicPr>
          <p:cNvPr id="3" name="Picture 3" descr=" reticular fibers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86338" y="1066800"/>
            <a:ext cx="4005262" cy="5715000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4" name="Picture 2" descr="liv042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1093788"/>
            <a:ext cx="4549775" cy="5688012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74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 Black" pitchFamily="34" charset="0"/>
              </a:rPr>
              <a:t>Fibroblast &amp;</a:t>
            </a:r>
            <a:r>
              <a:rPr lang="en-US" sz="3200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 Black" pitchFamily="34" charset="0"/>
              </a:rPr>
              <a:t>Fibrocyte</a:t>
            </a:r>
            <a:endParaRPr lang="ar-JO" sz="3200" dirty="0"/>
          </a:p>
        </p:txBody>
      </p:sp>
      <p:pic>
        <p:nvPicPr>
          <p:cNvPr id="5" name="Picture 2" descr="C:\Users\Home\AppData\Local\Temp\Rar$DI45.706\fibroblast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772816"/>
            <a:ext cx="4225230" cy="4392488"/>
          </a:xfrm>
        </p:spPr>
      </p:pic>
      <p:pic>
        <p:nvPicPr>
          <p:cNvPr id="6" name="Picture 2" descr="fibroblasts%20&amp;%20fibrocytes-micrograp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700808"/>
            <a:ext cx="4320480" cy="4536504"/>
          </a:xfrm>
        </p:spPr>
      </p:pic>
      <p:sp>
        <p:nvSpPr>
          <p:cNvPr id="7" name="مستطيل 6"/>
          <p:cNvSpPr/>
          <p:nvPr/>
        </p:nvSpPr>
        <p:spPr>
          <a:xfrm>
            <a:off x="4860032" y="4808944"/>
            <a:ext cx="1619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Smaller cells</a:t>
            </a:r>
          </a:p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with darker</a:t>
            </a:r>
          </a:p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 nuclei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279616" y="5162887"/>
            <a:ext cx="163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Larger cells</a:t>
            </a:r>
          </a:p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with paler </a:t>
            </a:r>
          </a:p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nuclei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EM: </a:t>
            </a:r>
            <a:r>
              <a:rPr lang="en-US" sz="3200" dirty="0">
                <a:solidFill>
                  <a:prstClr val="black"/>
                </a:solidFill>
                <a:latin typeface="Arial Black" pitchFamily="34" charset="0"/>
              </a:rPr>
              <a:t>Fibroblast&amp; </a:t>
            </a:r>
            <a:r>
              <a:rPr lang="en-US" sz="3200" dirty="0" err="1">
                <a:solidFill>
                  <a:prstClr val="black"/>
                </a:solidFill>
                <a:latin typeface="Arial Black" pitchFamily="34" charset="0"/>
              </a:rPr>
              <a:t>Fibrocyte</a:t>
            </a:r>
            <a:endParaRPr lang="ar-JO" sz="3200" dirty="0"/>
          </a:p>
        </p:txBody>
      </p:sp>
      <p:pic>
        <p:nvPicPr>
          <p:cNvPr id="5" name="Content Placeholder 4" descr="20801ho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t="3731" r="16148" b="6601"/>
          <a:stretch>
            <a:fillRect/>
          </a:stretch>
        </p:blipFill>
        <p:spPr bwMode="auto">
          <a:xfrm>
            <a:off x="179512" y="2204864"/>
            <a:ext cx="4182616" cy="405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fibrocyt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2856"/>
            <a:ext cx="431628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latin typeface="Arial Black" panose="020B0A04020102020204" pitchFamily="34" charset="0"/>
              </a:rPr>
              <a:t>Unilocular</a:t>
            </a:r>
            <a:r>
              <a:rPr lang="en-US" sz="3200" b="1" dirty="0" smtClean="0">
                <a:latin typeface="Arial Black" panose="020B0A04020102020204" pitchFamily="34" charset="0"/>
              </a:rPr>
              <a:t> </a:t>
            </a:r>
            <a:r>
              <a:rPr lang="en-US" sz="3200" b="1" dirty="0">
                <a:latin typeface="Arial Black" panose="020B0A04020102020204" pitchFamily="34" charset="0"/>
              </a:rPr>
              <a:t>Adipose Tissue</a:t>
            </a:r>
            <a:endParaRPr lang="en-US" sz="3200" dirty="0" smtClean="0">
              <a:latin typeface="Arial Black" pitchFamily="34" charset="0"/>
            </a:endParaRPr>
          </a:p>
        </p:txBody>
      </p:sp>
      <p:pic>
        <p:nvPicPr>
          <p:cNvPr id="119811" name="Content Placeholder 8" descr="2_adipose_cell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725" y="1285875"/>
            <a:ext cx="7875588" cy="5454650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60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Fat cell</a:t>
            </a:r>
            <a:r>
              <a:rPr lang="en-US" sz="3200" dirty="0" smtClean="0">
                <a:solidFill>
                  <a:prstClr val="black"/>
                </a:solidFill>
                <a:latin typeface="Arial Black" pitchFamily="34" charset="0"/>
              </a:rPr>
              <a:t> (osmic acid)  </a:t>
            </a:r>
            <a:endParaRPr lang="ar-JO" sz="3200" dirty="0"/>
          </a:p>
        </p:txBody>
      </p:sp>
      <p:pic>
        <p:nvPicPr>
          <p:cNvPr id="4" name="Picture 2" descr="C:\Users\AL-YARMOUK\Desktop\Picture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0"/>
            <a:ext cx="8352927" cy="4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0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5609B8EDA7F0BC4B9C6AA5F8E54788A5" ma:contentTypeVersion="4" ma:contentTypeDescription="إنشاء مستند جديد." ma:contentTypeScope="" ma:versionID="c3dbedbc1166cb3d6161ab926ff9c4cd">
  <xsd:schema xmlns:xsd="http://www.w3.org/2001/XMLSchema" xmlns:xs="http://www.w3.org/2001/XMLSchema" xmlns:p="http://schemas.microsoft.com/office/2006/metadata/properties" xmlns:ns2="6dc9c1c8-8912-43ff-b4f1-7b8d2dab8c42" targetNamespace="http://schemas.microsoft.com/office/2006/metadata/properties" ma:root="true" ma:fieldsID="0e962600984ddb2d89fbc8287e6ff20d" ns2:_="">
    <xsd:import namespace="6dc9c1c8-8912-43ff-b4f1-7b8d2dab8c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9c1c8-8912-43ff-b4f1-7b8d2dab8c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26CECC-94AE-47C2-8104-361470D86E48}"/>
</file>

<file path=customXml/itemProps2.xml><?xml version="1.0" encoding="utf-8"?>
<ds:datastoreItem xmlns:ds="http://schemas.openxmlformats.org/officeDocument/2006/customXml" ds:itemID="{4B506592-1E7C-4C3C-A3EE-996A5B9A3DA1}"/>
</file>

<file path=customXml/itemProps3.xml><?xml version="1.0" encoding="utf-8"?>
<ds:datastoreItem xmlns:ds="http://schemas.openxmlformats.org/officeDocument/2006/customXml" ds:itemID="{323C7075-7A64-4CE6-83CA-971F13FBB85E}"/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220</Words>
  <Application>Microsoft Office PowerPoint</Application>
  <PresentationFormat>On-screen Show (4:3)</PresentationFormat>
  <Paragraphs>56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Times</vt:lpstr>
      <vt:lpstr>Times New Roman</vt:lpstr>
      <vt:lpstr>Office Theme</vt:lpstr>
      <vt:lpstr>Collagen fiber</vt:lpstr>
      <vt:lpstr>Elastic CT (H&amp;E)</vt:lpstr>
      <vt:lpstr>Elastic CT VVG</vt:lpstr>
      <vt:lpstr>Elastic C.T. (orcein stain )</vt:lpstr>
      <vt:lpstr>Reticular CT</vt:lpstr>
      <vt:lpstr>Fibroblast &amp; Fibrocyte</vt:lpstr>
      <vt:lpstr>EM: Fibroblast&amp; Fibrocyte</vt:lpstr>
      <vt:lpstr>Unilocular Adipose Tissue</vt:lpstr>
      <vt:lpstr>Fat cell (osmic acid)  </vt:lpstr>
      <vt:lpstr>Fat cell (Sudan III)</vt:lpstr>
      <vt:lpstr>EM: Fat cell </vt:lpstr>
      <vt:lpstr>Multilocular Adipose Tissue (H&amp;E stain)</vt:lpstr>
      <vt:lpstr>AdiposeTissue (multilocular &amp; unilocular) H&amp;E stain</vt:lpstr>
      <vt:lpstr>Mast Cell (H&amp;E)</vt:lpstr>
      <vt:lpstr>Mast Cells (Touldine Blue)</vt:lpstr>
      <vt:lpstr>LM: Macrophage</vt:lpstr>
      <vt:lpstr>LM: Plasma Cells</vt:lpstr>
      <vt:lpstr>EM: Plasma Cells</vt:lpstr>
      <vt:lpstr> Mucoid CT</vt:lpstr>
      <vt:lpstr>Mucoid C.T.  Umblical cord </vt:lpstr>
      <vt:lpstr>Loose Areolar CT</vt:lpstr>
      <vt:lpstr>Loose Areolar CT</vt:lpstr>
      <vt:lpstr>Loose Areolar CT</vt:lpstr>
      <vt:lpstr> Reticular CT </vt:lpstr>
      <vt:lpstr>PowerPoint Presentation</vt:lpstr>
      <vt:lpstr>White Fibrous CT(in tendon)</vt:lpstr>
      <vt:lpstr>Elastic CT (H&amp;E)</vt:lpstr>
      <vt:lpstr>Elastic CT VVG</vt:lpstr>
      <vt:lpstr>Elastic C.T. (orcein stain 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AL-YARMOUK</dc:creator>
  <cp:lastModifiedBy>Windows User</cp:lastModifiedBy>
  <cp:revision>82</cp:revision>
  <dcterms:created xsi:type="dcterms:W3CDTF">2015-02-15T20:59:46Z</dcterms:created>
  <dcterms:modified xsi:type="dcterms:W3CDTF">2022-03-07T12:47:59Z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0x0101005609B8EDA7F0BC4B9C6AA5F8E54788A5</vt:lpwstr>
  </property>
</Properties>
</file>