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4"/>
  </p:sldMasterIdLst>
  <p:sldIdLst>
    <p:sldId id="256" r:id="rId5"/>
    <p:sldId id="257" r:id="rId6"/>
    <p:sldId id="258" r:id="rId7"/>
    <p:sldId id="259" r:id="rId8"/>
    <p:sldId id="260" r:id="rId9"/>
    <p:sldId id="271" r:id="rId10"/>
    <p:sldId id="272" r:id="rId11"/>
    <p:sldId id="289" r:id="rId12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394" autoAdjust="0"/>
    <p:restoredTop sz="94660"/>
  </p:normalViewPr>
  <p:slideViewPr>
    <p:cSldViewPr>
      <p:cViewPr varScale="1">
        <p:scale>
          <a:sx n="68" d="100"/>
          <a:sy n="68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حر 10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شكل حر 12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6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373D6-4B63-4CDA-96C5-CE55CD8E371F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7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8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02C867-DA55-496A-B50E-B7F95FF78271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7775F-372A-4D05-9CB1-370B6BC123EB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9C66A-CA07-4029-90CC-2D4D4B4D76B7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29507-72EF-4104-81F7-0047DACFE1B4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0A45F-667D-4023-A02A-B240C43688F0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8BD3F-D5C8-412F-B1D0-63ECA57C1132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34A30-26CC-4C77-A189-7537077746D7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حر 10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شكل حر 12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A7AEA-6CEF-4B15-8939-F53522AF9140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7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8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EB56C2-B672-4763-9390-827116F1821D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77994-FB7D-4044-9E76-100674D8E270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6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D1ECF-25B1-441C-99D8-7C9AFBC47C34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BE199-CCBF-463D-973F-A4E4D7B270E1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8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76DFB-DBB6-45C8-9A8E-11B448F94082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03824-2E83-46F0-A31B-084ECD61DE5C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4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22A5F-3534-4274-A91C-762AFB418ED8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F8CE0-DFD1-4DDE-845E-8FD797F47045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3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BECB3-F1D1-402D-8BC2-AA480D6CDDC9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58040-4B4F-49A1-B6A0-9632E48D03BE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E727E80-FD38-4D96-A9BD-8A985E044C44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ar-SA" noProof="0" smtClean="0"/>
              <a:t>انقر فوق الرمز لإضافة صورة</a:t>
            </a:r>
            <a:endParaRPr lang="en-US" noProof="0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AB8A5-3E5B-4305-BF48-78A0A906E6E8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6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77BA2-49B0-4671-BECF-5670912A6211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شكل حر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شكل حر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عنصر نائب للعنوان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029" name="عنصر نائب للنص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032EEC2-B359-4217-B012-ABC88F350BC3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000" smtClean="0">
                <a:solidFill>
                  <a:srgbClr val="9B9A98"/>
                </a:solidFill>
                <a:cs typeface="Tahoma" pitchFamily="34" charset="0"/>
              </a:defRPr>
            </a:lvl1pPr>
          </a:lstStyle>
          <a:p>
            <a:pPr>
              <a:defRPr/>
            </a:pPr>
            <a:fld id="{F2E1D040-DFA2-4027-BBA0-53403FB4FE6E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37" r:id="rId1"/>
    <p:sldLayoutId id="2147483829" r:id="rId2"/>
    <p:sldLayoutId id="2147483838" r:id="rId3"/>
    <p:sldLayoutId id="2147483830" r:id="rId4"/>
    <p:sldLayoutId id="2147483831" r:id="rId5"/>
    <p:sldLayoutId id="2147483832" r:id="rId6"/>
    <p:sldLayoutId id="2147483833" r:id="rId7"/>
    <p:sldLayoutId id="2147483839" r:id="rId8"/>
    <p:sldLayoutId id="2147483834" r:id="rId9"/>
    <p:sldLayoutId id="2147483835" r:id="rId10"/>
    <p:sldLayoutId id="2147483836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9pPr>
    </p:titleStyle>
    <p:bodyStyle>
      <a:lvl1pPr marL="419100" indent="-382588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r" rtl="1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r" rtl="1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11896" y="2232660"/>
            <a:ext cx="7848536" cy="2301240"/>
          </a:xfrm>
          <a:extLst>
            <a:ext uri="{909E8E84-426E-40DD-AFC4-6F175D3DCCD1}"/>
            <a:ext uri="{91240B29-F687-4F45-9708-019B960494DF}"/>
          </a:extLst>
        </p:spPr>
        <p:txBody>
          <a:bodyPr>
            <a:normAutofit/>
          </a:bodyPr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 dirty="0" smtClean="0">
                <a:solidFill>
                  <a:srgbClr val="002060"/>
                </a:solidFill>
              </a:rPr>
              <a:t> </a:t>
            </a:r>
            <a:r>
              <a:rPr dirty="0" smtClean="0">
                <a:solidFill>
                  <a:srgbClr val="002060"/>
                </a:solidFill>
              </a:rPr>
              <a:t>Neuromuscular junction</a:t>
            </a:r>
            <a:endParaRPr lang="ar-SA" dirty="0">
              <a:solidFill>
                <a:srgbClr val="00206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042988" y="5521325"/>
            <a:ext cx="6400800" cy="839788"/>
          </a:xfrm>
        </p:spPr>
        <p:txBody>
          <a:bodyPr/>
          <a:lstStyle/>
          <a:p>
            <a:pPr algn="ctr" rtl="0" eaLnBrk="1" hangingPunct="1">
              <a:lnSpc>
                <a:spcPct val="70000"/>
              </a:lnSpc>
            </a:pPr>
            <a:endParaRPr lang="ar-EG" altLang="en-US" sz="1700" b="1" smtClean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rtl="0" eaLnBrk="1" hangingPunct="1">
              <a:lnSpc>
                <a:spcPct val="70000"/>
              </a:lnSpc>
            </a:pPr>
            <a:r>
              <a:rPr lang="en-US" altLang="en-US" sz="17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Prof. Sherif W. Mansour</a:t>
            </a:r>
          </a:p>
          <a:p>
            <a:pPr algn="ctr" rtl="0" eaLnBrk="1" hangingPunct="1">
              <a:lnSpc>
                <a:spcPct val="70000"/>
              </a:lnSpc>
            </a:pPr>
            <a:r>
              <a:rPr lang="en-US" altLang="en-US" sz="12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Physiology dpt., Mutah School of medicine</a:t>
            </a:r>
            <a:endParaRPr lang="ar-EG" altLang="en-US" sz="1200" b="1" smtClean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rtl="0" eaLnBrk="1" hangingPunct="1">
              <a:lnSpc>
                <a:spcPct val="70000"/>
              </a:lnSpc>
            </a:pPr>
            <a:r>
              <a:rPr lang="en-US" altLang="en-US" sz="12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2021-2022</a:t>
            </a:r>
            <a:endParaRPr lang="ar-SA" altLang="en-US" sz="1200" b="1" smtClean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5124" name="Picture 2" descr="C:\Users\Dr Sherif\Desktop\مؤتة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275" y="357188"/>
            <a:ext cx="1085850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4975" y="3195638"/>
            <a:ext cx="3122613" cy="219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39975" y="-100013"/>
            <a:ext cx="3827463" cy="792163"/>
          </a:xfrm>
        </p:spPr>
        <p:txBody>
          <a:bodyPr>
            <a:normAutofit/>
          </a:bodyPr>
          <a:lstStyle/>
          <a:p>
            <a:pPr algn="ctr" rtl="0" eaLnBrk="1" hangingPunct="1">
              <a:defRPr/>
            </a:pPr>
            <a:r>
              <a:rPr lang="en-US" alt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Neuromuscular junction</a:t>
            </a:r>
            <a:endParaRPr lang="ar-SA" altLang="en-US" sz="2400" dirty="0" smtClean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عنصر نائب للمحتوى 2"/>
          <p:cNvSpPr>
            <a:spLocks noGrp="1"/>
          </p:cNvSpPr>
          <p:nvPr>
            <p:ph idx="1"/>
          </p:nvPr>
        </p:nvSpPr>
        <p:spPr>
          <a:xfrm>
            <a:off x="323850" y="620713"/>
            <a:ext cx="8362950" cy="1440135"/>
          </a:xfrm>
        </p:spPr>
        <p:txBody>
          <a:bodyPr/>
          <a:lstStyle/>
          <a:p>
            <a:pPr lvl="0" algn="l" rtl="0">
              <a:buNone/>
            </a:pPr>
            <a:r>
              <a:rPr lang="en-US" sz="1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area of contact</a:t>
            </a:r>
            <a:r>
              <a:rPr lang="en-US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between a nerve </a:t>
            </a:r>
            <a:r>
              <a:rPr lang="en-US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fibre</a:t>
            </a:r>
            <a:r>
              <a:rPr lang="en-US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and muscle </a:t>
            </a:r>
            <a:r>
              <a:rPr lang="en-US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fibre</a:t>
            </a:r>
            <a:r>
              <a:rPr lang="en-US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is called neuromuscular junction or Motor end plate (MEP).</a:t>
            </a:r>
          </a:p>
          <a:p>
            <a:pPr algn="l" rtl="0">
              <a:buNone/>
            </a:pPr>
            <a:r>
              <a:rPr lang="en-US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en-US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en-US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buNone/>
            </a:pPr>
            <a:endParaRPr lang="en-US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buNone/>
            </a:pPr>
            <a:r>
              <a:rPr lang="en-US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motor end plate</a:t>
            </a:r>
            <a:endParaRPr lang="en-US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l" rtl="0" eaLnBrk="1" hangingPunct="1">
              <a:buNone/>
            </a:pPr>
            <a:endParaRPr lang="en-US" altLang="en-US" sz="1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5" name="Rectangle 4"/>
          <p:cNvSpPr>
            <a:spLocks noChangeArrowheads="1"/>
          </p:cNvSpPr>
          <p:nvPr/>
        </p:nvSpPr>
        <p:spPr bwMode="auto">
          <a:xfrm>
            <a:off x="1246188" y="2870200"/>
            <a:ext cx="15398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152352" bIns="0" anchor="ctr">
            <a:spAutoFit/>
          </a:bodyPr>
          <a:lstStyle/>
          <a:p>
            <a:endParaRPr lang="en-US" altLang="en-US" sz="1400" b="1">
              <a:latin typeface="Times New Roman" pitchFamily="18" charset="0"/>
            </a:endParaRPr>
          </a:p>
          <a:p>
            <a:endParaRPr lang="en-US" altLang="en-US"/>
          </a:p>
        </p:txBody>
      </p:sp>
      <p:pic>
        <p:nvPicPr>
          <p:cNvPr id="6166" name="Picture 22" descr="526"/>
          <p:cNvPicPr>
            <a:picLocks noChangeAspect="1" noChangeArrowheads="1"/>
          </p:cNvPicPr>
          <p:nvPr/>
        </p:nvPicPr>
        <p:blipFill>
          <a:blip r:embed="rId2" cstate="print">
            <a:lum bright="-10000"/>
          </a:blip>
          <a:srcRect/>
          <a:stretch>
            <a:fillRect/>
          </a:stretch>
        </p:blipFill>
        <p:spPr bwMode="auto">
          <a:xfrm>
            <a:off x="1043608" y="1700808"/>
            <a:ext cx="7128792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611978"/>
            <a:ext cx="8784976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en-US" sz="2000" b="1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Structure of the motor end plate:</a:t>
            </a:r>
          </a:p>
          <a:p>
            <a:endParaRPr kumimoji="0" lang="en-US" sz="2000" b="1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1-</a:t>
            </a:r>
            <a:r>
              <a:rPr lang="en-US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motor nerve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loses it myelin sheath and branches into many sole foots(to increase the surface area) which contain large number of mitochondria, acetylcholine vesicles and dense bars. These foots are covered by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neurolemma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which continue with the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sarcolemma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of muscle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fibres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2-</a:t>
            </a:r>
            <a:r>
              <a:rPr lang="en-US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Synaptic </a:t>
            </a:r>
            <a:r>
              <a:rPr lang="en-US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cleft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is a distance (200-300 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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between end of nerve (sole foot) and muscle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fibre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which Ach is released from the nerve to stimulate the muscle and contain cholinesterase enzyme which hydrolyze Ach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3-</a:t>
            </a:r>
            <a:r>
              <a:rPr lang="en-US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muscle </a:t>
            </a:r>
            <a:r>
              <a:rPr lang="en-US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fibre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membrane has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invagination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called synaptic gutter and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subneural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clefts to increase surface area of Ach effect.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533400" algn="r"/>
              </a:tabLst>
            </a:pPr>
            <a:endParaRPr kumimoji="0" lang="en-US" sz="1800" b="0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عنصر نائب للمحتوى 2"/>
          <p:cNvSpPr>
            <a:spLocks noGrp="1"/>
          </p:cNvSpPr>
          <p:nvPr>
            <p:ph idx="1"/>
          </p:nvPr>
        </p:nvSpPr>
        <p:spPr>
          <a:xfrm>
            <a:off x="250825" y="115888"/>
            <a:ext cx="8642350" cy="6742112"/>
          </a:xfrm>
        </p:spPr>
        <p:txBody>
          <a:bodyPr/>
          <a:lstStyle/>
          <a:p>
            <a:pPr lvl="0" algn="l" rtl="0">
              <a:buNone/>
            </a:pPr>
            <a:r>
              <a:rPr lang="en-US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Neuromuscular </a:t>
            </a:r>
            <a:r>
              <a:rPr lang="en-US" sz="2000" b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innervation</a:t>
            </a:r>
            <a:r>
              <a:rPr lang="en-US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 rtl="0">
              <a:buNone/>
            </a:pPr>
            <a:r>
              <a:rPr lang="en-US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Tx/>
              <a:buChar char="-"/>
            </a:pPr>
            <a:r>
              <a:rPr lang="en-US" sz="20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motor unit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consisted of one anterior horn cell + its axon + muscle </a:t>
            </a:r>
            <a:r>
              <a:rPr 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fibres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supplied by this axon (one nerve </a:t>
            </a:r>
            <a:r>
              <a:rPr 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fibre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/3-300 muscle </a:t>
            </a:r>
            <a:r>
              <a:rPr 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fibres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l" rtl="0">
              <a:buFontTx/>
              <a:buChar char="-"/>
            </a:pPr>
            <a:endParaRPr lang="en-US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0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motor pool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consisted of all AHCs + nerve + skeletal muscle supplied by it.</a:t>
            </a:r>
          </a:p>
          <a:p>
            <a:pPr algn="l">
              <a:buNone/>
            </a:pP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en-US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N.B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.: The motor unit only obeys all or none law</a:t>
            </a:r>
            <a:r>
              <a:rPr lang="en-US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l" rtl="0" eaLnBrk="1" hangingPunct="1">
              <a:buNone/>
            </a:pPr>
            <a:endParaRPr lang="en-US" altLang="en-US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l" rtl="0" eaLnBrk="1" hangingPunct="1"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Miniature end-plate potential: </a:t>
            </a:r>
            <a:endParaRPr lang="en-US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l" rtl="0" eaLnBrk="1" hangingPunct="1">
              <a:buNone/>
            </a:pP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Spontaneous 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rupture of some Ach vesicles 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sub-threshold 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depolarization in MEP without action potential in the muscle </a:t>
            </a:r>
            <a:r>
              <a:rPr 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fibre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l" rtl="0" eaLnBrk="1" hangingPunct="1">
              <a:buNone/>
            </a:pPr>
            <a:endParaRPr lang="en-US" altLang="en-US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388" y="404664"/>
            <a:ext cx="8785225" cy="5716736"/>
          </a:xfrm>
        </p:spPr>
        <p:txBody>
          <a:bodyPr>
            <a:normAutofit/>
          </a:bodyPr>
          <a:lstStyle/>
          <a:p>
            <a:pPr lvl="0" algn="l" rtl="0">
              <a:buNone/>
            </a:pPr>
            <a:r>
              <a:rPr lang="en-US" sz="18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Neuromuscular transmission (The end plate potential</a:t>
            </a:r>
            <a:r>
              <a:rPr lang="en-US" sz="1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lvl="0" algn="l" rtl="0">
              <a:buNone/>
            </a:pPr>
            <a:endParaRPr lang="en-US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-Stimulation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of the nerve causes Ca</a:t>
            </a:r>
            <a:r>
              <a:rPr lang="en-US" sz="1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+2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influx into nerve terminals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Ach vesicles binds to the dense bars in axon terminals and the viscosity of the intracellular fluid decreases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fusion of Ach vesicles to the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pre-synaptic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membrane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rupture of Ach vesicles and release of Ach by </a:t>
            </a:r>
            <a:r>
              <a:rPr lang="en-US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exocytosis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l" rtl="0">
              <a:buNone/>
            </a:pPr>
            <a:endPara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-Ach 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passes into the synaptic cleft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l" rtl="0">
              <a:buNone/>
            </a:pPr>
            <a:endPara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-Ach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combines with specific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receptors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 the muscle membrane this increases Na</a:t>
            </a:r>
            <a:r>
              <a:rPr lang="en-US" sz="1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permeability via Na</a:t>
            </a:r>
            <a:r>
              <a:rPr lang="en-US" sz="1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gates cause partial depolarization of MEP when reaches the firing level an action potential is produced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l" rtl="0">
              <a:buNone/>
            </a:pPr>
            <a:endPara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-The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EPP spread along the muscle </a:t>
            </a:r>
            <a:r>
              <a:rPr lang="en-US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fibre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both direction. Then </a:t>
            </a:r>
            <a:r>
              <a:rPr lang="en-US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repolarization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occurs by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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1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permeability &amp; Na</a:t>
            </a:r>
            <a:r>
              <a:rPr lang="en-US" sz="1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-K</a:t>
            </a:r>
            <a:r>
              <a:rPr lang="en-US" sz="1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pump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l" rtl="0">
              <a:buNone/>
            </a:pPr>
            <a:endPara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-Then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Ach is rapidly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hydrolyzed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by cholinesterase in the cleft to prevent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re-excitation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of the muscle.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n-US" sz="1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638" indent="-274638" algn="l" rtl="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638" indent="-274638" algn="l" rtl="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950" y="476672"/>
            <a:ext cx="8928100" cy="5616153"/>
          </a:xfrm>
        </p:spPr>
        <p:txBody>
          <a:bodyPr>
            <a:normAutofit/>
          </a:bodyPr>
          <a:lstStyle/>
          <a:p>
            <a:pPr lvl="0" algn="l" rtl="0">
              <a:buNone/>
            </a:pPr>
            <a:r>
              <a:rPr lang="en-US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Properties of neuromuscular transmission</a:t>
            </a:r>
            <a:r>
              <a:rPr lang="en-US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l" rtl="0">
              <a:buNone/>
            </a:pPr>
            <a:endParaRPr lang="en-US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1-	The impulse passes from the nerve to the muscle </a:t>
            </a:r>
            <a:r>
              <a:rPr lang="en-US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uni</a:t>
            </a:r>
            <a:r>
              <a:rPr lang="en-US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-direction</a:t>
            </a:r>
            <a:r>
              <a:rPr lang="en-US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2-	</a:t>
            </a:r>
            <a:r>
              <a:rPr lang="en-US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Synaptic delay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is the time needed for the release of Ach and its effect on the muscle (0.5 </a:t>
            </a:r>
            <a:r>
              <a:rPr lang="en-US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msec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3-</a:t>
            </a:r>
            <a:r>
              <a:rPr lang="en-US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Fatigue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may occur due to repeated stimulation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exhaustion of Ach.</a:t>
            </a:r>
          </a:p>
          <a:p>
            <a:pPr algn="l" rtl="0">
              <a:buNone/>
            </a:pPr>
            <a:r>
              <a:rPr lang="en-US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4- The 10 folds </a:t>
            </a:r>
            <a:r>
              <a:rPr lang="en-US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safty</a:t>
            </a:r>
            <a:r>
              <a:rPr lang="en-US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factor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as the number of Ach molecules is 10 times more than the number of Ach receptors.</a:t>
            </a:r>
          </a:p>
          <a:p>
            <a:pPr algn="l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5- Drugs affect the N-M transmission:</a:t>
            </a:r>
            <a:endParaRPr lang="en-US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a- </a:t>
            </a:r>
            <a:r>
              <a:rPr lang="en-US" sz="1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Stimulators:</a:t>
            </a:r>
            <a:endPara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- Ach-like drugs (</a:t>
            </a:r>
            <a:r>
              <a:rPr lang="en-US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carbachol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- </a:t>
            </a:r>
            <a:r>
              <a:rPr lang="en-US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Anticholinesterase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drugs (</a:t>
            </a:r>
            <a:r>
              <a:rPr lang="en-US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prostigmine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b- </a:t>
            </a:r>
            <a:r>
              <a:rPr lang="en-US" sz="1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Blockers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(muscle relaxing):</a:t>
            </a: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- Curare: by competitive inhibition.</a:t>
            </a: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- </a:t>
            </a:r>
            <a:r>
              <a:rPr lang="en-US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Succinylcholine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by persistent depolarization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6-Effect of ions: 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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Ca</a:t>
            </a:r>
            <a:r>
              <a:rPr lang="en-US" sz="1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++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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release of Ach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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transmission.</a:t>
            </a: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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Mg</a:t>
            </a:r>
            <a:r>
              <a:rPr lang="en-US" sz="1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++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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release of Ach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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transmission.</a:t>
            </a:r>
          </a:p>
          <a:p>
            <a:pPr marL="274638" indent="-274638" algn="l" rtl="0" eaLnBrk="1" fontAlgn="auto" hangingPunct="1">
              <a:spcAft>
                <a:spcPts val="0"/>
              </a:spcAft>
              <a:buNone/>
              <a:defRPr/>
            </a:pPr>
            <a:endPara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638" indent="-274638" algn="l" rtl="0" eaLnBrk="1" fontAlgn="auto" hangingPunct="1">
              <a:spcAft>
                <a:spcPts val="0"/>
              </a:spcAft>
              <a:buNone/>
              <a:defRPr/>
            </a:pPr>
            <a:endPara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950" y="0"/>
            <a:ext cx="8928100" cy="6092825"/>
          </a:xfrm>
        </p:spPr>
        <p:txBody>
          <a:bodyPr>
            <a:noAutofit/>
          </a:bodyPr>
          <a:lstStyle/>
          <a:p>
            <a:pPr lvl="0" algn="ctr" rtl="0">
              <a:buNone/>
            </a:pPr>
            <a:r>
              <a:rPr lang="en-US" sz="20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Myasthenia gravis</a:t>
            </a:r>
          </a:p>
          <a:p>
            <a:pPr lvl="0" algn="ctr" rtl="0">
              <a:buNone/>
            </a:pPr>
            <a:endParaRPr lang="en-US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1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It is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 hereditary disease which affects </a:t>
            </a:r>
            <a:r>
              <a:rPr lang="en-US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females more than males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1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It is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characterized by marked weakness and easy fatigability of muscles (if affect respiratory ms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death).</a:t>
            </a:r>
          </a:p>
          <a:p>
            <a:pPr algn="l" rtl="0">
              <a:buNone/>
            </a:pPr>
            <a:r>
              <a:rPr lang="en-US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1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Causes: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1- presence of curare – like substance in the blood.</a:t>
            </a:r>
          </a:p>
          <a:p>
            <a:pPr algn="l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	   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2-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decrease Ach synthesis, release from MEP.</a:t>
            </a:r>
          </a:p>
          <a:p>
            <a:pPr algn="l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3- decrease Ach receptors.</a:t>
            </a: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4-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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activity of cholinesterase enzyme.</a:t>
            </a: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5- Autoimmune disease (presence of antibody against Ach-activated ion channels)</a:t>
            </a:r>
          </a:p>
          <a:p>
            <a:pPr lvl="0" algn="l">
              <a:buNone/>
            </a:pPr>
            <a:r>
              <a:rPr lang="en-US" sz="18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Treatment:</a:t>
            </a:r>
            <a:endParaRPr lang="en-US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Rest.</a:t>
            </a:r>
            <a:endParaRPr lang="en-US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Anti-cholinesterase 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drugs </a:t>
            </a:r>
            <a:r>
              <a:rPr lang="en-US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e.g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prostigmine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If associated with thymus enlargement, surgical removal of thymus gland is required (if the cause is autoimmune).</a:t>
            </a: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Cortisone may be used.</a:t>
            </a:r>
          </a:p>
          <a:p>
            <a:pPr algn="l" rtl="0">
              <a:buNone/>
            </a:pPr>
            <a:r>
              <a:rPr lang="en-US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N.B. other types of myasthenia as secondary myasthenia to </a:t>
            </a:r>
            <a:r>
              <a:rPr lang="en-US" sz="1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bronchogenic</a:t>
            </a:r>
            <a:r>
              <a:rPr lang="en-US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carcinoma and neonatal type in some babies but for short </a:t>
            </a:r>
            <a:r>
              <a:rPr lang="en-US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time (</a:t>
            </a:r>
            <a:r>
              <a:rPr lang="en-US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2-6 weeks).</a:t>
            </a:r>
            <a:endPara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>
              <a:buNone/>
            </a:pPr>
            <a:r>
              <a:rPr lang="en-US" sz="18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Myopathies:</a:t>
            </a:r>
            <a:endParaRPr lang="en-US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It is a progressive degeneration of the muscle due to endocrinal, metabolic or toxic causes.</a:t>
            </a:r>
          </a:p>
          <a:p>
            <a:pPr marL="274638" indent="-274638" algn="l" rtl="0" eaLnBrk="1" fontAlgn="auto" hangingPunct="1">
              <a:spcAft>
                <a:spcPts val="0"/>
              </a:spcAft>
              <a:buNone/>
              <a:defRPr/>
            </a:pPr>
            <a:endParaRPr 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060575"/>
            <a:ext cx="7467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7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  <a:endParaRPr lang="en-US" sz="7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تقنية">
  <a:themeElements>
    <a:clrScheme name="تقنية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تقنية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تقنية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5D376923CF364E9345E8297AAC0723" ma:contentTypeVersion="2" ma:contentTypeDescription="Create a new document." ma:contentTypeScope="" ma:versionID="284d56d71763a8d9de63e0af2f8c8db1">
  <xsd:schema xmlns:xsd="http://www.w3.org/2001/XMLSchema" xmlns:xs="http://www.w3.org/2001/XMLSchema" xmlns:p="http://schemas.microsoft.com/office/2006/metadata/properties" xmlns:ns2="1244c8c3-b995-48f3-9b04-c6843da6a424" targetNamespace="http://schemas.microsoft.com/office/2006/metadata/properties" ma:root="true" ma:fieldsID="d514c0e2f491d97035c870c3825412a3" ns2:_="">
    <xsd:import namespace="1244c8c3-b995-48f3-9b04-c6843da6a4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44c8c3-b995-48f3-9b04-c6843da6a4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00A1642F-FD9C-4486-B757-C81F3D911D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46D542E-26B3-41B1-AF83-362E25BF4D40}"/>
</file>

<file path=customXml/itemProps3.xml><?xml version="1.0" encoding="utf-8"?>
<ds:datastoreItem xmlns:ds="http://schemas.openxmlformats.org/officeDocument/2006/customXml" ds:itemID="{CBBAC2D6-54F3-47D2-9552-404FC04D9CE1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531</TotalTime>
  <Words>346</Words>
  <Application>Microsoft Office PowerPoint</Application>
  <PresentationFormat>On-screen Show (4:3)</PresentationFormat>
  <Paragraphs>87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Franklin Gothic Book</vt:lpstr>
      <vt:lpstr>Tahoma</vt:lpstr>
      <vt:lpstr>Wingdings 2</vt:lpstr>
      <vt:lpstr>Calibri</vt:lpstr>
      <vt:lpstr>Times New Roman</vt:lpstr>
      <vt:lpstr>Wingdings</vt:lpstr>
      <vt:lpstr>تقنية</vt:lpstr>
      <vt:lpstr> Neuromuscular junction</vt:lpstr>
      <vt:lpstr>Neuromuscular junction</vt:lpstr>
      <vt:lpstr>Slide 3</vt:lpstr>
      <vt:lpstr>Slide 4</vt:lpstr>
      <vt:lpstr>Slide 5</vt:lpstr>
      <vt:lpstr>Slide 6</vt:lpstr>
      <vt:lpstr>Slide 7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CARDIAC CYCLE</dc:title>
  <dc:creator>Dr.Waleed R. Ezzat</dc:creator>
  <cp:lastModifiedBy>mutah</cp:lastModifiedBy>
  <cp:revision>69</cp:revision>
  <dcterms:created xsi:type="dcterms:W3CDTF">2018-04-21T22:12:54Z</dcterms:created>
  <dcterms:modified xsi:type="dcterms:W3CDTF">2022-04-03T08:56:09Z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0x010100875D376923CF364E9345E8297AAC0723</vt:lpwstr>
  </property>
</Properties>
</file>