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5" r:id="rId2"/>
    <p:sldId id="257" r:id="rId3"/>
    <p:sldId id="258" r:id="rId4"/>
    <p:sldId id="259" r:id="rId5"/>
    <p:sldId id="277" r:id="rId6"/>
    <p:sldId id="260" r:id="rId7"/>
    <p:sldId id="261" r:id="rId8"/>
    <p:sldId id="263" r:id="rId9"/>
    <p:sldId id="266" r:id="rId10"/>
    <p:sldId id="271" r:id="rId11"/>
    <p:sldId id="272" r:id="rId12"/>
    <p:sldId id="273" r:id="rId13"/>
    <p:sldId id="27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2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F2F0A8-FF8C-4B5A-882A-E2FAF6BA7546}" type="datetimeFigureOut">
              <a:rPr lang="en-MY" smtClean="0"/>
              <a:t>15/8/2023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94D28C-9D58-4A1F-8D97-8E8C9CDD79D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91375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F618226C-CD3B-4F8A-8A2B-0CB5C22086AA}" type="slidenum">
              <a:rPr lang="en-US" altLang="en-US" smtClean="0">
                <a:latin typeface="Arial" charset="0"/>
              </a:rPr>
              <a:pPr eaLnBrk="1" hangingPunct="1"/>
              <a:t>12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E6D67-31EB-4518-BF92-A9B0822D4B29}" type="datetime1">
              <a:rPr lang="en-MY" smtClean="0"/>
              <a:t>15/8/2023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38728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52BA-9515-41CC-A42F-452D37E79B85}" type="datetime1">
              <a:rPr lang="en-MY" smtClean="0"/>
              <a:t>15/8/2023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80665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ED5F9-D415-451D-857D-9C68A30024D4}" type="datetime1">
              <a:rPr lang="en-MY" smtClean="0"/>
              <a:t>15/8/2023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64626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5EDD3-CF61-4ADA-83BF-21AA77A44D6B}" type="datetime1">
              <a:rPr lang="en-MY" smtClean="0"/>
              <a:t>15/8/2023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91996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4D4DB-7946-4706-B971-7027973E7361}" type="datetime1">
              <a:rPr lang="en-MY" smtClean="0"/>
              <a:t>15/8/2023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77451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A7428-4F99-4DFF-87C5-A4EEF6EC242F}" type="datetime1">
              <a:rPr lang="en-MY" smtClean="0"/>
              <a:t>15/8/2023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15242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46F20-C2CA-4137-A4DD-232CD7D4F33F}" type="datetime1">
              <a:rPr lang="en-MY" smtClean="0"/>
              <a:t>15/8/2023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2652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9311-C718-4A96-9D63-8A126C771DED}" type="datetime1">
              <a:rPr lang="en-MY" smtClean="0"/>
              <a:t>15/8/2023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9127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561EE-4B0F-4899-8D58-258EBB9E6C49}" type="datetime1">
              <a:rPr lang="en-MY" smtClean="0"/>
              <a:t>15/8/2023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82782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4AC61-152F-4770-A9C3-C0E1E977C41C}" type="datetime1">
              <a:rPr lang="en-MY" smtClean="0"/>
              <a:t>15/8/2023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47447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3F99-026C-4A35-9D36-FBCCF13CD458}" type="datetime1">
              <a:rPr lang="en-MY" smtClean="0"/>
              <a:t>15/8/2023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57047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3890A-69BD-41EA-8E7A-56F9ACDC088B}" type="datetime1">
              <a:rPr lang="en-MY" smtClean="0"/>
              <a:t>15/8/2023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56707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1187624" y="2936190"/>
            <a:ext cx="74944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/>
              <a:t>Epidemiological and Research  </a:t>
            </a:r>
            <a:r>
              <a:rPr lang="en-US" sz="3600" b="1" dirty="0" smtClean="0"/>
              <a:t>Studies</a:t>
            </a:r>
            <a:endParaRPr lang="en-US" sz="3600" b="1" dirty="0"/>
          </a:p>
        </p:txBody>
      </p:sp>
      <p:pic>
        <p:nvPicPr>
          <p:cNvPr id="3" name="Picture 2" descr="G: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4031"/>
            <a:ext cx="1858963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3" descr="ag00020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8149" y="1073773"/>
            <a:ext cx="2384124" cy="1728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727170" y="5226302"/>
            <a:ext cx="6157198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nl-NL" sz="32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Prof  DR. Waqar Al – Kubaisy</a:t>
            </a:r>
            <a:r>
              <a:rPr lang="nl-NL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 </a:t>
            </a:r>
            <a:endParaRPr lang="en-MY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22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FB06633D-6B96-4327-A209-0B8F788A483E}" type="slidenum">
              <a:rPr lang="ar-SA" smtClean="0"/>
              <a:pPr eaLnBrk="1" hangingPunct="1"/>
              <a:t>1</a:t>
            </a:fld>
            <a:endParaRPr lang="en-US" smtClean="0"/>
          </a:p>
        </p:txBody>
      </p:sp>
      <p:sp>
        <p:nvSpPr>
          <p:cNvPr id="2" name="Rectangle 1"/>
          <p:cNvSpPr/>
          <p:nvPr/>
        </p:nvSpPr>
        <p:spPr>
          <a:xfrm>
            <a:off x="4112258" y="4005064"/>
            <a:ext cx="197190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/>
              <a:t>Part  </a:t>
            </a:r>
            <a:r>
              <a:rPr lang="en-US" sz="4000" b="1" dirty="0" smtClean="0"/>
              <a:t>2</a:t>
            </a:r>
            <a:endParaRPr lang="en-US" sz="4000" b="1" dirty="0"/>
          </a:p>
        </p:txBody>
      </p:sp>
      <p:sp>
        <p:nvSpPr>
          <p:cNvPr id="8" name="WordArt 6"/>
          <p:cNvSpPr>
            <a:spLocks noChangeArrowheads="1" noChangeShapeType="1" noTextEdit="1"/>
          </p:cNvSpPr>
          <p:nvPr/>
        </p:nvSpPr>
        <p:spPr bwMode="auto">
          <a:xfrm>
            <a:off x="655875" y="188640"/>
            <a:ext cx="6912768" cy="1151409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1"/>
            <a:r>
              <a:rPr lang="ar-AE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+mj-lt"/>
                <a:cs typeface="Arial"/>
              </a:rPr>
              <a:t>بِسْمِ اللّهِ </a:t>
            </a:r>
            <a:r>
              <a:rPr lang="ar-AE" sz="36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+mj-lt"/>
                <a:cs typeface="Arial"/>
              </a:rPr>
              <a:t>الرَّحْمَنِ </a:t>
            </a:r>
            <a:r>
              <a:rPr lang="ar-AE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+mj-lt"/>
                <a:cs typeface="Arial"/>
              </a:rPr>
              <a:t>الرَّحِيمِ </a:t>
            </a:r>
            <a:endParaRPr lang="en-MY" sz="3600" kern="10" dirty="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FFC0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+mj-lt"/>
              <a:cs typeface="Arial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2410-CC21-456F-9BCF-01F7BC8536DB}" type="datetime1">
              <a:rPr lang="en-MY" smtClean="0"/>
              <a:t>15/8/2023</a:t>
            </a:fld>
            <a:endParaRPr lang="en-MY"/>
          </a:p>
        </p:txBody>
      </p:sp>
      <p:sp>
        <p:nvSpPr>
          <p:cNvPr id="5" name="Rectangle 4"/>
          <p:cNvSpPr/>
          <p:nvPr/>
        </p:nvSpPr>
        <p:spPr>
          <a:xfrm>
            <a:off x="3563888" y="1977273"/>
            <a:ext cx="28803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L XIX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8921254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ChangeArrowheads="1"/>
          </p:cNvSpPr>
          <p:nvPr/>
        </p:nvSpPr>
        <p:spPr bwMode="auto">
          <a:xfrm>
            <a:off x="68316" y="250919"/>
            <a:ext cx="8909049" cy="144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Example: 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 case-control study was  conducted to test the association  between  smoking and cancer of the pancreas of the 100 cases 60 of them were smokers , while  of the  400 controls,  100 were smokers. Calculation of </a:t>
            </a:r>
            <a:r>
              <a:rPr 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OR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from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Rectangle 7"/>
          <p:cNvSpPr>
            <a:spLocks noChangeArrowheads="1"/>
          </p:cNvSpPr>
          <p:nvPr/>
        </p:nvSpPr>
        <p:spPr bwMode="auto">
          <a:xfrm>
            <a:off x="6444593" y="3116867"/>
            <a:ext cx="230410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OR = 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60 x 300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MY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100 x 40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OR = 4.5 </a:t>
            </a:r>
            <a:endParaRPr lang="en-MY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6324" name="Picture 8" descr="Description: https://www.healthknowledge.org.uk/sites/default/files/documents/elearning/epidemiologyp/isdcrossss/formu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1118" y="1697469"/>
            <a:ext cx="3042587" cy="935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5" name="Rectangle 3"/>
          <p:cNvSpPr>
            <a:spLocks noChangeArrowheads="1"/>
          </p:cNvSpPr>
          <p:nvPr/>
        </p:nvSpPr>
        <p:spPr bwMode="auto">
          <a:xfrm>
            <a:off x="1491619" y="-11018"/>
            <a:ext cx="5559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 dirty="0"/>
              <a:t>3</a:t>
            </a:r>
            <a:r>
              <a:rPr lang="en-US" sz="2400" b="1" dirty="0"/>
              <a:t>. </a:t>
            </a:r>
            <a:r>
              <a:rPr lang="en-US" sz="24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Analysis of case-control studies</a:t>
            </a:r>
            <a:endParaRPr lang="en-MY" sz="2400" dirty="0">
              <a:solidFill>
                <a:srgbClr val="C0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5632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F20A7822-28E8-4EE2-85F2-582104FA56AF}" type="slidenum">
              <a:rPr lang="ar-SA" smtClean="0"/>
              <a:pPr eaLnBrk="1" hangingPunct="1"/>
              <a:t>10</a:t>
            </a:fld>
            <a:endParaRPr lang="en-US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188785"/>
              </p:ext>
            </p:extLst>
          </p:nvPr>
        </p:nvGraphicFramePr>
        <p:xfrm>
          <a:off x="320432" y="2649001"/>
          <a:ext cx="5704111" cy="213042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2467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36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82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599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aramond" pitchFamily="18" charset="0"/>
                        </a:rPr>
                        <a:t>Exposure</a:t>
                      </a:r>
                      <a:endParaRPr lang="en-MY" sz="2400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aramond" pitchFamily="18" charset="0"/>
                        </a:rPr>
                        <a:t> Cases</a:t>
                      </a:r>
                      <a:endParaRPr lang="en-MY" sz="2400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aramond" pitchFamily="18" charset="0"/>
                        </a:rPr>
                        <a:t>Control</a:t>
                      </a:r>
                      <a:endParaRPr lang="en-MY" sz="2400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aramond" pitchFamily="18" charset="0"/>
                        </a:rPr>
                        <a:t>Total</a:t>
                      </a:r>
                      <a:endParaRPr lang="en-MY" sz="2400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44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Smokers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60   (a)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100</a:t>
                      </a:r>
                      <a:r>
                        <a:rPr lang="en-US" sz="2400" b="1" baseline="0" dirty="0" smtClean="0">
                          <a:latin typeface="Garamond" pitchFamily="18" charset="0"/>
                        </a:rPr>
                        <a:t>  </a:t>
                      </a:r>
                      <a:r>
                        <a:rPr lang="en-US" sz="2400" b="1" dirty="0" smtClean="0">
                          <a:latin typeface="Garamond" pitchFamily="18" charset="0"/>
                        </a:rPr>
                        <a:t>(b)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160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44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Non Smokers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40  </a:t>
                      </a:r>
                      <a:r>
                        <a:rPr lang="en-US" sz="2400" b="1" baseline="0" dirty="0" smtClean="0">
                          <a:latin typeface="Garamond" pitchFamily="18" charset="0"/>
                        </a:rPr>
                        <a:t> </a:t>
                      </a:r>
                      <a:r>
                        <a:rPr lang="en-US" sz="2400" b="1" dirty="0" smtClean="0">
                          <a:latin typeface="Garamond" pitchFamily="18" charset="0"/>
                        </a:rPr>
                        <a:t>(c)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300</a:t>
                      </a:r>
                      <a:r>
                        <a:rPr lang="en-US" sz="2400" b="1" baseline="0" dirty="0" smtClean="0">
                          <a:latin typeface="Garamond" pitchFamily="18" charset="0"/>
                        </a:rPr>
                        <a:t>  </a:t>
                      </a:r>
                      <a:r>
                        <a:rPr lang="en-US" sz="2400" b="1" dirty="0" smtClean="0">
                          <a:latin typeface="Garamond" pitchFamily="18" charset="0"/>
                        </a:rPr>
                        <a:t>(d)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340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44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Total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100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400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500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6354" name="Rectangle 2"/>
          <p:cNvSpPr>
            <a:spLocks noChangeArrowheads="1"/>
          </p:cNvSpPr>
          <p:nvPr/>
        </p:nvSpPr>
        <p:spPr bwMode="auto">
          <a:xfrm>
            <a:off x="0" y="2248891"/>
            <a:ext cx="614111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000" b="1" dirty="0">
                <a:latin typeface="Garamond" pitchFamily="18" charset="0"/>
                <a:cs typeface="Times New Roman" pitchFamily="18" charset="0"/>
              </a:rPr>
              <a:t>Table 1. Hypothetical CCS of smoking and </a:t>
            </a:r>
            <a:r>
              <a:rPr lang="en-US" sz="2000" b="1" dirty="0" err="1">
                <a:latin typeface="Garamond" pitchFamily="18" charset="0"/>
                <a:cs typeface="Times New Roman" pitchFamily="18" charset="0"/>
              </a:rPr>
              <a:t>ca</a:t>
            </a:r>
            <a:r>
              <a:rPr lang="en-US" sz="20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Garamond" pitchFamily="18" charset="0"/>
                <a:cs typeface="Times New Roman" pitchFamily="18" charset="0"/>
              </a:rPr>
              <a:t>pancreas</a:t>
            </a:r>
            <a:endParaRPr lang="en-MY" sz="2000" b="1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4869160"/>
            <a:ext cx="872584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rgbClr val="C00000"/>
                </a:solidFill>
                <a:latin typeface="Garamond" pitchFamily="18" charset="0"/>
              </a:rPr>
              <a:t>The OR </a:t>
            </a:r>
            <a:r>
              <a:rPr lang="en-US" sz="2200" dirty="0" smtClean="0">
                <a:latin typeface="Garamond" pitchFamily="18" charset="0"/>
              </a:rPr>
              <a:t>estimates that ,</a:t>
            </a:r>
            <a:r>
              <a:rPr lang="en-US" sz="2200" b="1" dirty="0" smtClean="0">
                <a:latin typeface="Garamond" pitchFamily="18" charset="0"/>
              </a:rPr>
              <a:t>smokers </a:t>
            </a:r>
            <a:r>
              <a:rPr lang="en-US" sz="2200" dirty="0" smtClean="0">
                <a:latin typeface="Garamond" pitchFamily="18" charset="0"/>
              </a:rPr>
              <a:t>are </a:t>
            </a:r>
            <a:r>
              <a:rPr lang="en-US" sz="2200" b="1" dirty="0" smtClean="0">
                <a:solidFill>
                  <a:srgbClr val="002060"/>
                </a:solidFill>
                <a:latin typeface="Garamond" pitchFamily="18" charset="0"/>
              </a:rPr>
              <a:t>4.5 times </a:t>
            </a:r>
            <a:r>
              <a:rPr lang="en-US" sz="2200" b="1" dirty="0" smtClean="0">
                <a:latin typeface="Garamond" pitchFamily="18" charset="0"/>
              </a:rPr>
              <a:t>more</a:t>
            </a:r>
            <a:r>
              <a:rPr lang="en-US" sz="2200" dirty="0" smtClean="0">
                <a:latin typeface="Garamond" pitchFamily="18" charset="0"/>
              </a:rPr>
              <a:t> </a:t>
            </a:r>
            <a:r>
              <a:rPr lang="en-US" sz="2200" b="1" dirty="0" smtClean="0">
                <a:latin typeface="Garamond" pitchFamily="18" charset="0"/>
              </a:rPr>
              <a:t>likely to develop cancer of the pancreas than non-smokers. </a:t>
            </a:r>
          </a:p>
          <a:p>
            <a:r>
              <a:rPr lang="en-US" sz="2200" dirty="0" smtClean="0">
                <a:latin typeface="Garamond" pitchFamily="18" charset="0"/>
              </a:rPr>
              <a:t>NB: The odds ratio of smoking and cancer of the pancreas has been performed without </a:t>
            </a:r>
            <a:r>
              <a:rPr lang="en-US" sz="2200" b="1" dirty="0" smtClean="0">
                <a:solidFill>
                  <a:srgbClr val="0070C0"/>
                </a:solidFill>
                <a:latin typeface="Garamond" pitchFamily="18" charset="0"/>
              </a:rPr>
              <a:t>adjusting for potential confounders. </a:t>
            </a:r>
            <a:endParaRPr lang="en-US" sz="22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44F2-034D-4A13-801D-BD2329562270}" type="datetime1">
              <a:rPr lang="en-MY" smtClean="0"/>
              <a:t>15/8/2023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6618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4861" y="759803"/>
            <a:ext cx="9061358" cy="2462213"/>
          </a:xfrm>
          <a:prstGeom prst="rect">
            <a:avLst/>
          </a:prstGeom>
          <a:ln cmpd="thickThin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Strengths</a:t>
            </a:r>
            <a:endParaRPr lang="en-MY" sz="2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Cost effective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relative to other analytical studies such as cohort studies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CCS are retrospective, and cases are identified at the beginning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the study; therefore 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there is no long follow up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period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as compared to cohort studies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Efficien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 for the study of 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diseases 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with long latency periods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MY" sz="2200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    Efficient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for the study of 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rare diseases</a:t>
            </a:r>
            <a:endParaRPr lang="en-MY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   Good for examining 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multiple exposures.</a:t>
            </a:r>
            <a:endParaRPr lang="en-MY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371" name="Rectangle 2"/>
          <p:cNvSpPr>
            <a:spLocks noChangeArrowheads="1"/>
          </p:cNvSpPr>
          <p:nvPr/>
        </p:nvSpPr>
        <p:spPr bwMode="auto">
          <a:xfrm>
            <a:off x="7114187" y="5425"/>
            <a:ext cx="2051372" cy="1169551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MY" sz="1000" dirty="0">
                <a:latin typeface="Times New Roman" pitchFamily="18" charset="0"/>
                <a:cs typeface="Times New Roman" pitchFamily="18" charset="0"/>
              </a:rPr>
              <a:t>basic concepts, </a:t>
            </a:r>
          </a:p>
          <a:p>
            <a:r>
              <a:rPr lang="en-MY" sz="1000" dirty="0">
                <a:latin typeface="Times New Roman" pitchFamily="18" charset="0"/>
                <a:cs typeface="Times New Roman" pitchFamily="18" charset="0"/>
              </a:rPr>
              <a:t>application and </a:t>
            </a:r>
          </a:p>
          <a:p>
            <a:r>
              <a:rPr lang="en-MY" sz="1000" dirty="0">
                <a:latin typeface="Times New Roman" pitchFamily="18" charset="0"/>
                <a:cs typeface="Times New Roman" pitchFamily="18" charset="0"/>
              </a:rPr>
              <a:t>strengths of CCS</a:t>
            </a:r>
          </a:p>
          <a:p>
            <a:r>
              <a:rPr lang="en-MY" sz="1000" dirty="0">
                <a:latin typeface="Times New Roman" pitchFamily="18" charset="0"/>
                <a:cs typeface="Times New Roman" pitchFamily="18" charset="0"/>
              </a:rPr>
              <a:t>Issues in the design CCS</a:t>
            </a:r>
          </a:p>
          <a:p>
            <a:r>
              <a:rPr lang="en-MY" sz="1000" dirty="0">
                <a:latin typeface="Times New Roman" pitchFamily="18" charset="0"/>
                <a:cs typeface="Times New Roman" pitchFamily="18" charset="0"/>
              </a:rPr>
              <a:t>Common sources of bias in a CCS</a:t>
            </a:r>
          </a:p>
          <a:p>
            <a:r>
              <a:rPr lang="en-MY" sz="1000" b="1" dirty="0">
                <a:latin typeface="Times New Roman" pitchFamily="18" charset="0"/>
                <a:cs typeface="Times New Roman" pitchFamily="18" charset="0"/>
              </a:rPr>
              <a:t>Analysis of CCS</a:t>
            </a:r>
          </a:p>
          <a:p>
            <a:r>
              <a:rPr lang="en-MY" sz="1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Strengths and weaknesses of CCS</a:t>
            </a:r>
          </a:p>
        </p:txBody>
      </p:sp>
      <p:sp>
        <p:nvSpPr>
          <p:cNvPr id="58372" name="Rectangle 3"/>
          <p:cNvSpPr>
            <a:spLocks noChangeArrowheads="1"/>
          </p:cNvSpPr>
          <p:nvPr/>
        </p:nvSpPr>
        <p:spPr bwMode="auto">
          <a:xfrm>
            <a:off x="1152525" y="139700"/>
            <a:ext cx="56165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Strengths and weaknesses of CCS</a:t>
            </a:r>
            <a:endParaRPr lang="en-MY" sz="280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5837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EE2AE580-9195-44E1-9EEE-961EBA421D45}" type="slidenum">
              <a:rPr lang="ar-SA" smtClean="0"/>
              <a:pPr eaLnBrk="1" hangingPunct="1"/>
              <a:t>11</a:t>
            </a:fld>
            <a:endParaRPr lang="en-US" smtClean="0"/>
          </a:p>
        </p:txBody>
      </p:sp>
      <p:sp>
        <p:nvSpPr>
          <p:cNvPr id="6" name="Rectangle 5"/>
          <p:cNvSpPr/>
          <p:nvPr/>
        </p:nvSpPr>
        <p:spPr>
          <a:xfrm>
            <a:off x="103680" y="3501008"/>
            <a:ext cx="8804275" cy="2462213"/>
          </a:xfrm>
          <a:prstGeom prst="rect">
            <a:avLst/>
          </a:prstGeom>
          <a:ln w="28575">
            <a:solidFill>
              <a:srgbClr val="FF0000"/>
            </a:solidFill>
            <a:prstDash val="lgDash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Weaknesse</a:t>
            </a:r>
            <a:r>
              <a:rPr lang="en-US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MY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Particularly 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prone to bias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especially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selection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recall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observer bias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CCS limited to 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examining 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one outcome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MY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Unable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to estimate 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incidence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rates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of disease 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Poor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choice for the study of 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rare exposures</a:t>
            </a:r>
            <a:r>
              <a:rPr lang="en-US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MY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temporal sequence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between exposure and disease may be 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difficult to determine.</a:t>
            </a:r>
            <a:endParaRPr lang="en-MY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193F4-575B-4034-B31C-A8A4E2EAEE40}" type="datetime1">
              <a:rPr lang="en-MY" smtClean="0"/>
              <a:t>15/8/2023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4257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0"/>
            <a:ext cx="8229600" cy="990600"/>
          </a:xfrm>
          <a:ln>
            <a:miter lim="800000"/>
            <a:headEnd/>
            <a:tailEnd/>
          </a:ln>
          <a:extLst/>
        </p:spPr>
        <p:txBody>
          <a:bodyPr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Thank you for attention </a:t>
            </a:r>
          </a:p>
        </p:txBody>
      </p:sp>
      <p:pic>
        <p:nvPicPr>
          <p:cNvPr id="60419" name="Picture 10" descr="MPj0399639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4744"/>
            <a:ext cx="8964612" cy="585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20" name="Picture 6" descr="picture of physical exercise  - healthy habits post it illustration design over white - JPG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348880"/>
            <a:ext cx="1711325" cy="136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1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DBF6F2BD-E158-4249-9FAC-617C7FE1F31A}" type="slidenum">
              <a:rPr lang="ar-SA" smtClean="0"/>
              <a:pPr eaLnBrk="1" hangingPunct="1"/>
              <a:t>12</a:t>
            </a:fld>
            <a:endParaRPr lang="en-US" smtClean="0"/>
          </a:p>
        </p:txBody>
      </p:sp>
      <p:sp>
        <p:nvSpPr>
          <p:cNvPr id="7" name="Horizontal Scroll 6"/>
          <p:cNvSpPr/>
          <p:nvPr/>
        </p:nvSpPr>
        <p:spPr>
          <a:xfrm>
            <a:off x="4872947" y="990600"/>
            <a:ext cx="2222500" cy="1249363"/>
          </a:xfrm>
          <a:prstGeom prst="horizontalScroll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5006595" y="1257190"/>
            <a:ext cx="2088852" cy="646331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year  </a:t>
            </a:r>
            <a:r>
              <a:rPr lang="en-MY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MY" b="1" spc="50" baseline="300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MY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MY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medical   students</a:t>
            </a:r>
            <a:endParaRPr lang="en-MY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08875-AD80-4E99-9731-86E26C593D27}" type="datetime1">
              <a:rPr lang="en-MY" smtClean="0"/>
              <a:t>15/8/2023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3663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47667" y="1875032"/>
            <a:ext cx="4281941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MY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Cohort Study</a:t>
            </a:r>
            <a:endParaRPr lang="en-MY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1443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B9F471F4-A4D6-421E-92C5-2FB5D2F2422B}" type="slidenum">
              <a:rPr lang="ar-SA" smtClean="0"/>
              <a:pPr eaLnBrk="1" hangingPunct="1"/>
              <a:t>13</a:t>
            </a:fld>
            <a:endParaRPr lang="en-US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39750" y="3860800"/>
            <a:ext cx="7777163" cy="1477963"/>
          </a:xfrm>
          <a:prstGeom prst="rect">
            <a:avLst/>
          </a:prstGeom>
          <a:noFill/>
          <a:ln w="22225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Issues in the design of cohort studies understand the differences from a CCS, </a:t>
            </a:r>
          </a:p>
          <a:p>
            <a:pPr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*Potential bias in cohort studies</a:t>
            </a:r>
          </a:p>
          <a:p>
            <a:pPr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*Analysis of cohort studies</a:t>
            </a:r>
          </a:p>
          <a:p>
            <a:pPr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*calculate the basic measures (RR,AR</a:t>
            </a:r>
          </a:p>
          <a:p>
            <a:pPr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*appreciate its strengths and weaknesses.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16BB0-B2A6-4592-AB77-4114AED4348E}" type="datetime1">
              <a:rPr lang="en-MY" smtClean="0"/>
              <a:t>15/8/2023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8252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ChangeArrowheads="1"/>
          </p:cNvSpPr>
          <p:nvPr/>
        </p:nvSpPr>
        <p:spPr bwMode="auto">
          <a:xfrm>
            <a:off x="1475656" y="2124075"/>
            <a:ext cx="48958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Case control Study</a:t>
            </a:r>
          </a:p>
        </p:txBody>
      </p:sp>
      <p:sp>
        <p:nvSpPr>
          <p:cNvPr id="2" name="Rectangle 1"/>
          <p:cNvSpPr/>
          <p:nvPr/>
        </p:nvSpPr>
        <p:spPr>
          <a:xfrm>
            <a:off x="5580063" y="260350"/>
            <a:ext cx="3165475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rgbClr val="009900"/>
                </a:solidFill>
              </a:rPr>
              <a:t>Analytical studies</a:t>
            </a:r>
            <a:endParaRPr lang="en-MY" sz="1600" b="1" dirty="0">
              <a:solidFill>
                <a:srgbClr val="009900"/>
              </a:solidFill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en-MY" sz="1600" b="1" dirty="0">
                <a:latin typeface="Times New Roman" pitchFamily="18" charset="0"/>
                <a:cs typeface="Times New Roman" pitchFamily="18" charset="0"/>
              </a:rPr>
              <a:t>Cross-sectional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MY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Case-control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MY" sz="1600" b="1" dirty="0">
                <a:latin typeface="Times New Roman" pitchFamily="18" charset="0"/>
                <a:cs typeface="Times New Roman" pitchFamily="18" charset="0"/>
              </a:rPr>
              <a:t>Cohort</a:t>
            </a:r>
          </a:p>
        </p:txBody>
      </p:sp>
      <p:sp>
        <p:nvSpPr>
          <p:cNvPr id="36868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41C3ED6B-2A6F-44DD-95AE-D96E44E125B4}" type="slidenum">
              <a:rPr lang="ar-SA" smtClean="0"/>
              <a:pPr eaLnBrk="1" hangingPunct="1"/>
              <a:t>2</a:t>
            </a:fld>
            <a:endParaRPr lang="en-US" smtClean="0"/>
          </a:p>
        </p:txBody>
      </p:sp>
      <p:sp>
        <p:nvSpPr>
          <p:cNvPr id="5" name="Rectangle 4"/>
          <p:cNvSpPr/>
          <p:nvPr/>
        </p:nvSpPr>
        <p:spPr>
          <a:xfrm>
            <a:off x="611560" y="3140968"/>
            <a:ext cx="7345363" cy="200054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Issues in the design of case-control studies</a:t>
            </a:r>
            <a:endParaRPr lang="en-MY" sz="2800" b="1" dirty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Formulation of a clearly defined hypothesis </a:t>
            </a: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Selection of cases </a:t>
            </a:r>
            <a:endParaRPr lang="en-MY" sz="2400" b="1" dirty="0">
              <a:latin typeface="Garamond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Selection of controls </a:t>
            </a:r>
            <a:endParaRPr lang="en-MY" sz="2400" b="1" dirty="0">
              <a:latin typeface="Garamond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Measuring exposure status</a:t>
            </a:r>
            <a:endParaRPr lang="en-MY" sz="2400" b="1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5C62-1871-4896-9490-E62B74371A60}" type="datetime1">
              <a:rPr lang="en-MY" smtClean="0"/>
              <a:t>15/8/2023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0110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E84C15D9-34B2-4948-A003-9C90054E7BB8}" type="slidenum">
              <a:rPr lang="ar-SA" smtClean="0"/>
              <a:pPr eaLnBrk="1" hangingPunct="1"/>
              <a:t>3</a:t>
            </a:fld>
            <a:endParaRPr lang="en-US" smtClean="0"/>
          </a:p>
        </p:txBody>
      </p:sp>
      <p:pic>
        <p:nvPicPr>
          <p:cNvPr id="37891" name="Picture 5" descr="https://www.healthknowledge.org.uk/sites/default/files/documents/elearning/epidemiologyp/isdcrossss/cas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700213"/>
            <a:ext cx="7993063" cy="468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Rectangle 2"/>
          <p:cNvSpPr>
            <a:spLocks noChangeArrowheads="1"/>
          </p:cNvSpPr>
          <p:nvPr/>
        </p:nvSpPr>
        <p:spPr bwMode="auto">
          <a:xfrm>
            <a:off x="5651500" y="0"/>
            <a:ext cx="3394075" cy="127727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MY" sz="1100" dirty="0">
                <a:latin typeface="Times New Roman" pitchFamily="18" charset="0"/>
                <a:cs typeface="Times New Roman" pitchFamily="18" charset="0"/>
              </a:rPr>
              <a:t>basic concepts, </a:t>
            </a:r>
          </a:p>
          <a:p>
            <a:r>
              <a:rPr lang="en-MY" sz="1100" dirty="0">
                <a:latin typeface="Times New Roman" pitchFamily="18" charset="0"/>
                <a:cs typeface="Times New Roman" pitchFamily="18" charset="0"/>
              </a:rPr>
              <a:t>application and </a:t>
            </a:r>
          </a:p>
          <a:p>
            <a:r>
              <a:rPr lang="en-MY" sz="1100" dirty="0">
                <a:latin typeface="Times New Roman" pitchFamily="18" charset="0"/>
                <a:cs typeface="Times New Roman" pitchFamily="18" charset="0"/>
              </a:rPr>
              <a:t>strengths of CCS</a:t>
            </a:r>
          </a:p>
          <a:p>
            <a:r>
              <a:rPr lang="en-MY" sz="1100" dirty="0">
                <a:latin typeface="Times New Roman" pitchFamily="18" charset="0"/>
                <a:cs typeface="Times New Roman" pitchFamily="18" charset="0"/>
              </a:rPr>
              <a:t>Issues in the design CCS</a:t>
            </a:r>
          </a:p>
          <a:p>
            <a:r>
              <a:rPr lang="en-MY" sz="1100" dirty="0">
                <a:latin typeface="Times New Roman" pitchFamily="18" charset="0"/>
                <a:cs typeface="Times New Roman" pitchFamily="18" charset="0"/>
              </a:rPr>
              <a:t>Common sources of bias in a CCS</a:t>
            </a:r>
          </a:p>
          <a:p>
            <a:r>
              <a:rPr lang="en-MY" sz="1100" dirty="0">
                <a:latin typeface="Times New Roman" pitchFamily="18" charset="0"/>
                <a:cs typeface="Times New Roman" pitchFamily="18" charset="0"/>
              </a:rPr>
              <a:t>Analysis of CCS</a:t>
            </a:r>
          </a:p>
          <a:p>
            <a:r>
              <a:rPr lang="en-MY" sz="1100" dirty="0">
                <a:latin typeface="Times New Roman" pitchFamily="18" charset="0"/>
                <a:cs typeface="Times New Roman" pitchFamily="18" charset="0"/>
              </a:rPr>
              <a:t>Strengths and weaknesses of CCS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5867400" y="3284538"/>
            <a:ext cx="1481138" cy="3603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/>
              <a:t>diseased</a:t>
            </a:r>
            <a:endParaRPr lang="en-MY" sz="2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5531-9162-4B76-96F9-3C2C317B0D17}" type="datetime1">
              <a:rPr lang="en-MY" smtClean="0"/>
              <a:t>15/8/2023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1303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ChangeArrowheads="1"/>
          </p:cNvSpPr>
          <p:nvPr/>
        </p:nvSpPr>
        <p:spPr bwMode="auto">
          <a:xfrm>
            <a:off x="2725738" y="115888"/>
            <a:ext cx="3959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case-control studies</a:t>
            </a:r>
            <a:endParaRPr lang="en-MY" sz="2800" b="1" dirty="0">
              <a:solidFill>
                <a:srgbClr val="C0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8915" name="Rectangle 1"/>
          <p:cNvSpPr>
            <a:spLocks noChangeArrowheads="1"/>
          </p:cNvSpPr>
          <p:nvPr/>
        </p:nvSpPr>
        <p:spPr bwMode="auto">
          <a:xfrm>
            <a:off x="0" y="701675"/>
            <a:ext cx="906273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8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Case-control studies </a:t>
            </a:r>
            <a:r>
              <a:rPr lang="en-MY" sz="2800" dirty="0">
                <a:cs typeface="Times New Roman" pitchFamily="18" charset="0"/>
              </a:rPr>
              <a:t>are one of the frequently  </a:t>
            </a:r>
          </a:p>
          <a:p>
            <a:r>
              <a:rPr lang="en-MY" sz="2800" dirty="0">
                <a:cs typeface="Times New Roman" pitchFamily="18" charset="0"/>
              </a:rPr>
              <a:t> used study designs </a:t>
            </a:r>
            <a:r>
              <a:rPr lang="en-MY" sz="2800" b="1" dirty="0">
                <a:cs typeface="Times New Roman" pitchFamily="18" charset="0"/>
              </a:rPr>
              <a:t>due to the relative ease of its </a:t>
            </a:r>
            <a:r>
              <a:rPr lang="en-MY" sz="2800" dirty="0">
                <a:cs typeface="Times New Roman" pitchFamily="18" charset="0"/>
              </a:rPr>
              <a:t>application in </a:t>
            </a:r>
            <a:r>
              <a:rPr lang="en-MY" sz="2800" b="1" dirty="0" smtClean="0">
                <a:cs typeface="Times New Roman" pitchFamily="18" charset="0"/>
              </a:rPr>
              <a:t>comparison </a:t>
            </a:r>
            <a:r>
              <a:rPr lang="en-MY" sz="2800" b="1" dirty="0">
                <a:cs typeface="Times New Roman" pitchFamily="18" charset="0"/>
              </a:rPr>
              <a:t>with other </a:t>
            </a:r>
            <a:r>
              <a:rPr lang="en-MY" sz="2800" dirty="0">
                <a:cs typeface="Times New Roman" pitchFamily="18" charset="0"/>
              </a:rPr>
              <a:t>study designs</a:t>
            </a:r>
          </a:p>
        </p:txBody>
      </p:sp>
      <p:sp>
        <p:nvSpPr>
          <p:cNvPr id="41989" name="Rectangle 3"/>
          <p:cNvSpPr>
            <a:spLocks noChangeArrowheads="1"/>
          </p:cNvSpPr>
          <p:nvPr/>
        </p:nvSpPr>
        <p:spPr bwMode="auto">
          <a:xfrm>
            <a:off x="-27293" y="1979612"/>
            <a:ext cx="9171293" cy="4739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800" b="1" dirty="0" smtClean="0">
                <a:solidFill>
                  <a:srgbClr val="FF0000"/>
                </a:solidFill>
                <a:cs typeface="Times New Roman" pitchFamily="18" charset="0"/>
              </a:rPr>
              <a:t>case-control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studies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 (</a:t>
            </a:r>
            <a:r>
              <a:rPr lang="en-MY" sz="2800" b="1" dirty="0">
                <a:cs typeface="Times New Roman" pitchFamily="18" charset="0"/>
              </a:rPr>
              <a:t>CCS )</a:t>
            </a: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start </a:t>
            </a:r>
            <a:r>
              <a:rPr lang="en-MY" sz="2800" b="1" dirty="0">
                <a:cs typeface="Times New Roman" pitchFamily="18" charset="0"/>
              </a:rPr>
              <a:t>with the identification of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dirty="0" smtClean="0">
                <a:solidFill>
                  <a:srgbClr val="C00000"/>
                </a:solidFill>
                <a:cs typeface="Times New Roman" pitchFamily="18" charset="0"/>
              </a:rPr>
              <a:t>a 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group of </a:t>
            </a:r>
            <a:r>
              <a:rPr lang="en-MY" sz="2000" b="1" dirty="0">
                <a:solidFill>
                  <a:srgbClr val="C00000"/>
                </a:solidFill>
                <a:cs typeface="Times New Roman" pitchFamily="18" charset="0"/>
              </a:rPr>
              <a:t>cases </a:t>
            </a:r>
            <a:r>
              <a:rPr lang="en-MY" sz="2000" dirty="0">
                <a:cs typeface="Times New Roman" pitchFamily="18" charset="0"/>
              </a:rPr>
              <a:t>(individuals with a particular  health outcome)</a:t>
            </a:r>
            <a:r>
              <a:rPr lang="en-MY" dirty="0">
                <a:cs typeface="Times New Roman" pitchFamily="18" charset="0"/>
              </a:rPr>
              <a:t> </a:t>
            </a:r>
            <a:r>
              <a:rPr lang="en-MY" sz="2800" dirty="0">
                <a:cs typeface="Times New Roman" pitchFamily="18" charset="0"/>
              </a:rPr>
              <a:t>in a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given population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a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group of controls </a:t>
            </a:r>
            <a:r>
              <a:rPr lang="en-MY" dirty="0">
                <a:cs typeface="Times New Roman" pitchFamily="18" charset="0"/>
              </a:rPr>
              <a:t>(</a:t>
            </a:r>
            <a:r>
              <a:rPr lang="en-MY" sz="2400" dirty="0">
                <a:cs typeface="Times New Roman" pitchFamily="18" charset="0"/>
              </a:rPr>
              <a:t>individuals  </a:t>
            </a:r>
            <a:r>
              <a:rPr lang="en-MY" sz="2400" dirty="0">
                <a:solidFill>
                  <a:srgbClr val="0070C0"/>
                </a:solidFill>
                <a:cs typeface="Times New Roman" pitchFamily="18" charset="0"/>
              </a:rPr>
              <a:t>without</a:t>
            </a:r>
            <a:r>
              <a:rPr lang="en-MY" sz="2400" dirty="0">
                <a:cs typeface="Times New Roman" pitchFamily="18" charset="0"/>
              </a:rPr>
              <a:t> the health outcome</a:t>
            </a:r>
            <a:r>
              <a:rPr lang="en-MY" sz="2800" dirty="0">
                <a:cs typeface="Times New Roman" pitchFamily="18" charset="0"/>
              </a:rPr>
              <a:t>) </a:t>
            </a:r>
            <a:endParaRPr lang="en-MY" sz="2800" dirty="0" smtClean="0">
              <a:cs typeface="Times New Roman" pitchFamily="18" charset="0"/>
            </a:endParaRPr>
          </a:p>
          <a:p>
            <a:pPr>
              <a:defRPr/>
            </a:pPr>
            <a:r>
              <a:rPr lang="en-MY" sz="2800" dirty="0" smtClean="0">
                <a:cs typeface="Times New Roman" pitchFamily="18" charset="0"/>
              </a:rPr>
              <a:t>    to </a:t>
            </a:r>
            <a:r>
              <a:rPr lang="en-MY" sz="2800" dirty="0">
                <a:cs typeface="Times New Roman" pitchFamily="18" charset="0"/>
              </a:rPr>
              <a:t>be included in the study</a:t>
            </a:r>
            <a:r>
              <a:rPr lang="en-MY" sz="2800" dirty="0" smtClean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800" b="1" dirty="0">
                <a:cs typeface="Times New Roman" pitchFamily="18" charset="0"/>
              </a:rPr>
              <a:t>Then for each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case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dirty="0">
                <a:cs typeface="Times New Roman" pitchFamily="18" charset="0"/>
              </a:rPr>
              <a:t>and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control</a:t>
            </a:r>
            <a:r>
              <a:rPr lang="en-US" sz="28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it is determined whether 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they have been exposed to the factor </a:t>
            </a:r>
            <a:endParaRPr lang="en-US" sz="2800" b="1" dirty="0" smtClean="0">
              <a:solidFill>
                <a:schemeClr val="tx2">
                  <a:lumMod val="75000"/>
                </a:schemeClr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     understudy 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or not.</a:t>
            </a:r>
          </a:p>
          <a:p>
            <a:pPr>
              <a:defRPr/>
            </a:pPr>
            <a:endParaRPr lang="en-MY" sz="2800" dirty="0">
              <a:cs typeface="Times New Roman" pitchFamily="18" charset="0"/>
            </a:endParaRPr>
          </a:p>
          <a:p>
            <a:pPr>
              <a:defRPr/>
            </a:pPr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91" name="Rectangle 2"/>
          <p:cNvSpPr>
            <a:spLocks noChangeArrowheads="1"/>
          </p:cNvSpPr>
          <p:nvPr/>
        </p:nvSpPr>
        <p:spPr bwMode="auto">
          <a:xfrm>
            <a:off x="7694580" y="23555"/>
            <a:ext cx="1368152" cy="707886"/>
          </a:xfrm>
          <a:prstGeom prst="rect">
            <a:avLst/>
          </a:prstGeom>
          <a:noFill/>
          <a:ln w="158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b="1" dirty="0">
                <a:solidFill>
                  <a:srgbClr val="002060"/>
                </a:solidFill>
              </a:rPr>
              <a:t>Analytical studies</a:t>
            </a:r>
            <a:endParaRPr lang="en-MY" sz="1000" b="1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MY" sz="1000" b="1" dirty="0">
                <a:latin typeface="Times New Roman" pitchFamily="18" charset="0"/>
                <a:cs typeface="Times New Roman" pitchFamily="18" charset="0"/>
              </a:rPr>
              <a:t>Cross-sectional </a:t>
            </a:r>
          </a:p>
          <a:p>
            <a:pPr>
              <a:defRPr/>
            </a:pPr>
            <a:r>
              <a:rPr lang="en-MY" sz="1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Case-control</a:t>
            </a:r>
          </a:p>
          <a:p>
            <a:pPr>
              <a:defRPr/>
            </a:pPr>
            <a:r>
              <a:rPr lang="en-MY" sz="1000" b="1" dirty="0">
                <a:latin typeface="Times New Roman" pitchFamily="18" charset="0"/>
                <a:cs typeface="Times New Roman" pitchFamily="18" charset="0"/>
              </a:rPr>
              <a:t>Cohort</a:t>
            </a:r>
          </a:p>
        </p:txBody>
      </p:sp>
      <p:sp>
        <p:nvSpPr>
          <p:cNvPr id="38918" name="Rectangle 1"/>
          <p:cNvSpPr>
            <a:spLocks noChangeArrowheads="1"/>
          </p:cNvSpPr>
          <p:nvPr/>
        </p:nvSpPr>
        <p:spPr bwMode="auto">
          <a:xfrm>
            <a:off x="323850" y="0"/>
            <a:ext cx="24018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Analytical studies</a:t>
            </a:r>
            <a:endParaRPr lang="en-MY" sz="2400" dirty="0">
              <a:solidFill>
                <a:srgbClr val="C0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6588224" y="6219581"/>
            <a:ext cx="2178050" cy="673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Case-control studies </a:t>
            </a:r>
            <a:endParaRPr lang="en-MY" sz="1600" b="1" dirty="0">
              <a:solidFill>
                <a:schemeClr val="bg1"/>
              </a:solidFill>
            </a:endParaRPr>
          </a:p>
        </p:txBody>
      </p:sp>
      <p:sp>
        <p:nvSpPr>
          <p:cNvPr id="3892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2E4F7D2D-7CEF-404A-A212-5B531246F5AA}" type="slidenum">
              <a:rPr lang="ar-SA" smtClean="0"/>
              <a:pPr eaLnBrk="1" hangingPunct="1"/>
              <a:t>4</a:t>
            </a:fld>
            <a:endParaRPr lang="en-US" smtClean="0"/>
          </a:p>
        </p:txBody>
      </p:sp>
      <p:pic>
        <p:nvPicPr>
          <p:cNvPr id="9" name="Picture 5" descr="https://www.healthknowledge.org.uk/sites/default/files/documents/elearning/epidemiologyp/isdcrossss/cas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1005" y="5001121"/>
            <a:ext cx="2232745" cy="1307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ounded Rectangle 9"/>
          <p:cNvSpPr/>
          <p:nvPr/>
        </p:nvSpPr>
        <p:spPr>
          <a:xfrm>
            <a:off x="8240407" y="5430170"/>
            <a:ext cx="892785" cy="1801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diseased</a:t>
            </a:r>
            <a:endParaRPr lang="en-MY" sz="12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28D7-5339-4C0C-BE31-8E0279C9F4DC}" type="datetime1">
              <a:rPr lang="en-MY" smtClean="0"/>
              <a:t>15/8/2023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0801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ChangeArrowheads="1"/>
          </p:cNvSpPr>
          <p:nvPr/>
        </p:nvSpPr>
        <p:spPr bwMode="auto">
          <a:xfrm>
            <a:off x="2725738" y="115888"/>
            <a:ext cx="3959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case-control studies</a:t>
            </a:r>
            <a:endParaRPr lang="en-MY" sz="28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41989" name="Rectangle 3"/>
          <p:cNvSpPr>
            <a:spLocks noChangeArrowheads="1"/>
          </p:cNvSpPr>
          <p:nvPr/>
        </p:nvSpPr>
        <p:spPr bwMode="auto">
          <a:xfrm>
            <a:off x="-129991" y="598732"/>
            <a:ext cx="9351821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800" dirty="0" smtClean="0">
                <a:cs typeface="Times New Roman" pitchFamily="18" charset="0"/>
              </a:rPr>
              <a:t>In </a:t>
            </a:r>
            <a:r>
              <a:rPr lang="en-US" sz="2800" dirty="0">
                <a:cs typeface="Times New Roman" pitchFamily="18" charset="0"/>
              </a:rPr>
              <a:t>CCS the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prevalence of exposure</a:t>
            </a:r>
            <a:r>
              <a:rPr lang="en-US" sz="2800" b="1" dirty="0">
                <a:solidFill>
                  <a:srgbClr val="009900"/>
                </a:solidFill>
                <a:cs typeface="Times New Roman" pitchFamily="18" charset="0"/>
              </a:rPr>
              <a:t> </a:t>
            </a:r>
            <a:r>
              <a:rPr lang="en-US" sz="2800" dirty="0">
                <a:cs typeface="Times New Roman" pitchFamily="18" charset="0"/>
              </a:rPr>
              <a:t>to  a potential risk factor(s) is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800" b="1" dirty="0">
                <a:cs typeface="Times New Roman" pitchFamily="18" charset="0"/>
              </a:rPr>
              <a:t>compared between </a:t>
            </a:r>
            <a:r>
              <a:rPr lang="en-US" sz="2800" b="1" dirty="0">
                <a:solidFill>
                  <a:srgbClr val="C00000"/>
                </a:solidFill>
                <a:cs typeface="Times New Roman" pitchFamily="18" charset="0"/>
              </a:rPr>
              <a:t>cases</a:t>
            </a:r>
            <a:r>
              <a:rPr lang="en-US" sz="2800" b="1" dirty="0">
                <a:cs typeface="Times New Roman" pitchFamily="18" charset="0"/>
              </a:rPr>
              <a:t> and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 controls</a:t>
            </a:r>
            <a:r>
              <a:rPr lang="en-US" sz="2800" b="1" dirty="0" smtClean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800" b="1" dirty="0">
                <a:cs typeface="Times New Roman" pitchFamily="18" charset="0"/>
              </a:rPr>
              <a:t>If the 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prevalence of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 exposure </a:t>
            </a:r>
            <a:r>
              <a:rPr lang="en-US" sz="2800" dirty="0">
                <a:cs typeface="Times New Roman" pitchFamily="18" charset="0"/>
              </a:rPr>
              <a:t>is </a:t>
            </a:r>
            <a:endParaRPr lang="en-US" sz="2800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smtClean="0">
                <a:cs typeface="Times New Roman" pitchFamily="18" charset="0"/>
              </a:rPr>
              <a:t>  more </a:t>
            </a:r>
            <a:r>
              <a:rPr lang="en-US" sz="2800" dirty="0">
                <a:cs typeface="Times New Roman" pitchFamily="18" charset="0"/>
              </a:rPr>
              <a:t>common  among </a:t>
            </a:r>
            <a:r>
              <a:rPr lang="en-US" sz="2800" b="1" dirty="0">
                <a:solidFill>
                  <a:srgbClr val="C00000"/>
                </a:solidFill>
                <a:cs typeface="Times New Roman" pitchFamily="18" charset="0"/>
              </a:rPr>
              <a:t>cases</a:t>
            </a:r>
            <a:r>
              <a:rPr lang="en-US" sz="2800" dirty="0">
                <a:cs typeface="Times New Roman" pitchFamily="18" charset="0"/>
              </a:rPr>
              <a:t> than </a:t>
            </a:r>
            <a:r>
              <a:rPr lang="en-US" sz="2800" b="1" dirty="0">
                <a:solidFill>
                  <a:srgbClr val="00B050"/>
                </a:solidFill>
                <a:cs typeface="Times New Roman" pitchFamily="18" charset="0"/>
              </a:rPr>
              <a:t>controls,</a:t>
            </a:r>
            <a:r>
              <a:rPr lang="en-US" sz="2800" dirty="0">
                <a:cs typeface="Times New Roman" pitchFamily="18" charset="0"/>
              </a:rPr>
              <a:t> </a:t>
            </a:r>
            <a:endParaRPr lang="en-US" sz="2800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it </a:t>
            </a:r>
            <a:r>
              <a:rPr lang="en-US" sz="2800" b="1" dirty="0">
                <a:cs typeface="Times New Roman" pitchFamily="18" charset="0"/>
              </a:rPr>
              <a:t>may be a risk factor for the outcome </a:t>
            </a:r>
            <a:r>
              <a:rPr lang="en-US" sz="2800" dirty="0" smtClean="0">
                <a:cs typeface="Times New Roman" pitchFamily="18" charset="0"/>
              </a:rPr>
              <a:t>under </a:t>
            </a:r>
            <a:r>
              <a:rPr lang="en-US" sz="2800" dirty="0">
                <a:cs typeface="Times New Roman" pitchFamily="18" charset="0"/>
              </a:rPr>
              <a:t>investigation</a:t>
            </a:r>
            <a:r>
              <a:rPr lang="en-US" sz="2800" dirty="0" smtClean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A major </a:t>
            </a:r>
            <a:r>
              <a:rPr lang="en-US" sz="2800" b="1" dirty="0">
                <a:cs typeface="Times New Roman" pitchFamily="18" charset="0"/>
              </a:rPr>
              <a:t>characteristic of CCS is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800" b="1" dirty="0">
                <a:cs typeface="Times New Roman" pitchFamily="18" charset="0"/>
              </a:rPr>
              <a:t>that data on potential 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risk factors are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collected retrospectively </a:t>
            </a:r>
            <a:r>
              <a:rPr lang="en-US" sz="2800" dirty="0">
                <a:cs typeface="Times New Roman" pitchFamily="18" charset="0"/>
              </a:rPr>
              <a:t>and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>
                <a:cs typeface="Times New Roman" pitchFamily="18" charset="0"/>
              </a:rPr>
              <a:t>as a result </a:t>
            </a:r>
            <a:r>
              <a:rPr lang="en-US" sz="2800" b="1" dirty="0">
                <a:cs typeface="Times New Roman" pitchFamily="18" charset="0"/>
              </a:rPr>
              <a:t>may give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rise to bias</a:t>
            </a:r>
            <a:r>
              <a:rPr lang="en-US" sz="2800" dirty="0">
                <a:cs typeface="Times New Roman" pitchFamily="18" charset="0"/>
              </a:rPr>
              <a:t>. </a:t>
            </a:r>
          </a:p>
          <a:p>
            <a:pPr algn="ctr">
              <a:defRPr/>
            </a:pPr>
            <a:r>
              <a:rPr lang="en-US" sz="2800" dirty="0">
                <a:cs typeface="Times New Roman" pitchFamily="18" charset="0"/>
              </a:rPr>
              <a:t>This is a 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particular problem </a:t>
            </a:r>
            <a:r>
              <a:rPr lang="en-US" sz="2800" dirty="0">
                <a:cs typeface="Times New Roman" pitchFamily="18" charset="0"/>
              </a:rPr>
              <a:t>associated with case-control studies and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US" sz="2800" b="1" dirty="0">
                <a:cs typeface="Times New Roman" pitchFamily="18" charset="0"/>
              </a:rPr>
              <a:t>therefore needs to be carefully considered </a:t>
            </a:r>
            <a:r>
              <a:rPr lang="en-US" sz="2800" dirty="0">
                <a:cs typeface="Times New Roman" pitchFamily="18" charset="0"/>
              </a:rPr>
              <a:t>during </a:t>
            </a:r>
            <a:r>
              <a:rPr lang="en-US" sz="2800" dirty="0" smtClean="0">
                <a:cs typeface="Times New Roman" pitchFamily="18" charset="0"/>
              </a:rPr>
              <a:t>the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US" sz="2800" b="1" dirty="0" smtClean="0">
                <a:cs typeface="Times New Roman" pitchFamily="18" charset="0"/>
              </a:rPr>
              <a:t>design </a:t>
            </a:r>
            <a:r>
              <a:rPr lang="en-US" sz="2800" b="1" dirty="0">
                <a:cs typeface="Times New Roman" pitchFamily="18" charset="0"/>
              </a:rPr>
              <a:t>and conduct of the </a:t>
            </a:r>
            <a:r>
              <a:rPr lang="en-US" sz="2800" b="1" dirty="0" smtClean="0">
                <a:cs typeface="Times New Roman" pitchFamily="18" charset="0"/>
              </a:rPr>
              <a:t>study</a:t>
            </a:r>
            <a:endParaRPr lang="en-US" sz="2800" dirty="0" smtClean="0">
              <a:cs typeface="Times New Roman" pitchFamily="18" charset="0"/>
            </a:endParaRPr>
          </a:p>
        </p:txBody>
      </p:sp>
      <p:sp>
        <p:nvSpPr>
          <p:cNvPr id="41991" name="Rectangle 2"/>
          <p:cNvSpPr>
            <a:spLocks noChangeArrowheads="1"/>
          </p:cNvSpPr>
          <p:nvPr/>
        </p:nvSpPr>
        <p:spPr bwMode="auto">
          <a:xfrm>
            <a:off x="7694580" y="23555"/>
            <a:ext cx="1368152" cy="707886"/>
          </a:xfrm>
          <a:prstGeom prst="rect">
            <a:avLst/>
          </a:prstGeom>
          <a:noFill/>
          <a:ln w="158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b="1" dirty="0">
                <a:solidFill>
                  <a:srgbClr val="002060"/>
                </a:solidFill>
              </a:rPr>
              <a:t>Analytical studies</a:t>
            </a:r>
            <a:endParaRPr lang="en-MY" sz="1000" b="1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MY" sz="1000" b="1" dirty="0">
                <a:latin typeface="Times New Roman" pitchFamily="18" charset="0"/>
                <a:cs typeface="Times New Roman" pitchFamily="18" charset="0"/>
              </a:rPr>
              <a:t>Cross-sectional </a:t>
            </a:r>
          </a:p>
          <a:p>
            <a:pPr>
              <a:defRPr/>
            </a:pPr>
            <a:r>
              <a:rPr lang="en-MY" sz="1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Case-control</a:t>
            </a:r>
          </a:p>
          <a:p>
            <a:pPr>
              <a:defRPr/>
            </a:pPr>
            <a:r>
              <a:rPr lang="en-MY" sz="1000" b="1" dirty="0">
                <a:latin typeface="Times New Roman" pitchFamily="18" charset="0"/>
                <a:cs typeface="Times New Roman" pitchFamily="18" charset="0"/>
              </a:rPr>
              <a:t>Cohort</a:t>
            </a:r>
          </a:p>
        </p:txBody>
      </p:sp>
      <p:sp>
        <p:nvSpPr>
          <p:cNvPr id="38918" name="Rectangle 1"/>
          <p:cNvSpPr>
            <a:spLocks noChangeArrowheads="1"/>
          </p:cNvSpPr>
          <p:nvPr/>
        </p:nvSpPr>
        <p:spPr bwMode="auto">
          <a:xfrm>
            <a:off x="323850" y="0"/>
            <a:ext cx="24018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Analytical studies</a:t>
            </a:r>
            <a:endParaRPr lang="en-MY" sz="2400" dirty="0">
              <a:solidFill>
                <a:srgbClr val="C0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8920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6578304" y="653891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2E4F7D2D-7CEF-404A-A212-5B531246F5AA}" type="slidenum">
              <a:rPr lang="ar-SA" smtClean="0"/>
              <a:pPr eaLnBrk="1" hangingPunct="1"/>
              <a:t>5</a:t>
            </a:fld>
            <a:endParaRPr lang="en-US" dirty="0" smtClean="0"/>
          </a:p>
        </p:txBody>
      </p:sp>
      <p:pic>
        <p:nvPicPr>
          <p:cNvPr id="9" name="Picture 5" descr="https://www.healthknowledge.org.uk/sites/default/files/documents/elearning/epidemiologyp/isdcrossss/cas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130" y="1035355"/>
            <a:ext cx="2232745" cy="1307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ounded Rectangle 9"/>
          <p:cNvSpPr/>
          <p:nvPr/>
        </p:nvSpPr>
        <p:spPr>
          <a:xfrm>
            <a:off x="8319881" y="1484784"/>
            <a:ext cx="892785" cy="1801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diseased</a:t>
            </a:r>
            <a:endParaRPr lang="en-MY" sz="12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28D7-5339-4C0C-BE31-8E0279C9F4DC}" type="datetime1">
              <a:rPr lang="en-MY" smtClean="0"/>
              <a:t>15/8/2023</a:t>
            </a:fld>
            <a:endParaRPr lang="en-MY" dirty="0"/>
          </a:p>
        </p:txBody>
      </p:sp>
      <p:sp>
        <p:nvSpPr>
          <p:cNvPr id="4" name="Right Arrow 3"/>
          <p:cNvSpPr/>
          <p:nvPr/>
        </p:nvSpPr>
        <p:spPr>
          <a:xfrm>
            <a:off x="7988459" y="633264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2437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 noChangeArrowheads="1"/>
          </p:cNvSpPr>
          <p:nvPr/>
        </p:nvSpPr>
        <p:spPr bwMode="auto">
          <a:xfrm>
            <a:off x="180207" y="444936"/>
            <a:ext cx="8712968" cy="609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600" b="1" dirty="0">
                <a:solidFill>
                  <a:srgbClr val="C00000"/>
                </a:solidFill>
                <a:cs typeface="Times New Roman" pitchFamily="18" charset="0"/>
              </a:rPr>
              <a:t>Case definition</a:t>
            </a:r>
            <a:r>
              <a:rPr lang="en-US" sz="2600" dirty="0">
                <a:cs typeface="Times New Roman" pitchFamily="18" charset="0"/>
              </a:rPr>
              <a:t> </a:t>
            </a:r>
            <a:r>
              <a:rPr lang="en-US" sz="2600" b="1" dirty="0" smtClean="0">
                <a:cs typeface="Times New Roman" pitchFamily="18" charset="0"/>
              </a:rPr>
              <a:t>is </a:t>
            </a:r>
            <a:r>
              <a:rPr lang="en-US" sz="2600" b="1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clearly defined </a:t>
            </a:r>
            <a:r>
              <a:rPr lang="en-US" sz="2600" dirty="0">
                <a:cs typeface="Times New Roman" pitchFamily="18" charset="0"/>
              </a:rPr>
              <a:t>at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600" b="1" dirty="0" smtClean="0">
                <a:solidFill>
                  <a:srgbClr val="FF0000"/>
                </a:solidFill>
                <a:cs typeface="Times New Roman" pitchFamily="18" charset="0"/>
              </a:rPr>
              <a:t>all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cases included</a:t>
            </a:r>
            <a:r>
              <a:rPr lang="en-US" sz="2600" b="1" dirty="0">
                <a:solidFill>
                  <a:srgbClr val="002060"/>
                </a:solidFill>
                <a:cs typeface="Times New Roman" pitchFamily="18" charset="0"/>
              </a:rPr>
              <a:t> in the </a:t>
            </a:r>
            <a:r>
              <a:rPr lang="en-US" sz="2600" b="1" dirty="0" smtClean="0">
                <a:solidFill>
                  <a:srgbClr val="002060"/>
                </a:solidFill>
                <a:cs typeface="Times New Roman" pitchFamily="18" charset="0"/>
              </a:rPr>
              <a:t>study are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based o</a:t>
            </a:r>
            <a:r>
              <a:rPr lang="en-US" sz="2600" b="1" dirty="0">
                <a:solidFill>
                  <a:srgbClr val="002060"/>
                </a:solidFill>
                <a:cs typeface="Times New Roman" pitchFamily="18" charset="0"/>
              </a:rPr>
              <a:t>n the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same diagnostic criteria</a:t>
            </a:r>
            <a:endParaRPr lang="en-US" sz="2600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600" b="1" dirty="0" smtClean="0">
                <a:solidFill>
                  <a:srgbClr val="C00000"/>
                </a:solidFill>
                <a:cs typeface="Times New Roman" pitchFamily="18" charset="0"/>
              </a:rPr>
              <a:t>Source of cases</a:t>
            </a:r>
            <a:r>
              <a:rPr lang="en-US" sz="2600" dirty="0" smtClean="0">
                <a:solidFill>
                  <a:srgbClr val="C00000"/>
                </a:solidFill>
                <a:cs typeface="Times New Roman" pitchFamily="18" charset="0"/>
              </a:rPr>
              <a:t> 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600" dirty="0" smtClean="0">
                <a:cs typeface="Times New Roman" pitchFamily="18" charset="0"/>
              </a:rPr>
              <a:t>The </a:t>
            </a:r>
            <a:r>
              <a:rPr lang="en-US" sz="2600" b="1" dirty="0" smtClean="0">
                <a:solidFill>
                  <a:srgbClr val="0070C0"/>
                </a:solidFill>
                <a:cs typeface="Times New Roman" pitchFamily="18" charset="0"/>
              </a:rPr>
              <a:t>source of </a:t>
            </a:r>
            <a:r>
              <a:rPr lang="en-US" sz="2600" dirty="0" smtClean="0">
                <a:cs typeface="Times New Roman" pitchFamily="18" charset="0"/>
              </a:rPr>
              <a:t>cases and control  needs to be </a:t>
            </a:r>
            <a:r>
              <a:rPr lang="en-US" sz="2600" b="1" dirty="0" smtClean="0">
                <a:cs typeface="Times New Roman" pitchFamily="18" charset="0"/>
              </a:rPr>
              <a:t>clearly defined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Recruiting more than one control per </a:t>
            </a:r>
            <a:r>
              <a:rPr lang="en-US" sz="2600" b="1" dirty="0">
                <a:solidFill>
                  <a:srgbClr val="0070C0"/>
                </a:solidFill>
                <a:cs typeface="Times New Roman" pitchFamily="18" charset="0"/>
              </a:rPr>
              <a:t>case may improve the statistical </a:t>
            </a:r>
            <a:r>
              <a:rPr lang="en-US" sz="2600" dirty="0">
                <a:cs typeface="Times New Roman" pitchFamily="18" charset="0"/>
              </a:rPr>
              <a:t>power of the study,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600" dirty="0">
                <a:cs typeface="Times New Roman" pitchFamily="18" charset="0"/>
              </a:rPr>
              <a:t>though including more than 4 controls per case is generally considered to be no more efficient</a:t>
            </a:r>
            <a:r>
              <a:rPr lang="en-US" sz="2600" dirty="0" smtClean="0"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en-US" sz="2600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600" b="1" dirty="0" smtClean="0">
                <a:cs typeface="Times New Roman" pitchFamily="18" charset="0"/>
              </a:rPr>
              <a:t>CCSs</a:t>
            </a:r>
            <a:r>
              <a:rPr lang="en-US" sz="2600" dirty="0" smtClean="0">
                <a:cs typeface="Times New Roman" pitchFamily="18" charset="0"/>
              </a:rPr>
              <a:t> </a:t>
            </a:r>
            <a:r>
              <a:rPr lang="en-US" sz="2600" dirty="0">
                <a:cs typeface="Times New Roman" pitchFamily="18" charset="0"/>
              </a:rPr>
              <a:t>have been called </a:t>
            </a:r>
            <a:r>
              <a:rPr lang="en-US" sz="2600" b="1" dirty="0">
                <a:solidFill>
                  <a:schemeClr val="accent4"/>
                </a:solidFill>
                <a:cs typeface="Times New Roman" pitchFamily="18" charset="0"/>
              </a:rPr>
              <a:t>retrospective </a:t>
            </a:r>
            <a:r>
              <a:rPr lang="en-US" sz="2600" dirty="0">
                <a:cs typeface="Times New Roman" pitchFamily="18" charset="0"/>
              </a:rPr>
              <a:t>studies </a:t>
            </a:r>
            <a:r>
              <a:rPr lang="en-US" sz="2600" b="1" dirty="0">
                <a:solidFill>
                  <a:srgbClr val="660066"/>
                </a:solidFill>
                <a:cs typeface="Times New Roman" pitchFamily="18" charset="0"/>
              </a:rPr>
              <a:t>since the investigator is  </a:t>
            </a:r>
            <a:r>
              <a:rPr lang="en-US" sz="2600" b="1" dirty="0" smtClean="0">
                <a:solidFill>
                  <a:srgbClr val="660066"/>
                </a:solidFill>
                <a:cs typeface="Times New Roman" pitchFamily="18" charset="0"/>
              </a:rPr>
              <a:t>looking </a:t>
            </a:r>
            <a:r>
              <a:rPr lang="en-US" sz="2600" b="1" dirty="0">
                <a:solidFill>
                  <a:srgbClr val="660066"/>
                </a:solidFill>
                <a:cs typeface="Times New Roman" pitchFamily="18" charset="0"/>
              </a:rPr>
              <a:t>backward </a:t>
            </a:r>
            <a:r>
              <a:rPr lang="en-US" sz="2600" b="1" dirty="0">
                <a:cs typeface="Times New Roman" pitchFamily="18" charset="0"/>
              </a:rPr>
              <a:t>from the disease to a possible cause. </a:t>
            </a:r>
            <a:endParaRPr lang="en-US" sz="2600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600" dirty="0" smtClean="0">
                <a:cs typeface="Times New Roman" pitchFamily="18" charset="0"/>
              </a:rPr>
              <a:t>   Case-control </a:t>
            </a:r>
            <a:r>
              <a:rPr lang="en-US" sz="2600" dirty="0">
                <a:cs typeface="Times New Roman" pitchFamily="18" charset="0"/>
              </a:rPr>
              <a:t>studies provide a </a:t>
            </a:r>
            <a:r>
              <a:rPr lang="en-US" sz="2600" b="1" dirty="0">
                <a:solidFill>
                  <a:schemeClr val="accent4"/>
                </a:solidFill>
                <a:cs typeface="Times New Roman" pitchFamily="18" charset="0"/>
              </a:rPr>
              <a:t>relatively simple way </a:t>
            </a:r>
            <a:r>
              <a:rPr lang="en-US" sz="2600" b="1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to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600" b="1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   investigate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causes </a:t>
            </a:r>
            <a:r>
              <a:rPr lang="en-US" sz="2600" b="1" dirty="0">
                <a:cs typeface="Times New Roman" pitchFamily="18" charset="0"/>
              </a:rPr>
              <a:t>of diseases</a:t>
            </a:r>
            <a:r>
              <a:rPr lang="en-US" sz="2600" dirty="0">
                <a:cs typeface="Times New Roman" pitchFamily="18" charset="0"/>
              </a:rPr>
              <a:t>, especially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rare</a:t>
            </a:r>
            <a:r>
              <a:rPr lang="en-US" sz="2600" dirty="0">
                <a:cs typeface="Times New Roman" pitchFamily="18" charset="0"/>
              </a:rPr>
              <a:t> </a:t>
            </a:r>
            <a:r>
              <a:rPr lang="en-US" sz="2600" dirty="0" smtClean="0">
                <a:solidFill>
                  <a:srgbClr val="FF0000"/>
                </a:solidFill>
                <a:cs typeface="Times New Roman" pitchFamily="18" charset="0"/>
              </a:rPr>
              <a:t>diseases</a:t>
            </a:r>
            <a:endParaRPr lang="en-MY" sz="26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39941" name="Rectangle 4"/>
          <p:cNvSpPr>
            <a:spLocks noChangeArrowheads="1"/>
          </p:cNvSpPr>
          <p:nvPr/>
        </p:nvSpPr>
        <p:spPr bwMode="auto">
          <a:xfrm>
            <a:off x="2771775" y="-26988"/>
            <a:ext cx="26643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Cont. .. case-control 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studies</a:t>
            </a:r>
            <a:endParaRPr lang="en-MY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42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4AC5E8F8-CD45-47D6-8B8C-DD5D8D775C5D}" type="slidenum">
              <a:rPr lang="ar-SA" smtClean="0"/>
              <a:pPr eaLnBrk="1" hangingPunct="1"/>
              <a:t>6</a:t>
            </a:fld>
            <a:endParaRPr lang="en-US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E3D0F-C062-4213-A721-ECC595A0DC14}" type="datetime1">
              <a:rPr lang="en-MY" smtClean="0"/>
              <a:t>15/8/2023</a:t>
            </a:fld>
            <a:endParaRPr lang="en-MY"/>
          </a:p>
        </p:txBody>
      </p:sp>
      <p:pic>
        <p:nvPicPr>
          <p:cNvPr id="9" name="Picture 4" descr="https://www.healthknowledge.org.uk/sites/default/files/documents/elearning/epidemiologyp/rcbces/reca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908720"/>
            <a:ext cx="1244600" cy="1084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132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300788" y="908050"/>
            <a:ext cx="2384425" cy="4537075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4" name="Oval 3"/>
          <p:cNvSpPr/>
          <p:nvPr/>
        </p:nvSpPr>
        <p:spPr>
          <a:xfrm>
            <a:off x="1042988" y="708025"/>
            <a:ext cx="2089150" cy="133032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sz="2200" b="1" dirty="0"/>
              <a:t>EXPOSED</a:t>
            </a:r>
            <a:r>
              <a:rPr lang="en-MY" sz="2000" b="1" dirty="0"/>
              <a:t> </a:t>
            </a:r>
          </a:p>
        </p:txBody>
      </p:sp>
      <p:sp>
        <p:nvSpPr>
          <p:cNvPr id="5" name="Oval 4"/>
          <p:cNvSpPr/>
          <p:nvPr/>
        </p:nvSpPr>
        <p:spPr>
          <a:xfrm>
            <a:off x="827088" y="4476750"/>
            <a:ext cx="2381250" cy="13287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MY" b="1" dirty="0">
                <a:latin typeface="Times New Roman" pitchFamily="18" charset="0"/>
                <a:cs typeface="Times New Roman" pitchFamily="18" charset="0"/>
              </a:rPr>
              <a:t>UNEXPOSED </a:t>
            </a:r>
          </a:p>
        </p:txBody>
      </p:sp>
      <p:sp>
        <p:nvSpPr>
          <p:cNvPr id="6" name="Rectangle 5"/>
          <p:cNvSpPr/>
          <p:nvPr/>
        </p:nvSpPr>
        <p:spPr>
          <a:xfrm>
            <a:off x="7058025" y="1373188"/>
            <a:ext cx="1330325" cy="109855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sz="2000" b="1" dirty="0"/>
              <a:t>CASES</a:t>
            </a:r>
            <a:r>
              <a:rPr lang="en-MY" sz="20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 rot="19555660">
            <a:off x="6734175" y="3586163"/>
            <a:ext cx="1690688" cy="1011237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sz="2400" b="1" dirty="0"/>
              <a:t>Controls</a:t>
            </a:r>
            <a:r>
              <a:rPr lang="en-MY" sz="2000" b="1" dirty="0"/>
              <a:t> </a:t>
            </a:r>
          </a:p>
        </p:txBody>
      </p:sp>
      <p:sp>
        <p:nvSpPr>
          <p:cNvPr id="8" name="Left Arrow 7"/>
          <p:cNvSpPr/>
          <p:nvPr/>
        </p:nvSpPr>
        <p:spPr>
          <a:xfrm>
            <a:off x="3208338" y="2636838"/>
            <a:ext cx="3849687" cy="822325"/>
          </a:xfrm>
          <a:prstGeom prst="leftArrow">
            <a:avLst/>
          </a:prstGeom>
          <a:solidFill>
            <a:srgbClr val="AAB6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b="1" dirty="0">
                <a:solidFill>
                  <a:schemeClr val="bg1"/>
                </a:solidFill>
              </a:rPr>
              <a:t>Direction of Inquiry </a:t>
            </a:r>
            <a:endParaRPr lang="en-MY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708400" y="2174875"/>
            <a:ext cx="3062288" cy="0"/>
          </a:xfrm>
          <a:prstGeom prst="line">
            <a:avLst/>
          </a:prstGeom>
          <a:ln w="47625">
            <a:solidFill>
              <a:srgbClr val="8B73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2101850" y="3732213"/>
            <a:ext cx="1268413" cy="415925"/>
          </a:xfrm>
          <a:prstGeom prst="straightConnector1">
            <a:avLst/>
          </a:prstGeom>
          <a:ln w="38100">
            <a:solidFill>
              <a:srgbClr val="8B733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555875" y="2205038"/>
            <a:ext cx="1152525" cy="184150"/>
          </a:xfrm>
          <a:prstGeom prst="straightConnector1">
            <a:avLst/>
          </a:prstGeom>
          <a:ln w="38100">
            <a:solidFill>
              <a:srgbClr val="8B733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370263" y="4148138"/>
            <a:ext cx="3062287" cy="0"/>
          </a:xfrm>
          <a:prstGeom prst="line">
            <a:avLst/>
          </a:prstGeom>
          <a:ln w="50800">
            <a:solidFill>
              <a:srgbClr val="8B73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2217738" y="4148138"/>
            <a:ext cx="1152525" cy="361950"/>
          </a:xfrm>
          <a:prstGeom prst="straightConnector1">
            <a:avLst/>
          </a:prstGeom>
          <a:ln w="38100">
            <a:solidFill>
              <a:srgbClr val="8B733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 flipV="1">
            <a:off x="2667000" y="1800225"/>
            <a:ext cx="1081088" cy="385763"/>
          </a:xfrm>
          <a:prstGeom prst="straightConnector1">
            <a:avLst/>
          </a:prstGeom>
          <a:ln w="38100">
            <a:solidFill>
              <a:srgbClr val="8B733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0" y="3317875"/>
            <a:ext cx="2097088" cy="95091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b="1" dirty="0">
                <a:latin typeface="Times New Roman" pitchFamily="18" charset="0"/>
                <a:cs typeface="Times New Roman" pitchFamily="18" charset="0"/>
              </a:rPr>
              <a:t>EXPOSED </a:t>
            </a:r>
          </a:p>
        </p:txBody>
      </p:sp>
      <p:sp>
        <p:nvSpPr>
          <p:cNvPr id="30" name="Oval 29"/>
          <p:cNvSpPr/>
          <p:nvPr/>
        </p:nvSpPr>
        <p:spPr>
          <a:xfrm>
            <a:off x="1258888" y="2170113"/>
            <a:ext cx="1949450" cy="8778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b="1" dirty="0">
                <a:latin typeface="Times New Roman" pitchFamily="18" charset="0"/>
                <a:cs typeface="Times New Roman" pitchFamily="18" charset="0"/>
              </a:rPr>
              <a:t>UNEXPOSED </a:t>
            </a:r>
          </a:p>
        </p:txBody>
      </p:sp>
      <p:sp>
        <p:nvSpPr>
          <p:cNvPr id="42000" name="Rectangle 30"/>
          <p:cNvSpPr>
            <a:spLocks noChangeArrowheads="1"/>
          </p:cNvSpPr>
          <p:nvPr/>
        </p:nvSpPr>
        <p:spPr bwMode="auto">
          <a:xfrm>
            <a:off x="2825750" y="188913"/>
            <a:ext cx="50387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sz="2800" b="1">
                <a:latin typeface="Times New Roman" pitchFamily="18" charset="0"/>
                <a:cs typeface="Times New Roman" pitchFamily="18" charset="0"/>
              </a:rPr>
              <a:t>Design of a Case-Control study </a:t>
            </a:r>
          </a:p>
        </p:txBody>
      </p:sp>
      <p:sp>
        <p:nvSpPr>
          <p:cNvPr id="42002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984B1C5E-E533-4F34-AC77-D2EDA9598522}" type="slidenum">
              <a:rPr lang="ar-SA" smtClean="0"/>
              <a:pPr eaLnBrk="1" hangingPunct="1"/>
              <a:t>7</a:t>
            </a:fld>
            <a:endParaRPr lang="en-US" smtClean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84FB-89BB-481A-9FDD-C26037AD3CAE}" type="datetime1">
              <a:rPr lang="en-MY" smtClean="0"/>
              <a:t>15/8/2023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3997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B372BFC1-252C-46D5-BEC2-855AA3B5395F}" type="slidenum">
              <a:rPr lang="ar-SA" smtClean="0"/>
              <a:pPr eaLnBrk="1" hangingPunct="1"/>
              <a:t>8</a:t>
            </a:fld>
            <a:endParaRPr lang="en-US" smtClean="0"/>
          </a:p>
        </p:txBody>
      </p:sp>
      <p:sp>
        <p:nvSpPr>
          <p:cNvPr id="45059" name="Rectangle 2"/>
          <p:cNvSpPr>
            <a:spLocks noChangeArrowheads="1"/>
          </p:cNvSpPr>
          <p:nvPr/>
        </p:nvSpPr>
        <p:spPr bwMode="auto">
          <a:xfrm>
            <a:off x="109538" y="31750"/>
            <a:ext cx="8999537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2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Hepatitis C Virus Prevalence and Genotyping among Hepatocellular Carcinoma Patients in Baghdad </a:t>
            </a:r>
          </a:p>
          <a:p>
            <a:r>
              <a:rPr lang="en-MY" sz="1200">
                <a:latin typeface="Times New Roman" pitchFamily="18" charset="0"/>
                <a:cs typeface="Times New Roman" pitchFamily="18" charset="0"/>
              </a:rPr>
              <a:t>Waqar Abd Al Qahar Al-Kubaisy,Kadhim Jawad Obaid,Nor Aini Mohd Noor,Nik Shamsidah Binti Nik Ibrahim,Ahmed Albu-Kareem Al-Azawi</a:t>
            </a:r>
          </a:p>
          <a:p>
            <a:endParaRPr lang="en-US" sz="1200">
              <a:latin typeface="Times New Roman" pitchFamily="18" charset="0"/>
              <a:cs typeface="Times New Roman" pitchFamily="18" charset="0"/>
            </a:endParaRPr>
          </a:p>
          <a:p>
            <a:r>
              <a:rPr lang="en-MY" sz="1600">
                <a:latin typeface="Times New Roman" pitchFamily="18" charset="0"/>
                <a:cs typeface="Times New Roman" pitchFamily="18" charset="0"/>
              </a:rPr>
              <a:t>Hepatocellular carcinoma (HCC) is the third most common cause for cancer death in the world, now being especially linked to chronic hepatitis C virus (HCV) infection. This </a:t>
            </a:r>
            <a:r>
              <a:rPr lang="en-MY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case-control study </a:t>
            </a:r>
            <a:r>
              <a:rPr lang="en-MY" b="1">
                <a:latin typeface="Times New Roman" pitchFamily="18" charset="0"/>
                <a:cs typeface="Times New Roman" pitchFamily="18" charset="0"/>
              </a:rPr>
              <a:t>consisting </a:t>
            </a:r>
            <a:r>
              <a:rPr lang="en-MY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MY" sz="17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65 HCC patients </a:t>
            </a:r>
            <a:r>
              <a:rPr lang="en-MY" sz="1700" b="1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17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82 </a:t>
            </a:r>
            <a:r>
              <a:rPr lang="en-MY" sz="17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patients with other malignant tumours </a:t>
            </a:r>
            <a:r>
              <a:rPr lang="en-MY" sz="17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as controls </a:t>
            </a:r>
            <a:r>
              <a:rPr lang="en-MY" sz="1600">
                <a:latin typeface="Times New Roman" pitchFamily="18" charset="0"/>
                <a:cs typeface="Times New Roman" pitchFamily="18" charset="0"/>
              </a:rPr>
              <a:t>was </a:t>
            </a:r>
            <a:r>
              <a:rPr lang="en-MY" sz="1600" b="1">
                <a:latin typeface="Times New Roman" pitchFamily="18" charset="0"/>
                <a:cs typeface="Times New Roman" pitchFamily="18" charset="0"/>
              </a:rPr>
              <a:t>conducted to determine the association of HCV markers with HCC</a:t>
            </a:r>
            <a:r>
              <a:rPr lang="en-MY" sz="1600">
                <a:latin typeface="Times New Roman" pitchFamily="18" charset="0"/>
                <a:cs typeface="Times New Roman" pitchFamily="18" charset="0"/>
              </a:rPr>
              <a:t>. Serum of each participant was obtained for detection of HCV Ab </a:t>
            </a:r>
            <a:r>
              <a:rPr lang="en-MY" sz="1500">
                <a:latin typeface="Times New Roman" pitchFamily="18" charset="0"/>
                <a:cs typeface="Times New Roman" pitchFamily="18" charset="0"/>
              </a:rPr>
              <a:t>and RNA by DNA enzyme immunoassay (DEIA). Twenty six per cent (26.0%) of HCC patients had positive anti-HCV which was significantly greater than the control group (p=0.001). </a:t>
            </a:r>
            <a:r>
              <a:rPr lang="en-MY" sz="1500" b="1">
                <a:latin typeface="Times New Roman" pitchFamily="18" charset="0"/>
                <a:cs typeface="Times New Roman" pitchFamily="18" charset="0"/>
              </a:rPr>
              <a:t>HCC patients significantly have a risk </a:t>
            </a:r>
            <a:r>
              <a:rPr lang="en-MY" sz="150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MY" sz="15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exposure to HCV infection </a:t>
            </a:r>
            <a:r>
              <a:rPr lang="en-MY" sz="1500" b="1">
                <a:latin typeface="Times New Roman" pitchFamily="18" charset="0"/>
                <a:cs typeface="Times New Roman" pitchFamily="18" charset="0"/>
              </a:rPr>
              <a:t>almost 3 times </a:t>
            </a:r>
            <a:r>
              <a:rPr lang="en-MY" sz="1500">
                <a:latin typeface="Times New Roman" pitchFamily="18" charset="0"/>
                <a:cs typeface="Times New Roman" pitchFamily="18" charset="0"/>
              </a:rPr>
              <a:t>than the control group (</a:t>
            </a:r>
            <a:r>
              <a:rPr lang="en-MY" sz="1500" b="1">
                <a:latin typeface="Times New Roman" pitchFamily="18" charset="0"/>
                <a:cs typeface="Times New Roman" pitchFamily="18" charset="0"/>
              </a:rPr>
              <a:t>OR=2.87, 95</a:t>
            </a:r>
            <a:r>
              <a:rPr lang="en-MY" sz="1500">
                <a:latin typeface="Times New Roman" pitchFamily="18" charset="0"/>
                <a:cs typeface="Times New Roman" pitchFamily="18" charset="0"/>
              </a:rPr>
              <a:t>% C.I=1.1-7). Anti-HCV seropositive rate was significantly (p=0.03) higher among old age HCC patients and increases with age. Males with HCC significantly showed to have more than 9 times risk of exposure to HCV infection (OR=9.375, 95 % CI=1.299-67.647) than females. HCV-RNA seropositive rate was (70.8%) significantly higher among HCC patients compared to (22.2%) the control group (p=0.019). The most prevalent genotype (as a single or mixed pattern of infection) was HCV1b. This study detected a significantly higher HCV seropositive rate of antibodies and RNA in HCC patients.</a:t>
            </a:r>
            <a:endParaRPr lang="en-US" sz="15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60" name="Rectangle 3"/>
          <p:cNvSpPr>
            <a:spLocks noChangeArrowheads="1"/>
          </p:cNvSpPr>
          <p:nvPr/>
        </p:nvSpPr>
        <p:spPr bwMode="auto">
          <a:xfrm>
            <a:off x="107950" y="4348163"/>
            <a:ext cx="9072563" cy="215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17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The case group consisted of 65 patients</a:t>
            </a:r>
            <a:r>
              <a:rPr lang="en-MY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1700" b="1" dirty="0">
                <a:latin typeface="Times New Roman" pitchFamily="18" charset="0"/>
                <a:cs typeface="Times New Roman" pitchFamily="18" charset="0"/>
              </a:rPr>
              <a:t>histologically confirmed with HCC </a:t>
            </a:r>
            <a:r>
              <a:rPr lang="en-MY" sz="17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1700" b="1" dirty="0">
                <a:latin typeface="Times New Roman" pitchFamily="18" charset="0"/>
                <a:cs typeface="Times New Roman" pitchFamily="18" charset="0"/>
              </a:rPr>
              <a:t>a serum level of alpha-fetoprotein exceeding 400ng/ ml</a:t>
            </a:r>
            <a:r>
              <a:rPr lang="en-MY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1700" b="1" dirty="0">
                <a:latin typeface="Times New Roman" pitchFamily="18" charset="0"/>
                <a:cs typeface="Times New Roman" pitchFamily="18" charset="0"/>
              </a:rPr>
              <a:t>while </a:t>
            </a:r>
            <a:r>
              <a:rPr lang="en-MY" sz="17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82 patient</a:t>
            </a:r>
            <a:r>
              <a:rPr lang="en-MY" sz="1700" b="1" dirty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MY" sz="17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with other malignant tumours </a:t>
            </a:r>
            <a:r>
              <a:rPr lang="en-MY" sz="1700" b="1" dirty="0">
                <a:latin typeface="Times New Roman" pitchFamily="18" charset="0"/>
                <a:cs typeface="Times New Roman" pitchFamily="18" charset="0"/>
              </a:rPr>
              <a:t>(not related to gastro intestinal system)</a:t>
            </a:r>
            <a:r>
              <a:rPr lang="en-MY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1400" dirty="0">
                <a:latin typeface="Times New Roman" pitchFamily="18" charset="0"/>
                <a:cs typeface="Times New Roman" pitchFamily="18" charset="0"/>
              </a:rPr>
              <a:t>were considered </a:t>
            </a:r>
            <a:r>
              <a:rPr lang="en-MY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as a control group</a:t>
            </a:r>
            <a:r>
              <a:rPr lang="en-MY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MY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Four hospitals</a:t>
            </a:r>
            <a:r>
              <a:rPr lang="en-MY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1400" dirty="0">
                <a:latin typeface="Times New Roman" pitchFamily="18" charset="0"/>
                <a:cs typeface="Times New Roman" pitchFamily="18" charset="0"/>
              </a:rPr>
              <a:t>namely </a:t>
            </a:r>
            <a:r>
              <a:rPr lang="en-MY" sz="1600" dirty="0">
                <a:latin typeface="Times New Roman" pitchFamily="18" charset="0"/>
                <a:cs typeface="Times New Roman" pitchFamily="18" charset="0"/>
              </a:rPr>
              <a:t>Baghdad Teaching Hospital-Baghdad Medical City, Al </a:t>
            </a:r>
            <a:r>
              <a:rPr lang="en-MY" sz="1600" dirty="0" err="1">
                <a:latin typeface="Times New Roman" pitchFamily="18" charset="0"/>
                <a:cs typeface="Times New Roman" pitchFamily="18" charset="0"/>
              </a:rPr>
              <a:t>Kadhmiya</a:t>
            </a:r>
            <a:r>
              <a:rPr lang="en-MY" sz="1600" dirty="0">
                <a:latin typeface="Times New Roman" pitchFamily="18" charset="0"/>
                <a:cs typeface="Times New Roman" pitchFamily="18" charset="0"/>
              </a:rPr>
              <a:t> Teaching Hospital, Radiology and Nuclear Medicine Institute and Al </a:t>
            </a:r>
            <a:r>
              <a:rPr lang="en-MY" sz="1600" dirty="0" err="1">
                <a:latin typeface="Times New Roman" pitchFamily="18" charset="0"/>
                <a:cs typeface="Times New Roman" pitchFamily="18" charset="0"/>
              </a:rPr>
              <a:t>Yarmuk</a:t>
            </a:r>
            <a:r>
              <a:rPr lang="en-MY" sz="1600" dirty="0">
                <a:latin typeface="Times New Roman" pitchFamily="18" charset="0"/>
                <a:cs typeface="Times New Roman" pitchFamily="18" charset="0"/>
              </a:rPr>
              <a:t> General Teaching Hospital </a:t>
            </a:r>
            <a:r>
              <a:rPr lang="en-MY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were chosen for </a:t>
            </a:r>
            <a:r>
              <a:rPr lang="en-MY" sz="1400" dirty="0">
                <a:latin typeface="Times New Roman" pitchFamily="18" charset="0"/>
                <a:cs typeface="Times New Roman" pitchFamily="18" charset="0"/>
              </a:rPr>
              <a:t>data collection. </a:t>
            </a:r>
            <a:r>
              <a:rPr lang="en-MY" sz="1600" b="1" dirty="0">
                <a:latin typeface="Times New Roman" pitchFamily="18" charset="0"/>
                <a:cs typeface="Times New Roman" pitchFamily="18" charset="0"/>
              </a:rPr>
              <a:t>Only respondents with informed consent were interviewed </a:t>
            </a:r>
            <a:r>
              <a:rPr lang="en-MY" sz="1400" dirty="0">
                <a:latin typeface="Times New Roman" pitchFamily="18" charset="0"/>
                <a:cs typeface="Times New Roman" pitchFamily="18" charset="0"/>
              </a:rPr>
              <a:t>using a structured questionnaire and serum samples were taken for HCV markers analysis. </a:t>
            </a:r>
            <a:r>
              <a:rPr lang="en-MY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Patients with positive serum </a:t>
            </a:r>
            <a:r>
              <a:rPr lang="en-MY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HBV were </a:t>
            </a:r>
            <a:r>
              <a:rPr lang="en-MY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excluded </a:t>
            </a:r>
            <a:r>
              <a:rPr lang="en-MY" sz="1400" dirty="0">
                <a:latin typeface="Times New Roman" pitchFamily="18" charset="0"/>
                <a:cs typeface="Times New Roman" pitchFamily="18" charset="0"/>
              </a:rPr>
              <a:t>from this study. Serum sample of each participant was dispensed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930B-A190-4066-ADA1-77F0BB46F59B}" type="datetime1">
              <a:rPr lang="en-MY" smtClean="0"/>
              <a:t>15/8/2023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4777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1"/>
          <p:cNvSpPr>
            <a:spLocks noChangeArrowheads="1"/>
          </p:cNvSpPr>
          <p:nvPr/>
        </p:nvSpPr>
        <p:spPr bwMode="auto">
          <a:xfrm>
            <a:off x="214666" y="335669"/>
            <a:ext cx="475218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Cont.  .. Selection </a:t>
            </a:r>
            <a:r>
              <a:rPr lang="en-US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of controls</a:t>
            </a:r>
            <a:endParaRPr lang="en-MY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57455" y="-99392"/>
            <a:ext cx="2486545" cy="861774"/>
          </a:xfrm>
          <a:prstGeom prst="rect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b="1" dirty="0">
                <a:latin typeface="Times New Roman" pitchFamily="18" charset="0"/>
                <a:cs typeface="Times New Roman" pitchFamily="18" charset="0"/>
              </a:rPr>
              <a:t>Issues in the design of CCS</a:t>
            </a:r>
            <a:endParaRPr lang="en-MY" sz="10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Formulation of a clearly defined hypothesis </a:t>
            </a:r>
          </a:p>
          <a:p>
            <a:pPr>
              <a:defRPr/>
            </a:pP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Selection of cases </a:t>
            </a:r>
            <a:endParaRPr lang="en-MY" sz="1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1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Selection of controls </a:t>
            </a:r>
            <a:endParaRPr lang="en-MY" sz="10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 Measuring exposure status</a:t>
            </a:r>
            <a:endParaRPr lang="en-MY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59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27450BBB-38E2-442D-B273-9415F89909FB}" type="slidenum">
              <a:rPr lang="ar-SA" smtClean="0"/>
              <a:pPr eaLnBrk="1" hangingPunct="1"/>
              <a:t>9</a:t>
            </a:fld>
            <a:endParaRPr lang="en-US" smtClean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850484" y="61480"/>
            <a:ext cx="30248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Cont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…case-control studies</a:t>
            </a:r>
            <a:endParaRPr lang="en-MY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85942" y="1055060"/>
            <a:ext cx="8569325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Measuring exposure 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status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2600" dirty="0" smtClean="0">
                <a:cs typeface="Times New Roman" pitchFamily="18" charset="0"/>
              </a:rPr>
              <a:t>Exposure status is measured </a:t>
            </a:r>
            <a:r>
              <a:rPr lang="en-US" sz="2600" b="1" dirty="0" smtClean="0">
                <a:cs typeface="Times New Roman" pitchFamily="18" charset="0"/>
              </a:rPr>
              <a:t>to assess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600" dirty="0" smtClean="0">
                <a:cs typeface="Times New Roman" pitchFamily="18" charset="0"/>
              </a:rPr>
              <a:t> </a:t>
            </a:r>
            <a:r>
              <a:rPr lang="en-US" sz="2600" dirty="0" smtClean="0">
                <a:solidFill>
                  <a:srgbClr val="0070C0"/>
                </a:solidFill>
                <a:cs typeface="Times New Roman" pitchFamily="18" charset="0"/>
              </a:rPr>
              <a:t>the </a:t>
            </a:r>
            <a:r>
              <a:rPr lang="en-US" sz="2600" b="1" dirty="0" smtClean="0">
                <a:solidFill>
                  <a:srgbClr val="FF0000"/>
                </a:solidFill>
                <a:cs typeface="Times New Roman" pitchFamily="18" charset="0"/>
              </a:rPr>
              <a:t>presenc</a:t>
            </a:r>
            <a:r>
              <a:rPr lang="en-US" sz="2600" b="1" dirty="0" smtClean="0">
                <a:solidFill>
                  <a:srgbClr val="0070C0"/>
                </a:solidFill>
                <a:cs typeface="Times New Roman" pitchFamily="18" charset="0"/>
              </a:rPr>
              <a:t>e</a:t>
            </a:r>
            <a:r>
              <a:rPr lang="en-US" sz="2600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600" dirty="0" smtClean="0">
                <a:cs typeface="Times New Roman" pitchFamily="18" charset="0"/>
              </a:rPr>
              <a:t>or </a:t>
            </a:r>
            <a:r>
              <a:rPr lang="en-US" sz="2600" b="1" dirty="0" smtClean="0">
                <a:solidFill>
                  <a:srgbClr val="FF0000"/>
                </a:solidFill>
                <a:cs typeface="Times New Roman" pitchFamily="18" charset="0"/>
              </a:rPr>
              <a:t>level of exposure </a:t>
            </a:r>
            <a:r>
              <a:rPr lang="en-US" sz="2600" dirty="0" smtClean="0">
                <a:cs typeface="Times New Roman" pitchFamily="18" charset="0"/>
              </a:rPr>
              <a:t>for each individual </a:t>
            </a:r>
            <a:r>
              <a:rPr lang="en-US" sz="2600" b="1" dirty="0" smtClean="0">
                <a:cs typeface="Times New Roman" pitchFamily="18" charset="0"/>
              </a:rPr>
              <a:t>for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600" b="1" dirty="0" smtClean="0">
                <a:cs typeface="Times New Roman" pitchFamily="18" charset="0"/>
              </a:rPr>
              <a:t> the period of time </a:t>
            </a:r>
            <a:r>
              <a:rPr lang="en-US" sz="2600" b="1" dirty="0" smtClean="0">
                <a:solidFill>
                  <a:srgbClr val="FF0000"/>
                </a:solidFill>
                <a:cs typeface="Times New Roman" pitchFamily="18" charset="0"/>
              </a:rPr>
              <a:t>prior</a:t>
            </a:r>
            <a:r>
              <a:rPr lang="en-US" sz="2600" b="1" dirty="0" smtClean="0">
                <a:solidFill>
                  <a:srgbClr val="0070C0"/>
                </a:solidFill>
                <a:cs typeface="Times New Roman" pitchFamily="18" charset="0"/>
              </a:rPr>
              <a:t> to the onset of the disease </a:t>
            </a:r>
            <a:r>
              <a:rPr lang="en-US" sz="2600" dirty="0" smtClean="0">
                <a:cs typeface="Times New Roman" pitchFamily="18" charset="0"/>
              </a:rPr>
              <a:t>or condition under investigation when the exposure would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600" dirty="0" smtClean="0">
                <a:cs typeface="Times New Roman" pitchFamily="18" charset="0"/>
              </a:rPr>
              <a:t>have </a:t>
            </a:r>
            <a:r>
              <a:rPr lang="en-US" sz="2600" b="1" dirty="0" smtClean="0">
                <a:cs typeface="Times New Roman" pitchFamily="18" charset="0"/>
              </a:rPr>
              <a:t>acted as a causal factor</a:t>
            </a:r>
            <a:r>
              <a:rPr lang="en-US" sz="2600" dirty="0" smtClean="0"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2600" dirty="0" smtClean="0">
                <a:cs typeface="Times New Roman" pitchFamily="18" charset="0"/>
              </a:rPr>
              <a:t>Note </a:t>
            </a:r>
            <a:r>
              <a:rPr lang="en-US" sz="2600" b="1" dirty="0" smtClean="0">
                <a:solidFill>
                  <a:srgbClr val="0070C0"/>
                </a:solidFill>
                <a:cs typeface="Times New Roman" pitchFamily="18" charset="0"/>
              </a:rPr>
              <a:t>that in CCS </a:t>
            </a:r>
            <a:r>
              <a:rPr lang="en-US" sz="2600" dirty="0" smtClean="0">
                <a:cs typeface="Times New Roman" pitchFamily="18" charset="0"/>
              </a:rPr>
              <a:t>the </a:t>
            </a:r>
            <a:r>
              <a:rPr lang="en-US" sz="2600" b="1" dirty="0" smtClean="0">
                <a:solidFill>
                  <a:srgbClr val="FF0000"/>
                </a:solidFill>
                <a:cs typeface="Times New Roman" pitchFamily="18" charset="0"/>
              </a:rPr>
              <a:t>measurement</a:t>
            </a:r>
            <a:r>
              <a:rPr lang="en-US" sz="26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600" dirty="0" smtClean="0">
                <a:cs typeface="Times New Roman" pitchFamily="18" charset="0"/>
              </a:rPr>
              <a:t>of </a:t>
            </a:r>
            <a:r>
              <a:rPr lang="en-US" sz="2600" b="1" dirty="0" smtClean="0">
                <a:solidFill>
                  <a:srgbClr val="FF0000"/>
                </a:solidFill>
                <a:cs typeface="Times New Roman" pitchFamily="18" charset="0"/>
              </a:rPr>
              <a:t>exposure i</a:t>
            </a:r>
            <a:r>
              <a:rPr lang="en-US" sz="2600" b="1" dirty="0" smtClean="0">
                <a:cs typeface="Times New Roman" pitchFamily="18" charset="0"/>
              </a:rPr>
              <a:t>s established after the development of disease</a:t>
            </a:r>
            <a:r>
              <a:rPr lang="en-US" sz="2600" dirty="0" smtClean="0">
                <a:cs typeface="Times New Roman" pitchFamily="18" charset="0"/>
              </a:rPr>
              <a:t> and as a result </a:t>
            </a:r>
            <a:r>
              <a:rPr lang="en-US" sz="2600" b="1" dirty="0" smtClean="0">
                <a:cs typeface="Times New Roman" pitchFamily="18" charset="0"/>
              </a:rPr>
              <a:t>is </a:t>
            </a:r>
            <a:r>
              <a:rPr lang="en-US" sz="2600" b="1" dirty="0" smtClean="0">
                <a:solidFill>
                  <a:srgbClr val="0070C0"/>
                </a:solidFill>
                <a:cs typeface="Times New Roman" pitchFamily="18" charset="0"/>
              </a:rPr>
              <a:t>prone to both </a:t>
            </a:r>
            <a:r>
              <a:rPr lang="en-US" sz="2600" b="1" dirty="0" smtClean="0">
                <a:solidFill>
                  <a:srgbClr val="C00000"/>
                </a:solidFill>
                <a:cs typeface="Times New Roman" pitchFamily="18" charset="0"/>
              </a:rPr>
              <a:t>recall </a:t>
            </a:r>
            <a:r>
              <a:rPr lang="en-US" sz="2600" b="1" dirty="0" smtClean="0">
                <a:cs typeface="Times New Roman" pitchFamily="18" charset="0"/>
              </a:rPr>
              <a:t>and</a:t>
            </a:r>
            <a:r>
              <a:rPr lang="en-US" sz="2600" b="1" dirty="0" smtClean="0">
                <a:solidFill>
                  <a:srgbClr val="C00000"/>
                </a:solidFill>
                <a:cs typeface="Times New Roman" pitchFamily="18" charset="0"/>
              </a:rPr>
              <a:t> observer bias.</a:t>
            </a: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485265" y="5180422"/>
            <a:ext cx="7596336" cy="769441"/>
          </a:xfrm>
          <a:prstGeom prst="rect">
            <a:avLst/>
          </a:prstGeom>
          <a:noFill/>
          <a:ln w="25400" cmpd="tri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The procedures used for the collection of exposure data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        should 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same for 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cases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controls</a:t>
            </a:r>
            <a:r>
              <a:rPr lang="en-US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MY" sz="2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CD57-89D7-41CE-BEAF-19D3C18B9C15}" type="datetime1">
              <a:rPr lang="en-MY" smtClean="0"/>
              <a:t>15/8/2023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2541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1177</Words>
  <Application>Microsoft Office PowerPoint</Application>
  <PresentationFormat>On-screen Show (4:3)</PresentationFormat>
  <Paragraphs>178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Garamond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27</cp:revision>
  <dcterms:created xsi:type="dcterms:W3CDTF">2020-12-01T13:36:36Z</dcterms:created>
  <dcterms:modified xsi:type="dcterms:W3CDTF">2023-08-15T11:24:23Z</dcterms:modified>
</cp:coreProperties>
</file>