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9"/>
  </p:notesMasterIdLst>
  <p:sldIdLst>
    <p:sldId id="256" r:id="rId2"/>
    <p:sldId id="257" r:id="rId3"/>
    <p:sldId id="305" r:id="rId4"/>
    <p:sldId id="290" r:id="rId5"/>
    <p:sldId id="259" r:id="rId6"/>
    <p:sldId id="261" r:id="rId7"/>
    <p:sldId id="262" r:id="rId8"/>
    <p:sldId id="264" r:id="rId9"/>
    <p:sldId id="276" r:id="rId10"/>
    <p:sldId id="265" r:id="rId11"/>
    <p:sldId id="283" r:id="rId12"/>
    <p:sldId id="280" r:id="rId13"/>
    <p:sldId id="284" r:id="rId14"/>
    <p:sldId id="274" r:id="rId15"/>
    <p:sldId id="275" r:id="rId16"/>
    <p:sldId id="285" r:id="rId17"/>
    <p:sldId id="287" r:id="rId18"/>
    <p:sldId id="288" r:id="rId19"/>
    <p:sldId id="291" r:id="rId20"/>
    <p:sldId id="292" r:id="rId21"/>
    <p:sldId id="306" r:id="rId22"/>
    <p:sldId id="296" r:id="rId23"/>
    <p:sldId id="297" r:id="rId24"/>
    <p:sldId id="302" r:id="rId25"/>
    <p:sldId id="308" r:id="rId26"/>
    <p:sldId id="298" r:id="rId27"/>
    <p:sldId id="299" r:id="rId28"/>
    <p:sldId id="300"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3825" autoAdjust="0"/>
  </p:normalViewPr>
  <p:slideViewPr>
    <p:cSldViewPr>
      <p:cViewPr>
        <p:scale>
          <a:sx n="47" d="100"/>
          <a:sy n="47" d="100"/>
        </p:scale>
        <p:origin x="2040"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A2802BD-34DE-43EC-A9B7-192A8822BD50}" type="datetimeFigureOut">
              <a:rPr lang="fa-IR" smtClean="0"/>
              <a:pPr/>
              <a:t>02/01/1438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F671033-56F8-4D71-B009-785751571874}" type="slidenum">
              <a:rPr lang="fa-IR" smtClean="0"/>
              <a:pPr/>
              <a:t>‹#›</a:t>
            </a:fld>
            <a:endParaRPr lang="fa-IR"/>
          </a:p>
        </p:txBody>
      </p:sp>
    </p:spTree>
    <p:extLst>
      <p:ext uri="{BB962C8B-B14F-4D97-AF65-F5344CB8AC3E}">
        <p14:creationId xmlns:p14="http://schemas.microsoft.com/office/powerpoint/2010/main" val="22703662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3</a:t>
            </a:fld>
            <a:endParaRPr lang="fa-IR"/>
          </a:p>
        </p:txBody>
      </p:sp>
    </p:spTree>
    <p:extLst>
      <p:ext uri="{BB962C8B-B14F-4D97-AF65-F5344CB8AC3E}">
        <p14:creationId xmlns:p14="http://schemas.microsoft.com/office/powerpoint/2010/main" val="350576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6</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Several recent research studies have suggested additional markers that may have prognostic value, including acute phase proteins such as C-reactive protein (CRP), alpha</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-macroglobulin, </a:t>
            </a:r>
            <a:r>
              <a:rPr lang="en-US" sz="1200" kern="1200" dirty="0" err="1">
                <a:solidFill>
                  <a:schemeClr val="tx1"/>
                </a:solidFill>
                <a:effectLst/>
                <a:latin typeface="+mn-lt"/>
                <a:ea typeface="+mn-ea"/>
                <a:cs typeface="+mn-cs"/>
              </a:rPr>
              <a:t>polymorphonuclear</a:t>
            </a:r>
            <a:r>
              <a:rPr lang="en-US" sz="1200" kern="1200" dirty="0">
                <a:solidFill>
                  <a:schemeClr val="tx1"/>
                </a:solidFill>
                <a:effectLst/>
                <a:latin typeface="+mn-lt"/>
                <a:ea typeface="+mn-ea"/>
                <a:cs typeface="+mn-cs"/>
              </a:rPr>
              <a:t> neutrophil–</a:t>
            </a:r>
            <a:r>
              <a:rPr lang="en-US" sz="1200" kern="1200" dirty="0" err="1">
                <a:solidFill>
                  <a:schemeClr val="tx1"/>
                </a:solidFill>
                <a:effectLst/>
                <a:latin typeface="+mn-lt"/>
                <a:ea typeface="+mn-ea"/>
                <a:cs typeface="+mn-cs"/>
              </a:rPr>
              <a:t>elastase</a:t>
            </a:r>
            <a:r>
              <a:rPr lang="en-US" sz="1200" kern="1200" dirty="0">
                <a:solidFill>
                  <a:schemeClr val="tx1"/>
                </a:solidFill>
                <a:effectLst/>
                <a:latin typeface="+mn-lt"/>
                <a:ea typeface="+mn-ea"/>
                <a:cs typeface="+mn-cs"/>
              </a:rPr>
              <a:t>, alpha1-antitrypsin, and phospholipase A2. </a:t>
            </a:r>
            <a:endParaRPr lang="en-US" dirty="0"/>
          </a:p>
          <a:p>
            <a:pPr algn="l" rtl="0"/>
            <a:endParaRPr lang="fa-IR" dirty="0"/>
          </a:p>
          <a:p>
            <a:pPr algn="l" rtl="0"/>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10</a:t>
            </a:fld>
            <a:endParaRPr lang="fa-IR"/>
          </a:p>
        </p:txBody>
      </p:sp>
    </p:spTree>
    <p:extLst>
      <p:ext uri="{BB962C8B-B14F-4D97-AF65-F5344CB8AC3E}">
        <p14:creationId xmlns:p14="http://schemas.microsoft.com/office/powerpoint/2010/main" val="117020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D2383-92EB-47B7-A6A3-7B5C6C1CBDA1}" type="slidenum">
              <a:rPr lang="en-US"/>
              <a:pPr/>
              <a:t>11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fa-I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16</a:t>
            </a:fld>
            <a:endParaRPr lang="fa-IR"/>
          </a:p>
        </p:txBody>
      </p:sp>
    </p:spTree>
    <p:extLst>
      <p:ext uri="{BB962C8B-B14F-4D97-AF65-F5344CB8AC3E}">
        <p14:creationId xmlns:p14="http://schemas.microsoft.com/office/powerpoint/2010/main" val="2879162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B6CAC0-9D01-4637-8EAC-1FEFC19B6A8F}" type="slidenum">
              <a:rPr lang="en-US" altLang="en-US"/>
              <a:pPr eaLnBrk="1" hangingPunct="1"/>
              <a:t>36</a:t>
            </a:fld>
            <a:endParaRPr lang="en-US" altLang="en-US"/>
          </a:p>
        </p:txBody>
      </p:sp>
      <p:sp>
        <p:nvSpPr>
          <p:cNvPr id="1802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3864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71033-56F8-4D71-B009-785751571874}" type="slidenum">
              <a:rPr lang="fa-IR" smtClean="0"/>
              <a:pPr/>
              <a:t>38</a:t>
            </a:fld>
            <a:endParaRPr lang="fa-IR"/>
          </a:p>
        </p:txBody>
      </p:sp>
    </p:spTree>
    <p:extLst>
      <p:ext uri="{BB962C8B-B14F-4D97-AF65-F5344CB8AC3E}">
        <p14:creationId xmlns:p14="http://schemas.microsoft.com/office/powerpoint/2010/main" val="369566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D7D04992-6C3E-4060-8689-DD0B27B528DC}" type="datetime1">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792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A4838283-0638-4CF3-8E93-72D8474D1EF1}" type="datetime1">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19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EB59D9CB-2065-41CC-B378-5C33BC9AC006}" type="datetime1">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17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C5DF2B34-C103-4746-8014-8405FD0CE992}" type="datetime1">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95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3B2FA-F39A-4ED2-A7AA-D0CF545EBB42}" type="datetime1">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3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32471FD3-C54D-49EE-AE82-B8ECC7B2B395}" type="datetime1">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190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B4CDD045-4C98-40E9-82E3-67FE9F823FC4}" type="datetime1">
              <a:rPr lang="en-US" smtClean="0"/>
              <a:pPr/>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883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1E9297BE-9AC5-4257-9C97-5825F196BD14}" type="datetime1">
              <a:rPr lang="en-US" smtClean="0"/>
              <a:pPr/>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402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D0336-7D6C-4234-ADE3-002A2233B91D}" type="datetime1">
              <a:rPr lang="en-US" smtClean="0"/>
              <a:pPr/>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426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EEA12-2882-4696-BBEC-D369098A4478}" type="datetime1">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47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237EFF-EA34-45EE-AB78-A9976E0B23CC}" type="datetime1">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117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6F7E54-4149-4338-8054-206F3A4DAFD5}" type="datetime1">
              <a:rPr lang="en-US" smtClean="0"/>
              <a:pPr/>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480398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radiology.rsnajnls.org/content/vol217/issue2/images/large/r00nv29g3d.jpe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3429000"/>
            <a:ext cx="9144000" cy="3048000"/>
          </a:xfrm>
          <a:prstGeom prst="rect">
            <a:avLst/>
          </a:prstGeom>
        </p:spPr>
        <p:txBody>
          <a:bodyPr vert="horz" lIns="91440" tIns="9144" rIns="91440" bIns="45720" rtlCol="0" anchor="b">
            <a:normAutofit/>
          </a:bodyPr>
          <a:lstStyle>
            <a:lvl1pPr marL="0" indent="0" algn="l" defTabSz="914400" rtl="1"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1"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1"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1"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1"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1"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1"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1"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1"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endParaRPr lang="en-US" sz="1800" b="1" cap="none" spc="300" dirty="0">
              <a:effectLst>
                <a:outerShdw blurRad="38100" dist="38100" dir="2700000" algn="tl">
                  <a:srgbClr val="000000">
                    <a:alpha val="43137"/>
                  </a:srgbClr>
                </a:outerShdw>
              </a:effectLst>
            </a:endParaRPr>
          </a:p>
        </p:txBody>
      </p:sp>
      <p:sp>
        <p:nvSpPr>
          <p:cNvPr id="3" name="TextBox 2"/>
          <p:cNvSpPr txBox="1"/>
          <p:nvPr/>
        </p:nvSpPr>
        <p:spPr>
          <a:xfrm flipH="1">
            <a:off x="1219200" y="2519680"/>
            <a:ext cx="6477000" cy="646331"/>
          </a:xfrm>
          <a:prstGeom prst="rect">
            <a:avLst/>
          </a:prstGeom>
          <a:noFill/>
        </p:spPr>
        <p:txBody>
          <a:bodyPr wrap="square" rtlCol="0">
            <a:spAutoFit/>
          </a:bodyPr>
          <a:lstStyle/>
          <a:p>
            <a:r>
              <a:rPr lang="en-US" sz="3600" kern="1200" dirty="0">
                <a:solidFill>
                  <a:schemeClr val="tx1"/>
                </a:solidFill>
                <a:latin typeface="+mn-lt"/>
                <a:ea typeface="+mn-ea"/>
                <a:cs typeface="+mn-cs"/>
              </a:rPr>
              <a:t>Pancreatic diseases</a:t>
            </a:r>
          </a:p>
        </p:txBody>
      </p:sp>
      <p:sp>
        <p:nvSpPr>
          <p:cNvPr id="4" name="TextBox 3"/>
          <p:cNvSpPr txBox="1"/>
          <p:nvPr/>
        </p:nvSpPr>
        <p:spPr>
          <a:xfrm>
            <a:off x="1193800" y="4343400"/>
            <a:ext cx="6883400" cy="369332"/>
          </a:xfrm>
          <a:prstGeom prst="rect">
            <a:avLst/>
          </a:prstGeom>
          <a:noFill/>
        </p:spPr>
        <p:txBody>
          <a:bodyPr wrap="square" rtlCol="0">
            <a:spAutoFit/>
          </a:bodyPr>
          <a:lstStyle/>
          <a:p>
            <a:r>
              <a:rPr lang="en-US" dirty="0" err="1"/>
              <a:t>Presesnted</a:t>
            </a:r>
            <a:r>
              <a:rPr lang="en-US" dirty="0"/>
              <a:t> by </a:t>
            </a:r>
            <a:r>
              <a:rPr lang="en-US" dirty="0" err="1"/>
              <a:t>Dr</a:t>
            </a:r>
            <a:r>
              <a:rPr lang="en-US" dirty="0"/>
              <a:t> .Mohammad </a:t>
            </a:r>
            <a:r>
              <a:rPr lang="en-US" dirty="0" err="1"/>
              <a:t>Nofal</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9882095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002060"/>
                </a:solidFill>
                <a:latin typeface="Segoe Print" pitchFamily="2" charset="0"/>
              </a:rPr>
              <a:t>Assessment</a:t>
            </a:r>
            <a:r>
              <a:rPr lang="en-US" b="1" dirty="0">
                <a:solidFill>
                  <a:srgbClr val="002060"/>
                </a:solidFill>
              </a:rPr>
              <a:t> of Severity</a:t>
            </a:r>
            <a:endParaRPr lang="fa-IR" b="1" dirty="0">
              <a:solidFill>
                <a:srgbClr val="002060"/>
              </a:solidFill>
            </a:endParaRPr>
          </a:p>
        </p:txBody>
      </p:sp>
      <p:sp>
        <p:nvSpPr>
          <p:cNvPr id="3" name="Content Placeholder 2"/>
          <p:cNvSpPr>
            <a:spLocks noGrp="1"/>
          </p:cNvSpPr>
          <p:nvPr>
            <p:ph idx="1"/>
          </p:nvPr>
        </p:nvSpPr>
        <p:spPr/>
        <p:txBody>
          <a:bodyPr>
            <a:normAutofit lnSpcReduction="10000"/>
          </a:bodyPr>
          <a:lstStyle/>
          <a:p>
            <a:pPr algn="l" rtl="0"/>
            <a:endParaRPr lang="en-US" dirty="0">
              <a:solidFill>
                <a:srgbClr val="002060"/>
              </a:solidFill>
            </a:endParaRPr>
          </a:p>
          <a:p>
            <a:pPr algn="l" rtl="0">
              <a:buNone/>
            </a:pPr>
            <a:endParaRPr lang="en-US" dirty="0">
              <a:solidFill>
                <a:srgbClr val="002060"/>
              </a:solidFill>
            </a:endParaRPr>
          </a:p>
          <a:p>
            <a:pPr algn="l" rtl="0"/>
            <a:r>
              <a:rPr lang="en-US" sz="2800" b="1" dirty="0">
                <a:solidFill>
                  <a:srgbClr val="002060"/>
                </a:solidFill>
              </a:rPr>
              <a:t>Criteria </a:t>
            </a:r>
          </a:p>
          <a:p>
            <a:pPr algn="l" rtl="0"/>
            <a:r>
              <a:rPr lang="en-US" sz="2000" dirty="0">
                <a:solidFill>
                  <a:srgbClr val="002060"/>
                </a:solidFill>
              </a:rPr>
              <a:t>1.ranson</a:t>
            </a:r>
          </a:p>
          <a:p>
            <a:pPr algn="l" rtl="0"/>
            <a:r>
              <a:rPr lang="en-US" sz="2000" dirty="0">
                <a:solidFill>
                  <a:srgbClr val="002060"/>
                </a:solidFill>
              </a:rPr>
              <a:t>2.APACHE-2</a:t>
            </a:r>
          </a:p>
          <a:p>
            <a:pPr algn="l" rtl="0"/>
            <a:endParaRPr lang="en-US" dirty="0">
              <a:solidFill>
                <a:srgbClr val="002060"/>
              </a:solidFill>
            </a:endParaRPr>
          </a:p>
          <a:p>
            <a:pPr algn="l" rtl="0"/>
            <a:r>
              <a:rPr lang="en-US" sz="2800" b="1" dirty="0">
                <a:solidFill>
                  <a:srgbClr val="002060"/>
                </a:solidFill>
              </a:rPr>
              <a:t>Biochemical Markers</a:t>
            </a:r>
          </a:p>
          <a:p>
            <a:pPr marL="114300" indent="0" algn="l" rtl="0">
              <a:buNone/>
            </a:pPr>
            <a:endParaRPr lang="en-US" dirty="0">
              <a:solidFill>
                <a:srgbClr val="002060"/>
              </a:solidFill>
            </a:endParaRPr>
          </a:p>
          <a:p>
            <a:pPr algn="l" rtl="0"/>
            <a:r>
              <a:rPr lang="en-US" sz="2800" b="1" dirty="0">
                <a:solidFill>
                  <a:srgbClr val="002060"/>
                </a:solidFill>
              </a:rPr>
              <a:t>Computed Tomography Scan</a:t>
            </a:r>
          </a:p>
          <a:p>
            <a:pPr algn="l" rtl="0"/>
            <a:endParaRPr lang="fa-IR"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235145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81000"/>
            <a:ext cx="7848600" cy="1981200"/>
          </a:xfrm>
        </p:spPr>
        <p:txBody>
          <a:bodyPr/>
          <a:lstStyle/>
          <a:p>
            <a:pPr algn="ctr" rtl="0"/>
            <a:r>
              <a:rPr lang="en-US" dirty="0">
                <a:solidFill>
                  <a:srgbClr val="002060"/>
                </a:solidFill>
                <a:latin typeface="Segoe Print" pitchFamily="2" charset="0"/>
              </a:rPr>
              <a:t>Ranson Criteria</a:t>
            </a:r>
            <a:br>
              <a:rPr lang="en-US" dirty="0">
                <a:solidFill>
                  <a:srgbClr val="002060"/>
                </a:solidFill>
                <a:latin typeface="Segoe Print" pitchFamily="2" charset="0"/>
              </a:rPr>
            </a:br>
            <a:r>
              <a:rPr lang="it-IT" sz="2400" dirty="0">
                <a:solidFill>
                  <a:srgbClr val="002060"/>
                </a:solidFill>
                <a:latin typeface="Segoe Print" pitchFamily="2" charset="0"/>
              </a:rPr>
              <a:t>Criteria for acute gallstone pancreatitis</a:t>
            </a:r>
            <a:endParaRPr lang="en-US" sz="2400" dirty="0">
              <a:solidFill>
                <a:srgbClr val="002060"/>
              </a:solidFill>
              <a:latin typeface="Segoe Print" pitchFamily="2" charset="0"/>
            </a:endParaRPr>
          </a:p>
        </p:txBody>
      </p:sp>
      <p:sp>
        <p:nvSpPr>
          <p:cNvPr id="14339" name="Rectangle 3"/>
          <p:cNvSpPr>
            <a:spLocks noGrp="1" noChangeArrowheads="1"/>
          </p:cNvSpPr>
          <p:nvPr>
            <p:ph sz="half" idx="1"/>
          </p:nvPr>
        </p:nvSpPr>
        <p:spPr>
          <a:xfrm>
            <a:off x="228600" y="1734312"/>
            <a:ext cx="3657600" cy="3218688"/>
          </a:xfrm>
        </p:spPr>
        <p:txBody>
          <a:bodyPr/>
          <a:lstStyle/>
          <a:p>
            <a:pPr algn="l" rtl="0"/>
            <a:r>
              <a:rPr lang="en-US" b="1" dirty="0">
                <a:solidFill>
                  <a:srgbClr val="002060"/>
                </a:solidFill>
              </a:rPr>
              <a:t>Admission</a:t>
            </a:r>
          </a:p>
          <a:p>
            <a:pPr lvl="1" algn="l" rtl="0"/>
            <a:r>
              <a:rPr lang="en-US" dirty="0">
                <a:solidFill>
                  <a:srgbClr val="002060"/>
                </a:solidFill>
              </a:rPr>
              <a:t>Age &gt; 55</a:t>
            </a:r>
          </a:p>
          <a:p>
            <a:pPr lvl="1" algn="l" rtl="0"/>
            <a:r>
              <a:rPr lang="en-US" dirty="0">
                <a:solidFill>
                  <a:srgbClr val="002060"/>
                </a:solidFill>
              </a:rPr>
              <a:t>WBC &gt; 16</a:t>
            </a:r>
          </a:p>
          <a:p>
            <a:pPr lvl="1" algn="l" rtl="0"/>
            <a:r>
              <a:rPr lang="en-US" dirty="0">
                <a:solidFill>
                  <a:srgbClr val="002060"/>
                </a:solidFill>
              </a:rPr>
              <a:t>Glucose &gt; 200</a:t>
            </a:r>
          </a:p>
          <a:p>
            <a:pPr lvl="1" algn="l" rtl="0"/>
            <a:r>
              <a:rPr lang="en-US" dirty="0">
                <a:solidFill>
                  <a:srgbClr val="002060"/>
                </a:solidFill>
              </a:rPr>
              <a:t>LDH &gt; 350</a:t>
            </a:r>
          </a:p>
          <a:p>
            <a:pPr lvl="1" algn="l" rtl="0"/>
            <a:r>
              <a:rPr lang="en-US" dirty="0">
                <a:solidFill>
                  <a:srgbClr val="002060"/>
                </a:solidFill>
              </a:rPr>
              <a:t>AST &gt; 250</a:t>
            </a:r>
          </a:p>
          <a:p>
            <a:pPr lvl="1" algn="l" rtl="0"/>
            <a:endParaRPr lang="en-US" dirty="0">
              <a:solidFill>
                <a:srgbClr val="002060"/>
              </a:solidFill>
            </a:endParaRPr>
          </a:p>
          <a:p>
            <a:pPr lvl="1" algn="l" rtl="0">
              <a:buFont typeface="Wingdings" pitchFamily="2" charset="2"/>
              <a:buNone/>
            </a:pPr>
            <a:endParaRPr lang="en-US" dirty="0">
              <a:solidFill>
                <a:srgbClr val="002060"/>
              </a:solidFill>
            </a:endParaRPr>
          </a:p>
        </p:txBody>
      </p:sp>
      <p:sp>
        <p:nvSpPr>
          <p:cNvPr id="14340" name="Rectangle 4"/>
          <p:cNvSpPr>
            <a:spLocks noGrp="1" noChangeArrowheads="1"/>
          </p:cNvSpPr>
          <p:nvPr>
            <p:ph sz="half" idx="2"/>
          </p:nvPr>
        </p:nvSpPr>
        <p:spPr>
          <a:xfrm>
            <a:off x="4038600" y="1734312"/>
            <a:ext cx="4343400" cy="3362158"/>
          </a:xfrm>
        </p:spPr>
        <p:txBody>
          <a:bodyPr/>
          <a:lstStyle/>
          <a:p>
            <a:pPr algn="l" rtl="0"/>
            <a:r>
              <a:rPr lang="en-US" b="1" dirty="0">
                <a:solidFill>
                  <a:srgbClr val="002060"/>
                </a:solidFill>
              </a:rPr>
              <a:t>During first 48 hours</a:t>
            </a:r>
          </a:p>
          <a:p>
            <a:pPr lvl="1" algn="l" rtl="0"/>
            <a:r>
              <a:rPr lang="en-US" dirty="0">
                <a:solidFill>
                  <a:srgbClr val="002060"/>
                </a:solidFill>
              </a:rPr>
              <a:t>Hematocrit drop &gt; 10 </a:t>
            </a:r>
          </a:p>
          <a:p>
            <a:pPr lvl="1" algn="l" rtl="0"/>
            <a:r>
              <a:rPr lang="en-US" dirty="0">
                <a:solidFill>
                  <a:srgbClr val="002060"/>
                </a:solidFill>
              </a:rPr>
              <a:t>Pao2 less than 60mm Hg</a:t>
            </a:r>
          </a:p>
          <a:p>
            <a:pPr lvl="1" algn="l" rtl="0"/>
            <a:r>
              <a:rPr lang="en-US" dirty="0">
                <a:solidFill>
                  <a:srgbClr val="002060"/>
                </a:solidFill>
              </a:rPr>
              <a:t>Serum calcium &lt; 8</a:t>
            </a:r>
          </a:p>
          <a:p>
            <a:pPr lvl="1" algn="l" rtl="0"/>
            <a:r>
              <a:rPr lang="en-US" dirty="0">
                <a:solidFill>
                  <a:srgbClr val="002060"/>
                </a:solidFill>
              </a:rPr>
              <a:t>Base deficit &gt; 4</a:t>
            </a:r>
          </a:p>
          <a:p>
            <a:pPr lvl="1" algn="l" rtl="0"/>
            <a:r>
              <a:rPr lang="en-US" dirty="0">
                <a:solidFill>
                  <a:srgbClr val="002060"/>
                </a:solidFill>
              </a:rPr>
              <a:t>Increase in BUN &gt; 5</a:t>
            </a:r>
          </a:p>
          <a:p>
            <a:pPr lvl="1" algn="l" rtl="0"/>
            <a:r>
              <a:rPr lang="en-US" dirty="0">
                <a:solidFill>
                  <a:srgbClr val="002060"/>
                </a:solidFill>
              </a:rPr>
              <a:t>Fluid sequestration &gt; 6l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333906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52014"/>
            <a:ext cx="6781800" cy="5257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46090" name="Text Box 10"/>
          <p:cNvSpPr txBox="1">
            <a:spLocks noChangeArrowheads="1"/>
          </p:cNvSpPr>
          <p:nvPr/>
        </p:nvSpPr>
        <p:spPr bwMode="auto">
          <a:xfrm>
            <a:off x="800100" y="28575"/>
            <a:ext cx="647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dirty="0">
                <a:solidFill>
                  <a:srgbClr val="002060"/>
                </a:solidFill>
                <a:effectLst/>
                <a:latin typeface="Segoe Print" pitchFamily="2" charset="0"/>
              </a:rPr>
              <a:t>     CT scans of normal kidneys  and pancreas</a:t>
            </a:r>
          </a:p>
        </p:txBody>
      </p:sp>
      <p:sp>
        <p:nvSpPr>
          <p:cNvPr id="46091" name="Text Box 11"/>
          <p:cNvSpPr txBox="1">
            <a:spLocks noChangeArrowheads="1"/>
          </p:cNvSpPr>
          <p:nvPr/>
        </p:nvSpPr>
        <p:spPr bwMode="auto">
          <a:xfrm>
            <a:off x="5943600" y="4267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rgbClr val="FF0000"/>
                </a:solidFill>
                <a:effectLst/>
              </a:rPr>
              <a:t>Spleen</a:t>
            </a:r>
          </a:p>
        </p:txBody>
      </p:sp>
      <p:sp>
        <p:nvSpPr>
          <p:cNvPr id="46093" name="Text Box 13"/>
          <p:cNvSpPr txBox="1">
            <a:spLocks noChangeArrowheads="1"/>
          </p:cNvSpPr>
          <p:nvPr/>
        </p:nvSpPr>
        <p:spPr bwMode="auto">
          <a:xfrm>
            <a:off x="4953000" y="3886200"/>
            <a:ext cx="76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dirty="0">
                <a:solidFill>
                  <a:srgbClr val="FF0000"/>
                </a:solidFill>
                <a:effectLst/>
              </a:rPr>
              <a:t>L Kidney</a:t>
            </a:r>
          </a:p>
        </p:txBody>
      </p:sp>
      <p:sp>
        <p:nvSpPr>
          <p:cNvPr id="46094" name="Text Box 14"/>
          <p:cNvSpPr txBox="1">
            <a:spLocks noChangeArrowheads="1"/>
          </p:cNvSpPr>
          <p:nvPr/>
        </p:nvSpPr>
        <p:spPr bwMode="auto">
          <a:xfrm>
            <a:off x="2819400" y="403860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rPr>
              <a:t>R Kidney</a:t>
            </a:r>
          </a:p>
        </p:txBody>
      </p:sp>
      <p:sp>
        <p:nvSpPr>
          <p:cNvPr id="46095" name="Text Box 15"/>
          <p:cNvSpPr txBox="1">
            <a:spLocks noChangeArrowheads="1"/>
          </p:cNvSpPr>
          <p:nvPr/>
        </p:nvSpPr>
        <p:spPr bwMode="auto">
          <a:xfrm>
            <a:off x="4343400" y="32766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0000"/>
                </a:solidFill>
                <a:effectLst/>
              </a:rPr>
              <a:t>A</a:t>
            </a:r>
          </a:p>
        </p:txBody>
      </p:sp>
      <p:sp>
        <p:nvSpPr>
          <p:cNvPr id="46096" name="Text Box 16"/>
          <p:cNvSpPr txBox="1">
            <a:spLocks noChangeArrowheads="1"/>
          </p:cNvSpPr>
          <p:nvPr/>
        </p:nvSpPr>
        <p:spPr bwMode="auto">
          <a:xfrm>
            <a:off x="5410200" y="20574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rgbClr val="FF0000"/>
                </a:solidFill>
                <a:effectLst/>
              </a:rPr>
              <a:t>Stomach</a:t>
            </a:r>
          </a:p>
        </p:txBody>
      </p:sp>
      <p:sp>
        <p:nvSpPr>
          <p:cNvPr id="46097" name="Text Box 17"/>
          <p:cNvSpPr txBox="1">
            <a:spLocks noChangeArrowheads="1"/>
          </p:cNvSpPr>
          <p:nvPr/>
        </p:nvSpPr>
        <p:spPr bwMode="auto">
          <a:xfrm>
            <a:off x="1905000" y="2590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0000"/>
                </a:solidFill>
                <a:effectLst/>
              </a:rPr>
              <a:t>Liver</a:t>
            </a:r>
          </a:p>
        </p:txBody>
      </p:sp>
      <p:sp>
        <p:nvSpPr>
          <p:cNvPr id="46098" name="Text Box 18"/>
          <p:cNvSpPr txBox="1">
            <a:spLocks noChangeArrowheads="1"/>
          </p:cNvSpPr>
          <p:nvPr/>
        </p:nvSpPr>
        <p:spPr bwMode="auto">
          <a:xfrm>
            <a:off x="3733800" y="3048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0000"/>
                </a:solidFill>
                <a:effectLst/>
              </a:rPr>
              <a:t>V</a:t>
            </a:r>
          </a:p>
        </p:txBody>
      </p:sp>
      <p:sp>
        <p:nvSpPr>
          <p:cNvPr id="46099" name="Text Box 19"/>
          <p:cNvSpPr txBox="1">
            <a:spLocks noChangeArrowheads="1"/>
          </p:cNvSpPr>
          <p:nvPr/>
        </p:nvSpPr>
        <p:spPr bwMode="auto">
          <a:xfrm rot="2598919">
            <a:off x="4623878" y="2506663"/>
            <a:ext cx="946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solidFill>
                  <a:srgbClr val="FF0000"/>
                </a:solidFill>
                <a:effectLst/>
              </a:rPr>
              <a:t>Pancreas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2121606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lstStyle/>
          <a:p>
            <a:pPr algn="ctr"/>
            <a:r>
              <a:rPr lang="en-US" altLang="zh-TW" sz="4000" dirty="0">
                <a:solidFill>
                  <a:srgbClr val="002060"/>
                </a:solidFill>
                <a:latin typeface="Segoe Print" pitchFamily="2" charset="0"/>
              </a:rPr>
              <a:t>Pancreatic Necrosis</a:t>
            </a:r>
          </a:p>
        </p:txBody>
      </p:sp>
      <p:pic>
        <p:nvPicPr>
          <p:cNvPr id="206854" name="Picture 6"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371600"/>
            <a:ext cx="7010400" cy="5170766"/>
          </a:xfrm>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8379017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381000"/>
            <a:ext cx="7315200" cy="1143000"/>
          </a:xfrm>
        </p:spPr>
        <p:txBody>
          <a:bodyPr>
            <a:noAutofit/>
          </a:bodyPr>
          <a:lstStyle/>
          <a:p>
            <a:pPr algn="ctr" rtl="0"/>
            <a:r>
              <a:rPr lang="en-US" b="1" dirty="0" err="1">
                <a:solidFill>
                  <a:srgbClr val="002060"/>
                </a:solidFill>
                <a:latin typeface="Segoe Print" pitchFamily="2" charset="0"/>
              </a:rPr>
              <a:t>Treatmaent</a:t>
            </a:r>
            <a:r>
              <a:rPr lang="en-US" b="1" dirty="0">
                <a:solidFill>
                  <a:srgbClr val="002060"/>
                </a:solidFill>
                <a:latin typeface="Segoe Print" pitchFamily="2" charset="0"/>
              </a:rPr>
              <a:t> of Mild Pancreatitis</a:t>
            </a:r>
          </a:p>
        </p:txBody>
      </p:sp>
      <p:sp>
        <p:nvSpPr>
          <p:cNvPr id="301059" name="Rectangle 3"/>
          <p:cNvSpPr>
            <a:spLocks noGrp="1" noChangeArrowheads="1"/>
          </p:cNvSpPr>
          <p:nvPr>
            <p:ph idx="1"/>
          </p:nvPr>
        </p:nvSpPr>
        <p:spPr>
          <a:xfrm>
            <a:off x="609600" y="1905000"/>
            <a:ext cx="7061200" cy="4267200"/>
          </a:xfrm>
        </p:spPr>
        <p:txBody>
          <a:bodyPr>
            <a:normAutofit lnSpcReduction="10000"/>
          </a:bodyPr>
          <a:lstStyle/>
          <a:p>
            <a:pPr marL="342900" indent="-342900" algn="l" rtl="0"/>
            <a:r>
              <a:rPr lang="en-US" sz="2200" dirty="0">
                <a:solidFill>
                  <a:srgbClr val="002060"/>
                </a:solidFill>
              </a:rPr>
              <a:t>Pancreatic rest</a:t>
            </a:r>
          </a:p>
          <a:p>
            <a:pPr marL="342900" indent="-342900" algn="l" rtl="0"/>
            <a:r>
              <a:rPr lang="en-US" sz="2200" dirty="0">
                <a:solidFill>
                  <a:srgbClr val="002060"/>
                </a:solidFill>
              </a:rPr>
              <a:t>Supportive care</a:t>
            </a:r>
          </a:p>
          <a:p>
            <a:pPr lvl="1" algn="l" rtl="0"/>
            <a:r>
              <a:rPr lang="en-US" sz="2200" dirty="0">
                <a:solidFill>
                  <a:srgbClr val="002060"/>
                </a:solidFill>
              </a:rPr>
              <a:t>fluid resuscitation – watch BP and urine output</a:t>
            </a:r>
          </a:p>
          <a:p>
            <a:pPr lvl="1" algn="l" rtl="0"/>
            <a:r>
              <a:rPr lang="en-US" sz="2200" dirty="0">
                <a:solidFill>
                  <a:srgbClr val="002060"/>
                </a:solidFill>
              </a:rPr>
              <a:t>Pain Control</a:t>
            </a:r>
          </a:p>
          <a:p>
            <a:pPr lvl="1" algn="l" rtl="0"/>
            <a:r>
              <a:rPr lang="en-US" sz="2200" dirty="0">
                <a:solidFill>
                  <a:srgbClr val="002060"/>
                </a:solidFill>
              </a:rPr>
              <a:t>NG tubes and H</a:t>
            </a:r>
            <a:r>
              <a:rPr lang="en-US" sz="2200" baseline="-25000" dirty="0">
                <a:solidFill>
                  <a:srgbClr val="002060"/>
                </a:solidFill>
              </a:rPr>
              <a:t>2</a:t>
            </a:r>
            <a:r>
              <a:rPr lang="en-US" sz="2200" dirty="0">
                <a:solidFill>
                  <a:srgbClr val="002060"/>
                </a:solidFill>
              </a:rPr>
              <a:t> blockers or PPIs are usually not helpful</a:t>
            </a:r>
          </a:p>
          <a:p>
            <a:pPr marL="342900" indent="-342900" algn="l" rtl="0"/>
            <a:r>
              <a:rPr lang="en-US" sz="2200" dirty="0">
                <a:solidFill>
                  <a:srgbClr val="002060"/>
                </a:solidFill>
              </a:rPr>
              <a:t>Refeeding (usually 3 to 7 days) If:</a:t>
            </a:r>
          </a:p>
          <a:p>
            <a:pPr lvl="1" algn="l" rtl="0"/>
            <a:r>
              <a:rPr lang="en-US" sz="2200" dirty="0">
                <a:solidFill>
                  <a:srgbClr val="002060"/>
                </a:solidFill>
              </a:rPr>
              <a:t>Bowel Sounds Present</a:t>
            </a:r>
          </a:p>
          <a:p>
            <a:pPr lvl="1" algn="l" rtl="0"/>
            <a:r>
              <a:rPr lang="en-US" sz="2200" dirty="0">
                <a:solidFill>
                  <a:srgbClr val="002060"/>
                </a:solidFill>
              </a:rPr>
              <a:t>Patient Is Hungry</a:t>
            </a:r>
          </a:p>
          <a:p>
            <a:pPr lvl="1" algn="l" rtl="0"/>
            <a:r>
              <a:rPr lang="en-US" sz="2200" dirty="0">
                <a:solidFill>
                  <a:srgbClr val="002060"/>
                </a:solidFill>
              </a:rPr>
              <a:t>Nearly Pain-free (Off IV Narcotics)</a:t>
            </a:r>
          </a:p>
          <a:p>
            <a:pPr lvl="1" algn="l" rtl="0"/>
            <a:r>
              <a:rPr lang="en-US" sz="2200" dirty="0">
                <a:solidFill>
                  <a:srgbClr val="002060"/>
                </a:solidFill>
              </a:rPr>
              <a:t>Amylase &amp; Lipase Not Very Useful</a:t>
            </a:r>
          </a:p>
          <a:p>
            <a:pPr marL="342900" indent="-342900" algn="l" rtl="0"/>
            <a:endParaRPr lang="en-US" sz="2200" dirty="0">
              <a:solidFill>
                <a:srgbClr val="00206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9762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28600" y="304800"/>
            <a:ext cx="8382000" cy="1143000"/>
          </a:xfrm>
        </p:spPr>
        <p:txBody>
          <a:bodyPr>
            <a:noAutofit/>
          </a:bodyPr>
          <a:lstStyle/>
          <a:p>
            <a:pPr algn="ctr" rtl="0"/>
            <a:r>
              <a:rPr lang="en-US" b="1" dirty="0">
                <a:solidFill>
                  <a:srgbClr val="002060"/>
                </a:solidFill>
                <a:latin typeface="Segoe Print" pitchFamily="2" charset="0"/>
              </a:rPr>
              <a:t>  Treatment of  Severe Pancreatitis</a:t>
            </a:r>
          </a:p>
        </p:txBody>
      </p:sp>
      <p:sp>
        <p:nvSpPr>
          <p:cNvPr id="303107" name="Rectangle 3"/>
          <p:cNvSpPr>
            <a:spLocks noGrp="1" noChangeArrowheads="1"/>
          </p:cNvSpPr>
          <p:nvPr>
            <p:ph idx="1"/>
          </p:nvPr>
        </p:nvSpPr>
        <p:spPr>
          <a:xfrm>
            <a:off x="609600" y="1990725"/>
            <a:ext cx="7315199" cy="4895850"/>
          </a:xfrm>
        </p:spPr>
        <p:txBody>
          <a:bodyPr>
            <a:normAutofit lnSpcReduction="10000"/>
          </a:bodyPr>
          <a:lstStyle/>
          <a:p>
            <a:pPr marL="342900" indent="-342900" algn="l" rtl="0"/>
            <a:r>
              <a:rPr lang="en-US" dirty="0">
                <a:solidFill>
                  <a:srgbClr val="002060"/>
                </a:solidFill>
              </a:rPr>
              <a:t>Pancreatic Rest &amp; Supportive Care</a:t>
            </a:r>
          </a:p>
          <a:p>
            <a:pPr lvl="1" algn="l" rtl="0"/>
            <a:r>
              <a:rPr lang="en-US" sz="2200" dirty="0">
                <a:solidFill>
                  <a:srgbClr val="002060"/>
                </a:solidFill>
              </a:rPr>
              <a:t>Fluid Resuscitation – may require 5-10 liters/day</a:t>
            </a:r>
          </a:p>
          <a:p>
            <a:pPr lvl="1" algn="l" rtl="0"/>
            <a:r>
              <a:rPr lang="en-US" sz="2200" dirty="0">
                <a:solidFill>
                  <a:srgbClr val="002060"/>
                </a:solidFill>
              </a:rPr>
              <a:t>Careful Pulmonary &amp; Renal Monitoring – ICU</a:t>
            </a:r>
          </a:p>
          <a:p>
            <a:pPr lvl="1" algn="l" rtl="0"/>
            <a:r>
              <a:rPr lang="en-US" sz="2200" dirty="0">
                <a:solidFill>
                  <a:srgbClr val="002060"/>
                </a:solidFill>
              </a:rPr>
              <a:t>Maintain Hematocrit Of 26-30%</a:t>
            </a:r>
          </a:p>
          <a:p>
            <a:pPr lvl="1" algn="l" rtl="0"/>
            <a:r>
              <a:rPr lang="en-US" sz="2200" dirty="0">
                <a:solidFill>
                  <a:srgbClr val="002060"/>
                </a:solidFill>
              </a:rPr>
              <a:t>Pain Control – PCA pump</a:t>
            </a:r>
          </a:p>
          <a:p>
            <a:pPr lvl="1" algn="l" rtl="0"/>
            <a:r>
              <a:rPr lang="en-US" sz="2200" dirty="0">
                <a:solidFill>
                  <a:srgbClr val="002060"/>
                </a:solidFill>
              </a:rPr>
              <a:t>Correct Electrolyte Derangements (K</a:t>
            </a:r>
            <a:r>
              <a:rPr lang="en-US" sz="2200" baseline="30000" dirty="0">
                <a:solidFill>
                  <a:srgbClr val="002060"/>
                </a:solidFill>
              </a:rPr>
              <a:t>+</a:t>
            </a:r>
            <a:r>
              <a:rPr lang="en-US" sz="2200" dirty="0">
                <a:solidFill>
                  <a:srgbClr val="002060"/>
                </a:solidFill>
              </a:rPr>
              <a:t>, Ca</a:t>
            </a:r>
            <a:r>
              <a:rPr lang="en-US" sz="2200" baseline="30000" dirty="0">
                <a:solidFill>
                  <a:srgbClr val="002060"/>
                </a:solidFill>
              </a:rPr>
              <a:t>++</a:t>
            </a:r>
            <a:r>
              <a:rPr lang="en-US" sz="2200" dirty="0">
                <a:solidFill>
                  <a:srgbClr val="002060"/>
                </a:solidFill>
              </a:rPr>
              <a:t>, Mg</a:t>
            </a:r>
            <a:r>
              <a:rPr lang="en-US" sz="2200" baseline="30000" dirty="0">
                <a:solidFill>
                  <a:srgbClr val="002060"/>
                </a:solidFill>
              </a:rPr>
              <a:t>++</a:t>
            </a:r>
            <a:r>
              <a:rPr lang="en-US" sz="2200" dirty="0">
                <a:solidFill>
                  <a:srgbClr val="002060"/>
                </a:solidFill>
              </a:rPr>
              <a:t>)</a:t>
            </a:r>
          </a:p>
          <a:p>
            <a:pPr indent="-342900" algn="l" rtl="0"/>
            <a:r>
              <a:rPr lang="en-US" dirty="0">
                <a:solidFill>
                  <a:srgbClr val="002060"/>
                </a:solidFill>
              </a:rPr>
              <a:t>Contrasted CT scan at 48-72 hours</a:t>
            </a:r>
          </a:p>
          <a:p>
            <a:pPr indent="-342900" algn="l" rtl="0"/>
            <a:r>
              <a:rPr lang="en-US" dirty="0">
                <a:solidFill>
                  <a:srgbClr val="002060"/>
                </a:solidFill>
              </a:rPr>
              <a:t>Prophylactic antibiotics if present</a:t>
            </a:r>
          </a:p>
          <a:p>
            <a:pPr marL="342900" indent="-342900" algn="l" rtl="0"/>
            <a:r>
              <a:rPr lang="en-US" dirty="0">
                <a:solidFill>
                  <a:srgbClr val="002060"/>
                </a:solidFill>
              </a:rPr>
              <a:t>Nutritional support</a:t>
            </a:r>
          </a:p>
          <a:p>
            <a:pPr lvl="1" algn="l" rtl="0"/>
            <a:r>
              <a:rPr lang="en-US" sz="2200" dirty="0">
                <a:solidFill>
                  <a:srgbClr val="002060"/>
                </a:solidFill>
              </a:rPr>
              <a:t>May be NPO for weeks</a:t>
            </a:r>
          </a:p>
          <a:p>
            <a:pPr lvl="1" algn="l" rtl="0"/>
            <a:r>
              <a:rPr lang="en-US" sz="2200" dirty="0">
                <a:solidFill>
                  <a:srgbClr val="002060"/>
                </a:solidFill>
              </a:rPr>
              <a:t>TPN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0385056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normAutofit/>
          </a:bodyPr>
          <a:lstStyle/>
          <a:p>
            <a:pPr algn="ctr"/>
            <a:r>
              <a:rPr lang="en-US" sz="4800" b="1" dirty="0">
                <a:solidFill>
                  <a:srgbClr val="002060"/>
                </a:solidFill>
                <a:latin typeface="Segoe Print" pitchFamily="2" charset="0"/>
              </a:rPr>
              <a:t>Complications</a:t>
            </a:r>
            <a:endParaRPr lang="fa-IR" sz="4800" b="1" dirty="0">
              <a:solidFill>
                <a:srgbClr val="002060"/>
              </a:solidFill>
              <a:latin typeface="Segoe Print" pitchFamily="2" charset="0"/>
            </a:endParaRPr>
          </a:p>
        </p:txBody>
      </p:sp>
      <p:sp>
        <p:nvSpPr>
          <p:cNvPr id="3" name="Content Placeholder 2"/>
          <p:cNvSpPr>
            <a:spLocks noGrp="1"/>
          </p:cNvSpPr>
          <p:nvPr>
            <p:ph idx="1"/>
          </p:nvPr>
        </p:nvSpPr>
        <p:spPr>
          <a:xfrm>
            <a:off x="0" y="1066800"/>
            <a:ext cx="8686800" cy="5791200"/>
          </a:xfrm>
        </p:spPr>
        <p:txBody>
          <a:bodyPr>
            <a:normAutofit fontScale="92500"/>
          </a:bodyPr>
          <a:lstStyle/>
          <a:p>
            <a:pPr lvl="0" algn="l" rtl="0"/>
            <a:r>
              <a:rPr lang="en-US" sz="2600" b="1" dirty="0">
                <a:solidFill>
                  <a:srgbClr val="002060"/>
                </a:solidFill>
              </a:rPr>
              <a:t>Local </a:t>
            </a:r>
          </a:p>
          <a:p>
            <a:pPr lvl="1" algn="l" rtl="0"/>
            <a:r>
              <a:rPr lang="en-US" sz="2300" dirty="0">
                <a:solidFill>
                  <a:srgbClr val="002060"/>
                </a:solidFill>
              </a:rPr>
              <a:t>Phlegmon, Abscess, Pseudocyst,  Ascites</a:t>
            </a:r>
            <a:endParaRPr lang="en-US" sz="2400" dirty="0">
              <a:solidFill>
                <a:srgbClr val="002060"/>
              </a:solidFill>
            </a:endParaRPr>
          </a:p>
          <a:p>
            <a:pPr lvl="1" algn="l" rtl="0"/>
            <a:r>
              <a:rPr lang="en-US" sz="2400" dirty="0">
                <a:solidFill>
                  <a:srgbClr val="002060"/>
                </a:solidFill>
              </a:rPr>
              <a:t>Involvement of adjacent organs, with hemorrhage, thrombosis, bowel infarction, obstructive jaundice, fistula formation, or mechanical </a:t>
            </a:r>
            <a:r>
              <a:rPr lang="en-US" sz="2300" dirty="0">
                <a:solidFill>
                  <a:srgbClr val="002060"/>
                </a:solidFill>
              </a:rPr>
              <a:t>obstruction </a:t>
            </a:r>
          </a:p>
          <a:p>
            <a:pPr lvl="0" algn="l" rtl="0"/>
            <a:r>
              <a:rPr lang="en-US" sz="2600" b="1" dirty="0">
                <a:solidFill>
                  <a:srgbClr val="002060"/>
                </a:solidFill>
              </a:rPr>
              <a:t>Systemic </a:t>
            </a:r>
          </a:p>
          <a:p>
            <a:pPr lvl="1" algn="l" rtl="0"/>
            <a:r>
              <a:rPr lang="en-US" sz="2400" dirty="0">
                <a:solidFill>
                  <a:srgbClr val="002060"/>
                </a:solidFill>
              </a:rPr>
              <a:t>A. Pulmonary</a:t>
            </a:r>
            <a:r>
              <a:rPr lang="en-US" sz="2300" dirty="0">
                <a:solidFill>
                  <a:srgbClr val="002060"/>
                </a:solidFill>
              </a:rPr>
              <a:t>:</a:t>
            </a:r>
            <a:r>
              <a:rPr lang="en-US" sz="2300" dirty="0">
                <a:solidFill>
                  <a:srgbClr val="7030A0"/>
                </a:solidFill>
              </a:rPr>
              <a:t> </a:t>
            </a:r>
            <a:r>
              <a:rPr lang="en-US" sz="2200" dirty="0">
                <a:solidFill>
                  <a:srgbClr val="7030A0"/>
                </a:solidFill>
              </a:rPr>
              <a:t>pleural effusions, atelectasis, hypoxemia, ARDS.</a:t>
            </a:r>
          </a:p>
          <a:p>
            <a:pPr lvl="1" algn="l" rtl="0"/>
            <a:r>
              <a:rPr lang="en-US" sz="2400" dirty="0">
                <a:solidFill>
                  <a:srgbClr val="002060"/>
                </a:solidFill>
              </a:rPr>
              <a:t>B. Cardiovascular</a:t>
            </a:r>
            <a:r>
              <a:rPr lang="en-US" sz="2300" dirty="0">
                <a:solidFill>
                  <a:srgbClr val="002060"/>
                </a:solidFill>
              </a:rPr>
              <a:t>: </a:t>
            </a:r>
            <a:r>
              <a:rPr lang="en-US" sz="2200" dirty="0">
                <a:solidFill>
                  <a:srgbClr val="7030A0"/>
                </a:solidFill>
              </a:rPr>
              <a:t>myocardial depression, hemorrhage, </a:t>
            </a:r>
            <a:r>
              <a:rPr lang="en-US" sz="2200" dirty="0" err="1">
                <a:solidFill>
                  <a:srgbClr val="7030A0"/>
                </a:solidFill>
              </a:rPr>
              <a:t>hypovolemia</a:t>
            </a:r>
            <a:r>
              <a:rPr lang="en-US" sz="2300" dirty="0">
                <a:solidFill>
                  <a:srgbClr val="7030A0"/>
                </a:solidFill>
              </a:rPr>
              <a:t>.</a:t>
            </a:r>
          </a:p>
          <a:p>
            <a:pPr lvl="1" algn="l" rtl="0"/>
            <a:r>
              <a:rPr lang="en-US" sz="2400" dirty="0">
                <a:solidFill>
                  <a:srgbClr val="002060"/>
                </a:solidFill>
              </a:rPr>
              <a:t>C.Metabolic</a:t>
            </a:r>
            <a:r>
              <a:rPr lang="en-US" sz="2300" dirty="0">
                <a:solidFill>
                  <a:srgbClr val="002060"/>
                </a:solidFill>
              </a:rPr>
              <a:t>:</a:t>
            </a:r>
            <a:r>
              <a:rPr lang="en-US" sz="2200" dirty="0">
                <a:solidFill>
                  <a:srgbClr val="7030A0"/>
                </a:solidFill>
              </a:rPr>
              <a:t>Hypocalcemia,hyperglycemia,Hyperlipidemia,coagulopathy</a:t>
            </a:r>
          </a:p>
          <a:p>
            <a:pPr lvl="1" algn="l" rtl="0"/>
            <a:r>
              <a:rPr lang="en-US" sz="2300" dirty="0">
                <a:solidFill>
                  <a:srgbClr val="002060"/>
                </a:solidFill>
              </a:rPr>
              <a:t>D. GI Hemorrhage</a:t>
            </a:r>
            <a:endParaRPr lang="en-US" sz="2400" dirty="0">
              <a:solidFill>
                <a:srgbClr val="002060"/>
              </a:solidFill>
            </a:endParaRPr>
          </a:p>
          <a:p>
            <a:pPr lvl="1" algn="l" rtl="0"/>
            <a:r>
              <a:rPr lang="en-US" sz="2400" dirty="0">
                <a:solidFill>
                  <a:srgbClr val="002060"/>
                </a:solidFill>
              </a:rPr>
              <a:t>E. Renal</a:t>
            </a:r>
          </a:p>
          <a:p>
            <a:pPr lvl="1" algn="l" rtl="0"/>
            <a:r>
              <a:rPr lang="en-US" sz="2400" dirty="0">
                <a:solidFill>
                  <a:srgbClr val="002060"/>
                </a:solidFill>
              </a:rPr>
              <a:t>F. Hematologic</a:t>
            </a:r>
          </a:p>
          <a:p>
            <a:pPr lvl="1" algn="l" rtl="0"/>
            <a:r>
              <a:rPr lang="en-US" sz="2400" dirty="0">
                <a:solidFill>
                  <a:srgbClr val="002060"/>
                </a:solidFill>
              </a:rPr>
              <a:t>G. CNS</a:t>
            </a:r>
          </a:p>
          <a:p>
            <a:pPr lvl="1" algn="l" rtl="0"/>
            <a:r>
              <a:rPr lang="en-US" sz="2400" dirty="0">
                <a:solidFill>
                  <a:srgbClr val="002060"/>
                </a:solidFill>
              </a:rPr>
              <a:t>H. Fat necrosis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90906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normAutofit/>
          </a:bodyPr>
          <a:lstStyle/>
          <a:p>
            <a:pPr algn="ctr"/>
            <a:r>
              <a:rPr lang="en-US" sz="4800" b="1" dirty="0">
                <a:solidFill>
                  <a:srgbClr val="002060"/>
                </a:solidFill>
                <a:latin typeface="Segoe Print" pitchFamily="2" charset="0"/>
              </a:rPr>
              <a:t>Management</a:t>
            </a:r>
            <a:endParaRPr lang="fa-IR" sz="4800" b="1" dirty="0">
              <a:solidFill>
                <a:srgbClr val="002060"/>
              </a:solidFill>
              <a:latin typeface="Segoe Print" pitchFamily="2" charset="0"/>
            </a:endParaRPr>
          </a:p>
        </p:txBody>
      </p:sp>
      <p:pic>
        <p:nvPicPr>
          <p:cNvPr id="5" name="Content Placeholder 4"/>
          <p:cNvPicPr>
            <a:picLocks noGrp="1" noChangeAspect="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66800" y="838200"/>
            <a:ext cx="6400800" cy="6019800"/>
          </a:xfrm>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457074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7924800" cy="3505200"/>
          </a:xfrm>
        </p:spPr>
        <p:txBody>
          <a:bodyPr>
            <a:normAutofit/>
          </a:bodyPr>
          <a:lstStyle/>
          <a:p>
            <a:pPr algn="ctr" rtl="0"/>
            <a:r>
              <a:rPr lang="en-US" sz="6600" b="1" dirty="0">
                <a:solidFill>
                  <a:srgbClr val="002060"/>
                </a:solidFill>
                <a:latin typeface="Segoe Print" pitchFamily="2" charset="0"/>
              </a:rPr>
              <a:t>Chronic Pancreatitis</a:t>
            </a:r>
            <a:br>
              <a:rPr lang="fa-IR" sz="6600" b="1" dirty="0">
                <a:solidFill>
                  <a:srgbClr val="002060"/>
                </a:solidFill>
                <a:latin typeface="Segoe Print" pitchFamily="2" charset="0"/>
              </a:rPr>
            </a:br>
            <a:endParaRPr lang="fa-IR" sz="6600" b="1" dirty="0">
              <a:solidFill>
                <a:srgbClr val="002060"/>
              </a:solidFill>
              <a:latin typeface="Segoe Print"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795329244"/>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Definition and Prevalence</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Defined as chronic inflammatory condition that causes irreversible damage to pancreatic structure and function.</a:t>
            </a:r>
          </a:p>
          <a:p>
            <a:pPr algn="l" rtl="0"/>
            <a:r>
              <a:rPr lang="en-US" b="1" dirty="0">
                <a:solidFill>
                  <a:srgbClr val="002060"/>
                </a:solidFill>
              </a:rPr>
              <a:t>Incurable</a:t>
            </a:r>
          </a:p>
          <a:p>
            <a:pPr algn="l" rtl="0"/>
            <a:r>
              <a:rPr lang="en-US" b="1" dirty="0">
                <a:solidFill>
                  <a:srgbClr val="002060"/>
                </a:solidFill>
              </a:rPr>
              <a:t>5 To 27 Persons Per 100,000 </a:t>
            </a:r>
          </a:p>
          <a:p>
            <a:pPr algn="l" rtl="0"/>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19600"/>
            <a:ext cx="6248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604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1143000"/>
          </a:xfrm>
        </p:spPr>
        <p:txBody>
          <a:bodyPr>
            <a:normAutofit/>
          </a:bodyPr>
          <a:lstStyle/>
          <a:p>
            <a:pPr algn="ctr"/>
            <a:r>
              <a:rPr lang="en-US" sz="4800" b="1" dirty="0">
                <a:solidFill>
                  <a:srgbClr val="002060"/>
                </a:solidFill>
                <a:latin typeface="Segoe Print" pitchFamily="2" charset="0"/>
              </a:rPr>
              <a:t>Anatomy</a:t>
            </a:r>
            <a:endParaRPr lang="fa-IR" sz="4800" b="1" dirty="0">
              <a:solidFill>
                <a:srgbClr val="002060"/>
              </a:solidFill>
              <a:latin typeface="Segoe Print" pitchFamily="2" charset="0"/>
            </a:endParaRPr>
          </a:p>
        </p:txBody>
      </p:sp>
      <p:sp>
        <p:nvSpPr>
          <p:cNvPr id="8" name="Content Placeholder 6"/>
          <p:cNvSpPr>
            <a:spLocks noGrp="1"/>
          </p:cNvSpPr>
          <p:nvPr>
            <p:ph idx="1"/>
          </p:nvPr>
        </p:nvSpPr>
        <p:spPr>
          <a:xfrm>
            <a:off x="4800600" y="1600200"/>
            <a:ext cx="4343400" cy="5257800"/>
          </a:xfrm>
        </p:spPr>
        <p:txBody>
          <a:bodyPr/>
          <a:lstStyle/>
          <a:p>
            <a:pPr marL="114300" indent="0" algn="l" rtl="0">
              <a:buNone/>
            </a:pPr>
            <a:r>
              <a:rPr lang="en-US" dirty="0">
                <a:solidFill>
                  <a:srgbClr val="002060"/>
                </a:solidFill>
              </a:rPr>
              <a:t>Retroperitoneal Organ </a:t>
            </a:r>
          </a:p>
          <a:p>
            <a:pPr marL="114300" indent="0" algn="l" rtl="0">
              <a:buNone/>
            </a:pPr>
            <a:r>
              <a:rPr lang="en-US" dirty="0">
                <a:solidFill>
                  <a:srgbClr val="002060"/>
                </a:solidFill>
              </a:rPr>
              <a:t>Weighs 75 To 100 G </a:t>
            </a:r>
          </a:p>
          <a:p>
            <a:pPr marL="114300" indent="0" algn="l" rtl="0">
              <a:buNone/>
            </a:pPr>
            <a:r>
              <a:rPr lang="en-US" dirty="0">
                <a:solidFill>
                  <a:srgbClr val="002060"/>
                </a:solidFill>
              </a:rPr>
              <a:t>15 To 20 Cm Long</a:t>
            </a:r>
          </a:p>
          <a:p>
            <a:pPr marL="114300" indent="0" algn="l" rtl="0">
              <a:buNone/>
            </a:pPr>
            <a:r>
              <a:rPr lang="en-US" dirty="0">
                <a:solidFill>
                  <a:srgbClr val="002060"/>
                </a:solidFill>
              </a:rPr>
              <a:t>Head</a:t>
            </a:r>
          </a:p>
          <a:p>
            <a:pPr marL="114300" indent="0" algn="l" rtl="0">
              <a:buNone/>
            </a:pPr>
            <a:r>
              <a:rPr lang="en-US" dirty="0">
                <a:solidFill>
                  <a:srgbClr val="002060"/>
                </a:solidFill>
              </a:rPr>
              <a:t>Neck</a:t>
            </a:r>
          </a:p>
          <a:p>
            <a:pPr marL="114300" indent="0" algn="l" rtl="0">
              <a:buNone/>
            </a:pPr>
            <a:r>
              <a:rPr lang="en-US" dirty="0">
                <a:solidFill>
                  <a:srgbClr val="002060"/>
                </a:solidFill>
              </a:rPr>
              <a:t>Body</a:t>
            </a:r>
          </a:p>
          <a:p>
            <a:pPr marL="114300" indent="0" algn="l" rtl="0">
              <a:buNone/>
            </a:pPr>
            <a:r>
              <a:rPr lang="en-US" dirty="0">
                <a:solidFill>
                  <a:srgbClr val="002060"/>
                </a:solidFill>
              </a:rPr>
              <a:t>Tail</a:t>
            </a:r>
          </a:p>
          <a:p>
            <a:pPr marL="114300" indent="0" algn="l" rtl="0">
              <a:buNone/>
            </a:pPr>
            <a:r>
              <a:rPr lang="en-US" dirty="0">
                <a:solidFill>
                  <a:srgbClr val="002060"/>
                </a:solidFill>
              </a:rPr>
              <a:t> </a:t>
            </a:r>
          </a:p>
          <a:p>
            <a:pPr marL="114300" indent="0" algn="l" rtl="0">
              <a:buNone/>
            </a:pPr>
            <a:endParaRPr lang="fa-IR" dirty="0">
              <a:solidFill>
                <a:srgbClr val="00206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52600"/>
            <a:ext cx="4876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555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Etiology</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normAutofit fontScale="92500" lnSpcReduction="20000"/>
          </a:bodyPr>
          <a:lstStyle/>
          <a:p>
            <a:pPr algn="l" rtl="0"/>
            <a:r>
              <a:rPr lang="en-US" b="1" dirty="0">
                <a:solidFill>
                  <a:srgbClr val="002060"/>
                </a:solidFill>
              </a:rPr>
              <a:t>Alcohol, 70% </a:t>
            </a:r>
          </a:p>
          <a:p>
            <a:pPr algn="l" rtl="0"/>
            <a:r>
              <a:rPr lang="en-US" b="1" dirty="0">
                <a:solidFill>
                  <a:srgbClr val="002060"/>
                </a:solidFill>
              </a:rPr>
              <a:t>Idiopathic (including tropical), 20% </a:t>
            </a:r>
          </a:p>
          <a:p>
            <a:pPr algn="l" rtl="0"/>
            <a:r>
              <a:rPr lang="en-US" b="1" dirty="0">
                <a:solidFill>
                  <a:srgbClr val="002060"/>
                </a:solidFill>
              </a:rPr>
              <a:t>Other, 10% </a:t>
            </a:r>
          </a:p>
          <a:p>
            <a:pPr lvl="1" algn="l" rtl="0"/>
            <a:r>
              <a:rPr lang="fa-IR" dirty="0">
                <a:solidFill>
                  <a:srgbClr val="002060"/>
                </a:solidFill>
              </a:rPr>
              <a:t>  </a:t>
            </a:r>
            <a:r>
              <a:rPr lang="en-US" dirty="0">
                <a:solidFill>
                  <a:srgbClr val="002060"/>
                </a:solidFill>
              </a:rPr>
              <a:t>Hereditary </a:t>
            </a:r>
          </a:p>
          <a:p>
            <a:pPr lvl="1" algn="l" rtl="0"/>
            <a:r>
              <a:rPr lang="fa-IR" dirty="0">
                <a:solidFill>
                  <a:srgbClr val="002060"/>
                </a:solidFill>
              </a:rPr>
              <a:t>  </a:t>
            </a:r>
            <a:r>
              <a:rPr lang="en-US" dirty="0">
                <a:solidFill>
                  <a:srgbClr val="002060"/>
                </a:solidFill>
              </a:rPr>
              <a:t>Hyperparathyroidism </a:t>
            </a:r>
          </a:p>
          <a:p>
            <a:pPr lvl="1" algn="l" rtl="0"/>
            <a:r>
              <a:rPr lang="fa-IR" dirty="0">
                <a:solidFill>
                  <a:srgbClr val="002060"/>
                </a:solidFill>
              </a:rPr>
              <a:t>  </a:t>
            </a:r>
            <a:r>
              <a:rPr lang="en-US" dirty="0">
                <a:solidFill>
                  <a:srgbClr val="002060"/>
                </a:solidFill>
              </a:rPr>
              <a:t>Hypertriglyceridemia </a:t>
            </a:r>
          </a:p>
          <a:p>
            <a:pPr lvl="1" algn="l" rtl="0"/>
            <a:r>
              <a:rPr lang="fa-IR" dirty="0">
                <a:solidFill>
                  <a:srgbClr val="002060"/>
                </a:solidFill>
              </a:rPr>
              <a:t>  </a:t>
            </a:r>
            <a:r>
              <a:rPr lang="en-US" dirty="0">
                <a:solidFill>
                  <a:srgbClr val="002060"/>
                </a:solidFill>
              </a:rPr>
              <a:t>Autoimmune pancreatitis </a:t>
            </a:r>
          </a:p>
          <a:p>
            <a:pPr lvl="1" algn="l" rtl="0"/>
            <a:r>
              <a:rPr lang="fa-IR" dirty="0">
                <a:solidFill>
                  <a:srgbClr val="002060"/>
                </a:solidFill>
              </a:rPr>
              <a:t>  </a:t>
            </a:r>
            <a:r>
              <a:rPr lang="en-US" dirty="0">
                <a:solidFill>
                  <a:srgbClr val="002060"/>
                </a:solidFill>
              </a:rPr>
              <a:t>Obstruction </a:t>
            </a:r>
          </a:p>
          <a:p>
            <a:pPr lvl="1" algn="l" rtl="0"/>
            <a:r>
              <a:rPr lang="fa-IR" dirty="0">
                <a:solidFill>
                  <a:srgbClr val="002060"/>
                </a:solidFill>
              </a:rPr>
              <a:t>  </a:t>
            </a:r>
            <a:r>
              <a:rPr lang="en-US" dirty="0">
                <a:solidFill>
                  <a:srgbClr val="002060"/>
                </a:solidFill>
              </a:rPr>
              <a:t>Trauma </a:t>
            </a:r>
          </a:p>
          <a:p>
            <a:pPr lvl="1" algn="l" rtl="0"/>
            <a:r>
              <a:rPr lang="en-US" dirty="0">
                <a:solidFill>
                  <a:srgbClr val="002060"/>
                </a:solidFill>
              </a:rPr>
              <a:t>  Pancreas divisum</a:t>
            </a:r>
          </a:p>
          <a:p>
            <a:pPr algn="l" rtl="0"/>
            <a:endParaRPr lang="fa-IR"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014596639"/>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2060"/>
                </a:solidFill>
                <a:latin typeface="Segoe Print" pitchFamily="2" charset="0"/>
              </a:rPr>
              <a:t>Classification:</a:t>
            </a:r>
          </a:p>
        </p:txBody>
      </p:sp>
      <p:sp>
        <p:nvSpPr>
          <p:cNvPr id="3" name="Content Placeholder 2"/>
          <p:cNvSpPr>
            <a:spLocks noGrp="1"/>
          </p:cNvSpPr>
          <p:nvPr>
            <p:ph idx="1"/>
          </p:nvPr>
        </p:nvSpPr>
        <p:spPr/>
        <p:txBody>
          <a:bodyPr>
            <a:noAutofit/>
          </a:bodyPr>
          <a:lstStyle/>
          <a:p>
            <a:pPr algn="l">
              <a:buNone/>
            </a:pPr>
            <a:endParaRPr lang="en-US" sz="2800" b="1" dirty="0">
              <a:solidFill>
                <a:srgbClr val="002060"/>
              </a:solidFill>
            </a:endParaRPr>
          </a:p>
          <a:p>
            <a:pPr algn="l">
              <a:buNone/>
            </a:pPr>
            <a:r>
              <a:rPr lang="en-US" sz="2800" b="1" dirty="0">
                <a:solidFill>
                  <a:srgbClr val="002060"/>
                </a:solidFill>
              </a:rPr>
              <a:t>1. calcific pancreatitis</a:t>
            </a:r>
          </a:p>
          <a:p>
            <a:pPr marL="114300" indent="0" algn="l">
              <a:buNone/>
            </a:pPr>
            <a:r>
              <a:rPr lang="en-US" sz="2800" b="1" dirty="0">
                <a:solidFill>
                  <a:srgbClr val="002060"/>
                </a:solidFill>
              </a:rPr>
              <a:t>2. obstruction pancreatitis</a:t>
            </a:r>
          </a:p>
          <a:p>
            <a:pPr marL="114300" indent="0" algn="l">
              <a:buNone/>
            </a:pPr>
            <a:r>
              <a:rPr lang="en-US" sz="2800" b="1" dirty="0">
                <a:solidFill>
                  <a:srgbClr val="002060"/>
                </a:solidFill>
              </a:rPr>
              <a:t>3. inflammatory pancreatitis</a:t>
            </a:r>
          </a:p>
          <a:p>
            <a:pPr marL="114300" indent="0" algn="l">
              <a:buNone/>
            </a:pPr>
            <a:r>
              <a:rPr lang="en-US" sz="2800" b="1" dirty="0">
                <a:solidFill>
                  <a:srgbClr val="002060"/>
                </a:solidFill>
              </a:rPr>
              <a:t>4. auto immune pancreatitis</a:t>
            </a:r>
          </a:p>
          <a:p>
            <a:pPr marL="114300" indent="0" algn="l">
              <a:buNone/>
            </a:pPr>
            <a:r>
              <a:rPr lang="en-US" sz="2800" b="1" dirty="0">
                <a:solidFill>
                  <a:srgbClr val="002060"/>
                </a:solidFill>
              </a:rPr>
              <a:t>5. </a:t>
            </a:r>
            <a:r>
              <a:rPr lang="en-US" sz="2800" b="1" dirty="0" err="1">
                <a:solidFill>
                  <a:srgbClr val="002060"/>
                </a:solidFill>
              </a:rPr>
              <a:t>asymptomic</a:t>
            </a:r>
            <a:r>
              <a:rPr lang="en-US" sz="2800" b="1" dirty="0">
                <a:solidFill>
                  <a:srgbClr val="002060"/>
                </a:solidFill>
              </a:rPr>
              <a:t> fibrosis</a:t>
            </a:r>
          </a:p>
          <a:p>
            <a:pPr marL="114300" indent="0" algn="l">
              <a:buNone/>
            </a:pPr>
            <a:r>
              <a:rPr lang="en-US" sz="2800" b="1" dirty="0">
                <a:solidFill>
                  <a:srgbClr val="002060"/>
                </a:solidFill>
              </a:rPr>
              <a:t>6. tropical pancreatitis</a:t>
            </a:r>
          </a:p>
          <a:p>
            <a:pPr marL="114300" indent="0" algn="l">
              <a:buNone/>
            </a:pPr>
            <a:r>
              <a:rPr lang="en-US" sz="2800" b="1" dirty="0">
                <a:solidFill>
                  <a:srgbClr val="002060"/>
                </a:solidFill>
              </a:rPr>
              <a:t>7. hereditary pancreatitis</a:t>
            </a:r>
          </a:p>
          <a:p>
            <a:pPr marL="114300" indent="0" algn="l">
              <a:buNone/>
            </a:pPr>
            <a:r>
              <a:rPr lang="en-US" sz="2800" b="1" dirty="0">
                <a:solidFill>
                  <a:srgbClr val="002060"/>
                </a:solidFill>
              </a:rPr>
              <a:t>8. idiopathic pancreatitis </a:t>
            </a:r>
          </a:p>
          <a:p>
            <a:pPr algn="l"/>
            <a:endParaRPr lang="en-US" sz="2800" b="1" dirty="0">
              <a:solidFill>
                <a:srgbClr val="002060"/>
              </a:solidFill>
            </a:endParaRPr>
          </a:p>
          <a:p>
            <a:pPr algn="l">
              <a:buNone/>
            </a:pPr>
            <a:r>
              <a:rPr lang="en-US" sz="2800" b="1" dirty="0">
                <a:solidFill>
                  <a:srgbClr val="00206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latin typeface="Segoe Print" pitchFamily="2" charset="0"/>
              </a:rPr>
              <a:t>Signs and Symptoms</a:t>
            </a:r>
            <a:endParaRPr lang="fa-IR"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Steady And Boring Pain</a:t>
            </a:r>
          </a:p>
          <a:p>
            <a:pPr algn="l" rtl="0"/>
            <a:r>
              <a:rPr lang="en-US" b="1" dirty="0">
                <a:solidFill>
                  <a:srgbClr val="002060"/>
                </a:solidFill>
              </a:rPr>
              <a:t>Not Colicky</a:t>
            </a:r>
          </a:p>
          <a:p>
            <a:pPr algn="l" rtl="0"/>
            <a:r>
              <a:rPr lang="en-US" b="1" dirty="0">
                <a:solidFill>
                  <a:srgbClr val="002060"/>
                </a:solidFill>
              </a:rPr>
              <a:t>Nausea Or Vomiting </a:t>
            </a:r>
          </a:p>
          <a:p>
            <a:pPr algn="l" rtl="0"/>
            <a:r>
              <a:rPr lang="en-US" b="1" dirty="0">
                <a:solidFill>
                  <a:srgbClr val="002060"/>
                </a:solidFill>
              </a:rPr>
              <a:t>Anorexia Is The Most Common </a:t>
            </a:r>
          </a:p>
          <a:p>
            <a:pPr algn="l" rtl="0"/>
            <a:r>
              <a:rPr lang="en-US" b="1" dirty="0">
                <a:solidFill>
                  <a:srgbClr val="002060"/>
                </a:solidFill>
              </a:rPr>
              <a:t>Malabsorption And Weight Loss</a:t>
            </a:r>
          </a:p>
          <a:p>
            <a:pPr algn="l" rtl="0"/>
            <a:r>
              <a:rPr lang="en-US" b="1" dirty="0">
                <a:solidFill>
                  <a:srgbClr val="002060"/>
                </a:solidFill>
              </a:rPr>
              <a:t>Diabetes</a:t>
            </a:r>
            <a:endParaRPr lang="fa-IR" b="1"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00946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620000" cy="1143000"/>
          </a:xfrm>
        </p:spPr>
        <p:txBody>
          <a:bodyPr>
            <a:normAutofit/>
          </a:bodyPr>
          <a:lstStyle/>
          <a:p>
            <a:pPr algn="ctr"/>
            <a:r>
              <a:rPr lang="en-US" sz="4800" b="1" dirty="0">
                <a:solidFill>
                  <a:srgbClr val="002060"/>
                </a:solidFill>
                <a:latin typeface="Segoe Print" pitchFamily="2" charset="0"/>
              </a:rPr>
              <a:t>Laboratory Studies</a:t>
            </a:r>
            <a:endParaRPr lang="fa-IR" sz="4800" b="1" dirty="0">
              <a:solidFill>
                <a:srgbClr val="002060"/>
              </a:solidFill>
              <a:latin typeface="Segoe Print"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2299950"/>
              </p:ext>
            </p:extLst>
          </p:nvPr>
        </p:nvGraphicFramePr>
        <p:xfrm>
          <a:off x="381000" y="836712"/>
          <a:ext cx="5793014" cy="6293316"/>
        </p:xfrm>
        <a:graphic>
          <a:graphicData uri="http://schemas.openxmlformats.org/drawingml/2006/table">
            <a:tbl>
              <a:tblPr firstRow="1" firstCol="1" bandRow="1">
                <a:tableStyleId>{5C22544A-7EE6-4342-B048-85BDC9FD1C3A}</a:tableStyleId>
              </a:tblPr>
              <a:tblGrid>
                <a:gridCol w="5793014">
                  <a:extLst>
                    <a:ext uri="{9D8B030D-6E8A-4147-A177-3AD203B41FA5}">
                      <a16:colId xmlns:a16="http://schemas.microsoft.com/office/drawing/2014/main" val="20000"/>
                    </a:ext>
                  </a:extLst>
                </a:gridCol>
              </a:tblGrid>
              <a:tr h="311896">
                <a:tc>
                  <a:txBody>
                    <a:bodyPr/>
                    <a:lstStyle/>
                    <a:p>
                      <a:pPr algn="ctr" rtl="0">
                        <a:lnSpc>
                          <a:spcPct val="115000"/>
                        </a:lnSpc>
                        <a:spcAft>
                          <a:spcPts val="1000"/>
                        </a:spcAft>
                      </a:pPr>
                      <a:r>
                        <a:rPr lang="en-US" sz="1600" b="0" dirty="0">
                          <a:solidFill>
                            <a:srgbClr val="002060"/>
                          </a:solidFill>
                          <a:effectLst/>
                        </a:rPr>
                        <a:t>Tests for Chronic Pancreatitis</a:t>
                      </a:r>
                      <a:endParaRPr lang="en-US" sz="1400" b="0" dirty="0">
                        <a:solidFill>
                          <a:srgbClr val="002060"/>
                        </a:solidFill>
                        <a:effectLst/>
                        <a:latin typeface="Calibri"/>
                        <a:ea typeface="Calibri"/>
                        <a:cs typeface="Arial"/>
                      </a:endParaRPr>
                    </a:p>
                  </a:txBody>
                  <a:tcPr marL="23259" marR="23259" marT="23259" marB="23259" anchor="ctr">
                    <a:solidFill>
                      <a:schemeClr val="bg1">
                        <a:lumMod val="95000"/>
                      </a:schemeClr>
                    </a:solidFill>
                  </a:tcPr>
                </a:tc>
                <a:extLst>
                  <a:ext uri="{0D108BD9-81ED-4DB2-BD59-A6C34878D82A}">
                    <a16:rowId xmlns:a16="http://schemas.microsoft.com/office/drawing/2014/main" val="10000"/>
                  </a:ext>
                </a:extLst>
              </a:tr>
              <a:tr h="278456">
                <a:tc>
                  <a:txBody>
                    <a:bodyPr/>
                    <a:lstStyle/>
                    <a:p>
                      <a:pPr algn="l" rtl="0">
                        <a:lnSpc>
                          <a:spcPct val="115000"/>
                        </a:lnSpc>
                        <a:spcAft>
                          <a:spcPts val="0"/>
                        </a:spcAft>
                      </a:pPr>
                      <a:r>
                        <a:rPr lang="en-US" sz="1600" b="1" dirty="0">
                          <a:solidFill>
                            <a:srgbClr val="002060"/>
                          </a:solidFill>
                          <a:effectLst/>
                        </a:rPr>
                        <a:t>I. </a:t>
                      </a:r>
                      <a:r>
                        <a:rPr lang="en-US" sz="2200" b="1" dirty="0">
                          <a:solidFill>
                            <a:srgbClr val="002060"/>
                          </a:solidFill>
                          <a:effectLst/>
                        </a:rPr>
                        <a:t>Measurement of pancreatic products in blood</a:t>
                      </a:r>
                      <a:endParaRPr lang="en-US" sz="2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1"/>
                  </a:ext>
                </a:extLst>
              </a:tr>
              <a:tr h="278456">
                <a:tc>
                  <a:txBody>
                    <a:bodyPr/>
                    <a:lstStyle/>
                    <a:p>
                      <a:pPr algn="l" rtl="0">
                        <a:lnSpc>
                          <a:spcPct val="115000"/>
                        </a:lnSpc>
                        <a:spcAft>
                          <a:spcPts val="0"/>
                        </a:spcAft>
                      </a:pPr>
                      <a:r>
                        <a:rPr lang="en-US" sz="1400" b="1" dirty="0">
                          <a:solidFill>
                            <a:srgbClr val="002060"/>
                          </a:solidFill>
                          <a:effectLst/>
                        </a:rPr>
                        <a:t>   A. Enzymes</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2"/>
                  </a:ext>
                </a:extLst>
              </a:tr>
              <a:tr h="278456">
                <a:tc>
                  <a:txBody>
                    <a:bodyPr/>
                    <a:lstStyle/>
                    <a:p>
                      <a:pPr algn="l" rtl="0">
                        <a:lnSpc>
                          <a:spcPct val="115000"/>
                        </a:lnSpc>
                        <a:spcAft>
                          <a:spcPts val="0"/>
                        </a:spcAft>
                      </a:pPr>
                      <a:r>
                        <a:rPr lang="en-US" sz="1400" b="1" dirty="0">
                          <a:solidFill>
                            <a:srgbClr val="002060"/>
                          </a:solidFill>
                          <a:effectLst/>
                        </a:rPr>
                        <a:t>   B. Pancreatic polypeptide</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3"/>
                  </a:ext>
                </a:extLst>
              </a:tr>
              <a:tr h="278456">
                <a:tc>
                  <a:txBody>
                    <a:bodyPr/>
                    <a:lstStyle/>
                    <a:p>
                      <a:pPr algn="l" rtl="0">
                        <a:lnSpc>
                          <a:spcPct val="115000"/>
                        </a:lnSpc>
                        <a:spcAft>
                          <a:spcPts val="0"/>
                        </a:spcAft>
                      </a:pPr>
                      <a:r>
                        <a:rPr lang="en-US" sz="2200" b="1" dirty="0">
                          <a:solidFill>
                            <a:srgbClr val="002060"/>
                          </a:solidFill>
                          <a:effectLst/>
                        </a:rPr>
                        <a:t>II. Measurement of pancreatic exocrine secretion</a:t>
                      </a:r>
                      <a:endParaRPr lang="en-US" sz="2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4"/>
                  </a:ext>
                </a:extLst>
              </a:tr>
              <a:tr h="278456">
                <a:tc>
                  <a:txBody>
                    <a:bodyPr/>
                    <a:lstStyle/>
                    <a:p>
                      <a:pPr algn="l" rtl="0">
                        <a:lnSpc>
                          <a:spcPct val="115000"/>
                        </a:lnSpc>
                        <a:spcAft>
                          <a:spcPts val="0"/>
                        </a:spcAft>
                      </a:pPr>
                      <a:r>
                        <a:rPr lang="en-US" sz="1400" b="1" dirty="0">
                          <a:solidFill>
                            <a:srgbClr val="002060"/>
                          </a:solidFill>
                          <a:effectLst/>
                        </a:rPr>
                        <a:t>   A. Direct measurements</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5"/>
                  </a:ext>
                </a:extLst>
              </a:tr>
              <a:tr h="278456">
                <a:tc>
                  <a:txBody>
                    <a:bodyPr/>
                    <a:lstStyle/>
                    <a:p>
                      <a:pPr algn="l" rtl="0">
                        <a:lnSpc>
                          <a:spcPct val="115000"/>
                        </a:lnSpc>
                        <a:spcAft>
                          <a:spcPts val="0"/>
                        </a:spcAft>
                      </a:pPr>
                      <a:r>
                        <a:rPr lang="en-US" sz="1400" b="1" dirty="0">
                          <a:solidFill>
                            <a:srgbClr val="002060"/>
                          </a:solidFill>
                          <a:effectLst/>
                        </a:rPr>
                        <a:t>       1. Enzymes</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6"/>
                  </a:ext>
                </a:extLst>
              </a:tr>
              <a:tr h="278456">
                <a:tc>
                  <a:txBody>
                    <a:bodyPr/>
                    <a:lstStyle/>
                    <a:p>
                      <a:pPr algn="l" rtl="0">
                        <a:lnSpc>
                          <a:spcPct val="115000"/>
                        </a:lnSpc>
                        <a:spcAft>
                          <a:spcPts val="0"/>
                        </a:spcAft>
                      </a:pPr>
                      <a:r>
                        <a:rPr lang="en-US" sz="1400" b="1" dirty="0">
                          <a:solidFill>
                            <a:srgbClr val="002060"/>
                          </a:solidFill>
                          <a:effectLst/>
                        </a:rPr>
                        <a:t>       2. Bicarbonate</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7"/>
                  </a:ext>
                </a:extLst>
              </a:tr>
              <a:tr h="278456">
                <a:tc>
                  <a:txBody>
                    <a:bodyPr/>
                    <a:lstStyle/>
                    <a:p>
                      <a:pPr algn="l" rtl="0">
                        <a:lnSpc>
                          <a:spcPct val="115000"/>
                        </a:lnSpc>
                        <a:spcAft>
                          <a:spcPts val="0"/>
                        </a:spcAft>
                      </a:pPr>
                      <a:r>
                        <a:rPr lang="en-US" sz="1400" b="1" dirty="0">
                          <a:solidFill>
                            <a:srgbClr val="002060"/>
                          </a:solidFill>
                          <a:effectLst/>
                        </a:rPr>
                        <a:t>   B. Indirect measurement</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8"/>
                  </a:ext>
                </a:extLst>
              </a:tr>
              <a:tr h="278456">
                <a:tc>
                  <a:txBody>
                    <a:bodyPr/>
                    <a:lstStyle/>
                    <a:p>
                      <a:pPr algn="l" rtl="0">
                        <a:lnSpc>
                          <a:spcPct val="115000"/>
                        </a:lnSpc>
                        <a:spcAft>
                          <a:spcPts val="0"/>
                        </a:spcAft>
                      </a:pPr>
                      <a:r>
                        <a:rPr lang="en-US" sz="1400" b="1" dirty="0">
                          <a:solidFill>
                            <a:srgbClr val="002060"/>
                          </a:solidFill>
                          <a:effectLst/>
                        </a:rPr>
                        <a:t>       1. </a:t>
                      </a:r>
                      <a:r>
                        <a:rPr lang="en-US" sz="1400" b="1" dirty="0" err="1">
                          <a:solidFill>
                            <a:srgbClr val="002060"/>
                          </a:solidFill>
                          <a:effectLst/>
                        </a:rPr>
                        <a:t>Bentiromide</a:t>
                      </a:r>
                      <a:r>
                        <a:rPr lang="en-US" sz="1400" b="1" dirty="0">
                          <a:solidFill>
                            <a:srgbClr val="002060"/>
                          </a:solidFill>
                          <a:effectLst/>
                        </a:rPr>
                        <a:t> test</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09"/>
                  </a:ext>
                </a:extLst>
              </a:tr>
              <a:tr h="278456">
                <a:tc>
                  <a:txBody>
                    <a:bodyPr/>
                    <a:lstStyle/>
                    <a:p>
                      <a:pPr algn="l" rtl="0">
                        <a:lnSpc>
                          <a:spcPct val="115000"/>
                        </a:lnSpc>
                        <a:spcAft>
                          <a:spcPts val="0"/>
                        </a:spcAft>
                      </a:pPr>
                      <a:r>
                        <a:rPr lang="en-US" sz="1400" b="1" dirty="0">
                          <a:solidFill>
                            <a:srgbClr val="002060"/>
                          </a:solidFill>
                          <a:effectLst/>
                        </a:rPr>
                        <a:t>       2. Schilling test</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0"/>
                  </a:ext>
                </a:extLst>
              </a:tr>
              <a:tr h="278456">
                <a:tc>
                  <a:txBody>
                    <a:bodyPr/>
                    <a:lstStyle/>
                    <a:p>
                      <a:pPr algn="l" rtl="0">
                        <a:lnSpc>
                          <a:spcPct val="115000"/>
                        </a:lnSpc>
                        <a:spcAft>
                          <a:spcPts val="0"/>
                        </a:spcAft>
                      </a:pPr>
                      <a:r>
                        <a:rPr lang="en-US" sz="1400" b="1" dirty="0">
                          <a:solidFill>
                            <a:srgbClr val="002060"/>
                          </a:solidFill>
                          <a:effectLst/>
                        </a:rPr>
                        <a:t>       3. Fecal fat, chymotrypsin, or </a:t>
                      </a:r>
                      <a:r>
                        <a:rPr lang="en-US" sz="1400" b="1" dirty="0" err="1">
                          <a:solidFill>
                            <a:srgbClr val="002060"/>
                          </a:solidFill>
                          <a:effectLst/>
                        </a:rPr>
                        <a:t>elastase</a:t>
                      </a:r>
                      <a:r>
                        <a:rPr lang="en-US" sz="1400" b="1" dirty="0">
                          <a:solidFill>
                            <a:srgbClr val="002060"/>
                          </a:solidFill>
                          <a:effectLst/>
                        </a:rPr>
                        <a:t> concentration</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1"/>
                  </a:ext>
                </a:extLst>
              </a:tr>
              <a:tr h="278456">
                <a:tc>
                  <a:txBody>
                    <a:bodyPr/>
                    <a:lstStyle/>
                    <a:p>
                      <a:pPr algn="l" rtl="0">
                        <a:lnSpc>
                          <a:spcPct val="115000"/>
                        </a:lnSpc>
                        <a:spcAft>
                          <a:spcPts val="0"/>
                        </a:spcAft>
                      </a:pPr>
                      <a:r>
                        <a:rPr lang="en-US" sz="1400" b="1" dirty="0">
                          <a:solidFill>
                            <a:srgbClr val="002060"/>
                          </a:solidFill>
                          <a:effectLst/>
                        </a:rPr>
                        <a:t>       4. [</a:t>
                      </a:r>
                      <a:r>
                        <a:rPr lang="en-US" sz="1400" b="1" baseline="30000" dirty="0">
                          <a:solidFill>
                            <a:srgbClr val="002060"/>
                          </a:solidFill>
                          <a:effectLst/>
                        </a:rPr>
                        <a:t>14</a:t>
                      </a:r>
                      <a:r>
                        <a:rPr lang="en-US" sz="1400" b="1" dirty="0">
                          <a:solidFill>
                            <a:srgbClr val="002060"/>
                          </a:solidFill>
                          <a:effectLst/>
                        </a:rPr>
                        <a:t>C]-</a:t>
                      </a:r>
                      <a:r>
                        <a:rPr lang="en-US" sz="1400" b="1" dirty="0" err="1">
                          <a:solidFill>
                            <a:srgbClr val="002060"/>
                          </a:solidFill>
                          <a:effectLst/>
                        </a:rPr>
                        <a:t>olein</a:t>
                      </a:r>
                      <a:r>
                        <a:rPr lang="en-US" sz="1400" b="1" dirty="0">
                          <a:solidFill>
                            <a:srgbClr val="002060"/>
                          </a:solidFill>
                          <a:effectLst/>
                        </a:rPr>
                        <a:t> absorption</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2"/>
                  </a:ext>
                </a:extLst>
              </a:tr>
              <a:tr h="278456">
                <a:tc>
                  <a:txBody>
                    <a:bodyPr/>
                    <a:lstStyle/>
                    <a:p>
                      <a:pPr algn="l" rtl="0">
                        <a:lnSpc>
                          <a:spcPct val="115000"/>
                        </a:lnSpc>
                        <a:spcAft>
                          <a:spcPts val="0"/>
                        </a:spcAft>
                      </a:pPr>
                      <a:r>
                        <a:rPr lang="en-US" sz="2200" b="1" dirty="0">
                          <a:solidFill>
                            <a:srgbClr val="002060"/>
                          </a:solidFill>
                          <a:effectLst/>
                        </a:rPr>
                        <a:t>III. Imaging techniques</a:t>
                      </a:r>
                      <a:endParaRPr lang="en-US" sz="2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3"/>
                  </a:ext>
                </a:extLst>
              </a:tr>
              <a:tr h="278456">
                <a:tc>
                  <a:txBody>
                    <a:bodyPr/>
                    <a:lstStyle/>
                    <a:p>
                      <a:pPr algn="l" rtl="0">
                        <a:lnSpc>
                          <a:spcPct val="115000"/>
                        </a:lnSpc>
                        <a:spcAft>
                          <a:spcPts val="0"/>
                        </a:spcAft>
                      </a:pPr>
                      <a:r>
                        <a:rPr lang="en-US" sz="1400" b="1" dirty="0">
                          <a:solidFill>
                            <a:srgbClr val="002060"/>
                          </a:solidFill>
                          <a:effectLst/>
                        </a:rPr>
                        <a:t>   A. Plain film radiography of abdomen</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4"/>
                  </a:ext>
                </a:extLst>
              </a:tr>
              <a:tr h="278456">
                <a:tc>
                  <a:txBody>
                    <a:bodyPr/>
                    <a:lstStyle/>
                    <a:p>
                      <a:pPr algn="l" rtl="0">
                        <a:lnSpc>
                          <a:spcPct val="115000"/>
                        </a:lnSpc>
                        <a:spcAft>
                          <a:spcPts val="0"/>
                        </a:spcAft>
                      </a:pPr>
                      <a:r>
                        <a:rPr lang="en-US" sz="1400" b="1" dirty="0">
                          <a:solidFill>
                            <a:srgbClr val="002060"/>
                          </a:solidFill>
                          <a:effectLst/>
                        </a:rPr>
                        <a:t>   B. Ultrasonography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5"/>
                  </a:ext>
                </a:extLst>
              </a:tr>
              <a:tr h="278456">
                <a:tc>
                  <a:txBody>
                    <a:bodyPr/>
                    <a:lstStyle/>
                    <a:p>
                      <a:pPr algn="l" rtl="0">
                        <a:lnSpc>
                          <a:spcPct val="115000"/>
                        </a:lnSpc>
                        <a:spcAft>
                          <a:spcPts val="0"/>
                        </a:spcAft>
                      </a:pPr>
                      <a:r>
                        <a:rPr lang="en-US" sz="1400" b="1">
                          <a:solidFill>
                            <a:srgbClr val="002060"/>
                          </a:solidFill>
                          <a:effectLst/>
                        </a:rPr>
                        <a:t>C. Computed tomography</a:t>
                      </a:r>
                      <a:endParaRPr lang="en-US" sz="1200" b="1">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6"/>
                  </a:ext>
                </a:extLst>
              </a:tr>
              <a:tr h="278456">
                <a:tc>
                  <a:txBody>
                    <a:bodyPr/>
                    <a:lstStyle/>
                    <a:p>
                      <a:pPr algn="l" rtl="0">
                        <a:lnSpc>
                          <a:spcPct val="115000"/>
                        </a:lnSpc>
                        <a:spcAft>
                          <a:spcPts val="0"/>
                        </a:spcAft>
                      </a:pPr>
                      <a:r>
                        <a:rPr lang="en-US" sz="1400" b="1" dirty="0">
                          <a:solidFill>
                            <a:srgbClr val="002060"/>
                          </a:solidFill>
                          <a:effectLst/>
                        </a:rPr>
                        <a:t>D. Endoscopic retrograde cholangiopancreatography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7"/>
                  </a:ext>
                </a:extLst>
              </a:tr>
              <a:tr h="278456">
                <a:tc>
                  <a:txBody>
                    <a:bodyPr/>
                    <a:lstStyle/>
                    <a:p>
                      <a:pPr algn="l" rtl="0">
                        <a:lnSpc>
                          <a:spcPct val="115000"/>
                        </a:lnSpc>
                        <a:spcAft>
                          <a:spcPts val="0"/>
                        </a:spcAft>
                      </a:pPr>
                      <a:r>
                        <a:rPr lang="en-US" sz="1400" b="1" dirty="0">
                          <a:solidFill>
                            <a:srgbClr val="002060"/>
                          </a:solidFill>
                          <a:effectLst/>
                        </a:rPr>
                        <a:t>E. Magnetic resonance cholangiopancreatography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8"/>
                  </a:ext>
                </a:extLst>
              </a:tr>
              <a:tr h="278456">
                <a:tc>
                  <a:txBody>
                    <a:bodyPr/>
                    <a:lstStyle/>
                    <a:p>
                      <a:pPr algn="l" rtl="0">
                        <a:lnSpc>
                          <a:spcPct val="115000"/>
                        </a:lnSpc>
                        <a:spcAft>
                          <a:spcPts val="0"/>
                        </a:spcAft>
                      </a:pPr>
                      <a:r>
                        <a:rPr lang="en-US" sz="1400" b="1" dirty="0">
                          <a:solidFill>
                            <a:srgbClr val="002060"/>
                          </a:solidFill>
                          <a:effectLst/>
                        </a:rPr>
                        <a:t>F. Endoscopic ultrasonography</a:t>
                      </a:r>
                      <a:endParaRPr lang="en-US" sz="1200" b="1" dirty="0">
                        <a:solidFill>
                          <a:srgbClr val="002060"/>
                        </a:solidFill>
                        <a:effectLst/>
                        <a:latin typeface="Calibri"/>
                        <a:ea typeface="Calibri"/>
                        <a:cs typeface="Arial"/>
                      </a:endParaRPr>
                    </a:p>
                  </a:txBody>
                  <a:tcPr marL="23259" marR="23259" marT="23259" marB="23259">
                    <a:solidFill>
                      <a:schemeClr val="bg1">
                        <a:lumMod val="95000"/>
                      </a:schemeClr>
                    </a:solidFill>
                  </a:tcPr>
                </a:tc>
                <a:extLst>
                  <a:ext uri="{0D108BD9-81ED-4DB2-BD59-A6C34878D82A}">
                    <a16:rowId xmlns:a16="http://schemas.microsoft.com/office/drawing/2014/main" val="10019"/>
                  </a:ext>
                </a:extLst>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3277757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38914" name="Picture 2" descr="C:\Users\Aref\Desktop\Untitl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33800"/>
            <a:ext cx="4191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C:\Users\Aref\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199"/>
            <a:ext cx="4122885" cy="3505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990600"/>
            <a:ext cx="4267200" cy="1200329"/>
          </a:xfrm>
          <a:prstGeom prst="rect">
            <a:avLst/>
          </a:prstGeom>
          <a:noFill/>
        </p:spPr>
        <p:txBody>
          <a:bodyPr wrap="square" rtlCol="1">
            <a:spAutoFit/>
          </a:bodyPr>
          <a:lstStyle/>
          <a:p>
            <a:r>
              <a:rPr lang="en-US" b="1" dirty="0">
                <a:solidFill>
                  <a:srgbClr val="002060"/>
                </a:solidFill>
              </a:rPr>
              <a:t>Pancreatic calcifications. CT scan showing multiple, calcified, intraductal stones in a patient with hereditary chronic pancreatitis</a:t>
            </a:r>
            <a:endParaRPr lang="fa-IR" b="1" dirty="0">
              <a:solidFill>
                <a:srgbClr val="002060"/>
              </a:solidFill>
            </a:endParaRPr>
          </a:p>
        </p:txBody>
      </p:sp>
      <p:sp>
        <p:nvSpPr>
          <p:cNvPr id="6" name="TextBox 5"/>
          <p:cNvSpPr txBox="1"/>
          <p:nvPr/>
        </p:nvSpPr>
        <p:spPr>
          <a:xfrm>
            <a:off x="4289945" y="4615218"/>
            <a:ext cx="4100139" cy="1200329"/>
          </a:xfrm>
          <a:prstGeom prst="rect">
            <a:avLst/>
          </a:prstGeom>
          <a:noFill/>
        </p:spPr>
        <p:txBody>
          <a:bodyPr wrap="square" rtlCol="1">
            <a:spAutoFit/>
          </a:bodyPr>
          <a:lstStyle/>
          <a:p>
            <a:r>
              <a:rPr lang="en-US" b="1" dirty="0">
                <a:solidFill>
                  <a:srgbClr val="002060"/>
                </a:solidFill>
              </a:rPr>
              <a:t>Endoscopic retrograde cholangiopancreatography in chronic pancreatitis. The pancreatic duct and its side branches are irregularly dilated</a:t>
            </a:r>
            <a:endParaRPr lang="fa-IR" dirty="0">
              <a:solidFill>
                <a:srgbClr val="002060"/>
              </a:solidFill>
            </a:endParaRPr>
          </a:p>
        </p:txBody>
      </p:sp>
    </p:spTree>
    <p:extLst>
      <p:ext uri="{BB962C8B-B14F-4D97-AF65-F5344CB8AC3E}">
        <p14:creationId xmlns:p14="http://schemas.microsoft.com/office/powerpoint/2010/main" val="19253837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6629400" cy="1066800"/>
          </a:xfrm>
        </p:spPr>
        <p:txBody>
          <a:bodyPr>
            <a:normAutofit fontScale="90000"/>
          </a:bodyPr>
          <a:lstStyle/>
          <a:p>
            <a:r>
              <a:rPr lang="en-US" sz="4800" b="1" dirty="0">
                <a:solidFill>
                  <a:srgbClr val="002060"/>
                </a:solidFill>
                <a:latin typeface="Segoe Print" pitchFamily="2" charset="0"/>
              </a:rPr>
              <a:t>              CT features  </a:t>
            </a:r>
            <a:endParaRPr lang="fa-IR" sz="4800" b="1" dirty="0">
              <a:solidFill>
                <a:srgbClr val="002060"/>
              </a:solidFill>
              <a:latin typeface="Segoe Print" pitchFamily="2"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0" y="1905000"/>
            <a:ext cx="4194412" cy="39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Rectangle 4"/>
          <p:cNvSpPr/>
          <p:nvPr/>
        </p:nvSpPr>
        <p:spPr>
          <a:xfrm>
            <a:off x="228600" y="2209800"/>
            <a:ext cx="3429000" cy="2123658"/>
          </a:xfrm>
          <a:prstGeom prst="rect">
            <a:avLst/>
          </a:prstGeom>
        </p:spPr>
        <p:txBody>
          <a:bodyPr wrap="square">
            <a:spAutoFit/>
          </a:bodyPr>
          <a:lstStyle/>
          <a:p>
            <a:pPr marL="342900" indent="-342900">
              <a:buFont typeface="Arial" pitchFamily="34" charset="0"/>
              <a:buChar char="•"/>
            </a:pPr>
            <a:r>
              <a:rPr lang="en-US" sz="2200" b="1" dirty="0">
                <a:solidFill>
                  <a:srgbClr val="002060"/>
                </a:solidFill>
              </a:rPr>
              <a:t>The cardinal CT features of CP are pancreatic atrophy, calcifications, and main pancreatic duct dilation .</a:t>
            </a:r>
          </a:p>
          <a:p>
            <a:endParaRPr lang="en-US" sz="2200" b="1" dirty="0">
              <a:solidFill>
                <a:srgbClr val="002060"/>
              </a:solidFill>
            </a:endParaRPr>
          </a:p>
        </p:txBody>
      </p:sp>
    </p:spTree>
    <p:extLst>
      <p:ext uri="{BB962C8B-B14F-4D97-AF65-F5344CB8AC3E}">
        <p14:creationId xmlns:p14="http://schemas.microsoft.com/office/powerpoint/2010/main" val="4100608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Treatment</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Analgesia</a:t>
            </a:r>
          </a:p>
          <a:p>
            <a:pPr algn="l" rtl="0"/>
            <a:r>
              <a:rPr lang="en-US" b="1" dirty="0">
                <a:solidFill>
                  <a:srgbClr val="002060"/>
                </a:solidFill>
              </a:rPr>
              <a:t>Enzyme Therapy</a:t>
            </a:r>
          </a:p>
          <a:p>
            <a:pPr algn="l" rtl="0"/>
            <a:r>
              <a:rPr lang="en-US" b="1" dirty="0">
                <a:solidFill>
                  <a:srgbClr val="002060"/>
                </a:solidFill>
              </a:rPr>
              <a:t>Antisecretory Therapy</a:t>
            </a:r>
          </a:p>
          <a:p>
            <a:pPr algn="l" rtl="0"/>
            <a:r>
              <a:rPr lang="en-US" b="1" dirty="0">
                <a:solidFill>
                  <a:srgbClr val="002060"/>
                </a:solidFill>
              </a:rPr>
              <a:t>Neurolytic Therapy</a:t>
            </a:r>
          </a:p>
          <a:p>
            <a:pPr algn="l" rtl="0"/>
            <a:r>
              <a:rPr lang="en-US" b="1" dirty="0">
                <a:solidFill>
                  <a:srgbClr val="002060"/>
                </a:solidFill>
              </a:rPr>
              <a:t>Endoscopic Management</a:t>
            </a:r>
          </a:p>
          <a:p>
            <a:pPr algn="l" rtl="0"/>
            <a:r>
              <a:rPr lang="en-US" b="1" dirty="0">
                <a:solidFill>
                  <a:srgbClr val="002060"/>
                </a:solidFill>
              </a:rPr>
              <a:t>Surgical Therapy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6083260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002060"/>
                </a:solidFill>
                <a:latin typeface="Segoe Print" pitchFamily="2" charset="0"/>
              </a:rPr>
              <a:t>Complications</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lstStyle/>
          <a:p>
            <a:pPr algn="l" rtl="0"/>
            <a:r>
              <a:rPr lang="en-US" b="1" dirty="0">
                <a:solidFill>
                  <a:srgbClr val="002060"/>
                </a:solidFill>
              </a:rPr>
              <a:t>Pseudocyst</a:t>
            </a:r>
          </a:p>
          <a:p>
            <a:pPr algn="l" rtl="0"/>
            <a:r>
              <a:rPr lang="en-US" b="1" dirty="0">
                <a:solidFill>
                  <a:srgbClr val="002060"/>
                </a:solidFill>
              </a:rPr>
              <a:t>Pancreatic Ascites</a:t>
            </a:r>
          </a:p>
          <a:p>
            <a:pPr algn="l" rtl="0"/>
            <a:r>
              <a:rPr lang="en-US" b="1" dirty="0">
                <a:solidFill>
                  <a:srgbClr val="002060"/>
                </a:solidFill>
              </a:rPr>
              <a:t>Pancreatic-Enteric Fistula</a:t>
            </a:r>
          </a:p>
          <a:p>
            <a:pPr algn="l" rtl="0"/>
            <a:r>
              <a:rPr lang="en-US" b="1" dirty="0">
                <a:solidFill>
                  <a:srgbClr val="002060"/>
                </a:solidFill>
              </a:rPr>
              <a:t>Head-of-Pancreas Mass</a:t>
            </a:r>
          </a:p>
          <a:p>
            <a:pPr algn="l" rtl="0"/>
            <a:r>
              <a:rPr lang="en-US" b="1" dirty="0">
                <a:solidFill>
                  <a:srgbClr val="002060"/>
                </a:solidFill>
              </a:rPr>
              <a:t>Splenic and Portal Vein Thrombosis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188692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Management</a:t>
            </a:r>
            <a:endParaRPr lang="fa-IR" sz="4800" b="1" dirty="0">
              <a:solidFill>
                <a:srgbClr val="002060"/>
              </a:solidFill>
              <a:latin typeface="Segoe Print" pitchFamily="2" charset="0"/>
            </a:endParaRPr>
          </a:p>
        </p:txBody>
      </p:sp>
      <p:pic>
        <p:nvPicPr>
          <p:cNvPr id="37892" name="Picture 4" descr="C:\Users\Aref\Desktop\Untitled2.png"/>
          <p:cNvPicPr>
            <a:picLocks noGrp="1" noChangeAspect="1" noChangeArrowheads="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1371600"/>
            <a:ext cx="8458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0316264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normAutofit fontScale="90000"/>
          </a:bodyPr>
          <a:lstStyle/>
          <a:p>
            <a:r>
              <a:rPr lang="en-US" altLang="en-US" b="1"/>
              <a:t>Annular Pancreas</a:t>
            </a:r>
            <a:br>
              <a:rPr lang="en-US" altLang="en-US"/>
            </a:br>
            <a:endParaRPr lang="en-US" altLang="en-US"/>
          </a:p>
        </p:txBody>
      </p:sp>
      <p:sp>
        <p:nvSpPr>
          <p:cNvPr id="132099" name="Content Placeholder 2"/>
          <p:cNvSpPr>
            <a:spLocks noGrp="1"/>
          </p:cNvSpPr>
          <p:nvPr>
            <p:ph idx="1"/>
          </p:nvPr>
        </p:nvSpPr>
        <p:spPr>
          <a:xfrm>
            <a:off x="457200" y="1295400"/>
            <a:ext cx="8229600" cy="4525963"/>
          </a:xfrm>
        </p:spPr>
        <p:txBody>
          <a:bodyPr>
            <a:normAutofit fontScale="92500" lnSpcReduction="10000"/>
          </a:bodyPr>
          <a:lstStyle/>
          <a:p>
            <a:r>
              <a:rPr lang="en-US" altLang="en-US" sz="2800"/>
              <a:t>When the </a:t>
            </a:r>
            <a:r>
              <a:rPr lang="en-US" altLang="en-US" sz="2800" b="1"/>
              <a:t>ventral pancreatic anlage fails to migrate correctly to make contact with the dorsal anlage</a:t>
            </a:r>
            <a:r>
              <a:rPr lang="en-US" altLang="en-US" sz="2800"/>
              <a:t>, the result may be </a:t>
            </a:r>
            <a:r>
              <a:rPr lang="en-US" altLang="en-US" sz="2800" b="1"/>
              <a:t>a ring of pancreatic tissue encircling the duodenum</a:t>
            </a:r>
            <a:r>
              <a:rPr lang="en-US" altLang="en-US" sz="2800"/>
              <a:t>. </a:t>
            </a:r>
          </a:p>
          <a:p>
            <a:endParaRPr lang="en-US" altLang="en-US" sz="2800"/>
          </a:p>
          <a:p>
            <a:r>
              <a:rPr lang="en-US" altLang="en-US" sz="2800"/>
              <a:t>Such an annular pancreas may cause </a:t>
            </a:r>
            <a:r>
              <a:rPr lang="en-US" altLang="en-US" sz="2800" b="1"/>
              <a:t>intestinal obstruction</a:t>
            </a:r>
            <a:r>
              <a:rPr lang="en-US" altLang="en-US" sz="2800"/>
              <a:t> in the neonate or the adult. </a:t>
            </a:r>
          </a:p>
          <a:p>
            <a:endParaRPr lang="en-US" altLang="en-US" sz="2800"/>
          </a:p>
          <a:p>
            <a:r>
              <a:rPr lang="en-US" altLang="en-US" sz="2800"/>
              <a:t>Symptoms of </a:t>
            </a:r>
            <a:r>
              <a:rPr lang="en-US" altLang="en-US" sz="2800" b="1"/>
              <a:t>postprandial fullness</a:t>
            </a:r>
            <a:r>
              <a:rPr lang="en-US" altLang="en-US" sz="2800"/>
              <a:t>, </a:t>
            </a:r>
            <a:r>
              <a:rPr lang="en-US" altLang="en-US" sz="2800" b="1"/>
              <a:t>epigastric pain</a:t>
            </a:r>
            <a:r>
              <a:rPr lang="en-US" altLang="en-US" sz="2800"/>
              <a:t>, </a:t>
            </a:r>
            <a:r>
              <a:rPr lang="en-US" altLang="en-US" sz="2800" b="1"/>
              <a:t>nausea</a:t>
            </a:r>
            <a:r>
              <a:rPr lang="en-US" altLang="en-US" sz="2800"/>
              <a:t>, and </a:t>
            </a:r>
            <a:r>
              <a:rPr lang="en-US" altLang="en-US" sz="2800" b="1"/>
              <a:t>vomiting</a:t>
            </a:r>
            <a:r>
              <a:rPr lang="en-US" altLang="en-US" sz="2800"/>
              <a:t> may be present for years before the diagnosis is entertained. </a:t>
            </a:r>
          </a:p>
        </p:txBody>
      </p:sp>
    </p:spTree>
    <p:extLst>
      <p:ext uri="{BB962C8B-B14F-4D97-AF65-F5344CB8AC3E}">
        <p14:creationId xmlns:p14="http://schemas.microsoft.com/office/powerpoint/2010/main" val="218679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6000" b="1" dirty="0"/>
          </a:p>
        </p:txBody>
      </p:sp>
      <p:sp>
        <p:nvSpPr>
          <p:cNvPr id="3" name="Content Placeholder 2"/>
          <p:cNvSpPr>
            <a:spLocks noGrp="1"/>
          </p:cNvSpPr>
          <p:nvPr>
            <p:ph idx="1"/>
          </p:nvPr>
        </p:nvSpPr>
        <p:spPr/>
        <p:txBody>
          <a:bodyPr>
            <a:normAutofit fontScale="92500" lnSpcReduction="10000"/>
          </a:bodyPr>
          <a:lstStyle/>
          <a:p>
            <a:pPr marL="114300" indent="0" algn="l">
              <a:buNone/>
            </a:pPr>
            <a:r>
              <a:rPr lang="en-US" dirty="0">
                <a:solidFill>
                  <a:srgbClr val="002060"/>
                </a:solidFill>
              </a:rPr>
              <a:t>  </a:t>
            </a:r>
            <a:r>
              <a:rPr lang="en-US" sz="2800" b="1" dirty="0">
                <a:solidFill>
                  <a:srgbClr val="002060"/>
                </a:solidFill>
              </a:rPr>
              <a:t>Inflammation or infection of the pancreas</a:t>
            </a:r>
          </a:p>
          <a:p>
            <a:pPr marL="114300" indent="0" algn="l">
              <a:buNone/>
            </a:pPr>
            <a:r>
              <a:rPr lang="en-US" dirty="0">
                <a:solidFill>
                  <a:srgbClr val="002060"/>
                </a:solidFill>
              </a:rPr>
              <a:t>   Normally digestive enzymes secreted by the pancreas are not  active until they reach the SI.</a:t>
            </a:r>
          </a:p>
          <a:p>
            <a:pPr marL="114300" indent="0" algn="l">
              <a:buNone/>
            </a:pPr>
            <a:r>
              <a:rPr lang="en-US" dirty="0">
                <a:solidFill>
                  <a:srgbClr val="002060"/>
                </a:solidFill>
              </a:rPr>
              <a:t>  When the pancreas is inflamed, the enzymes attack and </a:t>
            </a:r>
            <a:r>
              <a:rPr lang="fa-IR" dirty="0">
                <a:solidFill>
                  <a:srgbClr val="002060"/>
                </a:solidFill>
              </a:rPr>
              <a:t> .</a:t>
            </a:r>
            <a:r>
              <a:rPr lang="en-US" dirty="0">
                <a:solidFill>
                  <a:srgbClr val="002060"/>
                </a:solidFill>
              </a:rPr>
              <a:t>damages the tissue that produce them</a:t>
            </a:r>
          </a:p>
          <a:p>
            <a:pPr marL="114300" indent="0" algn="l">
              <a:buNone/>
            </a:pPr>
            <a:r>
              <a:rPr lang="en-US" dirty="0">
                <a:solidFill>
                  <a:srgbClr val="002060"/>
                </a:solidFill>
              </a:rPr>
              <a:t>2 types:</a:t>
            </a:r>
            <a:br>
              <a:rPr lang="en-US" dirty="0">
                <a:solidFill>
                  <a:srgbClr val="002060"/>
                </a:solidFill>
              </a:rPr>
            </a:br>
            <a:r>
              <a:rPr lang="en-US" b="1" dirty="0">
                <a:solidFill>
                  <a:srgbClr val="002060"/>
                </a:solidFill>
              </a:rPr>
              <a:t>                   1. Acute Pancreatitis                                                                              2. Chronic Pancreatitis                            </a:t>
            </a:r>
          </a:p>
          <a:p>
            <a:pPr algn="l">
              <a:buNone/>
            </a:pPr>
            <a:r>
              <a:rPr lang="en-US" b="1" dirty="0">
                <a:solidFill>
                  <a:srgbClr val="002060"/>
                </a:solidFill>
              </a:rPr>
              <a:t>                      		</a:t>
            </a:r>
            <a:r>
              <a:rPr lang="en-US" dirty="0">
                <a:solidFill>
                  <a:srgbClr val="00206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Rectangle 4"/>
          <p:cNvSpPr/>
          <p:nvPr/>
        </p:nvSpPr>
        <p:spPr>
          <a:xfrm>
            <a:off x="523875" y="609600"/>
            <a:ext cx="7553325" cy="800219"/>
          </a:xfrm>
          <a:prstGeom prst="rect">
            <a:avLst/>
          </a:prstGeom>
        </p:spPr>
        <p:txBody>
          <a:bodyPr wrap="square">
            <a:spAutoFit/>
          </a:bodyPr>
          <a:lstStyle/>
          <a:p>
            <a:r>
              <a:rPr lang="en-US" sz="4600" b="1" dirty="0">
                <a:solidFill>
                  <a:srgbClr val="002060"/>
                </a:solidFill>
                <a:latin typeface="Segoe Print" pitchFamily="2" charset="0"/>
              </a:rPr>
              <a:t>What is Pancreatitis?</a:t>
            </a:r>
            <a:endParaRPr lang="fa-IR" sz="4600" b="1" dirty="0">
              <a:solidFill>
                <a:srgbClr val="002060"/>
              </a:solidFill>
              <a:latin typeface="Segoe Print" pitchFamily="2" charset="0"/>
            </a:endParaRPr>
          </a:p>
        </p:txBody>
      </p:sp>
      <p:sp>
        <p:nvSpPr>
          <p:cNvPr id="7" name="Chevron 6"/>
          <p:cNvSpPr/>
          <p:nvPr/>
        </p:nvSpPr>
        <p:spPr>
          <a:xfrm>
            <a:off x="523875" y="1790700"/>
            <a:ext cx="152400" cy="762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Minus 9"/>
          <p:cNvSpPr/>
          <p:nvPr/>
        </p:nvSpPr>
        <p:spPr>
          <a:xfrm>
            <a:off x="523875" y="2286000"/>
            <a:ext cx="161925"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Minus 10"/>
          <p:cNvSpPr/>
          <p:nvPr/>
        </p:nvSpPr>
        <p:spPr>
          <a:xfrm>
            <a:off x="533400" y="3048000"/>
            <a:ext cx="142875"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endParaRPr lang="en-US" altLang="en-US"/>
          </a:p>
        </p:txBody>
      </p:sp>
      <p:sp>
        <p:nvSpPr>
          <p:cNvPr id="133123" name="Content Placeholder 2"/>
          <p:cNvSpPr>
            <a:spLocks noGrp="1"/>
          </p:cNvSpPr>
          <p:nvPr>
            <p:ph idx="1"/>
          </p:nvPr>
        </p:nvSpPr>
        <p:spPr/>
        <p:txBody>
          <a:bodyPr/>
          <a:lstStyle/>
          <a:p>
            <a:endParaRPr lang="en-US" altLang="en-US"/>
          </a:p>
        </p:txBody>
      </p:sp>
      <p:pic>
        <p:nvPicPr>
          <p:cNvPr id="133124" name="Picture 4" descr="http://accesssurgery.com/loadBinary.aspx?name=skan&amp;filename=skan_c021f002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01700"/>
            <a:ext cx="571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597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a:spLocks noGrp="1"/>
          </p:cNvSpPr>
          <p:nvPr>
            <p:ph idx="1"/>
          </p:nvPr>
        </p:nvSpPr>
        <p:spPr>
          <a:xfrm>
            <a:off x="457200" y="533400"/>
            <a:ext cx="8229600" cy="4525963"/>
          </a:xfrm>
        </p:spPr>
        <p:txBody>
          <a:bodyPr>
            <a:normAutofit fontScale="92500" lnSpcReduction="10000"/>
          </a:bodyPr>
          <a:lstStyle/>
          <a:p>
            <a:r>
              <a:rPr lang="en-US" altLang="en-US" sz="2800"/>
              <a:t>The radiographic findings are symmetric </a:t>
            </a:r>
            <a:r>
              <a:rPr lang="en-US" altLang="en-US" sz="2800" b="1"/>
              <a:t>dilation of the proximal duodenum </a:t>
            </a:r>
            <a:r>
              <a:rPr lang="en-US" altLang="en-US" sz="2800"/>
              <a:t>with bulging of the recesses on either side of the annular band, effacement but not destruction of the duodenal mucosa, accentuation of the findings in the </a:t>
            </a:r>
            <a:r>
              <a:rPr lang="en-US" altLang="en-US" sz="2800" b="1"/>
              <a:t>right anterior oblique position</a:t>
            </a:r>
            <a:r>
              <a:rPr lang="en-US" altLang="en-US" sz="2800"/>
              <a:t>, and lack of change on repeated examinations. </a:t>
            </a:r>
          </a:p>
          <a:p>
            <a:r>
              <a:rPr lang="en-US" altLang="en-US" sz="2800"/>
              <a:t>The differential diagnosis should include duodenal webs, tumors of the pancreas or duodenum, postbulbar peptic ulcer, regional enteritis, and adhesions. </a:t>
            </a:r>
          </a:p>
          <a:p>
            <a:r>
              <a:rPr lang="en-US" altLang="en-US" sz="2800"/>
              <a:t>Patients with annular pancreas have an </a:t>
            </a:r>
            <a:r>
              <a:rPr lang="en-US" altLang="en-US" sz="2800" b="1"/>
              <a:t>increased incidence of pancreatitis and peptic ulcer</a:t>
            </a:r>
            <a:r>
              <a:rPr lang="en-US" altLang="en-US" sz="2800"/>
              <a:t>.</a:t>
            </a:r>
          </a:p>
          <a:p>
            <a:endParaRPr lang="en-US" altLang="en-US" sz="2800"/>
          </a:p>
        </p:txBody>
      </p:sp>
    </p:spTree>
    <p:extLst>
      <p:ext uri="{BB962C8B-B14F-4D97-AF65-F5344CB8AC3E}">
        <p14:creationId xmlns:p14="http://schemas.microsoft.com/office/powerpoint/2010/main" val="880311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b="1"/>
              <a:t>Pancreas divisum</a:t>
            </a:r>
          </a:p>
        </p:txBody>
      </p:sp>
      <p:sp>
        <p:nvSpPr>
          <p:cNvPr id="135171" name="Content Placeholder 2"/>
          <p:cNvSpPr>
            <a:spLocks noGrp="1"/>
          </p:cNvSpPr>
          <p:nvPr>
            <p:ph idx="1"/>
          </p:nvPr>
        </p:nvSpPr>
        <p:spPr/>
        <p:txBody>
          <a:bodyPr>
            <a:normAutofit fontScale="92500" lnSpcReduction="10000"/>
          </a:bodyPr>
          <a:lstStyle/>
          <a:p>
            <a:r>
              <a:rPr lang="en-US" altLang="en-US" sz="2800"/>
              <a:t>Occurs when the </a:t>
            </a:r>
            <a:r>
              <a:rPr lang="en-US" altLang="en-US" sz="2800" b="1"/>
              <a:t>embryologic ventral and dorsal pancreatic anlagen fail to fuse</a:t>
            </a:r>
            <a:r>
              <a:rPr lang="en-US" altLang="en-US" sz="2800"/>
              <a:t>, so that pancreatic drainage is accomplished mainly through the accessory papilla. </a:t>
            </a:r>
          </a:p>
          <a:p>
            <a:r>
              <a:rPr lang="en-US" altLang="en-US" sz="2800"/>
              <a:t>Is the </a:t>
            </a:r>
            <a:r>
              <a:rPr lang="en-US" altLang="en-US" sz="2800" b="1"/>
              <a:t>most common congenital anatomic variant </a:t>
            </a:r>
            <a:r>
              <a:rPr lang="en-US" altLang="en-US" sz="2800"/>
              <a:t>of the human pancreas. </a:t>
            </a:r>
          </a:p>
          <a:p>
            <a:r>
              <a:rPr lang="en-US" altLang="en-US" sz="2800" b="1"/>
              <a:t>Does not predispose to the development of pancreatitis</a:t>
            </a:r>
            <a:r>
              <a:rPr lang="en-US" altLang="en-US" sz="2800"/>
              <a:t> in the great majority of patients .</a:t>
            </a:r>
          </a:p>
          <a:p>
            <a:r>
              <a:rPr lang="en-US" altLang="en-US" sz="2800"/>
              <a:t>However, the combination of pancreas divisum and a small accessory orifice could result in dorsal duct obstruction.</a:t>
            </a:r>
          </a:p>
        </p:txBody>
      </p:sp>
    </p:spTree>
    <p:extLst>
      <p:ext uri="{BB962C8B-B14F-4D97-AF65-F5344CB8AC3E}">
        <p14:creationId xmlns:p14="http://schemas.microsoft.com/office/powerpoint/2010/main" val="191967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endParaRPr lang="en-US" altLang="en-US"/>
          </a:p>
        </p:txBody>
      </p:sp>
      <p:sp>
        <p:nvSpPr>
          <p:cNvPr id="136195" name="Content Placeholder 2"/>
          <p:cNvSpPr>
            <a:spLocks noGrp="1"/>
          </p:cNvSpPr>
          <p:nvPr>
            <p:ph idx="1"/>
          </p:nvPr>
        </p:nvSpPr>
        <p:spPr/>
        <p:txBody>
          <a:bodyPr/>
          <a:lstStyle/>
          <a:p>
            <a:endParaRPr lang="en-US" altLang="en-US"/>
          </a:p>
        </p:txBody>
      </p:sp>
      <p:sp>
        <p:nvSpPr>
          <p:cNvPr id="136196" name="AutoShape 2" descr="data:image/jpeg;base64,/9j/4AAQSkZJRgABAQAAAQABAAD/2wBDAAkGBwgHBgkIBwgKCgkLDRYPDQwMDRsUFRAWIB0iIiAdHx8kKDQsJCYxJx8fLT0tMTU3Ojo6Iys/RD84QzQ5Ojf/2wBDAQoKCg0MDRoPDxo3JR8lNzc3Nzc3Nzc3Nzc3Nzc3Nzc3Nzc3Nzc3Nzc3Nzc3Nzc3Nzc3Nzc3Nzc3Nzc3Nzc3Nzf/wAARCACOAIkDASIAAhEBAxEB/8QAGwAAAgIDAQAAAAAAAAAAAAAAAAYBBQIDBAf/xABAEAACAQMDAgMEBgcFCQAAAAABAgMABBEFEiExUQYTQSJhcYEUMpGhscEVI0JSYtHwM1NykuEWJDRDVXOClPH/xAAZAQEAAwEBAAAAAAAAAAAAAAAAAgMEBQH/xAAkEQADAAICAgEEAwAAAAAAAAAAAQIDEQQSITETFCJBUTJSYf/aAAwDAQACEQMRAD8A9xooqM0BNFRkUZoCaKjNTQBRRRQEHpS5rEpOpMiMw2RrnBwMkmmMk0pXMglvbiT96RgPgvs/ln51C/Rfxp3Zj5kn77/5zR5kn95J/mNRR8aqOhpGM1w8cZYyNkepcgfjVn4ahmImnmd2ydg3HPI6/wBe6qhYmur1YUwemTj5jPcAcn5U4WkKW8EcUediKAuetThGTk2v4o3L0qaKKtMYUUUUBGa5r6+t7CBp7qURxj1P4Dua6DyOO1eY+INSOq6jISc20DlIhng4OCfnVeTJ0Wy3DieWtF7eeNcswsLVmAP1pjtz8h+dc8Xjecgb7SFiDyEkIz8jSwcM2CchePgah1DA7hk9/Wsfz2zpLiY9aPT9F1m21aJmhJWVP7SJuq9viKsxXl2g3T2utWpjP9pIImA6FWIBH4GvUV6VrxZO87Ofnw/FWiaKKKtKDTdTCC3llP8Ay0LfYKUYV2RIh+sqjJ9/rTDr77bBk/vGCfLPP3CqHrknqeT8ars28VeGwrGSTy13EZPovc+lZelZWVs1/eKvRFz7Q+8/lVetmmq6zss/DtkY4DcycvJ0J7d/n+GKuxWKAAAAYUDgVlV6WjlVTp7ZNFFFengUUUUBVeINUXS9NknGDKQViXPVv9K8vt12wICDkD1/P302eP5HFxax5/VhGbHpnIpXByoPqaw8im60dThQlPb9kYA3EcZ5NGRvK56dKht3oMn0qBHIw2qMu3Bx6DHWs/8AhsqlKbfouvB1gL3XFnIYxQe2e24cAfj9lekr0GaWvBghi0+S3QATJIS/cg/V+7j5UyiulinrJxMuX5a7L0TXPd3cFnC893NHBCn1pJXCqo7kngV0Ul6xokr6leXV/o667BIwMCGZQ8AwMqquQuMgnOQTnFWFRa61dR3K2n0eRJYnBkWRGBVh3BHXrVb061zajqZjliiTQ7+ARRbREsKYXn02tgCos7qa4LedYzWoUjHnsmW+QJxiqr9nQ4+lCOhxmNucVfaDaiG080rgy8gdl9P5/OqWzga5v1iIygA38fM/kKv7zUIrRduNz7dwQeg7nsK9jx5ZXyb89UdxOK03V3BaqHuJUjX+M4zVDcanLcRbncxRD9mHIZj2yefsrlne2sF81wIi3Vv2vtPNQrOl6MyjZfDWrE7hHK0hXqI42bHxwKBrVjjLSOg7yROoHxJGBS0mo20sYi3vI5J2xqCTz3J4/Kukb49u1PJA4AUFiM/Diq/qH+iXxoYYNTsriQRwXcErnoEkBzXZmlmwV7y8j2BRBA/mM3rk5Kj4nOfhjvTJzV8W6WytpIpvE2jfpayHllVuIiTGWPB7g/GkR9G1aFth064bngqm8favFerYHag4x0ry8St7Zdi5F4lpHn2m+E766Aa7xax+m7DOfl0Fd194bGm2rT20zSbBucOo3Y9SMf1inE+7qaqtd1aOxhMcTK12w9hBzt/iI7UWKJK+RnrLL7vwKVvNJazrcW8mxl9e47H3Ux2XiaNyEvImibHLr7Sk/Ac/dStaxNK6W1rDJMyqFUIucAccnoPj0ruOkaqoJawlx/C6H7s1JbOTirLC+1eBsi1rTZR7F9b57NIAR8jWw6jZBMm8tx7/ADVx+NIzxyqSJYpFZWCGN0wcnpx/KoW1lM5gjtZHlA3FUjyQPeeg9epzRUaPnyfmS5vLuC+1CWS2ZXiRAm4D2SQTnHfHHNYHABJzjHNc1mkkLPDPDJFJgErIPToOh6cGt8n9k/8AgP4VW/LO3xW6xJszsLmSzSSVljQyAfrZH4X1PHf51rFwtySbZZZyxy8xyqse5b1+VbLDT/p0rlbVY/LIUzzDcCcDhQfj14+dXD6TKBmO7YuBxvQY+6q6i6RnyVPdi5LaNcoDNcPEkR2hYgFVD2Hf41utbFLfc0qQtxkSnO4+8g1ZPp2ol3G2HGAEYSkYPfBWpbRJ508u5lj8pgQ0e0nPxP8ApUfiyP8ABHujiIQp5d2Y3QrkFk9nHXJP7Irda2lxeNH5CiK2Ax5zqQx/wg/j+NbtCsY032t6JJri0cKGk6SJ1R9vTOODx1BpiHfFWxg/sRds57W2jtowkY6sWJJyWJ6kmujFTRWhFbCtNzcRW8LyzSKiKMkk1tPSlbxbOXngt8nYqmRh3PQUZDJfSXRy6jr1zdkras1vCfXHtEd8+n41UhWd1SI5llYKu79pj6k9T357VErLGheQ7VFW3hKxe8vH1KRWWJCREp9T8P661D2c+XWavLGfTdPh0+2WGEe9mPVz3NYahqUNphWIaRhkKGA47kngCu1iAMngDkmk8u8kEl8Yg0k/6weYuTznaPkOB86jkvovB1IhejXq001xeI7hQVkSSRVbOxc4Az78k0w6Iw8uZDxKJWZ/eCfZPwxx8qX4bW4ijuFnKuZUbzGz7TMR0Hu7Vm+o3NlG01tbG6u0tyRbo3tu20EjHfjp1qjHf3llT4LLX023kUmPZeMqfcQc/nVecEc9DXFpepWtzbXIvPFVpf3hfzYraQpAYR127DhumR7VZtqdgiI0l9aIGIPtTKOvp1q+1pmrjUnGi/8ADkuzzrZz7WfMHv8AQ/gPtq8zSlZzCC9t5sEKXAJz+y3H8qbFzjmpw9ozcietmVYs2KkkDrVXr9u1zDbgWzXSJOrvCu3LAA/vEDrjqakUmOqf7vcwaiik+WRHOFGcxsevyPPwzVqHGOvGM0qQ2utWsIWBJFTc7Qxh02xIzMQjZ5JA2gY4HTpR5WvQAqHuLj9QgZzJGuGwu4jkc53dh76AbM81NUXhyDUEV5NTVhKyKMsynO1nGeD+6Vq63L3FAZYqp1nRRqRSRZfKnQEbsZDDsRVvRQ8cqlpirD4SLSbrudCAchYlI+8mmS3gS3jWKJFRFGAq+lbTXHcalZ20ywz3UEcz42xvIqs2TgYBPfivNEYxzHpHU6hlKkcEYpR1Ww1G0hSC1uIzLNiCBiTlf4iDkcKMnHb301RXEUxIikR8cHac4rgtAbvUpLx8GGNfKtiGBDerP9vH/ia8qVXssT0cMfh+7trZILS6jKoq48wHggAY49OPWrGw02SKc3FwyNLjChc4UevxNd3mKrhGZQ5zgZ5NbB0rxY5XlDszlutPtLv/AIm1gm/7sYb8aVr3RbCx1GQQ2Nqgf9YhWFeM9R07/jToelUniFQDbvjncVz8RXteizC9WimlTzInXJDFSB7j6U12MpntIJiMGWNXI7ZANLA6j4j8aYtGz+ibPP8Acr+FQxl/LS8HW/T1x60mLr+rvpoure3MxeAOrLbsBvIJKDgkjpgjrmnQjNYpEqIqIFVFG1VAwFHYdqtMYtPqWqxybnjKwtI6hlt2by0VsBseuRg1rudT1qK3WQQAhsBS1u6nPlqeQASMsSPdjGc01lOeuKjy/wCI/GgFOXWdV3Xgjt2VY2O0tbuMYZhj6vYKR1yCDxmu39N33/Tb/wD9Yfzq/wBgxwSKNn9ZNAZ0Vju5x+VSKAD0pd13SLu9uXeBo1V4Vjy8hAUht2SoGGx2OM4x60x1Wa4moGGL9GNhy2xxxwrcbhn1Xrj1xigKh9C1A7ts6MXJAJlYbDk7X46lQeB0rS/h/UPozQxyogy25VmcCXLMcnj2T7Q6dqzittfkmkE0sqoXfJVkwfr7Sp5OPq9QD7qIrPW4xM4a43MN+0SIdzFY8459PbwOB7/WgOzT9KuYNVW4mkWVVQgyF2LHKoMbTxjKk59/xpgHQVR+H7e+RpJdQDBigQFnBzh3weD+6V5q8HIzQE1TeISPJtwepkz9xq5PSq3VrNryFfJYCaM5Qnoe4NeP0ShpUmxdmcpE7jkqCcU2WMZitIYj1SNVPyFLa2N9LNHH9FeMb13vJt2hQcnoecgf/KaUOetRiWi/k2qaSM6KKKmZgooooAooooDz/TJx+mo/LuInuP0pcCSJJnM3l7nxlScbRx6dAMU/rUBQCSAMnqcVlQEMcCkqPxBrFxoiXkEJleS3EqkWzqC+wt5eCM9cc49cU6npWMSLGgRFCqBgADAAoBZuNQ1WOQsY2WBpJMOLZmMKK5Ctjq2Rj7axuNS1xAGWAbWfauYGGTtXAIAJGSW+GMZprooBRn1nVwbvZayKqk+WzQN6M425CkZ4XvnI554a4GLwRuyshZQSrDBHHQ1nRQBUYHapooCNo7UAAdBU0UAUUUUAUUUUAUUUUAUUUUAUUUUAVixx1rKsWPOKA4Rq+nfT/oP023+lg48nzBuJxnGO+PTrWcmpWcVxFay3lulxKP1cTSAO/wAFJya8+srdotXbQGWJ50Ku103LhchtwP7xHJGPrE84rs8Taraf7Vw6Pd27L57wMssKgs0hY7CxPICnBwKAcRrWnGCWcX9r5ML7JJPOXajZxgnPBz6VkdX08XEVq19ai4mAMcZlXc4OSCBnnOD9leaaXew21lbau8AW30JIbK6t4wD5skYZCy9AQCcjOD8KysWFlqWlaTcZa7nNpNEqY8gICzHdnncuW24HovSgPRrvW9Ns7j6Nd39tDPtD+W8qhtpyAcE5wcHn3V2W1zBcR+ZBKkiZK7lIIyDgj5EYrz7xVr8GieMj9IkvwJ7aABbZkAOHce1ke+uVLiW31vTrWB3Fxc3U5jUyERgefISxxyGwemCGwAcdaA9QLADORWuOZJC4V1JRtrAH6pwDg/IivL9Cu746Pd31vdyyXmnBI3WZyI3m5Rm4ySCTnJ7DgYrPxILjS7EQyX1ybZJWtdyOTI0vkxBHySMdGOfQnoaA9PllSKNpJGVUUEszHAAHUmoilSWNZI2VkdQyspyCD6ilLTLaVPDviCS4meWeSa8Te8jN7KlgvXp0zgcc1Ux2l6LZZLG6aK9kzEjtM5RFFomBt6D2hnp7+tAejZHeppP8FazZ31uDY29xFDMWK+dMXIKhQ3B6ZJ9DzyabqA//2Q=="/>
          <p:cNvSpPr>
            <a:spLocks noChangeAspect="1" noChangeArrowheads="1"/>
          </p:cNvSpPr>
          <p:nvPr/>
        </p:nvSpPr>
        <p:spPr bwMode="auto">
          <a:xfrm>
            <a:off x="63500" y="-744538"/>
            <a:ext cx="146685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6197" name="AutoShape 4" descr="data:image/jpeg;base64,/9j/4AAQSkZJRgABAQAAAQABAAD/2wBDAAkGBwgHBgkIBwgKCgkLDRYPDQwMDRsUFRAWIB0iIiAdHx8kKDQsJCYxJx8fLT0tMTU3Ojo6Iys/RD84QzQ5Ojf/2wBDAQoKCg0MDRoPDxo3JR8lNzc3Nzc3Nzc3Nzc3Nzc3Nzc3Nzc3Nzc3Nzc3Nzc3Nzc3Nzc3Nzc3Nzc3Nzc3Nzc3Nzf/wAARCACOAIkDASIAAhEBAxEB/8QAGwAAAgIDAQAAAAAAAAAAAAAAAAYBBQIDBAf/xABAEAACAQMDAgMEBgcFCQAAAAABAgMABBEFEiExUQYTQSJhcYEUMpGhscEVI0JSYtHwM1NykuEWJDRDVXOClPH/xAAZAQEAAwEBAAAAAAAAAAAAAAAAAgMEBQH/xAAkEQADAAICAgEEAwAAAAAAAAAAAQIDEQQSITETFCJBUTJSYf/aAAwDAQACEQMRAD8A9xooqM0BNFRkUZoCaKjNTQBRRRQEHpS5rEpOpMiMw2RrnBwMkmmMk0pXMglvbiT96RgPgvs/ln51C/Rfxp3Zj5kn77/5zR5kn95J/mNRR8aqOhpGM1w8cZYyNkepcgfjVn4ahmImnmd2ydg3HPI6/wBe6qhYmur1YUwemTj5jPcAcn5U4WkKW8EcUediKAuetThGTk2v4o3L0qaKKtMYUUUUBGa5r6+t7CBp7qURxj1P4Dua6DyOO1eY+INSOq6jISc20DlIhng4OCfnVeTJ0Wy3DieWtF7eeNcswsLVmAP1pjtz8h+dc8Xjecgb7SFiDyEkIz8jSwcM2CchePgah1DA7hk9/Wsfz2zpLiY9aPT9F1m21aJmhJWVP7SJuq9viKsxXl2g3T2utWpjP9pIImA6FWIBH4GvUV6VrxZO87Ofnw/FWiaKKKtKDTdTCC3llP8Ay0LfYKUYV2RIh+sqjJ9/rTDr77bBk/vGCfLPP3CqHrknqeT8ars28VeGwrGSTy13EZPovc+lZelZWVs1/eKvRFz7Q+8/lVetmmq6zss/DtkY4DcycvJ0J7d/n+GKuxWKAAAAYUDgVlV6WjlVTp7ZNFFFengUUUUBVeINUXS9NknGDKQViXPVv9K8vt12wICDkD1/P302eP5HFxax5/VhGbHpnIpXByoPqaw8im60dThQlPb9kYA3EcZ5NGRvK56dKht3oMn0qBHIw2qMu3Bx6DHWs/8AhsqlKbfouvB1gL3XFnIYxQe2e24cAfj9lekr0GaWvBghi0+S3QATJIS/cg/V+7j5UyiulinrJxMuX5a7L0TXPd3cFnC893NHBCn1pJXCqo7kngV0Ul6xokr6leXV/o667BIwMCGZQ8AwMqquQuMgnOQTnFWFRa61dR3K2n0eRJYnBkWRGBVh3BHXrVb061zajqZjliiTQ7+ARRbREsKYXn02tgCos7qa4LedYzWoUjHnsmW+QJxiqr9nQ4+lCOhxmNucVfaDaiG080rgy8gdl9P5/OqWzga5v1iIygA38fM/kKv7zUIrRduNz7dwQeg7nsK9jx5ZXyb89UdxOK03V3BaqHuJUjX+M4zVDcanLcRbncxRD9mHIZj2yefsrlne2sF81wIi3Vv2vtPNQrOl6MyjZfDWrE7hHK0hXqI42bHxwKBrVjjLSOg7yROoHxJGBS0mo20sYi3vI5J2xqCTz3J4/Kukb49u1PJA4AUFiM/Diq/qH+iXxoYYNTsriQRwXcErnoEkBzXZmlmwV7y8j2BRBA/mM3rk5Kj4nOfhjvTJzV8W6WytpIpvE2jfpayHllVuIiTGWPB7g/GkR9G1aFth064bngqm8favFerYHag4x0ry8St7Zdi5F4lpHn2m+E766Aa7xax+m7DOfl0Fd194bGm2rT20zSbBucOo3Y9SMf1inE+7qaqtd1aOxhMcTK12w9hBzt/iI7UWKJK+RnrLL7vwKVvNJazrcW8mxl9e47H3Ux2XiaNyEvImibHLr7Sk/Ac/dStaxNK6W1rDJMyqFUIucAccnoPj0ruOkaqoJawlx/C6H7s1JbOTirLC+1eBsi1rTZR7F9b57NIAR8jWw6jZBMm8tx7/ADVx+NIzxyqSJYpFZWCGN0wcnpx/KoW1lM5gjtZHlA3FUjyQPeeg9epzRUaPnyfmS5vLuC+1CWS2ZXiRAm4D2SQTnHfHHNYHABJzjHNc1mkkLPDPDJFJgErIPToOh6cGt8n9k/8AgP4VW/LO3xW6xJszsLmSzSSVljQyAfrZH4X1PHf51rFwtySbZZZyxy8xyqse5b1+VbLDT/p0rlbVY/LIUzzDcCcDhQfj14+dXD6TKBmO7YuBxvQY+6q6i6RnyVPdi5LaNcoDNcPEkR2hYgFVD2Hf41utbFLfc0qQtxkSnO4+8g1ZPp2ol3G2HGAEYSkYPfBWpbRJ508u5lj8pgQ0e0nPxP8ApUfiyP8ABHujiIQp5d2Y3QrkFk9nHXJP7Irda2lxeNH5CiK2Ax5zqQx/wg/j+NbtCsY032t6JJri0cKGk6SJ1R9vTOODx1BpiHfFWxg/sRds57W2jtowkY6sWJJyWJ6kmujFTRWhFbCtNzcRW8LyzSKiKMkk1tPSlbxbOXngt8nYqmRh3PQUZDJfSXRy6jr1zdkras1vCfXHtEd8+n41UhWd1SI5llYKu79pj6k9T357VErLGheQ7VFW3hKxe8vH1KRWWJCREp9T8P661D2c+XWavLGfTdPh0+2WGEe9mPVz3NYahqUNphWIaRhkKGA47kngCu1iAMngDkmk8u8kEl8Yg0k/6weYuTznaPkOB86jkvovB1IhejXq001xeI7hQVkSSRVbOxc4Az78k0w6Iw8uZDxKJWZ/eCfZPwxx8qX4bW4ijuFnKuZUbzGz7TMR0Hu7Vm+o3NlG01tbG6u0tyRbo3tu20EjHfjp1qjHf3llT4LLX023kUmPZeMqfcQc/nVecEc9DXFpepWtzbXIvPFVpf3hfzYraQpAYR127DhumR7VZtqdgiI0l9aIGIPtTKOvp1q+1pmrjUnGi/8ADkuzzrZz7WfMHv8AQ/gPtq8zSlZzCC9t5sEKXAJz+y3H8qbFzjmpw9ozcietmVYs2KkkDrVXr9u1zDbgWzXSJOrvCu3LAA/vEDrjqakUmOqf7vcwaiik+WRHOFGcxsevyPPwzVqHGOvGM0qQ2utWsIWBJFTc7Qxh02xIzMQjZ5JA2gY4HTpR5WvQAqHuLj9QgZzJGuGwu4jkc53dh76AbM81NUXhyDUEV5NTVhKyKMsynO1nGeD+6Vq63L3FAZYqp1nRRqRSRZfKnQEbsZDDsRVvRQ8cqlpirD4SLSbrudCAchYlI+8mmS3gS3jWKJFRFGAq+lbTXHcalZ20ywz3UEcz42xvIqs2TgYBPfivNEYxzHpHU6hlKkcEYpR1Ww1G0hSC1uIzLNiCBiTlf4iDkcKMnHb301RXEUxIikR8cHac4rgtAbvUpLx8GGNfKtiGBDerP9vH/ia8qVXssT0cMfh+7trZILS6jKoq48wHggAY49OPWrGw02SKc3FwyNLjChc4UevxNd3mKrhGZQ5zgZ5NbB0rxY5XlDszlutPtLv/AIm1gm/7sYb8aVr3RbCx1GQQ2Nqgf9YhWFeM9R07/jToelUniFQDbvjncVz8RXteizC9WimlTzInXJDFSB7j6U12MpntIJiMGWNXI7ZANLA6j4j8aYtGz+ibPP8Acr+FQxl/LS8HW/T1x60mLr+rvpoure3MxeAOrLbsBvIJKDgkjpgjrmnQjNYpEqIqIFVFG1VAwFHYdqtMYtPqWqxybnjKwtI6hlt2by0VsBseuRg1rudT1qK3WQQAhsBS1u6nPlqeQASMsSPdjGc01lOeuKjy/wCI/GgFOXWdV3Xgjt2VY2O0tbuMYZhj6vYKR1yCDxmu39N33/Tb/wD9Yfzq/wBgxwSKNn9ZNAZ0Vju5x+VSKAD0pd13SLu9uXeBo1V4Vjy8hAUht2SoGGx2OM4x60x1Wa4moGGL9GNhy2xxxwrcbhn1Xrj1xigKh9C1A7ts6MXJAJlYbDk7X46lQeB0rS/h/UPozQxyogy25VmcCXLMcnj2T7Q6dqzittfkmkE0sqoXfJVkwfr7Sp5OPq9QD7qIrPW4xM4a43MN+0SIdzFY8459PbwOB7/WgOzT9KuYNVW4mkWVVQgyF2LHKoMbTxjKk59/xpgHQVR+H7e+RpJdQDBigQFnBzh3weD+6V5q8HIzQE1TeISPJtwepkz9xq5PSq3VrNryFfJYCaM5Qnoe4NeP0ShpUmxdmcpE7jkqCcU2WMZitIYj1SNVPyFLa2N9LNHH9FeMb13vJt2hQcnoecgf/KaUOetRiWi/k2qaSM6KKKmZgooooAooooDz/TJx+mo/LuInuP0pcCSJJnM3l7nxlScbRx6dAMU/rUBQCSAMnqcVlQEMcCkqPxBrFxoiXkEJleS3EqkWzqC+wt5eCM9cc49cU6npWMSLGgRFCqBgADAAoBZuNQ1WOQsY2WBpJMOLZmMKK5Ctjq2Rj7axuNS1xAGWAbWfauYGGTtXAIAJGSW+GMZprooBRn1nVwbvZayKqk+WzQN6M425CkZ4XvnI554a4GLwRuyshZQSrDBHHQ1nRQBUYHapooCNo7UAAdBU0UAUUUUAUUUUAUUUUAUUUUAUUUUAVixx1rKsWPOKA4Rq+nfT/oP023+lg48nzBuJxnGO+PTrWcmpWcVxFay3lulxKP1cTSAO/wAFJya8+srdotXbQGWJ50Ku103LhchtwP7xHJGPrE84rs8Taraf7Vw6Pd27L57wMssKgs0hY7CxPICnBwKAcRrWnGCWcX9r5ML7JJPOXajZxgnPBz6VkdX08XEVq19ai4mAMcZlXc4OSCBnnOD9leaaXew21lbau8AW30JIbK6t4wD5skYZCy9AQCcjOD8KysWFlqWlaTcZa7nNpNEqY8gICzHdnncuW24HovSgPRrvW9Ns7j6Nd39tDPtD+W8qhtpyAcE5wcHn3V2W1zBcR+ZBKkiZK7lIIyDgj5EYrz7xVr8GieMj9IkvwJ7aABbZkAOHce1ke+uVLiW31vTrWB3Fxc3U5jUyERgefISxxyGwemCGwAcdaA9QLADORWuOZJC4V1JRtrAH6pwDg/IivL9Cu746Pd31vdyyXmnBI3WZyI3m5Rm4ySCTnJ7DgYrPxILjS7EQyX1ybZJWtdyOTI0vkxBHySMdGOfQnoaA9PllSKNpJGVUUEszHAAHUmoilSWNZI2VkdQyspyCD6ilLTLaVPDviCS4meWeSa8Te8jN7KlgvXp0zgcc1Ux2l6LZZLG6aK9kzEjtM5RFFomBt6D2hnp7+tAejZHeppP8FazZ31uDY29xFDMWK+dMXIKhQ3B6ZJ9DzyabqA//2Q=="/>
          <p:cNvSpPr>
            <a:spLocks noChangeAspect="1" noChangeArrowheads="1"/>
          </p:cNvSpPr>
          <p:nvPr/>
        </p:nvSpPr>
        <p:spPr bwMode="auto">
          <a:xfrm>
            <a:off x="63500" y="-744538"/>
            <a:ext cx="146685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6198" name="Picture 6" descr="http://download.imaging.consult.com/ic/images/S1933033206707790/gr1-m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8768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10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endParaRPr lang="en-US" altLang="en-US"/>
          </a:p>
        </p:txBody>
      </p:sp>
      <p:sp>
        <p:nvSpPr>
          <p:cNvPr id="137219" name="Content Placeholder 2"/>
          <p:cNvSpPr>
            <a:spLocks noGrp="1"/>
          </p:cNvSpPr>
          <p:nvPr>
            <p:ph idx="1"/>
          </p:nvPr>
        </p:nvSpPr>
        <p:spPr/>
        <p:txBody>
          <a:bodyPr/>
          <a:lstStyle/>
          <a:p>
            <a:endParaRPr lang="en-US" altLang="en-US"/>
          </a:p>
        </p:txBody>
      </p:sp>
      <p:pic>
        <p:nvPicPr>
          <p:cNvPr id="137220" name="Picture 2" descr="http://www.aafp.org/afp/1999/0501/afp19990501p2507-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165975"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948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endParaRPr lang="en-US" altLang="en-US"/>
          </a:p>
        </p:txBody>
      </p:sp>
      <p:sp>
        <p:nvSpPr>
          <p:cNvPr id="138243" name="Content Placeholder 2"/>
          <p:cNvSpPr>
            <a:spLocks noGrp="1"/>
          </p:cNvSpPr>
          <p:nvPr>
            <p:ph idx="1"/>
          </p:nvPr>
        </p:nvSpPr>
        <p:spPr/>
        <p:txBody>
          <a:bodyPr/>
          <a:lstStyle/>
          <a:p>
            <a:endParaRPr lang="en-US" altLang="en-US"/>
          </a:p>
        </p:txBody>
      </p:sp>
      <p:pic>
        <p:nvPicPr>
          <p:cNvPr id="138244" name="Picture 2" descr="http://t2.gstatic.com/images?q=tbn:ANd9GcTVi1E4VAvznPp5SEui3leEn09XWxzokl0EhNiQ7kiQrsgTAq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0198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751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marL="342900" indent="-342900" eaLnBrk="1" hangingPunct="1"/>
            <a:br>
              <a:rPr lang="en-US" altLang="en-US"/>
            </a:br>
            <a:r>
              <a:rPr lang="en-US" altLang="en-US"/>
              <a:t>MRCP of pancreas divisum</a:t>
            </a:r>
            <a:br>
              <a:rPr lang="en-US" altLang="en-US"/>
            </a:br>
            <a:endParaRPr lang="en-US" altLang="en-US"/>
          </a:p>
        </p:txBody>
      </p:sp>
      <p:sp>
        <p:nvSpPr>
          <p:cNvPr id="139267" name="Rectangle 3"/>
          <p:cNvSpPr>
            <a:spLocks noGrp="1" noChangeArrowheads="1"/>
          </p:cNvSpPr>
          <p:nvPr>
            <p:ph type="body" idx="1"/>
          </p:nvPr>
        </p:nvSpPr>
        <p:spPr/>
        <p:txBody>
          <a:bodyPr/>
          <a:lstStyle/>
          <a:p>
            <a:pPr eaLnBrk="1" hangingPunct="1">
              <a:lnSpc>
                <a:spcPct val="90000"/>
              </a:lnSpc>
              <a:buFont typeface="Arial" panose="020B0604020202020204" pitchFamily="34" charset="0"/>
              <a:buNone/>
            </a:pPr>
            <a:endParaRPr lang="en-US" altLang="en-US" sz="2800"/>
          </a:p>
        </p:txBody>
      </p:sp>
      <p:pic>
        <p:nvPicPr>
          <p:cNvPr id="139268" name="Picture 6"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93850"/>
            <a:ext cx="5791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65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609600" y="2438400"/>
            <a:ext cx="7437438" cy="3733800"/>
          </a:xfrm>
        </p:spPr>
        <p:txBody>
          <a:bodyPr/>
          <a:lstStyle/>
          <a:p>
            <a:pPr algn="l" eaLnBrk="1" hangingPunct="1">
              <a:buFontTx/>
              <a:buNone/>
            </a:pPr>
            <a:r>
              <a:rPr lang="en-US" altLang="en-US" b="1" dirty="0">
                <a:latin typeface="Albertus Medium" pitchFamily="42" charset="0"/>
                <a:sym typeface="Wingdings" panose="05000000000000000000" pitchFamily="2" charset="2"/>
              </a:rPr>
              <a:t>The </a:t>
            </a:r>
            <a:r>
              <a:rPr lang="en-US" altLang="en-US" b="1" dirty="0" err="1">
                <a:latin typeface="Albertus Medium" pitchFamily="42" charset="0"/>
                <a:sym typeface="Wingdings" panose="05000000000000000000" pitchFamily="2" charset="2"/>
              </a:rPr>
              <a:t>tumours</a:t>
            </a:r>
            <a:r>
              <a:rPr lang="en-US" altLang="en-US" b="1" dirty="0">
                <a:latin typeface="Albertus Medium" pitchFamily="42" charset="0"/>
                <a:sym typeface="Wingdings" panose="05000000000000000000" pitchFamily="2" charset="2"/>
              </a:rPr>
              <a:t> of the pancreas can be -</a:t>
            </a:r>
          </a:p>
          <a:p>
            <a:pPr algn="l" eaLnBrk="1" hangingPunct="1">
              <a:buFontTx/>
              <a:buNone/>
            </a:pPr>
            <a:endParaRPr lang="en-US" altLang="en-US" sz="500" b="1" dirty="0">
              <a:latin typeface="Albertus Medium" pitchFamily="42" charset="0"/>
              <a:sym typeface="Wingdings" panose="05000000000000000000" pitchFamily="2" charset="2"/>
            </a:endParaRPr>
          </a:p>
          <a:p>
            <a:pPr algn="l" eaLnBrk="1" hangingPunct="1">
              <a:buFontTx/>
              <a:buNone/>
            </a:pPr>
            <a:r>
              <a:rPr lang="en-US" altLang="en-US" b="1" dirty="0">
                <a:sym typeface="Wingdings" panose="05000000000000000000" pitchFamily="2" charset="2"/>
              </a:rPr>
              <a:t>A.</a:t>
            </a:r>
            <a:r>
              <a:rPr lang="en-US" altLang="en-US" dirty="0">
                <a:sym typeface="Wingdings" panose="05000000000000000000" pitchFamily="2" charset="2"/>
              </a:rPr>
              <a:t>   </a:t>
            </a:r>
            <a:r>
              <a:rPr lang="en-US" altLang="en-US" b="1" dirty="0">
                <a:latin typeface="Mirror" pitchFamily="2" charset="0"/>
              </a:rPr>
              <a:t>Non-Endocrine neoplasms</a:t>
            </a:r>
          </a:p>
          <a:p>
            <a:pPr algn="l" eaLnBrk="1" hangingPunct="1">
              <a:buFontTx/>
              <a:buNone/>
            </a:pPr>
            <a:endParaRPr lang="en-US" altLang="en-US" sz="1200" b="1" dirty="0">
              <a:sym typeface="Wingdings" panose="05000000000000000000" pitchFamily="2" charset="2"/>
            </a:endParaRPr>
          </a:p>
          <a:p>
            <a:pPr algn="l" eaLnBrk="1" hangingPunct="1">
              <a:buFontTx/>
              <a:buNone/>
            </a:pPr>
            <a:r>
              <a:rPr lang="en-US" altLang="en-US" b="1" dirty="0">
                <a:sym typeface="Wingdings" panose="05000000000000000000" pitchFamily="2" charset="2"/>
              </a:rPr>
              <a:t>B.</a:t>
            </a:r>
            <a:r>
              <a:rPr lang="en-US" altLang="en-US" dirty="0">
                <a:sym typeface="Wingdings" panose="05000000000000000000" pitchFamily="2" charset="2"/>
              </a:rPr>
              <a:t>   </a:t>
            </a:r>
            <a:r>
              <a:rPr lang="en-US" altLang="en-US" b="1" dirty="0">
                <a:latin typeface="Mirror" pitchFamily="2" charset="0"/>
              </a:rPr>
              <a:t>Endocrine neoplasms</a:t>
            </a:r>
          </a:p>
          <a:p>
            <a:pPr algn="l" eaLnBrk="1" hangingPunct="1">
              <a:buFontTx/>
              <a:buNone/>
            </a:pPr>
            <a:endParaRPr lang="en-US" altLang="en-US" sz="4800" b="1" dirty="0">
              <a:sym typeface="Wingdings 2" panose="05020102010507070707" pitchFamily="18" charset="2"/>
            </a:endParaRPr>
          </a:p>
        </p:txBody>
      </p:sp>
      <p:sp>
        <p:nvSpPr>
          <p:cNvPr id="34819" name="Rectangle 3"/>
          <p:cNvSpPr>
            <a:spLocks noChangeArrowheads="1"/>
          </p:cNvSpPr>
          <p:nvPr/>
        </p:nvSpPr>
        <p:spPr bwMode="auto">
          <a:xfrm>
            <a:off x="838200" y="762000"/>
            <a:ext cx="6553200" cy="579438"/>
          </a:xfrm>
          <a:prstGeom prst="rect">
            <a:avLst/>
          </a:prstGeom>
          <a:noFill/>
          <a:ln w="12700" cap="sq">
            <a:solidFill>
              <a:schemeClr val="tx1"/>
            </a:solidFill>
            <a:miter lim="800000"/>
            <a:headEnd type="none" w="sm" len="sm"/>
            <a:tailEnd type="none" w="sm" len="sm"/>
          </a:ln>
          <a:effectLst>
            <a:outerShdw dist="35921" dir="2700000" algn="ctr" rotWithShape="0">
              <a:srgbClr val="FFFF00">
                <a:alpha val="50000"/>
              </a:srgbClr>
            </a:outerShdw>
          </a:effectLst>
          <a:extLst>
            <a:ext uri="{909E8E84-426E-40DD-AFC4-6F175D3DCCD1}">
              <a14:hiddenFill xmlns:a14="http://schemas.microsoft.com/office/drawing/2010/main">
                <a:gradFill rotWithShape="0">
                  <a:gsLst>
                    <a:gs pos="0">
                      <a:srgbClr val="FFFF00"/>
                    </a:gs>
                    <a:gs pos="100000">
                      <a:schemeClr val="tx1"/>
                    </a:gs>
                  </a:gsLst>
                  <a:lin ang="5400000" scaled="1"/>
                </a:gradFill>
              </a14:hiddenFill>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b="1" u="sng">
                <a:latin typeface="Albertus" pitchFamily="42" charset="0"/>
              </a:rPr>
              <a:t>TUMOURS</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THE</a:t>
            </a:r>
            <a:r>
              <a:rPr lang="en-US" altLang="en-US" sz="3200" b="1">
                <a:latin typeface="Albertus" pitchFamily="42" charset="0"/>
              </a:rPr>
              <a:t> </a:t>
            </a:r>
            <a:r>
              <a:rPr lang="en-US" altLang="en-US" sz="3200" b="1" u="sng">
                <a:latin typeface="Albertus" pitchFamily="42" charset="0"/>
              </a:rPr>
              <a:t>PANCREAS</a:t>
            </a:r>
          </a:p>
        </p:txBody>
      </p:sp>
    </p:spTree>
    <p:extLst>
      <p:ext uri="{BB962C8B-B14F-4D97-AF65-F5344CB8AC3E}">
        <p14:creationId xmlns:p14="http://schemas.microsoft.com/office/powerpoint/2010/main" val="11407609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818">
                                            <p:txEl>
                                              <p:pRg st="2" end="2"/>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18">
                                            <p:txEl>
                                              <p:pRg st="4" end="4"/>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7" presetClass="entr" presetSubtype="10" fill="hold" grpId="0" nodeType="afterEffect">
                                  <p:stCondLst>
                                    <p:cond delay="0"/>
                                  </p:stCondLst>
                                  <p:childTnLst>
                                    <p:set>
                                      <p:cBhvr>
                                        <p:cTn id="15" dur="1" fill="hold">
                                          <p:stCondLst>
                                            <p:cond delay="0"/>
                                          </p:stCondLst>
                                        </p:cTn>
                                        <p:tgtEl>
                                          <p:spTgt spid="34819"/>
                                        </p:tgtEl>
                                        <p:attrNameLst>
                                          <p:attrName>style.visibility</p:attrName>
                                        </p:attrNameLst>
                                      </p:cBhvr>
                                      <p:to>
                                        <p:strVal val="visible"/>
                                      </p:to>
                                    </p:set>
                                    <p:anim calcmode="lin" valueType="num">
                                      <p:cBhvr>
                                        <p:cTn id="16" dur="500" fill="hold"/>
                                        <p:tgtEl>
                                          <p:spTgt spid="34819"/>
                                        </p:tgtEl>
                                        <p:attrNameLst>
                                          <p:attrName>ppt_w</p:attrName>
                                        </p:attrNameLst>
                                      </p:cBhvr>
                                      <p:tavLst>
                                        <p:tav tm="0">
                                          <p:val>
                                            <p:fltVal val="0"/>
                                          </p:val>
                                        </p:tav>
                                        <p:tav tm="100000">
                                          <p:val>
                                            <p:strVal val="#ppt_w"/>
                                          </p:val>
                                        </p:tav>
                                      </p:tavLst>
                                    </p:anim>
                                    <p:anim calcmode="lin" valueType="num">
                                      <p:cBhvr>
                                        <p:cTn id="17" dur="500" fill="hold"/>
                                        <p:tgtEl>
                                          <p:spTgt spid="348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advAuto="0"/>
      <p:bldP spid="3481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713874" y="-201612"/>
            <a:ext cx="7772400" cy="682625"/>
          </a:xfrm>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Rectangle 3"/>
          <p:cNvSpPr>
            <a:spLocks noGrp="1" noChangeArrowheads="1"/>
          </p:cNvSpPr>
          <p:nvPr>
            <p:ph type="subTitle" idx="1"/>
          </p:nvPr>
        </p:nvSpPr>
        <p:spPr>
          <a:xfrm>
            <a:off x="734194" y="344805"/>
            <a:ext cx="8205537" cy="6492875"/>
          </a:xfrm>
          <a:ln>
            <a:solidFill>
              <a:schemeClr val="tx1"/>
            </a:solidFill>
          </a:ln>
        </p:spPr>
        <p:txBody>
          <a:bodyPr>
            <a:normAutofit lnSpcReduction="10000"/>
          </a:bodyPr>
          <a:lstStyle/>
          <a:p>
            <a:pPr eaLnBrk="1" hangingPunct="1">
              <a:lnSpc>
                <a:spcPct val="90000"/>
              </a:lnSpc>
            </a:pPr>
            <a:r>
              <a:rPr lang="en-US" altLang="en-US" b="1" dirty="0">
                <a:solidFill>
                  <a:schemeClr val="tx1">
                    <a:lumMod val="95000"/>
                    <a:lumOff val="5000"/>
                  </a:schemeClr>
                </a:solidFill>
                <a:latin typeface="Mirror" pitchFamily="2" charset="0"/>
              </a:rPr>
              <a:t>Malignant non-endocrine neoplasms.  </a:t>
            </a:r>
          </a:p>
          <a:p>
            <a:pPr eaLnBrk="1" hangingPunct="1">
              <a:lnSpc>
                <a:spcPct val="90000"/>
              </a:lnSpc>
            </a:pPr>
            <a:r>
              <a:rPr lang="en-US" altLang="en-US" b="1">
                <a:solidFill>
                  <a:schemeClr val="tx1">
                    <a:lumMod val="95000"/>
                    <a:lumOff val="5000"/>
                  </a:schemeClr>
                </a:solidFill>
                <a:latin typeface="Mirror" pitchFamily="2" charset="0"/>
              </a:rPr>
              <a:t>exocrine</a:t>
            </a:r>
            <a:endParaRPr lang="en-US" altLang="en-US" b="1" dirty="0">
              <a:solidFill>
                <a:schemeClr val="tx1">
                  <a:lumMod val="95000"/>
                  <a:lumOff val="5000"/>
                </a:schemeClr>
              </a:solidFill>
              <a:latin typeface="Mirror" pitchFamily="2" charset="0"/>
            </a:endParaRPr>
          </a:p>
          <a:p>
            <a:pPr eaLnBrk="1" hangingPunct="1">
              <a:lnSpc>
                <a:spcPct val="90000"/>
              </a:lnSpc>
            </a:pPr>
            <a:r>
              <a:rPr lang="en-US" altLang="en-US" b="1" dirty="0">
                <a:solidFill>
                  <a:schemeClr val="tx1">
                    <a:lumMod val="95000"/>
                    <a:lumOff val="5000"/>
                  </a:schemeClr>
                </a:solidFill>
                <a:latin typeface="Mirror" pitchFamily="2" charset="0"/>
              </a:rPr>
              <a:t>The most common are:-</a:t>
            </a:r>
          </a:p>
          <a:p>
            <a:pPr eaLnBrk="1" hangingPunct="1">
              <a:lnSpc>
                <a:spcPct val="90000"/>
              </a:lnSpc>
              <a:buFont typeface="Wingdings" panose="05000000000000000000" pitchFamily="2" charset="2"/>
              <a:buNone/>
            </a:pPr>
            <a:endParaRPr lang="en-US" altLang="en-US" sz="500" b="1" dirty="0">
              <a:solidFill>
                <a:schemeClr val="tx1">
                  <a:lumMod val="95000"/>
                  <a:lumOff val="5000"/>
                </a:schemeClr>
              </a:solidFill>
              <a:latin typeface="Mirror" pitchFamily="2" charset="0"/>
            </a:endParaRPr>
          </a:p>
          <a:p>
            <a:pPr algn="l" eaLnBrk="1" hangingPunct="1">
              <a:lnSpc>
                <a:spcPct val="90000"/>
              </a:lnSpc>
              <a:buFontTx/>
              <a:buNone/>
            </a:pPr>
            <a:r>
              <a:rPr lang="en-US" altLang="en-US" sz="2800" b="1" dirty="0">
                <a:solidFill>
                  <a:schemeClr val="tx1">
                    <a:lumMod val="95000"/>
                    <a:lumOff val="5000"/>
                  </a:schemeClr>
                </a:solidFill>
                <a:sym typeface="Wingdings" panose="05000000000000000000" pitchFamily="2" charset="2"/>
              </a:rPr>
              <a:t>   </a:t>
            </a:r>
            <a:r>
              <a:rPr lang="en-US" altLang="en-US" b="1" dirty="0">
                <a:solidFill>
                  <a:schemeClr val="tx1">
                    <a:lumMod val="95000"/>
                    <a:lumOff val="5000"/>
                  </a:schemeClr>
                </a:solidFill>
                <a:sym typeface="Wingdings" panose="05000000000000000000" pitchFamily="2" charset="2"/>
              </a:rPr>
              <a:t>	 </a:t>
            </a:r>
            <a:r>
              <a:rPr lang="en-US" altLang="en-US" b="1" dirty="0">
                <a:solidFill>
                  <a:schemeClr val="tx1">
                    <a:lumMod val="95000"/>
                    <a:lumOff val="5000"/>
                  </a:schemeClr>
                </a:solidFill>
                <a:latin typeface="Albertus" pitchFamily="42" charset="0"/>
              </a:rPr>
              <a:t>Ductal adenocarcinoma</a:t>
            </a:r>
            <a:endParaRPr lang="en-US" altLang="en-US" sz="1200" b="1" dirty="0">
              <a:solidFill>
                <a:schemeClr val="tx1">
                  <a:lumMod val="95000"/>
                  <a:lumOff val="5000"/>
                </a:schemeClr>
              </a:solidFill>
              <a:latin typeface="Mirror" pitchFamily="2" charset="0"/>
            </a:endParaRPr>
          </a:p>
          <a:p>
            <a:pPr algn="l" eaLnBrk="1" hangingPunct="1">
              <a:lnSpc>
                <a:spcPct val="90000"/>
              </a:lnSpc>
              <a:buFontTx/>
              <a:buNone/>
            </a:pPr>
            <a:r>
              <a:rPr lang="en-US" altLang="en-US" b="1" dirty="0">
                <a:solidFill>
                  <a:schemeClr val="tx1">
                    <a:lumMod val="95000"/>
                    <a:lumOff val="5000"/>
                  </a:schemeClr>
                </a:solidFill>
                <a:sym typeface="Wingdings" panose="05000000000000000000" pitchFamily="2" charset="2"/>
              </a:rPr>
              <a:t>   	</a:t>
            </a:r>
            <a:r>
              <a:rPr lang="en-US" altLang="en-US" b="1" dirty="0">
                <a:solidFill>
                  <a:schemeClr val="tx1">
                    <a:lumMod val="95000"/>
                    <a:lumOff val="5000"/>
                  </a:schemeClr>
                </a:solidFill>
                <a:latin typeface="Albertus" pitchFamily="42" charset="0"/>
              </a:rPr>
              <a:t>Cystadenocarcinoma</a:t>
            </a:r>
          </a:p>
          <a:p>
            <a:pPr algn="just" eaLnBrk="1" hangingPunct="1">
              <a:lnSpc>
                <a:spcPct val="90000"/>
              </a:lnSpc>
              <a:buFontTx/>
              <a:buNone/>
            </a:pPr>
            <a:endParaRPr lang="en-US" altLang="en-US" sz="3000" b="1" u="sng" dirty="0">
              <a:solidFill>
                <a:schemeClr val="tx1">
                  <a:lumMod val="95000"/>
                  <a:lumOff val="5000"/>
                </a:schemeClr>
              </a:solidFill>
              <a:latin typeface="Mirror" pitchFamily="2" charset="0"/>
            </a:endParaRPr>
          </a:p>
          <a:p>
            <a:pPr algn="l" eaLnBrk="1" hangingPunct="1">
              <a:lnSpc>
                <a:spcPct val="90000"/>
              </a:lnSpc>
              <a:buFontTx/>
              <a:buNone/>
            </a:pPr>
            <a:r>
              <a:rPr lang="en-US" altLang="en-US" sz="2800" b="1" u="sng" dirty="0">
                <a:solidFill>
                  <a:schemeClr val="tx1">
                    <a:lumMod val="95000"/>
                    <a:lumOff val="5000"/>
                  </a:schemeClr>
                </a:solidFill>
                <a:latin typeface="Mirror" pitchFamily="2" charset="0"/>
              </a:rPr>
              <a:t>NOTE</a:t>
            </a:r>
            <a:r>
              <a:rPr lang="en-US" altLang="en-US" sz="2800" b="1" dirty="0">
                <a:solidFill>
                  <a:schemeClr val="tx1">
                    <a:lumMod val="95000"/>
                    <a:lumOff val="5000"/>
                  </a:schemeClr>
                </a:solidFill>
                <a:latin typeface="Mirror" pitchFamily="2" charset="0"/>
              </a:rPr>
              <a:t>: </a:t>
            </a:r>
            <a:r>
              <a:rPr lang="en-US" altLang="en-US" sz="2800" b="1" dirty="0" err="1">
                <a:solidFill>
                  <a:schemeClr val="tx1">
                    <a:lumMod val="95000"/>
                    <a:lumOff val="5000"/>
                  </a:schemeClr>
                </a:solidFill>
                <a:latin typeface="Albertus" pitchFamily="42" charset="0"/>
              </a:rPr>
              <a:t>Periampullary</a:t>
            </a:r>
            <a:r>
              <a:rPr lang="en-US" altLang="en-US" sz="2800" b="1" dirty="0">
                <a:solidFill>
                  <a:schemeClr val="tx1">
                    <a:lumMod val="95000"/>
                    <a:lumOff val="5000"/>
                  </a:schemeClr>
                </a:solidFill>
                <a:latin typeface="Albertus" pitchFamily="42" charset="0"/>
              </a:rPr>
              <a:t> carcinoma is term used for juxta-pancreatic carcinomas. </a:t>
            </a:r>
          </a:p>
          <a:p>
            <a:pPr algn="l" eaLnBrk="1" hangingPunct="1">
              <a:lnSpc>
                <a:spcPct val="90000"/>
              </a:lnSpc>
              <a:buFontTx/>
              <a:buNone/>
            </a:pPr>
            <a:r>
              <a:rPr lang="en-US" altLang="en-US" sz="2800" b="1" dirty="0">
                <a:solidFill>
                  <a:schemeClr val="tx1">
                    <a:lumMod val="95000"/>
                    <a:lumOff val="5000"/>
                  </a:schemeClr>
                </a:solidFill>
                <a:latin typeface="Albertus" pitchFamily="42" charset="0"/>
              </a:rPr>
              <a:t> </a:t>
            </a:r>
          </a:p>
          <a:p>
            <a:pPr algn="l" eaLnBrk="1" hangingPunct="1">
              <a:lnSpc>
                <a:spcPct val="90000"/>
              </a:lnSpc>
              <a:buFontTx/>
              <a:buNone/>
            </a:pPr>
            <a:r>
              <a:rPr lang="en-US" altLang="en-US" sz="2800" b="1" dirty="0">
                <a:solidFill>
                  <a:schemeClr val="tx1">
                    <a:lumMod val="95000"/>
                    <a:lumOff val="5000"/>
                  </a:schemeClr>
                </a:solidFill>
                <a:latin typeface="Albertus" pitchFamily="42" charset="0"/>
              </a:rPr>
              <a:t>They are three forms:- </a:t>
            </a:r>
            <a:endParaRPr lang="en-US" altLang="en-US" sz="2800" b="1" dirty="0">
              <a:solidFill>
                <a:schemeClr val="tx1">
                  <a:lumMod val="95000"/>
                  <a:lumOff val="5000"/>
                </a:schemeClr>
              </a:solidFill>
              <a:latin typeface="Mirror" pitchFamily="2" charset="0"/>
            </a:endParaRPr>
          </a:p>
          <a:p>
            <a:pPr algn="l" eaLnBrk="1" hangingPunct="1">
              <a:lnSpc>
                <a:spcPct val="90000"/>
              </a:lnSpc>
              <a:buFontTx/>
              <a:buNone/>
            </a:pPr>
            <a:r>
              <a:rPr lang="en-US" altLang="en-US" sz="3600" b="1" dirty="0">
                <a:solidFill>
                  <a:schemeClr val="tx1">
                    <a:lumMod val="95000"/>
                    <a:lumOff val="5000"/>
                  </a:schemeClr>
                </a:solidFill>
                <a:sym typeface="Wingdings 2" panose="05020102010507070707" pitchFamily="18" charset="2"/>
              </a:rPr>
              <a:t> 			</a:t>
            </a:r>
            <a:r>
              <a:rPr lang="en-US" altLang="en-US" sz="2000" dirty="0">
                <a:solidFill>
                  <a:schemeClr val="tx1">
                    <a:lumMod val="95000"/>
                    <a:lumOff val="5000"/>
                  </a:schemeClr>
                </a:solidFill>
                <a:sym typeface="Wingdings 2" panose="05020102010507070707" pitchFamily="18" charset="2"/>
              </a:rPr>
              <a:t></a:t>
            </a:r>
            <a:r>
              <a:rPr lang="en-US" altLang="en-US" sz="2400" dirty="0">
                <a:solidFill>
                  <a:schemeClr val="tx1">
                    <a:lumMod val="95000"/>
                    <a:lumOff val="5000"/>
                  </a:schemeClr>
                </a:solidFill>
                <a:sym typeface="Wingdings" panose="05000000000000000000" pitchFamily="2" charset="2"/>
              </a:rPr>
              <a:t>  </a:t>
            </a:r>
            <a:r>
              <a:rPr lang="en-US" altLang="en-US" sz="2600" b="1" dirty="0">
                <a:solidFill>
                  <a:schemeClr val="tx1">
                    <a:lumMod val="95000"/>
                    <a:lumOff val="5000"/>
                  </a:schemeClr>
                </a:solidFill>
                <a:latin typeface="Mirror" pitchFamily="2" charset="0"/>
              </a:rPr>
              <a:t>Carcinoma of the ampulla</a:t>
            </a:r>
          </a:p>
          <a:p>
            <a:pPr algn="l" eaLnBrk="1" hangingPunct="1">
              <a:lnSpc>
                <a:spcPct val="90000"/>
              </a:lnSpc>
              <a:buFontTx/>
              <a:buNone/>
            </a:pPr>
            <a:r>
              <a:rPr lang="en-US" altLang="en-US" sz="3600" b="1" dirty="0">
                <a:solidFill>
                  <a:schemeClr val="tx1">
                    <a:lumMod val="95000"/>
                    <a:lumOff val="5000"/>
                  </a:schemeClr>
                </a:solidFill>
                <a:sym typeface="Wingdings 2" panose="05020102010507070707" pitchFamily="18" charset="2"/>
              </a:rPr>
              <a:t> 			</a:t>
            </a:r>
            <a:r>
              <a:rPr lang="en-US" altLang="en-US" sz="2000" dirty="0">
                <a:solidFill>
                  <a:schemeClr val="tx1">
                    <a:lumMod val="95000"/>
                    <a:lumOff val="5000"/>
                  </a:schemeClr>
                </a:solidFill>
                <a:sym typeface="Wingdings 2" panose="05020102010507070707" pitchFamily="18" charset="2"/>
              </a:rPr>
              <a:t></a:t>
            </a:r>
            <a:r>
              <a:rPr lang="en-US" altLang="en-US" sz="2400" dirty="0">
                <a:solidFill>
                  <a:schemeClr val="tx1">
                    <a:lumMod val="95000"/>
                    <a:lumOff val="5000"/>
                  </a:schemeClr>
                </a:solidFill>
                <a:sym typeface="Wingdings" panose="05000000000000000000" pitchFamily="2" charset="2"/>
              </a:rPr>
              <a:t>  </a:t>
            </a:r>
            <a:r>
              <a:rPr lang="en-US" altLang="en-US" sz="2600" b="1" dirty="0">
                <a:solidFill>
                  <a:schemeClr val="tx1">
                    <a:lumMod val="95000"/>
                    <a:lumOff val="5000"/>
                  </a:schemeClr>
                </a:solidFill>
                <a:latin typeface="Mirror" pitchFamily="2" charset="0"/>
              </a:rPr>
              <a:t>Carcinoma of the lower CBD</a:t>
            </a:r>
          </a:p>
          <a:p>
            <a:pPr algn="l" eaLnBrk="1" hangingPunct="1">
              <a:lnSpc>
                <a:spcPct val="90000"/>
              </a:lnSpc>
              <a:buFontTx/>
              <a:buNone/>
            </a:pPr>
            <a:r>
              <a:rPr lang="en-US" altLang="en-US" sz="3600" b="1" dirty="0">
                <a:solidFill>
                  <a:schemeClr val="tx1">
                    <a:lumMod val="95000"/>
                    <a:lumOff val="5000"/>
                  </a:schemeClr>
                </a:solidFill>
                <a:sym typeface="Wingdings 2" panose="05020102010507070707" pitchFamily="18" charset="2"/>
              </a:rPr>
              <a:t> 			</a:t>
            </a:r>
            <a:r>
              <a:rPr lang="en-US" altLang="en-US" sz="2000" dirty="0">
                <a:solidFill>
                  <a:schemeClr val="tx1">
                    <a:lumMod val="95000"/>
                    <a:lumOff val="5000"/>
                  </a:schemeClr>
                </a:solidFill>
                <a:sym typeface="Wingdings 2" panose="05020102010507070707" pitchFamily="18" charset="2"/>
              </a:rPr>
              <a:t></a:t>
            </a:r>
            <a:r>
              <a:rPr lang="en-US" altLang="en-US" sz="2400" dirty="0">
                <a:solidFill>
                  <a:schemeClr val="tx1">
                    <a:lumMod val="95000"/>
                    <a:lumOff val="5000"/>
                  </a:schemeClr>
                </a:solidFill>
                <a:sym typeface="Wingdings" panose="05000000000000000000" pitchFamily="2" charset="2"/>
              </a:rPr>
              <a:t>  </a:t>
            </a:r>
            <a:r>
              <a:rPr lang="en-US" altLang="en-US" sz="2600" b="1" dirty="0">
                <a:solidFill>
                  <a:schemeClr val="tx1">
                    <a:lumMod val="95000"/>
                    <a:lumOff val="5000"/>
                  </a:schemeClr>
                </a:solidFill>
                <a:latin typeface="Mirror" pitchFamily="2" charset="0"/>
              </a:rPr>
              <a:t>Duodenal carcinoma</a:t>
            </a:r>
          </a:p>
          <a:p>
            <a:pPr algn="l" eaLnBrk="1" hangingPunct="1">
              <a:lnSpc>
                <a:spcPct val="90000"/>
              </a:lnSpc>
              <a:buFontTx/>
              <a:buNone/>
            </a:pPr>
            <a:endParaRPr lang="en-US" altLang="en-US" b="1" dirty="0">
              <a:solidFill>
                <a:schemeClr val="tx1">
                  <a:lumMod val="95000"/>
                  <a:lumOff val="5000"/>
                </a:schemeClr>
              </a:solidFill>
              <a:latin typeface="Mirror" pitchFamily="2" charset="0"/>
            </a:endParaRPr>
          </a:p>
        </p:txBody>
      </p:sp>
    </p:spTree>
    <p:extLst>
      <p:ext uri="{BB962C8B-B14F-4D97-AF65-F5344CB8AC3E}">
        <p14:creationId xmlns:p14="http://schemas.microsoft.com/office/powerpoint/2010/main" val="30682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500"/>
                                        <p:tgtEl>
                                          <p:spTgt spid="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500"/>
                                        <p:tgtEl>
                                          <p:spTgt spid="5">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up)">
                                      <p:cBhvr>
                                        <p:cTn id="23" dur="500"/>
                                        <p:tgtEl>
                                          <p:spTgt spid="5">
                                            <p:txEl>
                                              <p:pRg st="5" end="5"/>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up)">
                                      <p:cBhvr>
                                        <p:cTn id="27" dur="500"/>
                                        <p:tgtEl>
                                          <p:spTgt spid="5">
                                            <p:txEl>
                                              <p:pRg st="7" end="7"/>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up)">
                                      <p:cBhvr>
                                        <p:cTn id="31" dur="500"/>
                                        <p:tgtEl>
                                          <p:spTgt spid="5">
                                            <p:txEl>
                                              <p:pRg st="8" end="8"/>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up)">
                                      <p:cBhvr>
                                        <p:cTn id="35" dur="500"/>
                                        <p:tgtEl>
                                          <p:spTgt spid="5">
                                            <p:txEl>
                                              <p:pRg st="9" end="9"/>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up)">
                                      <p:cBhvr>
                                        <p:cTn id="39" dur="500"/>
                                        <p:tgtEl>
                                          <p:spTgt spid="5">
                                            <p:txEl>
                                              <p:pRg st="10" end="1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wipe(up)">
                                      <p:cBhvr>
                                        <p:cTn id="43" dur="500"/>
                                        <p:tgtEl>
                                          <p:spTgt spid="5">
                                            <p:txEl>
                                              <p:pRg st="11" end="11"/>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wipe(up)">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077200" cy="9144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ENDOCRINE</a:t>
            </a:r>
            <a:r>
              <a:rPr lang="en-US" altLang="en-US" sz="3200" b="1">
                <a:latin typeface="Albertus" pitchFamily="42" charset="0"/>
              </a:rPr>
              <a:t> </a:t>
            </a:r>
            <a:r>
              <a:rPr lang="en-US" altLang="en-US" sz="3200" b="1" u="sng">
                <a:latin typeface="Albertus" pitchFamily="42" charset="0"/>
              </a:rPr>
              <a:t>NEOPLASMS</a:t>
            </a:r>
            <a:r>
              <a:rPr lang="en-US" altLang="en-US" sz="3200" b="1">
                <a:latin typeface="Albertus" pitchFamily="42" charset="0"/>
              </a:rPr>
              <a:t>:</a:t>
            </a:r>
          </a:p>
        </p:txBody>
      </p:sp>
      <p:sp>
        <p:nvSpPr>
          <p:cNvPr id="38915" name="Rectangle 3"/>
          <p:cNvSpPr>
            <a:spLocks noGrp="1" noChangeArrowheads="1"/>
          </p:cNvSpPr>
          <p:nvPr>
            <p:ph type="body" idx="1"/>
          </p:nvPr>
        </p:nvSpPr>
        <p:spPr>
          <a:xfrm>
            <a:off x="0" y="990600"/>
            <a:ext cx="8763000" cy="5562600"/>
          </a:xfrm>
        </p:spPr>
        <p:txBody>
          <a:bodyPr/>
          <a:lstStyle/>
          <a:p>
            <a:pPr algn="l" eaLnBrk="1" hangingPunct="1">
              <a:lnSpc>
                <a:spcPct val="90000"/>
              </a:lnSpc>
              <a:buFontTx/>
              <a:buNone/>
            </a:pPr>
            <a:r>
              <a:rPr lang="en-US" altLang="en-US" dirty="0">
                <a:sym typeface="Wingdings" panose="05000000000000000000" pitchFamily="2" charset="2"/>
              </a:rPr>
              <a:t>   </a:t>
            </a:r>
            <a:r>
              <a:rPr lang="en-US" altLang="en-US" sz="2800" b="1" dirty="0">
                <a:latin typeface="Albertus Medium" pitchFamily="42" charset="0"/>
              </a:rPr>
              <a:t>These are less common than non-endocrine </a:t>
            </a:r>
            <a:r>
              <a:rPr lang="en-US" altLang="en-US" sz="2800" b="1" dirty="0" err="1">
                <a:latin typeface="Albertus Medium" pitchFamily="42" charset="0"/>
              </a:rPr>
              <a:t>tumours</a:t>
            </a:r>
            <a:r>
              <a:rPr lang="en-US" altLang="en-US" sz="2800" b="1" dirty="0">
                <a:latin typeface="Albertus Medium" pitchFamily="42" charset="0"/>
              </a:rPr>
              <a:t> and generally benign and sometimes multiple.  They includes:</a:t>
            </a:r>
          </a:p>
          <a:p>
            <a:pPr algn="l" eaLnBrk="1" hangingPunct="1">
              <a:lnSpc>
                <a:spcPct val="90000"/>
              </a:lnSpc>
              <a:buFontTx/>
              <a:buNone/>
            </a:pPr>
            <a:r>
              <a:rPr lang="en-US" altLang="en-US" sz="2400" dirty="0">
                <a:sym typeface="Wingdings" panose="05000000000000000000" pitchFamily="2" charset="2"/>
              </a:rPr>
              <a:t>	</a:t>
            </a:r>
            <a:r>
              <a:rPr lang="en-US" altLang="en-US" dirty="0">
                <a:sym typeface="Wingdings" panose="05000000000000000000" pitchFamily="2" charset="2"/>
              </a:rPr>
              <a:t>   </a:t>
            </a:r>
            <a:r>
              <a:rPr lang="en-US" altLang="en-US" sz="2800" b="1" dirty="0" err="1">
                <a:latin typeface="Mirror" pitchFamily="2" charset="0"/>
              </a:rPr>
              <a:t>Insulinoma</a:t>
            </a:r>
            <a:endParaRPr lang="en-US" altLang="en-US" sz="2800" b="1" dirty="0">
              <a:latin typeface="Mirror" pitchFamily="2" charset="0"/>
            </a:endParaRPr>
          </a:p>
          <a:p>
            <a:pPr algn="l" eaLnBrk="1" hangingPunct="1">
              <a:lnSpc>
                <a:spcPct val="90000"/>
              </a:lnSpc>
              <a:buFontTx/>
              <a:buNone/>
            </a:pPr>
            <a:r>
              <a:rPr lang="en-US" altLang="en-US" sz="2400" dirty="0">
                <a:sym typeface="Wingdings" panose="05000000000000000000" pitchFamily="2" charset="2"/>
              </a:rPr>
              <a:t>	</a:t>
            </a:r>
            <a:r>
              <a:rPr lang="en-US" altLang="en-US" dirty="0">
                <a:sym typeface="Wingdings" panose="05000000000000000000" pitchFamily="2" charset="2"/>
              </a:rPr>
              <a:t>   </a:t>
            </a:r>
            <a:r>
              <a:rPr lang="en-US" altLang="en-US" sz="2800" b="1" dirty="0" err="1">
                <a:latin typeface="Mirror" pitchFamily="2" charset="0"/>
              </a:rPr>
              <a:t>Glucogonomas</a:t>
            </a:r>
            <a:endParaRPr lang="en-US" altLang="en-US" sz="2800" b="1" dirty="0">
              <a:latin typeface="Mirror" pitchFamily="2" charset="0"/>
            </a:endParaRPr>
          </a:p>
          <a:p>
            <a:pPr algn="l" eaLnBrk="1" hangingPunct="1">
              <a:lnSpc>
                <a:spcPct val="90000"/>
              </a:lnSpc>
              <a:buFontTx/>
              <a:buNone/>
            </a:pPr>
            <a:r>
              <a:rPr lang="en-US" altLang="en-US" sz="2400" dirty="0">
                <a:sym typeface="Wingdings" panose="05000000000000000000" pitchFamily="2" charset="2"/>
              </a:rPr>
              <a:t>	</a:t>
            </a:r>
            <a:r>
              <a:rPr lang="en-US" altLang="en-US" dirty="0">
                <a:sym typeface="Wingdings" panose="05000000000000000000" pitchFamily="2" charset="2"/>
              </a:rPr>
              <a:t>   </a:t>
            </a:r>
            <a:r>
              <a:rPr lang="en-US" altLang="en-US" sz="2800" b="1" dirty="0">
                <a:latin typeface="Mirror" pitchFamily="2" charset="0"/>
              </a:rPr>
              <a:t>Others:</a:t>
            </a:r>
          </a:p>
          <a:p>
            <a:pPr algn="l" eaLnBrk="1" hangingPunct="1">
              <a:lnSpc>
                <a:spcPct val="90000"/>
              </a:lnSpc>
              <a:buFontTx/>
              <a:buNone/>
            </a:pPr>
            <a:r>
              <a:rPr lang="en-US" altLang="en-US" sz="2800" b="1" dirty="0">
                <a:sym typeface="Wingdings 2" panose="05020102010507070707" pitchFamily="18" charset="2"/>
              </a:rPr>
              <a:t>		   </a:t>
            </a:r>
            <a:r>
              <a:rPr lang="en-US" altLang="en-US" sz="3600" b="1" dirty="0">
                <a:latin typeface="Tristan" pitchFamily="2" charset="0"/>
                <a:sym typeface="Wingdings 2" panose="05020102010507070707" pitchFamily="18" charset="2"/>
              </a:rPr>
              <a:t>-</a:t>
            </a:r>
            <a:r>
              <a:rPr lang="en-US" altLang="en-US" sz="4400" b="1" dirty="0">
                <a:sym typeface="Wingdings 2" panose="05020102010507070707" pitchFamily="18" charset="2"/>
              </a:rPr>
              <a:t> </a:t>
            </a:r>
            <a:r>
              <a:rPr lang="en-US" altLang="en-US" sz="2800" dirty="0">
                <a:sym typeface="Wingdings" panose="05000000000000000000" pitchFamily="2" charset="2"/>
              </a:rPr>
              <a:t>   </a:t>
            </a:r>
            <a:r>
              <a:rPr lang="en-US" altLang="en-US" b="1" dirty="0" err="1">
                <a:latin typeface="Dolphin" pitchFamily="34" charset="0"/>
              </a:rPr>
              <a:t>Gastrinomas</a:t>
            </a:r>
            <a:r>
              <a:rPr lang="en-US" altLang="en-US" b="1" dirty="0">
                <a:latin typeface="Dolphin" pitchFamily="34" charset="0"/>
              </a:rPr>
              <a:t> </a:t>
            </a:r>
            <a:r>
              <a:rPr lang="en-US" altLang="en-US" sz="2000" b="1" dirty="0">
                <a:latin typeface="Mirror" pitchFamily="2" charset="0"/>
              </a:rPr>
              <a:t>	</a:t>
            </a:r>
          </a:p>
          <a:p>
            <a:pPr algn="l" eaLnBrk="1" hangingPunct="1">
              <a:lnSpc>
                <a:spcPct val="90000"/>
              </a:lnSpc>
              <a:buFontTx/>
              <a:buNone/>
            </a:pPr>
            <a:r>
              <a:rPr lang="en-US" altLang="en-US" sz="2800" b="1" dirty="0">
                <a:sym typeface="Wingdings 2" panose="05020102010507070707" pitchFamily="18" charset="2"/>
              </a:rPr>
              <a:t>		   </a:t>
            </a:r>
            <a:r>
              <a:rPr lang="en-US" altLang="en-US" sz="3600" b="1" dirty="0">
                <a:latin typeface="Tristan" pitchFamily="2" charset="0"/>
                <a:sym typeface="Wingdings 2" panose="05020102010507070707" pitchFamily="18" charset="2"/>
              </a:rPr>
              <a:t>-</a:t>
            </a:r>
            <a:r>
              <a:rPr lang="en-US" altLang="en-US" sz="4400" b="1" dirty="0">
                <a:sym typeface="Wingdings 2" panose="05020102010507070707" pitchFamily="18" charset="2"/>
              </a:rPr>
              <a:t> </a:t>
            </a:r>
            <a:r>
              <a:rPr lang="en-US" altLang="en-US" sz="2800" dirty="0">
                <a:sym typeface="Wingdings" panose="05000000000000000000" pitchFamily="2" charset="2"/>
              </a:rPr>
              <a:t>   </a:t>
            </a:r>
            <a:r>
              <a:rPr lang="en-US" altLang="en-US" b="1" dirty="0" err="1">
                <a:latin typeface="Dolphin" pitchFamily="34" charset="0"/>
              </a:rPr>
              <a:t>Somatostatatinomas</a:t>
            </a:r>
            <a:endParaRPr lang="en-US" altLang="en-US" b="1" dirty="0">
              <a:latin typeface="Dolphin" pitchFamily="34" charset="0"/>
            </a:endParaRPr>
          </a:p>
          <a:p>
            <a:pPr algn="l" eaLnBrk="1" hangingPunct="1">
              <a:lnSpc>
                <a:spcPct val="90000"/>
              </a:lnSpc>
              <a:buFontTx/>
              <a:buNone/>
            </a:pPr>
            <a:r>
              <a:rPr lang="en-US" altLang="en-US" sz="2800" b="1" dirty="0">
                <a:sym typeface="Wingdings 2" panose="05020102010507070707" pitchFamily="18" charset="2"/>
              </a:rPr>
              <a:t>		   </a:t>
            </a:r>
            <a:r>
              <a:rPr lang="en-US" altLang="en-US" sz="3600" b="1" dirty="0">
                <a:latin typeface="Tristan" pitchFamily="2" charset="0"/>
                <a:sym typeface="Wingdings 2" panose="05020102010507070707" pitchFamily="18" charset="2"/>
              </a:rPr>
              <a:t>-</a:t>
            </a:r>
            <a:r>
              <a:rPr lang="en-US" altLang="en-US" sz="4400" b="1" dirty="0">
                <a:sym typeface="Wingdings 2" panose="05020102010507070707" pitchFamily="18" charset="2"/>
              </a:rPr>
              <a:t> </a:t>
            </a:r>
            <a:r>
              <a:rPr lang="en-US" altLang="en-US" sz="2800" dirty="0">
                <a:sym typeface="Wingdings" panose="05000000000000000000" pitchFamily="2" charset="2"/>
              </a:rPr>
              <a:t>   </a:t>
            </a:r>
            <a:r>
              <a:rPr lang="en-US" altLang="en-US" b="1" dirty="0" err="1">
                <a:latin typeface="Dolphin" pitchFamily="34" charset="0"/>
              </a:rPr>
              <a:t>Vipomas</a:t>
            </a:r>
            <a:r>
              <a:rPr lang="en-US" altLang="en-US" b="1" dirty="0">
                <a:latin typeface="Dolphin" pitchFamily="34" charset="0"/>
              </a:rPr>
              <a:t> (Vasoactive Intestinal  Polypeptide)</a:t>
            </a:r>
          </a:p>
        </p:txBody>
      </p:sp>
      <p:sp>
        <p:nvSpPr>
          <p:cNvPr id="7172" name="AutoShape 4"/>
          <p:cNvSpPr>
            <a:spLocks/>
          </p:cNvSpPr>
          <p:nvPr/>
        </p:nvSpPr>
        <p:spPr bwMode="auto">
          <a:xfrm>
            <a:off x="3962400" y="2362200"/>
            <a:ext cx="152400" cy="914400"/>
          </a:xfrm>
          <a:prstGeom prst="rightBrace">
            <a:avLst>
              <a:gd name="adj1" fmla="val 50000"/>
              <a:gd name="adj2" fmla="val 50000"/>
            </a:avLst>
          </a:prstGeom>
          <a:noFill/>
          <a:ln w="28575" cap="sq">
            <a:solidFill>
              <a:srgbClr val="00FFCC"/>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ltLang="en-US" sz="3600">
              <a:solidFill>
                <a:srgbClr val="00FFCC"/>
              </a:solidFill>
            </a:endParaRPr>
          </a:p>
        </p:txBody>
      </p:sp>
      <p:sp>
        <p:nvSpPr>
          <p:cNvPr id="7173" name="Text Box 5"/>
          <p:cNvSpPr txBox="1">
            <a:spLocks noChangeArrowheads="1"/>
          </p:cNvSpPr>
          <p:nvPr/>
        </p:nvSpPr>
        <p:spPr bwMode="auto">
          <a:xfrm>
            <a:off x="4267200" y="25146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b="1">
                <a:latin typeface="Mirror" pitchFamily="2" charset="0"/>
              </a:rPr>
              <a:t>common</a:t>
            </a:r>
          </a:p>
        </p:txBody>
      </p:sp>
    </p:spTree>
    <p:extLst>
      <p:ext uri="{BB962C8B-B14F-4D97-AF65-F5344CB8AC3E}">
        <p14:creationId xmlns:p14="http://schemas.microsoft.com/office/powerpoint/2010/main" val="40174232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additive="base">
                                        <p:cTn id="11"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 calcmode="lin" valueType="num">
                                      <p:cBhvr additive="base">
                                        <p:cTn id="16"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additive="base">
                                        <p:cTn id="21"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 calcmode="lin" valueType="num">
                                      <p:cBhvr additive="base">
                                        <p:cTn id="26"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8915">
                                            <p:txEl>
                                              <p:pRg st="5" end="5"/>
                                            </p:txEl>
                                          </p:spTgt>
                                        </p:tgtEl>
                                        <p:attrNameLst>
                                          <p:attrName>style.visibility</p:attrName>
                                        </p:attrNameLst>
                                      </p:cBhvr>
                                      <p:to>
                                        <p:strVal val="visible"/>
                                      </p:to>
                                    </p:set>
                                    <p:anim calcmode="lin" valueType="num">
                                      <p:cBhvr additive="base">
                                        <p:cTn id="3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8915">
                                            <p:txEl>
                                              <p:pRg st="6" end="6"/>
                                            </p:txEl>
                                          </p:spTgt>
                                        </p:tgtEl>
                                        <p:attrNameLst>
                                          <p:attrName>style.visibility</p:attrName>
                                        </p:attrNameLst>
                                      </p:cBhvr>
                                      <p:to>
                                        <p:strVal val="visible"/>
                                      </p:to>
                                    </p:set>
                                    <p:anim calcmode="lin" valueType="num">
                                      <p:cBhvr additive="base">
                                        <p:cTn id="41"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7924800" cy="3505200"/>
          </a:xfrm>
        </p:spPr>
        <p:txBody>
          <a:bodyPr>
            <a:normAutofit/>
          </a:bodyPr>
          <a:lstStyle/>
          <a:p>
            <a:pPr algn="ctr" rtl="0"/>
            <a:r>
              <a:rPr lang="en-US" sz="6600" b="1" dirty="0">
                <a:solidFill>
                  <a:srgbClr val="002060"/>
                </a:solidFill>
                <a:latin typeface="Segoe Print" pitchFamily="2" charset="0"/>
              </a:rPr>
              <a:t>Acute Pancreatitis</a:t>
            </a:r>
            <a:br>
              <a:rPr lang="fa-IR" sz="6600" b="1" dirty="0">
                <a:solidFill>
                  <a:srgbClr val="002060"/>
                </a:solidFill>
                <a:latin typeface="Segoe Print" pitchFamily="2" charset="0"/>
              </a:rPr>
            </a:br>
            <a:endParaRPr lang="fa-IR" sz="6600" b="1" dirty="0">
              <a:solidFill>
                <a:srgbClr val="002060"/>
              </a:solidFill>
              <a:latin typeface="Segoe Print"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9725657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762000"/>
          </a:xfrm>
          <a:effectLst>
            <a:outerShdw dist="35921" dir="2700000" algn="ctr" rotWithShape="0">
              <a:srgbClr val="FFFF00"/>
            </a:outerShdw>
          </a:effectLst>
        </p:spPr>
        <p:txBody>
          <a:bodyPr/>
          <a:lstStyle/>
          <a:p>
            <a:pPr algn="l" eaLnBrk="1" hangingPunct="1"/>
            <a:r>
              <a:rPr lang="en-US" altLang="en-US" sz="3100" b="1" u="sng">
                <a:latin typeface="Albertus" pitchFamily="42" charset="0"/>
              </a:rPr>
              <a:t>EVALUATION</a:t>
            </a:r>
            <a:r>
              <a:rPr lang="en-US" altLang="en-US" sz="3100" b="1">
                <a:latin typeface="Albertus" pitchFamily="42" charset="0"/>
              </a:rPr>
              <a:t> </a:t>
            </a:r>
            <a:r>
              <a:rPr lang="en-US" altLang="en-US" sz="3100" b="1" u="sng">
                <a:latin typeface="Albertus" pitchFamily="42" charset="0"/>
              </a:rPr>
              <a:t>OF</a:t>
            </a:r>
            <a:r>
              <a:rPr lang="en-US" altLang="en-US" sz="3100" b="1">
                <a:latin typeface="Albertus" pitchFamily="42" charset="0"/>
              </a:rPr>
              <a:t> </a:t>
            </a:r>
            <a:r>
              <a:rPr lang="en-US" altLang="en-US" sz="3100" b="1" u="sng">
                <a:latin typeface="Albertus" pitchFamily="42" charset="0"/>
              </a:rPr>
              <a:t>PANCREATIC</a:t>
            </a:r>
            <a:r>
              <a:rPr lang="en-US" altLang="en-US" sz="3100" b="1">
                <a:latin typeface="Albertus" pitchFamily="42" charset="0"/>
              </a:rPr>
              <a:t> </a:t>
            </a:r>
            <a:r>
              <a:rPr lang="en-US" altLang="en-US" sz="3100" b="1" u="sng">
                <a:latin typeface="Albertus" pitchFamily="42" charset="0"/>
              </a:rPr>
              <a:t>NEOPLASMS</a:t>
            </a:r>
            <a:r>
              <a:rPr lang="en-US" altLang="en-US" sz="3100" b="1">
                <a:latin typeface="Albertus" pitchFamily="42" charset="0"/>
              </a:rPr>
              <a:t>:</a:t>
            </a:r>
          </a:p>
        </p:txBody>
      </p:sp>
      <p:sp>
        <p:nvSpPr>
          <p:cNvPr id="39939" name="Rectangle 3"/>
          <p:cNvSpPr>
            <a:spLocks noGrp="1" noChangeArrowheads="1"/>
          </p:cNvSpPr>
          <p:nvPr>
            <p:ph type="body" idx="1"/>
          </p:nvPr>
        </p:nvSpPr>
        <p:spPr>
          <a:xfrm>
            <a:off x="0" y="1066800"/>
            <a:ext cx="9144000" cy="5257800"/>
          </a:xfrm>
        </p:spPr>
        <p:txBody>
          <a:bodyPr>
            <a:normAutofit/>
          </a:bodyPr>
          <a:lstStyle/>
          <a:p>
            <a:pPr algn="l" eaLnBrk="1" hangingPunct="1">
              <a:lnSpc>
                <a:spcPct val="90000"/>
              </a:lnSpc>
              <a:buFontTx/>
              <a:buNone/>
            </a:pPr>
            <a:r>
              <a:rPr lang="en-US" altLang="en-US" sz="2000" dirty="0">
                <a:sym typeface="Wingdings" panose="05000000000000000000" pitchFamily="2" charset="2"/>
              </a:rPr>
              <a:t>	</a:t>
            </a:r>
            <a:r>
              <a:rPr lang="en-US" altLang="en-US" sz="2800" dirty="0">
                <a:sym typeface="Wingdings" panose="05000000000000000000" pitchFamily="2" charset="2"/>
              </a:rPr>
              <a:t>   </a:t>
            </a:r>
            <a:r>
              <a:rPr lang="en-US" altLang="en-US" b="1" dirty="0">
                <a:latin typeface="Mirror" pitchFamily="2" charset="0"/>
              </a:rPr>
              <a:t>History</a:t>
            </a:r>
          </a:p>
          <a:p>
            <a:pPr algn="l" eaLnBrk="1" hangingPunct="1">
              <a:lnSpc>
                <a:spcPct val="90000"/>
              </a:lnSpc>
              <a:buFontTx/>
              <a:buNone/>
            </a:pPr>
            <a:r>
              <a:rPr lang="en-US" altLang="en-US" sz="2000" dirty="0">
                <a:sym typeface="Wingdings" panose="05000000000000000000" pitchFamily="2" charset="2"/>
              </a:rPr>
              <a:t>	</a:t>
            </a:r>
            <a:r>
              <a:rPr lang="en-US" altLang="en-US" sz="2800" dirty="0">
                <a:sym typeface="Wingdings" panose="05000000000000000000" pitchFamily="2" charset="2"/>
              </a:rPr>
              <a:t>   </a:t>
            </a:r>
            <a:r>
              <a:rPr lang="en-US" altLang="en-US" b="1" dirty="0">
                <a:latin typeface="Mirror" pitchFamily="2" charset="0"/>
              </a:rPr>
              <a:t>Clinical Examination</a:t>
            </a:r>
          </a:p>
          <a:p>
            <a:pPr algn="l" eaLnBrk="1" hangingPunct="1">
              <a:lnSpc>
                <a:spcPct val="90000"/>
              </a:lnSpc>
              <a:buFontTx/>
              <a:buNone/>
            </a:pPr>
            <a:r>
              <a:rPr lang="en-US" altLang="en-US" sz="2000" dirty="0">
                <a:sym typeface="Wingdings" panose="05000000000000000000" pitchFamily="2" charset="2"/>
              </a:rPr>
              <a:t>	</a:t>
            </a:r>
            <a:r>
              <a:rPr lang="en-US" altLang="en-US" sz="2800" dirty="0">
                <a:sym typeface="Wingdings" panose="05000000000000000000" pitchFamily="2" charset="2"/>
              </a:rPr>
              <a:t>  </a:t>
            </a:r>
            <a:r>
              <a:rPr lang="en-US" altLang="en-US" dirty="0">
                <a:sym typeface="Wingdings" panose="05000000000000000000" pitchFamily="2" charset="2"/>
              </a:rPr>
              <a:t> </a:t>
            </a:r>
            <a:r>
              <a:rPr lang="en-US" altLang="en-US" b="1" dirty="0">
                <a:latin typeface="Mirror" pitchFamily="2" charset="0"/>
              </a:rPr>
              <a:t>Investigations</a:t>
            </a:r>
          </a:p>
          <a:p>
            <a:pPr algn="l" eaLnBrk="1" hangingPunct="1">
              <a:lnSpc>
                <a:spcPct val="90000"/>
              </a:lnSpc>
              <a:buFontTx/>
              <a:buNone/>
            </a:pPr>
            <a:endParaRPr lang="en-US" altLang="en-US" sz="2000" b="1" dirty="0">
              <a:latin typeface="Albertus" pitchFamily="42" charset="0"/>
            </a:endParaRPr>
          </a:p>
          <a:p>
            <a:pPr algn="l" eaLnBrk="1" hangingPunct="1">
              <a:lnSpc>
                <a:spcPct val="90000"/>
              </a:lnSpc>
              <a:buFontTx/>
              <a:buNone/>
            </a:pPr>
            <a:r>
              <a:rPr lang="en-US" altLang="en-US" b="1" dirty="0">
                <a:latin typeface="Albertus" pitchFamily="42" charset="0"/>
              </a:rPr>
              <a:t>The specific investigations:-</a:t>
            </a:r>
          </a:p>
          <a:p>
            <a:pPr algn="ctr" eaLnBrk="1" hangingPunct="1">
              <a:lnSpc>
                <a:spcPct val="90000"/>
              </a:lnSpc>
              <a:buFontTx/>
              <a:buNone/>
            </a:pP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Ultrasound Scan  </a:t>
            </a:r>
            <a:r>
              <a:rPr lang="en-US" altLang="en-US" sz="2600" b="1" dirty="0">
                <a:latin typeface="Mirror" pitchFamily="2" charset="0"/>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Histology &amp; cytology </a:t>
            </a:r>
          </a:p>
          <a:p>
            <a:pPr algn="l" eaLnBrk="1" hangingPunct="1">
              <a:lnSpc>
                <a:spcPct val="90000"/>
              </a:lnSpc>
              <a:buFontTx/>
              <a:buNone/>
            </a:pPr>
            <a:r>
              <a:rPr lang="en-US" altLang="en-US" sz="3500" b="1" dirty="0">
                <a:sym typeface="Wingdings 2" panose="05020102010507070707" pitchFamily="18" charset="2"/>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CT Scan</a:t>
            </a:r>
            <a:r>
              <a:rPr lang="en-US" altLang="en-US" sz="2000" b="1" dirty="0">
                <a:latin typeface="Mirror" pitchFamily="2" charset="0"/>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Angiography</a:t>
            </a:r>
          </a:p>
          <a:p>
            <a:pPr algn="l" eaLnBrk="1" hangingPunct="1">
              <a:lnSpc>
                <a:spcPct val="90000"/>
              </a:lnSpc>
              <a:buFontTx/>
              <a:buNone/>
            </a:pPr>
            <a:r>
              <a:rPr lang="en-US" altLang="en-US" sz="3500" b="1" dirty="0">
                <a:sym typeface="Wingdings 2" panose="05020102010507070707" pitchFamily="18" charset="2"/>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MR Imaging	    </a:t>
            </a:r>
            <a:r>
              <a:rPr lang="en-US" altLang="en-US" sz="3400" b="1" dirty="0">
                <a:latin typeface="Mirror" pitchFamily="2" charset="0"/>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Laparoscopy </a:t>
            </a:r>
          </a:p>
          <a:p>
            <a:pPr algn="l" eaLnBrk="1" hangingPunct="1">
              <a:lnSpc>
                <a:spcPct val="90000"/>
              </a:lnSpc>
              <a:buFontTx/>
              <a:buNone/>
            </a:pPr>
            <a:r>
              <a:rPr lang="en-US" altLang="en-US" sz="3500" b="1" dirty="0">
                <a:sym typeface="Wingdings 2" panose="05020102010507070707" pitchFamily="18" charset="2"/>
              </a:rPr>
              <a:t>       </a:t>
            </a:r>
            <a:r>
              <a:rPr lang="en-US" altLang="en-US" sz="2000" dirty="0">
                <a:sym typeface="Wingdings 2" panose="05020102010507070707" pitchFamily="18" charset="2"/>
              </a:rPr>
              <a:t></a:t>
            </a:r>
            <a:r>
              <a:rPr lang="en-US" altLang="en-US" sz="2800" dirty="0">
                <a:sym typeface="Wingdings" panose="05000000000000000000" pitchFamily="2" charset="2"/>
              </a:rPr>
              <a:t>   </a:t>
            </a:r>
            <a:r>
              <a:rPr lang="en-US" altLang="en-US" sz="2800" b="1" dirty="0">
                <a:latin typeface="Mirror" pitchFamily="2" charset="0"/>
              </a:rPr>
              <a:t>ERCP</a:t>
            </a:r>
          </a:p>
          <a:p>
            <a:pPr eaLnBrk="1" hangingPunct="1">
              <a:lnSpc>
                <a:spcPct val="90000"/>
              </a:lnSpc>
              <a:buFontTx/>
              <a:buNone/>
            </a:pPr>
            <a:r>
              <a:rPr lang="en-US" altLang="en-US" b="1" dirty="0">
                <a:sym typeface="Wingdings 2" panose="05020102010507070707" pitchFamily="18" charset="2"/>
              </a:rPr>
              <a:t>     </a:t>
            </a:r>
          </a:p>
        </p:txBody>
      </p:sp>
    </p:spTree>
    <p:extLst>
      <p:ext uri="{BB962C8B-B14F-4D97-AF65-F5344CB8AC3E}">
        <p14:creationId xmlns:p14="http://schemas.microsoft.com/office/powerpoint/2010/main" val="4029648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par>
                          <p:cTn id="7" fill="hold" nodeType="afterGroup">
                            <p:stCondLst>
                              <p:cond delay="500"/>
                            </p:stCondLst>
                            <p:childTnLst>
                              <p:par>
                                <p:cTn id="8" presetID="3" presetClass="entr" presetSubtype="10" fill="hold" grpId="0" nodeType="afterEffect">
                                  <p:stCondLst>
                                    <p:cond delay="0"/>
                                  </p:stCondLst>
                                  <p:childTnLst>
                                    <p:set>
                                      <p:cBhvr>
                                        <p:cTn id="9"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0" dur="500"/>
                                        <p:tgtEl>
                                          <p:spTgt spid="39939">
                                            <p:txEl>
                                              <p:pRg st="0" end="0"/>
                                            </p:txEl>
                                          </p:spTgt>
                                        </p:tgtEl>
                                      </p:cBhvr>
                                    </p:animEffect>
                                  </p:childTnLst>
                                </p:cTn>
                              </p:par>
                            </p:childTnLst>
                          </p:cTn>
                        </p:par>
                        <p:par>
                          <p:cTn id="11" fill="hold" nodeType="afterGroup">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4" dur="500"/>
                                        <p:tgtEl>
                                          <p:spTgt spid="39939">
                                            <p:txEl>
                                              <p:pRg st="1" end="1"/>
                                            </p:txEl>
                                          </p:spTgt>
                                        </p:tgtEl>
                                      </p:cBhvr>
                                    </p:animEffect>
                                  </p:childTnLst>
                                </p:cTn>
                              </p:par>
                            </p:childTnLst>
                          </p:cTn>
                        </p:par>
                        <p:par>
                          <p:cTn id="15" fill="hold" nodeType="afterGroup">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8" dur="500"/>
                                        <p:tgtEl>
                                          <p:spTgt spid="39939">
                                            <p:txEl>
                                              <p:pRg st="2" end="2"/>
                                            </p:txEl>
                                          </p:spTgt>
                                        </p:tgtEl>
                                      </p:cBhvr>
                                    </p:animEffect>
                                  </p:childTnLst>
                                </p:cTn>
                              </p:par>
                            </p:childTnLst>
                          </p:cTn>
                        </p:par>
                        <p:par>
                          <p:cTn id="19" fill="hold" nodeType="afterGroup">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2" dur="500"/>
                                        <p:tgtEl>
                                          <p:spTgt spid="39939">
                                            <p:txEl>
                                              <p:pRg st="4" end="4"/>
                                            </p:txEl>
                                          </p:spTgt>
                                        </p:tgtEl>
                                      </p:cBhvr>
                                    </p:animEffect>
                                  </p:childTnLst>
                                </p:cTn>
                              </p:par>
                            </p:childTnLst>
                          </p:cTn>
                        </p:par>
                        <p:par>
                          <p:cTn id="23" fill="hold" nodeType="afterGroup">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26" dur="500"/>
                                        <p:tgtEl>
                                          <p:spTgt spid="39939">
                                            <p:txEl>
                                              <p:pRg st="5" end="5"/>
                                            </p:txEl>
                                          </p:spTgt>
                                        </p:tgtEl>
                                      </p:cBhvr>
                                    </p:animEffect>
                                  </p:childTnLst>
                                </p:cTn>
                              </p:par>
                            </p:childTnLst>
                          </p:cTn>
                        </p:par>
                        <p:par>
                          <p:cTn id="27" fill="hold" nodeType="afterGroup">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30" dur="500"/>
                                        <p:tgtEl>
                                          <p:spTgt spid="39939">
                                            <p:txEl>
                                              <p:pRg st="6" end="6"/>
                                            </p:txEl>
                                          </p:spTgt>
                                        </p:tgtEl>
                                      </p:cBhvr>
                                    </p:animEffect>
                                  </p:childTnLst>
                                </p:cTn>
                              </p:par>
                            </p:childTnLst>
                          </p:cTn>
                        </p:par>
                        <p:par>
                          <p:cTn id="31" fill="hold" nodeType="afterGroup">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34" dur="500"/>
                                        <p:tgtEl>
                                          <p:spTgt spid="39939">
                                            <p:txEl>
                                              <p:pRg st="7" end="7"/>
                                            </p:txEl>
                                          </p:spTgt>
                                        </p:tgtEl>
                                      </p:cBhvr>
                                    </p:animEffect>
                                  </p:childTnLst>
                                </p:cTn>
                              </p:par>
                            </p:childTnLst>
                          </p:cTn>
                        </p:par>
                        <p:par>
                          <p:cTn id="35" fill="hold" nodeType="afterGroup">
                            <p:stCondLst>
                              <p:cond delay="4000"/>
                            </p:stCondLst>
                            <p:childTnLst>
                              <p:par>
                                <p:cTn id="36" presetID="3" presetClass="entr" presetSubtype="10" fill="hold" grpId="0" nodeType="afterEffect">
                                  <p:stCondLst>
                                    <p:cond delay="0"/>
                                  </p:stCondLst>
                                  <p:childTnLst>
                                    <p:set>
                                      <p:cBhvr>
                                        <p:cTn id="37" dur="1" fill="hold">
                                          <p:stCondLst>
                                            <p:cond delay="0"/>
                                          </p:stCondLst>
                                        </p:cTn>
                                        <p:tgtEl>
                                          <p:spTgt spid="39939">
                                            <p:txEl>
                                              <p:pRg st="8" end="8"/>
                                            </p:txEl>
                                          </p:spTgt>
                                        </p:tgtEl>
                                        <p:attrNameLst>
                                          <p:attrName>style.visibility</p:attrName>
                                        </p:attrNameLst>
                                      </p:cBhvr>
                                      <p:to>
                                        <p:strVal val="visible"/>
                                      </p:to>
                                    </p:set>
                                    <p:animEffect transition="in" filter="blinds(horizontal)">
                                      <p:cBhvr>
                                        <p:cTn id="38" dur="500"/>
                                        <p:tgtEl>
                                          <p:spTgt spid="39939">
                                            <p:txEl>
                                              <p:pRg st="8" end="8"/>
                                            </p:txEl>
                                          </p:spTgt>
                                        </p:tgtEl>
                                      </p:cBhvr>
                                    </p:animEffect>
                                  </p:childTnLst>
                                </p:cTn>
                              </p:par>
                            </p:childTnLst>
                          </p:cTn>
                        </p:par>
                        <p:par>
                          <p:cTn id="39" fill="hold" nodeType="afterGroup">
                            <p:stCondLst>
                              <p:cond delay="4500"/>
                            </p:stCondLst>
                            <p:childTnLst>
                              <p:par>
                                <p:cTn id="40" presetID="3" presetClass="entr" presetSubtype="10" fill="hold" grpId="0" nodeType="afterEffect">
                                  <p:stCondLst>
                                    <p:cond delay="0"/>
                                  </p:stCondLst>
                                  <p:childTnLst>
                                    <p:set>
                                      <p:cBhvr>
                                        <p:cTn id="41" dur="1" fill="hold">
                                          <p:stCondLst>
                                            <p:cond delay="0"/>
                                          </p:stCondLst>
                                        </p:cTn>
                                        <p:tgtEl>
                                          <p:spTgt spid="39939">
                                            <p:txEl>
                                              <p:pRg st="9" end="9"/>
                                            </p:txEl>
                                          </p:spTgt>
                                        </p:tgtEl>
                                        <p:attrNameLst>
                                          <p:attrName>style.visibility</p:attrName>
                                        </p:attrNameLst>
                                      </p:cBhvr>
                                      <p:to>
                                        <p:strVal val="visible"/>
                                      </p:to>
                                    </p:set>
                                    <p:animEffect transition="in" filter="blinds(horizontal)">
                                      <p:cBhvr>
                                        <p:cTn id="42"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04800"/>
            <a:ext cx="8382000" cy="11430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NON-ENDOCRINE</a:t>
            </a:r>
            <a:r>
              <a:rPr lang="en-US" altLang="en-US" sz="3200" b="1">
                <a:latin typeface="Albertus" pitchFamily="42" charset="0"/>
              </a:rPr>
              <a:t> </a:t>
            </a:r>
            <a:r>
              <a:rPr lang="en-US" altLang="en-US" sz="3200" b="1" u="sng">
                <a:latin typeface="Albertus" pitchFamily="42" charset="0"/>
              </a:rPr>
              <a:t>NEOPLASMS</a:t>
            </a:r>
            <a:r>
              <a:rPr lang="en-US" altLang="en-US" sz="3200" b="1">
                <a:latin typeface="Albertus" pitchFamily="42" charset="0"/>
              </a:rPr>
              <a:t>: (</a:t>
            </a:r>
            <a:r>
              <a:rPr lang="en-US" altLang="en-US" sz="3200" b="1" u="sng">
                <a:latin typeface="Albertus" pitchFamily="42" charset="0"/>
              </a:rPr>
              <a:t>ADENO- CARCINOMA</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PANCREAS</a:t>
            </a:r>
            <a:r>
              <a:rPr lang="en-US" altLang="en-US" sz="3200" b="1">
                <a:latin typeface="Albertus" pitchFamily="42" charset="0"/>
              </a:rPr>
              <a:t>)</a:t>
            </a:r>
          </a:p>
        </p:txBody>
      </p:sp>
      <p:sp>
        <p:nvSpPr>
          <p:cNvPr id="40963" name="Rectangle 3"/>
          <p:cNvSpPr>
            <a:spLocks noGrp="1" noChangeArrowheads="1"/>
          </p:cNvSpPr>
          <p:nvPr>
            <p:ph type="body" idx="1"/>
          </p:nvPr>
        </p:nvSpPr>
        <p:spPr>
          <a:xfrm>
            <a:off x="0" y="1828800"/>
            <a:ext cx="8763000" cy="4800600"/>
          </a:xfrm>
        </p:spPr>
        <p:txBody>
          <a:bodyPr/>
          <a:lstStyle/>
          <a:p>
            <a:pPr algn="l" eaLnBrk="1" hangingPunct="1">
              <a:buFont typeface="Wingdings" panose="05000000000000000000" pitchFamily="2" charset="2"/>
              <a:buNone/>
            </a:pPr>
            <a:r>
              <a:rPr lang="en-US" altLang="en-US" sz="2400" dirty="0">
                <a:sym typeface="Wingdings" panose="05000000000000000000" pitchFamily="2" charset="2"/>
              </a:rPr>
              <a:t></a:t>
            </a:r>
            <a:r>
              <a:rPr lang="en-US" altLang="en-US" sz="1800" dirty="0">
                <a:sym typeface="Wingdings" panose="05000000000000000000" pitchFamily="2" charset="2"/>
              </a:rPr>
              <a:t>  </a:t>
            </a:r>
            <a:r>
              <a:rPr lang="en-US" altLang="en-US" b="1" dirty="0">
                <a:latin typeface="Albertus Medium" pitchFamily="42" charset="0"/>
              </a:rPr>
              <a:t>Ductal  adeno carcinoma  (arising  in  the exocrine part of pancreas) account for 90% of pancreatic </a:t>
            </a:r>
            <a:r>
              <a:rPr lang="en-US" altLang="en-US" b="1" dirty="0" err="1">
                <a:latin typeface="Albertus Medium" pitchFamily="42" charset="0"/>
              </a:rPr>
              <a:t>tumour</a:t>
            </a:r>
            <a:r>
              <a:rPr lang="en-US" altLang="en-US" b="1" dirty="0">
                <a:latin typeface="Albertus Medium" pitchFamily="42" charset="0"/>
              </a:rPr>
              <a:t> 2/3</a:t>
            </a:r>
            <a:r>
              <a:rPr lang="en-US" altLang="en-US" b="1" baseline="30000" dirty="0">
                <a:latin typeface="Albertus Medium" pitchFamily="42" charset="0"/>
              </a:rPr>
              <a:t>rd</a:t>
            </a:r>
            <a:r>
              <a:rPr lang="en-US" altLang="en-US" b="1" dirty="0">
                <a:latin typeface="Albertus Medium" pitchFamily="42" charset="0"/>
              </a:rPr>
              <a:t> located in the head of pancreas.</a:t>
            </a:r>
          </a:p>
          <a:p>
            <a:pPr algn="l" eaLnBrk="1" hangingPunct="1">
              <a:buFont typeface="Wingdings" panose="05000000000000000000" pitchFamily="2" charset="2"/>
              <a:buNone/>
            </a:pPr>
            <a:endParaRPr lang="en-US" altLang="en-US" sz="2800" b="1" dirty="0">
              <a:latin typeface="Albertus Medium" pitchFamily="42" charset="0"/>
            </a:endParaRPr>
          </a:p>
          <a:p>
            <a:pPr algn="l" eaLnBrk="1" hangingPunct="1">
              <a:buFont typeface="Wingdings" panose="05000000000000000000" pitchFamily="2" charset="2"/>
              <a:buNone/>
            </a:pPr>
            <a:r>
              <a:rPr lang="en-US" altLang="en-US" b="1" dirty="0">
                <a:latin typeface="Albertus Medium" pitchFamily="42" charset="0"/>
              </a:rPr>
              <a:t>		Cystadenocarcinoma and endocrine </a:t>
            </a:r>
            <a:r>
              <a:rPr lang="en-US" altLang="en-US" b="1" dirty="0" err="1">
                <a:latin typeface="Albertus Medium" pitchFamily="42" charset="0"/>
              </a:rPr>
              <a:t>tumour</a:t>
            </a:r>
            <a:r>
              <a:rPr lang="en-US" altLang="en-US" b="1" dirty="0">
                <a:latin typeface="Albertus Medium" pitchFamily="42" charset="0"/>
              </a:rPr>
              <a:t> account for most of the remains of malignancy.</a:t>
            </a:r>
          </a:p>
          <a:p>
            <a:pPr algn="l" eaLnBrk="1" hangingPunct="1">
              <a:buFontTx/>
              <a:buNone/>
            </a:pPr>
            <a:r>
              <a:rPr lang="en-US" altLang="en-US" sz="2000" b="1" dirty="0">
                <a:latin typeface="Albertus Medium" pitchFamily="42" charset="0"/>
              </a:rPr>
              <a:t> </a:t>
            </a:r>
            <a:endParaRPr lang="en-US" altLang="en-US" dirty="0"/>
          </a:p>
        </p:txBody>
      </p:sp>
    </p:spTree>
    <p:extLst>
      <p:ext uri="{BB962C8B-B14F-4D97-AF65-F5344CB8AC3E}">
        <p14:creationId xmlns:p14="http://schemas.microsoft.com/office/powerpoint/2010/main" val="1211939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p:cTn id="12"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0963">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 calcmode="lin" valueType="num">
                                      <p:cBhvr>
                                        <p:cTn id="17"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0963">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 calcmode="lin" valueType="num">
                                      <p:cBhvr>
                                        <p:cTn id="22" dur="5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09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28600" y="2286000"/>
            <a:ext cx="8458200" cy="5105400"/>
          </a:xfrm>
        </p:spPr>
        <p:txBody>
          <a:bodyPr>
            <a:normAutofit/>
          </a:bodyPr>
          <a:lstStyle/>
          <a:p>
            <a:pPr algn="l">
              <a:buNone/>
            </a:pPr>
            <a:r>
              <a:rPr lang="en-US" altLang="en-US" sz="2400" dirty="0">
                <a:sym typeface="Wingdings" panose="05000000000000000000" pitchFamily="2" charset="2"/>
              </a:rPr>
              <a:t> 	</a:t>
            </a:r>
            <a:endParaRPr lang="en-US" altLang="en-US" b="1" dirty="0">
              <a:latin typeface="Albertus Medium" pitchFamily="42" charset="0"/>
            </a:endParaRPr>
          </a:p>
          <a:p>
            <a:pPr algn="l" eaLnBrk="1" hangingPunct="1">
              <a:buFont typeface="Wingdings" panose="05000000000000000000" pitchFamily="2" charset="2"/>
              <a:buNone/>
            </a:pPr>
            <a:r>
              <a:rPr lang="en-US" altLang="en-US" b="1" dirty="0">
                <a:latin typeface="Albertus Medium" pitchFamily="42" charset="0"/>
              </a:rPr>
              <a:t>   The predisposing factors are:</a:t>
            </a:r>
          </a:p>
          <a:p>
            <a:pPr algn="just" eaLnBrk="1" hangingPunct="1">
              <a:buFont typeface="Wingdings" panose="05000000000000000000" pitchFamily="2" charset="2"/>
              <a:buChar char="n"/>
            </a:pPr>
            <a:endParaRPr lang="en-US" altLang="en-US" sz="1200" b="1" dirty="0">
              <a:latin typeface="Albertus Medium" pitchFamily="42" charset="0"/>
            </a:endParaRPr>
          </a:p>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3000" b="1" dirty="0">
                <a:latin typeface="Mirror" pitchFamily="2" charset="0"/>
              </a:rPr>
              <a:t>Diet (high protein &amp; high fat)</a:t>
            </a:r>
          </a:p>
          <a:p>
            <a:pPr algn="just" eaLnBrk="1" hangingPunct="1">
              <a:buFont typeface="Wingdings" panose="05000000000000000000" pitchFamily="2" charset="2"/>
              <a:buNone/>
            </a:pPr>
            <a:endParaRPr lang="en-US" altLang="en-US" sz="1200" b="1" dirty="0">
              <a:latin typeface="Mirror" pitchFamily="2" charset="0"/>
            </a:endParaRPr>
          </a:p>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3000" b="1" dirty="0">
                <a:latin typeface="Mirror" pitchFamily="2" charset="0"/>
              </a:rPr>
              <a:t>Smoking</a:t>
            </a:r>
          </a:p>
          <a:p>
            <a:pPr algn="just" eaLnBrk="1" hangingPunct="1">
              <a:buFont typeface="Wingdings" panose="05000000000000000000" pitchFamily="2" charset="2"/>
              <a:buNone/>
            </a:pPr>
            <a:endParaRPr lang="en-US" altLang="en-US" sz="1200" b="1" dirty="0">
              <a:latin typeface="Mirror" pitchFamily="2" charset="0"/>
            </a:endParaRPr>
          </a:p>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sz="2400" dirty="0">
                <a:sym typeface="Wingdings 2" panose="05020102010507070707" pitchFamily="18" charset="2"/>
              </a:rPr>
              <a:t></a:t>
            </a:r>
            <a:r>
              <a:rPr lang="en-US" altLang="en-US" sz="2400" dirty="0">
                <a:sym typeface="Wingdings" panose="05000000000000000000" pitchFamily="2" charset="2"/>
              </a:rPr>
              <a:t>   </a:t>
            </a:r>
            <a:r>
              <a:rPr lang="en-US" altLang="en-US" sz="3000" b="1" dirty="0">
                <a:latin typeface="Mirror" pitchFamily="2" charset="0"/>
              </a:rPr>
              <a:t>Exposure to industrial carcinogens</a:t>
            </a:r>
          </a:p>
          <a:p>
            <a:pPr algn="ctr" eaLnBrk="1" hangingPunct="1">
              <a:buFont typeface="Wingdings" panose="05000000000000000000" pitchFamily="2" charset="2"/>
              <a:buNone/>
            </a:pPr>
            <a:endParaRPr lang="en-US" altLang="en-US" b="1" dirty="0">
              <a:latin typeface="Mirror" pitchFamily="2" charset="0"/>
            </a:endParaRPr>
          </a:p>
        </p:txBody>
      </p:sp>
      <p:sp>
        <p:nvSpPr>
          <p:cNvPr id="2" name="Rectangle 1"/>
          <p:cNvSpPr/>
          <p:nvPr/>
        </p:nvSpPr>
        <p:spPr>
          <a:xfrm>
            <a:off x="-152400" y="304800"/>
            <a:ext cx="8839200" cy="2062103"/>
          </a:xfrm>
          <a:prstGeom prst="rect">
            <a:avLst/>
          </a:prstGeom>
        </p:spPr>
        <p:txBody>
          <a:bodyPr wrap="square">
            <a:spAutoFit/>
          </a:bodyPr>
          <a:lstStyle/>
          <a:p>
            <a:pPr lvl="1"/>
            <a:r>
              <a:rPr lang="en-US" altLang="en-US" sz="3200" b="1" dirty="0">
                <a:sym typeface="Wingdings" panose="05000000000000000000" pitchFamily="2" charset="2"/>
              </a:rPr>
              <a:t>  	</a:t>
            </a:r>
            <a:r>
              <a:rPr lang="en-US" altLang="en-US" sz="3200" b="1" dirty="0">
                <a:latin typeface="Albertus Medium" pitchFamily="42" charset="0"/>
              </a:rPr>
              <a:t>The exact causative factors responsible are unknown.  The peak incidence in the 6</a:t>
            </a:r>
            <a:r>
              <a:rPr lang="en-US" altLang="en-US" sz="3200" b="1" baseline="30000" dirty="0">
                <a:latin typeface="Albertus Medium" pitchFamily="42" charset="0"/>
              </a:rPr>
              <a:t>th</a:t>
            </a:r>
            <a:r>
              <a:rPr lang="en-US" altLang="en-US" sz="3200" b="1" dirty="0">
                <a:latin typeface="Albertus Medium" pitchFamily="42" charset="0"/>
              </a:rPr>
              <a:t> and 7</a:t>
            </a:r>
            <a:r>
              <a:rPr lang="en-US" altLang="en-US" sz="3200" b="1" baseline="30000" dirty="0">
                <a:latin typeface="Albertus Medium" pitchFamily="42" charset="0"/>
              </a:rPr>
              <a:t>th</a:t>
            </a:r>
            <a:r>
              <a:rPr lang="en-US" altLang="en-US" sz="3200" b="1" dirty="0">
                <a:latin typeface="Albertus Medium" pitchFamily="42" charset="0"/>
              </a:rPr>
              <a:t> decade and more in men than women</a:t>
            </a:r>
            <a:endParaRPr lang="en-US" sz="3200" b="1" dirty="0"/>
          </a:p>
        </p:txBody>
      </p:sp>
    </p:spTree>
    <p:extLst>
      <p:ext uri="{BB962C8B-B14F-4D97-AF65-F5344CB8AC3E}">
        <p14:creationId xmlns:p14="http://schemas.microsoft.com/office/powerpoint/2010/main" val="388385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500"/>
                                        <p:tgtEl>
                                          <p:spTgt spid="41987">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41987">
                                            <p:txEl>
                                              <p:pRg st="1" end="1"/>
                                            </p:txEl>
                                          </p:spTgt>
                                        </p:tgtEl>
                                      </p:cBhvr>
                                    </p:animEffect>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1987">
                                            <p:txEl>
                                              <p:pRg st="3" end="3"/>
                                            </p:txEl>
                                          </p:spTgt>
                                        </p:tgtEl>
                                        <p:attrNameLst>
                                          <p:attrName>style.visibility</p:attrName>
                                        </p:attrNameLst>
                                      </p:cBhvr>
                                      <p:to>
                                        <p:strVal val="visible"/>
                                      </p:to>
                                    </p:set>
                                    <p:anim calcmode="lin" valueType="num">
                                      <p:cBhvr additive="base">
                                        <p:cTn id="12" dur="500"/>
                                        <p:tgtEl>
                                          <p:spTgt spid="41987">
                                            <p:txEl>
                                              <p:pRg st="3" end="3"/>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1987">
                                            <p:txEl>
                                              <p:pRg st="3" end="3"/>
                                            </p:txEl>
                                          </p:spTgt>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anim calcmode="lin" valueType="num">
                                      <p:cBhvr additive="base">
                                        <p:cTn id="17" dur="500"/>
                                        <p:tgtEl>
                                          <p:spTgt spid="41987">
                                            <p:txEl>
                                              <p:pRg st="5" end="5"/>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1987">
                                            <p:txEl>
                                              <p:pRg st="5" end="5"/>
                                            </p:txEl>
                                          </p:spTgt>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1987">
                                            <p:txEl>
                                              <p:pRg st="7" end="7"/>
                                            </p:txEl>
                                          </p:spTgt>
                                        </p:tgtEl>
                                        <p:attrNameLst>
                                          <p:attrName>style.visibility</p:attrName>
                                        </p:attrNameLst>
                                      </p:cBhvr>
                                      <p:to>
                                        <p:strVal val="visible"/>
                                      </p:to>
                                    </p:set>
                                    <p:anim calcmode="lin" valueType="num">
                                      <p:cBhvr additive="base">
                                        <p:cTn id="22" dur="500"/>
                                        <p:tgtEl>
                                          <p:spTgt spid="41987">
                                            <p:txEl>
                                              <p:pRg st="7" end="7"/>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533400" y="1219200"/>
            <a:ext cx="8077200" cy="5257800"/>
          </a:xfrm>
        </p:spPr>
        <p:txBody>
          <a:bodyPr>
            <a:normAutofit/>
          </a:bodyPr>
          <a:lstStyle/>
          <a:p>
            <a:pPr algn="l" eaLnBrk="1" hangingPunct="1">
              <a:buFont typeface="Wingdings" panose="05000000000000000000" pitchFamily="2" charset="2"/>
              <a:buNone/>
            </a:pPr>
            <a:r>
              <a:rPr lang="en-US" altLang="en-US" sz="2400" dirty="0">
                <a:sym typeface="Wingdings" panose="05000000000000000000" pitchFamily="2" charset="2"/>
              </a:rPr>
              <a:t>  </a:t>
            </a:r>
            <a:r>
              <a:rPr lang="en-US" altLang="en-US" b="1" dirty="0">
                <a:latin typeface="Albertus Medium" pitchFamily="42" charset="0"/>
              </a:rPr>
              <a:t>Spread of pancreatic </a:t>
            </a:r>
            <a:r>
              <a:rPr lang="en-US" altLang="en-US" b="1" dirty="0" err="1">
                <a:latin typeface="Albertus Medium" pitchFamily="42" charset="0"/>
              </a:rPr>
              <a:t>tumours</a:t>
            </a:r>
            <a:r>
              <a:rPr lang="en-US" altLang="en-US" b="1" dirty="0">
                <a:latin typeface="Albertus Medium" pitchFamily="42" charset="0"/>
              </a:rPr>
              <a:t>:</a:t>
            </a:r>
          </a:p>
          <a:p>
            <a:pPr algn="l" eaLnBrk="1" hangingPunct="1">
              <a:buFont typeface="Wingdings" panose="05000000000000000000" pitchFamily="2" charset="2"/>
              <a:buNone/>
            </a:pPr>
            <a:endParaRPr lang="en-US" altLang="en-US" sz="800" b="1" dirty="0">
              <a:latin typeface="Albertus Medium" pitchFamily="42" charset="0"/>
            </a:endParaRPr>
          </a:p>
          <a:p>
            <a:pPr algn="l" eaLnBrk="1" hangingPunct="1">
              <a:buFontTx/>
              <a:buNone/>
            </a:pPr>
            <a:r>
              <a:rPr lang="en-US" altLang="en-US" b="1" dirty="0">
                <a:sym typeface="Wingdings" panose="05000000000000000000" pitchFamily="2" charset="2"/>
              </a:rPr>
              <a:t>   A.</a:t>
            </a:r>
            <a:r>
              <a:rPr lang="en-US" altLang="en-US" sz="2400" dirty="0">
                <a:sym typeface="Wingdings" panose="05000000000000000000" pitchFamily="2" charset="2"/>
              </a:rPr>
              <a:t>   </a:t>
            </a:r>
            <a:r>
              <a:rPr lang="en-US" altLang="en-US" b="1" dirty="0">
                <a:latin typeface="Mirror" pitchFamily="2" charset="0"/>
              </a:rPr>
              <a:t>Local Invasion</a:t>
            </a:r>
          </a:p>
          <a:p>
            <a:pPr algn="l" eaLnBrk="1" hangingPunct="1">
              <a:buFontTx/>
              <a:buNone/>
            </a:pPr>
            <a:endParaRPr lang="en-US" altLang="en-US" sz="1200" b="1" dirty="0">
              <a:latin typeface="Mirror" pitchFamily="2" charset="0"/>
            </a:endParaRPr>
          </a:p>
          <a:p>
            <a:pPr algn="l" eaLnBrk="1" hangingPunct="1">
              <a:buFontTx/>
              <a:buNone/>
            </a:pPr>
            <a:r>
              <a:rPr lang="en-US" altLang="en-US" b="1" dirty="0">
                <a:sym typeface="Wingdings" panose="05000000000000000000" pitchFamily="2" charset="2"/>
              </a:rPr>
              <a:t>   B.</a:t>
            </a:r>
            <a:r>
              <a:rPr lang="en-US" altLang="en-US" sz="2400" dirty="0">
                <a:sym typeface="Wingdings" panose="05000000000000000000" pitchFamily="2" charset="2"/>
              </a:rPr>
              <a:t>   </a:t>
            </a:r>
            <a:r>
              <a:rPr lang="en-US" altLang="en-US" b="1" dirty="0">
                <a:latin typeface="Mirror" pitchFamily="2" charset="0"/>
              </a:rPr>
              <a:t>Lymphatic </a:t>
            </a:r>
          </a:p>
          <a:p>
            <a:pPr algn="l" eaLnBrk="1" hangingPunct="1">
              <a:buFontTx/>
              <a:buNone/>
            </a:pPr>
            <a:endParaRPr lang="en-US" altLang="en-US" sz="1200" b="1" dirty="0">
              <a:latin typeface="Mirror" pitchFamily="2" charset="0"/>
            </a:endParaRPr>
          </a:p>
          <a:p>
            <a:pPr algn="l" eaLnBrk="1" hangingPunct="1">
              <a:buFontTx/>
              <a:buNone/>
            </a:pPr>
            <a:r>
              <a:rPr lang="en-US" altLang="en-US" b="1" dirty="0">
                <a:sym typeface="Wingdings" panose="05000000000000000000" pitchFamily="2" charset="2"/>
              </a:rPr>
              <a:t>   C.</a:t>
            </a:r>
            <a:r>
              <a:rPr lang="en-US" altLang="en-US" sz="2400" dirty="0">
                <a:sym typeface="Wingdings" panose="05000000000000000000" pitchFamily="2" charset="2"/>
              </a:rPr>
              <a:t>   </a:t>
            </a:r>
            <a:r>
              <a:rPr lang="en-US" altLang="en-US" b="1" dirty="0">
                <a:latin typeface="Mirror" pitchFamily="2" charset="0"/>
              </a:rPr>
              <a:t>Blood</a:t>
            </a:r>
          </a:p>
          <a:p>
            <a:pPr algn="l" eaLnBrk="1" hangingPunct="1">
              <a:buFontTx/>
              <a:buNone/>
            </a:pPr>
            <a:endParaRPr lang="en-US" altLang="en-US" sz="1600" b="1" dirty="0">
              <a:sym typeface="Wingdings" panose="05000000000000000000" pitchFamily="2" charset="2"/>
            </a:endParaRPr>
          </a:p>
          <a:p>
            <a:pPr algn="l" eaLnBrk="1" hangingPunct="1">
              <a:buFontTx/>
              <a:buNone/>
            </a:pPr>
            <a:r>
              <a:rPr lang="en-US" altLang="en-US" sz="2400" dirty="0">
                <a:sym typeface="Wingdings 2" panose="05020102010507070707" pitchFamily="18" charset="2"/>
              </a:rPr>
              <a:t>	</a:t>
            </a:r>
            <a:r>
              <a:rPr lang="en-US" altLang="en-US" sz="2400" dirty="0">
                <a:sym typeface="Wingdings" panose="05000000000000000000" pitchFamily="2" charset="2"/>
              </a:rPr>
              <a:t> </a:t>
            </a:r>
            <a:r>
              <a:rPr lang="en-US" altLang="en-US" sz="2400" dirty="0">
                <a:sym typeface="Wingdings 2" panose="05020102010507070707" pitchFamily="18" charset="2"/>
              </a:rPr>
              <a:t> </a:t>
            </a:r>
            <a:r>
              <a:rPr lang="en-US" altLang="en-US" sz="2400" dirty="0">
                <a:sym typeface="Wingdings" panose="05000000000000000000" pitchFamily="2" charset="2"/>
              </a:rPr>
              <a:t>	</a:t>
            </a:r>
            <a:r>
              <a:rPr lang="en-US" altLang="en-US" sz="2800" dirty="0">
                <a:sym typeface="Wingdings" panose="05000000000000000000" pitchFamily="2" charset="2"/>
              </a:rPr>
              <a:t>    </a:t>
            </a:r>
            <a:r>
              <a:rPr lang="en-US" altLang="en-US" sz="2800" b="1" dirty="0">
                <a:sym typeface="Wingdings" panose="05000000000000000000" pitchFamily="2" charset="2"/>
              </a:rPr>
              <a:t>D. </a:t>
            </a:r>
            <a:r>
              <a:rPr lang="en-US" altLang="en-US" sz="3400" b="1" dirty="0">
                <a:latin typeface="Mirror" pitchFamily="2" charset="0"/>
              </a:rPr>
              <a:t>Via  peritoneal &amp; omental 	causing ascites</a:t>
            </a:r>
            <a:r>
              <a:rPr lang="en-US" altLang="en-US" sz="3000" b="1" dirty="0">
                <a:latin typeface="Mirror" pitchFamily="2" charset="0"/>
              </a:rPr>
              <a:t> </a:t>
            </a:r>
            <a:endParaRPr lang="en-US" altLang="en-US" b="1" dirty="0">
              <a:latin typeface="Mirror" pitchFamily="2" charset="0"/>
            </a:endParaRPr>
          </a:p>
          <a:p>
            <a:pPr algn="l" eaLnBrk="1" hangingPunct="1">
              <a:buFontTx/>
              <a:buNone/>
            </a:pPr>
            <a:r>
              <a:rPr lang="en-US" altLang="en-US" b="1" dirty="0">
                <a:latin typeface="Mirror" pitchFamily="2" charset="0"/>
              </a:rPr>
              <a:t>       </a:t>
            </a:r>
          </a:p>
        </p:txBody>
      </p:sp>
    </p:spTree>
    <p:extLst>
      <p:ext uri="{BB962C8B-B14F-4D97-AF65-F5344CB8AC3E}">
        <p14:creationId xmlns:p14="http://schemas.microsoft.com/office/powerpoint/2010/main" val="2194871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trips(downLeft)">
                                      <p:cBhvr>
                                        <p:cTn id="7" dur="500"/>
                                        <p:tgtEl>
                                          <p:spTgt spid="43011">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animEffect transition="in" filter="strips(downLeft)">
                                      <p:cBhvr>
                                        <p:cTn id="11" dur="500"/>
                                        <p:tgtEl>
                                          <p:spTgt spid="43011">
                                            <p:txEl>
                                              <p:pRg st="2" end="2"/>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animEffect transition="in" filter="strips(downLeft)">
                                      <p:cBhvr>
                                        <p:cTn id="15" dur="500"/>
                                        <p:tgtEl>
                                          <p:spTgt spid="43011">
                                            <p:txEl>
                                              <p:pRg st="4" end="4"/>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3011">
                                            <p:txEl>
                                              <p:pRg st="6" end="6"/>
                                            </p:txEl>
                                          </p:spTgt>
                                        </p:tgtEl>
                                        <p:attrNameLst>
                                          <p:attrName>style.visibility</p:attrName>
                                        </p:attrNameLst>
                                      </p:cBhvr>
                                      <p:to>
                                        <p:strVal val="visible"/>
                                      </p:to>
                                    </p:set>
                                    <p:animEffect transition="in" filter="strips(downLeft)">
                                      <p:cBhvr>
                                        <p:cTn id="19" dur="500"/>
                                        <p:tgtEl>
                                          <p:spTgt spid="43011">
                                            <p:txEl>
                                              <p:pRg st="6" end="6"/>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animEffect transition="in" filter="strips(downLeft)">
                                      <p:cBhvr>
                                        <p:cTn id="23" dur="500"/>
                                        <p:tgtEl>
                                          <p:spTgt spid="43011">
                                            <p:txEl>
                                              <p:pRg st="8" end="8"/>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3011">
                                            <p:txEl>
                                              <p:pRg st="9" end="9"/>
                                            </p:txEl>
                                          </p:spTgt>
                                        </p:tgtEl>
                                        <p:attrNameLst>
                                          <p:attrName>style.visibility</p:attrName>
                                        </p:attrNameLst>
                                      </p:cBhvr>
                                      <p:to>
                                        <p:strVal val="visible"/>
                                      </p:to>
                                    </p:set>
                                    <p:animEffect transition="in" filter="strips(downLeft)">
                                      <p:cBhvr>
                                        <p:cTn id="27" dur="500"/>
                                        <p:tgtEl>
                                          <p:spTgt spid="43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533400"/>
            <a:ext cx="7315200" cy="11430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CLINICAL</a:t>
            </a:r>
            <a:r>
              <a:rPr lang="en-US" altLang="en-US" sz="3200" b="1">
                <a:latin typeface="Albertus" pitchFamily="42" charset="0"/>
              </a:rPr>
              <a:t> </a:t>
            </a:r>
            <a:r>
              <a:rPr lang="en-US" altLang="en-US" sz="3200" b="1" u="sng">
                <a:latin typeface="Albertus" pitchFamily="42" charset="0"/>
              </a:rPr>
              <a:t>FEATURES:</a:t>
            </a:r>
          </a:p>
        </p:txBody>
      </p:sp>
      <p:sp>
        <p:nvSpPr>
          <p:cNvPr id="44035" name="Rectangle 3"/>
          <p:cNvSpPr>
            <a:spLocks noGrp="1" noChangeArrowheads="1"/>
          </p:cNvSpPr>
          <p:nvPr>
            <p:ph type="body" idx="1"/>
          </p:nvPr>
        </p:nvSpPr>
        <p:spPr>
          <a:xfrm>
            <a:off x="685800" y="2362200"/>
            <a:ext cx="7848600" cy="3429000"/>
          </a:xfrm>
        </p:spPr>
        <p:txBody>
          <a:bodyPr>
            <a:normAutofit lnSpcReduction="10000"/>
          </a:bodyPr>
          <a:lstStyle/>
          <a:p>
            <a:pPr algn="ctr" eaLnBrk="1" hangingPunct="1">
              <a:buFontTx/>
              <a:buNone/>
            </a:pPr>
            <a:r>
              <a:rPr lang="en-US" altLang="en-US" sz="2400" dirty="0">
                <a:sym typeface="Wingdings" panose="05000000000000000000" pitchFamily="2" charset="2"/>
              </a:rPr>
              <a:t>  </a:t>
            </a:r>
            <a:r>
              <a:rPr lang="en-US" altLang="en-US" b="1" dirty="0">
                <a:latin typeface="Albertus Medium" pitchFamily="42" charset="0"/>
              </a:rPr>
              <a:t>The diagnosis of pancreatic cancer varies from the simple and clinically obvious to the most difficult and almost impossible the initial symptoms and signs depend on the site and extent of the pancreatic cancer.</a:t>
            </a:r>
          </a:p>
        </p:txBody>
      </p:sp>
    </p:spTree>
    <p:extLst>
      <p:ext uri="{BB962C8B-B14F-4D97-AF65-F5344CB8AC3E}">
        <p14:creationId xmlns:p14="http://schemas.microsoft.com/office/powerpoint/2010/main" val="3342377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par>
                          <p:cTn id="8" fill="hold" nodeType="afterGroup">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 calcmode="lin" valueType="num">
                                      <p:cBhvr additive="base">
                                        <p:cTn id="11" dur="5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838200" y="457200"/>
            <a:ext cx="7696200" cy="6248400"/>
          </a:xfrm>
        </p:spPr>
        <p:txBody>
          <a:bodyPr/>
          <a:lstStyle/>
          <a:p>
            <a:pPr algn="l" eaLnBrk="1" hangingPunct="1">
              <a:lnSpc>
                <a:spcPct val="90000"/>
              </a:lnSpc>
              <a:buFontTx/>
              <a:buNone/>
            </a:pPr>
            <a:r>
              <a:rPr lang="en-US" altLang="en-US" sz="2400" dirty="0">
                <a:sym typeface="Wingdings" panose="05000000000000000000" pitchFamily="2" charset="2"/>
              </a:rPr>
              <a:t>   </a:t>
            </a:r>
            <a:r>
              <a:rPr lang="en-US" altLang="en-US" b="1" dirty="0">
                <a:latin typeface="Albertus Medium" pitchFamily="42" charset="0"/>
              </a:rPr>
              <a:t>Modes of presentation:</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Weight loss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Pain</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Jaundice</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err="1">
                <a:latin typeface="Mirror" pitchFamily="2" charset="0"/>
              </a:rPr>
              <a:t>Steatorrhoea</a:t>
            </a:r>
            <a:endParaRPr lang="en-US" altLang="en-US" sz="2800" b="1" dirty="0">
              <a:latin typeface="Mirror" pitchFamily="2" charset="0"/>
            </a:endParaRP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Diabetes Mellitus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Acute Pancreatitis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Malignant Ascites</a:t>
            </a:r>
          </a:p>
          <a:p>
            <a:pPr algn="l" eaLnBrk="1" hangingPunct="1">
              <a:lnSpc>
                <a:spcPct val="90000"/>
              </a:lnSpc>
              <a:buFont typeface="Wingdings" panose="05000000000000000000" pitchFamily="2" charset="2"/>
              <a:buNone/>
            </a:pPr>
            <a:r>
              <a:rPr lang="en-US" altLang="en-US" sz="4000" b="1" dirty="0">
                <a:sym typeface="Wingdings 2" panose="05020102010507070707" pitchFamily="18" charset="2"/>
              </a:rPr>
              <a:t> 	 </a:t>
            </a:r>
            <a:r>
              <a:rPr lang="en-US" altLang="en-US" sz="2400" dirty="0">
                <a:sym typeface="Wingdings 2" panose="05020102010507070707" pitchFamily="18" charset="2"/>
              </a:rPr>
              <a:t></a:t>
            </a:r>
            <a:r>
              <a:rPr lang="en-US" altLang="en-US" dirty="0">
                <a:sym typeface="Wingdings" panose="05000000000000000000" pitchFamily="2" charset="2"/>
              </a:rPr>
              <a:t>   </a:t>
            </a:r>
            <a:r>
              <a:rPr lang="en-US" altLang="en-US" sz="2800" b="1" dirty="0">
                <a:latin typeface="Mirror" pitchFamily="2" charset="0"/>
              </a:rPr>
              <a:t>Gastric Outlet Obstruction</a:t>
            </a:r>
          </a:p>
          <a:p>
            <a:pPr algn="l" eaLnBrk="1" hangingPunct="1">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3895754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strips(downLeft)">
                                      <p:cBhvr>
                                        <p:cTn id="7" dur="500"/>
                                        <p:tgtEl>
                                          <p:spTgt spid="45059">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strips(downLeft)">
                                      <p:cBhvr>
                                        <p:cTn id="11" dur="500"/>
                                        <p:tgtEl>
                                          <p:spTgt spid="45059">
                                            <p:txEl>
                                              <p:pRg st="1" end="1"/>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strips(downLeft)">
                                      <p:cBhvr>
                                        <p:cTn id="15" dur="500"/>
                                        <p:tgtEl>
                                          <p:spTgt spid="45059">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strips(downLeft)">
                                      <p:cBhvr>
                                        <p:cTn id="19" dur="500"/>
                                        <p:tgtEl>
                                          <p:spTgt spid="45059">
                                            <p:txEl>
                                              <p:pRg st="3" end="3"/>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Effect transition="in" filter="strips(downLeft)">
                                      <p:cBhvr>
                                        <p:cTn id="23" dur="500"/>
                                        <p:tgtEl>
                                          <p:spTgt spid="45059">
                                            <p:txEl>
                                              <p:pRg st="4" end="4"/>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Effect transition="in" filter="strips(downLeft)">
                                      <p:cBhvr>
                                        <p:cTn id="27" dur="500"/>
                                        <p:tgtEl>
                                          <p:spTgt spid="45059">
                                            <p:txEl>
                                              <p:pRg st="5" end="5"/>
                                            </p:txEl>
                                          </p:spTgt>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animEffect transition="in" filter="strips(downLeft)">
                                      <p:cBhvr>
                                        <p:cTn id="31" dur="500"/>
                                        <p:tgtEl>
                                          <p:spTgt spid="45059">
                                            <p:txEl>
                                              <p:pRg st="6" end="6"/>
                                            </p:txEl>
                                          </p:spTgt>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animEffect transition="in" filter="strips(downLeft)">
                                      <p:cBhvr>
                                        <p:cTn id="35" dur="500"/>
                                        <p:tgtEl>
                                          <p:spTgt spid="45059">
                                            <p:txEl>
                                              <p:pRg st="7" end="7"/>
                                            </p:txEl>
                                          </p:spTgt>
                                        </p:tgtEl>
                                      </p:cBhvr>
                                    </p:animEffect>
                                  </p:childTnLst>
                                </p:cTn>
                              </p:par>
                            </p:childTnLst>
                          </p:cTn>
                        </p:par>
                        <p:par>
                          <p:cTn id="36" fill="hold" nodeType="afterGroup">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animEffect transition="in" filter="strips(downLeft)">
                                      <p:cBhvr>
                                        <p:cTn id="39" dur="5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304800"/>
            <a:ext cx="7848600" cy="6019800"/>
          </a:xfrm>
        </p:spPr>
        <p:txBody>
          <a:bodyPr/>
          <a:lstStyle/>
          <a:p>
            <a:pPr algn="l" eaLnBrk="1" hangingPunct="1">
              <a:buFontTx/>
              <a:buNone/>
            </a:pPr>
            <a:r>
              <a:rPr lang="en-US" altLang="en-US" sz="2400" dirty="0">
                <a:sym typeface="Wingdings" panose="05000000000000000000" pitchFamily="2" charset="2"/>
              </a:rPr>
              <a:t>   </a:t>
            </a:r>
            <a:r>
              <a:rPr lang="en-US" altLang="en-US" b="1" dirty="0">
                <a:latin typeface="Albertus Medium" pitchFamily="42" charset="0"/>
              </a:rPr>
              <a:t>Approach to Investigations:</a:t>
            </a:r>
          </a:p>
          <a:p>
            <a:pPr algn="l" eaLnBrk="1" hangingPunct="1">
              <a:buFontTx/>
              <a:buNone/>
            </a:pPr>
            <a:r>
              <a:rPr lang="en-US" altLang="en-US" b="1" dirty="0">
                <a:latin typeface="Albertus Medium" pitchFamily="42" charset="0"/>
              </a:rPr>
              <a:t>    (Selective Investigations)</a:t>
            </a:r>
          </a:p>
          <a:p>
            <a:pPr algn="l" eaLnBrk="1" hangingPunct="1">
              <a:buFontTx/>
              <a:buNone/>
            </a:pPr>
            <a:endParaRPr lang="en-US" altLang="en-US" sz="1000" b="1" dirty="0">
              <a:latin typeface="Albertus Medium" pitchFamily="42" charset="0"/>
            </a:endParaRP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Ultrasound Scan</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C.T. Scan</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MR Imaging Scan</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ERCP</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Histology &amp; Cytology</a:t>
            </a:r>
          </a:p>
          <a:p>
            <a:pPr algn="l" eaLnBrk="1" hangingPunct="1">
              <a:buFont typeface="Wingdings" panose="05000000000000000000" pitchFamily="2" charset="2"/>
              <a:buNone/>
            </a:pPr>
            <a:r>
              <a:rPr lang="en-US" altLang="en-US" sz="2400" dirty="0">
                <a:sym typeface="Wingdings 2" panose="05020102010507070707" pitchFamily="18" charset="2"/>
              </a:rPr>
              <a:t>	</a:t>
            </a:r>
            <a:r>
              <a:rPr lang="en-US" altLang="en-US" dirty="0">
                <a:sym typeface="Wingdings" panose="05000000000000000000" pitchFamily="2" charset="2"/>
              </a:rPr>
              <a:t>   </a:t>
            </a:r>
            <a:r>
              <a:rPr lang="en-US" altLang="en-US" sz="2800" b="1" dirty="0">
                <a:latin typeface="Mirror" pitchFamily="2" charset="0"/>
              </a:rPr>
              <a:t>Angiography (Coeliac, Superior -	Mesenteric)</a:t>
            </a:r>
          </a:p>
          <a:p>
            <a:pPr algn="l">
              <a:buNone/>
            </a:pPr>
            <a:r>
              <a:rPr lang="en-US" altLang="en-US" sz="2400" dirty="0">
                <a:sym typeface="Wingdings 2" panose="05020102010507070707" pitchFamily="18" charset="2"/>
              </a:rPr>
              <a:t>	</a:t>
            </a:r>
            <a:r>
              <a:rPr lang="en-US" altLang="en-US" sz="2800" dirty="0">
                <a:sym typeface="Wingdings 2" panose="05020102010507070707" pitchFamily="18" charset="2"/>
              </a:rPr>
              <a:t>  </a:t>
            </a:r>
            <a:r>
              <a:rPr lang="en-US" altLang="en-US" sz="2800" b="1" dirty="0">
                <a:latin typeface="Mirror" pitchFamily="2" charset="0"/>
                <a:sym typeface="Wingdings 2" panose="05020102010507070707" pitchFamily="18" charset="2"/>
              </a:rPr>
              <a:t>Laparoscopy</a:t>
            </a:r>
          </a:p>
        </p:txBody>
      </p:sp>
    </p:spTree>
    <p:extLst>
      <p:ext uri="{BB962C8B-B14F-4D97-AF65-F5344CB8AC3E}">
        <p14:creationId xmlns:p14="http://schemas.microsoft.com/office/powerpoint/2010/main" val="4943056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trips(downLeft)">
                                      <p:cBhvr>
                                        <p:cTn id="7" dur="500"/>
                                        <p:tgtEl>
                                          <p:spTgt spid="46083">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Effect transition="in" filter="strips(downLeft)">
                                      <p:cBhvr>
                                        <p:cTn id="11" dur="500"/>
                                        <p:tgtEl>
                                          <p:spTgt spid="46083">
                                            <p:txEl>
                                              <p:pRg st="1" end="1"/>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animEffect transition="in" filter="strips(downLeft)">
                                      <p:cBhvr>
                                        <p:cTn id="15" dur="500"/>
                                        <p:tgtEl>
                                          <p:spTgt spid="46083">
                                            <p:txEl>
                                              <p:pRg st="3" end="3"/>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strips(downLeft)">
                                      <p:cBhvr>
                                        <p:cTn id="19" dur="500"/>
                                        <p:tgtEl>
                                          <p:spTgt spid="46083">
                                            <p:txEl>
                                              <p:pRg st="4" end="4"/>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Effect transition="in" filter="strips(downLeft)">
                                      <p:cBhvr>
                                        <p:cTn id="23" dur="500"/>
                                        <p:tgtEl>
                                          <p:spTgt spid="46083">
                                            <p:txEl>
                                              <p:pRg st="5" end="5"/>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strips(downLeft)">
                                      <p:cBhvr>
                                        <p:cTn id="27" dur="500"/>
                                        <p:tgtEl>
                                          <p:spTgt spid="46083">
                                            <p:txEl>
                                              <p:pRg st="6" end="6"/>
                                            </p:txEl>
                                          </p:spTgt>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animEffect transition="in" filter="strips(downLeft)">
                                      <p:cBhvr>
                                        <p:cTn id="31" dur="500"/>
                                        <p:tgtEl>
                                          <p:spTgt spid="46083">
                                            <p:txEl>
                                              <p:pRg st="7" end="7"/>
                                            </p:txEl>
                                          </p:spTgt>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46083">
                                            <p:txEl>
                                              <p:pRg st="8" end="8"/>
                                            </p:txEl>
                                          </p:spTgt>
                                        </p:tgtEl>
                                        <p:attrNameLst>
                                          <p:attrName>style.visibility</p:attrName>
                                        </p:attrNameLst>
                                      </p:cBhvr>
                                      <p:to>
                                        <p:strVal val="visible"/>
                                      </p:to>
                                    </p:set>
                                    <p:animEffect transition="in" filter="strips(downLeft)">
                                      <p:cBhvr>
                                        <p:cTn id="35" dur="500"/>
                                        <p:tgtEl>
                                          <p:spTgt spid="46083">
                                            <p:txEl>
                                              <p:pRg st="8" end="8"/>
                                            </p:txEl>
                                          </p:spTgt>
                                        </p:tgtEl>
                                      </p:cBhvr>
                                    </p:animEffect>
                                  </p:childTnLst>
                                </p:cTn>
                              </p:par>
                            </p:childTnLst>
                          </p:cTn>
                        </p:par>
                        <p:par>
                          <p:cTn id="36" fill="hold" nodeType="afterGroup">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46083">
                                            <p:txEl>
                                              <p:pRg st="9" end="9"/>
                                            </p:txEl>
                                          </p:spTgt>
                                        </p:tgtEl>
                                        <p:attrNameLst>
                                          <p:attrName>style.visibility</p:attrName>
                                        </p:attrNameLst>
                                      </p:cBhvr>
                                      <p:to>
                                        <p:strVal val="visible"/>
                                      </p:to>
                                    </p:set>
                                    <p:animEffect transition="in" filter="strips(downLeft)">
                                      <p:cBhvr>
                                        <p:cTn id="39"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7772400" cy="9144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DELAY</a:t>
            </a:r>
            <a:r>
              <a:rPr lang="en-US" altLang="en-US" sz="3200" b="1">
                <a:latin typeface="Albertus" pitchFamily="42" charset="0"/>
              </a:rPr>
              <a:t> </a:t>
            </a:r>
            <a:r>
              <a:rPr lang="en-US" altLang="en-US" sz="3200" b="1" u="sng">
                <a:latin typeface="Albertus" pitchFamily="42" charset="0"/>
              </a:rPr>
              <a:t>IN</a:t>
            </a:r>
            <a:r>
              <a:rPr lang="en-US" altLang="en-US" sz="3200" b="1">
                <a:latin typeface="Albertus" pitchFamily="42" charset="0"/>
              </a:rPr>
              <a:t> </a:t>
            </a:r>
            <a:r>
              <a:rPr lang="en-US" altLang="en-US" sz="3200" b="1" u="sng">
                <a:latin typeface="Albertus" pitchFamily="42" charset="0"/>
              </a:rPr>
              <a:t>DIAGNOSIS</a:t>
            </a:r>
            <a:r>
              <a:rPr lang="en-US" altLang="en-US" sz="3200" b="1">
                <a:latin typeface="Albertus" pitchFamily="42" charset="0"/>
              </a:rPr>
              <a:t>:</a:t>
            </a:r>
          </a:p>
        </p:txBody>
      </p:sp>
      <p:sp>
        <p:nvSpPr>
          <p:cNvPr id="47107" name="Rectangle 3"/>
          <p:cNvSpPr>
            <a:spLocks noGrp="1" noChangeArrowheads="1"/>
          </p:cNvSpPr>
          <p:nvPr>
            <p:ph type="body" idx="1"/>
          </p:nvPr>
        </p:nvSpPr>
        <p:spPr>
          <a:xfrm>
            <a:off x="457200" y="990600"/>
            <a:ext cx="8382000" cy="5486400"/>
          </a:xfrm>
        </p:spPr>
        <p:txBody>
          <a:bodyPr>
            <a:normAutofit lnSpcReduction="10000"/>
          </a:bodyPr>
          <a:lstStyle/>
          <a:p>
            <a:pPr algn="l" eaLnBrk="1" hangingPunct="1">
              <a:lnSpc>
                <a:spcPct val="90000"/>
              </a:lnSpc>
              <a:buFontTx/>
              <a:buNone/>
            </a:pPr>
            <a:r>
              <a:rPr lang="en-US" altLang="en-US" sz="2000" dirty="0">
                <a:sym typeface="Wingdings" panose="05000000000000000000" pitchFamily="2" charset="2"/>
              </a:rPr>
              <a:t>  </a:t>
            </a:r>
            <a:r>
              <a:rPr lang="en-US" altLang="en-US" sz="2800" b="1" dirty="0">
                <a:latin typeface="Albertus Medium" pitchFamily="42" charset="0"/>
              </a:rPr>
              <a:t>Over 90% of patient with pancreatic cancer present in the late stage of their disease.  At time no chance of cure.</a:t>
            </a:r>
          </a:p>
          <a:p>
            <a:pPr algn="l" eaLnBrk="1" hangingPunct="1">
              <a:lnSpc>
                <a:spcPct val="90000"/>
              </a:lnSpc>
              <a:buFontTx/>
              <a:buNone/>
            </a:pPr>
            <a:endParaRPr lang="en-US" altLang="en-US" sz="1200" b="1" dirty="0">
              <a:latin typeface="Albertus Medium" pitchFamily="42" charset="0"/>
            </a:endParaRPr>
          </a:p>
          <a:p>
            <a:pPr algn="l" eaLnBrk="1" hangingPunct="1">
              <a:lnSpc>
                <a:spcPct val="90000"/>
              </a:lnSpc>
              <a:buFontTx/>
              <a:buNone/>
            </a:pPr>
            <a:r>
              <a:rPr lang="en-US" altLang="en-US" sz="2000" dirty="0">
                <a:sym typeface="Wingdings" panose="05000000000000000000" pitchFamily="2" charset="2"/>
              </a:rPr>
              <a:t>   </a:t>
            </a:r>
            <a:r>
              <a:rPr lang="en-US" altLang="en-US" sz="2800" b="1" dirty="0">
                <a:latin typeface="Albertus Medium" pitchFamily="42" charset="0"/>
              </a:rPr>
              <a:t>The factors responsible for late diagnosis</a:t>
            </a:r>
          </a:p>
          <a:p>
            <a:pPr algn="l" eaLnBrk="1" hangingPunct="1">
              <a:lnSpc>
                <a:spcPct val="90000"/>
              </a:lnSpc>
              <a:buFontTx/>
              <a:buNone/>
            </a:pPr>
            <a:endParaRPr lang="en-US" altLang="en-US" sz="800" b="1" dirty="0">
              <a:latin typeface="Albertus Medium" pitchFamily="42" charset="0"/>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A</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err="1">
                <a:latin typeface="Mirror" pitchFamily="2" charset="0"/>
              </a:rPr>
              <a:t>Tumour</a:t>
            </a:r>
            <a:r>
              <a:rPr lang="en-US" altLang="en-US" sz="2800" b="1" dirty="0">
                <a:latin typeface="Mirror" pitchFamily="2" charset="0"/>
              </a:rPr>
              <a:t> is asymptomatic in the early  	stage.</a:t>
            </a:r>
            <a:r>
              <a:rPr lang="en-US" altLang="en-US" sz="2400" b="1" dirty="0">
                <a:latin typeface="Mirror" pitchFamily="2" charset="0"/>
              </a:rPr>
              <a:t> </a:t>
            </a:r>
          </a:p>
          <a:p>
            <a:pPr algn="l" eaLnBrk="1" hangingPunct="1">
              <a:lnSpc>
                <a:spcPct val="90000"/>
              </a:lnSpc>
              <a:buFontTx/>
              <a:buNone/>
            </a:pPr>
            <a:endParaRPr lang="en-US" altLang="en-US" sz="8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B</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a:latin typeface="Mirror" pitchFamily="2" charset="0"/>
              </a:rPr>
              <a:t>Patient delay.</a:t>
            </a:r>
          </a:p>
          <a:p>
            <a:pPr algn="l" eaLnBrk="1" hangingPunct="1">
              <a:lnSpc>
                <a:spcPct val="90000"/>
              </a:lnSpc>
              <a:buFontTx/>
              <a:buNone/>
            </a:pPr>
            <a:endParaRPr lang="en-US" altLang="en-US" sz="8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C</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a:latin typeface="Mirror" pitchFamily="2" charset="0"/>
              </a:rPr>
              <a:t>Physician delay.</a:t>
            </a:r>
          </a:p>
          <a:p>
            <a:pPr algn="l" eaLnBrk="1" hangingPunct="1">
              <a:lnSpc>
                <a:spcPct val="90000"/>
              </a:lnSpc>
              <a:buFontTx/>
              <a:buNone/>
            </a:pPr>
            <a:endParaRPr lang="en-US" altLang="en-US" sz="2800" b="1" dirty="0">
              <a:latin typeface="Mirror" pitchFamily="2" charset="0"/>
              <a:sym typeface="Wingdings" panose="05000000000000000000" pitchFamily="2" charset="2"/>
            </a:endParaRPr>
          </a:p>
          <a:p>
            <a:pPr algn="l" eaLnBrk="1" hangingPunct="1">
              <a:lnSpc>
                <a:spcPct val="90000"/>
              </a:lnSpc>
              <a:buFontTx/>
              <a:buNone/>
            </a:pPr>
            <a:r>
              <a:rPr lang="en-US" altLang="en-US" sz="2800" b="1" dirty="0">
                <a:sym typeface="Wingdings" panose="05000000000000000000" pitchFamily="2" charset="2"/>
              </a:rPr>
              <a:t>  </a:t>
            </a:r>
            <a:r>
              <a:rPr lang="en-US" altLang="en-US" sz="2400" b="1" dirty="0">
                <a:sym typeface="Wingdings" panose="05000000000000000000" pitchFamily="2" charset="2"/>
              </a:rPr>
              <a:t>D</a:t>
            </a:r>
            <a:r>
              <a:rPr lang="en-US" altLang="en-US" sz="2800" b="1" dirty="0">
                <a:sym typeface="Wingdings" panose="05000000000000000000" pitchFamily="2" charset="2"/>
              </a:rPr>
              <a:t>.</a:t>
            </a:r>
            <a:r>
              <a:rPr lang="en-US" altLang="en-US" sz="2000" dirty="0">
                <a:sym typeface="Wingdings" panose="05000000000000000000" pitchFamily="2" charset="2"/>
              </a:rPr>
              <a:t>  </a:t>
            </a:r>
            <a:r>
              <a:rPr lang="en-US" altLang="en-US" sz="2800" b="1" dirty="0">
                <a:latin typeface="Mirror" pitchFamily="2" charset="0"/>
              </a:rPr>
              <a:t>The patient may not have ready and easy access to competent diagnostic center .	</a:t>
            </a:r>
            <a:r>
              <a:rPr lang="en-US" altLang="en-US" sz="2400" b="1" dirty="0">
                <a:latin typeface="Mirror" pitchFamily="2" charset="0"/>
              </a:rPr>
              <a:t>	</a:t>
            </a:r>
            <a:r>
              <a:rPr lang="en-US" altLang="en-US" sz="2800" b="1" dirty="0">
                <a:solidFill>
                  <a:srgbClr val="FFFF00"/>
                </a:solidFill>
                <a:latin typeface="Albertus Medium" pitchFamily="42" charset="0"/>
              </a:rPr>
              <a:t> </a:t>
            </a:r>
          </a:p>
        </p:txBody>
      </p:sp>
    </p:spTree>
    <p:extLst>
      <p:ext uri="{BB962C8B-B14F-4D97-AF65-F5344CB8AC3E}">
        <p14:creationId xmlns:p14="http://schemas.microsoft.com/office/powerpoint/2010/main" val="1252976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ox(in)">
                                      <p:cBhvr>
                                        <p:cTn id="7" dur="500"/>
                                        <p:tgtEl>
                                          <p:spTgt spid="4710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7107">
                                            <p:txEl>
                                              <p:pRg st="0" end="0"/>
                                            </p:txEl>
                                          </p:spTgt>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47107">
                                            <p:txEl>
                                              <p:pRg st="2" end="2"/>
                                            </p:txEl>
                                          </p:spTgt>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47107">
                                            <p:txEl>
                                              <p:pRg st="4" end="4"/>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47107">
                                            <p:txEl>
                                              <p:pRg st="6" end="6"/>
                                            </p:txEl>
                                          </p:spTgt>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47107">
                                            <p:txEl>
                                              <p:pRg st="8" end="8"/>
                                            </p:txEl>
                                          </p:spTgt>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499"/>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990600"/>
            <a:ext cx="8915400" cy="1143000"/>
          </a:xfrm>
          <a:effectLst>
            <a:outerShdw dist="35921" dir="2700000" algn="ctr" rotWithShape="0">
              <a:srgbClr val="FFFF00"/>
            </a:outerShdw>
          </a:effectLst>
        </p:spPr>
        <p:txBody>
          <a:bodyPr/>
          <a:lstStyle/>
          <a:p>
            <a:pPr algn="l" eaLnBrk="1" hangingPunct="1"/>
            <a:r>
              <a:rPr lang="en-US" altLang="en-US" sz="3200" b="1" u="sng">
                <a:latin typeface="Albertus" pitchFamily="42" charset="0"/>
              </a:rPr>
              <a:t>MANAGEMENT</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PANCREATIC</a:t>
            </a:r>
            <a:r>
              <a:rPr lang="en-US" altLang="en-US" sz="3200" b="1">
                <a:latin typeface="Albertus" pitchFamily="42" charset="0"/>
              </a:rPr>
              <a:t> </a:t>
            </a:r>
            <a:r>
              <a:rPr lang="en-US" altLang="en-US" sz="3200" b="1" u="sng">
                <a:latin typeface="Albertus" pitchFamily="42" charset="0"/>
              </a:rPr>
              <a:t>CANCER</a:t>
            </a:r>
            <a:r>
              <a:rPr lang="en-US" altLang="en-US" sz="3200" b="1">
                <a:latin typeface="Albertus" pitchFamily="42" charset="0"/>
              </a:rPr>
              <a:t>:</a:t>
            </a:r>
          </a:p>
        </p:txBody>
      </p:sp>
      <p:sp>
        <p:nvSpPr>
          <p:cNvPr id="48131" name="Rectangle 3"/>
          <p:cNvSpPr>
            <a:spLocks noGrp="1" noChangeArrowheads="1"/>
          </p:cNvSpPr>
          <p:nvPr>
            <p:ph type="body" idx="1"/>
          </p:nvPr>
        </p:nvSpPr>
        <p:spPr>
          <a:xfrm>
            <a:off x="381000" y="2362200"/>
            <a:ext cx="8077200" cy="3733800"/>
          </a:xfrm>
        </p:spPr>
        <p:txBody>
          <a:bodyPr/>
          <a:lstStyle/>
          <a:p>
            <a:pPr algn="l" eaLnBrk="1" hangingPunct="1">
              <a:buFontTx/>
              <a:buNone/>
            </a:pPr>
            <a:r>
              <a:rPr lang="en-US" altLang="en-US" sz="3600" b="1" dirty="0">
                <a:sym typeface="Wingdings" panose="05000000000000000000" pitchFamily="2" charset="2"/>
              </a:rPr>
              <a:t>A.</a:t>
            </a:r>
            <a:r>
              <a:rPr lang="en-US" altLang="en-US" sz="3600" dirty="0">
                <a:sym typeface="Wingdings" panose="05000000000000000000" pitchFamily="2" charset="2"/>
              </a:rPr>
              <a:t>  </a:t>
            </a:r>
            <a:r>
              <a:rPr lang="en-US" altLang="en-US" sz="3600" b="1" dirty="0">
                <a:latin typeface="Mirror" pitchFamily="2" charset="0"/>
              </a:rPr>
              <a:t>Surgical Treatment</a:t>
            </a:r>
          </a:p>
          <a:p>
            <a:pPr algn="l" eaLnBrk="1" hangingPunct="1">
              <a:buFontTx/>
              <a:buNone/>
            </a:pPr>
            <a:endParaRPr lang="en-US" altLang="en-US" sz="3600" b="1" dirty="0">
              <a:latin typeface="Mirror" pitchFamily="2" charset="0"/>
            </a:endParaRPr>
          </a:p>
          <a:p>
            <a:pPr algn="l" eaLnBrk="1" hangingPunct="1">
              <a:buFontTx/>
              <a:buNone/>
            </a:pPr>
            <a:r>
              <a:rPr lang="en-US" altLang="en-US" sz="3600" b="1" dirty="0">
                <a:sym typeface="Wingdings" panose="05000000000000000000" pitchFamily="2" charset="2"/>
              </a:rPr>
              <a:t>B.</a:t>
            </a:r>
            <a:r>
              <a:rPr lang="en-US" altLang="en-US" sz="3600" dirty="0">
                <a:sym typeface="Wingdings" panose="05000000000000000000" pitchFamily="2" charset="2"/>
              </a:rPr>
              <a:t>  </a:t>
            </a:r>
            <a:r>
              <a:rPr lang="en-US" altLang="en-US" sz="3600" b="1" dirty="0">
                <a:latin typeface="Mirror" pitchFamily="2" charset="0"/>
              </a:rPr>
              <a:t>Non Surgical Treatment</a:t>
            </a:r>
          </a:p>
        </p:txBody>
      </p:sp>
    </p:spTree>
    <p:extLst>
      <p:ext uri="{BB962C8B-B14F-4D97-AF65-F5344CB8AC3E}">
        <p14:creationId xmlns:p14="http://schemas.microsoft.com/office/powerpoint/2010/main" val="232494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additive="base">
                                        <p:cTn id="11"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8131">
                                            <p:txEl>
                                              <p:pRg st="2" end="2"/>
                                            </p:txEl>
                                          </p:spTgt>
                                        </p:tgtEl>
                                        <p:attrNameLst>
                                          <p:attrName>style.visibility</p:attrName>
                                        </p:attrNameLst>
                                      </p:cBhvr>
                                      <p:to>
                                        <p:strVal val="visible"/>
                                      </p:to>
                                    </p:set>
                                    <p:anim calcmode="lin" valueType="num">
                                      <p:cBhvr additive="base">
                                        <p:cTn id="16"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609600"/>
            <a:ext cx="7772400" cy="1143000"/>
          </a:xfrm>
          <a:effectLst>
            <a:outerShdw dist="35921" dir="2700000" algn="ctr" rotWithShape="0">
              <a:srgbClr val="FFCCFF"/>
            </a:outerShdw>
          </a:effectLst>
        </p:spPr>
        <p:txBody>
          <a:bodyPr/>
          <a:lstStyle/>
          <a:p>
            <a:pPr algn="l" eaLnBrk="1" hangingPunct="1"/>
            <a:r>
              <a:rPr lang="en-US" altLang="en-US" sz="3200" b="1" u="sng" dirty="0">
                <a:latin typeface="Albertus" pitchFamily="42" charset="0"/>
              </a:rPr>
              <a:t>SURGICAL</a:t>
            </a:r>
            <a:r>
              <a:rPr lang="en-US" altLang="en-US" sz="3200" b="1" dirty="0">
                <a:latin typeface="Albertus" pitchFamily="42" charset="0"/>
              </a:rPr>
              <a:t> </a:t>
            </a:r>
            <a:r>
              <a:rPr lang="en-US" altLang="en-US" sz="3200" b="1" u="sng" dirty="0">
                <a:latin typeface="Albertus" pitchFamily="42" charset="0"/>
              </a:rPr>
              <a:t>TREATMENT</a:t>
            </a:r>
            <a:r>
              <a:rPr lang="en-US" altLang="en-US" sz="3200" b="1" dirty="0">
                <a:latin typeface="Albertus" pitchFamily="42" charset="0"/>
              </a:rPr>
              <a:t>:</a:t>
            </a:r>
          </a:p>
        </p:txBody>
      </p:sp>
      <p:sp>
        <p:nvSpPr>
          <p:cNvPr id="49155" name="Rectangle 3"/>
          <p:cNvSpPr>
            <a:spLocks noGrp="1" noChangeArrowheads="1"/>
          </p:cNvSpPr>
          <p:nvPr>
            <p:ph type="body" idx="1"/>
          </p:nvPr>
        </p:nvSpPr>
        <p:spPr>
          <a:xfrm>
            <a:off x="685800" y="2286000"/>
            <a:ext cx="8001000" cy="4114800"/>
          </a:xfrm>
        </p:spPr>
        <p:txBody>
          <a:bodyPr/>
          <a:lstStyle/>
          <a:p>
            <a:pPr algn="l" eaLnBrk="1" hangingPunct="1">
              <a:buFontTx/>
              <a:buNone/>
            </a:pPr>
            <a:r>
              <a:rPr lang="en-US" altLang="en-US" sz="2400" dirty="0">
                <a:sym typeface="Wingdings" panose="05000000000000000000" pitchFamily="2" charset="2"/>
              </a:rPr>
              <a:t> </a:t>
            </a:r>
            <a:r>
              <a:rPr lang="en-US" altLang="en-US" b="1" dirty="0">
                <a:latin typeface="Albertus Medium" pitchFamily="42" charset="0"/>
              </a:rPr>
              <a:t>Pancreatic Cancer is essentially incurable  since metastasis occurs at such early stage.  Any treatment must be regarded as palliative. </a:t>
            </a:r>
          </a:p>
        </p:txBody>
      </p:sp>
    </p:spTree>
    <p:extLst>
      <p:ext uri="{BB962C8B-B14F-4D97-AF65-F5344CB8AC3E}">
        <p14:creationId xmlns:p14="http://schemas.microsoft.com/office/powerpoint/2010/main" val="1032108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11"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Definition and Incidence</a:t>
            </a:r>
            <a:endParaRPr lang="fa-IR" sz="4800" b="1" dirty="0">
              <a:solidFill>
                <a:srgbClr val="002060"/>
              </a:solidFill>
              <a:latin typeface="Segoe Print" pitchFamily="2" charset="0"/>
            </a:endParaRPr>
          </a:p>
        </p:txBody>
      </p:sp>
      <p:sp>
        <p:nvSpPr>
          <p:cNvPr id="3" name="Content Placeholder 2"/>
          <p:cNvSpPr>
            <a:spLocks noGrp="1"/>
          </p:cNvSpPr>
          <p:nvPr>
            <p:ph idx="1"/>
          </p:nvPr>
        </p:nvSpPr>
        <p:spPr>
          <a:xfrm>
            <a:off x="0" y="1600200"/>
            <a:ext cx="8458200" cy="5257800"/>
          </a:xfrm>
        </p:spPr>
        <p:txBody>
          <a:bodyPr/>
          <a:lstStyle/>
          <a:p>
            <a:pPr marL="114300" indent="0" algn="l" rtl="0">
              <a:buNone/>
            </a:pPr>
            <a:r>
              <a:rPr lang="en-US" b="1" dirty="0"/>
              <a:t> Inflammatory disease with little or no fibrosis. </a:t>
            </a:r>
          </a:p>
          <a:p>
            <a:pPr marL="114300" indent="0" algn="l" rtl="0">
              <a:buNone/>
            </a:pPr>
            <a:r>
              <a:rPr lang="en-US" b="1" dirty="0"/>
              <a:t> Initiated by several factors:</a:t>
            </a:r>
          </a:p>
          <a:p>
            <a:pPr marL="114300" indent="0" algn="l" rtl="0">
              <a:buNone/>
            </a:pPr>
            <a:r>
              <a:rPr lang="en-US" b="1" dirty="0"/>
              <a:t> 90% of acute pancreatitis is secondary to acute </a:t>
            </a:r>
            <a:r>
              <a:rPr lang="en-US" b="1" dirty="0" err="1"/>
              <a:t>cholelithiasis</a:t>
            </a:r>
            <a:r>
              <a:rPr lang="en-US" b="1" dirty="0"/>
              <a:t> or ETOH   abuse    </a:t>
            </a:r>
          </a:p>
          <a:p>
            <a:pPr marL="114300" indent="0" algn="l" rtl="0">
              <a:buNone/>
            </a:pPr>
            <a:r>
              <a:rPr lang="en-US" b="1" dirty="0"/>
              <a:t> Develop additional complications </a:t>
            </a:r>
          </a:p>
          <a:p>
            <a:pPr marL="114300" indent="0" algn="l" rtl="0">
              <a:buNone/>
            </a:pPr>
            <a:r>
              <a:rPr lang="en-US" b="1" dirty="0"/>
              <a:t>300,000 cases occur in the united states each year leading to over 3000 deaths.</a:t>
            </a:r>
          </a:p>
          <a:p>
            <a:pPr algn="l" rtl="0"/>
            <a:endParaRPr lang="fa-IR"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6" name="Minus 5"/>
          <p:cNvSpPr/>
          <p:nvPr/>
        </p:nvSpPr>
        <p:spPr>
          <a:xfrm>
            <a:off x="76200" y="1828800"/>
            <a:ext cx="1524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Minus 6"/>
          <p:cNvSpPr/>
          <p:nvPr/>
        </p:nvSpPr>
        <p:spPr>
          <a:xfrm>
            <a:off x="95250" y="4191000"/>
            <a:ext cx="1524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Minus 7"/>
          <p:cNvSpPr/>
          <p:nvPr/>
        </p:nvSpPr>
        <p:spPr>
          <a:xfrm>
            <a:off x="95250" y="2514600"/>
            <a:ext cx="1524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101045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228600"/>
            <a:ext cx="7772400" cy="533400"/>
          </a:xfrm>
        </p:spPr>
        <p:txBody>
          <a:bodyPr>
            <a:normAutofit fontScale="90000"/>
          </a:bodyPr>
          <a:lstStyle/>
          <a:p>
            <a:pPr algn="l" eaLnBrk="1" hangingPunct="1"/>
            <a:r>
              <a:rPr lang="en-US" altLang="en-US" sz="2400" dirty="0">
                <a:sym typeface="Wingdings" panose="05000000000000000000" pitchFamily="2" charset="2"/>
              </a:rPr>
              <a:t> </a:t>
            </a:r>
            <a:r>
              <a:rPr lang="en-US" altLang="en-US" sz="3200" b="1" dirty="0">
                <a:latin typeface="Albertus" pitchFamily="42" charset="0"/>
              </a:rPr>
              <a:t> Surgical Options:</a:t>
            </a:r>
          </a:p>
        </p:txBody>
      </p:sp>
      <p:sp>
        <p:nvSpPr>
          <p:cNvPr id="50179" name="Rectangle 3"/>
          <p:cNvSpPr>
            <a:spLocks noGrp="1" noChangeArrowheads="1"/>
          </p:cNvSpPr>
          <p:nvPr>
            <p:ph type="body" idx="1"/>
          </p:nvPr>
        </p:nvSpPr>
        <p:spPr>
          <a:xfrm>
            <a:off x="381000" y="990600"/>
            <a:ext cx="8382000" cy="4800600"/>
          </a:xfrm>
        </p:spPr>
        <p:txBody>
          <a:bodyPr>
            <a:normAutofit lnSpcReduction="10000"/>
          </a:bodyPr>
          <a:lstStyle/>
          <a:p>
            <a:pPr algn="l" eaLnBrk="1" hangingPunct="1">
              <a:lnSpc>
                <a:spcPct val="90000"/>
              </a:lnSpc>
              <a:buFont typeface="Wingdings 2" panose="05020102010507070707" pitchFamily="18" charset="2"/>
              <a:buNone/>
            </a:pPr>
            <a:r>
              <a:rPr lang="en-US" altLang="en-US" sz="2400" dirty="0">
                <a:sym typeface="Wingdings 2" panose="05020102010507070707" pitchFamily="18" charset="2"/>
              </a:rPr>
              <a:t></a:t>
            </a:r>
            <a:r>
              <a:rPr lang="en-US" altLang="en-US" sz="3000" b="1" dirty="0">
                <a:latin typeface="Albertus" pitchFamily="42" charset="0"/>
              </a:rPr>
              <a:t> </a:t>
            </a:r>
            <a:r>
              <a:rPr lang="en-US" altLang="en-US" b="1" dirty="0">
                <a:latin typeface="Albertus" pitchFamily="42" charset="0"/>
              </a:rPr>
              <a:t>For curative surgical treatment of cancer in  the head of pancreas the </a:t>
            </a:r>
            <a:r>
              <a:rPr lang="en-US" altLang="en-US" b="1" dirty="0" err="1">
                <a:latin typeface="Albertus" pitchFamily="42" charset="0"/>
              </a:rPr>
              <a:t>optims</a:t>
            </a:r>
            <a:r>
              <a:rPr lang="en-US" altLang="en-US" b="1" dirty="0">
                <a:latin typeface="Albertus" pitchFamily="42" charset="0"/>
              </a:rPr>
              <a:t> are available:</a:t>
            </a:r>
          </a:p>
          <a:p>
            <a:pPr algn="l" eaLnBrk="1" hangingPunct="1">
              <a:lnSpc>
                <a:spcPct val="90000"/>
              </a:lnSpc>
              <a:buFont typeface="Wingdings 2" panose="05020102010507070707" pitchFamily="18" charset="2"/>
              <a:buChar char="«"/>
            </a:pPr>
            <a:endParaRPr lang="en-US" altLang="en-US" sz="1000" b="1" dirty="0">
              <a:latin typeface="Albertus" pitchFamily="42" charset="0"/>
            </a:endParaRPr>
          </a:p>
          <a:p>
            <a:pPr algn="l" eaLnBrk="1" hangingPunct="1">
              <a:lnSpc>
                <a:spcPct val="90000"/>
              </a:lnSpc>
              <a:buFontTx/>
              <a:buNone/>
            </a:pPr>
            <a:r>
              <a:rPr lang="en-US" altLang="en-US" sz="2800" b="1" dirty="0">
                <a:sym typeface="Wingdings" panose="05000000000000000000" pitchFamily="2" charset="2"/>
              </a:rPr>
              <a:t>    A</a:t>
            </a:r>
            <a:r>
              <a:rPr lang="en-US" altLang="en-US" sz="3600" b="1" dirty="0">
                <a:sym typeface="Wingdings" panose="05000000000000000000" pitchFamily="2" charset="2"/>
              </a:rPr>
              <a:t>.  </a:t>
            </a:r>
            <a:r>
              <a:rPr lang="en-US" altLang="en-US" b="1" dirty="0">
                <a:latin typeface="Mirror" pitchFamily="2" charset="0"/>
              </a:rPr>
              <a:t>Whipple operation (</a:t>
            </a:r>
            <a:r>
              <a:rPr lang="en-US" altLang="en-US" b="1" dirty="0" err="1">
                <a:latin typeface="Mirror" pitchFamily="2" charset="0"/>
              </a:rPr>
              <a:t>Pancreatico</a:t>
            </a:r>
            <a:r>
              <a:rPr lang="en-US" altLang="en-US" b="1" dirty="0">
                <a:latin typeface="Mirror" pitchFamily="2" charset="0"/>
              </a:rPr>
              <a:t>-  	</a:t>
            </a:r>
            <a:r>
              <a:rPr lang="en-US" altLang="en-US" b="1" dirty="0" err="1">
                <a:latin typeface="Mirror" pitchFamily="2" charset="0"/>
              </a:rPr>
              <a:t>duodenectomy</a:t>
            </a:r>
            <a:r>
              <a:rPr lang="en-US" altLang="en-US" b="1" dirty="0">
                <a:latin typeface="Mirror" pitchFamily="2" charset="0"/>
              </a:rPr>
              <a:t>)</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B</a:t>
            </a:r>
            <a:r>
              <a:rPr lang="en-US" altLang="en-US" sz="3600" b="1" dirty="0">
                <a:sym typeface="Wingdings" panose="05000000000000000000" pitchFamily="2" charset="2"/>
              </a:rPr>
              <a:t>.  </a:t>
            </a:r>
            <a:r>
              <a:rPr lang="en-US" altLang="en-US" b="1" dirty="0">
                <a:latin typeface="Mirror" pitchFamily="2" charset="0"/>
              </a:rPr>
              <a:t>Pylorus Preserving 	</a:t>
            </a:r>
            <a:r>
              <a:rPr lang="en-US" altLang="en-US" b="1" dirty="0" err="1">
                <a:latin typeface="Mirror" pitchFamily="2" charset="0"/>
              </a:rPr>
              <a:t>Pancreaticoduodenectomy</a:t>
            </a:r>
            <a:endParaRPr lang="en-US" altLang="en-US" b="1" dirty="0">
              <a:latin typeface="Mirror" pitchFamily="2" charset="0"/>
            </a:endParaRP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800" b="1" dirty="0">
                <a:sym typeface="Wingdings" panose="05000000000000000000" pitchFamily="2" charset="2"/>
              </a:rPr>
              <a:t>    C</a:t>
            </a:r>
            <a:r>
              <a:rPr lang="en-US" altLang="en-US" sz="3600" b="1" dirty="0">
                <a:sym typeface="Wingdings" panose="05000000000000000000" pitchFamily="2" charset="2"/>
              </a:rPr>
              <a:t>.  </a:t>
            </a:r>
            <a:r>
              <a:rPr lang="en-US" altLang="en-US" b="1" dirty="0">
                <a:latin typeface="Mirror" pitchFamily="2" charset="0"/>
              </a:rPr>
              <a:t>Total Pancreatectomy      </a:t>
            </a:r>
          </a:p>
          <a:p>
            <a:pPr algn="l" eaLnBrk="1" hangingPunct="1">
              <a:lnSpc>
                <a:spcPct val="90000"/>
              </a:lnSpc>
              <a:buFontTx/>
              <a:buNone/>
            </a:pPr>
            <a:r>
              <a:rPr lang="en-US" altLang="en-US" sz="2800" b="1" dirty="0">
                <a:solidFill>
                  <a:srgbClr val="FF9900"/>
                </a:solidFill>
                <a:latin typeface="Brush Script MT" panose="03060802040406070304" pitchFamily="66" charset="0"/>
              </a:rPr>
              <a:t>								</a:t>
            </a:r>
            <a:endParaRPr lang="en-US" altLang="en-US" b="1" dirty="0">
              <a:latin typeface="Mirror" pitchFamily="2" charset="0"/>
            </a:endParaRPr>
          </a:p>
        </p:txBody>
      </p:sp>
    </p:spTree>
    <p:extLst>
      <p:ext uri="{BB962C8B-B14F-4D97-AF65-F5344CB8AC3E}">
        <p14:creationId xmlns:p14="http://schemas.microsoft.com/office/powerpoint/2010/main" val="3963965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box(in)">
                                      <p:cBhvr>
                                        <p:cTn id="11" dur="500"/>
                                        <p:tgtEl>
                                          <p:spTgt spid="50179">
                                            <p:txEl>
                                              <p:pRg st="0" end="0"/>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box(in)">
                                      <p:cBhvr>
                                        <p:cTn id="15" dur="500"/>
                                        <p:tgtEl>
                                          <p:spTgt spid="50179">
                                            <p:txEl>
                                              <p:pRg st="2" end="2"/>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animEffect transition="in" filter="box(in)">
                                      <p:cBhvr>
                                        <p:cTn id="19" dur="500"/>
                                        <p:tgtEl>
                                          <p:spTgt spid="50179">
                                            <p:txEl>
                                              <p:pRg st="4" end="4"/>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animEffect transition="in" filter="box(in)">
                                      <p:cBhvr>
                                        <p:cTn id="23" dur="500"/>
                                        <p:tgtEl>
                                          <p:spTgt spid="50179">
                                            <p:txEl>
                                              <p:pRg st="6" end="6"/>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animEffect transition="in" filter="box(in)">
                                      <p:cBhvr>
                                        <p:cTn id="27"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609600" y="76200"/>
            <a:ext cx="7848600" cy="6324600"/>
          </a:xfrm>
        </p:spPr>
        <p:txBody>
          <a:bodyPr/>
          <a:lstStyle/>
          <a:p>
            <a:pPr algn="l" eaLnBrk="1" hangingPunct="1">
              <a:buFontTx/>
              <a:buNone/>
            </a:pPr>
            <a:endParaRPr lang="en-US" altLang="en-US" sz="2400" dirty="0">
              <a:sym typeface="Wingdings 2" panose="05020102010507070707" pitchFamily="18" charset="2"/>
            </a:endParaRPr>
          </a:p>
          <a:p>
            <a:pPr algn="l" eaLnBrk="1" hangingPunct="1">
              <a:buFontTx/>
              <a:buNone/>
            </a:pPr>
            <a:r>
              <a:rPr lang="en-US" altLang="en-US" sz="2400" dirty="0">
                <a:sym typeface="Wingdings 2" panose="05020102010507070707" pitchFamily="18" charset="2"/>
              </a:rPr>
              <a:t></a:t>
            </a:r>
            <a:r>
              <a:rPr lang="en-US" altLang="en-US" sz="3000" b="1" dirty="0">
                <a:latin typeface="Albertus" pitchFamily="42" charset="0"/>
              </a:rPr>
              <a:t> </a:t>
            </a:r>
            <a:r>
              <a:rPr lang="en-US" altLang="en-US" b="1" dirty="0">
                <a:latin typeface="Albertus" pitchFamily="42" charset="0"/>
              </a:rPr>
              <a:t>Palliative Surgical Treatment</a:t>
            </a:r>
          </a:p>
          <a:p>
            <a:pPr algn="l" eaLnBrk="1" hangingPunct="1">
              <a:buFontTx/>
              <a:buNone/>
            </a:pPr>
            <a:r>
              <a:rPr lang="en-US" altLang="en-US" b="1" dirty="0">
                <a:latin typeface="Albertus" pitchFamily="42" charset="0"/>
              </a:rPr>
              <a:t>	 </a:t>
            </a:r>
            <a:r>
              <a:rPr lang="en-US" altLang="en-US" b="1" dirty="0">
                <a:latin typeface="Mirror" pitchFamily="2" charset="0"/>
              </a:rPr>
              <a:t>(Surgical Bypass)</a:t>
            </a:r>
          </a:p>
          <a:p>
            <a:pPr algn="l" eaLnBrk="1" hangingPunct="1">
              <a:buFontTx/>
              <a:buNone/>
            </a:pPr>
            <a:endParaRPr lang="en-US" altLang="en-US" b="1" dirty="0">
              <a:latin typeface="Albertus" pitchFamily="42" charset="0"/>
            </a:endParaRPr>
          </a:p>
          <a:p>
            <a:pPr algn="l" eaLnBrk="1" hangingPunct="1">
              <a:buFontTx/>
              <a:buNone/>
            </a:pPr>
            <a:endParaRPr lang="en-US" altLang="en-US" sz="1000" dirty="0">
              <a:sym typeface="Wingdings 2" panose="05020102010507070707" pitchFamily="18" charset="2"/>
            </a:endParaRPr>
          </a:p>
          <a:p>
            <a:pPr algn="l" eaLnBrk="1" hangingPunct="1">
              <a:buFontTx/>
              <a:buNone/>
            </a:pPr>
            <a:r>
              <a:rPr lang="en-US" altLang="en-US" sz="2400" dirty="0">
                <a:sym typeface="Wingdings 2" panose="05020102010507070707" pitchFamily="18" charset="2"/>
              </a:rPr>
              <a:t></a:t>
            </a:r>
            <a:r>
              <a:rPr lang="en-US" altLang="en-US" sz="3000" b="1" dirty="0">
                <a:latin typeface="Albertus" pitchFamily="42" charset="0"/>
              </a:rPr>
              <a:t>  For t</a:t>
            </a:r>
            <a:r>
              <a:rPr lang="en-US" altLang="en-US" b="1" dirty="0">
                <a:latin typeface="Albertus" pitchFamily="42" charset="0"/>
              </a:rPr>
              <a:t>ail of the pancreas</a:t>
            </a:r>
          </a:p>
          <a:p>
            <a:pPr algn="l" eaLnBrk="1" hangingPunct="1">
              <a:buFontTx/>
              <a:buNone/>
            </a:pPr>
            <a:r>
              <a:rPr lang="en-US" altLang="en-US" b="1" dirty="0">
                <a:latin typeface="Albertus" pitchFamily="42" charset="0"/>
              </a:rPr>
              <a:t>	 </a:t>
            </a:r>
            <a:r>
              <a:rPr lang="en-US" altLang="en-US" b="1" dirty="0">
                <a:latin typeface="Mirror" pitchFamily="2" charset="0"/>
              </a:rPr>
              <a:t>(Distal pancreatectomy)</a:t>
            </a:r>
          </a:p>
          <a:p>
            <a:pPr algn="l" eaLnBrk="1" hangingPunct="1">
              <a:buFontTx/>
              <a:buNone/>
            </a:pPr>
            <a:endParaRPr lang="en-US" altLang="en-US" b="1" dirty="0">
              <a:latin typeface="Mirror" pitchFamily="2" charset="0"/>
            </a:endParaRPr>
          </a:p>
          <a:p>
            <a:pPr algn="l" eaLnBrk="1" hangingPunct="1">
              <a:buFontTx/>
              <a:buNone/>
            </a:pPr>
            <a:endParaRPr lang="en-US" altLang="en-US" sz="1000" b="1" dirty="0">
              <a:latin typeface="Albertus" pitchFamily="42" charset="0"/>
            </a:endParaRPr>
          </a:p>
          <a:p>
            <a:pPr algn="l" eaLnBrk="1" hangingPunct="1">
              <a:buFontTx/>
              <a:buNone/>
            </a:pPr>
            <a:r>
              <a:rPr lang="en-US" altLang="en-US" sz="2400" dirty="0">
                <a:sym typeface="Wingdings 2" panose="05020102010507070707" pitchFamily="18" charset="2"/>
              </a:rPr>
              <a:t></a:t>
            </a:r>
            <a:r>
              <a:rPr lang="en-US" altLang="en-US" sz="3000" b="1" dirty="0">
                <a:latin typeface="Albertus" pitchFamily="42" charset="0"/>
              </a:rPr>
              <a:t>  </a:t>
            </a:r>
            <a:r>
              <a:rPr lang="en-US" altLang="en-US" b="1" dirty="0">
                <a:latin typeface="Albertus" pitchFamily="42" charset="0"/>
              </a:rPr>
              <a:t>Body of the pancreas</a:t>
            </a:r>
          </a:p>
          <a:p>
            <a:pPr algn="l" eaLnBrk="1" hangingPunct="1">
              <a:buFontTx/>
              <a:buNone/>
            </a:pPr>
            <a:r>
              <a:rPr lang="en-US" altLang="en-US" b="1" dirty="0">
                <a:latin typeface="Albertus" pitchFamily="42" charset="0"/>
              </a:rPr>
              <a:t>	 </a:t>
            </a:r>
            <a:r>
              <a:rPr lang="en-US" altLang="en-US" b="1" dirty="0">
                <a:latin typeface="Mirror" pitchFamily="2" charset="0"/>
              </a:rPr>
              <a:t>(Distal + removal of the body of  	the 	pancreas)</a:t>
            </a:r>
            <a:r>
              <a:rPr lang="en-US" altLang="en-US" b="1" dirty="0">
                <a:latin typeface="Albertus" pitchFamily="42" charset="0"/>
              </a:rPr>
              <a:t> </a:t>
            </a:r>
          </a:p>
          <a:p>
            <a:pPr algn="l" eaLnBrk="1" hangingPunct="1">
              <a:buFontTx/>
              <a:buNone/>
            </a:pPr>
            <a:endParaRPr lang="en-US" altLang="en-US" sz="1000" b="1" dirty="0">
              <a:latin typeface="Albertus" pitchFamily="42" charset="0"/>
            </a:endParaRPr>
          </a:p>
        </p:txBody>
      </p:sp>
    </p:spTree>
    <p:extLst>
      <p:ext uri="{BB962C8B-B14F-4D97-AF65-F5344CB8AC3E}">
        <p14:creationId xmlns:p14="http://schemas.microsoft.com/office/powerpoint/2010/main" val="1045779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 calcmode="lin" valueType="num">
                                      <p:cBhvr>
                                        <p:cTn id="7"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 calcmode="lin" valueType="num">
                                      <p:cBhvr>
                                        <p:cTn id="12"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2227">
                                            <p:txEl>
                                              <p:pRg st="2" end="2"/>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2227">
                                            <p:txEl>
                                              <p:pRg st="5" end="5"/>
                                            </p:txEl>
                                          </p:spTgt>
                                        </p:tgtEl>
                                        <p:attrNameLst>
                                          <p:attrName>style.visibility</p:attrName>
                                        </p:attrNameLst>
                                      </p:cBhvr>
                                      <p:to>
                                        <p:strVal val="visible"/>
                                      </p:to>
                                    </p:set>
                                    <p:anim calcmode="lin" valueType="num">
                                      <p:cBhvr>
                                        <p:cTn id="17" dur="500" fill="hold"/>
                                        <p:tgtEl>
                                          <p:spTgt spid="5222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52227">
                                            <p:txEl>
                                              <p:pRg st="5" end="5"/>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52227">
                                            <p:txEl>
                                              <p:pRg st="6" end="6"/>
                                            </p:txEl>
                                          </p:spTgt>
                                        </p:tgtEl>
                                        <p:attrNameLst>
                                          <p:attrName>style.visibility</p:attrName>
                                        </p:attrNameLst>
                                      </p:cBhvr>
                                      <p:to>
                                        <p:strVal val="visible"/>
                                      </p:to>
                                    </p:set>
                                    <p:anim calcmode="lin" valueType="num">
                                      <p:cBhvr>
                                        <p:cTn id="22" dur="500" fill="hold"/>
                                        <p:tgtEl>
                                          <p:spTgt spid="52227">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52227">
                                            <p:txEl>
                                              <p:pRg st="6" end="6"/>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52227">
                                            <p:txEl>
                                              <p:pRg st="9" end="9"/>
                                            </p:txEl>
                                          </p:spTgt>
                                        </p:tgtEl>
                                        <p:attrNameLst>
                                          <p:attrName>style.visibility</p:attrName>
                                        </p:attrNameLst>
                                      </p:cBhvr>
                                      <p:to>
                                        <p:strVal val="visible"/>
                                      </p:to>
                                    </p:set>
                                    <p:anim calcmode="lin" valueType="num">
                                      <p:cBhvr>
                                        <p:cTn id="27" dur="500" fill="hold"/>
                                        <p:tgtEl>
                                          <p:spTgt spid="52227">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52227">
                                            <p:txEl>
                                              <p:pRg st="9" end="9"/>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52227">
                                            <p:txEl>
                                              <p:pRg st="10" end="10"/>
                                            </p:txEl>
                                          </p:spTgt>
                                        </p:tgtEl>
                                        <p:attrNameLst>
                                          <p:attrName>style.visibility</p:attrName>
                                        </p:attrNameLst>
                                      </p:cBhvr>
                                      <p:to>
                                        <p:strVal val="visible"/>
                                      </p:to>
                                    </p:set>
                                    <p:anim calcmode="lin" valueType="num">
                                      <p:cBhvr>
                                        <p:cTn id="32" dur="500" fill="hold"/>
                                        <p:tgtEl>
                                          <p:spTgt spid="52227">
                                            <p:txEl>
                                              <p:pRg st="10" end="10"/>
                                            </p:txEl>
                                          </p:spTgt>
                                        </p:tgtEl>
                                        <p:attrNameLst>
                                          <p:attrName>ppt_w</p:attrName>
                                        </p:attrNameLst>
                                      </p:cBhvr>
                                      <p:tavLst>
                                        <p:tav tm="0">
                                          <p:val>
                                            <p:fltVal val="0"/>
                                          </p:val>
                                        </p:tav>
                                        <p:tav tm="100000">
                                          <p:val>
                                            <p:strVal val="#ppt_w"/>
                                          </p:val>
                                        </p:tav>
                                      </p:tavLst>
                                    </p:anim>
                                    <p:anim calcmode="lin" valueType="num">
                                      <p:cBhvr>
                                        <p:cTn id="33" dur="500" fill="hold"/>
                                        <p:tgtEl>
                                          <p:spTgt spid="52227">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04800"/>
            <a:ext cx="9144000" cy="1143000"/>
          </a:xfrm>
        </p:spPr>
        <p:txBody>
          <a:bodyPr/>
          <a:lstStyle/>
          <a:p>
            <a:pPr algn="l" eaLnBrk="1" hangingPunct="1"/>
            <a:r>
              <a:rPr lang="en-US" altLang="en-US" sz="2400" dirty="0">
                <a:sym typeface="Wingdings" panose="05000000000000000000" pitchFamily="2" charset="2"/>
              </a:rPr>
              <a:t>   </a:t>
            </a:r>
            <a:r>
              <a:rPr lang="en-US" altLang="en-US" sz="3200" b="1" dirty="0">
                <a:latin typeface="Albertus" pitchFamily="42" charset="0"/>
              </a:rPr>
              <a:t>   Pre-operative preparation of the patient 	for  major surgery:</a:t>
            </a:r>
          </a:p>
        </p:txBody>
      </p:sp>
      <p:sp>
        <p:nvSpPr>
          <p:cNvPr id="53251" name="Rectangle 3"/>
          <p:cNvSpPr>
            <a:spLocks noGrp="1" noChangeArrowheads="1"/>
          </p:cNvSpPr>
          <p:nvPr>
            <p:ph type="body" idx="1"/>
          </p:nvPr>
        </p:nvSpPr>
        <p:spPr>
          <a:xfrm>
            <a:off x="0" y="1447800"/>
            <a:ext cx="8839200" cy="5105400"/>
          </a:xfrm>
        </p:spPr>
        <p:txBody>
          <a:bodyPr/>
          <a:lstStyle/>
          <a:p>
            <a:pPr algn="l" eaLnBrk="1" hangingPunct="1">
              <a:buFontTx/>
              <a:buNone/>
            </a:pPr>
            <a:r>
              <a:rPr lang="en-US" altLang="en-US" sz="2800" b="1" dirty="0">
                <a:sym typeface="Wingdings" panose="05000000000000000000" pitchFamily="2" charset="2"/>
              </a:rPr>
              <a:t>   1</a:t>
            </a:r>
            <a:r>
              <a:rPr lang="en-US" altLang="en-US" sz="3600" b="1" dirty="0">
                <a:sym typeface="Wingdings" panose="05000000000000000000" pitchFamily="2" charset="2"/>
              </a:rPr>
              <a:t>.  </a:t>
            </a:r>
            <a:r>
              <a:rPr lang="en-US" altLang="en-US" sz="2800" b="1" dirty="0">
                <a:latin typeface="Mirror" pitchFamily="2" charset="0"/>
              </a:rPr>
              <a:t>All jaundiced patients must be kept in    	good state of nutrition and hydration. </a:t>
            </a:r>
            <a:r>
              <a:rPr lang="en-US" altLang="en-US" sz="1200" b="1" dirty="0">
                <a:latin typeface="Mirror" pitchFamily="2" charset="0"/>
              </a:rPr>
              <a:t>	</a:t>
            </a:r>
          </a:p>
          <a:p>
            <a:pPr algn="l" eaLnBrk="1" hangingPunct="1">
              <a:buFontTx/>
              <a:buNone/>
            </a:pPr>
            <a:r>
              <a:rPr lang="en-US" altLang="en-US" sz="2800" b="1" dirty="0">
                <a:sym typeface="Wingdings" panose="05000000000000000000" pitchFamily="2" charset="2"/>
              </a:rPr>
              <a:t>   2</a:t>
            </a:r>
            <a:r>
              <a:rPr lang="en-US" altLang="en-US" sz="3600" b="1" dirty="0">
                <a:sym typeface="Wingdings" panose="05000000000000000000" pitchFamily="2" charset="2"/>
              </a:rPr>
              <a:t>. </a:t>
            </a:r>
            <a:r>
              <a:rPr lang="en-US" altLang="en-US" sz="2800" b="1" dirty="0">
                <a:latin typeface="Mirror" pitchFamily="2" charset="0"/>
              </a:rPr>
              <a:t>Blood clotting deficiencies must be 	corrected.</a:t>
            </a:r>
          </a:p>
          <a:p>
            <a:pPr algn="l" eaLnBrk="1" hangingPunct="1">
              <a:buFontTx/>
              <a:buNone/>
            </a:pPr>
            <a:endParaRPr lang="en-US" altLang="en-US" sz="1200" b="1" dirty="0">
              <a:latin typeface="Mirror" pitchFamily="2" charset="0"/>
            </a:endParaRPr>
          </a:p>
          <a:p>
            <a:pPr algn="l" eaLnBrk="1" hangingPunct="1">
              <a:buFontTx/>
              <a:buNone/>
            </a:pPr>
            <a:r>
              <a:rPr lang="en-US" altLang="en-US" sz="2800" b="1" dirty="0">
                <a:sym typeface="Wingdings" panose="05000000000000000000" pitchFamily="2" charset="2"/>
              </a:rPr>
              <a:t>   3</a:t>
            </a:r>
            <a:r>
              <a:rPr lang="en-US" altLang="en-US" sz="3600" b="1" dirty="0">
                <a:sym typeface="Wingdings" panose="05000000000000000000" pitchFamily="2" charset="2"/>
              </a:rPr>
              <a:t>.  </a:t>
            </a:r>
            <a:r>
              <a:rPr lang="en-US" altLang="en-US" sz="2800" b="1" dirty="0">
                <a:latin typeface="Mirror" pitchFamily="2" charset="0"/>
              </a:rPr>
              <a:t>Cardio pulmonary functioning carefully 	assessed.</a:t>
            </a:r>
          </a:p>
          <a:p>
            <a:pPr algn="l" eaLnBrk="1" hangingPunct="1">
              <a:buFontTx/>
              <a:buNone/>
            </a:pPr>
            <a:endParaRPr lang="en-US" altLang="en-US" sz="1200" b="1" dirty="0">
              <a:latin typeface="Mirror" pitchFamily="2" charset="0"/>
            </a:endParaRPr>
          </a:p>
          <a:p>
            <a:pPr algn="l" eaLnBrk="1" hangingPunct="1">
              <a:buFontTx/>
              <a:buNone/>
            </a:pPr>
            <a:r>
              <a:rPr lang="en-US" altLang="en-US" sz="2800" b="1" dirty="0">
                <a:sym typeface="Wingdings" panose="05000000000000000000" pitchFamily="2" charset="2"/>
              </a:rPr>
              <a:t>   4</a:t>
            </a:r>
            <a:r>
              <a:rPr lang="en-US" altLang="en-US" sz="3600" b="1" dirty="0">
                <a:sym typeface="Wingdings" panose="05000000000000000000" pitchFamily="2" charset="2"/>
              </a:rPr>
              <a:t>.  </a:t>
            </a:r>
            <a:r>
              <a:rPr lang="en-US" altLang="en-US" sz="2800" b="1" dirty="0">
                <a:latin typeface="Mirror" pitchFamily="2" charset="0"/>
              </a:rPr>
              <a:t>Drainage procedure consider in certain 	cases.</a:t>
            </a:r>
          </a:p>
          <a:p>
            <a:pPr algn="just" eaLnBrk="1" hangingPunct="1">
              <a:buFontTx/>
              <a:buNone/>
            </a:pPr>
            <a:endParaRPr lang="en-US" altLang="en-US" sz="2800" b="1" dirty="0">
              <a:latin typeface="Mirror" pitchFamily="2" charset="0"/>
            </a:endParaRPr>
          </a:p>
        </p:txBody>
      </p:sp>
    </p:spTree>
    <p:extLst>
      <p:ext uri="{BB962C8B-B14F-4D97-AF65-F5344CB8AC3E}">
        <p14:creationId xmlns:p14="http://schemas.microsoft.com/office/powerpoint/2010/main" val="7071504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p:tgtEl>
                                          <p:spTgt spid="53250"/>
                                        </p:tgtEl>
                                        <p:attrNameLst>
                                          <p:attrName>ppt_y</p:attrName>
                                        </p:attrNameLst>
                                      </p:cBhvr>
                                      <p:tavLst>
                                        <p:tav tm="0">
                                          <p:val>
                                            <p:strVal val="#ppt_y+#ppt_h*1.125000"/>
                                          </p:val>
                                        </p:tav>
                                        <p:tav tm="100000">
                                          <p:val>
                                            <p:strVal val="#ppt_y"/>
                                          </p:val>
                                        </p:tav>
                                      </p:tavLst>
                                    </p:anim>
                                    <p:animEffect transition="in" filter="wipe(up)">
                                      <p:cBhvr>
                                        <p:cTn id="8" dur="500"/>
                                        <p:tgtEl>
                                          <p:spTgt spid="53250"/>
                                        </p:tgtEl>
                                      </p:cBhvr>
                                    </p:animEffect>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12" dur="500"/>
                                        <p:tgtEl>
                                          <p:spTgt spid="53251">
                                            <p:txEl>
                                              <p:pRg st="0" end="0"/>
                                            </p:txEl>
                                          </p:spTgt>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16" dur="500"/>
                                        <p:tgtEl>
                                          <p:spTgt spid="53251">
                                            <p:txEl>
                                              <p:pRg st="1" end="1"/>
                                            </p:txEl>
                                          </p:spTgt>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checkerboard(across)">
                                      <p:cBhvr>
                                        <p:cTn id="20" dur="500"/>
                                        <p:tgtEl>
                                          <p:spTgt spid="53251">
                                            <p:txEl>
                                              <p:pRg st="3" end="3"/>
                                            </p:txEl>
                                          </p:spTgt>
                                        </p:tgtEl>
                                      </p:cBhvr>
                                    </p:animEffect>
                                  </p:childTnLst>
                                </p:cTn>
                              </p:par>
                            </p:childTnLst>
                          </p:cTn>
                        </p:par>
                        <p:par>
                          <p:cTn id="21" fill="hold" nodeType="afterGroup">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53251">
                                            <p:txEl>
                                              <p:pRg st="5" end="5"/>
                                            </p:txEl>
                                          </p:spTgt>
                                        </p:tgtEl>
                                        <p:attrNameLst>
                                          <p:attrName>style.visibility</p:attrName>
                                        </p:attrNameLst>
                                      </p:cBhvr>
                                      <p:to>
                                        <p:strVal val="visible"/>
                                      </p:to>
                                    </p:set>
                                    <p:animEffect transition="in" filter="checkerboard(across)">
                                      <p:cBhvr>
                                        <p:cTn id="24"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0"/>
            <a:ext cx="7772400" cy="762000"/>
          </a:xfrm>
          <a:effectLst>
            <a:outerShdw dist="35921" dir="2700000" algn="ctr" rotWithShape="0">
              <a:srgbClr val="FFCCFF"/>
            </a:outerShdw>
          </a:effectLst>
        </p:spPr>
        <p:txBody>
          <a:bodyPr/>
          <a:lstStyle/>
          <a:p>
            <a:pPr algn="l" eaLnBrk="1" hangingPunct="1"/>
            <a:r>
              <a:rPr lang="en-US" altLang="en-US" sz="3200" b="1" dirty="0">
                <a:solidFill>
                  <a:srgbClr val="00FF00"/>
                </a:solidFill>
                <a:latin typeface="Albertus" pitchFamily="42" charset="0"/>
              </a:rPr>
              <a:t> </a:t>
            </a:r>
            <a:r>
              <a:rPr lang="en-US" altLang="en-US" sz="3200" b="1" u="sng" dirty="0">
                <a:latin typeface="Albertus" pitchFamily="42" charset="0"/>
              </a:rPr>
              <a:t>NON-SURGICAL</a:t>
            </a:r>
            <a:r>
              <a:rPr lang="en-US" altLang="en-US" sz="3200" b="1" dirty="0">
                <a:latin typeface="Albertus" pitchFamily="42" charset="0"/>
              </a:rPr>
              <a:t> </a:t>
            </a:r>
            <a:r>
              <a:rPr lang="en-US" altLang="en-US" sz="3200" b="1" u="sng" dirty="0">
                <a:latin typeface="Albertus" pitchFamily="42" charset="0"/>
              </a:rPr>
              <a:t>TREATMENT</a:t>
            </a:r>
            <a:r>
              <a:rPr lang="en-US" altLang="en-US" sz="3200" b="1" dirty="0">
                <a:solidFill>
                  <a:srgbClr val="00FF00"/>
                </a:solidFill>
                <a:latin typeface="Albertus" pitchFamily="42" charset="0"/>
              </a:rPr>
              <a:t>:</a:t>
            </a:r>
          </a:p>
        </p:txBody>
      </p:sp>
      <p:sp>
        <p:nvSpPr>
          <p:cNvPr id="54275" name="Rectangle 3"/>
          <p:cNvSpPr>
            <a:spLocks noGrp="1" noChangeArrowheads="1"/>
          </p:cNvSpPr>
          <p:nvPr>
            <p:ph type="body" idx="1"/>
          </p:nvPr>
        </p:nvSpPr>
        <p:spPr>
          <a:xfrm>
            <a:off x="0" y="685800"/>
            <a:ext cx="8915400" cy="5791200"/>
          </a:xfrm>
        </p:spPr>
        <p:txBody>
          <a:bodyPr>
            <a:normAutofit/>
          </a:bodyPr>
          <a:lstStyle/>
          <a:p>
            <a:pPr algn="l" eaLnBrk="1" hangingPunct="1">
              <a:buFontTx/>
              <a:buNone/>
            </a:pPr>
            <a:r>
              <a:rPr lang="en-US" altLang="en-US" sz="2000" dirty="0">
                <a:solidFill>
                  <a:srgbClr val="FF66CC"/>
                </a:solidFill>
                <a:sym typeface="Wingdings" panose="05000000000000000000" pitchFamily="2" charset="2"/>
              </a:rPr>
              <a:t>        </a:t>
            </a:r>
            <a:r>
              <a:rPr lang="en-US" altLang="en-US" sz="3000" b="1" dirty="0">
                <a:latin typeface="Albertus Medium" pitchFamily="42" charset="0"/>
              </a:rPr>
              <a:t>The following options available:</a:t>
            </a:r>
          </a:p>
          <a:p>
            <a:pPr algn="l" eaLnBrk="1" hangingPunct="1">
              <a:buFontTx/>
              <a:buNone/>
            </a:pPr>
            <a:r>
              <a:rPr lang="en-US" altLang="en-US" sz="2400" b="1" dirty="0">
                <a:latin typeface="Albertus Medium" pitchFamily="42" charset="0"/>
              </a:rPr>
              <a:t>     </a:t>
            </a:r>
            <a:r>
              <a:rPr lang="en-US" altLang="en-US" sz="2600" b="1" dirty="0">
                <a:latin typeface="Albertus Medium" pitchFamily="42" charset="0"/>
              </a:rPr>
              <a:t>(</a:t>
            </a:r>
            <a:r>
              <a:rPr lang="en-US" altLang="en-US" sz="2600" b="1" dirty="0" err="1">
                <a:latin typeface="Albertus Medium" pitchFamily="42" charset="0"/>
              </a:rPr>
              <a:t>Pallative</a:t>
            </a:r>
            <a:r>
              <a:rPr lang="en-US" altLang="en-US" sz="2600" b="1" dirty="0">
                <a:latin typeface="Albertus Medium" pitchFamily="42" charset="0"/>
              </a:rPr>
              <a:t> procedure for non operable cases)</a:t>
            </a:r>
          </a:p>
          <a:p>
            <a:pPr algn="l">
              <a:buNone/>
            </a:pPr>
            <a:r>
              <a:rPr lang="en-US" altLang="en-US" sz="3600" b="1" dirty="0">
                <a:sym typeface="Wingdings 2" panose="05020102010507070707" pitchFamily="18" charset="2"/>
              </a:rPr>
              <a:t>	</a:t>
            </a:r>
            <a:r>
              <a:rPr lang="en-US" altLang="en-US" sz="2800" dirty="0">
                <a:sym typeface="Wingdings 2" panose="05020102010507070707" pitchFamily="18" charset="2"/>
              </a:rPr>
              <a:t>  </a:t>
            </a:r>
            <a:r>
              <a:rPr lang="en-US" altLang="en-US" sz="2800" b="1" dirty="0">
                <a:latin typeface="Mirror" pitchFamily="2" charset="0"/>
                <a:sym typeface="Wingdings" panose="05000000000000000000" pitchFamily="2" charset="2"/>
              </a:rPr>
              <a:t>P</a:t>
            </a:r>
            <a:r>
              <a:rPr lang="en-US" altLang="en-US" sz="2800" b="1" dirty="0">
                <a:latin typeface="Mirror" pitchFamily="2" charset="0"/>
              </a:rPr>
              <a:t>ercutaneous coeliac ganglion blockade.</a:t>
            </a:r>
          </a:p>
          <a:p>
            <a:pPr algn="l" eaLnBrk="1" hangingPunct="1">
              <a:buFont typeface="Wingdings" panose="05000000000000000000" pitchFamily="2" charset="2"/>
              <a:buNone/>
            </a:pPr>
            <a:r>
              <a:rPr lang="en-US" altLang="en-US" sz="2800" b="1" dirty="0">
                <a:latin typeface="Mirror" pitchFamily="2" charset="0"/>
              </a:rPr>
              <a:t>		(For pain)</a:t>
            </a:r>
          </a:p>
          <a:p>
            <a:pPr algn="l" eaLnBrk="1" hangingPunct="1">
              <a:buFont typeface="Wingdings" panose="05000000000000000000" pitchFamily="2" charset="2"/>
              <a:buNone/>
            </a:pPr>
            <a:endParaRPr lang="en-US" altLang="en-US" sz="800" b="1" dirty="0">
              <a:latin typeface="Mirror" pitchFamily="2" charset="0"/>
            </a:endParaRPr>
          </a:p>
          <a:p>
            <a:pPr algn="l">
              <a:buNone/>
            </a:pPr>
            <a:r>
              <a:rPr lang="en-US" altLang="en-US" sz="2800" dirty="0">
                <a:sym typeface="Wingdings" panose="05000000000000000000" pitchFamily="2" charset="2"/>
              </a:rPr>
              <a:t>	</a:t>
            </a:r>
            <a:r>
              <a:rPr lang="en-US" altLang="en-US" sz="2800" dirty="0">
                <a:sym typeface="Wingdings 2" panose="05020102010507070707" pitchFamily="18" charset="2"/>
              </a:rPr>
              <a:t>  </a:t>
            </a:r>
            <a:r>
              <a:rPr lang="en-US" altLang="en-US" sz="2800" b="1" dirty="0">
                <a:latin typeface="Mirror" pitchFamily="2" charset="0"/>
              </a:rPr>
              <a:t>Stent to compress bile duct.</a:t>
            </a:r>
            <a:r>
              <a:rPr lang="en-US" altLang="en-US" sz="2800" dirty="0">
                <a:sym typeface="Wingdings 2" panose="05020102010507070707" pitchFamily="18" charset="2"/>
              </a:rPr>
              <a:t>  </a:t>
            </a:r>
            <a:endParaRPr lang="en-US" altLang="en-US" sz="2800" b="1" dirty="0">
              <a:latin typeface="Mirror" pitchFamily="2" charset="0"/>
            </a:endParaRPr>
          </a:p>
          <a:p>
            <a:pPr algn="l" eaLnBrk="1" hangingPunct="1">
              <a:buFont typeface="Wingdings" panose="05000000000000000000" pitchFamily="2" charset="2"/>
              <a:buNone/>
            </a:pPr>
            <a:endParaRPr lang="en-US" altLang="en-US" sz="800" b="1" dirty="0">
              <a:latin typeface="Mirror" pitchFamily="2" charset="0"/>
            </a:endParaRPr>
          </a:p>
          <a:p>
            <a:pPr algn="l">
              <a:buNone/>
            </a:pPr>
            <a:r>
              <a:rPr lang="en-US" altLang="en-US" sz="2000" b="1" dirty="0">
                <a:sym typeface="Wingdings 2" panose="05020102010507070707" pitchFamily="18" charset="2"/>
              </a:rPr>
              <a:t>	 </a:t>
            </a:r>
            <a:r>
              <a:rPr lang="en-US" altLang="en-US" sz="2800" b="1" dirty="0">
                <a:latin typeface="Mirror" pitchFamily="2" charset="0"/>
              </a:rPr>
              <a:t>.</a:t>
            </a:r>
          </a:p>
          <a:p>
            <a:pPr algn="l" eaLnBrk="1" hangingPunct="1">
              <a:buFont typeface="Wingdings" panose="05000000000000000000" pitchFamily="2" charset="2"/>
              <a:buNone/>
            </a:pPr>
            <a:endParaRPr lang="en-US" altLang="en-US" sz="800" b="1" dirty="0">
              <a:latin typeface="Mirror" pitchFamily="2" charset="0"/>
            </a:endParaRPr>
          </a:p>
          <a:p>
            <a:pPr algn="l">
              <a:buNone/>
            </a:pPr>
            <a:r>
              <a:rPr lang="en-US" altLang="en-US" sz="3600" b="1" dirty="0">
                <a:sym typeface="Wingdings 2" panose="05020102010507070707" pitchFamily="18" charset="2"/>
              </a:rPr>
              <a:t>	</a:t>
            </a:r>
            <a:r>
              <a:rPr lang="en-US" altLang="en-US" sz="2800" dirty="0">
                <a:sym typeface="Wingdings 2" panose="05020102010507070707" pitchFamily="18" charset="2"/>
              </a:rPr>
              <a:t>  </a:t>
            </a:r>
            <a:r>
              <a:rPr lang="en-US" altLang="en-US" sz="2800" b="1" dirty="0">
                <a:latin typeface="Mirror" pitchFamily="2" charset="0"/>
              </a:rPr>
              <a:t>Combination   of    chemotherapy  and	radiotherapy may become alterative in </a:t>
            </a:r>
          </a:p>
          <a:p>
            <a:pPr algn="l" eaLnBrk="1" hangingPunct="1">
              <a:buFont typeface="Wingdings" panose="05000000000000000000" pitchFamily="2" charset="2"/>
              <a:buNone/>
            </a:pPr>
            <a:r>
              <a:rPr lang="en-US" altLang="en-US" sz="2800" b="1" dirty="0">
                <a:latin typeface="Mirror" pitchFamily="2" charset="0"/>
              </a:rPr>
              <a:t>		the future.</a:t>
            </a:r>
          </a:p>
          <a:p>
            <a:pPr algn="just" eaLnBrk="1" hangingPunct="1">
              <a:buFont typeface="Wingdings" panose="05000000000000000000" pitchFamily="2" charset="2"/>
              <a:buNone/>
            </a:pPr>
            <a:r>
              <a:rPr lang="en-US" altLang="en-US" sz="2400" dirty="0"/>
              <a:t>h</a:t>
            </a:r>
          </a:p>
        </p:txBody>
      </p:sp>
    </p:spTree>
    <p:extLst>
      <p:ext uri="{BB962C8B-B14F-4D97-AF65-F5344CB8AC3E}">
        <p14:creationId xmlns:p14="http://schemas.microsoft.com/office/powerpoint/2010/main" val="13385570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500"/>
                                        <p:tgtEl>
                                          <p:spTgt spid="54274"/>
                                        </p:tgtEl>
                                      </p:cBhvr>
                                    </p:animEffect>
                                  </p:childTnLst>
                                </p:cTn>
                              </p:par>
                            </p:childTnLst>
                          </p:cTn>
                        </p:par>
                        <p:par>
                          <p:cTn id="8" fill="hold" nodeType="afterGroup">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anim calcmode="lin" valueType="num">
                                      <p:cBhvr>
                                        <p:cTn id="11"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54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4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 calcmode="lin" valueType="num">
                                      <p:cBhvr>
                                        <p:cTn id="18" dur="10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4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4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anim calcmode="lin" valueType="num">
                                      <p:cBhvr>
                                        <p:cTn id="25" dur="10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427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42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42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nodeType="afterGroup">
                            <p:stCondLst>
                              <p:cond delay="3500"/>
                            </p:stCondLst>
                            <p:childTnLst>
                              <p:par>
                                <p:cTn id="30" presetID="15" presetClass="entr" presetSubtype="0" fill="hold" grpId="0" nodeType="afterEffect">
                                  <p:stCondLst>
                                    <p:cond delay="0"/>
                                  </p:stCondLst>
                                  <p:childTnLst>
                                    <p:set>
                                      <p:cBhvr>
                                        <p:cTn id="31" dur="1" fill="hold">
                                          <p:stCondLst>
                                            <p:cond delay="0"/>
                                          </p:stCondLst>
                                        </p:cTn>
                                        <p:tgtEl>
                                          <p:spTgt spid="54275">
                                            <p:txEl>
                                              <p:pRg st="3" end="3"/>
                                            </p:txEl>
                                          </p:spTgt>
                                        </p:tgtEl>
                                        <p:attrNameLst>
                                          <p:attrName>style.visibility</p:attrName>
                                        </p:attrNameLst>
                                      </p:cBhvr>
                                      <p:to>
                                        <p:strVal val="visible"/>
                                      </p:to>
                                    </p:set>
                                    <p:anim calcmode="lin" valueType="num">
                                      <p:cBhvr>
                                        <p:cTn id="32" dur="10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427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42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42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nodeType="afterGroup">
                            <p:stCondLst>
                              <p:cond delay="4500"/>
                            </p:stCondLst>
                            <p:childTnLst>
                              <p:par>
                                <p:cTn id="37" presetID="15" presetClass="entr" presetSubtype="0" fill="hold" grpId="0" nodeType="afterEffect">
                                  <p:stCondLst>
                                    <p:cond delay="0"/>
                                  </p:stCondLst>
                                  <p:childTnLst>
                                    <p:set>
                                      <p:cBhvr>
                                        <p:cTn id="38" dur="1" fill="hold">
                                          <p:stCondLst>
                                            <p:cond delay="0"/>
                                          </p:stCondLst>
                                        </p:cTn>
                                        <p:tgtEl>
                                          <p:spTgt spid="54275">
                                            <p:txEl>
                                              <p:pRg st="5" end="5"/>
                                            </p:txEl>
                                          </p:spTgt>
                                        </p:tgtEl>
                                        <p:attrNameLst>
                                          <p:attrName>style.visibility</p:attrName>
                                        </p:attrNameLst>
                                      </p:cBhvr>
                                      <p:to>
                                        <p:strVal val="visible"/>
                                      </p:to>
                                    </p:set>
                                    <p:anim calcmode="lin" valueType="num">
                                      <p:cBhvr>
                                        <p:cTn id="39" dur="1000" fill="hold"/>
                                        <p:tgtEl>
                                          <p:spTgt spid="5427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427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42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42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3" fill="hold" nodeType="afterGroup">
                            <p:stCondLst>
                              <p:cond delay="5500"/>
                            </p:stCondLst>
                            <p:childTnLst>
                              <p:par>
                                <p:cTn id="44" presetID="15" presetClass="entr" presetSubtype="0" fill="hold" grpId="0" nodeType="afterEffect">
                                  <p:stCondLst>
                                    <p:cond delay="0"/>
                                  </p:stCondLst>
                                  <p:childTnLst>
                                    <p:set>
                                      <p:cBhvr>
                                        <p:cTn id="45" dur="1" fill="hold">
                                          <p:stCondLst>
                                            <p:cond delay="0"/>
                                          </p:stCondLst>
                                        </p:cTn>
                                        <p:tgtEl>
                                          <p:spTgt spid="54275">
                                            <p:txEl>
                                              <p:pRg st="7" end="7"/>
                                            </p:txEl>
                                          </p:spTgt>
                                        </p:tgtEl>
                                        <p:attrNameLst>
                                          <p:attrName>style.visibility</p:attrName>
                                        </p:attrNameLst>
                                      </p:cBhvr>
                                      <p:to>
                                        <p:strVal val="visible"/>
                                      </p:to>
                                    </p:set>
                                    <p:anim calcmode="lin" valueType="num">
                                      <p:cBhvr>
                                        <p:cTn id="46" dur="1000" fill="hold"/>
                                        <p:tgtEl>
                                          <p:spTgt spid="54275">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54275">
                                            <p:txEl>
                                              <p:pRg st="7" end="7"/>
                                            </p:txEl>
                                          </p:spTgt>
                                        </p:tgtEl>
                                        <p:attrNameLst>
                                          <p:attrName>ppt_h</p:attrName>
                                        </p:attrNameLst>
                                      </p:cBhvr>
                                      <p:tavLst>
                                        <p:tav tm="0">
                                          <p:val>
                                            <p:fltVal val="0"/>
                                          </p:val>
                                        </p:tav>
                                        <p:tav tm="100000">
                                          <p:val>
                                            <p:strVal val="#ppt_h"/>
                                          </p:val>
                                        </p:tav>
                                      </p:tavLst>
                                    </p:anim>
                                    <p:anim calcmode="lin" valueType="num">
                                      <p:cBhvr>
                                        <p:cTn id="48" dur="1000" fill="hold"/>
                                        <p:tgtEl>
                                          <p:spTgt spid="5427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427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nodeType="afterGroup">
                            <p:stCondLst>
                              <p:cond delay="6500"/>
                            </p:stCondLst>
                            <p:childTnLst>
                              <p:par>
                                <p:cTn id="51" presetID="15" presetClass="entr" presetSubtype="0" fill="hold" grpId="0" nodeType="afterEffect">
                                  <p:stCondLst>
                                    <p:cond delay="0"/>
                                  </p:stCondLst>
                                  <p:childTnLst>
                                    <p:set>
                                      <p:cBhvr>
                                        <p:cTn id="52" dur="1" fill="hold">
                                          <p:stCondLst>
                                            <p:cond delay="0"/>
                                          </p:stCondLst>
                                        </p:cTn>
                                        <p:tgtEl>
                                          <p:spTgt spid="54275">
                                            <p:txEl>
                                              <p:pRg st="9" end="9"/>
                                            </p:txEl>
                                          </p:spTgt>
                                        </p:tgtEl>
                                        <p:attrNameLst>
                                          <p:attrName>style.visibility</p:attrName>
                                        </p:attrNameLst>
                                      </p:cBhvr>
                                      <p:to>
                                        <p:strVal val="visible"/>
                                      </p:to>
                                    </p:set>
                                    <p:anim calcmode="lin" valueType="num">
                                      <p:cBhvr>
                                        <p:cTn id="53" dur="1000" fill="hold"/>
                                        <p:tgtEl>
                                          <p:spTgt spid="54275">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54275">
                                            <p:txEl>
                                              <p:pRg st="9" end="9"/>
                                            </p:txEl>
                                          </p:spTgt>
                                        </p:tgtEl>
                                        <p:attrNameLst>
                                          <p:attrName>ppt_h</p:attrName>
                                        </p:attrNameLst>
                                      </p:cBhvr>
                                      <p:tavLst>
                                        <p:tav tm="0">
                                          <p:val>
                                            <p:fltVal val="0"/>
                                          </p:val>
                                        </p:tav>
                                        <p:tav tm="100000">
                                          <p:val>
                                            <p:strVal val="#ppt_h"/>
                                          </p:val>
                                        </p:tav>
                                      </p:tavLst>
                                    </p:anim>
                                    <p:anim calcmode="lin" valueType="num">
                                      <p:cBhvr>
                                        <p:cTn id="55" dur="1000" fill="hold"/>
                                        <p:tgtEl>
                                          <p:spTgt spid="5427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427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57" fill="hold" nodeType="afterGroup">
                            <p:stCondLst>
                              <p:cond delay="7500"/>
                            </p:stCondLst>
                            <p:childTnLst>
                              <p:par>
                                <p:cTn id="58" presetID="15" presetClass="entr" presetSubtype="0" fill="hold" grpId="0" nodeType="afterEffect">
                                  <p:stCondLst>
                                    <p:cond delay="0"/>
                                  </p:stCondLst>
                                  <p:childTnLst>
                                    <p:set>
                                      <p:cBhvr>
                                        <p:cTn id="59" dur="1" fill="hold">
                                          <p:stCondLst>
                                            <p:cond delay="0"/>
                                          </p:stCondLst>
                                        </p:cTn>
                                        <p:tgtEl>
                                          <p:spTgt spid="54275">
                                            <p:txEl>
                                              <p:pRg st="10" end="10"/>
                                            </p:txEl>
                                          </p:spTgt>
                                        </p:tgtEl>
                                        <p:attrNameLst>
                                          <p:attrName>style.visibility</p:attrName>
                                        </p:attrNameLst>
                                      </p:cBhvr>
                                      <p:to>
                                        <p:strVal val="visible"/>
                                      </p:to>
                                    </p:set>
                                    <p:anim calcmode="lin" valueType="num">
                                      <p:cBhvr>
                                        <p:cTn id="60" dur="1000" fill="hold"/>
                                        <p:tgtEl>
                                          <p:spTgt spid="54275">
                                            <p:txEl>
                                              <p:pRg st="10" end="10"/>
                                            </p:txEl>
                                          </p:spTgt>
                                        </p:tgtEl>
                                        <p:attrNameLst>
                                          <p:attrName>ppt_w</p:attrName>
                                        </p:attrNameLst>
                                      </p:cBhvr>
                                      <p:tavLst>
                                        <p:tav tm="0">
                                          <p:val>
                                            <p:fltVal val="0"/>
                                          </p:val>
                                        </p:tav>
                                        <p:tav tm="100000">
                                          <p:val>
                                            <p:strVal val="#ppt_w"/>
                                          </p:val>
                                        </p:tav>
                                      </p:tavLst>
                                    </p:anim>
                                    <p:anim calcmode="lin" valueType="num">
                                      <p:cBhvr>
                                        <p:cTn id="61" dur="1000" fill="hold"/>
                                        <p:tgtEl>
                                          <p:spTgt spid="54275">
                                            <p:txEl>
                                              <p:pRg st="10" end="10"/>
                                            </p:txEl>
                                          </p:spTgt>
                                        </p:tgtEl>
                                        <p:attrNameLst>
                                          <p:attrName>ppt_h</p:attrName>
                                        </p:attrNameLst>
                                      </p:cBhvr>
                                      <p:tavLst>
                                        <p:tav tm="0">
                                          <p:val>
                                            <p:fltVal val="0"/>
                                          </p:val>
                                        </p:tav>
                                        <p:tav tm="100000">
                                          <p:val>
                                            <p:strVal val="#ppt_h"/>
                                          </p:val>
                                        </p:tav>
                                      </p:tavLst>
                                    </p:anim>
                                    <p:anim calcmode="lin" valueType="num">
                                      <p:cBhvr>
                                        <p:cTn id="62" dur="1000" fill="hold"/>
                                        <p:tgtEl>
                                          <p:spTgt spid="5427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5427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8500"/>
                            </p:stCondLst>
                            <p:childTnLst>
                              <p:par>
                                <p:cTn id="65" presetID="15" presetClass="entr" presetSubtype="0" fill="hold" grpId="0" nodeType="afterEffect">
                                  <p:stCondLst>
                                    <p:cond delay="0"/>
                                  </p:stCondLst>
                                  <p:childTnLst>
                                    <p:set>
                                      <p:cBhvr>
                                        <p:cTn id="66" dur="1" fill="hold">
                                          <p:stCondLst>
                                            <p:cond delay="0"/>
                                          </p:stCondLst>
                                        </p:cTn>
                                        <p:tgtEl>
                                          <p:spTgt spid="54275">
                                            <p:txEl>
                                              <p:pRg st="11" end="11"/>
                                            </p:txEl>
                                          </p:spTgt>
                                        </p:tgtEl>
                                        <p:attrNameLst>
                                          <p:attrName>style.visibility</p:attrName>
                                        </p:attrNameLst>
                                      </p:cBhvr>
                                      <p:to>
                                        <p:strVal val="visible"/>
                                      </p:to>
                                    </p:set>
                                    <p:anim calcmode="lin" valueType="num">
                                      <p:cBhvr>
                                        <p:cTn id="67" dur="1000" fill="hold"/>
                                        <p:tgtEl>
                                          <p:spTgt spid="54275">
                                            <p:txEl>
                                              <p:pRg st="11" end="11"/>
                                            </p:txEl>
                                          </p:spTgt>
                                        </p:tgtEl>
                                        <p:attrNameLst>
                                          <p:attrName>ppt_w</p:attrName>
                                        </p:attrNameLst>
                                      </p:cBhvr>
                                      <p:tavLst>
                                        <p:tav tm="0">
                                          <p:val>
                                            <p:fltVal val="0"/>
                                          </p:val>
                                        </p:tav>
                                        <p:tav tm="100000">
                                          <p:val>
                                            <p:strVal val="#ppt_w"/>
                                          </p:val>
                                        </p:tav>
                                      </p:tavLst>
                                    </p:anim>
                                    <p:anim calcmode="lin" valueType="num">
                                      <p:cBhvr>
                                        <p:cTn id="68" dur="1000" fill="hold"/>
                                        <p:tgtEl>
                                          <p:spTgt spid="54275">
                                            <p:txEl>
                                              <p:pRg st="11" end="11"/>
                                            </p:txEl>
                                          </p:spTgt>
                                        </p:tgtEl>
                                        <p:attrNameLst>
                                          <p:attrName>ppt_h</p:attrName>
                                        </p:attrNameLst>
                                      </p:cBhvr>
                                      <p:tavLst>
                                        <p:tav tm="0">
                                          <p:val>
                                            <p:fltVal val="0"/>
                                          </p:val>
                                        </p:tav>
                                        <p:tav tm="100000">
                                          <p:val>
                                            <p:strVal val="#ppt_h"/>
                                          </p:val>
                                        </p:tav>
                                      </p:tavLst>
                                    </p:anim>
                                    <p:anim calcmode="lin" valueType="num">
                                      <p:cBhvr>
                                        <p:cTn id="69" dur="1000" fill="hold"/>
                                        <p:tgtEl>
                                          <p:spTgt spid="54275">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54275">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Subtitle 4"/>
          <p:cNvSpPr>
            <a:spLocks noGrp="1"/>
          </p:cNvSpPr>
          <p:nvPr>
            <p:ph type="subTitle" idx="1"/>
          </p:nvPr>
        </p:nvSpPr>
        <p:spPr>
          <a:xfrm>
            <a:off x="914400" y="1630817"/>
            <a:ext cx="6400800" cy="5090658"/>
          </a:xfrm>
        </p:spPr>
        <p:txBody>
          <a:bodyPr>
            <a:normAutofit fontScale="85000" lnSpcReduction="10000"/>
          </a:bodyPr>
          <a:lstStyle/>
          <a:p>
            <a:pPr algn="l"/>
            <a:r>
              <a:rPr lang="en-US" altLang="en-US" sz="2400" dirty="0">
                <a:solidFill>
                  <a:srgbClr val="FF66CC"/>
                </a:solidFill>
                <a:sym typeface="Wingdings" panose="05000000000000000000" pitchFamily="2" charset="2"/>
              </a:rPr>
              <a:t>	</a:t>
            </a:r>
            <a:r>
              <a:rPr lang="en-US" altLang="en-US" b="1" dirty="0">
                <a:solidFill>
                  <a:schemeClr val="tx1"/>
                </a:solidFill>
                <a:latin typeface="Albertus Medium" pitchFamily="42" charset="0"/>
              </a:rPr>
              <a:t>These are much less common than adeno carcinoma.</a:t>
            </a:r>
          </a:p>
          <a:p>
            <a:pPr algn="l"/>
            <a:endParaRPr lang="en-US" altLang="en-US" b="1" dirty="0">
              <a:solidFill>
                <a:schemeClr val="tx1"/>
              </a:solidFill>
              <a:latin typeface="Albertus Medium" pitchFamily="42" charset="0"/>
            </a:endParaRPr>
          </a:p>
          <a:p>
            <a:pPr algn="l"/>
            <a:r>
              <a:rPr lang="en-US" altLang="en-US" b="1" dirty="0">
                <a:solidFill>
                  <a:schemeClr val="tx1"/>
                </a:solidFill>
                <a:latin typeface="Albertus Medium" pitchFamily="42" charset="0"/>
              </a:rPr>
              <a:t>The beta cell </a:t>
            </a:r>
            <a:r>
              <a:rPr lang="en-US" altLang="en-US" b="1" dirty="0" err="1">
                <a:solidFill>
                  <a:schemeClr val="tx1"/>
                </a:solidFill>
                <a:latin typeface="Albertus Medium" pitchFamily="42" charset="0"/>
              </a:rPr>
              <a:t>tumours</a:t>
            </a:r>
            <a:r>
              <a:rPr lang="en-US" altLang="en-US" b="1" dirty="0">
                <a:solidFill>
                  <a:schemeClr val="tx1"/>
                </a:solidFill>
                <a:latin typeface="Albertus Medium" pitchFamily="42" charset="0"/>
              </a:rPr>
              <a:t> secrete (Insulin) and called INSULINOMAS.  </a:t>
            </a:r>
          </a:p>
          <a:p>
            <a:pPr algn="l"/>
            <a:r>
              <a:rPr lang="en-US" altLang="en-US" b="1" dirty="0">
                <a:solidFill>
                  <a:schemeClr val="tx1"/>
                </a:solidFill>
                <a:latin typeface="Albertus Medium" pitchFamily="42" charset="0"/>
              </a:rPr>
              <a:t>	</a:t>
            </a:r>
          </a:p>
          <a:p>
            <a:pPr algn="l"/>
            <a:r>
              <a:rPr lang="en-US" altLang="en-US" b="1" dirty="0">
                <a:solidFill>
                  <a:schemeClr val="tx1"/>
                </a:solidFill>
                <a:latin typeface="Albertus Medium" pitchFamily="42" charset="0"/>
              </a:rPr>
              <a:t>Another functioning </a:t>
            </a:r>
            <a:r>
              <a:rPr lang="en-US" altLang="en-US" b="1" dirty="0" err="1">
                <a:solidFill>
                  <a:schemeClr val="tx1"/>
                </a:solidFill>
                <a:latin typeface="Albertus Medium" pitchFamily="42" charset="0"/>
              </a:rPr>
              <a:t>tumour</a:t>
            </a:r>
            <a:r>
              <a:rPr lang="en-US" altLang="en-US" b="1" dirty="0">
                <a:solidFill>
                  <a:schemeClr val="tx1"/>
                </a:solidFill>
                <a:latin typeface="Albertus Medium" pitchFamily="42" charset="0"/>
              </a:rPr>
              <a:t> secrete(Gastrin) called GASTRINOMA which come from the islets which cannot be 	classified into either alpha or be (non-beta). </a:t>
            </a:r>
            <a:endParaRPr lang="en-US" dirty="0">
              <a:solidFill>
                <a:schemeClr val="tx1"/>
              </a:solidFill>
            </a:endParaRPr>
          </a:p>
        </p:txBody>
      </p:sp>
      <p:sp>
        <p:nvSpPr>
          <p:cNvPr id="6" name="Rectangle 2"/>
          <p:cNvSpPr>
            <a:spLocks noGrp="1" noChangeArrowheads="1"/>
          </p:cNvSpPr>
          <p:nvPr>
            <p:ph type="ctrTitle"/>
          </p:nvPr>
        </p:nvSpPr>
        <p:spPr>
          <a:xfrm>
            <a:off x="430213" y="-22225"/>
            <a:ext cx="7772400" cy="1470025"/>
          </a:xfrm>
          <a:effectLst>
            <a:outerShdw dist="35921" dir="2700000" algn="ctr" rotWithShape="0">
              <a:srgbClr val="FFCCFF"/>
            </a:outerShdw>
          </a:effectLst>
        </p:spPr>
        <p:txBody>
          <a:bodyPr>
            <a:normAutofit fontScale="90000"/>
          </a:bodyPr>
          <a:lstStyle/>
          <a:p>
            <a:pPr algn="l" eaLnBrk="1" hangingPunct="1"/>
            <a:r>
              <a:rPr lang="en-US" altLang="en-US" sz="3200" b="1" dirty="0">
                <a:latin typeface="Albertus" pitchFamily="42" charset="0"/>
              </a:rPr>
              <a:t> </a:t>
            </a:r>
            <a:r>
              <a:rPr lang="en-US" altLang="en-US" sz="3200" b="1" u="sng" dirty="0">
                <a:latin typeface="Albertus" pitchFamily="42" charset="0"/>
              </a:rPr>
              <a:t>FUNCTIONING</a:t>
            </a:r>
            <a:r>
              <a:rPr lang="en-US" altLang="en-US" sz="3200" b="1" dirty="0">
                <a:latin typeface="Albertus" pitchFamily="42" charset="0"/>
              </a:rPr>
              <a:t> </a:t>
            </a:r>
            <a:r>
              <a:rPr lang="en-US" altLang="en-US" sz="3200" b="1" u="sng" dirty="0">
                <a:latin typeface="Albertus" pitchFamily="42" charset="0"/>
              </a:rPr>
              <a:t>ENDOCRINE</a:t>
            </a:r>
            <a:r>
              <a:rPr lang="en-US" altLang="en-US" sz="3200" b="1" dirty="0">
                <a:latin typeface="Albertus" pitchFamily="42" charset="0"/>
              </a:rPr>
              <a:t> </a:t>
            </a:r>
            <a:r>
              <a:rPr lang="en-US" altLang="en-US" sz="3200" b="1" u="sng" dirty="0">
                <a:latin typeface="Albertus" pitchFamily="42" charset="0"/>
              </a:rPr>
              <a:t>TUMOURS</a:t>
            </a:r>
            <a:r>
              <a:rPr lang="en-US" altLang="en-US" sz="3200" b="1" dirty="0">
                <a:latin typeface="Albertus" pitchFamily="42" charset="0"/>
              </a:rPr>
              <a:t> </a:t>
            </a:r>
            <a:r>
              <a:rPr lang="en-US" altLang="en-US" sz="3200" b="1" u="sng" dirty="0">
                <a:latin typeface="Albertus" pitchFamily="42" charset="0"/>
              </a:rPr>
              <a:t>OF </a:t>
            </a:r>
            <a:r>
              <a:rPr lang="en-US" altLang="en-US" sz="3200" b="1" dirty="0">
                <a:latin typeface="Albertus" pitchFamily="42" charset="0"/>
              </a:rPr>
              <a:t>			 </a:t>
            </a:r>
            <a:r>
              <a:rPr lang="en-US" altLang="en-US" sz="3200" b="1" u="sng" dirty="0">
                <a:latin typeface="Albertus" pitchFamily="42" charset="0"/>
              </a:rPr>
              <a:t>THE</a:t>
            </a:r>
            <a:r>
              <a:rPr lang="en-US" altLang="en-US" sz="3200" b="1" dirty="0">
                <a:latin typeface="Albertus" pitchFamily="42" charset="0"/>
              </a:rPr>
              <a:t> </a:t>
            </a:r>
            <a:r>
              <a:rPr lang="en-US" altLang="en-US" sz="3200" b="1" u="sng" dirty="0">
                <a:latin typeface="Albertus" pitchFamily="42" charset="0"/>
              </a:rPr>
              <a:t>PANCREAS</a:t>
            </a:r>
            <a:r>
              <a:rPr lang="en-US" altLang="en-US" sz="3200" b="1" dirty="0">
                <a:latin typeface="Albertus" pitchFamily="42" charset="0"/>
              </a:rPr>
              <a:t>:</a:t>
            </a:r>
          </a:p>
        </p:txBody>
      </p:sp>
    </p:spTree>
    <p:extLst>
      <p:ext uri="{BB962C8B-B14F-4D97-AF65-F5344CB8AC3E}">
        <p14:creationId xmlns:p14="http://schemas.microsoft.com/office/powerpoint/2010/main" val="36379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0" y="609600"/>
            <a:ext cx="9144000" cy="6019800"/>
          </a:xfrm>
        </p:spPr>
        <p:txBody>
          <a:bodyPr/>
          <a:lstStyle/>
          <a:p>
            <a:pPr lvl="1" algn="l">
              <a:lnSpc>
                <a:spcPct val="90000"/>
              </a:lnSpc>
              <a:buFontTx/>
              <a:buNone/>
            </a:pPr>
            <a:r>
              <a:rPr lang="en-US" altLang="en-US" sz="2000" dirty="0">
                <a:sym typeface="Wingdings" panose="05000000000000000000" pitchFamily="2" charset="2"/>
              </a:rPr>
              <a:t>  </a:t>
            </a:r>
            <a:r>
              <a:rPr lang="en-US" altLang="en-US" b="1" dirty="0">
                <a:latin typeface="Albertus Medium" pitchFamily="42" charset="0"/>
              </a:rPr>
              <a:t>Other </a:t>
            </a:r>
            <a:r>
              <a:rPr lang="en-US" altLang="en-US" b="1" dirty="0" err="1">
                <a:latin typeface="Albertus Medium" pitchFamily="42" charset="0"/>
              </a:rPr>
              <a:t>tumours</a:t>
            </a:r>
            <a:r>
              <a:rPr lang="en-US" altLang="en-US" b="1" dirty="0">
                <a:latin typeface="Albertus Medium" pitchFamily="42" charset="0"/>
              </a:rPr>
              <a:t> are:</a:t>
            </a:r>
          </a:p>
          <a:p>
            <a:pPr lvl="1" algn="l">
              <a:lnSpc>
                <a:spcPct val="90000"/>
              </a:lnSpc>
              <a:buFontTx/>
              <a:buNone/>
            </a:pPr>
            <a:endParaRPr lang="en-US" altLang="en-US" sz="600" b="1" dirty="0">
              <a:latin typeface="Albertus Medium" pitchFamily="42" charset="0"/>
            </a:endParaRPr>
          </a:p>
          <a:p>
            <a:pPr lvl="1" algn="ctr">
              <a:lnSpc>
                <a:spcPct val="90000"/>
              </a:lnSpc>
              <a:buFontTx/>
              <a:buNone/>
            </a:pPr>
            <a:r>
              <a:rPr lang="en-US" altLang="en-US" b="1" dirty="0">
                <a:sym typeface="Wingdings" panose="05000000000000000000" pitchFamily="2" charset="2"/>
              </a:rPr>
              <a:t>	a.</a:t>
            </a:r>
            <a:r>
              <a:rPr lang="en-US" altLang="en-US" sz="2000" dirty="0">
                <a:sym typeface="Wingdings" panose="05000000000000000000" pitchFamily="2" charset="2"/>
              </a:rPr>
              <a:t>  </a:t>
            </a:r>
            <a:r>
              <a:rPr lang="en-US" altLang="en-US" sz="2600" b="1" dirty="0" err="1">
                <a:latin typeface="Mirror" pitchFamily="2" charset="0"/>
              </a:rPr>
              <a:t>Vipoma</a:t>
            </a:r>
            <a:r>
              <a:rPr lang="en-US" altLang="en-US" sz="2600" b="1" dirty="0">
                <a:latin typeface="Mirror" pitchFamily="2" charset="0"/>
              </a:rPr>
              <a:t> (Werner-Morrison syndrome, 	Pancreatic cholera)</a:t>
            </a:r>
          </a:p>
          <a:p>
            <a:pPr lvl="1" algn="ctr">
              <a:lnSpc>
                <a:spcPct val="90000"/>
              </a:lnSpc>
              <a:buFontTx/>
              <a:buNone/>
            </a:pPr>
            <a:endParaRPr lang="en-US" altLang="en-US" sz="500" b="1" dirty="0">
              <a:latin typeface="Mirror" pitchFamily="2" charset="0"/>
            </a:endParaRPr>
          </a:p>
          <a:p>
            <a:pPr lvl="1" algn="ctr">
              <a:lnSpc>
                <a:spcPct val="90000"/>
              </a:lnSpc>
              <a:buFontTx/>
              <a:buNone/>
            </a:pPr>
            <a:r>
              <a:rPr lang="en-US" altLang="en-US" sz="2600" b="1" dirty="0">
                <a:latin typeface="Mirror" pitchFamily="2" charset="0"/>
              </a:rPr>
              <a:t>  </a:t>
            </a:r>
          </a:p>
          <a:p>
            <a:pPr lvl="1" algn="ctr">
              <a:lnSpc>
                <a:spcPct val="90000"/>
              </a:lnSpc>
              <a:buFontTx/>
              <a:buNone/>
            </a:pPr>
            <a:r>
              <a:rPr lang="en-US" altLang="en-US" sz="2600" b="1" dirty="0">
                <a:latin typeface="Mirror" pitchFamily="2" charset="0"/>
              </a:rPr>
              <a:t> </a:t>
            </a:r>
            <a:r>
              <a:rPr lang="en-US" altLang="en-US" b="1" dirty="0">
                <a:sym typeface="Wingdings" panose="05000000000000000000" pitchFamily="2" charset="2"/>
              </a:rPr>
              <a:t>b.</a:t>
            </a:r>
            <a:r>
              <a:rPr lang="en-US" altLang="en-US" sz="2000" dirty="0">
                <a:sym typeface="Wingdings" panose="05000000000000000000" pitchFamily="2" charset="2"/>
              </a:rPr>
              <a:t>  </a:t>
            </a:r>
            <a:r>
              <a:rPr lang="en-US" altLang="en-US" sz="2600" b="1" dirty="0" err="1">
                <a:latin typeface="Mirror" pitchFamily="2" charset="0"/>
              </a:rPr>
              <a:t>Somastatinoma</a:t>
            </a:r>
            <a:endParaRPr lang="en-US" altLang="en-US" sz="2600" b="1" dirty="0">
              <a:latin typeface="Mirror" pitchFamily="2" charset="0"/>
            </a:endParaRPr>
          </a:p>
          <a:p>
            <a:pPr lvl="1" algn="ctr">
              <a:lnSpc>
                <a:spcPct val="90000"/>
              </a:lnSpc>
              <a:buFontTx/>
              <a:buNone/>
            </a:pPr>
            <a:endParaRPr lang="en-US" altLang="en-US" sz="500" b="1" dirty="0">
              <a:latin typeface="Mirror" pitchFamily="2" charset="0"/>
            </a:endParaRPr>
          </a:p>
          <a:p>
            <a:pPr lvl="1" algn="ctr">
              <a:lnSpc>
                <a:spcPct val="90000"/>
              </a:lnSpc>
              <a:buFontTx/>
              <a:buNone/>
            </a:pPr>
            <a:r>
              <a:rPr lang="en-US" altLang="en-US" sz="2600" b="1" dirty="0">
                <a:latin typeface="Mirror" pitchFamily="2" charset="0"/>
              </a:rPr>
              <a:t>   </a:t>
            </a:r>
            <a:r>
              <a:rPr lang="en-US" altLang="en-US" b="1" dirty="0">
                <a:sym typeface="Wingdings" panose="05000000000000000000" pitchFamily="2" charset="2"/>
              </a:rPr>
              <a:t>c.</a:t>
            </a:r>
            <a:r>
              <a:rPr lang="en-US" altLang="en-US" sz="2000" dirty="0">
                <a:sym typeface="Wingdings" panose="05000000000000000000" pitchFamily="2" charset="2"/>
              </a:rPr>
              <a:t>  </a:t>
            </a:r>
            <a:r>
              <a:rPr lang="en-US" altLang="en-US" sz="2600" b="1" dirty="0" err="1">
                <a:latin typeface="Mirror" pitchFamily="2" charset="0"/>
              </a:rPr>
              <a:t>Glucagonoma</a:t>
            </a:r>
            <a:endParaRPr lang="en-US" altLang="en-US" sz="2600" b="1" dirty="0">
              <a:latin typeface="Mirror" pitchFamily="2" charset="0"/>
            </a:endParaRPr>
          </a:p>
          <a:p>
            <a:pPr lvl="1" algn="l">
              <a:lnSpc>
                <a:spcPct val="90000"/>
              </a:lnSpc>
              <a:buFontTx/>
              <a:buNone/>
            </a:pPr>
            <a:endParaRPr lang="en-US" altLang="en-US" sz="2600" b="1" dirty="0">
              <a:latin typeface="Mirror" pitchFamily="2" charset="0"/>
              <a:sym typeface="Wingdings" panose="05000000000000000000" pitchFamily="2" charset="2"/>
            </a:endParaRPr>
          </a:p>
          <a:p>
            <a:pPr lvl="1" algn="l">
              <a:lnSpc>
                <a:spcPct val="90000"/>
              </a:lnSpc>
              <a:buFontTx/>
              <a:buNone/>
            </a:pPr>
            <a:r>
              <a:rPr lang="en-US" altLang="en-US" b="1" dirty="0">
                <a:sym typeface="Wingdings" panose="05000000000000000000" pitchFamily="2" charset="2"/>
              </a:rPr>
              <a:t> d. </a:t>
            </a:r>
            <a:r>
              <a:rPr lang="en-US" altLang="en-US" sz="2000" dirty="0">
                <a:sym typeface="Wingdings" panose="05000000000000000000" pitchFamily="2" charset="2"/>
              </a:rPr>
              <a:t>  </a:t>
            </a:r>
            <a:r>
              <a:rPr lang="en-US" altLang="en-US" sz="2600" b="1" dirty="0">
                <a:latin typeface="Mirror" pitchFamily="2" charset="0"/>
              </a:rPr>
              <a:t>HP  (Human Pancreatic			          Polypeptide </a:t>
            </a:r>
            <a:r>
              <a:rPr lang="en-US" altLang="en-US" sz="2600" b="1" dirty="0" err="1">
                <a:latin typeface="Mirror" pitchFamily="2" charset="0"/>
              </a:rPr>
              <a:t>tumours</a:t>
            </a:r>
            <a:r>
              <a:rPr lang="en-US" altLang="en-US" sz="2600" b="1" dirty="0">
                <a:latin typeface="Mirror" pitchFamily="2" charset="0"/>
              </a:rPr>
              <a:t>)</a:t>
            </a:r>
          </a:p>
          <a:p>
            <a:pPr lvl="1" algn="l">
              <a:lnSpc>
                <a:spcPct val="90000"/>
              </a:lnSpc>
              <a:buFontTx/>
              <a:buNone/>
            </a:pPr>
            <a:endParaRPr lang="en-US" altLang="en-US" sz="2400" b="1" dirty="0">
              <a:latin typeface="Mirror" pitchFamily="2" charset="0"/>
            </a:endParaRPr>
          </a:p>
          <a:p>
            <a:pPr lvl="1" algn="l">
              <a:lnSpc>
                <a:spcPct val="90000"/>
              </a:lnSpc>
              <a:buFontTx/>
              <a:buNone/>
            </a:pPr>
            <a:r>
              <a:rPr lang="en-US" altLang="en-US" sz="2000" dirty="0">
                <a:sym typeface="Wingdings" panose="05000000000000000000" pitchFamily="2" charset="2"/>
              </a:rPr>
              <a:t>  </a:t>
            </a:r>
            <a:r>
              <a:rPr lang="en-US" altLang="en-US" b="1" dirty="0">
                <a:latin typeface="Albertus Medium" pitchFamily="42" charset="0"/>
              </a:rPr>
              <a:t>Slow growing and therefore carry much  better prognosis.</a:t>
            </a:r>
          </a:p>
          <a:p>
            <a:pPr lvl="1" algn="l">
              <a:lnSpc>
                <a:spcPct val="90000"/>
              </a:lnSpc>
              <a:buFontTx/>
              <a:buNone/>
            </a:pPr>
            <a:r>
              <a:rPr lang="en-US" altLang="en-US" sz="2600" b="1" dirty="0">
                <a:latin typeface="Mirror" pitchFamily="2" charset="0"/>
              </a:rPr>
              <a:t>        </a:t>
            </a:r>
          </a:p>
        </p:txBody>
      </p:sp>
    </p:spTree>
    <p:extLst>
      <p:ext uri="{BB962C8B-B14F-4D97-AF65-F5344CB8AC3E}">
        <p14:creationId xmlns:p14="http://schemas.microsoft.com/office/powerpoint/2010/main" val="1379945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up)">
                                      <p:cBhvr>
                                        <p:cTn id="7" dur="500"/>
                                        <p:tgtEl>
                                          <p:spTgt spid="5734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7347">
                                            <p:txEl>
                                              <p:pRg st="2" end="2"/>
                                            </p:txEl>
                                          </p:spTgt>
                                        </p:tgtEl>
                                        <p:attrNameLst>
                                          <p:attrName>style.visibility</p:attrName>
                                        </p:attrNameLst>
                                      </p:cBhvr>
                                      <p:to>
                                        <p:strVal val="visible"/>
                                      </p:to>
                                    </p:set>
                                    <p:animEffect transition="in" filter="wipe(up)">
                                      <p:cBhvr>
                                        <p:cTn id="10" dur="500"/>
                                        <p:tgtEl>
                                          <p:spTgt spid="57347">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7347">
                                            <p:txEl>
                                              <p:pRg st="4" end="4"/>
                                            </p:txEl>
                                          </p:spTgt>
                                        </p:tgtEl>
                                        <p:attrNameLst>
                                          <p:attrName>style.visibility</p:attrName>
                                        </p:attrNameLst>
                                      </p:cBhvr>
                                      <p:to>
                                        <p:strVal val="visible"/>
                                      </p:to>
                                    </p:set>
                                    <p:animEffect transition="in" filter="wipe(up)">
                                      <p:cBhvr>
                                        <p:cTn id="13" dur="500"/>
                                        <p:tgtEl>
                                          <p:spTgt spid="57347">
                                            <p:txEl>
                                              <p:pRg st="4" end="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7347">
                                            <p:txEl>
                                              <p:pRg st="5" end="5"/>
                                            </p:txEl>
                                          </p:spTgt>
                                        </p:tgtEl>
                                        <p:attrNameLst>
                                          <p:attrName>style.visibility</p:attrName>
                                        </p:attrNameLst>
                                      </p:cBhvr>
                                      <p:to>
                                        <p:strVal val="visible"/>
                                      </p:to>
                                    </p:set>
                                    <p:animEffect transition="in" filter="wipe(up)">
                                      <p:cBhvr>
                                        <p:cTn id="16" dur="500"/>
                                        <p:tgtEl>
                                          <p:spTgt spid="57347">
                                            <p:txEl>
                                              <p:pRg st="5" end="5"/>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7347">
                                            <p:txEl>
                                              <p:pRg st="7" end="7"/>
                                            </p:txEl>
                                          </p:spTgt>
                                        </p:tgtEl>
                                        <p:attrNameLst>
                                          <p:attrName>style.visibility</p:attrName>
                                        </p:attrNameLst>
                                      </p:cBhvr>
                                      <p:to>
                                        <p:strVal val="visible"/>
                                      </p:to>
                                    </p:set>
                                    <p:animEffect transition="in" filter="wipe(up)">
                                      <p:cBhvr>
                                        <p:cTn id="19" dur="500"/>
                                        <p:tgtEl>
                                          <p:spTgt spid="57347">
                                            <p:txEl>
                                              <p:pRg st="7" end="7"/>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7347">
                                            <p:txEl>
                                              <p:pRg st="9" end="9"/>
                                            </p:txEl>
                                          </p:spTgt>
                                        </p:tgtEl>
                                        <p:attrNameLst>
                                          <p:attrName>style.visibility</p:attrName>
                                        </p:attrNameLst>
                                      </p:cBhvr>
                                      <p:to>
                                        <p:strVal val="visible"/>
                                      </p:to>
                                    </p:set>
                                    <p:animEffect transition="in" filter="wipe(up)">
                                      <p:cBhvr>
                                        <p:cTn id="22" dur="500"/>
                                        <p:tgtEl>
                                          <p:spTgt spid="57347">
                                            <p:txEl>
                                              <p:pRg st="9" end="9"/>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7347">
                                            <p:txEl>
                                              <p:pRg st="11" end="11"/>
                                            </p:txEl>
                                          </p:spTgt>
                                        </p:tgtEl>
                                        <p:attrNameLst>
                                          <p:attrName>style.visibility</p:attrName>
                                        </p:attrNameLst>
                                      </p:cBhvr>
                                      <p:to>
                                        <p:strVal val="visible"/>
                                      </p:to>
                                    </p:set>
                                    <p:animEffect transition="in" filter="wipe(up)">
                                      <p:cBhvr>
                                        <p:cTn id="25" dur="500"/>
                                        <p:tgtEl>
                                          <p:spTgt spid="57347">
                                            <p:txEl>
                                              <p:pRg st="11" end="11"/>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7347">
                                            <p:txEl>
                                              <p:pRg st="12" end="12"/>
                                            </p:txEl>
                                          </p:spTgt>
                                        </p:tgtEl>
                                        <p:attrNameLst>
                                          <p:attrName>style.visibility</p:attrName>
                                        </p:attrNameLst>
                                      </p:cBhvr>
                                      <p:to>
                                        <p:strVal val="visible"/>
                                      </p:to>
                                    </p:set>
                                    <p:animEffect transition="in" filter="wipe(up)">
                                      <p:cBhvr>
                                        <p:cTn id="28" dur="500"/>
                                        <p:tgtEl>
                                          <p:spTgt spid="573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685800"/>
            <a:ext cx="7848600" cy="762000"/>
          </a:xfrm>
          <a:effectLst>
            <a:outerShdw dist="35921" dir="2700000" algn="ctr" rotWithShape="0">
              <a:srgbClr val="FFCCFF"/>
            </a:outerShdw>
          </a:effectLst>
        </p:spPr>
        <p:txBody>
          <a:bodyPr/>
          <a:lstStyle/>
          <a:p>
            <a:pPr algn="l" eaLnBrk="1" hangingPunct="1"/>
            <a:r>
              <a:rPr lang="en-US" altLang="en-US" sz="3200" b="1" dirty="0">
                <a:solidFill>
                  <a:srgbClr val="00FF00"/>
                </a:solidFill>
                <a:latin typeface="Albertus" pitchFamily="42" charset="0"/>
              </a:rPr>
              <a:t> </a:t>
            </a:r>
            <a:r>
              <a:rPr lang="en-US" altLang="en-US" sz="3200" b="1" u="sng" dirty="0">
                <a:latin typeface="Albertus" pitchFamily="42" charset="0"/>
              </a:rPr>
              <a:t>INSULINOMA</a:t>
            </a:r>
            <a:r>
              <a:rPr lang="en-US" altLang="en-US" sz="3200" b="1" u="sng" dirty="0">
                <a:solidFill>
                  <a:srgbClr val="00FF00"/>
                </a:solidFill>
                <a:latin typeface="Albertus" pitchFamily="42" charset="0"/>
              </a:rPr>
              <a:t>:</a:t>
            </a:r>
          </a:p>
        </p:txBody>
      </p:sp>
      <p:sp>
        <p:nvSpPr>
          <p:cNvPr id="24579" name="Rectangle 3"/>
          <p:cNvSpPr>
            <a:spLocks noGrp="1" noChangeArrowheads="1"/>
          </p:cNvSpPr>
          <p:nvPr>
            <p:ph type="body" idx="1"/>
          </p:nvPr>
        </p:nvSpPr>
        <p:spPr>
          <a:xfrm>
            <a:off x="0" y="1676400"/>
            <a:ext cx="9144000" cy="4800600"/>
          </a:xfrm>
        </p:spPr>
        <p:txBody>
          <a:bodyPr/>
          <a:lstStyle/>
          <a:p>
            <a:pPr algn="l" eaLnBrk="1" hangingPunct="1">
              <a:buFontTx/>
              <a:buNone/>
            </a:pPr>
            <a:r>
              <a:rPr lang="en-US" altLang="en-US" sz="2400" dirty="0">
                <a:sym typeface="Wingdings" panose="05000000000000000000" pitchFamily="2" charset="2"/>
              </a:rPr>
              <a:t>      </a:t>
            </a:r>
            <a:r>
              <a:rPr lang="en-US" altLang="en-US" b="1" dirty="0">
                <a:latin typeface="Albertus Medium" pitchFamily="42" charset="0"/>
              </a:rPr>
              <a:t>The commonest islet cell </a:t>
            </a:r>
            <a:r>
              <a:rPr lang="en-US" altLang="en-US" b="1" dirty="0" err="1">
                <a:latin typeface="Albertus Medium" pitchFamily="42" charset="0"/>
              </a:rPr>
              <a:t>tumour</a:t>
            </a:r>
            <a:r>
              <a:rPr lang="en-US" altLang="en-US" b="1" dirty="0">
                <a:latin typeface="Albertus Medium" pitchFamily="42" charset="0"/>
              </a:rPr>
              <a:t> and arise  from the beta cell and situated anywhere on the surface or within the substance of the pancreas.</a:t>
            </a:r>
          </a:p>
          <a:p>
            <a:pPr algn="l" eaLnBrk="1" hangingPunct="1">
              <a:buFontTx/>
              <a:buNone/>
            </a:pPr>
            <a:endParaRPr lang="en-US" altLang="en-US" b="1" dirty="0">
              <a:latin typeface="Albertus Medium" pitchFamily="42" charset="0"/>
            </a:endParaRPr>
          </a:p>
          <a:p>
            <a:pPr algn="l" eaLnBrk="1" hangingPunct="1">
              <a:buFontTx/>
              <a:buNone/>
            </a:pPr>
            <a:r>
              <a:rPr lang="en-US" altLang="en-US" sz="2400" dirty="0">
                <a:sym typeface="Wingdings" panose="05000000000000000000" pitchFamily="2" charset="2"/>
              </a:rPr>
              <a:t>	    </a:t>
            </a:r>
            <a:r>
              <a:rPr lang="en-US" altLang="en-US" b="1" dirty="0">
                <a:latin typeface="Albertus Medium" pitchFamily="42" charset="0"/>
              </a:rPr>
              <a:t>Most </a:t>
            </a:r>
            <a:r>
              <a:rPr lang="en-US" altLang="en-US" b="1" dirty="0" err="1">
                <a:latin typeface="Albertus Medium" pitchFamily="42" charset="0"/>
              </a:rPr>
              <a:t>tumours</a:t>
            </a:r>
            <a:r>
              <a:rPr lang="en-US" altLang="en-US" b="1" dirty="0">
                <a:latin typeface="Albertus Medium" pitchFamily="42" charset="0"/>
              </a:rPr>
              <a:t> are benign adenomas but 15% are low grade carcinomas and secrete (insulin).</a:t>
            </a:r>
          </a:p>
          <a:p>
            <a:pPr algn="just" eaLnBrk="1" hangingPunct="1">
              <a:buFontTx/>
              <a:buNone/>
            </a:pPr>
            <a:endParaRPr lang="en-US" altLang="en-US" dirty="0"/>
          </a:p>
        </p:txBody>
      </p:sp>
    </p:spTree>
    <p:extLst>
      <p:ext uri="{BB962C8B-B14F-4D97-AF65-F5344CB8AC3E}">
        <p14:creationId xmlns:p14="http://schemas.microsoft.com/office/powerpoint/2010/main" val="2456010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0" fill="hold"/>
                                        <p:tgtEl>
                                          <p:spTgt spid="58370"/>
                                        </p:tgtEl>
                                        <p:attrNameLst>
                                          <p:attrName>ppt_w</p:attrName>
                                        </p:attrNameLst>
                                      </p:cBhvr>
                                      <p:tavLst>
                                        <p:tav tm="0" fmla="#ppt_w*sin(2.5*pi*$)">
                                          <p:val>
                                            <p:fltVal val="0"/>
                                          </p:val>
                                        </p:tav>
                                        <p:tav tm="100000">
                                          <p:val>
                                            <p:fltVal val="1"/>
                                          </p:val>
                                        </p:tav>
                                      </p:tavLst>
                                    </p:anim>
                                    <p:anim calcmode="lin" valueType="num">
                                      <p:cBhvr>
                                        <p:cTn id="8" dur="5000" fill="hold"/>
                                        <p:tgtEl>
                                          <p:spTgt spid="583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0" y="304800"/>
            <a:ext cx="8001000" cy="914400"/>
          </a:xfrm>
          <a:effectLst>
            <a:outerShdw dist="35921" dir="2700000" algn="ctr" rotWithShape="0">
              <a:srgbClr val="FFCCFF"/>
            </a:outerShdw>
          </a:effectLst>
        </p:spPr>
        <p:txBody>
          <a:bodyPr/>
          <a:lstStyle/>
          <a:p>
            <a:pPr algn="l" eaLnBrk="1" hangingPunct="1"/>
            <a:r>
              <a:rPr lang="en-US" altLang="en-US" sz="3200" b="1" u="sng" dirty="0">
                <a:latin typeface="Albertus" pitchFamily="42" charset="0"/>
              </a:rPr>
              <a:t>CLINICAL</a:t>
            </a:r>
            <a:r>
              <a:rPr lang="en-US" altLang="en-US" sz="3200" b="1" dirty="0">
                <a:latin typeface="Albertus" pitchFamily="42" charset="0"/>
              </a:rPr>
              <a:t> </a:t>
            </a:r>
            <a:r>
              <a:rPr lang="en-US" altLang="en-US" sz="3200" b="1" u="sng" dirty="0">
                <a:latin typeface="Albertus" pitchFamily="42" charset="0"/>
              </a:rPr>
              <a:t>FEATURES</a:t>
            </a:r>
            <a:r>
              <a:rPr lang="en-US" altLang="en-US" sz="3200" b="1" dirty="0">
                <a:latin typeface="Albertus" pitchFamily="42" charset="0"/>
              </a:rPr>
              <a:t>:</a:t>
            </a:r>
          </a:p>
        </p:txBody>
      </p:sp>
      <p:sp>
        <p:nvSpPr>
          <p:cNvPr id="51203" name="Rectangle 3"/>
          <p:cNvSpPr>
            <a:spLocks noGrp="1" noChangeArrowheads="1"/>
          </p:cNvSpPr>
          <p:nvPr>
            <p:ph type="body" idx="1"/>
          </p:nvPr>
        </p:nvSpPr>
        <p:spPr>
          <a:xfrm>
            <a:off x="0" y="1295400"/>
            <a:ext cx="8610600" cy="5562600"/>
          </a:xfrm>
        </p:spPr>
        <p:txBody>
          <a:bodyPr/>
          <a:lstStyle/>
          <a:p>
            <a:pPr algn="l" eaLnBrk="1" hangingPunct="1">
              <a:buFontTx/>
              <a:buNone/>
            </a:pPr>
            <a:r>
              <a:rPr lang="en-US" altLang="en-US" b="1" dirty="0">
                <a:solidFill>
                  <a:srgbClr val="FFFF00"/>
                </a:solidFill>
                <a:latin typeface="Albertus Medium" pitchFamily="42" charset="0"/>
              </a:rPr>
              <a:t>  </a:t>
            </a:r>
            <a:r>
              <a:rPr lang="en-US" altLang="en-US" b="1" dirty="0">
                <a:latin typeface="Albertus" pitchFamily="42" charset="0"/>
              </a:rPr>
              <a:t>Whipple described a triad of features which  typify the (</a:t>
            </a:r>
            <a:r>
              <a:rPr lang="en-US" altLang="en-US" b="1" dirty="0" err="1">
                <a:latin typeface="Albertus" pitchFamily="42" charset="0"/>
              </a:rPr>
              <a:t>insulinomas</a:t>
            </a:r>
            <a:r>
              <a:rPr lang="en-US" altLang="en-US" b="1" dirty="0">
                <a:latin typeface="Albertus" pitchFamily="42" charset="0"/>
              </a:rPr>
              <a:t>):</a:t>
            </a:r>
            <a:r>
              <a:rPr lang="en-US" altLang="en-US" b="1" dirty="0">
                <a:latin typeface="Albertus Medium" pitchFamily="42" charset="0"/>
              </a:rPr>
              <a:t> </a:t>
            </a:r>
          </a:p>
          <a:p>
            <a:pPr algn="l" eaLnBrk="1" hangingPunct="1">
              <a:buFontTx/>
              <a:buNone/>
            </a:pPr>
            <a:r>
              <a:rPr lang="en-US" altLang="en-US" sz="800" b="1" dirty="0">
                <a:sym typeface="Wingdings" panose="05000000000000000000" pitchFamily="2" charset="2"/>
              </a:rPr>
              <a:t>    </a:t>
            </a:r>
          </a:p>
          <a:p>
            <a:pPr algn="l" eaLnBrk="1" hangingPunct="1">
              <a:buFontTx/>
              <a:buNone/>
            </a:pPr>
            <a:r>
              <a:rPr lang="en-US" altLang="en-US" b="1" dirty="0">
                <a:sym typeface="Wingdings" panose="05000000000000000000" pitchFamily="2" charset="2"/>
              </a:rPr>
              <a:t>	  1</a:t>
            </a:r>
            <a:r>
              <a:rPr lang="en-US" altLang="en-US" sz="4000" b="1" dirty="0">
                <a:sym typeface="Wingdings" panose="05000000000000000000" pitchFamily="2" charset="2"/>
              </a:rPr>
              <a:t>.  </a:t>
            </a:r>
            <a:r>
              <a:rPr lang="en-US" altLang="en-US" sz="3000" b="1" dirty="0">
                <a:latin typeface="Mirror" pitchFamily="2" charset="0"/>
              </a:rPr>
              <a:t>Fasting produces fainting.</a:t>
            </a:r>
          </a:p>
          <a:p>
            <a:pPr algn="l" eaLnBrk="1" hangingPunct="1">
              <a:buFontTx/>
              <a:buNone/>
            </a:pPr>
            <a:endParaRPr lang="en-US" altLang="en-US" sz="1200" b="1" dirty="0">
              <a:latin typeface="Mirror" pitchFamily="2" charset="0"/>
            </a:endParaRPr>
          </a:p>
          <a:p>
            <a:pPr algn="l" eaLnBrk="1" hangingPunct="1">
              <a:buFontTx/>
              <a:buNone/>
            </a:pPr>
            <a:r>
              <a:rPr lang="en-US" altLang="en-US" b="1" dirty="0">
                <a:sym typeface="Wingdings" panose="05000000000000000000" pitchFamily="2" charset="2"/>
              </a:rPr>
              <a:t>  2</a:t>
            </a:r>
            <a:r>
              <a:rPr lang="en-US" altLang="en-US" sz="4000" b="1" dirty="0">
                <a:sym typeface="Wingdings" panose="05000000000000000000" pitchFamily="2" charset="2"/>
              </a:rPr>
              <a:t>.  </a:t>
            </a:r>
            <a:r>
              <a:rPr lang="en-US" altLang="en-US" sz="3000" b="1" dirty="0">
                <a:latin typeface="Mirror" pitchFamily="2" charset="0"/>
              </a:rPr>
              <a:t>During these “attacks” there is  	  	  </a:t>
            </a:r>
            <a:r>
              <a:rPr lang="en-US" altLang="en-US" sz="3000" b="1" dirty="0" err="1">
                <a:latin typeface="Mirror" pitchFamily="2" charset="0"/>
              </a:rPr>
              <a:t>hypoglycaemia</a:t>
            </a:r>
            <a:r>
              <a:rPr lang="en-US" altLang="en-US" sz="3000" b="1" dirty="0">
                <a:latin typeface="Mirror" pitchFamily="2" charset="0"/>
              </a:rPr>
              <a:t>.</a:t>
            </a:r>
          </a:p>
          <a:p>
            <a:pPr algn="l" eaLnBrk="1" hangingPunct="1">
              <a:buFontTx/>
              <a:buNone/>
            </a:pPr>
            <a:endParaRPr lang="en-US" altLang="en-US" sz="1000" b="1" dirty="0">
              <a:sym typeface="Wingdings" panose="05000000000000000000" pitchFamily="2" charset="2"/>
            </a:endParaRPr>
          </a:p>
          <a:p>
            <a:pPr algn="l" eaLnBrk="1" hangingPunct="1">
              <a:buFontTx/>
              <a:buNone/>
            </a:pPr>
            <a:r>
              <a:rPr lang="en-US" altLang="en-US" b="1" dirty="0">
                <a:sym typeface="Wingdings" panose="05000000000000000000" pitchFamily="2" charset="2"/>
              </a:rPr>
              <a:t>      3</a:t>
            </a:r>
            <a:r>
              <a:rPr lang="en-US" altLang="en-US" sz="4000" b="1" dirty="0">
                <a:sym typeface="Wingdings" panose="05000000000000000000" pitchFamily="2" charset="2"/>
              </a:rPr>
              <a:t>.  </a:t>
            </a:r>
            <a:r>
              <a:rPr lang="en-US" altLang="en-US" sz="3000" b="1" dirty="0">
                <a:latin typeface="Mirror" pitchFamily="2" charset="0"/>
              </a:rPr>
              <a:t>The attacks may be relieved by 	  	  ingestion of glucose.</a:t>
            </a:r>
          </a:p>
          <a:p>
            <a:pPr eaLnBrk="1" hangingPunct="1">
              <a:buFontTx/>
              <a:buNone/>
            </a:pPr>
            <a:endParaRPr lang="en-US" altLang="en-US" sz="3000" b="1" dirty="0">
              <a:latin typeface="Mirror" pitchFamily="2" charset="0"/>
            </a:endParaRPr>
          </a:p>
        </p:txBody>
      </p:sp>
    </p:spTree>
    <p:extLst>
      <p:ext uri="{BB962C8B-B14F-4D97-AF65-F5344CB8AC3E}">
        <p14:creationId xmlns:p14="http://schemas.microsoft.com/office/powerpoint/2010/main" val="1075618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p:cTn id="12"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1203">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 calcmode="lin" valueType="num">
                                      <p:cBhvr>
                                        <p:cTn id="17"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1203">
                                            <p:txEl>
                                              <p:pRg st="1" end="1"/>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 calcmode="lin" valueType="num">
                                      <p:cBhvr>
                                        <p:cTn id="22"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1203">
                                            <p:txEl>
                                              <p:pRg st="2" end="2"/>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 calcmode="lin" valueType="num">
                                      <p:cBhvr>
                                        <p:cTn id="27"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1203">
                                            <p:txEl>
                                              <p:pRg st="4" end="4"/>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 calcmode="lin" valueType="num">
                                      <p:cBhvr>
                                        <p:cTn id="32" dur="500" fill="hold"/>
                                        <p:tgtEl>
                                          <p:spTgt spid="5120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120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0"/>
            <a:ext cx="8077200" cy="914400"/>
          </a:xfrm>
          <a:effectLst>
            <a:outerShdw dist="35921" dir="2700000" algn="ctr" rotWithShape="0">
              <a:srgbClr val="FFFF00"/>
            </a:outerShdw>
          </a:effectLst>
        </p:spPr>
        <p:txBody>
          <a:bodyPr/>
          <a:lstStyle/>
          <a:p>
            <a:pPr algn="l" eaLnBrk="1" hangingPunct="1"/>
            <a:r>
              <a:rPr lang="en-US" altLang="en-US" sz="3200" b="1" u="sng">
                <a:latin typeface="Albertus" pitchFamily="42" charset="0"/>
              </a:rPr>
              <a:t>INVESTIGATIONS</a:t>
            </a:r>
            <a:r>
              <a:rPr lang="en-US" altLang="en-US" sz="3200" b="1">
                <a:latin typeface="Albertus" pitchFamily="42" charset="0"/>
              </a:rPr>
              <a:t>:</a:t>
            </a:r>
          </a:p>
        </p:txBody>
      </p:sp>
      <p:sp>
        <p:nvSpPr>
          <p:cNvPr id="60419" name="Rectangle 3"/>
          <p:cNvSpPr>
            <a:spLocks noGrp="1" noChangeArrowheads="1"/>
          </p:cNvSpPr>
          <p:nvPr>
            <p:ph type="body" idx="1"/>
          </p:nvPr>
        </p:nvSpPr>
        <p:spPr>
          <a:xfrm>
            <a:off x="304800" y="936567"/>
            <a:ext cx="9144000" cy="5943600"/>
          </a:xfrm>
        </p:spPr>
        <p:txBody>
          <a:bodyPr>
            <a:normAutofit/>
          </a:bodyPr>
          <a:lstStyle/>
          <a:p>
            <a:pPr algn="l" eaLnBrk="1" hangingPunct="1">
              <a:lnSpc>
                <a:spcPct val="90000"/>
              </a:lnSpc>
              <a:buFontTx/>
              <a:buNone/>
            </a:pPr>
            <a:r>
              <a:rPr lang="en-US" altLang="en-US" sz="3600" b="1" dirty="0">
                <a:solidFill>
                  <a:srgbClr val="FF66CC"/>
                </a:solidFill>
                <a:sym typeface="Wingdings" panose="05000000000000000000" pitchFamily="2" charset="2"/>
              </a:rPr>
              <a:t>  </a:t>
            </a:r>
            <a:r>
              <a:rPr lang="en-US" altLang="en-US" sz="4400" b="1" dirty="0">
                <a:solidFill>
                  <a:srgbClr val="FF66CC"/>
                </a:solidFill>
                <a:sym typeface="Wingdings" panose="05000000000000000000" pitchFamily="2" charset="2"/>
              </a:rPr>
              <a:t>	</a:t>
            </a:r>
            <a:r>
              <a:rPr lang="en-US" altLang="en-US" sz="4400" b="1" dirty="0">
                <a:sym typeface="Wingdings" panose="05000000000000000000" pitchFamily="2" charset="2"/>
              </a:rPr>
              <a:t>1. </a:t>
            </a:r>
            <a:r>
              <a:rPr lang="en-US" altLang="en-US" sz="2800" b="1" dirty="0">
                <a:latin typeface="Mirror" pitchFamily="2" charset="0"/>
              </a:rPr>
              <a:t>Measurement of blood sugar in an attack.</a:t>
            </a:r>
            <a:r>
              <a:rPr lang="en-US" altLang="en-US" sz="3000" b="1" dirty="0">
                <a:sym typeface="Wingdings" panose="05000000000000000000" pitchFamily="2" charset="2"/>
              </a:rPr>
              <a:t> </a:t>
            </a:r>
            <a:r>
              <a:rPr lang="en-US" altLang="en-US" sz="4400" b="1" dirty="0">
                <a:sym typeface="Wingdings" panose="05000000000000000000" pitchFamily="2" charset="2"/>
              </a:rPr>
              <a:t>	</a:t>
            </a:r>
            <a:r>
              <a:rPr lang="en-US" altLang="en-US" sz="2800" b="1" dirty="0">
                <a:latin typeface="Mirror" pitchFamily="2" charset="0"/>
              </a:rPr>
              <a:t>Overnight fasting serum glucose and 	</a:t>
            </a:r>
            <a:r>
              <a:rPr lang="en-US" altLang="en-US" sz="3600" b="1" dirty="0">
                <a:latin typeface="Mirror" pitchFamily="2" charset="0"/>
              </a:rPr>
              <a:t>2.</a:t>
            </a:r>
            <a:r>
              <a:rPr lang="en-US" altLang="en-US" sz="2800" b="1" dirty="0">
                <a:latin typeface="Mirror" pitchFamily="2" charset="0"/>
              </a:rPr>
              <a:t> insulin level (before &amp; after overnight). Insulin level are estimated by radio-immunoassay.</a:t>
            </a:r>
          </a:p>
          <a:p>
            <a:pPr algn="l" eaLnBrk="1" hangingPunct="1">
              <a:lnSpc>
                <a:spcPct val="90000"/>
              </a:lnSpc>
              <a:buFontTx/>
              <a:buNone/>
            </a:pPr>
            <a:endParaRPr lang="en-US" altLang="en-US" sz="1500" b="1" dirty="0">
              <a:latin typeface="Mirror" pitchFamily="2" charset="0"/>
            </a:endParaRPr>
          </a:p>
          <a:p>
            <a:pPr algn="l" eaLnBrk="1" hangingPunct="1">
              <a:lnSpc>
                <a:spcPct val="90000"/>
              </a:lnSpc>
              <a:buFontTx/>
              <a:buNone/>
            </a:pPr>
            <a:r>
              <a:rPr lang="en-US" altLang="en-US" sz="4400" b="1" dirty="0">
                <a:sym typeface="Wingdings" panose="05000000000000000000" pitchFamily="2" charset="2"/>
              </a:rPr>
              <a:t>	3.</a:t>
            </a:r>
            <a:r>
              <a:rPr lang="en-US" altLang="en-US" sz="2800" b="1" dirty="0">
                <a:latin typeface="Mirror" pitchFamily="2" charset="0"/>
              </a:rPr>
              <a:t>Pre-operative localization of the </a:t>
            </a:r>
            <a:r>
              <a:rPr lang="en-US" altLang="en-US" sz="2800" b="1" dirty="0" err="1">
                <a:latin typeface="Mirror" pitchFamily="2" charset="0"/>
              </a:rPr>
              <a:t>tumour</a:t>
            </a:r>
            <a:r>
              <a:rPr lang="en-US" altLang="en-US" sz="2800" b="1" dirty="0">
                <a:latin typeface="Mirror" pitchFamily="2" charset="0"/>
              </a:rPr>
              <a:t> very important identification at operation can be difficult.</a:t>
            </a:r>
          </a:p>
          <a:p>
            <a:pPr algn="l" eaLnBrk="1" hangingPunct="1">
              <a:lnSpc>
                <a:spcPct val="90000"/>
              </a:lnSpc>
              <a:buFontTx/>
              <a:buNone/>
            </a:pPr>
            <a:r>
              <a:rPr lang="en-US" altLang="en-US" sz="2800" b="1" dirty="0">
                <a:latin typeface="Mirror" pitchFamily="2" charset="0"/>
              </a:rPr>
              <a:t>		</a:t>
            </a:r>
          </a:p>
          <a:p>
            <a:pPr algn="ctr" eaLnBrk="1" hangingPunct="1">
              <a:lnSpc>
                <a:spcPct val="90000"/>
              </a:lnSpc>
              <a:buFontTx/>
              <a:buNone/>
            </a:pPr>
            <a:endParaRPr lang="en-US" altLang="en-US" sz="2800" b="1" dirty="0">
              <a:latin typeface="Mirror" pitchFamily="2" charset="0"/>
            </a:endParaRPr>
          </a:p>
          <a:p>
            <a:pPr algn="ctr" eaLnBrk="1" hangingPunct="1">
              <a:lnSpc>
                <a:spcPct val="90000"/>
              </a:lnSpc>
              <a:buFontTx/>
              <a:buNone/>
            </a:pPr>
            <a:r>
              <a:rPr lang="en-US" altLang="en-US" sz="2800" b="1" dirty="0">
                <a:latin typeface="Mirror" pitchFamily="2" charset="0"/>
              </a:rPr>
              <a:t>[Combination CT Scan and selective 	  		 angiography] </a:t>
            </a:r>
          </a:p>
          <a:p>
            <a:pPr algn="just" eaLnBrk="1" hangingPunct="1">
              <a:lnSpc>
                <a:spcPct val="90000"/>
              </a:lnSpc>
              <a:buFontTx/>
              <a:buNone/>
            </a:pPr>
            <a:endParaRPr lang="en-US" altLang="en-US" sz="3400" b="1" dirty="0">
              <a:latin typeface="Mirror" pitchFamily="2" charset="0"/>
            </a:endParaRPr>
          </a:p>
        </p:txBody>
      </p:sp>
    </p:spTree>
    <p:extLst>
      <p:ext uri="{BB962C8B-B14F-4D97-AF65-F5344CB8AC3E}">
        <p14:creationId xmlns:p14="http://schemas.microsoft.com/office/powerpoint/2010/main" val="2566540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up)">
                                      <p:cBhvr>
                                        <p:cTn id="7" dur="500"/>
                                        <p:tgtEl>
                                          <p:spTgt spid="60418"/>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0419">
                                            <p:txEl>
                                              <p:pRg st="0" end="0"/>
                                            </p:txEl>
                                          </p:spTgt>
                                        </p:tgtEl>
                                        <p:attrNameLst>
                                          <p:attrName>style.visibility</p:attrName>
                                        </p:attrNameLst>
                                      </p:cBhvr>
                                      <p:to>
                                        <p:strVal val="visible"/>
                                      </p:to>
                                    </p:set>
                                    <p:animEffect transition="in" filter="strips(downLeft)">
                                      <p:cBhvr>
                                        <p:cTn id="11" dur="500"/>
                                        <p:tgtEl>
                                          <p:spTgt spid="60419">
                                            <p:txEl>
                                              <p:pRg st="0" end="0"/>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strips(downLeft)">
                                      <p:cBhvr>
                                        <p:cTn id="15" dur="500"/>
                                        <p:tgtEl>
                                          <p:spTgt spid="60419">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strips(downLeft)">
                                      <p:cBhvr>
                                        <p:cTn id="19" dur="500"/>
                                        <p:tgtEl>
                                          <p:spTgt spid="60419">
                                            <p:txEl>
                                              <p:pRg st="3" end="3"/>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animEffect transition="in" filter="strips(downLeft)">
                                      <p:cBhvr>
                                        <p:cTn id="23"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81000"/>
            <a:ext cx="8458200" cy="533400"/>
          </a:xfrm>
          <a:effectLst>
            <a:outerShdw dist="35921" dir="2700000" algn="ctr" rotWithShape="0">
              <a:srgbClr val="FFFF00"/>
            </a:outerShdw>
          </a:effectLst>
        </p:spPr>
        <p:txBody>
          <a:bodyPr>
            <a:normAutofit fontScale="90000"/>
          </a:bodyPr>
          <a:lstStyle/>
          <a:p>
            <a:pPr algn="l" eaLnBrk="1" hangingPunct="1"/>
            <a:r>
              <a:rPr lang="en-US" altLang="en-US" sz="3200" b="1">
                <a:latin typeface="Albertus" pitchFamily="42" charset="0"/>
              </a:rPr>
              <a:t> </a:t>
            </a:r>
            <a:r>
              <a:rPr lang="en-US" altLang="en-US" sz="3200" b="1" u="sng">
                <a:latin typeface="Albertus" pitchFamily="42" charset="0"/>
              </a:rPr>
              <a:t>TREATMENT</a:t>
            </a:r>
            <a:r>
              <a:rPr lang="en-US" altLang="en-US" sz="3200" b="1">
                <a:latin typeface="Albertus" pitchFamily="42" charset="0"/>
              </a:rPr>
              <a:t>:</a:t>
            </a:r>
          </a:p>
        </p:txBody>
      </p:sp>
      <p:sp>
        <p:nvSpPr>
          <p:cNvPr id="61443" name="Rectangle 3"/>
          <p:cNvSpPr>
            <a:spLocks noGrp="1" noChangeArrowheads="1"/>
          </p:cNvSpPr>
          <p:nvPr>
            <p:ph type="body" idx="1"/>
          </p:nvPr>
        </p:nvSpPr>
        <p:spPr>
          <a:xfrm>
            <a:off x="-18011" y="914400"/>
            <a:ext cx="9144000" cy="5867400"/>
          </a:xfrm>
        </p:spPr>
        <p:txBody>
          <a:bodyPr/>
          <a:lstStyle/>
          <a:p>
            <a:pPr algn="l" eaLnBrk="1" hangingPunct="1">
              <a:lnSpc>
                <a:spcPct val="90000"/>
              </a:lnSpc>
              <a:buFontTx/>
              <a:buNone/>
            </a:pPr>
            <a:r>
              <a:rPr lang="en-US" altLang="en-US" sz="3000" b="1" dirty="0">
                <a:sym typeface="Wingdings" panose="05000000000000000000" pitchFamily="2" charset="2"/>
              </a:rPr>
              <a:t>   1</a:t>
            </a:r>
            <a:r>
              <a:rPr lang="en-US" altLang="en-US" sz="4400" b="1" dirty="0">
                <a:sym typeface="Wingdings" panose="05000000000000000000" pitchFamily="2" charset="2"/>
              </a:rPr>
              <a:t>.</a:t>
            </a:r>
            <a:r>
              <a:rPr lang="en-US" altLang="en-US" sz="2800" b="1" dirty="0">
                <a:latin typeface="Mirror" pitchFamily="2" charset="0"/>
              </a:rPr>
              <a:t>If the </a:t>
            </a:r>
            <a:r>
              <a:rPr lang="en-US" altLang="en-US" sz="2800" b="1" dirty="0" err="1">
                <a:latin typeface="Mirror" pitchFamily="2" charset="0"/>
              </a:rPr>
              <a:t>tumour</a:t>
            </a:r>
            <a:r>
              <a:rPr lang="en-US" altLang="en-US" sz="2800" b="1" dirty="0">
                <a:latin typeface="Mirror" pitchFamily="2" charset="0"/>
              </a:rPr>
              <a:t> localized surgical resection is the TR of choice also this apply to metastases.</a:t>
            </a:r>
          </a:p>
          <a:p>
            <a:pPr algn="l" eaLnBrk="1" hangingPunct="1">
              <a:lnSpc>
                <a:spcPct val="90000"/>
              </a:lnSpc>
              <a:buFontTx/>
              <a:buNone/>
            </a:pPr>
            <a:endParaRPr lang="en-US" altLang="en-US" sz="2000" b="1" dirty="0">
              <a:latin typeface="Mirror" pitchFamily="2" charset="0"/>
            </a:endParaRPr>
          </a:p>
          <a:p>
            <a:pPr algn="l" eaLnBrk="1" hangingPunct="1">
              <a:lnSpc>
                <a:spcPct val="90000"/>
              </a:lnSpc>
              <a:buFontTx/>
              <a:buNone/>
            </a:pPr>
            <a:r>
              <a:rPr lang="en-US" altLang="en-US" sz="3000" b="1" dirty="0">
                <a:sym typeface="Wingdings" panose="05000000000000000000" pitchFamily="2" charset="2"/>
              </a:rPr>
              <a:t>   2</a:t>
            </a:r>
            <a:r>
              <a:rPr lang="en-US" altLang="en-US" sz="4400" b="1" dirty="0">
                <a:sym typeface="Wingdings" panose="05000000000000000000" pitchFamily="2" charset="2"/>
              </a:rPr>
              <a:t>.</a:t>
            </a:r>
            <a:r>
              <a:rPr lang="en-US" altLang="en-US" sz="2800" b="1" dirty="0">
                <a:latin typeface="Mirror" pitchFamily="2" charset="0"/>
              </a:rPr>
              <a:t>If the </a:t>
            </a:r>
            <a:r>
              <a:rPr lang="en-US" altLang="en-US" sz="2800" b="1" dirty="0" err="1">
                <a:latin typeface="Mirror" pitchFamily="2" charset="0"/>
              </a:rPr>
              <a:t>tumours</a:t>
            </a:r>
            <a:r>
              <a:rPr lang="en-US" altLang="en-US" sz="2800" b="1" dirty="0">
                <a:latin typeface="Mirror" pitchFamily="2" charset="0"/>
              </a:rPr>
              <a:t> not localized during surgery (Intra operative USS can be done to localize the </a:t>
            </a:r>
            <a:r>
              <a:rPr lang="en-US" altLang="en-US" sz="2800" b="1" dirty="0" err="1">
                <a:latin typeface="Mirror" pitchFamily="2" charset="0"/>
              </a:rPr>
              <a:t>tumour</a:t>
            </a:r>
            <a:r>
              <a:rPr lang="en-US" altLang="en-US" sz="2800" b="1" dirty="0">
                <a:latin typeface="Mirror" pitchFamily="2" charset="0"/>
              </a:rPr>
              <a:t>) than resected.</a:t>
            </a:r>
          </a:p>
          <a:p>
            <a:pPr algn="l" eaLnBrk="1" hangingPunct="1">
              <a:lnSpc>
                <a:spcPct val="90000"/>
              </a:lnSpc>
              <a:buFontTx/>
              <a:buNone/>
            </a:pPr>
            <a:r>
              <a:rPr lang="en-US" altLang="en-US" sz="2800" b="1" dirty="0">
                <a:latin typeface="Mirror" pitchFamily="2" charset="0"/>
              </a:rPr>
              <a:t>  </a:t>
            </a:r>
            <a:r>
              <a:rPr lang="en-US" altLang="en-US" sz="2000" b="1" dirty="0">
                <a:latin typeface="Mirror" pitchFamily="2" charset="0"/>
              </a:rPr>
              <a:t> </a:t>
            </a:r>
          </a:p>
          <a:p>
            <a:pPr algn="l" eaLnBrk="1" hangingPunct="1">
              <a:lnSpc>
                <a:spcPct val="90000"/>
              </a:lnSpc>
              <a:buFontTx/>
              <a:buNone/>
            </a:pPr>
            <a:r>
              <a:rPr lang="en-US" altLang="en-US" sz="3000" b="1" dirty="0">
                <a:sym typeface="Wingdings" panose="05000000000000000000" pitchFamily="2" charset="2"/>
              </a:rPr>
              <a:t>   3</a:t>
            </a:r>
            <a:r>
              <a:rPr lang="en-US" altLang="en-US" sz="4400" b="1" dirty="0">
                <a:sym typeface="Wingdings" panose="05000000000000000000" pitchFamily="2" charset="2"/>
              </a:rPr>
              <a:t>.</a:t>
            </a:r>
            <a:r>
              <a:rPr lang="en-US" altLang="en-US" sz="2800" b="1" dirty="0">
                <a:latin typeface="Mirror" pitchFamily="2" charset="0"/>
              </a:rPr>
              <a:t>Sub total distal resection for multiple </a:t>
            </a:r>
            <a:r>
              <a:rPr lang="en-US" altLang="en-US" sz="2800" b="1" dirty="0" err="1">
                <a:latin typeface="Mirror" pitchFamily="2" charset="0"/>
              </a:rPr>
              <a:t>tumours</a:t>
            </a:r>
            <a:r>
              <a:rPr lang="en-US" altLang="en-US" sz="2800" b="1" dirty="0">
                <a:latin typeface="Mirror" pitchFamily="2" charset="0"/>
              </a:rPr>
              <a:t> is appropriate.</a:t>
            </a:r>
          </a:p>
          <a:p>
            <a:pPr algn="just" eaLnBrk="1" hangingPunct="1">
              <a:lnSpc>
                <a:spcPct val="90000"/>
              </a:lnSpc>
              <a:buFontTx/>
              <a:buNone/>
            </a:pPr>
            <a:r>
              <a:rPr lang="en-US" altLang="en-US" b="1" dirty="0">
                <a:latin typeface="Mirror" pitchFamily="2" charset="0"/>
              </a:rPr>
              <a:t>	</a:t>
            </a:r>
          </a:p>
        </p:txBody>
      </p:sp>
    </p:spTree>
    <p:extLst>
      <p:ext uri="{BB962C8B-B14F-4D97-AF65-F5344CB8AC3E}">
        <p14:creationId xmlns:p14="http://schemas.microsoft.com/office/powerpoint/2010/main" val="973767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61442"/>
                                        </p:tgtEl>
                                        <p:attrNameLst>
                                          <p:attrName>style.visibility</p:attrName>
                                        </p:attrNameLst>
                                      </p:cBhvr>
                                      <p:to>
                                        <p:strVal val="visible"/>
                                      </p:to>
                                    </p:set>
                                    <p:anim to="" calcmode="lin" valueType="num">
                                      <p:cBhvr>
                                        <p:cTn id="7" dur="1" fill="hold"/>
                                        <p:tgtEl>
                                          <p:spTgt spid="61442"/>
                                        </p:tgtEl>
                                        <p:attrNameLst>
                                          <p:attrName/>
                                        </p:attrNameLst>
                                      </p:cBhvr>
                                    </p:anim>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animEffect transition="in" filter="strips(downLeft)">
                                      <p:cBhvr>
                                        <p:cTn id="11" dur="500"/>
                                        <p:tgtEl>
                                          <p:spTgt spid="61443">
                                            <p:txEl>
                                              <p:pRg st="0" end="0"/>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strips(downLeft)">
                                      <p:cBhvr>
                                        <p:cTn id="15" dur="500"/>
                                        <p:tgtEl>
                                          <p:spTgt spid="61443">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Effect transition="in" filter="strips(downLeft)">
                                      <p:cBhvr>
                                        <p:cTn id="19" dur="500"/>
                                        <p:tgtEl>
                                          <p:spTgt spid="61443">
                                            <p:txEl>
                                              <p:pRg st="3" end="3"/>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animEffect transition="in" filter="strips(downLeft)">
                                      <p:cBhvr>
                                        <p:cTn id="23" dur="500"/>
                                        <p:tgtEl>
                                          <p:spTgt spid="61443">
                                            <p:txEl>
                                              <p:pRg st="4" end="4"/>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strips(downLeft)">
                                      <p:cBhvr>
                                        <p:cTn id="27"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81000"/>
            <a:ext cx="9144000" cy="990600"/>
          </a:xfrm>
        </p:spPr>
        <p:txBody>
          <a:bodyPr>
            <a:noAutofit/>
          </a:bodyPr>
          <a:lstStyle/>
          <a:p>
            <a:pPr algn="ctr" rtl="0" eaLnBrk="1" fontAlgn="auto" hangingPunct="1">
              <a:spcAft>
                <a:spcPts val="0"/>
              </a:spcAft>
              <a:defRPr/>
            </a:pPr>
            <a:r>
              <a:rPr lang="en-US" sz="4800" b="1" dirty="0">
                <a:solidFill>
                  <a:srgbClr val="002060"/>
                </a:solidFill>
                <a:latin typeface="Segoe Print" pitchFamily="2" charset="0"/>
              </a:rPr>
              <a:t>Etiology: (GET SMASHED)</a:t>
            </a:r>
          </a:p>
        </p:txBody>
      </p:sp>
      <p:sp>
        <p:nvSpPr>
          <p:cNvPr id="5" name="Content Placeholder 2"/>
          <p:cNvSpPr>
            <a:spLocks noGrp="1"/>
          </p:cNvSpPr>
          <p:nvPr>
            <p:ph idx="1"/>
          </p:nvPr>
        </p:nvSpPr>
        <p:spPr>
          <a:xfrm>
            <a:off x="457200" y="1524000"/>
            <a:ext cx="8229600" cy="5029200"/>
          </a:xfrm>
        </p:spPr>
        <p:txBody>
          <a:bodyPr>
            <a:normAutofit fontScale="92500" lnSpcReduction="10000"/>
          </a:bodyPr>
          <a:lstStyle/>
          <a:p>
            <a:pPr marL="0" indent="0" algn="l" rtl="0" eaLnBrk="1" fontAlgn="auto" hangingPunct="1">
              <a:spcAft>
                <a:spcPts val="0"/>
              </a:spcAft>
              <a:buNone/>
              <a:defRPr/>
            </a:pPr>
            <a:r>
              <a:rPr lang="en-US" b="1" dirty="0">
                <a:solidFill>
                  <a:srgbClr val="002060"/>
                </a:solidFill>
              </a:rPr>
              <a:t>G: Gallstone</a:t>
            </a:r>
          </a:p>
          <a:p>
            <a:pPr marL="0" indent="0" algn="l" rtl="0" eaLnBrk="1" fontAlgn="auto" hangingPunct="1">
              <a:spcAft>
                <a:spcPts val="0"/>
              </a:spcAft>
              <a:buNone/>
              <a:defRPr/>
            </a:pPr>
            <a:r>
              <a:rPr lang="en-US" b="1" dirty="0">
                <a:solidFill>
                  <a:srgbClr val="002060"/>
                </a:solidFill>
              </a:rPr>
              <a:t>E:  Ethanol                    </a:t>
            </a:r>
          </a:p>
          <a:p>
            <a:pPr marL="0" indent="0" algn="l" rtl="0" eaLnBrk="1" fontAlgn="auto" hangingPunct="1">
              <a:spcAft>
                <a:spcPts val="0"/>
              </a:spcAft>
              <a:buNone/>
              <a:defRPr/>
            </a:pPr>
            <a:r>
              <a:rPr lang="en-US" b="1" dirty="0">
                <a:solidFill>
                  <a:srgbClr val="002060"/>
                </a:solidFill>
              </a:rPr>
              <a:t>T:  Trauma</a:t>
            </a:r>
          </a:p>
          <a:p>
            <a:pPr marL="0" indent="0" algn="l" rtl="0" eaLnBrk="1" fontAlgn="auto" hangingPunct="1">
              <a:spcAft>
                <a:spcPts val="0"/>
              </a:spcAft>
              <a:buNone/>
              <a:defRPr/>
            </a:pPr>
            <a:r>
              <a:rPr lang="en-US" b="1" dirty="0">
                <a:solidFill>
                  <a:srgbClr val="002060"/>
                </a:solidFill>
              </a:rPr>
              <a:t>S:  Steroid</a:t>
            </a:r>
          </a:p>
          <a:p>
            <a:pPr marL="0" indent="0" algn="l" rtl="0" eaLnBrk="1" fontAlgn="auto" hangingPunct="1">
              <a:spcAft>
                <a:spcPts val="0"/>
              </a:spcAft>
              <a:buNone/>
              <a:defRPr/>
            </a:pPr>
            <a:r>
              <a:rPr lang="en-US" b="1" dirty="0">
                <a:solidFill>
                  <a:srgbClr val="002060"/>
                </a:solidFill>
              </a:rPr>
              <a:t>M:  Mump</a:t>
            </a:r>
          </a:p>
          <a:p>
            <a:pPr marL="0" indent="0" algn="l" rtl="0" eaLnBrk="1" fontAlgn="auto" hangingPunct="1">
              <a:spcAft>
                <a:spcPts val="0"/>
              </a:spcAft>
              <a:buNone/>
              <a:defRPr/>
            </a:pPr>
            <a:r>
              <a:rPr lang="en-US" b="1" dirty="0">
                <a:solidFill>
                  <a:srgbClr val="002060"/>
                </a:solidFill>
              </a:rPr>
              <a:t>A</a:t>
            </a:r>
            <a:r>
              <a:rPr lang="fa-IR" b="1" dirty="0">
                <a:solidFill>
                  <a:srgbClr val="002060"/>
                </a:solidFill>
              </a:rPr>
              <a:t> :</a:t>
            </a:r>
            <a:r>
              <a:rPr lang="en-US" b="1" dirty="0">
                <a:solidFill>
                  <a:srgbClr val="002060"/>
                </a:solidFill>
              </a:rPr>
              <a:t>Autoimmune</a:t>
            </a:r>
          </a:p>
          <a:p>
            <a:pPr marL="0" indent="0" algn="l" rtl="0" eaLnBrk="1" fontAlgn="auto" hangingPunct="1">
              <a:spcAft>
                <a:spcPts val="0"/>
              </a:spcAft>
              <a:buNone/>
              <a:defRPr/>
            </a:pPr>
            <a:r>
              <a:rPr lang="en-US" b="1" dirty="0">
                <a:solidFill>
                  <a:srgbClr val="002060"/>
                </a:solidFill>
              </a:rPr>
              <a:t>S:  Scorpion bits</a:t>
            </a:r>
          </a:p>
          <a:p>
            <a:pPr marL="0" indent="0" algn="l" rtl="0" eaLnBrk="1" fontAlgn="auto" hangingPunct="1">
              <a:spcAft>
                <a:spcPts val="0"/>
              </a:spcAft>
              <a:buNone/>
              <a:defRPr/>
            </a:pPr>
            <a:r>
              <a:rPr lang="en-US" b="1" dirty="0">
                <a:solidFill>
                  <a:srgbClr val="002060"/>
                </a:solidFill>
              </a:rPr>
              <a:t>H:  Hyperlipidemia</a:t>
            </a:r>
          </a:p>
          <a:p>
            <a:pPr marL="0" indent="0" algn="l" rtl="0" eaLnBrk="1" fontAlgn="auto" hangingPunct="1">
              <a:spcAft>
                <a:spcPts val="0"/>
              </a:spcAft>
              <a:buNone/>
              <a:defRPr/>
            </a:pPr>
            <a:r>
              <a:rPr lang="en-US" b="1" dirty="0">
                <a:solidFill>
                  <a:srgbClr val="002060"/>
                </a:solidFill>
              </a:rPr>
              <a:t>E:  ERCP</a:t>
            </a:r>
          </a:p>
          <a:p>
            <a:pPr marL="0" indent="0" algn="l" rtl="0" eaLnBrk="1" fontAlgn="auto" hangingPunct="1">
              <a:spcAft>
                <a:spcPts val="0"/>
              </a:spcAft>
              <a:buNone/>
              <a:defRPr/>
            </a:pPr>
            <a:r>
              <a:rPr lang="en-US" b="1" dirty="0">
                <a:solidFill>
                  <a:srgbClr val="002060"/>
                </a:solidFill>
              </a:rPr>
              <a:t>D:  Drugs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194808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0" name="Rectangle 6"/>
          <p:cNvSpPr>
            <a:spLocks noGrp="1" noChangeArrowheads="1"/>
          </p:cNvSpPr>
          <p:nvPr>
            <p:ph type="body" idx="1"/>
          </p:nvPr>
        </p:nvSpPr>
        <p:spPr>
          <a:xfrm>
            <a:off x="304800" y="1447800"/>
            <a:ext cx="9067800" cy="3962400"/>
          </a:xfrm>
          <a:noFill/>
        </p:spPr>
        <p:txBody>
          <a:bodyPr lIns="91440" tIns="45720" rIns="91440" bIns="45720"/>
          <a:lstStyle/>
          <a:p>
            <a:pPr algn="l" eaLnBrk="1" hangingPunct="1">
              <a:buFontTx/>
              <a:buNone/>
            </a:pPr>
            <a:r>
              <a:rPr lang="en-US" altLang="en-US" sz="3000" b="1" dirty="0">
                <a:sym typeface="Wingdings" panose="05000000000000000000" pitchFamily="2" charset="2"/>
              </a:rPr>
              <a:t>   4</a:t>
            </a:r>
            <a:r>
              <a:rPr lang="en-US" altLang="en-US" sz="4400" b="1" dirty="0">
                <a:sym typeface="Wingdings" panose="05000000000000000000" pitchFamily="2" charset="2"/>
              </a:rPr>
              <a:t>.</a:t>
            </a:r>
            <a:r>
              <a:rPr lang="en-US" altLang="en-US" sz="2800" b="1" dirty="0">
                <a:latin typeface="Mirror" pitchFamily="2" charset="0"/>
              </a:rPr>
              <a:t>With negative exploration it is appropriate to perform pancreatectomy distal to the superior mesenteric vessels.</a:t>
            </a:r>
          </a:p>
          <a:p>
            <a:pPr algn="l" eaLnBrk="1" hangingPunct="1">
              <a:buFontTx/>
              <a:buNone/>
            </a:pPr>
            <a:endParaRPr lang="en-US" altLang="en-US" sz="2800" b="1" dirty="0">
              <a:latin typeface="Mirror" pitchFamily="2" charset="0"/>
            </a:endParaRPr>
          </a:p>
          <a:p>
            <a:pPr algn="l" eaLnBrk="1" hangingPunct="1">
              <a:buFontTx/>
              <a:buNone/>
            </a:pPr>
            <a:r>
              <a:rPr lang="en-US" altLang="en-US" sz="3000" b="1" dirty="0">
                <a:sym typeface="Wingdings" panose="05000000000000000000" pitchFamily="2" charset="2"/>
              </a:rPr>
              <a:t>   5</a:t>
            </a:r>
            <a:r>
              <a:rPr lang="en-US" altLang="en-US" sz="4400" b="1" dirty="0">
                <a:sym typeface="Wingdings" panose="05000000000000000000" pitchFamily="2" charset="2"/>
              </a:rPr>
              <a:t>.</a:t>
            </a:r>
            <a:r>
              <a:rPr lang="en-US" altLang="en-US" sz="2800" b="1" dirty="0">
                <a:latin typeface="Mirror" pitchFamily="2" charset="0"/>
              </a:rPr>
              <a:t>The Hypoglycemic attacks may be relieved by </a:t>
            </a:r>
            <a:r>
              <a:rPr lang="en-US" altLang="en-US" sz="2800" b="1" dirty="0" err="1">
                <a:latin typeface="Mirror" pitchFamily="2" charset="0"/>
              </a:rPr>
              <a:t>diazoxide</a:t>
            </a:r>
            <a:r>
              <a:rPr lang="en-US" altLang="en-US" sz="2800" b="1" dirty="0">
                <a:latin typeface="Mirror" pitchFamily="2" charset="0"/>
              </a:rPr>
              <a:t> or </a:t>
            </a:r>
            <a:r>
              <a:rPr lang="en-US" altLang="en-US" sz="2800" b="1" dirty="0" err="1">
                <a:latin typeface="Mirror" pitchFamily="2" charset="0"/>
              </a:rPr>
              <a:t>streptazotocin</a:t>
            </a:r>
            <a:r>
              <a:rPr lang="en-US" altLang="en-US" sz="2800" b="1" dirty="0">
                <a:latin typeface="Mirror" pitchFamily="2" charset="0"/>
              </a:rPr>
              <a:t>. </a:t>
            </a:r>
          </a:p>
          <a:p>
            <a:pPr algn="l" eaLnBrk="1" hangingPunct="1">
              <a:buFontTx/>
              <a:buNone/>
            </a:pPr>
            <a:r>
              <a:rPr lang="en-US" altLang="en-US" sz="2800" b="1" dirty="0">
                <a:latin typeface="Mirror" pitchFamily="2" charset="0"/>
              </a:rPr>
              <a:t> </a:t>
            </a:r>
          </a:p>
        </p:txBody>
      </p:sp>
    </p:spTree>
    <p:extLst>
      <p:ext uri="{BB962C8B-B14F-4D97-AF65-F5344CB8AC3E}">
        <p14:creationId xmlns:p14="http://schemas.microsoft.com/office/powerpoint/2010/main" val="418530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animEffect transition="in" filter="strips(downLeft)">
                                      <p:cBhvr>
                                        <p:cTn id="7" dur="500"/>
                                        <p:tgtEl>
                                          <p:spTgt spid="62470">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2470">
                                            <p:txEl>
                                              <p:pRg st="2" end="2"/>
                                            </p:txEl>
                                          </p:spTgt>
                                        </p:tgtEl>
                                        <p:attrNameLst>
                                          <p:attrName>style.visibility</p:attrName>
                                        </p:attrNameLst>
                                      </p:cBhvr>
                                      <p:to>
                                        <p:strVal val="visible"/>
                                      </p:to>
                                    </p:set>
                                    <p:animEffect transition="in" filter="strips(downLeft)">
                                      <p:cBhvr>
                                        <p:cTn id="11" dur="500"/>
                                        <p:tgtEl>
                                          <p:spTgt spid="62470">
                                            <p:txEl>
                                              <p:pRg st="2" end="2"/>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2470">
                                            <p:txEl>
                                              <p:pRg st="3" end="3"/>
                                            </p:txEl>
                                          </p:spTgt>
                                        </p:tgtEl>
                                        <p:attrNameLst>
                                          <p:attrName>style.visibility</p:attrName>
                                        </p:attrNameLst>
                                      </p:cBhvr>
                                      <p:to>
                                        <p:strVal val="visible"/>
                                      </p:to>
                                    </p:set>
                                    <p:animEffect transition="in" filter="strips(downLeft)">
                                      <p:cBhvr>
                                        <p:cTn id="15" dur="500"/>
                                        <p:tgtEl>
                                          <p:spTgt spid="624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533400"/>
            <a:ext cx="8534400" cy="838200"/>
          </a:xfrm>
          <a:effectLst>
            <a:outerShdw dist="35921" dir="2700000" algn="ctr" rotWithShape="0">
              <a:srgbClr val="FFCCFF"/>
            </a:outerShdw>
          </a:effectLst>
        </p:spPr>
        <p:txBody>
          <a:bodyPr>
            <a:normAutofit fontScale="90000"/>
          </a:bodyPr>
          <a:lstStyle/>
          <a:p>
            <a:pPr algn="l" eaLnBrk="1" hangingPunct="1"/>
            <a:r>
              <a:rPr lang="en-US" altLang="en-US" sz="3200" b="1" u="sng">
                <a:solidFill>
                  <a:srgbClr val="00FF00"/>
                </a:solidFill>
                <a:latin typeface="Albertus" pitchFamily="42" charset="0"/>
              </a:rPr>
              <a:t>GASTRINOMA</a:t>
            </a:r>
            <a:r>
              <a:rPr lang="en-US" altLang="en-US" sz="3200" b="1">
                <a:solidFill>
                  <a:srgbClr val="00FF00"/>
                </a:solidFill>
                <a:latin typeface="Albertus" pitchFamily="42" charset="0"/>
              </a:rPr>
              <a:t>: </a:t>
            </a:r>
            <a:r>
              <a:rPr lang="en-US" altLang="en-US" sz="3200" b="1">
                <a:solidFill>
                  <a:srgbClr val="00FFCC"/>
                </a:solidFill>
                <a:latin typeface="Albertus" pitchFamily="42" charset="0"/>
              </a:rPr>
              <a:t>(Zollinger-Ellison Syndrome)</a:t>
            </a:r>
          </a:p>
        </p:txBody>
      </p:sp>
      <p:sp>
        <p:nvSpPr>
          <p:cNvPr id="63491" name="Rectangle 3"/>
          <p:cNvSpPr>
            <a:spLocks noGrp="1" noChangeArrowheads="1"/>
          </p:cNvSpPr>
          <p:nvPr>
            <p:ph type="body" idx="1"/>
          </p:nvPr>
        </p:nvSpPr>
        <p:spPr>
          <a:xfrm>
            <a:off x="0" y="1600200"/>
            <a:ext cx="8763000" cy="4953000"/>
          </a:xfrm>
        </p:spPr>
        <p:txBody>
          <a:bodyPr>
            <a:normAutofit lnSpcReduction="10000"/>
          </a:bodyPr>
          <a:lstStyle/>
          <a:p>
            <a:pPr algn="l" eaLnBrk="1" hangingPunct="1">
              <a:buFontTx/>
              <a:buNone/>
            </a:pPr>
            <a:r>
              <a:rPr lang="en-US" altLang="en-US" sz="2400" dirty="0">
                <a:sym typeface="Wingdings" panose="05000000000000000000" pitchFamily="2" charset="2"/>
              </a:rPr>
              <a:t>    </a:t>
            </a:r>
            <a:r>
              <a:rPr lang="en-US" altLang="en-US" sz="2800" b="1" dirty="0">
                <a:latin typeface="Albertus Medium" pitchFamily="42" charset="0"/>
              </a:rPr>
              <a:t>The </a:t>
            </a:r>
            <a:r>
              <a:rPr lang="en-US" altLang="en-US" sz="2800" b="1" dirty="0" err="1">
                <a:latin typeface="Albertus Medium" pitchFamily="42" charset="0"/>
              </a:rPr>
              <a:t>tumour</a:t>
            </a:r>
            <a:r>
              <a:rPr lang="en-US" altLang="en-US" sz="2800" b="1" dirty="0">
                <a:latin typeface="Albertus Medium" pitchFamily="42" charset="0"/>
              </a:rPr>
              <a:t> arising from the islets cell of </a:t>
            </a:r>
            <a:r>
              <a:rPr lang="en-US" altLang="en-US" sz="2800" b="1" dirty="0" err="1">
                <a:latin typeface="Albertus Medium" pitchFamily="42" charset="0"/>
              </a:rPr>
              <a:t>langhans</a:t>
            </a:r>
            <a:r>
              <a:rPr lang="en-US" altLang="en-US" sz="2800" b="1" dirty="0">
                <a:latin typeface="Albertus Medium" pitchFamily="42" charset="0"/>
              </a:rPr>
              <a:t> in the pancreas and in the duodenal wall.</a:t>
            </a:r>
          </a:p>
          <a:p>
            <a:pPr algn="l" eaLnBrk="1" hangingPunct="1">
              <a:buFontTx/>
              <a:buNone/>
            </a:pPr>
            <a:endParaRPr lang="en-US" altLang="en-US" sz="2400" b="1" dirty="0">
              <a:latin typeface="Albertus Medium" pitchFamily="42" charset="0"/>
            </a:endParaRPr>
          </a:p>
          <a:p>
            <a:pPr algn="l" eaLnBrk="1" hangingPunct="1">
              <a:buFontTx/>
              <a:buNone/>
            </a:pPr>
            <a:r>
              <a:rPr lang="en-US" altLang="en-US" sz="2800" b="1" dirty="0">
                <a:latin typeface="Albertus Medium" pitchFamily="42" charset="0"/>
              </a:rPr>
              <a:t>	</a:t>
            </a:r>
            <a:r>
              <a:rPr lang="en-US" altLang="en-US" sz="1800" b="1" dirty="0">
                <a:latin typeface="Albertus Medium" pitchFamily="42" charset="0"/>
              </a:rPr>
              <a:t>	</a:t>
            </a:r>
            <a:r>
              <a:rPr lang="en-US" altLang="en-US" sz="2800" b="1" dirty="0">
                <a:latin typeface="Albertus Medium" pitchFamily="42" charset="0"/>
              </a:rPr>
              <a:t>The majority (60%) of these </a:t>
            </a:r>
            <a:r>
              <a:rPr lang="en-US" altLang="en-US" sz="2800" b="1" dirty="0" err="1">
                <a:latin typeface="Albertus Medium" pitchFamily="42" charset="0"/>
              </a:rPr>
              <a:t>tumours</a:t>
            </a:r>
            <a:r>
              <a:rPr lang="en-US" altLang="en-US" sz="2800" b="1" dirty="0">
                <a:latin typeface="Albertus Medium" pitchFamily="42" charset="0"/>
              </a:rPr>
              <a:t> are malignant.  They may be associated with (MEN</a:t>
            </a:r>
            <a:r>
              <a:rPr lang="en-US" altLang="en-US" sz="900" b="1" dirty="0">
                <a:latin typeface="Albertus Medium" pitchFamily="42" charset="0"/>
              </a:rPr>
              <a:t> </a:t>
            </a:r>
            <a:r>
              <a:rPr lang="en-US" altLang="en-US" sz="2800" b="1" dirty="0">
                <a:latin typeface="Albertus Medium" pitchFamily="42" charset="0"/>
              </a:rPr>
              <a:t>1)which are Parathyroid Hyperplasia, and Pituitary Adenoma.  </a:t>
            </a:r>
            <a:r>
              <a:rPr lang="en-US" altLang="en-US" sz="2800" b="1" dirty="0" err="1">
                <a:latin typeface="Albertus Medium" pitchFamily="42" charset="0"/>
              </a:rPr>
              <a:t>Gastrinoma</a:t>
            </a:r>
            <a:r>
              <a:rPr lang="en-US" altLang="en-US" sz="2800" b="1" dirty="0">
                <a:latin typeface="Albertus Medium" pitchFamily="42" charset="0"/>
              </a:rPr>
              <a:t> give rise to ZE Syndrome which consist of triad (hypersecretion of gastric acid, severe peptic ulceration and the presence of non-beta cell </a:t>
            </a:r>
            <a:r>
              <a:rPr lang="en-US" altLang="en-US" sz="2800" b="1" dirty="0" err="1">
                <a:latin typeface="Albertus Medium" pitchFamily="42" charset="0"/>
              </a:rPr>
              <a:t>tumour</a:t>
            </a:r>
            <a:r>
              <a:rPr lang="en-US" altLang="en-US" sz="2800" b="1" dirty="0">
                <a:latin typeface="Albertus Medium" pitchFamily="42" charset="0"/>
              </a:rPr>
              <a:t> of the pancreas or duodenum). </a:t>
            </a:r>
          </a:p>
          <a:p>
            <a:pPr eaLnBrk="1" hangingPunct="1"/>
            <a:endParaRPr lang="en-US" altLang="en-US" sz="2800" dirty="0"/>
          </a:p>
        </p:txBody>
      </p:sp>
    </p:spTree>
    <p:extLst>
      <p:ext uri="{BB962C8B-B14F-4D97-AF65-F5344CB8AC3E}">
        <p14:creationId xmlns:p14="http://schemas.microsoft.com/office/powerpoint/2010/main" val="2533064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p:tgtEl>
                                          <p:spTgt spid="63490"/>
                                        </p:tgtEl>
                                        <p:attrNameLst>
                                          <p:attrName>ppt_y</p:attrName>
                                        </p:attrNameLst>
                                      </p:cBhvr>
                                      <p:tavLst>
                                        <p:tav tm="0">
                                          <p:val>
                                            <p:strVal val="#ppt_y+#ppt_h*1.125000"/>
                                          </p:val>
                                        </p:tav>
                                        <p:tav tm="100000">
                                          <p:val>
                                            <p:strVal val="#ppt_y"/>
                                          </p:val>
                                        </p:tav>
                                      </p:tavLst>
                                    </p:anim>
                                    <p:animEffect transition="in" filter="wipe(up)">
                                      <p:cBhvr>
                                        <p:cTn id="8" dur="500"/>
                                        <p:tgtEl>
                                          <p:spTgt spid="63490"/>
                                        </p:tgtEl>
                                      </p:cBhvr>
                                    </p:animEffec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 calcmode="lin" valueType="num">
                                      <p:cBhvr additive="base">
                                        <p:cTn id="17"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7772400" cy="762000"/>
          </a:xfrm>
          <a:effectLst>
            <a:outerShdw dist="35921" dir="2700000" algn="ctr" rotWithShape="0">
              <a:srgbClr val="FFCCFF"/>
            </a:outerShdw>
          </a:effectLst>
        </p:spPr>
        <p:txBody>
          <a:bodyPr/>
          <a:lstStyle/>
          <a:p>
            <a:pPr algn="l" eaLnBrk="1" hangingPunct="1"/>
            <a:r>
              <a:rPr lang="en-US" altLang="en-US" sz="3200" b="1" u="sng">
                <a:latin typeface="Albertus" pitchFamily="42" charset="0"/>
              </a:rPr>
              <a:t>CLINICAL</a:t>
            </a:r>
            <a:r>
              <a:rPr lang="en-US" altLang="en-US" sz="3200" b="1">
                <a:latin typeface="Albertus" pitchFamily="42" charset="0"/>
              </a:rPr>
              <a:t> </a:t>
            </a:r>
            <a:r>
              <a:rPr lang="en-US" altLang="en-US" sz="3200" b="1" u="sng">
                <a:latin typeface="Albertus" pitchFamily="42" charset="0"/>
              </a:rPr>
              <a:t>FEATURES</a:t>
            </a:r>
            <a:r>
              <a:rPr lang="en-US" altLang="en-US" sz="3200" b="1">
                <a:latin typeface="Albertus" pitchFamily="42" charset="0"/>
              </a:rPr>
              <a:t>:</a:t>
            </a:r>
          </a:p>
        </p:txBody>
      </p:sp>
      <p:sp>
        <p:nvSpPr>
          <p:cNvPr id="64515" name="Rectangle 3"/>
          <p:cNvSpPr>
            <a:spLocks noGrp="1" noChangeArrowheads="1"/>
          </p:cNvSpPr>
          <p:nvPr>
            <p:ph type="body" idx="1"/>
          </p:nvPr>
        </p:nvSpPr>
        <p:spPr>
          <a:xfrm>
            <a:off x="0" y="1447800"/>
            <a:ext cx="8839200" cy="5867400"/>
          </a:xfrm>
        </p:spPr>
        <p:txBody>
          <a:bodyPr/>
          <a:lstStyle/>
          <a:p>
            <a:pPr algn="l" eaLnBrk="1" hangingPunct="1">
              <a:buFontTx/>
              <a:buNone/>
            </a:pPr>
            <a:r>
              <a:rPr lang="en-US" altLang="en-US" sz="2400" dirty="0">
                <a:sym typeface="Wingdings" panose="05000000000000000000" pitchFamily="2" charset="2"/>
              </a:rPr>
              <a:t>     </a:t>
            </a:r>
            <a:r>
              <a:rPr lang="en-US" altLang="en-US" sz="3000" b="1" dirty="0">
                <a:latin typeface="Albertus Medium" pitchFamily="42" charset="0"/>
              </a:rPr>
              <a:t>The disease present as peptic ulcer disease in 	over 	90%.They have typical pain more severe and less response to medical treatment.</a:t>
            </a:r>
          </a:p>
          <a:p>
            <a:pPr algn="l" eaLnBrk="1" hangingPunct="1">
              <a:buFontTx/>
              <a:buNone/>
            </a:pPr>
            <a:endParaRPr lang="en-US" altLang="en-US" sz="2800" b="1" dirty="0">
              <a:latin typeface="Albertus Medium" pitchFamily="42" charset="0"/>
            </a:endParaRPr>
          </a:p>
          <a:p>
            <a:pPr algn="l" eaLnBrk="1" hangingPunct="1">
              <a:buFontTx/>
              <a:buNone/>
            </a:pPr>
            <a:r>
              <a:rPr lang="en-US" altLang="en-US" sz="2400" dirty="0">
                <a:sym typeface="Wingdings" panose="05000000000000000000" pitchFamily="2" charset="2"/>
              </a:rPr>
              <a:t>     </a:t>
            </a:r>
            <a:r>
              <a:rPr lang="en-US" altLang="en-US" sz="3000" b="1" dirty="0">
                <a:latin typeface="Albertus Medium" pitchFamily="42" charset="0"/>
              </a:rPr>
              <a:t>Co-existing </a:t>
            </a:r>
            <a:r>
              <a:rPr lang="en-US" altLang="en-US" sz="3000" b="1" dirty="0" err="1">
                <a:latin typeface="Albertus Medium" pitchFamily="42" charset="0"/>
              </a:rPr>
              <a:t>diarrhoea</a:t>
            </a:r>
            <a:r>
              <a:rPr lang="en-US" altLang="en-US" sz="3000" b="1" dirty="0">
                <a:latin typeface="Albertus Medium" pitchFamily="42" charset="0"/>
              </a:rPr>
              <a:t>.</a:t>
            </a:r>
          </a:p>
          <a:p>
            <a:pPr algn="l" eaLnBrk="1" hangingPunct="1">
              <a:buFontTx/>
              <a:buNone/>
            </a:pPr>
            <a:endParaRPr lang="en-US" altLang="en-US" sz="2800" b="1" dirty="0">
              <a:latin typeface="Albertus Medium" pitchFamily="42" charset="0"/>
            </a:endParaRPr>
          </a:p>
          <a:p>
            <a:pPr algn="l" eaLnBrk="1" hangingPunct="1">
              <a:buFontTx/>
              <a:buNone/>
            </a:pPr>
            <a:r>
              <a:rPr lang="en-US" altLang="en-US" sz="2400" dirty="0">
                <a:sym typeface="Wingdings" panose="05000000000000000000" pitchFamily="2" charset="2"/>
              </a:rPr>
              <a:t>     </a:t>
            </a:r>
            <a:r>
              <a:rPr lang="en-US" altLang="en-US" sz="3000" b="1" dirty="0">
                <a:latin typeface="Albertus Medium" pitchFamily="42" charset="0"/>
              </a:rPr>
              <a:t>All complications of peptic ulcer disease are 	present in (ZE-Syndrome) as acute 	</a:t>
            </a:r>
            <a:r>
              <a:rPr lang="en-US" altLang="en-US" sz="3000" b="1" dirty="0" err="1">
                <a:latin typeface="Albertus Medium" pitchFamily="42" charset="0"/>
              </a:rPr>
              <a:t>haemorrhage</a:t>
            </a:r>
            <a:r>
              <a:rPr lang="en-US" altLang="en-US" sz="3000" b="1" dirty="0">
                <a:latin typeface="Albertus Medium" pitchFamily="42" charset="0"/>
              </a:rPr>
              <a:t>, perforation and recurrent 	ulceration.</a:t>
            </a:r>
          </a:p>
          <a:p>
            <a:pPr algn="just" eaLnBrk="1" hangingPunct="1">
              <a:buFontTx/>
              <a:buNone/>
            </a:pPr>
            <a:endParaRPr lang="en-US" altLang="en-US" dirty="0"/>
          </a:p>
        </p:txBody>
      </p:sp>
    </p:spTree>
    <p:extLst>
      <p:ext uri="{BB962C8B-B14F-4D97-AF65-F5344CB8AC3E}">
        <p14:creationId xmlns:p14="http://schemas.microsoft.com/office/powerpoint/2010/main" val="4288318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trips(downLeft)">
                                      <p:cBhvr>
                                        <p:cTn id="7" dur="500"/>
                                        <p:tgtEl>
                                          <p:spTgt spid="645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Effect transition="in" filter="dissolve">
                                      <p:cBhvr>
                                        <p:cTn id="11" dur="500"/>
                                        <p:tgtEl>
                                          <p:spTgt spid="64515">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dissolve">
                                      <p:cBhvr>
                                        <p:cTn id="15" dur="500"/>
                                        <p:tgtEl>
                                          <p:spTgt spid="64515">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dissolve">
                                      <p:cBhvr>
                                        <p:cTn id="19"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304800"/>
            <a:ext cx="8458200" cy="838200"/>
          </a:xfrm>
          <a:effectLst>
            <a:outerShdw dist="35921" dir="2700000" algn="ctr" rotWithShape="0">
              <a:srgbClr val="FFFF00"/>
            </a:outerShdw>
          </a:effectLst>
        </p:spPr>
        <p:txBody>
          <a:bodyPr/>
          <a:lstStyle/>
          <a:p>
            <a:pPr algn="l" eaLnBrk="1" hangingPunct="1"/>
            <a:r>
              <a:rPr lang="en-US" altLang="en-US" sz="3200" b="1" u="sng">
                <a:latin typeface="Albertus" pitchFamily="42" charset="0"/>
              </a:rPr>
              <a:t>THE</a:t>
            </a:r>
            <a:r>
              <a:rPr lang="en-US" altLang="en-US" sz="3200" b="1">
                <a:latin typeface="Albertus" pitchFamily="42" charset="0"/>
              </a:rPr>
              <a:t> </a:t>
            </a:r>
            <a:r>
              <a:rPr lang="en-US" altLang="en-US" sz="3200" b="1" u="sng">
                <a:latin typeface="Albertus" pitchFamily="42" charset="0"/>
              </a:rPr>
              <a:t>DIAGNOSIS</a:t>
            </a:r>
            <a:r>
              <a:rPr lang="en-US" altLang="en-US" sz="3200" b="1">
                <a:latin typeface="Albertus" pitchFamily="42" charset="0"/>
              </a:rPr>
              <a:t> </a:t>
            </a:r>
            <a:r>
              <a:rPr lang="en-US" altLang="en-US" sz="3200" b="1" u="sng">
                <a:latin typeface="Albertus" pitchFamily="42" charset="0"/>
              </a:rPr>
              <a:t>OF</a:t>
            </a:r>
            <a:r>
              <a:rPr lang="en-US" altLang="en-US" sz="3200" b="1">
                <a:latin typeface="Albertus" pitchFamily="42" charset="0"/>
              </a:rPr>
              <a:t> </a:t>
            </a:r>
            <a:r>
              <a:rPr lang="en-US" altLang="en-US" sz="3200" b="1" u="sng">
                <a:latin typeface="Albertus" pitchFamily="42" charset="0"/>
              </a:rPr>
              <a:t>ZE-SYNDROME</a:t>
            </a:r>
            <a:r>
              <a:rPr lang="en-US" altLang="en-US" sz="3200" b="1">
                <a:latin typeface="Albertus" pitchFamily="42" charset="0"/>
              </a:rPr>
              <a:t>:</a:t>
            </a:r>
          </a:p>
        </p:txBody>
      </p:sp>
      <p:sp>
        <p:nvSpPr>
          <p:cNvPr id="65539" name="Rectangle 3"/>
          <p:cNvSpPr>
            <a:spLocks noGrp="1" noChangeArrowheads="1"/>
          </p:cNvSpPr>
          <p:nvPr>
            <p:ph type="body" idx="1"/>
          </p:nvPr>
        </p:nvSpPr>
        <p:spPr>
          <a:xfrm>
            <a:off x="114300" y="1447800"/>
            <a:ext cx="8839200" cy="5410200"/>
          </a:xfrm>
        </p:spPr>
        <p:txBody>
          <a:bodyPr>
            <a:normAutofit/>
          </a:bodyPr>
          <a:lstStyle/>
          <a:p>
            <a:pPr algn="l">
              <a:lnSpc>
                <a:spcPct val="90000"/>
              </a:lnSpc>
              <a:buNone/>
            </a:pPr>
            <a:r>
              <a:rPr lang="en-US" altLang="en-US" sz="2400" dirty="0">
                <a:solidFill>
                  <a:srgbClr val="FF66CC"/>
                </a:solidFill>
                <a:sym typeface="Wingdings 2" panose="05020102010507070707" pitchFamily="18" charset="2"/>
              </a:rPr>
              <a:t>	</a:t>
            </a:r>
            <a:r>
              <a:rPr lang="en-US" altLang="en-US" b="1" dirty="0">
                <a:latin typeface="Mirror" pitchFamily="2" charset="0"/>
              </a:rPr>
              <a:t>  </a:t>
            </a:r>
            <a:r>
              <a:rPr lang="en-US" altLang="en-US" sz="2400" dirty="0">
                <a:sym typeface="Wingdings 2" panose="05020102010507070707" pitchFamily="18" charset="2"/>
              </a:rPr>
              <a:t></a:t>
            </a:r>
            <a:r>
              <a:rPr lang="en-US" altLang="en-US" b="1" dirty="0">
                <a:latin typeface="Mirror" pitchFamily="2" charset="0"/>
                <a:sym typeface="Wingdings 2" panose="05020102010507070707" pitchFamily="18" charset="2"/>
              </a:rPr>
              <a:t>Severe peptic ulcer disease doesn’t respond to treatment.</a:t>
            </a:r>
            <a:r>
              <a:rPr lang="en-US" altLang="en-US" dirty="0">
                <a:sym typeface="Wingdings" panose="05000000000000000000" pitchFamily="2" charset="2"/>
              </a:rPr>
              <a:t> </a:t>
            </a:r>
          </a:p>
          <a:p>
            <a:pPr algn="l" eaLnBrk="1" hangingPunct="1">
              <a:lnSpc>
                <a:spcPct val="90000"/>
              </a:lnSpc>
              <a:buFont typeface="Wingdings" panose="05000000000000000000" pitchFamily="2" charset="2"/>
              <a:buNone/>
            </a:pPr>
            <a:endParaRPr lang="en-US" altLang="en-US" dirty="0">
              <a:sym typeface="Wingdings" panose="05000000000000000000" pitchFamily="2" charset="2"/>
            </a:endParaRPr>
          </a:p>
          <a:p>
            <a:pPr algn="l" eaLnBrk="1" hangingPunct="1">
              <a:lnSpc>
                <a:spcPct val="90000"/>
              </a:lnSpc>
              <a:buFont typeface="Wingdings" panose="05000000000000000000" pitchFamily="2" charset="2"/>
              <a:buNone/>
            </a:pPr>
            <a:r>
              <a:rPr lang="en-US" altLang="en-US" sz="2400" dirty="0">
                <a:sym typeface="Wingdings 2" panose="05020102010507070707" pitchFamily="18" charset="2"/>
              </a:rPr>
              <a:t>     </a:t>
            </a:r>
            <a:r>
              <a:rPr lang="en-US" altLang="en-US" b="1" dirty="0">
                <a:latin typeface="Mirror" pitchFamily="2" charset="0"/>
                <a:sym typeface="Wingdings 2" panose="05020102010507070707" pitchFamily="18" charset="2"/>
              </a:rPr>
              <a:t>Multiple peptic ulcers or ulcers in unusual locations such as the 	distal duodenum or jejunum.</a:t>
            </a:r>
          </a:p>
          <a:p>
            <a:pPr algn="l" eaLnBrk="1" hangingPunct="1">
              <a:lnSpc>
                <a:spcPct val="90000"/>
              </a:lnSpc>
              <a:buFont typeface="Wingdings" panose="05000000000000000000" pitchFamily="2" charset="2"/>
              <a:buNone/>
            </a:pPr>
            <a:endParaRPr lang="en-US" altLang="en-US" b="1" dirty="0">
              <a:latin typeface="Mirror" pitchFamily="2" charset="0"/>
            </a:endParaRPr>
          </a:p>
          <a:p>
            <a:pPr algn="l" eaLnBrk="1" hangingPunct="1">
              <a:lnSpc>
                <a:spcPct val="90000"/>
              </a:lnSpc>
              <a:buFontTx/>
              <a:buNone/>
            </a:pPr>
            <a:r>
              <a:rPr lang="en-US" altLang="en-US" sz="1000" b="1" dirty="0">
                <a:latin typeface="Mirror" pitchFamily="2" charset="0"/>
              </a:rPr>
              <a:t>	 </a:t>
            </a:r>
            <a:r>
              <a:rPr lang="en-US" altLang="en-US" sz="2400" dirty="0">
                <a:sym typeface="Wingdings 2" panose="05020102010507070707" pitchFamily="18" charset="2"/>
              </a:rPr>
              <a:t></a:t>
            </a:r>
            <a:r>
              <a:rPr lang="en-US" altLang="en-US" b="1" dirty="0">
                <a:latin typeface="Mirror" pitchFamily="2" charset="0"/>
                <a:sym typeface="Wingdings 2" panose="05020102010507070707" pitchFamily="18" charset="2"/>
              </a:rPr>
              <a:t>Peptic ulcer disease associated with </a:t>
            </a:r>
            <a:r>
              <a:rPr lang="en-US" altLang="en-US" b="1" dirty="0" err="1">
                <a:latin typeface="Mirror" pitchFamily="2" charset="0"/>
                <a:sym typeface="Wingdings 2" panose="05020102010507070707" pitchFamily="18" charset="2"/>
              </a:rPr>
              <a:t>diarrhoea</a:t>
            </a:r>
            <a:r>
              <a:rPr lang="en-US" altLang="en-US" b="1" dirty="0">
                <a:latin typeface="Mirror" pitchFamily="2" charset="0"/>
                <a:sym typeface="Wingdings 2" panose="05020102010507070707" pitchFamily="18" charset="2"/>
              </a:rPr>
              <a:t>.</a:t>
            </a:r>
            <a:r>
              <a:rPr lang="en-US" altLang="en-US" dirty="0">
                <a:solidFill>
                  <a:srgbClr val="00FF99"/>
                </a:solidFill>
                <a:sym typeface="Wingdings" panose="05000000000000000000" pitchFamily="2" charset="2"/>
              </a:rPr>
              <a:t> </a:t>
            </a:r>
          </a:p>
          <a:p>
            <a:pPr algn="just" eaLnBrk="1" hangingPunct="1">
              <a:lnSpc>
                <a:spcPct val="90000"/>
              </a:lnSpc>
              <a:buFontTx/>
              <a:buNone/>
            </a:pPr>
            <a:r>
              <a:rPr lang="en-US" altLang="en-US" sz="4800" b="1" dirty="0">
                <a:solidFill>
                  <a:srgbClr val="FF66CC"/>
                </a:solidFill>
                <a:sym typeface="Wingdings 2" panose="05020102010507070707" pitchFamily="18" charset="2"/>
              </a:rPr>
              <a:t>   </a:t>
            </a:r>
            <a:r>
              <a:rPr lang="en-US" altLang="en-US" dirty="0">
                <a:solidFill>
                  <a:schemeClr val="hlink"/>
                </a:solidFill>
                <a:sym typeface="Wingdings" panose="05000000000000000000" pitchFamily="2" charset="2"/>
              </a:rPr>
              <a:t> </a:t>
            </a:r>
          </a:p>
        </p:txBody>
      </p:sp>
    </p:spTree>
    <p:extLst>
      <p:ext uri="{BB962C8B-B14F-4D97-AF65-F5344CB8AC3E}">
        <p14:creationId xmlns:p14="http://schemas.microsoft.com/office/powerpoint/2010/main" val="2877211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arn(inHorizontal)">
                                      <p:cBhvr>
                                        <p:cTn id="7" dur="500"/>
                                        <p:tgtEl>
                                          <p:spTgt spid="655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animEffect transition="in" filter="dissolve">
                                      <p:cBhvr>
                                        <p:cTn id="11" dur="500"/>
                                        <p:tgtEl>
                                          <p:spTgt spid="65539">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dissolve">
                                      <p:cBhvr>
                                        <p:cTn id="15" dur="500"/>
                                        <p:tgtEl>
                                          <p:spTgt spid="65539">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animEffect transition="in" filter="dissolve">
                                      <p:cBhvr>
                                        <p:cTn id="19" dur="500"/>
                                        <p:tgtEl>
                                          <p:spTgt spid="65539">
                                            <p:txEl>
                                              <p:pRg st="4" end="4"/>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5539">
                                            <p:txEl>
                                              <p:pRg st="5" end="5"/>
                                            </p:txEl>
                                          </p:spTgt>
                                        </p:tgtEl>
                                        <p:attrNameLst>
                                          <p:attrName>style.visibility</p:attrName>
                                        </p:attrNameLst>
                                      </p:cBhvr>
                                      <p:to>
                                        <p:strVal val="visible"/>
                                      </p:to>
                                    </p:set>
                                    <p:animEffect transition="in" filter="dissolve">
                                      <p:cBhvr>
                                        <p:cTn id="23"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609600" y="990600"/>
            <a:ext cx="8229600" cy="5181600"/>
          </a:xfrm>
        </p:spPr>
        <p:txBody>
          <a:bodyPr/>
          <a:lstStyle/>
          <a:p>
            <a:pPr algn="l">
              <a:buNone/>
            </a:pPr>
            <a:r>
              <a:rPr lang="en-US" altLang="en-US" sz="2400" dirty="0">
                <a:solidFill>
                  <a:srgbClr val="FF66CC"/>
                </a:solidFill>
                <a:sym typeface="Wingdings 2" panose="05020102010507070707" pitchFamily="18" charset="2"/>
              </a:rPr>
              <a:t>    </a:t>
            </a:r>
            <a:r>
              <a:rPr lang="en-US" altLang="en-US" sz="2000" dirty="0">
                <a:solidFill>
                  <a:srgbClr val="FF66CC"/>
                </a:solidFill>
                <a:sym typeface="Wingdings 2" panose="05020102010507070707" pitchFamily="18" charset="2"/>
              </a:rPr>
              <a:t> </a:t>
            </a:r>
            <a:r>
              <a:rPr lang="en-US" altLang="en-US" sz="2800" b="1" dirty="0">
                <a:latin typeface="Mirror" pitchFamily="2" charset="0"/>
                <a:sym typeface="Wingdings 2" panose="05020102010507070707" pitchFamily="18" charset="2"/>
              </a:rPr>
              <a:t>Recurrent peptic ulcer disease following in  acid reducing operation (surgery).</a:t>
            </a:r>
            <a:r>
              <a:rPr lang="en-US" altLang="en-US" sz="2800" dirty="0">
                <a:solidFill>
                  <a:srgbClr val="00FF99"/>
                </a:solidFill>
                <a:sym typeface="Wingdings" panose="05000000000000000000" pitchFamily="2" charset="2"/>
              </a:rPr>
              <a:t> </a:t>
            </a:r>
          </a:p>
          <a:p>
            <a:pPr algn="l">
              <a:buNone/>
            </a:pPr>
            <a:endParaRPr lang="en-US" altLang="en-US" sz="2400" dirty="0">
              <a:solidFill>
                <a:srgbClr val="00FF99"/>
              </a:solidFill>
              <a:sym typeface="Wingdings" panose="05000000000000000000" pitchFamily="2" charset="2"/>
            </a:endParaRPr>
          </a:p>
          <a:p>
            <a:pPr algn="l">
              <a:buNone/>
            </a:pPr>
            <a:r>
              <a:rPr lang="en-US" altLang="en-US" sz="2000" dirty="0">
                <a:solidFill>
                  <a:srgbClr val="FF66CC"/>
                </a:solidFill>
                <a:sym typeface="Wingdings 2" panose="05020102010507070707" pitchFamily="18" charset="2"/>
              </a:rPr>
              <a:t>      </a:t>
            </a:r>
            <a:r>
              <a:rPr lang="en-US" altLang="en-US" sz="2800" b="1" dirty="0">
                <a:latin typeface="Mirror" pitchFamily="2" charset="0"/>
                <a:sym typeface="Wingdings 2" panose="05020102010507070707" pitchFamily="18" charset="2"/>
              </a:rPr>
              <a:t>Peptic ulcer is associated with MEN- 1 Syndrome.</a:t>
            </a:r>
          </a:p>
          <a:p>
            <a:pPr algn="l">
              <a:buNone/>
            </a:pPr>
            <a:endParaRPr lang="en-US" altLang="en-US" sz="2400" b="1" dirty="0">
              <a:latin typeface="Mirror" pitchFamily="2" charset="0"/>
            </a:endParaRPr>
          </a:p>
          <a:p>
            <a:pPr algn="l">
              <a:buNone/>
            </a:pPr>
            <a:r>
              <a:rPr lang="en-US" altLang="en-US" sz="900" b="1" dirty="0">
                <a:latin typeface="Mirror" pitchFamily="2" charset="0"/>
              </a:rPr>
              <a:t>	 </a:t>
            </a:r>
            <a:r>
              <a:rPr lang="en-US" altLang="en-US" sz="2000" dirty="0">
                <a:solidFill>
                  <a:srgbClr val="FF66CC"/>
                </a:solidFill>
                <a:sym typeface="Wingdings 2" panose="05020102010507070707" pitchFamily="18" charset="2"/>
              </a:rPr>
              <a:t> </a:t>
            </a:r>
            <a:r>
              <a:rPr lang="en-US" altLang="en-US" sz="2800" b="1" dirty="0">
                <a:latin typeface="Mirror" pitchFamily="2" charset="0"/>
                <a:sym typeface="Wingdings 2" panose="05020102010507070707" pitchFamily="18" charset="2"/>
              </a:rPr>
              <a:t>Marked elevation of serum gastrin.</a:t>
            </a:r>
            <a:r>
              <a:rPr lang="en-US" altLang="en-US" sz="2800" dirty="0">
                <a:solidFill>
                  <a:srgbClr val="00FF99"/>
                </a:solidFill>
                <a:sym typeface="Wingdings" panose="05000000000000000000" pitchFamily="2" charset="2"/>
              </a:rPr>
              <a:t> </a:t>
            </a:r>
            <a:endParaRPr lang="en-US" altLang="en-US" sz="2800" b="1" dirty="0">
              <a:latin typeface="Mirror" pitchFamily="2" charset="0"/>
              <a:sym typeface="Wingdings 2" panose="05020102010507070707" pitchFamily="18" charset="2"/>
            </a:endParaRPr>
          </a:p>
        </p:txBody>
      </p:sp>
    </p:spTree>
    <p:extLst>
      <p:ext uri="{BB962C8B-B14F-4D97-AF65-F5344CB8AC3E}">
        <p14:creationId xmlns:p14="http://schemas.microsoft.com/office/powerpoint/2010/main" val="8198372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dissolve">
                                      <p:cBhvr>
                                        <p:cTn id="7" dur="500"/>
                                        <p:tgtEl>
                                          <p:spTgt spid="6656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animEffect transition="in" filter="dissolve">
                                      <p:cBhvr>
                                        <p:cTn id="11" dur="500"/>
                                        <p:tgtEl>
                                          <p:spTgt spid="66563">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6563">
                                            <p:txEl>
                                              <p:pRg st="4" end="4"/>
                                            </p:txEl>
                                          </p:spTgt>
                                        </p:tgtEl>
                                        <p:attrNameLst>
                                          <p:attrName>style.visibility</p:attrName>
                                        </p:attrNameLst>
                                      </p:cBhvr>
                                      <p:to>
                                        <p:strVal val="visible"/>
                                      </p:to>
                                    </p:set>
                                    <p:animEffect transition="in" filter="dissolve">
                                      <p:cBhvr>
                                        <p:cTn id="15"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143000"/>
            <a:ext cx="7772400" cy="838200"/>
          </a:xfrm>
          <a:effectLst>
            <a:outerShdw dist="35921" dir="2700000" algn="ctr" rotWithShape="0">
              <a:srgbClr val="FFCCFF"/>
            </a:outerShdw>
          </a:effectLst>
        </p:spPr>
        <p:txBody>
          <a:bodyPr/>
          <a:lstStyle/>
          <a:p>
            <a:pPr algn="l" eaLnBrk="1" hangingPunct="1"/>
            <a:r>
              <a:rPr lang="en-US" altLang="en-US" sz="3200" b="1">
                <a:latin typeface="Albertus" pitchFamily="42" charset="0"/>
              </a:rPr>
              <a:t> </a:t>
            </a:r>
            <a:r>
              <a:rPr lang="en-US" altLang="en-US" sz="3200" b="1" u="sng">
                <a:latin typeface="Albertus" pitchFamily="42" charset="0"/>
              </a:rPr>
              <a:t>TREATMENT</a:t>
            </a:r>
            <a:r>
              <a:rPr lang="en-US" altLang="en-US" sz="3200" b="1">
                <a:latin typeface="Albertus" pitchFamily="42" charset="0"/>
              </a:rPr>
              <a:t>:</a:t>
            </a:r>
          </a:p>
        </p:txBody>
      </p:sp>
      <p:sp>
        <p:nvSpPr>
          <p:cNvPr id="67587" name="Rectangle 3"/>
          <p:cNvSpPr>
            <a:spLocks noGrp="1" noChangeArrowheads="1"/>
          </p:cNvSpPr>
          <p:nvPr>
            <p:ph type="body" idx="1"/>
          </p:nvPr>
        </p:nvSpPr>
        <p:spPr>
          <a:xfrm>
            <a:off x="152400" y="2209800"/>
            <a:ext cx="8229600" cy="3352800"/>
          </a:xfrm>
        </p:spPr>
        <p:txBody>
          <a:bodyPr/>
          <a:lstStyle/>
          <a:p>
            <a:pPr algn="l" eaLnBrk="1" hangingPunct="1">
              <a:buFontTx/>
              <a:buNone/>
            </a:pPr>
            <a:r>
              <a:rPr lang="en-US" altLang="en-US" sz="2400" dirty="0">
                <a:solidFill>
                  <a:srgbClr val="FF66CC"/>
                </a:solidFill>
                <a:sym typeface="Wingdings" panose="05000000000000000000" pitchFamily="2" charset="2"/>
              </a:rPr>
              <a:t>     </a:t>
            </a:r>
            <a:r>
              <a:rPr lang="en-US" altLang="en-US" sz="2400" dirty="0">
                <a:sym typeface="Wingdings" panose="05000000000000000000" pitchFamily="2" charset="2"/>
              </a:rPr>
              <a:t></a:t>
            </a:r>
            <a:r>
              <a:rPr lang="en-US" altLang="en-US" b="1" dirty="0">
                <a:latin typeface="Albertus Medium" pitchFamily="42" charset="0"/>
              </a:rPr>
              <a:t>Medical therapy for control of the acid hypersecretion in patient with ZE-Syndrome 	</a:t>
            </a:r>
            <a:r>
              <a:rPr lang="en-US" altLang="en-US" b="1" dirty="0" err="1">
                <a:latin typeface="Albertus Medium" pitchFamily="42" charset="0"/>
              </a:rPr>
              <a:t>Omprazole</a:t>
            </a:r>
            <a:r>
              <a:rPr lang="en-US" altLang="en-US" b="1" dirty="0">
                <a:latin typeface="Albertus Medium" pitchFamily="42" charset="0"/>
              </a:rPr>
              <a:t> considered the </a:t>
            </a:r>
            <a:r>
              <a:rPr lang="en-US" altLang="en-US" b="1" dirty="0" err="1">
                <a:latin typeface="Albertus Medium" pitchFamily="42" charset="0"/>
              </a:rPr>
              <a:t>antisecretory</a:t>
            </a:r>
            <a:r>
              <a:rPr lang="en-US" altLang="en-US" b="1" dirty="0">
                <a:latin typeface="Albertus Medium" pitchFamily="42" charset="0"/>
              </a:rPr>
              <a:t> drug of choice for all </a:t>
            </a:r>
            <a:r>
              <a:rPr lang="en-US" altLang="en-US" b="1" dirty="0" err="1">
                <a:latin typeface="Albertus Medium" pitchFamily="42" charset="0"/>
              </a:rPr>
              <a:t>gastrinoma</a:t>
            </a:r>
            <a:r>
              <a:rPr lang="en-US" altLang="en-US" b="1" dirty="0">
                <a:latin typeface="Albertus Medium" pitchFamily="42" charset="0"/>
              </a:rPr>
              <a:t> patients</a:t>
            </a:r>
            <a:r>
              <a:rPr lang="en-US" altLang="en-US" b="1" dirty="0">
                <a:solidFill>
                  <a:srgbClr val="FFFF00"/>
                </a:solidFill>
                <a:latin typeface="Albertus Medium" pitchFamily="42" charset="0"/>
              </a:rPr>
              <a:t>.</a:t>
            </a:r>
          </a:p>
          <a:p>
            <a:pPr algn="just" eaLnBrk="1" hangingPunct="1">
              <a:buFontTx/>
              <a:buNone/>
            </a:pPr>
            <a:endParaRPr lang="en-US" altLang="en-US" dirty="0"/>
          </a:p>
        </p:txBody>
      </p:sp>
    </p:spTree>
    <p:extLst>
      <p:ext uri="{BB962C8B-B14F-4D97-AF65-F5344CB8AC3E}">
        <p14:creationId xmlns:p14="http://schemas.microsoft.com/office/powerpoint/2010/main" val="909537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ox(in)">
                                      <p:cBhvr>
                                        <p:cTn id="7" dur="500"/>
                                        <p:tgtEl>
                                          <p:spTgt spid="6758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animEffect transition="in" filter="wipe(up)">
                                      <p:cBhvr>
                                        <p:cTn id="11"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228600"/>
            <a:ext cx="8458200" cy="685800"/>
          </a:xfrm>
        </p:spPr>
        <p:txBody>
          <a:bodyPr/>
          <a:lstStyle/>
          <a:p>
            <a:pPr algn="l" eaLnBrk="1" hangingPunct="1"/>
            <a:r>
              <a:rPr lang="en-US" altLang="en-US" sz="2400">
                <a:sym typeface="Wingdings" panose="05000000000000000000" pitchFamily="2" charset="2"/>
              </a:rPr>
              <a:t></a:t>
            </a:r>
            <a:r>
              <a:rPr lang="en-US" altLang="en-US" sz="3600">
                <a:sym typeface="Wingdings" panose="05000000000000000000" pitchFamily="2" charset="2"/>
              </a:rPr>
              <a:t>  </a:t>
            </a:r>
            <a:r>
              <a:rPr lang="en-US" altLang="en-US" sz="3200" b="1">
                <a:latin typeface="Albertus Medium" pitchFamily="42" charset="0"/>
              </a:rPr>
              <a:t>Surgical Treatment:</a:t>
            </a:r>
          </a:p>
        </p:txBody>
      </p:sp>
      <p:sp>
        <p:nvSpPr>
          <p:cNvPr id="68611" name="Rectangle 3"/>
          <p:cNvSpPr>
            <a:spLocks noGrp="1" noChangeArrowheads="1"/>
          </p:cNvSpPr>
          <p:nvPr>
            <p:ph type="body" idx="1"/>
          </p:nvPr>
        </p:nvSpPr>
        <p:spPr>
          <a:xfrm>
            <a:off x="0" y="1143000"/>
            <a:ext cx="8915400" cy="5715000"/>
          </a:xfrm>
        </p:spPr>
        <p:txBody>
          <a:bodyPr/>
          <a:lstStyle/>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dirty="0">
                <a:solidFill>
                  <a:srgbClr val="00FF99"/>
                </a:solidFill>
                <a:sym typeface="Wingdings" panose="05000000000000000000" pitchFamily="2" charset="2"/>
              </a:rPr>
              <a:t>	</a:t>
            </a:r>
            <a:r>
              <a:rPr lang="en-US" altLang="en-US" sz="3000" b="1" dirty="0" err="1">
                <a:latin typeface="Mirror" pitchFamily="2" charset="0"/>
              </a:rPr>
              <a:t>Tumour</a:t>
            </a:r>
            <a:r>
              <a:rPr lang="en-US" altLang="en-US" sz="3000" b="1" dirty="0">
                <a:latin typeface="Mirror" pitchFamily="2" charset="0"/>
              </a:rPr>
              <a:t> excision.</a:t>
            </a:r>
            <a:r>
              <a:rPr lang="en-US" altLang="en-US" sz="2800" b="1" dirty="0">
                <a:latin typeface="Mirror" pitchFamily="2" charset="0"/>
              </a:rPr>
              <a:t> </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dirty="0">
                <a:solidFill>
                  <a:srgbClr val="00FF99"/>
                </a:solidFill>
                <a:sym typeface="Wingdings" panose="05000000000000000000" pitchFamily="2" charset="2"/>
              </a:rPr>
              <a:t>	</a:t>
            </a:r>
            <a:r>
              <a:rPr lang="en-US" altLang="en-US" sz="3000" b="1" dirty="0">
                <a:latin typeface="Mirror" pitchFamily="2" charset="0"/>
              </a:rPr>
              <a:t>Total gastrectomy.</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sz="3000" b="1" dirty="0">
                <a:latin typeface="Mirror" pitchFamily="2" charset="0"/>
              </a:rPr>
              <a:t>Patient with metastases should have   medical therapy if fail total gastrectomy.</a:t>
            </a:r>
          </a:p>
          <a:p>
            <a:pPr algn="l" eaLnBrk="1" hangingPunct="1">
              <a:lnSpc>
                <a:spcPct val="90000"/>
              </a:lnSpc>
              <a:buFontTx/>
              <a:buNone/>
            </a:pPr>
            <a:endParaRPr lang="en-US" altLang="en-US" sz="1200" b="1" dirty="0">
              <a:latin typeface="Mirror" pitchFamily="2" charset="0"/>
            </a:endParaRPr>
          </a:p>
          <a:p>
            <a:pPr algn="l" eaLnBrk="1" hangingPunct="1">
              <a:lnSpc>
                <a:spcPct val="90000"/>
              </a:lnSpc>
              <a:buFontTx/>
              <a:buNone/>
            </a:pPr>
            <a:r>
              <a:rPr lang="en-US" altLang="en-US" sz="2400" dirty="0">
                <a:solidFill>
                  <a:srgbClr val="FF66CC"/>
                </a:solidFill>
                <a:sym typeface="Wingdings" panose="05000000000000000000" pitchFamily="2" charset="2"/>
              </a:rPr>
              <a:t>   </a:t>
            </a:r>
            <a:r>
              <a:rPr lang="en-US" altLang="en-US" dirty="0">
                <a:solidFill>
                  <a:srgbClr val="00FF99"/>
                </a:solidFill>
                <a:sym typeface="Wingdings" panose="05000000000000000000" pitchFamily="2" charset="2"/>
              </a:rPr>
              <a:t>	</a:t>
            </a:r>
            <a:r>
              <a:rPr lang="en-US" altLang="en-US" sz="3000" b="1" dirty="0" err="1">
                <a:latin typeface="Mirror" pitchFamily="2" charset="0"/>
              </a:rPr>
              <a:t>Gastrinoma</a:t>
            </a:r>
            <a:r>
              <a:rPr lang="en-US" altLang="en-US" sz="3000" b="1" dirty="0">
                <a:latin typeface="Mirror" pitchFamily="2" charset="0"/>
              </a:rPr>
              <a:t> patient with MEN 1 Syndrome</a:t>
            </a:r>
            <a:r>
              <a:rPr lang="en-US" altLang="en-US" sz="800" b="1" dirty="0">
                <a:latin typeface="Mirror" pitchFamily="2" charset="0"/>
              </a:rPr>
              <a:t> </a:t>
            </a:r>
            <a:r>
              <a:rPr lang="en-US" altLang="en-US" sz="3000" b="1" dirty="0">
                <a:latin typeface="Mirror" pitchFamily="2" charset="0"/>
              </a:rPr>
              <a:t>and documented 	hyperparathyroidism should have parathyroid surgery performed prior to removal of </a:t>
            </a:r>
            <a:r>
              <a:rPr lang="en-US" altLang="en-US" sz="3000" b="1" dirty="0" err="1">
                <a:latin typeface="Mirror" pitchFamily="2" charset="0"/>
              </a:rPr>
              <a:t>gastrinoma</a:t>
            </a:r>
            <a:r>
              <a:rPr lang="en-US" altLang="en-US" sz="3000" b="1" dirty="0">
                <a:latin typeface="Mirror" pitchFamily="2" charset="0"/>
              </a:rPr>
              <a:t>.  </a:t>
            </a:r>
          </a:p>
          <a:p>
            <a:pPr eaLnBrk="1" hangingPunct="1">
              <a:lnSpc>
                <a:spcPct val="90000"/>
              </a:lnSpc>
            </a:pPr>
            <a:endParaRPr lang="en-US" altLang="en-US" sz="3000" dirty="0"/>
          </a:p>
        </p:txBody>
      </p:sp>
    </p:spTree>
    <p:extLst>
      <p:ext uri="{BB962C8B-B14F-4D97-AF65-F5344CB8AC3E}">
        <p14:creationId xmlns:p14="http://schemas.microsoft.com/office/powerpoint/2010/main" val="1926577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8610"/>
                                        </p:tgtEl>
                                        <p:attrNameLst>
                                          <p:attrName>style.visibility</p:attrName>
                                        </p:attrNameLst>
                                      </p:cBhvr>
                                      <p:to>
                                        <p:strVal val="visible"/>
                                      </p:to>
                                    </p:set>
                                  </p:childTnLst>
                                </p:cTn>
                              </p:par>
                            </p:childTnLst>
                          </p:cTn>
                        </p:par>
                        <p:par>
                          <p:cTn id="7" fill="hold" nodeType="afterGroup">
                            <p:stCondLst>
                              <p:cond delay="500"/>
                            </p:stCondLst>
                            <p:childTnLst>
                              <p:par>
                                <p:cTn id="8" presetID="12" presetClass="entr" presetSubtype="4" fill="hold" grpId="0" nodeType="afterEffect">
                                  <p:stCondLst>
                                    <p:cond delay="0"/>
                                  </p:stCondLst>
                                  <p:childTnLst>
                                    <p:set>
                                      <p:cBhvr>
                                        <p:cTn id="9" dur="1" fill="hold">
                                          <p:stCondLst>
                                            <p:cond delay="0"/>
                                          </p:stCondLst>
                                        </p:cTn>
                                        <p:tgtEl>
                                          <p:spTgt spid="68611">
                                            <p:txEl>
                                              <p:pRg st="0" end="0"/>
                                            </p:txEl>
                                          </p:spTgt>
                                        </p:tgtEl>
                                        <p:attrNameLst>
                                          <p:attrName>style.visibility</p:attrName>
                                        </p:attrNameLst>
                                      </p:cBhvr>
                                      <p:to>
                                        <p:strVal val="visible"/>
                                      </p:to>
                                    </p:set>
                                    <p:anim calcmode="lin" valueType="num">
                                      <p:cBhvr additive="base">
                                        <p:cTn id="10" dur="500"/>
                                        <p:tgtEl>
                                          <p:spTgt spid="68611">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68611">
                                            <p:txEl>
                                              <p:pRg st="0" end="0"/>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 calcmode="lin" valueType="num">
                                      <p:cBhvr additive="base">
                                        <p:cTn id="15" dur="500"/>
                                        <p:tgtEl>
                                          <p:spTgt spid="68611">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8611">
                                            <p:txEl>
                                              <p:pRg st="2" end="2"/>
                                            </p:txEl>
                                          </p:spTgt>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68611">
                                            <p:txEl>
                                              <p:pRg st="4" end="4"/>
                                            </p:txEl>
                                          </p:spTgt>
                                        </p:tgtEl>
                                        <p:attrNameLst>
                                          <p:attrName>style.visibility</p:attrName>
                                        </p:attrNameLst>
                                      </p:cBhvr>
                                      <p:to>
                                        <p:strVal val="visible"/>
                                      </p:to>
                                    </p:set>
                                    <p:anim calcmode="lin" valueType="num">
                                      <p:cBhvr additive="base">
                                        <p:cTn id="20" dur="500"/>
                                        <p:tgtEl>
                                          <p:spTgt spid="68611">
                                            <p:txEl>
                                              <p:pRg st="4" end="4"/>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8611">
                                            <p:txEl>
                                              <p:pRg st="4" end="4"/>
                                            </p:txEl>
                                          </p:spTgt>
                                        </p:tgtEl>
                                      </p:cBhvr>
                                    </p:animEffect>
                                  </p:childTnLst>
                                </p:cTn>
                              </p:par>
                            </p:childTnLst>
                          </p:cTn>
                        </p:par>
                        <p:par>
                          <p:cTn id="22" fill="hold" nodeType="afterGroup">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anim calcmode="lin" valueType="num">
                                      <p:cBhvr additive="base">
                                        <p:cTn id="25" dur="500"/>
                                        <p:tgtEl>
                                          <p:spTgt spid="68611">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WordArt 10"/>
          <p:cNvSpPr>
            <a:spLocks noChangeArrowheads="1" noChangeShapeType="1" noTextEdit="1"/>
          </p:cNvSpPr>
          <p:nvPr/>
        </p:nvSpPr>
        <p:spPr bwMode="auto">
          <a:xfrm rot="20148790">
            <a:off x="2356995" y="2316800"/>
            <a:ext cx="3048000" cy="1371600"/>
          </a:xfrm>
          <a:prstGeom prst="rect">
            <a:avLst/>
          </a:prstGeom>
          <a:ln>
            <a:noFill/>
          </a:ln>
          <a:effectLst>
            <a:glow rad="63500">
              <a:schemeClr val="accent2">
                <a:satMod val="175000"/>
                <a:alpha val="40000"/>
              </a:schemeClr>
            </a:glow>
            <a:reflection blurRad="6350" stA="50000" endA="300" endPos="90000" dist="50800" dir="5400000" sy="-100000" algn="bl" rotWithShape="0"/>
          </a:effectLst>
          <a:scene3d>
            <a:camera prst="orthographicFront">
              <a:rot lat="0" lon="0" rev="0"/>
            </a:camera>
            <a:lightRig rig="contrasting" dir="b">
              <a:rot lat="0" lon="0" rev="7800000"/>
            </a:lightRig>
          </a:scene3d>
          <a:sp3d>
            <a:bevelT w="139700" h="139700"/>
          </a:sp3d>
        </p:spPr>
        <p:txBody>
          <a:bodyPr wrap="none" fromWordArt="1">
            <a:prstTxWarp prst="textWave2">
              <a:avLst>
                <a:gd name="adj1" fmla="val 13005"/>
                <a:gd name="adj2" fmla="val 0"/>
              </a:avLst>
            </a:prstTxWarp>
            <a:sp3d extrusionH="887400" prstMaterial="legacyMatte">
              <a:extrusionClr>
                <a:srgbClr val="939676"/>
              </a:extrusionClr>
              <a:contourClr>
                <a:srgbClr val="000082"/>
              </a:contourClr>
            </a:sp3d>
          </a:bodyPr>
          <a:lstStyle/>
          <a:p>
            <a:r>
              <a:rPr lang="en-US" sz="4400" b="1" kern="10" dirty="0">
                <a:ln w="9525">
                  <a:round/>
                  <a:headEnd/>
                  <a:tailEnd/>
                </a:ln>
                <a:latin typeface="Impact" panose="020B0806030902050204" pitchFamily="34" charset="0"/>
              </a:rPr>
              <a:t>Thank You</a:t>
            </a:r>
          </a:p>
        </p:txBody>
      </p:sp>
    </p:spTree>
    <p:extLst>
      <p:ext uri="{BB962C8B-B14F-4D97-AF65-F5344CB8AC3E}">
        <p14:creationId xmlns:p14="http://schemas.microsoft.com/office/powerpoint/2010/main" val="102046528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71690"/>
                                        </p:tgtEl>
                                        <p:attrNameLst>
                                          <p:attrName>style.visibility</p:attrName>
                                        </p:attrNameLst>
                                      </p:cBhvr>
                                      <p:to>
                                        <p:strVal val="visible"/>
                                      </p:to>
                                    </p:set>
                                    <p:anim calcmode="lin" valueType="num">
                                      <p:cBhvr>
                                        <p:cTn id="7" dur="5000" fill="hold"/>
                                        <p:tgtEl>
                                          <p:spTgt spid="71690"/>
                                        </p:tgtEl>
                                        <p:attrNameLst>
                                          <p:attrName>ppt_w</p:attrName>
                                        </p:attrNameLst>
                                      </p:cBhvr>
                                      <p:tavLst>
                                        <p:tav tm="0" fmla="#ppt_w*sin(2.5*pi*$)">
                                          <p:val>
                                            <p:fltVal val="0"/>
                                          </p:val>
                                        </p:tav>
                                        <p:tav tm="100000">
                                          <p:val>
                                            <p:fltVal val="1"/>
                                          </p:val>
                                        </p:tav>
                                      </p:tavLst>
                                    </p:anim>
                                    <p:anim calcmode="lin" valueType="num">
                                      <p:cBhvr>
                                        <p:cTn id="8" dur="5000" fill="hold"/>
                                        <p:tgtEl>
                                          <p:spTgt spid="716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2060"/>
                </a:solidFill>
                <a:latin typeface="Segoe Print" pitchFamily="2" charset="0"/>
              </a:rPr>
              <a:t>Clinical Presentation</a:t>
            </a:r>
            <a:endParaRPr lang="fa-IR" sz="4800" b="1" dirty="0">
              <a:solidFill>
                <a:srgbClr val="002060"/>
              </a:solidFill>
              <a:latin typeface="Segoe Print" pitchFamily="2" charset="0"/>
            </a:endParaRPr>
          </a:p>
        </p:txBody>
      </p:sp>
      <p:sp>
        <p:nvSpPr>
          <p:cNvPr id="3" name="Content Placeholder 2"/>
          <p:cNvSpPr>
            <a:spLocks noGrp="1"/>
          </p:cNvSpPr>
          <p:nvPr>
            <p:ph idx="1"/>
          </p:nvPr>
        </p:nvSpPr>
        <p:spPr/>
        <p:txBody>
          <a:bodyPr>
            <a:normAutofit fontScale="85000" lnSpcReduction="10000"/>
          </a:bodyPr>
          <a:lstStyle/>
          <a:p>
            <a:pPr algn="l" rtl="0"/>
            <a:r>
              <a:rPr lang="en-US" b="1" dirty="0">
                <a:solidFill>
                  <a:srgbClr val="002060"/>
                </a:solidFill>
              </a:rPr>
              <a:t>Abdominal pain</a:t>
            </a:r>
          </a:p>
          <a:p>
            <a:pPr lvl="1" algn="l" rtl="0"/>
            <a:r>
              <a:rPr lang="en-US" dirty="0">
                <a:solidFill>
                  <a:srgbClr val="002060"/>
                </a:solidFill>
              </a:rPr>
              <a:t>Epigastric</a:t>
            </a:r>
          </a:p>
          <a:p>
            <a:pPr lvl="1" algn="l" rtl="0"/>
            <a:r>
              <a:rPr lang="en-US" dirty="0">
                <a:solidFill>
                  <a:srgbClr val="002060"/>
                </a:solidFill>
              </a:rPr>
              <a:t>Radiates to the back</a:t>
            </a:r>
          </a:p>
          <a:p>
            <a:pPr lvl="1" algn="l" rtl="0"/>
            <a:r>
              <a:rPr lang="en-US" dirty="0">
                <a:solidFill>
                  <a:srgbClr val="002060"/>
                </a:solidFill>
              </a:rPr>
              <a:t>Worse in supine position</a:t>
            </a:r>
          </a:p>
          <a:p>
            <a:pPr algn="l" rtl="0"/>
            <a:r>
              <a:rPr lang="en-US" b="1" dirty="0">
                <a:solidFill>
                  <a:srgbClr val="002060"/>
                </a:solidFill>
              </a:rPr>
              <a:t>Nausea and vomiting</a:t>
            </a:r>
            <a:endParaRPr lang="fa-IR" b="1" dirty="0">
              <a:solidFill>
                <a:srgbClr val="002060"/>
              </a:solidFill>
            </a:endParaRPr>
          </a:p>
          <a:p>
            <a:pPr algn="l" rtl="0"/>
            <a:r>
              <a:rPr lang="en-US" b="1" dirty="0" err="1">
                <a:solidFill>
                  <a:srgbClr val="002060"/>
                </a:solidFill>
              </a:rPr>
              <a:t>Garding</a:t>
            </a:r>
            <a:endParaRPr lang="en-US" b="1" dirty="0">
              <a:solidFill>
                <a:srgbClr val="002060"/>
              </a:solidFill>
            </a:endParaRPr>
          </a:p>
          <a:p>
            <a:pPr algn="l" rtl="0"/>
            <a:r>
              <a:rPr lang="en-US" b="1" dirty="0">
                <a:solidFill>
                  <a:srgbClr val="002060"/>
                </a:solidFill>
              </a:rPr>
              <a:t>Tachycardia, Tachypnea, Hypotension, Hyperthermia</a:t>
            </a:r>
          </a:p>
          <a:p>
            <a:pPr algn="l" rtl="0"/>
            <a:r>
              <a:rPr lang="en-US" b="1" dirty="0">
                <a:solidFill>
                  <a:srgbClr val="002060"/>
                </a:solidFill>
              </a:rPr>
              <a:t>Elevated </a:t>
            </a:r>
            <a:r>
              <a:rPr lang="en-US" b="1" dirty="0" err="1">
                <a:solidFill>
                  <a:srgbClr val="002060"/>
                </a:solidFill>
              </a:rPr>
              <a:t>Hematocrit</a:t>
            </a:r>
            <a:r>
              <a:rPr lang="en-US" b="1" dirty="0">
                <a:solidFill>
                  <a:srgbClr val="002060"/>
                </a:solidFill>
              </a:rPr>
              <a:t> &amp; Pre renal </a:t>
            </a:r>
            <a:r>
              <a:rPr lang="en-US" b="1" dirty="0" err="1">
                <a:solidFill>
                  <a:srgbClr val="002060"/>
                </a:solidFill>
              </a:rPr>
              <a:t>azotemia</a:t>
            </a:r>
            <a:endParaRPr lang="en-US" b="1" dirty="0">
              <a:solidFill>
                <a:srgbClr val="002060"/>
              </a:solidFill>
            </a:endParaRPr>
          </a:p>
          <a:p>
            <a:pPr algn="l" rtl="0"/>
            <a:r>
              <a:rPr lang="en-US" b="1" dirty="0">
                <a:solidFill>
                  <a:srgbClr val="002060"/>
                </a:solidFill>
              </a:rPr>
              <a:t>Cullen's sign</a:t>
            </a:r>
          </a:p>
          <a:p>
            <a:pPr algn="l" rtl="0"/>
            <a:r>
              <a:rPr lang="en-US" b="1" dirty="0">
                <a:solidFill>
                  <a:srgbClr val="002060"/>
                </a:solidFill>
              </a:rPr>
              <a:t>Grey Turner's sign</a:t>
            </a:r>
          </a:p>
          <a:p>
            <a:pPr algn="l" rtl="0"/>
            <a:endParaRPr lang="fa-IR"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215888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19100" y="1295400"/>
            <a:ext cx="4076700" cy="914400"/>
          </a:xfrm>
          <a:prstGeom prst="rect">
            <a:avLst/>
          </a:prstGeom>
        </p:spPr>
        <p:txBody>
          <a:bodyPr vert="horz" lIns="91440" tIns="45720" rIns="91440" bIns="45720" rtlCol="0">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Grey Turner sign</a:t>
            </a:r>
          </a:p>
        </p:txBody>
      </p:sp>
      <p:sp>
        <p:nvSpPr>
          <p:cNvPr id="5" name="Rectangle 4"/>
          <p:cNvSpPr txBox="1">
            <a:spLocks noChangeArrowheads="1"/>
          </p:cNvSpPr>
          <p:nvPr/>
        </p:nvSpPr>
        <p:spPr>
          <a:xfrm>
            <a:off x="3657600" y="1447800"/>
            <a:ext cx="4076700" cy="990600"/>
          </a:xfrm>
          <a:prstGeom prst="rect">
            <a:avLst/>
          </a:prstGeom>
        </p:spPr>
        <p:txBody>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Cullen’s sign</a:t>
            </a:r>
          </a:p>
        </p:txBody>
      </p:sp>
      <p:pic>
        <p:nvPicPr>
          <p:cNvPr id="6" name="Picture 5" descr="loadB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31988"/>
            <a:ext cx="2693988" cy="4545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adBina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133600"/>
            <a:ext cx="4864100" cy="372586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263705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pPr algn="ctr"/>
            <a:r>
              <a:rPr lang="en-US" altLang="zh-TW" sz="4800" b="1" dirty="0">
                <a:solidFill>
                  <a:srgbClr val="002060"/>
                </a:solidFill>
                <a:latin typeface="Segoe Print" pitchFamily="2" charset="0"/>
              </a:rPr>
              <a:t>Diagnosis: Biochemical </a:t>
            </a:r>
          </a:p>
        </p:txBody>
      </p:sp>
      <p:sp>
        <p:nvSpPr>
          <p:cNvPr id="141315" name="Rectangle 3"/>
          <p:cNvSpPr>
            <a:spLocks noGrp="1" noChangeArrowheads="1"/>
          </p:cNvSpPr>
          <p:nvPr>
            <p:ph sz="half" idx="1"/>
          </p:nvPr>
        </p:nvSpPr>
        <p:spPr>
          <a:xfrm>
            <a:off x="-304800" y="1447800"/>
            <a:ext cx="4572000" cy="4608512"/>
          </a:xfrm>
        </p:spPr>
        <p:txBody>
          <a:bodyPr>
            <a:noAutofit/>
          </a:bodyPr>
          <a:lstStyle/>
          <a:p>
            <a:pPr lvl="1" algn="l" rtl="0"/>
            <a:r>
              <a:rPr lang="en-US" sz="2200" b="1" u="sng" dirty="0">
                <a:solidFill>
                  <a:srgbClr val="002060"/>
                </a:solidFill>
              </a:rPr>
              <a:t>serum amylase </a:t>
            </a:r>
            <a:endParaRPr lang="en-US" sz="2200" b="1" dirty="0">
              <a:solidFill>
                <a:srgbClr val="002060"/>
              </a:solidFill>
            </a:endParaRPr>
          </a:p>
          <a:p>
            <a:pPr lvl="2" algn="l" rtl="0"/>
            <a:r>
              <a:rPr lang="en-US" sz="2200" dirty="0">
                <a:solidFill>
                  <a:srgbClr val="002060"/>
                </a:solidFill>
              </a:rPr>
              <a:t>Nonspecific </a:t>
            </a:r>
          </a:p>
          <a:p>
            <a:pPr lvl="2" algn="l" rtl="0"/>
            <a:r>
              <a:rPr lang="en-US" sz="2200" dirty="0">
                <a:solidFill>
                  <a:srgbClr val="002060"/>
                </a:solidFill>
              </a:rPr>
              <a:t>Returns to normal in 3-5 days </a:t>
            </a:r>
          </a:p>
          <a:p>
            <a:pPr lvl="2" algn="l" rtl="0"/>
            <a:r>
              <a:rPr lang="en-US" sz="2200" dirty="0">
                <a:solidFill>
                  <a:srgbClr val="002060"/>
                </a:solidFill>
              </a:rPr>
              <a:t>Normal amylase does not exclude pancreatitis </a:t>
            </a:r>
          </a:p>
          <a:p>
            <a:pPr lvl="2" algn="l" rtl="0"/>
            <a:r>
              <a:rPr lang="en-US" sz="2200" dirty="0">
                <a:solidFill>
                  <a:srgbClr val="002060"/>
                </a:solidFill>
              </a:rPr>
              <a:t>Level of elevation does not predict disease severity </a:t>
            </a:r>
          </a:p>
          <a:p>
            <a:pPr lvl="1" algn="l" rtl="0"/>
            <a:r>
              <a:rPr lang="en-US" sz="2200" b="1" u="sng" dirty="0">
                <a:solidFill>
                  <a:srgbClr val="002060"/>
                </a:solidFill>
              </a:rPr>
              <a:t>Urinary amylase </a:t>
            </a:r>
          </a:p>
          <a:p>
            <a:pPr lvl="1" algn="l" rtl="0"/>
            <a:r>
              <a:rPr lang="en-US" sz="2200" b="1" u="sng" dirty="0">
                <a:solidFill>
                  <a:srgbClr val="002060"/>
                </a:solidFill>
              </a:rPr>
              <a:t>P-amylase</a:t>
            </a:r>
          </a:p>
          <a:p>
            <a:pPr lvl="1" algn="l" rtl="0"/>
            <a:r>
              <a:rPr lang="en-US" sz="2200" b="1" u="sng" dirty="0">
                <a:solidFill>
                  <a:srgbClr val="002060"/>
                </a:solidFill>
              </a:rPr>
              <a:t>Serum Lipase </a:t>
            </a:r>
            <a:r>
              <a:rPr lang="en-US" sz="2200" b="1" dirty="0">
                <a:solidFill>
                  <a:srgbClr val="002060"/>
                </a:solidFill>
              </a:rPr>
              <a:t> </a:t>
            </a:r>
          </a:p>
          <a:p>
            <a:pPr lvl="1" algn="l" rtl="0"/>
            <a:endParaRPr lang="en-US" sz="2200" dirty="0">
              <a:solidFill>
                <a:srgbClr val="002060"/>
              </a:solidFill>
            </a:endParaRPr>
          </a:p>
        </p:txBody>
      </p:sp>
      <p:sp>
        <p:nvSpPr>
          <p:cNvPr id="141316" name="Rectangle 4"/>
          <p:cNvSpPr>
            <a:spLocks noGrp="1" noChangeArrowheads="1"/>
          </p:cNvSpPr>
          <p:nvPr>
            <p:ph sz="half" idx="2"/>
          </p:nvPr>
        </p:nvSpPr>
        <p:spPr>
          <a:xfrm>
            <a:off x="3581400" y="1447800"/>
            <a:ext cx="5029200" cy="4824412"/>
          </a:xfrm>
        </p:spPr>
        <p:txBody>
          <a:bodyPr>
            <a:normAutofit/>
          </a:bodyPr>
          <a:lstStyle/>
          <a:p>
            <a:pPr lvl="1" algn="l" rtl="0">
              <a:lnSpc>
                <a:spcPct val="90000"/>
              </a:lnSpc>
            </a:pPr>
            <a:r>
              <a:rPr lang="en-US" altLang="zh-TW" sz="2200" b="1" u="sng" dirty="0">
                <a:solidFill>
                  <a:srgbClr val="002060"/>
                </a:solidFill>
              </a:rPr>
              <a:t>CBC </a:t>
            </a:r>
          </a:p>
          <a:p>
            <a:pPr lvl="2" algn="l" rtl="0">
              <a:lnSpc>
                <a:spcPct val="90000"/>
              </a:lnSpc>
            </a:pPr>
            <a:r>
              <a:rPr lang="en-US" altLang="zh-TW" sz="2200" dirty="0">
                <a:solidFill>
                  <a:srgbClr val="002060"/>
                </a:solidFill>
              </a:rPr>
              <a:t>Increased Hb</a:t>
            </a:r>
          </a:p>
          <a:p>
            <a:pPr lvl="2" algn="l" rtl="0">
              <a:lnSpc>
                <a:spcPct val="90000"/>
              </a:lnSpc>
            </a:pPr>
            <a:r>
              <a:rPr lang="en-US" altLang="zh-TW" sz="2200" dirty="0">
                <a:solidFill>
                  <a:srgbClr val="002060"/>
                </a:solidFill>
              </a:rPr>
              <a:t>Thrombocytosis</a:t>
            </a:r>
          </a:p>
          <a:p>
            <a:pPr lvl="2" algn="l" rtl="0">
              <a:lnSpc>
                <a:spcPct val="90000"/>
              </a:lnSpc>
            </a:pPr>
            <a:r>
              <a:rPr lang="en-US" altLang="zh-TW" sz="2200" dirty="0">
                <a:solidFill>
                  <a:srgbClr val="002060"/>
                </a:solidFill>
              </a:rPr>
              <a:t>Leukocytosis</a:t>
            </a:r>
          </a:p>
          <a:p>
            <a:pPr lvl="1" algn="l" rtl="0">
              <a:lnSpc>
                <a:spcPct val="90000"/>
              </a:lnSpc>
            </a:pPr>
            <a:endParaRPr lang="en-US" altLang="zh-TW" sz="2200" u="sng" dirty="0">
              <a:solidFill>
                <a:srgbClr val="002060"/>
              </a:solidFill>
            </a:endParaRPr>
          </a:p>
          <a:p>
            <a:pPr lvl="1" algn="l" rtl="0">
              <a:lnSpc>
                <a:spcPct val="90000"/>
              </a:lnSpc>
            </a:pPr>
            <a:endParaRPr lang="en-US" altLang="zh-TW" sz="2200" u="sng" dirty="0">
              <a:solidFill>
                <a:srgbClr val="002060"/>
              </a:solidFill>
            </a:endParaRPr>
          </a:p>
          <a:p>
            <a:pPr lvl="1" algn="l" rtl="0">
              <a:lnSpc>
                <a:spcPct val="90000"/>
              </a:lnSpc>
            </a:pPr>
            <a:r>
              <a:rPr lang="en-US" altLang="zh-TW" sz="2200" b="1" u="sng" dirty="0">
                <a:solidFill>
                  <a:srgbClr val="002060"/>
                </a:solidFill>
              </a:rPr>
              <a:t>Liver Function Test</a:t>
            </a:r>
          </a:p>
          <a:p>
            <a:pPr lvl="2" algn="l" rtl="0"/>
            <a:r>
              <a:rPr lang="en-US" sz="2200" dirty="0">
                <a:solidFill>
                  <a:srgbClr val="002060"/>
                </a:solidFill>
              </a:rPr>
              <a:t>Serum Bilirubin elevated </a:t>
            </a:r>
          </a:p>
          <a:p>
            <a:pPr lvl="2" algn="l" rtl="0"/>
            <a:r>
              <a:rPr lang="en-US" sz="2200" dirty="0">
                <a:solidFill>
                  <a:srgbClr val="002060"/>
                </a:solidFill>
              </a:rPr>
              <a:t>Alkaline Phosphatase elevated </a:t>
            </a:r>
          </a:p>
          <a:p>
            <a:pPr lvl="2" algn="l" rtl="0"/>
            <a:r>
              <a:rPr lang="en-US" sz="2200" dirty="0">
                <a:solidFill>
                  <a:srgbClr val="002060"/>
                </a:solidFill>
              </a:rPr>
              <a:t>Aspartate Aminotransferase elevated</a:t>
            </a:r>
            <a:r>
              <a:rPr lang="fa-IR" sz="2200" dirty="0">
                <a:solidFill>
                  <a:srgbClr val="002060"/>
                </a:solidFill>
              </a:rPr>
              <a:t> </a:t>
            </a:r>
            <a:endParaRPr lang="en-US" sz="2200" dirty="0">
              <a:solidFill>
                <a:srgbClr val="002060"/>
              </a:solidFill>
            </a:endParaRPr>
          </a:p>
          <a:p>
            <a:pPr lvl="1" algn="l" rtl="0">
              <a:lnSpc>
                <a:spcPct val="90000"/>
              </a:lnSpc>
            </a:pPr>
            <a:endParaRPr lang="en-US" altLang="zh-TW" sz="2200" u="sng" dirty="0">
              <a:solidFill>
                <a:srgbClr val="00206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835878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5190</TotalTime>
  <Words>1705</Words>
  <Application>Microsoft Office PowerPoint</Application>
  <PresentationFormat>On-screen Show (4:3)</PresentationFormat>
  <Paragraphs>488</Paragraphs>
  <Slides>67</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67</vt:i4>
      </vt:variant>
    </vt:vector>
  </HeadingPairs>
  <TitlesOfParts>
    <vt:vector size="83" baseType="lpstr">
      <vt:lpstr>Albertus</vt:lpstr>
      <vt:lpstr>Albertus Medium</vt:lpstr>
      <vt:lpstr>Arial</vt:lpstr>
      <vt:lpstr>Brush Script MT</vt:lpstr>
      <vt:lpstr>Calibri</vt:lpstr>
      <vt:lpstr>Dolphin</vt:lpstr>
      <vt:lpstr>Impact</vt:lpstr>
      <vt:lpstr>Mirror</vt:lpstr>
      <vt:lpstr>新細明體</vt:lpstr>
      <vt:lpstr>Segoe Print</vt:lpstr>
      <vt:lpstr>Times New Roman</vt:lpstr>
      <vt:lpstr>Tristan</vt:lpstr>
      <vt:lpstr>Tunga</vt:lpstr>
      <vt:lpstr>Wingdings</vt:lpstr>
      <vt:lpstr>Wingdings 2</vt:lpstr>
      <vt:lpstr>Office Theme</vt:lpstr>
      <vt:lpstr>PowerPoint Presentation</vt:lpstr>
      <vt:lpstr>Anatomy</vt:lpstr>
      <vt:lpstr>PowerPoint Presentation</vt:lpstr>
      <vt:lpstr>Acute Pancreatitis </vt:lpstr>
      <vt:lpstr>Definition and Incidence</vt:lpstr>
      <vt:lpstr>Etiology: (GET SMASHED)</vt:lpstr>
      <vt:lpstr>Clinical Presentation</vt:lpstr>
      <vt:lpstr>PowerPoint Presentation</vt:lpstr>
      <vt:lpstr>Diagnosis: Biochemical </vt:lpstr>
      <vt:lpstr>Assessment of Severity</vt:lpstr>
      <vt:lpstr>Ranson Criteria Criteria for acute gallstone pancreatitis</vt:lpstr>
      <vt:lpstr>PowerPoint Presentation</vt:lpstr>
      <vt:lpstr>Pancreatic Necrosis</vt:lpstr>
      <vt:lpstr>Treatmaent of Mild Pancreatitis</vt:lpstr>
      <vt:lpstr>  Treatment of  Severe Pancreatitis</vt:lpstr>
      <vt:lpstr>Complications</vt:lpstr>
      <vt:lpstr>Management</vt:lpstr>
      <vt:lpstr>Chronic Pancreatitis </vt:lpstr>
      <vt:lpstr>Definition and Prevalence</vt:lpstr>
      <vt:lpstr>Etiology</vt:lpstr>
      <vt:lpstr>Classification:</vt:lpstr>
      <vt:lpstr>Signs and Symptoms</vt:lpstr>
      <vt:lpstr>Laboratory Studies</vt:lpstr>
      <vt:lpstr>PowerPoint Presentation</vt:lpstr>
      <vt:lpstr>              CT features  </vt:lpstr>
      <vt:lpstr>Treatment</vt:lpstr>
      <vt:lpstr>Complications</vt:lpstr>
      <vt:lpstr>Management</vt:lpstr>
      <vt:lpstr>Annular Pancreas </vt:lpstr>
      <vt:lpstr>PowerPoint Presentation</vt:lpstr>
      <vt:lpstr>PowerPoint Presentation</vt:lpstr>
      <vt:lpstr>Pancreas divisum</vt:lpstr>
      <vt:lpstr>PowerPoint Presentation</vt:lpstr>
      <vt:lpstr>PowerPoint Presentation</vt:lpstr>
      <vt:lpstr>PowerPoint Presentation</vt:lpstr>
      <vt:lpstr> MRCP of pancreas divisum </vt:lpstr>
      <vt:lpstr>PowerPoint Presentation</vt:lpstr>
      <vt:lpstr>PowerPoint Presentation</vt:lpstr>
      <vt:lpstr>ENDOCRINE NEOPLASMS:</vt:lpstr>
      <vt:lpstr>EVALUATION OF PANCREATIC NEOPLASMS:</vt:lpstr>
      <vt:lpstr>NON-ENDOCRINE NEOPLASMS: (ADENO- CARCINOMA OF PANCREAS)</vt:lpstr>
      <vt:lpstr>PowerPoint Presentation</vt:lpstr>
      <vt:lpstr>PowerPoint Presentation</vt:lpstr>
      <vt:lpstr>CLINICAL FEATURES:</vt:lpstr>
      <vt:lpstr>PowerPoint Presentation</vt:lpstr>
      <vt:lpstr>PowerPoint Presentation</vt:lpstr>
      <vt:lpstr>DELAY IN DIAGNOSIS:</vt:lpstr>
      <vt:lpstr>MANAGEMENT OF PANCREATIC CANCER:</vt:lpstr>
      <vt:lpstr>SURGICAL TREATMENT:</vt:lpstr>
      <vt:lpstr>  Surgical Options:</vt:lpstr>
      <vt:lpstr>PowerPoint Presentation</vt:lpstr>
      <vt:lpstr>      Pre-operative preparation of the patient  for  major surgery:</vt:lpstr>
      <vt:lpstr> NON-SURGICAL TREATMENT:</vt:lpstr>
      <vt:lpstr> FUNCTIONING ENDOCRINE TUMOURS OF     THE PANCREAS:</vt:lpstr>
      <vt:lpstr>PowerPoint Presentation</vt:lpstr>
      <vt:lpstr> INSULINOMA:</vt:lpstr>
      <vt:lpstr>CLINICAL FEATURES:</vt:lpstr>
      <vt:lpstr>INVESTIGATIONS:</vt:lpstr>
      <vt:lpstr> TREATMENT:</vt:lpstr>
      <vt:lpstr>PowerPoint Presentation</vt:lpstr>
      <vt:lpstr>GASTRINOMA: (Zollinger-Ellison Syndrome)</vt:lpstr>
      <vt:lpstr>CLINICAL FEATURES:</vt:lpstr>
      <vt:lpstr>THE DIAGNOSIS OF ZE-SYNDROME:</vt:lpstr>
      <vt:lpstr>PowerPoint Presentation</vt:lpstr>
      <vt:lpstr> TREATMENT:</vt:lpstr>
      <vt:lpstr>  Surgical Treatment: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Aref</dc:creator>
  <cp:lastModifiedBy>hanin qashou</cp:lastModifiedBy>
  <cp:revision>238</cp:revision>
  <dcterms:created xsi:type="dcterms:W3CDTF">2006-08-16T00:00:00Z</dcterms:created>
  <dcterms:modified xsi:type="dcterms:W3CDTF">2016-10-04T18:16:40Z</dcterms:modified>
</cp:coreProperties>
</file>