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sldIdLst>
    <p:sldId id="268" r:id="rId2"/>
    <p:sldId id="282" r:id="rId3"/>
    <p:sldId id="257" r:id="rId4"/>
    <p:sldId id="284" r:id="rId5"/>
    <p:sldId id="270" r:id="rId6"/>
    <p:sldId id="272" r:id="rId7"/>
    <p:sldId id="271" r:id="rId8"/>
    <p:sldId id="273" r:id="rId9"/>
    <p:sldId id="278" r:id="rId10"/>
    <p:sldId id="281" r:id="rId11"/>
    <p:sldId id="274" r:id="rId12"/>
    <p:sldId id="280" r:id="rId13"/>
    <p:sldId id="279" r:id="rId14"/>
    <p:sldId id="276" r:id="rId15"/>
    <p:sldId id="283" r:id="rId16"/>
    <p:sldId id="258" r:id="rId17"/>
    <p:sldId id="260" r:id="rId18"/>
    <p:sldId id="261" r:id="rId19"/>
    <p:sldId id="262" r:id="rId20"/>
    <p:sldId id="259" r:id="rId21"/>
    <p:sldId id="263" r:id="rId22"/>
    <p:sldId id="265" r:id="rId23"/>
    <p:sldId id="264" r:id="rId24"/>
    <p:sldId id="266" r:id="rId25"/>
    <p:sldId id="26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57" d="100"/>
          <a:sy n="57" d="100"/>
        </p:scale>
        <p:origin x="992" y="29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1326A14-496A-4DDF-A9A3-F38AE803FADE}" type="datetimeFigureOut">
              <a:rPr lang="en-US" smtClean="0"/>
              <a:t>13/11/2022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23C29ED-AF95-43EA-BA40-40F4782714AC}" type="slidenum">
              <a:rPr lang="en-US" smtClean="0"/>
              <a:t>‹#›</a:t>
            </a:fld>
            <a:endParaRPr lang="en-US"/>
          </a:p>
        </p:txBody>
      </p:sp>
    </p:spTree>
    <p:extLst>
      <p:ext uri="{BB962C8B-B14F-4D97-AF65-F5344CB8AC3E}">
        <p14:creationId xmlns:p14="http://schemas.microsoft.com/office/powerpoint/2010/main" val="27616001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1326A14-496A-4DDF-A9A3-F38AE803FADE}" type="datetimeFigureOut">
              <a:rPr lang="en-US" smtClean="0"/>
              <a:t>13/11/2022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23C29ED-AF95-43EA-BA40-40F4782714AC}" type="slidenum">
              <a:rPr lang="en-US" smtClean="0"/>
              <a:t>‹#›</a:t>
            </a:fld>
            <a:endParaRPr lang="en-US"/>
          </a:p>
        </p:txBody>
      </p:sp>
    </p:spTree>
    <p:extLst>
      <p:ext uri="{BB962C8B-B14F-4D97-AF65-F5344CB8AC3E}">
        <p14:creationId xmlns:p14="http://schemas.microsoft.com/office/powerpoint/2010/main" val="249936746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1326A14-496A-4DDF-A9A3-F38AE803FADE}" type="datetimeFigureOut">
              <a:rPr lang="en-US" smtClean="0"/>
              <a:t>13/11/2022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23C29ED-AF95-43EA-BA40-40F4782714AC}"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387822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51326A14-496A-4DDF-A9A3-F38AE803FADE}" type="datetimeFigureOut">
              <a:rPr lang="en-US" smtClean="0"/>
              <a:t>13/11/2022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23C29ED-AF95-43EA-BA40-40F4782714AC}" type="slidenum">
              <a:rPr lang="en-US" smtClean="0"/>
              <a:t>‹#›</a:t>
            </a:fld>
            <a:endParaRPr lang="en-US"/>
          </a:p>
        </p:txBody>
      </p:sp>
    </p:spTree>
    <p:extLst>
      <p:ext uri="{BB962C8B-B14F-4D97-AF65-F5344CB8AC3E}">
        <p14:creationId xmlns:p14="http://schemas.microsoft.com/office/powerpoint/2010/main" val="426914809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51326A14-496A-4DDF-A9A3-F38AE803FADE}" type="datetimeFigureOut">
              <a:rPr lang="en-US" smtClean="0"/>
              <a:t>13/11/2022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23C29ED-AF95-43EA-BA40-40F4782714AC}"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9275588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51326A14-496A-4DDF-A9A3-F38AE803FADE}" type="datetimeFigureOut">
              <a:rPr lang="en-US" smtClean="0"/>
              <a:t>13/11/2022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23C29ED-AF95-43EA-BA40-40F4782714AC}" type="slidenum">
              <a:rPr lang="en-US" smtClean="0"/>
              <a:t>‹#›</a:t>
            </a:fld>
            <a:endParaRPr lang="en-US"/>
          </a:p>
        </p:txBody>
      </p:sp>
    </p:spTree>
    <p:extLst>
      <p:ext uri="{BB962C8B-B14F-4D97-AF65-F5344CB8AC3E}">
        <p14:creationId xmlns:p14="http://schemas.microsoft.com/office/powerpoint/2010/main" val="283993109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326A14-496A-4DDF-A9A3-F38AE803FADE}" type="datetimeFigureOut">
              <a:rPr lang="en-US" smtClean="0"/>
              <a:t>13/11/2022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3C29ED-AF95-43EA-BA40-40F4782714AC}" type="slidenum">
              <a:rPr lang="en-US" smtClean="0"/>
              <a:t>‹#›</a:t>
            </a:fld>
            <a:endParaRPr lang="en-US"/>
          </a:p>
        </p:txBody>
      </p:sp>
    </p:spTree>
    <p:extLst>
      <p:ext uri="{BB962C8B-B14F-4D97-AF65-F5344CB8AC3E}">
        <p14:creationId xmlns:p14="http://schemas.microsoft.com/office/powerpoint/2010/main" val="226893563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326A14-496A-4DDF-A9A3-F38AE803FADE}" type="datetimeFigureOut">
              <a:rPr lang="en-US" smtClean="0"/>
              <a:t>13/11/2022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3C29ED-AF95-43EA-BA40-40F4782714AC}" type="slidenum">
              <a:rPr lang="en-US" smtClean="0"/>
              <a:t>‹#›</a:t>
            </a:fld>
            <a:endParaRPr lang="en-US"/>
          </a:p>
        </p:txBody>
      </p:sp>
    </p:spTree>
    <p:extLst>
      <p:ext uri="{BB962C8B-B14F-4D97-AF65-F5344CB8AC3E}">
        <p14:creationId xmlns:p14="http://schemas.microsoft.com/office/powerpoint/2010/main" val="10419303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326A14-496A-4DDF-A9A3-F38AE803FADE}" type="datetimeFigureOut">
              <a:rPr lang="en-US" smtClean="0"/>
              <a:t>13/11/2022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3C29ED-AF95-43EA-BA40-40F4782714AC}" type="slidenum">
              <a:rPr lang="en-US" smtClean="0"/>
              <a:t>‹#›</a:t>
            </a:fld>
            <a:endParaRPr lang="en-US"/>
          </a:p>
        </p:txBody>
      </p:sp>
    </p:spTree>
    <p:extLst>
      <p:ext uri="{BB962C8B-B14F-4D97-AF65-F5344CB8AC3E}">
        <p14:creationId xmlns:p14="http://schemas.microsoft.com/office/powerpoint/2010/main" val="28648648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1326A14-496A-4DDF-A9A3-F38AE803FADE}" type="datetimeFigureOut">
              <a:rPr lang="en-US" smtClean="0"/>
              <a:t>13/11/2022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23C29ED-AF95-43EA-BA40-40F4782714AC}" type="slidenum">
              <a:rPr lang="en-US" smtClean="0"/>
              <a:t>‹#›</a:t>
            </a:fld>
            <a:endParaRPr lang="en-US"/>
          </a:p>
        </p:txBody>
      </p:sp>
    </p:spTree>
    <p:extLst>
      <p:ext uri="{BB962C8B-B14F-4D97-AF65-F5344CB8AC3E}">
        <p14:creationId xmlns:p14="http://schemas.microsoft.com/office/powerpoint/2010/main" val="6152630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1326A14-496A-4DDF-A9A3-F38AE803FADE}" type="datetimeFigureOut">
              <a:rPr lang="en-US" smtClean="0"/>
              <a:t>13/11/2022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23C29ED-AF95-43EA-BA40-40F4782714AC}" type="slidenum">
              <a:rPr lang="en-US" smtClean="0"/>
              <a:t>‹#›</a:t>
            </a:fld>
            <a:endParaRPr lang="en-US"/>
          </a:p>
        </p:txBody>
      </p:sp>
    </p:spTree>
    <p:extLst>
      <p:ext uri="{BB962C8B-B14F-4D97-AF65-F5344CB8AC3E}">
        <p14:creationId xmlns:p14="http://schemas.microsoft.com/office/powerpoint/2010/main" val="24637427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1326A14-496A-4DDF-A9A3-F38AE803FADE}" type="datetimeFigureOut">
              <a:rPr lang="en-US" smtClean="0"/>
              <a:t>13/11/2022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23C29ED-AF95-43EA-BA40-40F4782714AC}" type="slidenum">
              <a:rPr lang="en-US" smtClean="0"/>
              <a:t>‹#›</a:t>
            </a:fld>
            <a:endParaRPr lang="en-US"/>
          </a:p>
        </p:txBody>
      </p:sp>
    </p:spTree>
    <p:extLst>
      <p:ext uri="{BB962C8B-B14F-4D97-AF65-F5344CB8AC3E}">
        <p14:creationId xmlns:p14="http://schemas.microsoft.com/office/powerpoint/2010/main" val="34711189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326A14-496A-4DDF-A9A3-F38AE803FADE}" type="datetimeFigureOut">
              <a:rPr lang="en-US" smtClean="0"/>
              <a:t>13/11/2022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23C29ED-AF95-43EA-BA40-40F4782714AC}" type="slidenum">
              <a:rPr lang="en-US" smtClean="0"/>
              <a:t>‹#›</a:t>
            </a:fld>
            <a:endParaRPr lang="en-US"/>
          </a:p>
        </p:txBody>
      </p:sp>
    </p:spTree>
    <p:extLst>
      <p:ext uri="{BB962C8B-B14F-4D97-AF65-F5344CB8AC3E}">
        <p14:creationId xmlns:p14="http://schemas.microsoft.com/office/powerpoint/2010/main" val="17893541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326A14-496A-4DDF-A9A3-F38AE803FADE}" type="datetimeFigureOut">
              <a:rPr lang="en-US" smtClean="0"/>
              <a:t>13/11/2022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23C29ED-AF95-43EA-BA40-40F4782714AC}" type="slidenum">
              <a:rPr lang="en-US" smtClean="0"/>
              <a:t>‹#›</a:t>
            </a:fld>
            <a:endParaRPr lang="en-US"/>
          </a:p>
        </p:txBody>
      </p:sp>
    </p:spTree>
    <p:extLst>
      <p:ext uri="{BB962C8B-B14F-4D97-AF65-F5344CB8AC3E}">
        <p14:creationId xmlns:p14="http://schemas.microsoft.com/office/powerpoint/2010/main" val="28049151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1326A14-496A-4DDF-A9A3-F38AE803FADE}" type="datetimeFigureOut">
              <a:rPr lang="en-US" smtClean="0"/>
              <a:t>13/11/2022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23C29ED-AF95-43EA-BA40-40F4782714AC}" type="slidenum">
              <a:rPr lang="en-US" smtClean="0"/>
              <a:t>‹#›</a:t>
            </a:fld>
            <a:endParaRPr lang="en-US"/>
          </a:p>
        </p:txBody>
      </p:sp>
    </p:spTree>
    <p:extLst>
      <p:ext uri="{BB962C8B-B14F-4D97-AF65-F5344CB8AC3E}">
        <p14:creationId xmlns:p14="http://schemas.microsoft.com/office/powerpoint/2010/main" val="42699511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1326A14-496A-4DDF-A9A3-F38AE803FADE}" type="datetimeFigureOut">
              <a:rPr lang="en-US" smtClean="0"/>
              <a:t>13/11/2022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23C29ED-AF95-43EA-BA40-40F4782714AC}" type="slidenum">
              <a:rPr lang="en-US" smtClean="0"/>
              <a:t>‹#›</a:t>
            </a:fld>
            <a:endParaRPr lang="en-US"/>
          </a:p>
        </p:txBody>
      </p:sp>
    </p:spTree>
    <p:extLst>
      <p:ext uri="{BB962C8B-B14F-4D97-AF65-F5344CB8AC3E}">
        <p14:creationId xmlns:p14="http://schemas.microsoft.com/office/powerpoint/2010/main" val="34344174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1326A14-496A-4DDF-A9A3-F38AE803FADE}" type="datetimeFigureOut">
              <a:rPr lang="en-US" smtClean="0"/>
              <a:t>13/11/2022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23C29ED-AF95-43EA-BA40-40F4782714AC}" type="slidenum">
              <a:rPr lang="en-US" smtClean="0"/>
              <a:t>‹#›</a:t>
            </a:fld>
            <a:endParaRPr lang="en-US"/>
          </a:p>
        </p:txBody>
      </p:sp>
    </p:spTree>
    <p:extLst>
      <p:ext uri="{BB962C8B-B14F-4D97-AF65-F5344CB8AC3E}">
        <p14:creationId xmlns:p14="http://schemas.microsoft.com/office/powerpoint/2010/main" val="71683478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Lst>
  <p:transition>
    <p:fade thruBlk="1"/>
  </p:transition>
  <p:timing>
    <p:tnLst>
      <p:par>
        <p:cTn id="1" dur="indefinite" restart="never" nodeType="tmRoot"/>
      </p:par>
    </p:tnLst>
  </p:timing>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52602"/>
            <a:ext cx="8458200" cy="1829761"/>
          </a:xfrm>
        </p:spPr>
        <p:txBody>
          <a:bodyPr/>
          <a:lstStyle/>
          <a:p>
            <a:r>
              <a:rPr lang="en-US" dirty="0"/>
              <a:t>HYPERTENSIVE HEART DISEASE</a:t>
            </a:r>
          </a:p>
        </p:txBody>
      </p:sp>
      <p:sp>
        <p:nvSpPr>
          <p:cNvPr id="5" name="Subtitle 2"/>
          <p:cNvSpPr txBox="1">
            <a:spLocks/>
          </p:cNvSpPr>
          <p:nvPr/>
        </p:nvSpPr>
        <p:spPr>
          <a:xfrm>
            <a:off x="2711624" y="3861048"/>
            <a:ext cx="9480376" cy="2239500"/>
          </a:xfrm>
          <a:prstGeom prst="rect">
            <a:avLst/>
          </a:prstGeom>
        </p:spPr>
        <p:txBody>
          <a:bodyPr vert="horz" lIns="91440" tIns="45720" rIns="91440" bIns="45720" rtlCol="0" anchor="t">
            <a:normAutofit/>
          </a:bodyPr>
          <a:lstStyle>
            <a:lvl1pPr marL="0" indent="0" algn="l" defTabSz="342900" rtl="0" eaLnBrk="1" latinLnBrk="0" hangingPunct="1">
              <a:spcBef>
                <a:spcPts val="750"/>
              </a:spcBef>
              <a:spcAft>
                <a:spcPts val="0"/>
              </a:spcAft>
              <a:buClr>
                <a:schemeClr val="accent1"/>
              </a:buClr>
              <a:buFont typeface="Wingdings 3" charset="2"/>
              <a:buNone/>
              <a:defRPr sz="1350" kern="1200">
                <a:solidFill>
                  <a:schemeClr val="tx1">
                    <a:lumMod val="65000"/>
                    <a:lumOff val="35000"/>
                  </a:schemeClr>
                </a:solidFill>
                <a:latin typeface="+mn-lt"/>
                <a:ea typeface="+mn-ea"/>
                <a:cs typeface="+mn-cs"/>
              </a:defRPr>
            </a:lvl1pPr>
            <a:lvl2pPr marL="342900" indent="0" algn="ctr" defTabSz="342900" rtl="0" eaLnBrk="1" latinLnBrk="0" hangingPunct="1">
              <a:spcBef>
                <a:spcPts val="750"/>
              </a:spcBef>
              <a:spcAft>
                <a:spcPts val="0"/>
              </a:spcAft>
              <a:buClr>
                <a:schemeClr val="accent1"/>
              </a:buClr>
              <a:buFont typeface="Wingdings 3" charset="2"/>
              <a:buNone/>
              <a:defRPr sz="1200" kern="1200">
                <a:solidFill>
                  <a:schemeClr val="tx1">
                    <a:tint val="75000"/>
                  </a:schemeClr>
                </a:solidFill>
                <a:latin typeface="+mn-lt"/>
                <a:ea typeface="+mn-ea"/>
                <a:cs typeface="+mn-cs"/>
              </a:defRPr>
            </a:lvl2pPr>
            <a:lvl3pPr marL="685800" indent="0" algn="ctr" defTabSz="342900" rtl="0" eaLnBrk="1" latinLnBrk="0" hangingPunct="1">
              <a:spcBef>
                <a:spcPts val="750"/>
              </a:spcBef>
              <a:spcAft>
                <a:spcPts val="0"/>
              </a:spcAft>
              <a:buClr>
                <a:schemeClr val="accent1"/>
              </a:buClr>
              <a:buFont typeface="Wingdings 3" charset="2"/>
              <a:buNone/>
              <a:defRPr sz="1050" kern="1200">
                <a:solidFill>
                  <a:schemeClr val="tx1">
                    <a:tint val="75000"/>
                  </a:schemeClr>
                </a:solidFill>
                <a:latin typeface="+mn-lt"/>
                <a:ea typeface="+mn-ea"/>
                <a:cs typeface="+mn-cs"/>
              </a:defRPr>
            </a:lvl3pPr>
            <a:lvl4pPr marL="1028700" indent="0" algn="ctr" defTabSz="342900" rtl="0" eaLnBrk="1" latinLnBrk="0" hangingPunct="1">
              <a:spcBef>
                <a:spcPts val="750"/>
              </a:spcBef>
              <a:spcAft>
                <a:spcPts val="0"/>
              </a:spcAft>
              <a:buClr>
                <a:schemeClr val="accent1"/>
              </a:buClr>
              <a:buFont typeface="Wingdings 3" charset="2"/>
              <a:buNone/>
              <a:defRPr sz="900" kern="1200">
                <a:solidFill>
                  <a:schemeClr val="tx1">
                    <a:tint val="75000"/>
                  </a:schemeClr>
                </a:solidFill>
                <a:latin typeface="+mn-lt"/>
                <a:ea typeface="+mn-ea"/>
                <a:cs typeface="+mn-cs"/>
              </a:defRPr>
            </a:lvl4pPr>
            <a:lvl5pPr marL="1371600" indent="0" algn="ctr" defTabSz="342900" rtl="0" eaLnBrk="1" latinLnBrk="0" hangingPunct="1">
              <a:spcBef>
                <a:spcPts val="750"/>
              </a:spcBef>
              <a:spcAft>
                <a:spcPts val="0"/>
              </a:spcAft>
              <a:buClr>
                <a:schemeClr val="accent1"/>
              </a:buClr>
              <a:buFont typeface="Wingdings 3" charset="2"/>
              <a:buNone/>
              <a:defRPr sz="900" kern="1200">
                <a:solidFill>
                  <a:schemeClr val="tx1">
                    <a:tint val="75000"/>
                  </a:schemeClr>
                </a:solidFill>
                <a:latin typeface="+mn-lt"/>
                <a:ea typeface="+mn-ea"/>
                <a:cs typeface="+mn-cs"/>
              </a:defRPr>
            </a:lvl5pPr>
            <a:lvl6pPr marL="1714500" indent="0" algn="ctr" defTabSz="342900" rtl="0" eaLnBrk="1" latinLnBrk="0" hangingPunct="1">
              <a:spcBef>
                <a:spcPts val="750"/>
              </a:spcBef>
              <a:spcAft>
                <a:spcPts val="0"/>
              </a:spcAft>
              <a:buClr>
                <a:schemeClr val="accent1"/>
              </a:buClr>
              <a:buFont typeface="Wingdings 3" charset="2"/>
              <a:buNone/>
              <a:defRPr sz="900" kern="1200">
                <a:solidFill>
                  <a:schemeClr val="tx1">
                    <a:tint val="75000"/>
                  </a:schemeClr>
                </a:solidFill>
                <a:latin typeface="+mn-lt"/>
                <a:ea typeface="+mn-ea"/>
                <a:cs typeface="+mn-cs"/>
              </a:defRPr>
            </a:lvl6pPr>
            <a:lvl7pPr marL="2057400" indent="0" algn="ctr" defTabSz="342900" rtl="0" eaLnBrk="1" latinLnBrk="0" hangingPunct="1">
              <a:spcBef>
                <a:spcPts val="750"/>
              </a:spcBef>
              <a:spcAft>
                <a:spcPts val="0"/>
              </a:spcAft>
              <a:buClr>
                <a:schemeClr val="accent1"/>
              </a:buClr>
              <a:buFont typeface="Wingdings 3" charset="2"/>
              <a:buNone/>
              <a:defRPr sz="900" kern="1200">
                <a:solidFill>
                  <a:schemeClr val="tx1">
                    <a:tint val="75000"/>
                  </a:schemeClr>
                </a:solidFill>
                <a:latin typeface="+mn-lt"/>
                <a:ea typeface="+mn-ea"/>
                <a:cs typeface="+mn-cs"/>
              </a:defRPr>
            </a:lvl7pPr>
            <a:lvl8pPr marL="2400300" indent="0" algn="ctr" defTabSz="342900" rtl="0" eaLnBrk="1" latinLnBrk="0" hangingPunct="1">
              <a:spcBef>
                <a:spcPts val="750"/>
              </a:spcBef>
              <a:spcAft>
                <a:spcPts val="0"/>
              </a:spcAft>
              <a:buClr>
                <a:schemeClr val="accent1"/>
              </a:buClr>
              <a:buFont typeface="Wingdings 3" charset="2"/>
              <a:buNone/>
              <a:defRPr sz="900" kern="1200">
                <a:solidFill>
                  <a:schemeClr val="tx1">
                    <a:tint val="75000"/>
                  </a:schemeClr>
                </a:solidFill>
                <a:latin typeface="+mn-lt"/>
                <a:ea typeface="+mn-ea"/>
                <a:cs typeface="+mn-cs"/>
              </a:defRPr>
            </a:lvl8pPr>
            <a:lvl9pPr marL="2743200" indent="0" algn="ctr" defTabSz="342900" rtl="0" eaLnBrk="1" latinLnBrk="0" hangingPunct="1">
              <a:spcBef>
                <a:spcPts val="750"/>
              </a:spcBef>
              <a:spcAft>
                <a:spcPts val="0"/>
              </a:spcAft>
              <a:buClr>
                <a:schemeClr val="accent1"/>
              </a:buClr>
              <a:buFont typeface="Wingdings 3" charset="2"/>
              <a:buNone/>
              <a:defRPr sz="900" kern="1200">
                <a:solidFill>
                  <a:schemeClr val="tx1">
                    <a:tint val="75000"/>
                  </a:schemeClr>
                </a:solidFill>
                <a:latin typeface="+mn-lt"/>
                <a:ea typeface="+mn-ea"/>
                <a:cs typeface="+mn-cs"/>
              </a:defRPr>
            </a:lvl9pPr>
          </a:lstStyle>
          <a:p>
            <a:r>
              <a:rPr lang="en-US" sz="1800" dirty="0"/>
              <a:t>Dr. </a:t>
            </a:r>
            <a:r>
              <a:rPr lang="en-US" sz="1800" dirty="0" err="1"/>
              <a:t>Bushra</a:t>
            </a:r>
            <a:r>
              <a:rPr lang="en-US" sz="1800" dirty="0"/>
              <a:t> Al-</a:t>
            </a:r>
            <a:r>
              <a:rPr lang="en-US" sz="1800" dirty="0" err="1"/>
              <a:t>Tarawneh</a:t>
            </a:r>
            <a:r>
              <a:rPr lang="en-US" sz="1800" dirty="0"/>
              <a:t>, MD</a:t>
            </a:r>
          </a:p>
          <a:p>
            <a:r>
              <a:rPr lang="en-US" sz="1800" dirty="0"/>
              <a:t>Anatomical pathology </a:t>
            </a:r>
            <a:br>
              <a:rPr lang="en-US" sz="1800" dirty="0"/>
            </a:br>
            <a:r>
              <a:rPr lang="en-US" sz="1800" dirty="0" err="1"/>
              <a:t>Mutah</a:t>
            </a:r>
            <a:r>
              <a:rPr lang="en-US" sz="1800" dirty="0"/>
              <a:t> University</a:t>
            </a:r>
            <a:br>
              <a:rPr lang="en-US" sz="1800" dirty="0"/>
            </a:br>
            <a:r>
              <a:rPr lang="en-US" sz="1800" dirty="0"/>
              <a:t>School of Medicine- </a:t>
            </a:r>
          </a:p>
          <a:p>
            <a:r>
              <a:rPr lang="en-US" sz="1800" dirty="0"/>
              <a:t>Department of Microbiology &amp; Pathology</a:t>
            </a:r>
            <a:br>
              <a:rPr lang="en-US" sz="1800" dirty="0"/>
            </a:br>
            <a:r>
              <a:rPr lang="en-US" sz="1800" dirty="0"/>
              <a:t> lectures 2022</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l="53619" t="35616" r="19514" b="22572"/>
          <a:stretch>
            <a:fillRect/>
          </a:stretch>
        </p:blipFill>
        <p:spPr bwMode="auto">
          <a:xfrm>
            <a:off x="8328248" y="4509121"/>
            <a:ext cx="20828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06271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16632"/>
            <a:ext cx="9144000"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6210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Two forms of small blood vessel</a:t>
            </a:r>
            <a:br>
              <a:rPr lang="en-US" dirty="0"/>
            </a:br>
            <a:r>
              <a:rPr lang="en-US" dirty="0"/>
              <a:t>disease are </a:t>
            </a:r>
            <a:r>
              <a:rPr lang="en-US" dirty="0" smtClean="0"/>
              <a:t>hypertension-related:</a:t>
            </a:r>
            <a:endParaRPr lang="en-US" dirty="0"/>
          </a:p>
        </p:txBody>
      </p:sp>
      <p:sp>
        <p:nvSpPr>
          <p:cNvPr id="2" name="Content Placeholder 1"/>
          <p:cNvSpPr>
            <a:spLocks noGrp="1"/>
          </p:cNvSpPr>
          <p:nvPr>
            <p:ph idx="1"/>
          </p:nvPr>
        </p:nvSpPr>
        <p:spPr/>
        <p:txBody>
          <a:bodyPr>
            <a:normAutofit/>
          </a:bodyPr>
          <a:lstStyle/>
          <a:p>
            <a:pPr marL="109728" indent="0">
              <a:buNone/>
            </a:pPr>
            <a:endParaRPr lang="en-US" dirty="0"/>
          </a:p>
          <a:p>
            <a:pPr marL="109728" indent="0">
              <a:buNone/>
            </a:pPr>
            <a:r>
              <a:rPr lang="en-US" sz="3600" dirty="0" smtClean="0"/>
              <a:t>1- Hyperplastic arteriolosclerosis.</a:t>
            </a:r>
            <a:endParaRPr lang="en-US" sz="3600" dirty="0"/>
          </a:p>
          <a:p>
            <a:pPr marL="109728" indent="0">
              <a:buNone/>
            </a:pPr>
            <a:r>
              <a:rPr lang="en-US" sz="3600" dirty="0" smtClean="0"/>
              <a:t>2- Hyaline arteriolosclerosis</a:t>
            </a:r>
          </a:p>
          <a:p>
            <a:pPr marL="109728" indent="0">
              <a:buNone/>
            </a:pPr>
            <a:endParaRPr lang="en-US" dirty="0"/>
          </a:p>
        </p:txBody>
      </p:sp>
    </p:spTree>
    <p:extLst>
      <p:ext uri="{BB962C8B-B14F-4D97-AF65-F5344CB8AC3E}">
        <p14:creationId xmlns:p14="http://schemas.microsoft.com/office/powerpoint/2010/main" val="9119411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1-Hyaline </a:t>
            </a:r>
            <a:r>
              <a:rPr lang="en-US" dirty="0"/>
              <a:t>arteriolosclerosis</a:t>
            </a:r>
            <a:br>
              <a:rPr lang="en-US" dirty="0"/>
            </a:br>
            <a:endParaRPr lang="en-US" dirty="0"/>
          </a:p>
        </p:txBody>
      </p:sp>
      <p:sp>
        <p:nvSpPr>
          <p:cNvPr id="2" name="Content Placeholder 1"/>
          <p:cNvSpPr>
            <a:spLocks noGrp="1"/>
          </p:cNvSpPr>
          <p:nvPr>
            <p:ph idx="1"/>
          </p:nvPr>
        </p:nvSpPr>
        <p:spPr/>
        <p:txBody>
          <a:bodyPr>
            <a:normAutofit/>
          </a:bodyPr>
          <a:lstStyle/>
          <a:p>
            <a:r>
              <a:rPr lang="en-US" sz="2400" dirty="0"/>
              <a:t>is associated with benign hypertension. </a:t>
            </a:r>
            <a:endParaRPr lang="en-US" sz="2400" dirty="0" smtClean="0"/>
          </a:p>
          <a:p>
            <a:r>
              <a:rPr lang="en-US" sz="2400" dirty="0" smtClean="0"/>
              <a:t>It </a:t>
            </a:r>
            <a:r>
              <a:rPr lang="en-US" sz="2400" dirty="0"/>
              <a:t>is marked by homogeneous, pink hyaline thickening of the arteriolar walls, with loss of underlying structural detail, and luminal </a:t>
            </a:r>
            <a:r>
              <a:rPr lang="en-US" sz="2400" dirty="0" smtClean="0"/>
              <a:t>narrowing.</a:t>
            </a:r>
            <a:endParaRPr lang="en-US" sz="2400" dirty="0"/>
          </a:p>
        </p:txBody>
      </p:sp>
    </p:spTree>
    <p:extLst>
      <p:ext uri="{BB962C8B-B14F-4D97-AF65-F5344CB8AC3E}">
        <p14:creationId xmlns:p14="http://schemas.microsoft.com/office/powerpoint/2010/main" val="1579917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2- Hyperplastic arteriolosclerosis</a:t>
            </a:r>
          </a:p>
        </p:txBody>
      </p:sp>
      <p:sp>
        <p:nvSpPr>
          <p:cNvPr id="2" name="Content Placeholder 1"/>
          <p:cNvSpPr>
            <a:spLocks noGrp="1"/>
          </p:cNvSpPr>
          <p:nvPr>
            <p:ph idx="1"/>
          </p:nvPr>
        </p:nvSpPr>
        <p:spPr/>
        <p:txBody>
          <a:bodyPr>
            <a:normAutofit/>
          </a:bodyPr>
          <a:lstStyle/>
          <a:p>
            <a:pPr>
              <a:buFont typeface="Wingdings" pitchFamily="2" charset="2"/>
              <a:buChar char="Ø"/>
            </a:pPr>
            <a:r>
              <a:rPr lang="en-US" sz="2400" dirty="0" smtClean="0"/>
              <a:t>Is </a:t>
            </a:r>
            <a:r>
              <a:rPr lang="en-US" sz="2400" dirty="0"/>
              <a:t>more typical </a:t>
            </a:r>
            <a:r>
              <a:rPr lang="en-US" sz="2400" dirty="0" smtClean="0"/>
              <a:t>of severe </a:t>
            </a:r>
            <a:r>
              <a:rPr lang="en-US" sz="2400" dirty="0"/>
              <a:t>hypertension. </a:t>
            </a:r>
            <a:endParaRPr lang="en-US" sz="2400" dirty="0" smtClean="0"/>
          </a:p>
          <a:p>
            <a:pPr>
              <a:buFont typeface="Wingdings" pitchFamily="2" charset="2"/>
              <a:buChar char="Ø"/>
            </a:pPr>
            <a:r>
              <a:rPr lang="en-US" sz="2400" dirty="0" smtClean="0"/>
              <a:t>Vessels </a:t>
            </a:r>
            <a:r>
              <a:rPr lang="en-US" sz="2400" dirty="0"/>
              <a:t>exhibit “onionskin,” concentric</a:t>
            </a:r>
            <a:r>
              <a:rPr lang="en-US" sz="2400" dirty="0" smtClean="0"/>
              <a:t>, laminated </a:t>
            </a:r>
            <a:r>
              <a:rPr lang="en-US" sz="2400" dirty="0"/>
              <a:t>thickening of arteriolar walls and luminal </a:t>
            </a:r>
            <a:r>
              <a:rPr lang="en-US" sz="2400" dirty="0" smtClean="0"/>
              <a:t>narrowing.</a:t>
            </a:r>
            <a:endParaRPr lang="en-US" sz="2400" dirty="0"/>
          </a:p>
          <a:p>
            <a:r>
              <a:rPr lang="en-US" sz="2400" dirty="0" smtClean="0"/>
              <a:t>The </a:t>
            </a:r>
            <a:r>
              <a:rPr lang="en-US" sz="2400" dirty="0"/>
              <a:t>laminations consist of smooth muscle </a:t>
            </a:r>
            <a:r>
              <a:rPr lang="en-US" sz="2400" dirty="0" smtClean="0"/>
              <a:t>cells and </a:t>
            </a:r>
            <a:r>
              <a:rPr lang="en-US" sz="2400" dirty="0"/>
              <a:t>thickened, reduplicated basement </a:t>
            </a:r>
            <a:r>
              <a:rPr lang="en-US" sz="2400" dirty="0" smtClean="0"/>
              <a:t>membrane.</a:t>
            </a:r>
            <a:endParaRPr lang="en-US" sz="2400" dirty="0"/>
          </a:p>
          <a:p>
            <a:endParaRPr lang="en-US" dirty="0"/>
          </a:p>
        </p:txBody>
      </p:sp>
    </p:spTree>
    <p:extLst>
      <p:ext uri="{BB962C8B-B14F-4D97-AF65-F5344CB8AC3E}">
        <p14:creationId xmlns:p14="http://schemas.microsoft.com/office/powerpoint/2010/main" val="3930578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endParaRPr 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96752"/>
            <a:ext cx="9036496" cy="4787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42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HYPERTENSIVE </a:t>
            </a:r>
            <a:r>
              <a:rPr lang="en-US" dirty="0"/>
              <a:t>HEART DISEASE</a:t>
            </a:r>
            <a:br>
              <a:rPr lang="en-US" dirty="0"/>
            </a:br>
            <a:endParaRPr lang="en-US" dirty="0"/>
          </a:p>
        </p:txBody>
      </p:sp>
      <p:sp>
        <p:nvSpPr>
          <p:cNvPr id="3" name="Content Placeholder 2"/>
          <p:cNvSpPr>
            <a:spLocks noGrp="1"/>
          </p:cNvSpPr>
          <p:nvPr>
            <p:ph idx="1"/>
          </p:nvPr>
        </p:nvSpPr>
        <p:spPr>
          <a:xfrm>
            <a:off x="2589212" y="2171658"/>
            <a:ext cx="8915400" cy="3777622"/>
          </a:xfrm>
        </p:spPr>
        <p:txBody>
          <a:bodyPr>
            <a:normAutofit/>
          </a:bodyPr>
          <a:lstStyle/>
          <a:p>
            <a:pPr algn="just"/>
            <a:r>
              <a:rPr lang="en-US" sz="2400" dirty="0" smtClean="0"/>
              <a:t>Hypertensive </a:t>
            </a:r>
            <a:r>
              <a:rPr lang="en-US" sz="2400" dirty="0"/>
              <a:t>heart disease (HHD) is a consequence of </a:t>
            </a:r>
            <a:r>
              <a:rPr lang="en-US" sz="2400" dirty="0" smtClean="0"/>
              <a:t> the </a:t>
            </a:r>
            <a:r>
              <a:rPr lang="en-US" sz="2400" dirty="0"/>
              <a:t>increased demands placed on the heart by hypertension, </a:t>
            </a:r>
            <a:r>
              <a:rPr lang="en-US" sz="2400" dirty="0" smtClean="0"/>
              <a:t>causing </a:t>
            </a:r>
            <a:r>
              <a:rPr lang="en-US" sz="2400" dirty="0"/>
              <a:t>pressure overload and ventricular hypertrophy</a:t>
            </a:r>
            <a:r>
              <a:rPr lang="en-US" sz="2400" dirty="0" smtClean="0"/>
              <a:t>.</a:t>
            </a:r>
          </a:p>
          <a:p>
            <a:pPr algn="just"/>
            <a:endParaRPr lang="en-US" sz="2400" dirty="0"/>
          </a:p>
          <a:p>
            <a:pPr marL="624078" indent="-514350">
              <a:buFont typeface="+mj-lt"/>
              <a:buAutoNum type="arabicPeriod"/>
            </a:pPr>
            <a:r>
              <a:rPr lang="en-US" sz="2400" dirty="0"/>
              <a:t>Systemic (Left-Sided) Hypertensive Heart Disease.</a:t>
            </a:r>
          </a:p>
          <a:p>
            <a:pPr marL="624078" indent="-514350">
              <a:buFont typeface="+mj-lt"/>
              <a:buAutoNum type="arabicPeriod"/>
            </a:pPr>
            <a:r>
              <a:rPr lang="en-US" sz="2400" dirty="0"/>
              <a:t>Pulmonary Hypertensive Heart Disease—</a:t>
            </a:r>
            <a:r>
              <a:rPr lang="en-US" sz="2400" dirty="0" err="1"/>
              <a:t>Cor</a:t>
            </a:r>
            <a:r>
              <a:rPr lang="en-US" sz="2400" dirty="0"/>
              <a:t> </a:t>
            </a:r>
            <a:r>
              <a:rPr lang="en-US" sz="2400" dirty="0" err="1"/>
              <a:t>Pulmonale</a:t>
            </a:r>
            <a:r>
              <a:rPr lang="en-US" sz="2400" dirty="0"/>
              <a:t>.</a:t>
            </a:r>
          </a:p>
          <a:p>
            <a:pPr algn="just"/>
            <a:endParaRPr lang="en-US" sz="2400" dirty="0"/>
          </a:p>
        </p:txBody>
      </p:sp>
    </p:spTree>
    <p:extLst>
      <p:ext uri="{BB962C8B-B14F-4D97-AF65-F5344CB8AC3E}">
        <p14:creationId xmlns:p14="http://schemas.microsoft.com/office/powerpoint/2010/main" val="998785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548680"/>
            <a:ext cx="8229600" cy="868958"/>
          </a:xfrm>
        </p:spPr>
        <p:txBody>
          <a:bodyPr>
            <a:normAutofit fontScale="90000"/>
          </a:bodyPr>
          <a:lstStyle/>
          <a:p>
            <a:r>
              <a:rPr lang="en-US" dirty="0"/>
              <a:t>Systemic (Left-Sided) Hypertensive Heart Disease</a:t>
            </a:r>
            <a:br>
              <a:rPr lang="en-US" dirty="0"/>
            </a:br>
            <a:endParaRPr lang="en-US" dirty="0"/>
          </a:p>
        </p:txBody>
      </p:sp>
      <p:sp>
        <p:nvSpPr>
          <p:cNvPr id="2" name="Content Placeholder 1"/>
          <p:cNvSpPr>
            <a:spLocks noGrp="1"/>
          </p:cNvSpPr>
          <p:nvPr>
            <p:ph idx="1"/>
          </p:nvPr>
        </p:nvSpPr>
        <p:spPr>
          <a:xfrm>
            <a:off x="1415480" y="1844824"/>
            <a:ext cx="9252520" cy="4162468"/>
          </a:xfrm>
        </p:spPr>
        <p:txBody>
          <a:bodyPr>
            <a:normAutofit/>
          </a:bodyPr>
          <a:lstStyle/>
          <a:p>
            <a:pPr marL="109728" indent="0">
              <a:buNone/>
            </a:pPr>
            <a:r>
              <a:rPr lang="en-US" sz="2000" dirty="0"/>
              <a:t>*The criteria for the diagnosis of systemic hypertensive heart disease are:</a:t>
            </a:r>
          </a:p>
          <a:p>
            <a:pPr marL="109728" indent="0">
              <a:buNone/>
            </a:pPr>
            <a:r>
              <a:rPr lang="en-US" sz="2000" dirty="0"/>
              <a:t> (1) left ventricular hypertrophy in the absence of other cardiovascular pathology (e.g., </a:t>
            </a:r>
            <a:r>
              <a:rPr lang="en-US" sz="2000" dirty="0" err="1"/>
              <a:t>valvular</a:t>
            </a:r>
            <a:r>
              <a:rPr lang="en-US" sz="2000" dirty="0"/>
              <a:t> stenosis).</a:t>
            </a:r>
          </a:p>
          <a:p>
            <a:pPr marL="109728" indent="0">
              <a:buNone/>
            </a:pPr>
            <a:r>
              <a:rPr lang="en-US" sz="2000" dirty="0"/>
              <a:t>(2) A history or pathologic evidence of hypertension.</a:t>
            </a:r>
          </a:p>
          <a:p>
            <a:pPr marL="109728" indent="0">
              <a:buNone/>
            </a:pPr>
            <a:endParaRPr lang="en-US" sz="2000" dirty="0"/>
          </a:p>
          <a:p>
            <a:pPr marL="109728" indent="0">
              <a:buNone/>
            </a:pPr>
            <a:r>
              <a:rPr lang="en-US" sz="2000" dirty="0"/>
              <a:t>*It was established that even mild hypertension </a:t>
            </a:r>
            <a:r>
              <a:rPr lang="en-US" sz="2000" dirty="0" smtClean="0"/>
              <a:t>, </a:t>
            </a:r>
            <a:r>
              <a:rPr lang="en-US" sz="2000" dirty="0"/>
              <a:t>if sufficiently prolonged, induces left ventricular hypertrophy.</a:t>
            </a:r>
          </a:p>
          <a:p>
            <a:pPr marL="109728" indent="0">
              <a:buNone/>
            </a:pPr>
            <a:endParaRPr lang="en-US" sz="2000" dirty="0"/>
          </a:p>
        </p:txBody>
      </p:sp>
    </p:spTree>
    <p:extLst>
      <p:ext uri="{BB962C8B-B14F-4D97-AF65-F5344CB8AC3E}">
        <p14:creationId xmlns:p14="http://schemas.microsoft.com/office/powerpoint/2010/main" val="629532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mechanisms</a:t>
            </a:r>
          </a:p>
        </p:txBody>
      </p:sp>
      <p:sp>
        <p:nvSpPr>
          <p:cNvPr id="2" name="Content Placeholder 1"/>
          <p:cNvSpPr>
            <a:spLocks noGrp="1"/>
          </p:cNvSpPr>
          <p:nvPr>
            <p:ph idx="1"/>
          </p:nvPr>
        </p:nvSpPr>
        <p:spPr/>
        <p:txBody>
          <a:bodyPr>
            <a:normAutofit/>
          </a:bodyPr>
          <a:lstStyle/>
          <a:p>
            <a:pPr marL="109728" indent="0">
              <a:buNone/>
            </a:pPr>
            <a:r>
              <a:rPr lang="en-US" dirty="0"/>
              <a:t>The mechanisms </a:t>
            </a:r>
            <a:r>
              <a:rPr lang="en-US" dirty="0" smtClean="0"/>
              <a:t>by which </a:t>
            </a:r>
            <a:r>
              <a:rPr lang="en-US" dirty="0"/>
              <a:t>hypertension leads to heart failure are </a:t>
            </a:r>
            <a:r>
              <a:rPr lang="en-US" dirty="0" smtClean="0">
                <a:solidFill>
                  <a:srgbClr val="FF0000"/>
                </a:solidFill>
              </a:rPr>
              <a:t>incompletely understood</a:t>
            </a:r>
            <a:r>
              <a:rPr lang="en-US" dirty="0">
                <a:solidFill>
                  <a:srgbClr val="FF0000"/>
                </a:solidFill>
              </a:rPr>
              <a:t>; </a:t>
            </a:r>
            <a:r>
              <a:rPr lang="en-US" dirty="0"/>
              <a:t>presumably the hypertrophic </a:t>
            </a:r>
            <a:r>
              <a:rPr lang="en-US" dirty="0" err="1"/>
              <a:t>myocytes</a:t>
            </a:r>
            <a:r>
              <a:rPr lang="en-US" dirty="0"/>
              <a:t> fail to</a:t>
            </a:r>
          </a:p>
          <a:p>
            <a:pPr marL="109728" indent="0">
              <a:buNone/>
            </a:pPr>
            <a:r>
              <a:rPr lang="en-US" dirty="0"/>
              <a:t>contract efficiently, possibly due </a:t>
            </a:r>
            <a:r>
              <a:rPr lang="en-US" dirty="0" smtClean="0"/>
              <a:t>to :</a:t>
            </a:r>
          </a:p>
          <a:p>
            <a:pPr marL="109728" indent="0">
              <a:buNone/>
            </a:pPr>
            <a:r>
              <a:rPr lang="en-US" dirty="0" smtClean="0"/>
              <a:t>1- Structural abnormalities in </a:t>
            </a:r>
            <a:r>
              <a:rPr lang="en-US" dirty="0"/>
              <a:t>newly assembled </a:t>
            </a:r>
            <a:r>
              <a:rPr lang="en-US" dirty="0" smtClean="0"/>
              <a:t>sarcomeres.</a:t>
            </a:r>
          </a:p>
          <a:p>
            <a:pPr marL="109728" indent="0">
              <a:buNone/>
            </a:pPr>
            <a:r>
              <a:rPr lang="en-US" dirty="0" smtClean="0"/>
              <a:t>2- The vascular supply </a:t>
            </a:r>
            <a:r>
              <a:rPr lang="en-US" dirty="0"/>
              <a:t>is inadequate to meet the demands of </a:t>
            </a:r>
            <a:r>
              <a:rPr lang="en-US" dirty="0" smtClean="0"/>
              <a:t>the increased </a:t>
            </a:r>
            <a:r>
              <a:rPr lang="en-US" dirty="0"/>
              <a:t>muscle mass. </a:t>
            </a:r>
          </a:p>
        </p:txBody>
      </p:sp>
    </p:spTree>
    <p:extLst>
      <p:ext uri="{BB962C8B-B14F-4D97-AF65-F5344CB8AC3E}">
        <p14:creationId xmlns:p14="http://schemas.microsoft.com/office/powerpoint/2010/main" val="1616053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11016" y="1494076"/>
            <a:ext cx="10045624" cy="6192688"/>
          </a:xfrm>
        </p:spPr>
        <p:txBody>
          <a:bodyPr>
            <a:normAutofit/>
          </a:bodyPr>
          <a:lstStyle/>
          <a:p>
            <a:pPr>
              <a:buFont typeface="Wingdings" pitchFamily="2" charset="2"/>
              <a:buChar char="ü"/>
            </a:pPr>
            <a:r>
              <a:rPr lang="en-US" sz="2000" dirty="0"/>
              <a:t>The essential feature of systemic hypertensive heart disease </a:t>
            </a:r>
            <a:r>
              <a:rPr lang="en-US" sz="2000" dirty="0">
                <a:solidFill>
                  <a:srgbClr val="FF0000"/>
                </a:solidFill>
              </a:rPr>
              <a:t>is left ventricular hypertrophy</a:t>
            </a:r>
            <a:r>
              <a:rPr lang="en-US" sz="2000" dirty="0"/>
              <a:t>, typically without ventricular dilation until very late in the </a:t>
            </a:r>
            <a:r>
              <a:rPr lang="en-US" sz="2000" dirty="0" smtClean="0"/>
              <a:t>process.</a:t>
            </a:r>
          </a:p>
          <a:p>
            <a:pPr>
              <a:buFont typeface="Wingdings" pitchFamily="2" charset="2"/>
              <a:buChar char="ü"/>
            </a:pPr>
            <a:endParaRPr lang="en-US" sz="2000" dirty="0"/>
          </a:p>
          <a:p>
            <a:pPr>
              <a:buFont typeface="Wingdings" pitchFamily="2" charset="2"/>
              <a:buChar char="ü"/>
            </a:pPr>
            <a:r>
              <a:rPr lang="en-US" sz="2000" dirty="0"/>
              <a:t> The heart weight can exceed 500 g (normal, 320 to 360 g), and the left ventricular wall thickness can exceed 2.0 cm (normal, 1.2 to 1.4 cm). </a:t>
            </a:r>
            <a:endParaRPr lang="en-US" sz="2000" dirty="0" smtClean="0"/>
          </a:p>
          <a:p>
            <a:pPr>
              <a:buFont typeface="Wingdings" pitchFamily="2" charset="2"/>
              <a:buChar char="ü"/>
            </a:pPr>
            <a:endParaRPr lang="en-US" sz="2000" dirty="0"/>
          </a:p>
          <a:p>
            <a:pPr>
              <a:buFont typeface="Wingdings" pitchFamily="2" charset="2"/>
              <a:buChar char="ü"/>
            </a:pPr>
            <a:r>
              <a:rPr lang="en-US" sz="2000" dirty="0"/>
              <a:t>With time, the increased left ventricular wall thickness imparts a stiffness that impairs diastolic filling and can result in left atrial dilation. </a:t>
            </a:r>
            <a:endParaRPr lang="en-US" sz="2000" dirty="0" smtClean="0"/>
          </a:p>
          <a:p>
            <a:pPr>
              <a:buFont typeface="Wingdings" pitchFamily="2" charset="2"/>
              <a:buChar char="ü"/>
            </a:pPr>
            <a:endParaRPr lang="en-US" sz="2000" dirty="0"/>
          </a:p>
          <a:p>
            <a:pPr>
              <a:buFont typeface="Wingdings" pitchFamily="2" charset="2"/>
              <a:buChar char="ü"/>
            </a:pPr>
            <a:r>
              <a:rPr lang="en-US" sz="2000" dirty="0">
                <a:solidFill>
                  <a:srgbClr val="FF0000"/>
                </a:solidFill>
              </a:rPr>
              <a:t>Microscopically</a:t>
            </a:r>
            <a:r>
              <a:rPr lang="en-US" sz="2000" dirty="0"/>
              <a:t>, the transverse diameter of myocytes </a:t>
            </a:r>
            <a:r>
              <a:rPr lang="en-US" sz="2000" dirty="0" smtClean="0"/>
              <a:t>is</a:t>
            </a:r>
            <a:r>
              <a:rPr lang="ar-JO" sz="2000" dirty="0" smtClean="0"/>
              <a:t> </a:t>
            </a:r>
            <a:r>
              <a:rPr lang="en-US" sz="2000" dirty="0" smtClean="0"/>
              <a:t>increased </a:t>
            </a:r>
            <a:r>
              <a:rPr lang="en-US" sz="2000" dirty="0"/>
              <a:t>and there is prominent nuclear enlargement </a:t>
            </a:r>
            <a:r>
              <a:rPr lang="en-US" sz="2000" dirty="0" smtClean="0"/>
              <a:t>and</a:t>
            </a:r>
            <a:r>
              <a:rPr lang="ar-JO" sz="2000" dirty="0" smtClean="0"/>
              <a:t> </a:t>
            </a:r>
            <a:r>
              <a:rPr lang="en-US" sz="2000" dirty="0" err="1" smtClean="0"/>
              <a:t>hyperchromasia</a:t>
            </a:r>
            <a:r>
              <a:rPr lang="en-US" sz="2000" dirty="0" smtClean="0"/>
              <a:t> </a:t>
            </a:r>
            <a:r>
              <a:rPr lang="en-US" sz="2000" dirty="0"/>
              <a:t>(“boxcar nuclei”), as well as </a:t>
            </a:r>
            <a:r>
              <a:rPr lang="en-US" sz="2000" dirty="0" smtClean="0"/>
              <a:t>intercellular</a:t>
            </a:r>
            <a:r>
              <a:rPr lang="ar-JO" sz="2000" dirty="0" smtClean="0"/>
              <a:t> </a:t>
            </a:r>
            <a:r>
              <a:rPr lang="en-US" sz="2000" dirty="0" smtClean="0"/>
              <a:t>Fibrosis</a:t>
            </a:r>
            <a:r>
              <a:rPr lang="en-US" sz="2000" dirty="0"/>
              <a:t>.</a:t>
            </a:r>
          </a:p>
        </p:txBody>
      </p:sp>
      <p:sp>
        <p:nvSpPr>
          <p:cNvPr id="6" name="Title 2"/>
          <p:cNvSpPr txBox="1">
            <a:spLocks/>
          </p:cNvSpPr>
          <p:nvPr/>
        </p:nvSpPr>
        <p:spPr>
          <a:xfrm>
            <a:off x="1524000" y="332656"/>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a:t>MORPHOLOGY</a:t>
            </a:r>
            <a:endParaRPr lang="en-US" dirty="0"/>
          </a:p>
        </p:txBody>
      </p:sp>
    </p:spTree>
    <p:extLst>
      <p:ext uri="{BB962C8B-B14F-4D97-AF65-F5344CB8AC3E}">
        <p14:creationId xmlns:p14="http://schemas.microsoft.com/office/powerpoint/2010/main" val="954561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03512" y="980729"/>
            <a:ext cx="8784976" cy="1354155"/>
          </a:xfrm>
        </p:spPr>
        <p:txBody>
          <a:bodyPr>
            <a:normAutofit/>
          </a:bodyPr>
          <a:lstStyle/>
          <a:p>
            <a:r>
              <a:rPr lang="en-US" sz="1400" dirty="0"/>
              <a:t>Systemic (left-sided) hypertensive heart disease. There is marked concentric thickening of the left ventricular wall causing reduction in lumen size. The left ventricle and left atrium are on the right in this four-chamber view of the heart. A pacemaker is present incidentally in the right ventricle (arrow). Note also the left atrial dilation (asterisk) due to stiffening of the left ventricle and impaired diastolic relaxation, leading to atrial volume overload.</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584" y="2204864"/>
            <a:ext cx="3426494" cy="4133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C:\Users\Toshiba\Desktop\2013-03-06_1923301362619618463-thumb4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420888"/>
            <a:ext cx="3740274"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268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0" dirty="0"/>
              <a:t>BLOOD PRESSURE REGULATION</a:t>
            </a:r>
            <a:endParaRPr lang="en-US" dirty="0"/>
          </a:p>
        </p:txBody>
      </p:sp>
      <p:sp>
        <p:nvSpPr>
          <p:cNvPr id="2" name="Content Placeholder 1"/>
          <p:cNvSpPr>
            <a:spLocks noGrp="1"/>
          </p:cNvSpPr>
          <p:nvPr>
            <p:ph idx="1"/>
          </p:nvPr>
        </p:nvSpPr>
        <p:spPr>
          <a:xfrm>
            <a:off x="623392" y="1905000"/>
            <a:ext cx="10881220" cy="1019944"/>
          </a:xfrm>
        </p:spPr>
        <p:txBody>
          <a:bodyPr>
            <a:normAutofit/>
          </a:bodyPr>
          <a:lstStyle/>
          <a:p>
            <a:r>
              <a:rPr lang="en-US" dirty="0" smtClean="0"/>
              <a:t>Blood </a:t>
            </a:r>
            <a:r>
              <a:rPr lang="en-US" dirty="0"/>
              <a:t>pressure is a function of cardiac output and </a:t>
            </a:r>
            <a:r>
              <a:rPr lang="en-US" dirty="0" smtClean="0"/>
              <a:t>peripheral </a:t>
            </a:r>
            <a:r>
              <a:rPr lang="en-US" dirty="0"/>
              <a:t>vascular resistance, both of which are influenced by </a:t>
            </a:r>
            <a:r>
              <a:rPr lang="en-US" dirty="0" smtClean="0"/>
              <a:t>multiple </a:t>
            </a:r>
            <a:r>
              <a:rPr lang="en-US" dirty="0"/>
              <a:t>genetic and environmental factors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504" y="3176211"/>
            <a:ext cx="9034444" cy="3368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1925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19536" y="116632"/>
            <a:ext cx="8911687" cy="1280890"/>
          </a:xfrm>
        </p:spPr>
        <p:txBody>
          <a:bodyPr>
            <a:normAutofit/>
          </a:bodyPr>
          <a:lstStyle/>
          <a:p>
            <a:r>
              <a:rPr lang="en-US" dirty="0"/>
              <a:t>Clinical Features</a:t>
            </a:r>
            <a:br>
              <a:rPr lang="en-US" dirty="0"/>
            </a:br>
            <a:endParaRPr lang="en-US" dirty="0"/>
          </a:p>
        </p:txBody>
      </p:sp>
      <p:sp>
        <p:nvSpPr>
          <p:cNvPr id="2" name="Content Placeholder 1"/>
          <p:cNvSpPr>
            <a:spLocks noGrp="1"/>
          </p:cNvSpPr>
          <p:nvPr>
            <p:ph idx="1"/>
          </p:nvPr>
        </p:nvSpPr>
        <p:spPr>
          <a:xfrm>
            <a:off x="1631504" y="836713"/>
            <a:ext cx="9036496" cy="5170579"/>
          </a:xfrm>
        </p:spPr>
        <p:txBody>
          <a:bodyPr>
            <a:noAutofit/>
          </a:bodyPr>
          <a:lstStyle/>
          <a:p>
            <a:pPr>
              <a:buFont typeface="Wingdings" pitchFamily="2" charset="2"/>
              <a:buChar char="ü"/>
            </a:pPr>
            <a:r>
              <a:rPr lang="en-US" sz="2000" dirty="0"/>
              <a:t>Compensated hypertensive heart disease typically is asymptomatic and is suspected only from discovery of elevated blood pressure on routine physical exams, or from ECG or echocardiographic findings of left ventricular hypertrophy.</a:t>
            </a:r>
          </a:p>
          <a:p>
            <a:pPr>
              <a:buFont typeface="Wingdings" pitchFamily="2" charset="2"/>
              <a:buChar char="ü"/>
            </a:pPr>
            <a:endParaRPr lang="en-US" sz="2000" dirty="0"/>
          </a:p>
          <a:p>
            <a:pPr>
              <a:buFont typeface="Wingdings" pitchFamily="2" charset="2"/>
              <a:buChar char="ü"/>
            </a:pPr>
            <a:r>
              <a:rPr lang="en-US" sz="2000" dirty="0"/>
              <a:t> The disease comes to attention with the onset of atrial fibrillation (secondary to left atrial enlargement) and/or CHF. </a:t>
            </a:r>
          </a:p>
          <a:p>
            <a:pPr marL="109728" indent="0">
              <a:buNone/>
            </a:pPr>
            <a:endParaRPr lang="en-US" sz="2000" dirty="0"/>
          </a:p>
          <a:p>
            <a:pPr>
              <a:buFont typeface="Wingdings" pitchFamily="2" charset="2"/>
              <a:buChar char="ü"/>
            </a:pPr>
            <a:r>
              <a:rPr lang="en-US" sz="2000" dirty="0"/>
              <a:t>Depending on the severity and duration of the condition, the underlying cause of hypertension, and the adequacy of therapeutic control, patients Can :</a:t>
            </a:r>
          </a:p>
          <a:p>
            <a:pPr marL="109728" indent="0">
              <a:buNone/>
            </a:pPr>
            <a:r>
              <a:rPr lang="en-US" sz="2000" dirty="0"/>
              <a:t>(1) Enjoy normal longevity and die of unrelated causes,</a:t>
            </a:r>
          </a:p>
          <a:p>
            <a:pPr marL="109728" indent="0">
              <a:buNone/>
            </a:pPr>
            <a:r>
              <a:rPr lang="en-US" sz="2000" dirty="0"/>
              <a:t>(2) Develop progressive IHD owing to the effects of hypertension</a:t>
            </a:r>
          </a:p>
          <a:p>
            <a:pPr marL="109728" indent="0">
              <a:buNone/>
            </a:pPr>
            <a:r>
              <a:rPr lang="en-US" sz="2000" dirty="0"/>
              <a:t>in potentiating coronary atherosclerosis, </a:t>
            </a:r>
          </a:p>
          <a:p>
            <a:pPr marL="109728" indent="0">
              <a:buNone/>
            </a:pPr>
            <a:r>
              <a:rPr lang="en-US" sz="2000" dirty="0"/>
              <a:t>(3) Suffer progressive renal damage or cerebrovascular stroke.</a:t>
            </a:r>
          </a:p>
          <a:p>
            <a:pPr marL="109728" indent="0">
              <a:buNone/>
            </a:pPr>
            <a:r>
              <a:rPr lang="en-US" sz="2000" dirty="0"/>
              <a:t>(4) Experience progressive heart failure.</a:t>
            </a:r>
          </a:p>
          <a:p>
            <a:pPr marL="109728" indent="0">
              <a:buNone/>
            </a:pPr>
            <a:r>
              <a:rPr lang="en-US" sz="2000" dirty="0"/>
              <a:t>(5) The risk of sudden cardiac death also is increased. </a:t>
            </a:r>
          </a:p>
        </p:txBody>
      </p:sp>
    </p:spTree>
    <p:extLst>
      <p:ext uri="{BB962C8B-B14F-4D97-AF65-F5344CB8AC3E}">
        <p14:creationId xmlns:p14="http://schemas.microsoft.com/office/powerpoint/2010/main" val="1446021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Pulmonary Hypertensive Heart</a:t>
            </a:r>
            <a:br>
              <a:rPr lang="en-US" dirty="0"/>
            </a:br>
            <a:r>
              <a:rPr lang="en-US" dirty="0"/>
              <a:t>Disease—</a:t>
            </a:r>
            <a:r>
              <a:rPr lang="en-US" dirty="0" err="1"/>
              <a:t>Cor</a:t>
            </a:r>
            <a:r>
              <a:rPr lang="en-US" dirty="0"/>
              <a:t> </a:t>
            </a:r>
            <a:r>
              <a:rPr lang="en-US" dirty="0" err="1"/>
              <a:t>Pulmonale</a:t>
            </a:r>
            <a:r>
              <a:rPr lang="en-US" dirty="0"/>
              <a:t/>
            </a:r>
            <a:br>
              <a:rPr lang="en-US" dirty="0"/>
            </a:br>
            <a:endParaRPr lang="en-US" dirty="0"/>
          </a:p>
        </p:txBody>
      </p:sp>
      <p:sp>
        <p:nvSpPr>
          <p:cNvPr id="2" name="Content Placeholder 1"/>
          <p:cNvSpPr>
            <a:spLocks noGrp="1"/>
          </p:cNvSpPr>
          <p:nvPr>
            <p:ph idx="1"/>
          </p:nvPr>
        </p:nvSpPr>
        <p:spPr>
          <a:xfrm>
            <a:off x="1847528" y="1905000"/>
            <a:ext cx="8363272" cy="4102292"/>
          </a:xfrm>
        </p:spPr>
        <p:txBody>
          <a:bodyPr>
            <a:normAutofit fontScale="92500" lnSpcReduction="10000"/>
          </a:bodyPr>
          <a:lstStyle/>
          <a:p>
            <a:pPr>
              <a:buFont typeface="Wingdings" pitchFamily="2" charset="2"/>
              <a:buChar char="ü"/>
            </a:pPr>
            <a:r>
              <a:rPr lang="en-US" dirty="0" err="1" smtClean="0"/>
              <a:t>Cor</a:t>
            </a:r>
            <a:r>
              <a:rPr lang="en-US" dirty="0" smtClean="0"/>
              <a:t> </a:t>
            </a:r>
            <a:r>
              <a:rPr lang="en-US" dirty="0" err="1"/>
              <a:t>pulmonale</a:t>
            </a:r>
            <a:r>
              <a:rPr lang="en-US" dirty="0"/>
              <a:t> consists of right ventricular hypertrophy and</a:t>
            </a:r>
          </a:p>
          <a:p>
            <a:pPr marL="109728" indent="0">
              <a:buNone/>
            </a:pPr>
            <a:r>
              <a:rPr lang="en-US" dirty="0"/>
              <a:t>dilation—frequently accompanied by right heart failure—</a:t>
            </a:r>
          </a:p>
          <a:p>
            <a:pPr marL="109728" indent="0">
              <a:buNone/>
            </a:pPr>
            <a:r>
              <a:rPr lang="en-US" dirty="0"/>
              <a:t>caused by pulmonary hypertension attributable to primary </a:t>
            </a:r>
            <a:r>
              <a:rPr lang="en-US" dirty="0" smtClean="0"/>
              <a:t>disorders of the lung parenchyma or pulmonary vasculature.</a:t>
            </a:r>
          </a:p>
          <a:p>
            <a:pPr marL="109728" indent="0">
              <a:buNone/>
            </a:pPr>
            <a:endParaRPr lang="en-US" dirty="0" smtClean="0"/>
          </a:p>
          <a:p>
            <a:pPr>
              <a:buFont typeface="Wingdings" pitchFamily="2" charset="2"/>
              <a:buChar char="ü"/>
            </a:pPr>
            <a:r>
              <a:rPr lang="en-US" dirty="0" smtClean="0"/>
              <a:t>Right </a:t>
            </a:r>
            <a:r>
              <a:rPr lang="en-US" dirty="0"/>
              <a:t>ventricular dilation and hypertrophy </a:t>
            </a:r>
            <a:r>
              <a:rPr lang="en-US" dirty="0" smtClean="0"/>
              <a:t>caused by </a:t>
            </a:r>
            <a:r>
              <a:rPr lang="en-US" dirty="0"/>
              <a:t>left ventricular failure (or by congenital heart disease</a:t>
            </a:r>
            <a:r>
              <a:rPr lang="en-US" dirty="0" smtClean="0"/>
              <a:t>) is </a:t>
            </a:r>
            <a:r>
              <a:rPr lang="en-US" dirty="0">
                <a:solidFill>
                  <a:srgbClr val="FF0000"/>
                </a:solidFill>
              </a:rPr>
              <a:t>substantially more common but is excluded by this</a:t>
            </a:r>
          </a:p>
          <a:p>
            <a:pPr marL="109728" indent="0">
              <a:buNone/>
            </a:pPr>
            <a:r>
              <a:rPr lang="en-US" dirty="0" smtClean="0">
                <a:solidFill>
                  <a:srgbClr val="FF0000"/>
                </a:solidFill>
              </a:rPr>
              <a:t>  definition.</a:t>
            </a:r>
          </a:p>
          <a:p>
            <a:pPr marL="109728" indent="0">
              <a:buNone/>
            </a:pPr>
            <a:endParaRPr lang="en-US" dirty="0"/>
          </a:p>
          <a:p>
            <a:pPr>
              <a:buFont typeface="Wingdings" pitchFamily="2" charset="2"/>
              <a:buChar char="ü"/>
            </a:pPr>
            <a:r>
              <a:rPr lang="en-US" dirty="0" err="1"/>
              <a:t>Cor</a:t>
            </a:r>
            <a:r>
              <a:rPr lang="en-US" dirty="0"/>
              <a:t> </a:t>
            </a:r>
            <a:r>
              <a:rPr lang="en-US" dirty="0" err="1"/>
              <a:t>pulmonale</a:t>
            </a:r>
            <a:r>
              <a:rPr lang="en-US" dirty="0"/>
              <a:t> can be acute in onset, as with </a:t>
            </a:r>
            <a:r>
              <a:rPr lang="en-US" dirty="0" smtClean="0"/>
              <a:t>pulmonary embolism</a:t>
            </a:r>
            <a:r>
              <a:rPr lang="en-US" dirty="0"/>
              <a:t>, or can have a slow and insidious onset </a:t>
            </a:r>
            <a:r>
              <a:rPr lang="en-US" dirty="0" smtClean="0"/>
              <a:t>when due </a:t>
            </a:r>
            <a:r>
              <a:rPr lang="en-US" dirty="0"/>
              <a:t>to prolonged pressure overloads in the setting </a:t>
            </a:r>
            <a:r>
              <a:rPr lang="en-US" dirty="0" smtClean="0"/>
              <a:t>of chronic </a:t>
            </a:r>
            <a:r>
              <a:rPr lang="en-US" dirty="0"/>
              <a:t>lung and pulmonary vascular disease</a:t>
            </a:r>
          </a:p>
        </p:txBody>
      </p:sp>
    </p:spTree>
    <p:extLst>
      <p:ext uri="{BB962C8B-B14F-4D97-AF65-F5344CB8AC3E}">
        <p14:creationId xmlns:p14="http://schemas.microsoft.com/office/powerpoint/2010/main" val="3293608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7608" y="116632"/>
            <a:ext cx="6336704" cy="6770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5234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MORPHOLOGY</a:t>
            </a:r>
            <a:endParaRPr lang="en-US" dirty="0"/>
          </a:p>
        </p:txBody>
      </p:sp>
      <p:sp>
        <p:nvSpPr>
          <p:cNvPr id="2" name="Content Placeholder 1"/>
          <p:cNvSpPr>
            <a:spLocks noGrp="1"/>
          </p:cNvSpPr>
          <p:nvPr>
            <p:ph idx="1"/>
          </p:nvPr>
        </p:nvSpPr>
        <p:spPr/>
        <p:txBody>
          <a:bodyPr>
            <a:normAutofit/>
          </a:bodyPr>
          <a:lstStyle/>
          <a:p>
            <a:pPr>
              <a:buFont typeface="Wingdings" pitchFamily="2" charset="2"/>
              <a:buChar char="ü"/>
            </a:pPr>
            <a:r>
              <a:rPr lang="en-US" b="1" u="sng" dirty="0">
                <a:solidFill>
                  <a:srgbClr val="FF0000"/>
                </a:solidFill>
              </a:rPr>
              <a:t>In acute </a:t>
            </a:r>
            <a:r>
              <a:rPr lang="en-US" b="1" u="sng" dirty="0" err="1">
                <a:solidFill>
                  <a:srgbClr val="FF0000"/>
                </a:solidFill>
              </a:rPr>
              <a:t>cor</a:t>
            </a:r>
            <a:r>
              <a:rPr lang="en-US" b="1" u="sng" dirty="0">
                <a:solidFill>
                  <a:srgbClr val="FF0000"/>
                </a:solidFill>
              </a:rPr>
              <a:t> </a:t>
            </a:r>
            <a:r>
              <a:rPr lang="en-US" b="1" u="sng" dirty="0" err="1">
                <a:solidFill>
                  <a:srgbClr val="FF0000"/>
                </a:solidFill>
              </a:rPr>
              <a:t>pulmonale</a:t>
            </a:r>
            <a:r>
              <a:rPr lang="en-US" dirty="0"/>
              <a:t>, the right ventricle usually </a:t>
            </a:r>
            <a:r>
              <a:rPr lang="en-US" dirty="0" smtClean="0"/>
              <a:t>shows only </a:t>
            </a:r>
            <a:r>
              <a:rPr lang="en-US" dirty="0"/>
              <a:t>dilation; if an embolism causes sudden death, the </a:t>
            </a:r>
            <a:r>
              <a:rPr lang="en-US" dirty="0" smtClean="0"/>
              <a:t>heart may </a:t>
            </a:r>
            <a:r>
              <a:rPr lang="en-US" dirty="0"/>
              <a:t>even be of normal size. </a:t>
            </a:r>
            <a:endParaRPr lang="en-US" dirty="0" smtClean="0"/>
          </a:p>
          <a:p>
            <a:pPr>
              <a:buFont typeface="Wingdings" pitchFamily="2" charset="2"/>
              <a:buChar char="ü"/>
            </a:pPr>
            <a:r>
              <a:rPr lang="en-US" b="1" u="sng" dirty="0">
                <a:solidFill>
                  <a:srgbClr val="FF0000"/>
                </a:solidFill>
              </a:rPr>
              <a:t>Chronic </a:t>
            </a:r>
            <a:r>
              <a:rPr lang="en-US" b="1" u="sng" dirty="0" err="1">
                <a:solidFill>
                  <a:srgbClr val="FF0000"/>
                </a:solidFill>
              </a:rPr>
              <a:t>cor</a:t>
            </a:r>
            <a:r>
              <a:rPr lang="en-US" b="1" u="sng" dirty="0">
                <a:solidFill>
                  <a:srgbClr val="FF0000"/>
                </a:solidFill>
              </a:rPr>
              <a:t> </a:t>
            </a:r>
            <a:r>
              <a:rPr lang="en-US" b="1" u="sng" dirty="0" err="1">
                <a:solidFill>
                  <a:srgbClr val="FF0000"/>
                </a:solidFill>
              </a:rPr>
              <a:t>pulmonale</a:t>
            </a:r>
            <a:r>
              <a:rPr lang="en-US" b="1" u="sng" dirty="0">
                <a:solidFill>
                  <a:srgbClr val="FF0000"/>
                </a:solidFill>
              </a:rPr>
              <a:t> </a:t>
            </a:r>
            <a:r>
              <a:rPr lang="en-US" dirty="0" smtClean="0"/>
              <a:t>is characterized </a:t>
            </a:r>
            <a:r>
              <a:rPr lang="en-US" dirty="0"/>
              <a:t>by right </a:t>
            </a:r>
            <a:r>
              <a:rPr lang="en-US" dirty="0" smtClean="0"/>
              <a:t>ventricular (</a:t>
            </a:r>
            <a:r>
              <a:rPr lang="en-US" dirty="0"/>
              <a:t>and often right atrial</a:t>
            </a:r>
            <a:r>
              <a:rPr lang="en-US" dirty="0" smtClean="0"/>
              <a:t>) hypertrophy.</a:t>
            </a:r>
          </a:p>
          <a:p>
            <a:pPr>
              <a:buFont typeface="Wingdings" pitchFamily="2" charset="2"/>
              <a:buChar char="ü"/>
            </a:pPr>
            <a:endParaRPr lang="en-US" dirty="0"/>
          </a:p>
          <a:p>
            <a:r>
              <a:rPr lang="en-US" dirty="0" smtClean="0"/>
              <a:t>When </a:t>
            </a:r>
            <a:r>
              <a:rPr lang="en-US" dirty="0"/>
              <a:t>ventricular </a:t>
            </a:r>
            <a:r>
              <a:rPr lang="en-US" dirty="0" smtClean="0"/>
              <a:t>failure develops</a:t>
            </a:r>
            <a:r>
              <a:rPr lang="en-US" dirty="0"/>
              <a:t>, the right ventricle and atrium often are dilated.</a:t>
            </a:r>
          </a:p>
          <a:p>
            <a:r>
              <a:rPr lang="en-US" dirty="0"/>
              <a:t>Because chronic </a:t>
            </a:r>
            <a:r>
              <a:rPr lang="en-US" dirty="0" err="1"/>
              <a:t>cor</a:t>
            </a:r>
            <a:r>
              <a:rPr lang="en-US" dirty="0"/>
              <a:t> </a:t>
            </a:r>
            <a:r>
              <a:rPr lang="en-US" dirty="0" err="1"/>
              <a:t>pulmonale</a:t>
            </a:r>
            <a:r>
              <a:rPr lang="en-US" dirty="0"/>
              <a:t> occurs in the setting of </a:t>
            </a:r>
            <a:r>
              <a:rPr lang="en-US" dirty="0" smtClean="0"/>
              <a:t>pulmonary hypertension</a:t>
            </a:r>
            <a:r>
              <a:rPr lang="en-US" dirty="0"/>
              <a:t>, the pulmonary arteries often </a:t>
            </a:r>
            <a:r>
              <a:rPr lang="en-US" dirty="0" smtClean="0"/>
              <a:t>contain </a:t>
            </a:r>
            <a:r>
              <a:rPr lang="en-US" dirty="0" err="1" smtClean="0"/>
              <a:t>atheromatous</a:t>
            </a:r>
            <a:r>
              <a:rPr lang="en-US" dirty="0" smtClean="0"/>
              <a:t> </a:t>
            </a:r>
            <a:r>
              <a:rPr lang="en-US" dirty="0"/>
              <a:t>plaques and other lesions, reflecting </a:t>
            </a:r>
            <a:r>
              <a:rPr lang="en-US" dirty="0" smtClean="0"/>
              <a:t>longstanding pressure </a:t>
            </a:r>
            <a:r>
              <a:rPr lang="en-US" dirty="0"/>
              <a:t>elevations.</a:t>
            </a:r>
          </a:p>
        </p:txBody>
      </p:sp>
    </p:spTree>
    <p:extLst>
      <p:ext uri="{BB962C8B-B14F-4D97-AF65-F5344CB8AC3E}">
        <p14:creationId xmlns:p14="http://schemas.microsoft.com/office/powerpoint/2010/main" val="2554533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31504" y="1481329"/>
            <a:ext cx="5054704" cy="4525963"/>
          </a:xfrm>
        </p:spPr>
        <p:txBody>
          <a:bodyPr>
            <a:normAutofit/>
          </a:bodyPr>
          <a:lstStyle/>
          <a:p>
            <a:pPr marL="109728" indent="0" algn="just">
              <a:buNone/>
            </a:pPr>
            <a:r>
              <a:rPr lang="en-US" sz="2000" dirty="0"/>
              <a:t>Chronic </a:t>
            </a:r>
            <a:r>
              <a:rPr lang="en-US" sz="2000" dirty="0" err="1"/>
              <a:t>cor</a:t>
            </a:r>
            <a:r>
              <a:rPr lang="en-US" sz="2000" dirty="0"/>
              <a:t> </a:t>
            </a:r>
            <a:r>
              <a:rPr lang="en-US" sz="2000" dirty="0" err="1"/>
              <a:t>pulmonale</a:t>
            </a:r>
            <a:r>
              <a:rPr lang="en-US" sz="2000" dirty="0"/>
              <a:t>. The right ventricle (shown on the left side of this picture) is markedly dilated and hypertrophied with a thickened free wall and hypertrophied </a:t>
            </a:r>
            <a:r>
              <a:rPr lang="en-US" sz="2000" dirty="0" err="1"/>
              <a:t>trabeculae</a:t>
            </a:r>
            <a:r>
              <a:rPr lang="en-US" sz="2000" dirty="0"/>
              <a:t>. The shape and volume of the left ventricle have been distorted by the</a:t>
            </a:r>
          </a:p>
          <a:p>
            <a:pPr marL="109728" indent="0" algn="just">
              <a:buNone/>
            </a:pPr>
            <a:r>
              <a:rPr lang="en-US" sz="2000" dirty="0"/>
              <a:t>enlarged right ventricle.</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6209" y="1484785"/>
            <a:ext cx="3962699" cy="4441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9566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51584" y="1923827"/>
            <a:ext cx="8939336" cy="3010346"/>
          </a:xfrm>
        </p:spPr>
        <p:txBody>
          <a:bodyPr>
            <a:normAutofit/>
          </a:bodyPr>
          <a:lstStyle/>
          <a:p>
            <a:r>
              <a:rPr lang="en-US" sz="7200" dirty="0"/>
              <a:t>GOOD LUCK</a:t>
            </a:r>
            <a:br>
              <a:rPr lang="en-US" sz="7200" dirty="0"/>
            </a:br>
            <a:endParaRPr lang="en-US" sz="7200" dirty="0"/>
          </a:p>
        </p:txBody>
      </p:sp>
    </p:spTree>
    <p:extLst>
      <p:ext uri="{BB962C8B-B14F-4D97-AF65-F5344CB8AC3E}">
        <p14:creationId xmlns:p14="http://schemas.microsoft.com/office/powerpoint/2010/main" val="865234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31504" y="332657"/>
            <a:ext cx="8928992" cy="5674635"/>
          </a:xfrm>
        </p:spPr>
        <p:txBody>
          <a:bodyPr>
            <a:normAutofit fontScale="70000" lnSpcReduction="20000"/>
          </a:bodyPr>
          <a:lstStyle/>
          <a:p>
            <a:r>
              <a:rPr lang="en-US" sz="2400" dirty="0"/>
              <a:t>Hypertension is a common disorder associated with considerable morbidity and affecting many organs</a:t>
            </a:r>
            <a:r>
              <a:rPr lang="en-US" sz="2400" dirty="0" smtClean="0"/>
              <a:t>.</a:t>
            </a:r>
          </a:p>
          <a:p>
            <a:endParaRPr lang="en-US" sz="2400" dirty="0"/>
          </a:p>
          <a:p>
            <a:pPr marL="452628"/>
            <a:r>
              <a:rPr lang="en-US" sz="2400" dirty="0"/>
              <a:t> Both </a:t>
            </a:r>
            <a:r>
              <a:rPr lang="en-US" sz="2400" dirty="0" smtClean="0"/>
              <a:t>the </a:t>
            </a:r>
            <a:r>
              <a:rPr lang="en-US" sz="2400" dirty="0"/>
              <a:t>systolic and the diastolic blood pressure are important </a:t>
            </a:r>
            <a:r>
              <a:rPr lang="en-US" sz="2400" dirty="0" smtClean="0"/>
              <a:t>in </a:t>
            </a:r>
            <a:r>
              <a:rPr lang="en-US" sz="2400" dirty="0"/>
              <a:t>determining risk; specifically, according to the newest </a:t>
            </a:r>
            <a:r>
              <a:rPr lang="en-US" sz="2400" dirty="0" smtClean="0"/>
              <a:t>guidelines</a:t>
            </a:r>
            <a:r>
              <a:rPr lang="en-US" sz="2400" dirty="0"/>
              <a:t>, individuals with diastolic pressures above 80 mm </a:t>
            </a:r>
            <a:r>
              <a:rPr lang="en-US" sz="2400" dirty="0" smtClean="0"/>
              <a:t>Hg </a:t>
            </a:r>
            <a:r>
              <a:rPr lang="en-US" sz="2400" dirty="0"/>
              <a:t>or systolic pressures above 120 mm Hg are considered </a:t>
            </a:r>
            <a:r>
              <a:rPr lang="en-US" sz="2400" dirty="0" smtClean="0"/>
              <a:t> to </a:t>
            </a:r>
            <a:r>
              <a:rPr lang="en-US" sz="2400" dirty="0"/>
              <a:t>have clinically significant </a:t>
            </a:r>
            <a:r>
              <a:rPr lang="en-US" sz="2400" dirty="0" smtClean="0"/>
              <a:t>hypertension.</a:t>
            </a:r>
          </a:p>
          <a:p>
            <a:pPr marL="452628"/>
            <a:endParaRPr lang="en-US" sz="2400" dirty="0"/>
          </a:p>
          <a:p>
            <a:r>
              <a:rPr lang="en-US" sz="2400" dirty="0" smtClean="0"/>
              <a:t>46% </a:t>
            </a:r>
            <a:r>
              <a:rPr lang="en-US" sz="2400" dirty="0"/>
              <a:t>of persons in the general population are hypertensive. </a:t>
            </a:r>
            <a:r>
              <a:rPr lang="en-US" sz="2400" dirty="0">
                <a:solidFill>
                  <a:srgbClr val="FF0000"/>
                </a:solidFill>
              </a:rPr>
              <a:t>(based on these newer criteria</a:t>
            </a:r>
            <a:r>
              <a:rPr lang="en-US" sz="2400" dirty="0" smtClean="0">
                <a:solidFill>
                  <a:srgbClr val="FF0000"/>
                </a:solidFill>
              </a:rPr>
              <a:t>).</a:t>
            </a:r>
            <a:endParaRPr lang="en-US" sz="2400" dirty="0">
              <a:solidFill>
                <a:srgbClr val="FF0000"/>
              </a:solidFill>
            </a:endParaRPr>
          </a:p>
          <a:p>
            <a:pPr marL="109728" indent="0">
              <a:buNone/>
            </a:pPr>
            <a:endParaRPr lang="en-US" sz="2400" dirty="0"/>
          </a:p>
          <a:p>
            <a:r>
              <a:rPr lang="en-US" sz="2400" dirty="0"/>
              <a:t>The prevalence of pathologic effects of high blood pressure increases with age and is also higher in African Americans. </a:t>
            </a:r>
          </a:p>
          <a:p>
            <a:r>
              <a:rPr lang="en-US" sz="2400" dirty="0"/>
              <a:t>Without appropriate treatment, some 50% of hypertensive patients die of ischemic heart disease (IHD) or congestive heart failure. </a:t>
            </a:r>
          </a:p>
          <a:p>
            <a:endParaRPr lang="en-US" sz="2400" dirty="0"/>
          </a:p>
          <a:p>
            <a:r>
              <a:rPr lang="en-US" sz="2400" dirty="0"/>
              <a:t>The risk of hypertension can lead to stroke, atherosclerotic coronary heart disease, </a:t>
            </a:r>
            <a:r>
              <a:rPr lang="en-US" sz="2400" u="sng" dirty="0"/>
              <a:t>cardiac hypertrophy and heart failure </a:t>
            </a:r>
            <a:r>
              <a:rPr lang="en-US" sz="2400" dirty="0"/>
              <a:t>(hypertensive heart disease), aortic dissection, multi-infarct dementia, and renal failure.</a:t>
            </a:r>
          </a:p>
          <a:p>
            <a:endParaRPr lang="en-US" sz="2400" dirty="0"/>
          </a:p>
        </p:txBody>
      </p:sp>
    </p:spTree>
    <p:extLst>
      <p:ext uri="{BB962C8B-B14F-4D97-AF65-F5344CB8AC3E}">
        <p14:creationId xmlns:p14="http://schemas.microsoft.com/office/powerpoint/2010/main" val="1096822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551385" y="189486"/>
            <a:ext cx="11305256" cy="5753100"/>
          </a:xfrm>
          <a:prstGeom prst="rect">
            <a:avLst/>
          </a:prstGeom>
        </p:spPr>
      </p:pic>
      <p:sp>
        <p:nvSpPr>
          <p:cNvPr id="8" name="Rectangle 7"/>
          <p:cNvSpPr/>
          <p:nvPr/>
        </p:nvSpPr>
        <p:spPr>
          <a:xfrm>
            <a:off x="839416" y="6165304"/>
            <a:ext cx="1080120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https://www.acc.org/latest-in-cardiology/articles/2021/06/21/13/05/new-guidance-on-bp-management-in-low-risk-adults-with-stage-1-htn</a:t>
            </a:r>
          </a:p>
        </p:txBody>
      </p:sp>
    </p:spTree>
    <p:extLst>
      <p:ext uri="{BB962C8B-B14F-4D97-AF65-F5344CB8AC3E}">
        <p14:creationId xmlns:p14="http://schemas.microsoft.com/office/powerpoint/2010/main" val="382829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404665"/>
            <a:ext cx="9144000" cy="5602627"/>
          </a:xfrm>
        </p:spPr>
        <p:txBody>
          <a:bodyPr>
            <a:normAutofit/>
          </a:bodyPr>
          <a:lstStyle/>
          <a:p>
            <a:pPr marL="109728" indent="0">
              <a:buNone/>
            </a:pPr>
            <a:r>
              <a:rPr lang="en-US" sz="3600" dirty="0">
                <a:solidFill>
                  <a:srgbClr val="FF0000"/>
                </a:solidFill>
              </a:rPr>
              <a:t>Malignant hypertension :</a:t>
            </a:r>
          </a:p>
          <a:p>
            <a:pPr>
              <a:buFont typeface="Arial" pitchFamily="34" charset="0"/>
              <a:buChar char="•"/>
            </a:pPr>
            <a:r>
              <a:rPr lang="en-US" dirty="0"/>
              <a:t>Usually is severe (i.e., systolic pressures over 200 mm Hg or diastolic pressures over 120 mmHg</a:t>
            </a:r>
            <a:r>
              <a:rPr lang="en-US" dirty="0" smtClean="0"/>
              <a:t>)</a:t>
            </a:r>
          </a:p>
          <a:p>
            <a:pPr marL="109728" indent="0">
              <a:buNone/>
            </a:pPr>
            <a:r>
              <a:rPr lang="en-US" sz="1200" dirty="0"/>
              <a:t> </a:t>
            </a:r>
          </a:p>
          <a:p>
            <a:pPr>
              <a:buFont typeface="Arial" pitchFamily="34" charset="0"/>
              <a:buChar char="•"/>
            </a:pPr>
            <a:r>
              <a:rPr lang="en-US" dirty="0"/>
              <a:t>A small percentage of hypertensive patients (approximately 5%) present with a rapidly rising blood pressure that, if untreated, leads to death in within 1 to 2 years</a:t>
            </a:r>
            <a:r>
              <a:rPr lang="en-US" dirty="0" smtClean="0"/>
              <a:t>.</a:t>
            </a:r>
          </a:p>
          <a:p>
            <a:pPr>
              <a:buFont typeface="Arial" pitchFamily="34" charset="0"/>
              <a:buChar char="•"/>
            </a:pPr>
            <a:endParaRPr lang="en-US" sz="1000" dirty="0"/>
          </a:p>
          <a:p>
            <a:pPr>
              <a:buFont typeface="Arial" pitchFamily="34" charset="0"/>
              <a:buChar char="•"/>
            </a:pPr>
            <a:r>
              <a:rPr lang="en-US" dirty="0"/>
              <a:t>Associated with renal failure and retinal hemorrhages, with or without papilledema. </a:t>
            </a:r>
            <a:endParaRPr lang="en-US" dirty="0" smtClean="0"/>
          </a:p>
          <a:p>
            <a:pPr>
              <a:buFont typeface="Arial" pitchFamily="34" charset="0"/>
              <a:buChar char="•"/>
            </a:pPr>
            <a:endParaRPr lang="en-US" sz="1100" dirty="0"/>
          </a:p>
          <a:p>
            <a:pPr>
              <a:buFont typeface="Arial" pitchFamily="34" charset="0"/>
              <a:buChar char="•"/>
            </a:pPr>
            <a:r>
              <a:rPr lang="en-US" dirty="0"/>
              <a:t>It can arise de novo but most commonly is superimposed on preexisting benign hypertension.</a:t>
            </a:r>
          </a:p>
        </p:txBody>
      </p:sp>
    </p:spTree>
    <p:extLst>
      <p:ext uri="{BB962C8B-B14F-4D97-AF65-F5344CB8AC3E}">
        <p14:creationId xmlns:p14="http://schemas.microsoft.com/office/powerpoint/2010/main" val="1996197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TYPES</a:t>
            </a:r>
            <a:endParaRPr lang="en-US" dirty="0"/>
          </a:p>
        </p:txBody>
      </p:sp>
      <p:sp>
        <p:nvSpPr>
          <p:cNvPr id="2" name="Content Placeholder 1"/>
          <p:cNvSpPr>
            <a:spLocks noGrp="1"/>
          </p:cNvSpPr>
          <p:nvPr>
            <p:ph idx="1"/>
          </p:nvPr>
        </p:nvSpPr>
        <p:spPr/>
        <p:txBody>
          <a:bodyPr>
            <a:normAutofit/>
          </a:bodyPr>
          <a:lstStyle/>
          <a:p>
            <a:pPr marL="109728" indent="0">
              <a:buNone/>
            </a:pPr>
            <a:r>
              <a:rPr lang="en-US" dirty="0" smtClean="0"/>
              <a:t>1. </a:t>
            </a:r>
            <a:r>
              <a:rPr lang="en-US" b="1" dirty="0" smtClean="0"/>
              <a:t>(95</a:t>
            </a:r>
            <a:r>
              <a:rPr lang="en-US" b="1" dirty="0"/>
              <a:t>%) are idiopathic (essential hypertension).</a:t>
            </a:r>
          </a:p>
          <a:p>
            <a:pPr marL="109728" indent="0">
              <a:buNone/>
            </a:pPr>
            <a:r>
              <a:rPr lang="en-US" dirty="0"/>
              <a:t>This form is compatible with long life unless a </a:t>
            </a:r>
            <a:r>
              <a:rPr lang="en-US" dirty="0" smtClean="0"/>
              <a:t>myocardial infarction</a:t>
            </a:r>
            <a:r>
              <a:rPr lang="en-US" dirty="0"/>
              <a:t>, stroke, or another complication supervenes</a:t>
            </a:r>
            <a:r>
              <a:rPr lang="en-US" dirty="0" smtClean="0"/>
              <a:t>.</a:t>
            </a:r>
          </a:p>
          <a:p>
            <a:pPr marL="109728" indent="0">
              <a:buNone/>
            </a:pPr>
            <a:r>
              <a:rPr lang="en-US" dirty="0" smtClean="0"/>
              <a:t>2.(5%) </a:t>
            </a:r>
            <a:r>
              <a:rPr lang="en-US" b="1" dirty="0" smtClean="0"/>
              <a:t>(</a:t>
            </a:r>
            <a:r>
              <a:rPr lang="en-US" b="1" dirty="0"/>
              <a:t>secondary hypertension) </a:t>
            </a:r>
            <a:r>
              <a:rPr lang="en-US" dirty="0" smtClean="0"/>
              <a:t>.</a:t>
            </a:r>
            <a:endParaRPr lang="en-US" dirty="0"/>
          </a:p>
        </p:txBody>
      </p:sp>
    </p:spTree>
    <p:extLst>
      <p:ext uri="{BB962C8B-B14F-4D97-AF65-F5344CB8AC3E}">
        <p14:creationId xmlns:p14="http://schemas.microsoft.com/office/powerpoint/2010/main" val="1015044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712" y="19472"/>
            <a:ext cx="4559771"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8753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274638"/>
            <a:ext cx="3682752" cy="1143000"/>
          </a:xfrm>
        </p:spPr>
        <p:txBody>
          <a:bodyPr/>
          <a:lstStyle/>
          <a:p>
            <a:r>
              <a:rPr lang="en-US" sz="4400" dirty="0"/>
              <a:t>Mechanism</a:t>
            </a:r>
            <a:endParaRPr lang="en-US" dirty="0"/>
          </a:p>
        </p:txBody>
      </p:sp>
      <p:sp>
        <p:nvSpPr>
          <p:cNvPr id="2" name="Content Placeholder 1"/>
          <p:cNvSpPr>
            <a:spLocks noGrp="1"/>
          </p:cNvSpPr>
          <p:nvPr>
            <p:ph idx="1"/>
          </p:nvPr>
        </p:nvSpPr>
        <p:spPr>
          <a:xfrm>
            <a:off x="1775520" y="1481329"/>
            <a:ext cx="4680520" cy="2132337"/>
          </a:xfrm>
        </p:spPr>
        <p:txBody>
          <a:bodyPr>
            <a:noAutofit/>
          </a:bodyPr>
          <a:lstStyle/>
          <a:p>
            <a:pPr marL="109728" indent="0" algn="just">
              <a:buNone/>
            </a:pPr>
            <a:r>
              <a:rPr lang="en-US" dirty="0"/>
              <a:t>Essential Hypertension Although the specific triggers are unknown, it appears that both altered renal sodium handling and increased vascular resistance contribute to essential hypertension</a:t>
            </a:r>
            <a:r>
              <a:rPr lang="en-US" sz="1200" dirty="0"/>
              <a:t>.</a:t>
            </a:r>
          </a:p>
          <a:p>
            <a:pPr marL="109728" indent="0" algn="just">
              <a:buNone/>
            </a:pPr>
            <a:endParaRPr lang="en-US" sz="1200" dirty="0"/>
          </a:p>
          <a:p>
            <a:pPr marL="109728" indent="0" algn="just">
              <a:buNone/>
            </a:pPr>
            <a:endParaRPr lang="en-US" sz="1200" dirty="0"/>
          </a:p>
        </p:txBody>
      </p:sp>
      <p:sp>
        <p:nvSpPr>
          <p:cNvPr id="5" name="TextBox 4"/>
          <p:cNvSpPr txBox="1"/>
          <p:nvPr/>
        </p:nvSpPr>
        <p:spPr>
          <a:xfrm>
            <a:off x="7361382" y="1700809"/>
            <a:ext cx="2448272"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Reduced renal sodium excretion</a:t>
            </a:r>
          </a:p>
        </p:txBody>
      </p:sp>
      <p:sp>
        <p:nvSpPr>
          <p:cNvPr id="6" name="Down Arrow 5"/>
          <p:cNvSpPr/>
          <p:nvPr/>
        </p:nvSpPr>
        <p:spPr>
          <a:xfrm>
            <a:off x="8184232" y="2417109"/>
            <a:ext cx="144016"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407525" y="3244334"/>
            <a:ext cx="1841446"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Fluid volume </a:t>
            </a:r>
          </a:p>
        </p:txBody>
      </p:sp>
      <p:cxnSp>
        <p:nvCxnSpPr>
          <p:cNvPr id="9" name="Straight Arrow Connector 8"/>
          <p:cNvCxnSpPr/>
          <p:nvPr/>
        </p:nvCxnSpPr>
        <p:spPr>
          <a:xfrm flipV="1">
            <a:off x="9048328" y="2993173"/>
            <a:ext cx="0" cy="6648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Down Arrow 13"/>
          <p:cNvSpPr/>
          <p:nvPr/>
        </p:nvSpPr>
        <p:spPr>
          <a:xfrm>
            <a:off x="8184232" y="3840394"/>
            <a:ext cx="144016"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441406" y="4503708"/>
            <a:ext cx="1944216"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Cardiac output</a:t>
            </a:r>
          </a:p>
        </p:txBody>
      </p:sp>
      <p:cxnSp>
        <p:nvCxnSpPr>
          <p:cNvPr id="16" name="Straight Arrow Connector 15"/>
          <p:cNvCxnSpPr/>
          <p:nvPr/>
        </p:nvCxnSpPr>
        <p:spPr>
          <a:xfrm flipV="1">
            <a:off x="9385622" y="4221088"/>
            <a:ext cx="0" cy="7748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5839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481329"/>
            <a:ext cx="10476656" cy="4525963"/>
          </a:xfrm>
        </p:spPr>
        <p:txBody>
          <a:bodyPr>
            <a:normAutofit lnSpcReduction="10000"/>
          </a:bodyPr>
          <a:lstStyle/>
          <a:p>
            <a:pPr marL="109728" indent="0" algn="just">
              <a:buNone/>
            </a:pPr>
            <a:r>
              <a:rPr lang="en-US" sz="2800" dirty="0"/>
              <a:t>• Genetic factors play an important role in    determining blood pressure, as shown by familial clustering of hypertension.</a:t>
            </a:r>
          </a:p>
          <a:p>
            <a:pPr marL="109728" indent="0" algn="just">
              <a:buNone/>
            </a:pPr>
            <a:endParaRPr lang="en-US" sz="2800" dirty="0"/>
          </a:p>
          <a:p>
            <a:pPr algn="just">
              <a:buFont typeface="Arial" pitchFamily="34" charset="0"/>
              <a:buChar char="•"/>
            </a:pPr>
            <a:r>
              <a:rPr lang="en-US" sz="2800" dirty="0"/>
              <a:t>Environmental factors, such as stress, obesity, smoking, physical inactivity, and high levels of salt consumption.</a:t>
            </a:r>
          </a:p>
          <a:p>
            <a:pPr algn="just">
              <a:buFont typeface="Arial" pitchFamily="34" charset="0"/>
              <a:buChar char="•"/>
            </a:pPr>
            <a:endParaRPr lang="en-US" sz="2800" dirty="0"/>
          </a:p>
          <a:p>
            <a:pPr algn="just">
              <a:buFont typeface="Arial" pitchFamily="34" charset="0"/>
              <a:buChar char="•"/>
            </a:pPr>
            <a:r>
              <a:rPr lang="en-US" sz="2800" dirty="0"/>
              <a:t>Evidence linking dietary sodium intake with the prevalence of hypertension in different population groups is particularly strong.</a:t>
            </a:r>
          </a:p>
          <a:p>
            <a:pPr algn="just"/>
            <a:endParaRPr lang="en-US" dirty="0"/>
          </a:p>
        </p:txBody>
      </p:sp>
    </p:spTree>
    <p:extLst>
      <p:ext uri="{BB962C8B-B14F-4D97-AF65-F5344CB8AC3E}">
        <p14:creationId xmlns:p14="http://schemas.microsoft.com/office/powerpoint/2010/main" val="1032641441"/>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1016</TotalTime>
  <Words>1237</Words>
  <Application>Microsoft Office PowerPoint</Application>
  <PresentationFormat>Widescreen</PresentationFormat>
  <Paragraphs>105</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Century Gothic</vt:lpstr>
      <vt:lpstr>Tahoma</vt:lpstr>
      <vt:lpstr>Wingdings</vt:lpstr>
      <vt:lpstr>Wingdings 3</vt:lpstr>
      <vt:lpstr>Wisp</vt:lpstr>
      <vt:lpstr>HYPERTENSIVE HEART DISEASE</vt:lpstr>
      <vt:lpstr>BLOOD PRESSURE REGULATION</vt:lpstr>
      <vt:lpstr>PowerPoint Presentation</vt:lpstr>
      <vt:lpstr>PowerPoint Presentation</vt:lpstr>
      <vt:lpstr>PowerPoint Presentation</vt:lpstr>
      <vt:lpstr>TYPES</vt:lpstr>
      <vt:lpstr>PowerPoint Presentation</vt:lpstr>
      <vt:lpstr>Mechanism</vt:lpstr>
      <vt:lpstr>PowerPoint Presentation</vt:lpstr>
      <vt:lpstr>PowerPoint Presentation</vt:lpstr>
      <vt:lpstr>Two forms of small blood vessel disease are hypertension-related:</vt:lpstr>
      <vt:lpstr>1-Hyaline arteriolosclerosis </vt:lpstr>
      <vt:lpstr>2- Hyperplastic arteriolosclerosis</vt:lpstr>
      <vt:lpstr>PowerPoint Presentation</vt:lpstr>
      <vt:lpstr>HYPERTENSIVE HEART DISEASE </vt:lpstr>
      <vt:lpstr>Systemic (Left-Sided) Hypertensive Heart Disease </vt:lpstr>
      <vt:lpstr>The mechanisms</vt:lpstr>
      <vt:lpstr>PowerPoint Presentation</vt:lpstr>
      <vt:lpstr>PowerPoint Presentation</vt:lpstr>
      <vt:lpstr>Clinical Features </vt:lpstr>
      <vt:lpstr>Pulmonary Hypertensive Heart Disease—Cor Pulmonale </vt:lpstr>
      <vt:lpstr>PowerPoint Presentation</vt:lpstr>
      <vt:lpstr>MORPHOLOGY</vt:lpstr>
      <vt:lpstr>PowerPoint Presentation</vt:lpstr>
      <vt:lpstr>GOOD LUCK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HYPERTENSIVE HEART DISEASE</dc:title>
  <dc:creator>Toshiba</dc:creator>
  <cp:lastModifiedBy>Admin</cp:lastModifiedBy>
  <cp:revision>27</cp:revision>
  <dcterms:created xsi:type="dcterms:W3CDTF">2019-10-26T18:39:00Z</dcterms:created>
  <dcterms:modified xsi:type="dcterms:W3CDTF">2022-11-13T18:34:41Z</dcterms:modified>
</cp:coreProperties>
</file>