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1" r:id="rId1"/>
  </p:sldMasterIdLst>
  <p:notesMasterIdLst>
    <p:notesMasterId r:id="rId30"/>
  </p:notesMasterIdLst>
  <p:sldIdLst>
    <p:sldId id="257" r:id="rId2"/>
    <p:sldId id="329" r:id="rId3"/>
    <p:sldId id="357" r:id="rId4"/>
    <p:sldId id="261" r:id="rId5"/>
    <p:sldId id="333" r:id="rId6"/>
    <p:sldId id="334" r:id="rId7"/>
    <p:sldId id="335" r:id="rId8"/>
    <p:sldId id="353" r:id="rId9"/>
    <p:sldId id="355" r:id="rId10"/>
    <p:sldId id="272" r:id="rId11"/>
    <p:sldId id="275" r:id="rId12"/>
    <p:sldId id="282" r:id="rId13"/>
    <p:sldId id="283" r:id="rId14"/>
    <p:sldId id="262" r:id="rId15"/>
    <p:sldId id="294" r:id="rId16"/>
    <p:sldId id="299" r:id="rId17"/>
    <p:sldId id="300" r:id="rId18"/>
    <p:sldId id="304" r:id="rId19"/>
    <p:sldId id="308" r:id="rId20"/>
    <p:sldId id="309" r:id="rId21"/>
    <p:sldId id="345" r:id="rId22"/>
    <p:sldId id="313" r:id="rId23"/>
    <p:sldId id="315" r:id="rId24"/>
    <p:sldId id="341" r:id="rId25"/>
    <p:sldId id="342" r:id="rId26"/>
    <p:sldId id="327" r:id="rId27"/>
    <p:sldId id="328" r:id="rId28"/>
    <p:sldId id="348" r:id="rId29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1" autoAdjust="0"/>
    <p:restoredTop sz="94581" autoAdjust="0"/>
  </p:normalViewPr>
  <p:slideViewPr>
    <p:cSldViewPr>
      <p:cViewPr>
        <p:scale>
          <a:sx n="77" d="100"/>
          <a:sy n="77" d="100"/>
        </p:scale>
        <p:origin x="-1176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8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9AB8009-0F30-460A-89E7-8B7F93E6D0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3150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5B85DFA1-41A4-4DD6-A545-E9A5BBE5D0AC}" type="slidenum">
              <a:rPr lang="ar-JO" altLang="en-US" sz="1200" smtClean="0">
                <a:latin typeface="Arial" charset="0"/>
              </a:rPr>
              <a:pPr eaLnBrk="1" hangingPunct="1"/>
              <a:t>1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2054F7DA-29A5-4C65-8A81-45BC76C7E2B3}" type="slidenum">
              <a:rPr lang="ar-JO" altLang="en-US" sz="1200" smtClean="0">
                <a:latin typeface="Arial" charset="0"/>
              </a:rPr>
              <a:pPr eaLnBrk="1" hangingPunct="1"/>
              <a:t>13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AB180BDD-32F8-401D-9D59-7CDF6A3EBA02}" type="slidenum">
              <a:rPr lang="ar-JO" altLang="en-US" sz="1200" smtClean="0">
                <a:latin typeface="Arial" charset="0"/>
              </a:rPr>
              <a:pPr eaLnBrk="1" hangingPunct="1"/>
              <a:t>14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5204D20B-ED1A-492E-949F-3499FE3336F6}" type="slidenum">
              <a:rPr lang="ar-JO" altLang="en-US" sz="1200" smtClean="0">
                <a:latin typeface="Arial" charset="0"/>
              </a:rPr>
              <a:pPr eaLnBrk="1" hangingPunct="1"/>
              <a:t>15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F97FFB25-0461-415D-A9B5-6152CFFB51FD}" type="slidenum">
              <a:rPr lang="ar-JO" altLang="en-US" sz="1200" smtClean="0">
                <a:latin typeface="Arial" charset="0"/>
              </a:rPr>
              <a:pPr eaLnBrk="1" hangingPunct="1"/>
              <a:t>16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D5FCDA79-C815-489A-9491-2DB345B387C6}" type="slidenum">
              <a:rPr lang="ar-JO" altLang="en-US" sz="1200" smtClean="0">
                <a:latin typeface="Arial" charset="0"/>
              </a:rPr>
              <a:pPr eaLnBrk="1" hangingPunct="1"/>
              <a:t>17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253C0854-2302-4527-B606-8F02B2D09C6C}" type="slidenum">
              <a:rPr lang="ar-JO" altLang="en-US" sz="1200" smtClean="0">
                <a:latin typeface="Arial" charset="0"/>
              </a:rPr>
              <a:pPr eaLnBrk="1" hangingPunct="1"/>
              <a:t>18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287B560A-F86B-49F3-82F5-CFD475FB4EF0}" type="slidenum">
              <a:rPr lang="ar-JO" altLang="en-US" sz="1200" smtClean="0">
                <a:latin typeface="Arial" charset="0"/>
              </a:rPr>
              <a:pPr eaLnBrk="1" hangingPunct="1"/>
              <a:t>19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D1C27653-4136-4036-A2A5-44817E7E1789}" type="slidenum">
              <a:rPr lang="ar-JO" altLang="en-US" sz="1200" smtClean="0">
                <a:latin typeface="Arial" charset="0"/>
              </a:rPr>
              <a:pPr eaLnBrk="1" hangingPunct="1"/>
              <a:t>20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0AB20636-66EF-4E96-B9E2-92041876C04D}" type="slidenum">
              <a:rPr lang="ar-JO" altLang="en-US" sz="1200" smtClean="0">
                <a:latin typeface="Arial" charset="0"/>
              </a:rPr>
              <a:pPr eaLnBrk="1" hangingPunct="1"/>
              <a:t>21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A2E626BF-90AF-4AB3-80D1-3D3826A30AC7}" type="slidenum">
              <a:rPr lang="ar-JO" altLang="en-US" sz="1200" smtClean="0">
                <a:latin typeface="Arial" charset="0"/>
              </a:rPr>
              <a:pPr eaLnBrk="1" hangingPunct="1"/>
              <a:t>22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6854C0CD-9FB4-4694-9BB0-23CA1AAF3216}" type="slidenum">
              <a:rPr lang="ar-JO" altLang="en-US" sz="1200" smtClean="0">
                <a:latin typeface="Arial" charset="0"/>
              </a:rPr>
              <a:pPr eaLnBrk="1" hangingPunct="1"/>
              <a:t>2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727996AB-C173-4556-926A-5C52312F15D0}" type="slidenum">
              <a:rPr lang="ar-JO" altLang="en-US" sz="1200" smtClean="0">
                <a:latin typeface="Arial" charset="0"/>
              </a:rPr>
              <a:pPr eaLnBrk="1" hangingPunct="1"/>
              <a:t>23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8EF61B4B-A802-4EAE-8CEC-80E0A0414547}" type="slidenum">
              <a:rPr lang="ar-JO" altLang="en-US" sz="1200" smtClean="0">
                <a:latin typeface="Arial" charset="0"/>
              </a:rPr>
              <a:pPr eaLnBrk="1" hangingPunct="1"/>
              <a:t>24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119802F7-7C27-4240-9947-26624623E72A}" type="slidenum">
              <a:rPr lang="ar-JO" altLang="en-US" sz="1200" smtClean="0">
                <a:latin typeface="Arial" charset="0"/>
              </a:rPr>
              <a:pPr eaLnBrk="1" hangingPunct="1"/>
              <a:t>25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66B612E0-33B3-4BAB-875D-E5063626FA7E}" type="slidenum">
              <a:rPr lang="ar-JO" altLang="en-US" sz="1200" smtClean="0">
                <a:latin typeface="Arial" charset="0"/>
              </a:rPr>
              <a:pPr eaLnBrk="1" hangingPunct="1"/>
              <a:t>26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4700A62A-7C69-4700-B52E-C8891FDE5BDD}" type="slidenum">
              <a:rPr lang="ar-JO" altLang="en-US" sz="1200" smtClean="0">
                <a:latin typeface="Arial" charset="0"/>
              </a:rPr>
              <a:pPr eaLnBrk="1" hangingPunct="1"/>
              <a:t>27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EAB62F12-6252-4DD9-AC02-1E61C7D738B2}" type="slidenum">
              <a:rPr lang="ar-JO" altLang="en-US" sz="1200" smtClean="0">
                <a:latin typeface="Arial" charset="0"/>
              </a:rPr>
              <a:pPr eaLnBrk="1" hangingPunct="1"/>
              <a:t>28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0DB2A737-BCD7-43B7-9126-4F00D9CD56CA}" type="slidenum">
              <a:rPr lang="ar-JO" altLang="en-US" sz="1200" smtClean="0">
                <a:latin typeface="Arial" charset="0"/>
              </a:rPr>
              <a:pPr eaLnBrk="1" hangingPunct="1"/>
              <a:t>4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78C976A2-22DD-4B32-ACF1-5DAF76EDDE33}" type="slidenum">
              <a:rPr lang="ar-JO" altLang="en-US" sz="1200" smtClean="0">
                <a:latin typeface="Arial" charset="0"/>
              </a:rPr>
              <a:pPr eaLnBrk="1" hangingPunct="1"/>
              <a:t>5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67A5559A-5238-494B-A71B-439FFD8DBB82}" type="slidenum">
              <a:rPr lang="ar-JO" altLang="en-US" sz="1200" smtClean="0">
                <a:latin typeface="Arial" charset="0"/>
              </a:rPr>
              <a:pPr eaLnBrk="1" hangingPunct="1"/>
              <a:t>6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CB06E39C-1351-463E-AA37-E71131280414}" type="slidenum">
              <a:rPr lang="ar-JO" altLang="en-US" sz="1200" smtClean="0">
                <a:latin typeface="Arial" charset="0"/>
              </a:rPr>
              <a:pPr eaLnBrk="1" hangingPunct="1"/>
              <a:t>7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25D81ECD-38FC-46EB-953A-991133C690CE}" type="slidenum">
              <a:rPr lang="ar-JO" altLang="en-US" sz="1200" smtClean="0">
                <a:latin typeface="Arial" charset="0"/>
              </a:rPr>
              <a:pPr eaLnBrk="1" hangingPunct="1"/>
              <a:t>10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E2A917F1-C215-4294-A04F-F787276993B1}" type="slidenum">
              <a:rPr lang="ar-JO" altLang="en-US" sz="1200" smtClean="0">
                <a:latin typeface="Arial" charset="0"/>
              </a:rPr>
              <a:pPr eaLnBrk="1" hangingPunct="1"/>
              <a:t>11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3AB39F83-0CE1-4800-BB54-62D05CD2945B}" type="slidenum">
              <a:rPr lang="ar-JO" altLang="en-US" sz="1200" smtClean="0">
                <a:latin typeface="Arial" charset="0"/>
              </a:rPr>
              <a:pPr eaLnBrk="1" hangingPunct="1"/>
              <a:t>12</a:t>
            </a:fld>
            <a:endParaRPr lang="en-US" alt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l" rtl="0">
              <a:defRPr/>
            </a:pPr>
            <a:endParaRPr lang="en-US">
              <a:latin typeface="Times New Roman" pitchFamily="18" charset="0"/>
            </a:endParaRPr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61F57-5477-4873-AE95-EF447694F35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650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CD780-19FB-4CD2-ADD0-BB0CE352F85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440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D0998-36A6-4787-8062-09C7F421DC7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467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5588FF-1686-4CA4-84C1-CB59446C854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800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6425A-C10F-476F-B4D3-4C33DA8DBAE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492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4422C-B56F-4700-8880-2865A524B72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62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071808-3747-43CC-9DFD-D6F60FB65B5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124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FE2B2-0EB6-4393-A546-F72A9EE1785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050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5A120-1CF8-4C62-8860-9AACDFEE4EB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782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4D24B-7B28-4E27-810F-00DDE15BE57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432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1CB66-E18F-4ACF-9335-5EA111A828F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80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AE7A1-A566-4C8E-80F0-9DC4D19DF33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850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469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l" rtl="0">
              <a:defRPr/>
            </a:pPr>
            <a:endParaRPr lang="en-US">
              <a:latin typeface="Times New Roman" pitchFamily="18" charset="0"/>
            </a:endParaRPr>
          </a:p>
        </p:txBody>
      </p:sp>
      <p:sp>
        <p:nvSpPr>
          <p:cNvPr id="11469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200">
                <a:cs typeface="Arial" charset="0"/>
              </a:defRPr>
            </a:lvl1pPr>
          </a:lstStyle>
          <a:p>
            <a:pPr>
              <a:defRPr/>
            </a:pPr>
            <a:fld id="{A3B94E86-A8D1-474C-9A9B-6D5A6AC4DCC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469900" indent="-4699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304925" indent="-395288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  <a:cs typeface="+mn-cs"/>
        </a:defRPr>
      </a:lvl3pPr>
      <a:lvl4pPr marL="1693863" indent="-38735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93913" indent="-398463" algn="r" rtl="1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51113" indent="-398463" algn="r" rtl="1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3008313" indent="-398463" algn="r" rtl="1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65513" indent="-398463" algn="r" rtl="1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922713" indent="-398463" algn="r" rtl="1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/>
              <a:t>PERVASIVE   DEVELOPMENTAL DISORDERS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08500"/>
            <a:ext cx="6400800" cy="2016125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DR OMAR   ALI  NAFI </a:t>
            </a:r>
          </a:p>
          <a:p>
            <a:pPr eaLnBrk="1" hangingPunct="1"/>
            <a:r>
              <a:rPr lang="en-US" altLang="en-US" sz="2400" smtClean="0"/>
              <a:t> MRCP(ire)</a:t>
            </a:r>
          </a:p>
          <a:p>
            <a:pPr eaLnBrk="1" hangingPunct="1"/>
            <a:endParaRPr lang="en-US" altLang="en-US" sz="2400" smtClean="0"/>
          </a:p>
        </p:txBody>
      </p:sp>
      <p:sp>
        <p:nvSpPr>
          <p:cNvPr id="30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0602E016-D176-43EF-B9E0-DDD8B37E09DD}" type="slidenum">
              <a:rPr lang="ar-SA" altLang="en-US" sz="1200" smtClean="0"/>
              <a:pPr eaLnBrk="1" hangingPunct="1"/>
              <a:t>1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260350"/>
            <a:ext cx="7010400" cy="1131888"/>
          </a:xfrm>
        </p:spPr>
        <p:txBody>
          <a:bodyPr/>
          <a:lstStyle/>
          <a:p>
            <a:pPr eaLnBrk="1" hangingPunct="1"/>
            <a:r>
              <a:rPr lang="en-US" altLang="en-US" smtClean="0"/>
              <a:t>Autism by numbers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250" y="2060575"/>
            <a:ext cx="7010400" cy="4032250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en-US" altLang="en-US" sz="2400" smtClean="0"/>
              <a:t>In the United States:</a:t>
            </a:r>
          </a:p>
          <a:p>
            <a:pPr algn="l" rtl="0" eaLnBrk="1" hangingPunct="1"/>
            <a:r>
              <a:rPr lang="en-US" altLang="en-US" sz="2400" smtClean="0"/>
              <a:t>1 out of 166 children has autism.</a:t>
            </a:r>
          </a:p>
          <a:p>
            <a:pPr algn="l" rtl="0" eaLnBrk="1" hangingPunct="1"/>
            <a:r>
              <a:rPr lang="en-US" altLang="en-US" sz="2400" smtClean="0"/>
              <a:t>There are1.7 million people with autism.</a:t>
            </a:r>
          </a:p>
          <a:p>
            <a:pPr algn="l" rtl="0" eaLnBrk="1" hangingPunct="1"/>
            <a:r>
              <a:rPr lang="en-US" altLang="en-US" sz="2400" smtClean="0"/>
              <a:t>24,000 diagnosed every year.</a:t>
            </a:r>
          </a:p>
          <a:p>
            <a:pPr algn="l" rtl="0" eaLnBrk="1" hangingPunct="1"/>
            <a:r>
              <a:rPr lang="en-US" altLang="en-US" sz="2400" smtClean="0"/>
              <a:t>66 children diagnosed every day.</a:t>
            </a:r>
          </a:p>
          <a:p>
            <a:pPr algn="l" rtl="0" eaLnBrk="1" hangingPunct="1"/>
            <a:r>
              <a:rPr lang="en-US" altLang="en-US" sz="2400" smtClean="0"/>
              <a:t>136,000 between 6-17 yrs in public schools.</a:t>
            </a:r>
          </a:p>
          <a:p>
            <a:pPr algn="l" rtl="0" eaLnBrk="1" hangingPunct="1"/>
            <a:r>
              <a:rPr lang="en-US" altLang="en-US" sz="2400" smtClean="0"/>
              <a:t>$18,800 cost for a student with autism/yr</a:t>
            </a:r>
          </a:p>
          <a:p>
            <a:pPr algn="l" rtl="0" eaLnBrk="1" hangingPunct="1">
              <a:buFont typeface="Wingdings" pitchFamily="2" charset="2"/>
              <a:buNone/>
            </a:pPr>
            <a:endParaRPr lang="en-US" altLang="en-US" sz="240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E441A298-3B4A-490C-B082-2CD8EEB97E70}" type="slidenum">
              <a:rPr lang="ar-SA" altLang="en-US" sz="1200" smtClean="0"/>
              <a:pPr eaLnBrk="1" hangingPunct="1"/>
              <a:t>10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en-US" altLang="en-US" sz="4000" u="sng" smtClean="0"/>
              <a:t>Etiology: Genetic Factors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001000" cy="4605338"/>
          </a:xfrm>
        </p:spPr>
        <p:txBody>
          <a:bodyPr/>
          <a:lstStyle/>
          <a:p>
            <a:pPr algn="l" rtl="0" eaLnBrk="1" hangingPunct="1"/>
            <a:r>
              <a:rPr lang="en-US" altLang="en-US" sz="2400" smtClean="0"/>
              <a:t>the disorder Is inherited</a:t>
            </a:r>
          </a:p>
          <a:p>
            <a:pPr algn="l" rtl="0" eaLnBrk="1" hangingPunct="1"/>
            <a:r>
              <a:rPr lang="en-US" altLang="en-US" sz="2400" smtClean="0"/>
              <a:t>Family Studies</a:t>
            </a:r>
          </a:p>
          <a:p>
            <a:pPr lvl="1" algn="l" rtl="0" eaLnBrk="1" hangingPunct="1"/>
            <a:r>
              <a:rPr lang="en-US" altLang="en-US" sz="2400" smtClean="0"/>
              <a:t>Sibling Risk for Autism: 2%</a:t>
            </a:r>
          </a:p>
          <a:p>
            <a:pPr lvl="1" algn="l" rtl="0" eaLnBrk="1" hangingPunct="1"/>
            <a:r>
              <a:rPr lang="en-US" altLang="en-US" sz="2400" smtClean="0"/>
              <a:t>Sibling Risk for any form of PDD: 5%</a:t>
            </a:r>
          </a:p>
          <a:p>
            <a:pPr lvl="1" algn="l" rtl="0" eaLnBrk="1" hangingPunct="1"/>
            <a:r>
              <a:rPr lang="en-US" altLang="en-US" sz="2400" smtClean="0"/>
              <a:t>Risk to second/third degree relatives: 0.1%</a:t>
            </a:r>
          </a:p>
          <a:p>
            <a:pPr lvl="1" algn="l" rtl="0" eaLnBrk="1" hangingPunct="1"/>
            <a:r>
              <a:rPr lang="en-US" altLang="en-US" sz="2400" smtClean="0"/>
              <a:t>Fall in risk from first to second/third degree relatives suggests role of multiple genes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600" smtClean="0"/>
              <a:t>Twin studies</a:t>
            </a:r>
          </a:p>
          <a:p>
            <a:pPr lvl="1" algn="l" rtl="0" eaLnBrk="1" hangingPunct="1">
              <a:lnSpc>
                <a:spcPct val="90000"/>
              </a:lnSpc>
            </a:pPr>
            <a:r>
              <a:rPr lang="en-US" altLang="en-US" sz="2200" smtClean="0"/>
              <a:t>Concordance rates much higher for MZ twins than for DZ twins  60-90% versus less  than 5%</a:t>
            </a:r>
            <a:endParaRPr lang="en-US" altLang="en-US" sz="2400" smtClean="0"/>
          </a:p>
          <a:p>
            <a:pPr algn="l" rtl="0" eaLnBrk="1" hangingPunct="1"/>
            <a:endParaRPr lang="en-US" altLang="en-US" sz="2400" smtClean="0"/>
          </a:p>
          <a:p>
            <a:pPr algn="l" rtl="0" eaLnBrk="1" hangingPunct="1"/>
            <a:endParaRPr lang="en-US" altLang="en-US" sz="2400" smtClean="0"/>
          </a:p>
          <a:p>
            <a:pPr lvl="1" algn="l" rtl="0" eaLnBrk="1" hangingPunct="1">
              <a:buFont typeface="Wingdings" pitchFamily="2" charset="2"/>
              <a:buNone/>
            </a:pPr>
            <a:endParaRPr lang="en-US" altLang="en-US" sz="2400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9C751C06-8A3E-4A8C-82BE-EAE149D925A2}" type="slidenum">
              <a:rPr lang="ar-SA" altLang="en-US" sz="1200" smtClean="0"/>
              <a:pPr eaLnBrk="1" hangingPunct="1"/>
              <a:t>11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MMR vaccine and autism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en-US" altLang="en-US" smtClean="0"/>
              <a:t>	</a:t>
            </a:r>
            <a:r>
              <a:rPr lang="en-US" altLang="en-US" sz="2400" i="1" u="sng" smtClean="0"/>
              <a:t>The Hypothesis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altLang="en-US" sz="2400" smtClean="0"/>
              <a:t>	The vaccine causes an intestinal disorder, which leads to leakage of protein products into the blood stream, which then result in the regressive form of autism.</a:t>
            </a: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B267F8CC-FBAB-47D0-8FA2-A1B4D58B898E}" type="slidenum">
              <a:rPr lang="ar-SA" altLang="en-US" sz="1200" smtClean="0"/>
              <a:pPr eaLnBrk="1" hangingPunct="1"/>
              <a:t>12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MMR vaccine and Autism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en-US" altLang="en-US" sz="2400" smtClean="0"/>
              <a:t>Points against the hypothesis:</a:t>
            </a:r>
          </a:p>
          <a:p>
            <a:pPr algn="l" rtl="0" eaLnBrk="1" hangingPunct="1"/>
            <a:r>
              <a:rPr lang="en-US" altLang="en-US" sz="2400" smtClean="0"/>
              <a:t>Introduction of the vaccine, as in the UK, was not followed by a large increase in ASD.</a:t>
            </a:r>
          </a:p>
          <a:p>
            <a:pPr algn="l" rtl="0" eaLnBrk="1" hangingPunct="1"/>
            <a:r>
              <a:rPr lang="en-US" altLang="en-US" sz="2400" smtClean="0"/>
              <a:t>Stopping the vaccine, as in Japan, has not been followed by a drop in the rate of ASD.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AB2463D3-F5BF-445F-A253-677B10CB67F6}" type="slidenum">
              <a:rPr lang="ar-SA" altLang="en-US" sz="1200" smtClean="0"/>
              <a:pPr eaLnBrk="1" hangingPunct="1"/>
              <a:t>13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700" smtClean="0"/>
              <a:t>Autism and Associated Conditions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92375"/>
            <a:ext cx="8229600" cy="4365625"/>
          </a:xfrm>
        </p:spPr>
        <p:txBody>
          <a:bodyPr/>
          <a:lstStyle/>
          <a:p>
            <a:pPr algn="l" rtl="0" eaLnBrk="1" hangingPunct="1"/>
            <a:r>
              <a:rPr lang="en-US" altLang="en-US" sz="2600" smtClean="0"/>
              <a:t>50 to 70% have mental retardation</a:t>
            </a:r>
          </a:p>
          <a:p>
            <a:pPr algn="l" rtl="0" eaLnBrk="1" hangingPunct="1"/>
            <a:r>
              <a:rPr lang="en-US" altLang="en-US" sz="2600" smtClean="0"/>
              <a:t>25 to 30% have seizure disorder</a:t>
            </a:r>
          </a:p>
          <a:p>
            <a:pPr algn="l" rtl="0" eaLnBrk="1" hangingPunct="1"/>
            <a:r>
              <a:rPr lang="en-US" altLang="en-US" sz="2600" smtClean="0"/>
              <a:t>10-25% have known medical conditions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altLang="en-US" sz="2600" smtClean="0"/>
              <a:t>          tuberous sclerosis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altLang="en-US" sz="2600" smtClean="0"/>
              <a:t>          fragile x syndrome</a:t>
            </a:r>
          </a:p>
          <a:p>
            <a:pPr algn="l" rtl="0" eaLnBrk="1" hangingPunct="1"/>
            <a:r>
              <a:rPr lang="en-US" altLang="en-US" sz="2600" smtClean="0"/>
              <a:t>High rates of psychiatric disorders</a:t>
            </a:r>
          </a:p>
          <a:p>
            <a:pPr algn="l" rtl="0" eaLnBrk="1" hangingPunct="1">
              <a:buFont typeface="Wingdings" pitchFamily="2" charset="2"/>
              <a:buNone/>
            </a:pPr>
            <a:endParaRPr lang="en-US" altLang="en-US" sz="2600" smtClean="0"/>
          </a:p>
          <a:p>
            <a:pPr algn="l" rtl="0" eaLnBrk="1" hangingPunct="1">
              <a:buFont typeface="Wingdings" pitchFamily="2" charset="2"/>
              <a:buNone/>
            </a:pPr>
            <a:endParaRPr lang="en-US" altLang="en-US" sz="260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B220626C-0455-4612-BA65-7A50096D5A11}" type="slidenum">
              <a:rPr lang="ar-SA" altLang="en-US" sz="1200" smtClean="0"/>
              <a:pPr eaLnBrk="1" hangingPunct="1"/>
              <a:t>14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Outcome: depends 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2400" smtClean="0"/>
              <a:t>Level of intelligence</a:t>
            </a:r>
          </a:p>
          <a:p>
            <a:pPr algn="l" rtl="0" eaLnBrk="1" hangingPunct="1"/>
            <a:r>
              <a:rPr lang="en-US" altLang="en-US" sz="2400" smtClean="0"/>
              <a:t>Level of verbal skills</a:t>
            </a:r>
          </a:p>
          <a:p>
            <a:pPr algn="l" rtl="0" eaLnBrk="1" hangingPunct="1"/>
            <a:r>
              <a:rPr lang="en-US" altLang="en-US" sz="2400" smtClean="0"/>
              <a:t>Medical complications (eg. Seizure disorder)</a:t>
            </a:r>
          </a:p>
          <a:p>
            <a:pPr algn="l" rtl="0" eaLnBrk="1" hangingPunct="1"/>
            <a:r>
              <a:rPr lang="en-US" altLang="en-US" sz="2400" smtClean="0"/>
              <a:t>Psychiatric complications (eg. Depression</a:t>
            </a:r>
            <a:r>
              <a:rPr lang="en-US" altLang="en-US" smtClean="0"/>
              <a:t>)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1F6B67F8-87B3-4A2E-90AD-F1A569C097F4}" type="slidenum">
              <a:rPr lang="ar-SA" altLang="en-US" sz="1200" smtClean="0"/>
              <a:pPr eaLnBrk="1" hangingPunct="1"/>
              <a:t>15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Medical Complications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2400" smtClean="0"/>
              <a:t>Seizure Disorder</a:t>
            </a:r>
          </a:p>
          <a:p>
            <a:pPr lvl="1" algn="l" rtl="0" eaLnBrk="1" hangingPunct="1"/>
            <a:r>
              <a:rPr lang="en-US" altLang="en-US" sz="2400" smtClean="0"/>
              <a:t>Occurs in about 30% of patients with autism</a:t>
            </a:r>
          </a:p>
          <a:p>
            <a:pPr lvl="1" algn="l" rtl="0" eaLnBrk="1" hangingPunct="1"/>
            <a:endParaRPr lang="en-US" altLang="en-US" sz="2400" smtClean="0"/>
          </a:p>
          <a:p>
            <a:pPr lvl="1" algn="l" rtl="0" eaLnBrk="1" hangingPunct="1"/>
            <a:r>
              <a:rPr lang="en-US" altLang="en-US" sz="2400" smtClean="0"/>
              <a:t>Prevalence higher in those with mental retardation and known genetic syndromes</a:t>
            </a:r>
          </a:p>
          <a:p>
            <a:pPr lvl="1" algn="l" rtl="0" eaLnBrk="1" hangingPunct="1"/>
            <a:endParaRPr lang="en-US" altLang="en-US" sz="2400" smtClean="0"/>
          </a:p>
          <a:p>
            <a:pPr lvl="1" algn="l" rtl="0" eaLnBrk="1" hangingPunct="1"/>
            <a:r>
              <a:rPr lang="en-US" altLang="en-US" sz="2400" smtClean="0"/>
              <a:t>Age of onset: most commonly before age five years or around puberty</a:t>
            </a:r>
          </a:p>
          <a:p>
            <a:pPr lvl="1" algn="l" rtl="0" eaLnBrk="1" hangingPunct="1">
              <a:buFont typeface="Wingdings" pitchFamily="2" charset="2"/>
              <a:buNone/>
            </a:pPr>
            <a:endParaRPr lang="en-US" altLang="en-US" sz="2400" smtClean="0"/>
          </a:p>
          <a:p>
            <a:pPr lvl="1" algn="l" rtl="0" eaLnBrk="1" hangingPunct="1"/>
            <a:r>
              <a:rPr lang="en-US" altLang="en-US" sz="2400" smtClean="0"/>
              <a:t>Most common type of seizures: complex partial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FA9267EC-ED0D-420D-B3A0-E0928F43BD56}" type="slidenum">
              <a:rPr lang="ar-SA" altLang="en-US" sz="1200" smtClean="0"/>
              <a:pPr eaLnBrk="1" hangingPunct="1"/>
              <a:t>16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Psychiatric complications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2400" smtClean="0"/>
              <a:t>ADHD-like symptoms are common.</a:t>
            </a:r>
          </a:p>
          <a:p>
            <a:pPr algn="l" rtl="0" eaLnBrk="1" hangingPunct="1"/>
            <a:r>
              <a:rPr lang="en-US" altLang="en-US" sz="2400" smtClean="0"/>
              <a:t>Higher-functioning persons often misdiagnosed as ADHD</a:t>
            </a:r>
          </a:p>
          <a:p>
            <a:pPr algn="l" rtl="0" eaLnBrk="1" hangingPunct="1"/>
            <a:r>
              <a:rPr lang="en-US" altLang="en-US" sz="2400" smtClean="0"/>
              <a:t>Depression probably the most common diagnosis across the life span.</a:t>
            </a:r>
          </a:p>
          <a:p>
            <a:pPr algn="l" rtl="0" eaLnBrk="1" hangingPunct="1"/>
            <a:r>
              <a:rPr lang="en-US" altLang="en-US" sz="2400" smtClean="0"/>
              <a:t>Depression particularly common around puberty.</a:t>
            </a:r>
          </a:p>
          <a:p>
            <a:pPr algn="l" rtl="0" eaLnBrk="1" hangingPunct="1"/>
            <a:r>
              <a:rPr lang="en-US" altLang="en-US" sz="2400" smtClean="0"/>
              <a:t>Risk of catatonia in early adulthood. 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D86B100B-04E0-4AB7-9B2B-CDDC3DF84A4F}" type="slidenum">
              <a:rPr lang="ar-SA" altLang="en-US" sz="1200" smtClean="0"/>
              <a:pPr eaLnBrk="1" hangingPunct="1"/>
              <a:t>17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Assessment Protocol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mtClean="0"/>
              <a:t>Physical Examination</a:t>
            </a:r>
          </a:p>
          <a:p>
            <a:pPr lvl="1" algn="l" rtl="0" eaLnBrk="1" hangingPunct="1"/>
            <a:r>
              <a:rPr lang="en-US" altLang="en-US" smtClean="0"/>
              <a:t>  Facial appearance</a:t>
            </a:r>
          </a:p>
          <a:p>
            <a:pPr lvl="1" algn="l" rtl="0" eaLnBrk="1" hangingPunct="1"/>
            <a:r>
              <a:rPr lang="en-US" altLang="en-US" smtClean="0"/>
              <a:t>	Head circumference</a:t>
            </a:r>
          </a:p>
          <a:p>
            <a:pPr lvl="1" algn="l" rtl="0" eaLnBrk="1" hangingPunct="1"/>
            <a:r>
              <a:rPr lang="en-US" altLang="en-US" smtClean="0"/>
              <a:t>	Height and weight</a:t>
            </a:r>
          </a:p>
          <a:p>
            <a:pPr lvl="1" algn="l" rtl="0" eaLnBrk="1" hangingPunct="1"/>
            <a:r>
              <a:rPr lang="en-US" altLang="en-US" smtClean="0"/>
              <a:t>	Skin</a:t>
            </a:r>
          </a:p>
          <a:p>
            <a:pPr lvl="1" algn="l" rtl="0" eaLnBrk="1" hangingPunct="1"/>
            <a:r>
              <a:rPr lang="en-US" altLang="en-US" smtClean="0"/>
              <a:t>	Brief Neurological survey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F6C5E041-A004-4284-A179-B2E08520E8E4}" type="slidenum">
              <a:rPr lang="ar-SA" altLang="en-US" sz="1200" smtClean="0"/>
              <a:pPr eaLnBrk="1" hangingPunct="1"/>
              <a:t>18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Assessment Protocol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mtClean="0"/>
              <a:t>Laboratory Examination</a:t>
            </a:r>
          </a:p>
          <a:p>
            <a:pPr lvl="1" algn="l" rtl="0" eaLnBrk="1" hangingPunct="1"/>
            <a:r>
              <a:rPr lang="en-US" altLang="en-US" smtClean="0"/>
              <a:t>  Complete Blood Picture</a:t>
            </a:r>
          </a:p>
          <a:p>
            <a:pPr lvl="1" algn="l" rtl="0" eaLnBrk="1" hangingPunct="1"/>
            <a:r>
              <a:rPr lang="en-US" altLang="en-US" smtClean="0"/>
              <a:t>	DNA for Karyotype and fragile X syndrome</a:t>
            </a:r>
          </a:p>
          <a:p>
            <a:pPr lvl="1" algn="l" rtl="0" eaLnBrk="1" hangingPunct="1"/>
            <a:r>
              <a:rPr lang="en-US" altLang="en-US" smtClean="0"/>
              <a:t>	Thyroid Function Tests</a:t>
            </a:r>
          </a:p>
          <a:p>
            <a:pPr lvl="1" algn="l" rtl="0" eaLnBrk="1" hangingPunct="1"/>
            <a:r>
              <a:rPr lang="en-US" altLang="en-US" smtClean="0"/>
              <a:t>	Liver Function Tests</a:t>
            </a:r>
          </a:p>
          <a:p>
            <a:pPr lvl="1" algn="l" rtl="0" eaLnBrk="1" hangingPunct="1"/>
            <a:r>
              <a:rPr lang="en-US" altLang="en-US" smtClean="0"/>
              <a:t>	EKG (if indicated)</a:t>
            </a:r>
          </a:p>
          <a:p>
            <a:pPr lvl="1" algn="l" rtl="0" eaLnBrk="1" hangingPunct="1"/>
            <a:r>
              <a:rPr lang="en-US" altLang="en-US" smtClean="0"/>
              <a:t>	EEG (if indicated)</a:t>
            </a:r>
          </a:p>
          <a:p>
            <a:pPr lvl="1" algn="l" rtl="0" eaLnBrk="1" hangingPunct="1"/>
            <a:r>
              <a:rPr lang="en-US" altLang="en-US" smtClean="0"/>
              <a:t>	Imaging studies (if indicated)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44266644-975F-4287-BF3D-264090F6D8B7}" type="slidenum">
              <a:rPr lang="ar-SA" altLang="en-US" sz="1200" smtClean="0"/>
              <a:pPr eaLnBrk="1" hangingPunct="1"/>
              <a:t>19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PDD   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endParaRPr lang="en-US" altLang="en-US" smtClean="0"/>
          </a:p>
          <a:p>
            <a:pPr algn="l" rtl="0" eaLnBrk="1" hangingPunct="1"/>
            <a:r>
              <a:rPr lang="en-US" altLang="en-US" sz="2400" smtClean="0"/>
              <a:t>Autistic disorder</a:t>
            </a:r>
          </a:p>
          <a:p>
            <a:pPr algn="l" rtl="0" eaLnBrk="1" hangingPunct="1"/>
            <a:r>
              <a:rPr lang="en-US" altLang="en-US" sz="2400" smtClean="0"/>
              <a:t>Asperger disorder</a:t>
            </a:r>
          </a:p>
          <a:p>
            <a:pPr algn="l" rtl="0" eaLnBrk="1" hangingPunct="1"/>
            <a:r>
              <a:rPr lang="en-US" altLang="en-US" sz="2400" smtClean="0"/>
              <a:t>Rett disorder</a:t>
            </a:r>
          </a:p>
          <a:p>
            <a:pPr algn="l" rtl="0" eaLnBrk="1" hangingPunct="1"/>
            <a:r>
              <a:rPr lang="en-US" altLang="en-US" sz="2400" smtClean="0"/>
              <a:t>Childhood disintegrative disorder</a:t>
            </a:r>
          </a:p>
          <a:p>
            <a:pPr algn="l" rtl="0" eaLnBrk="1" hangingPunct="1"/>
            <a:r>
              <a:rPr lang="en-US" altLang="en-US" sz="2400" smtClean="0"/>
              <a:t>PDDNOS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72F7FD28-EB83-4390-A5F5-5C8976F523CD}" type="slidenum">
              <a:rPr lang="ar-SA" altLang="en-US" sz="1200" smtClean="0"/>
              <a:pPr eaLnBrk="1" hangingPunct="1"/>
              <a:t>2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Assessment Protocol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mtClean="0"/>
              <a:t>Rating Scales for Autism:</a:t>
            </a:r>
          </a:p>
          <a:p>
            <a:pPr lvl="1" algn="l" rtl="0" eaLnBrk="1" hangingPunct="1"/>
            <a:r>
              <a:rPr lang="en-US" altLang="en-US" smtClean="0"/>
              <a:t>Autism Behavior Checklist</a:t>
            </a:r>
          </a:p>
          <a:p>
            <a:pPr lvl="1" algn="l" rtl="0" eaLnBrk="1" hangingPunct="1"/>
            <a:r>
              <a:rPr lang="en-US" altLang="en-US" smtClean="0"/>
              <a:t>Social and Communication Questionnaire</a:t>
            </a:r>
          </a:p>
          <a:p>
            <a:pPr lvl="1" algn="l" rtl="0" eaLnBrk="1" hangingPunct="1"/>
            <a:r>
              <a:rPr lang="en-US" altLang="en-US" smtClean="0"/>
              <a:t>CHAT</a:t>
            </a:r>
          </a:p>
          <a:p>
            <a:pPr lvl="1" algn="l" rtl="0" eaLnBrk="1" hangingPunct="1"/>
            <a:r>
              <a:rPr lang="en-US" altLang="en-US" smtClean="0"/>
              <a:t>CARS</a:t>
            </a:r>
          </a:p>
          <a:p>
            <a:pPr lvl="1" algn="l" rtl="0" eaLnBrk="1" hangingPunct="1">
              <a:buFont typeface="Wingdings" pitchFamily="2" charset="2"/>
              <a:buNone/>
            </a:pPr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B4D12058-DC58-4F46-BDC6-860A8DDB178F}" type="slidenum">
              <a:rPr lang="ar-SA" altLang="en-US" sz="1200" smtClean="0"/>
              <a:pPr eaLnBrk="1" hangingPunct="1"/>
              <a:t>20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3555" name="Picture 4" descr="CHAT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323850" y="0"/>
            <a:ext cx="10152063" cy="7462838"/>
          </a:xfrm>
          <a:noFill/>
        </p:spPr>
      </p:pic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DB5194DA-35E3-44BE-956E-C31934212612}" type="slidenum">
              <a:rPr lang="ar-SA" altLang="en-US" sz="1200" smtClean="0"/>
              <a:pPr eaLnBrk="1" hangingPunct="1"/>
              <a:t>21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Differential Diagnosis of Autism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2400" smtClean="0"/>
              <a:t>Asperger Syndrome</a:t>
            </a:r>
          </a:p>
          <a:p>
            <a:pPr algn="l" rtl="0" eaLnBrk="1" hangingPunct="1"/>
            <a:r>
              <a:rPr lang="en-US" altLang="en-US" sz="2400" smtClean="0"/>
              <a:t>PDDNOS</a:t>
            </a:r>
          </a:p>
          <a:p>
            <a:pPr algn="l" rtl="0" eaLnBrk="1" hangingPunct="1"/>
            <a:r>
              <a:rPr lang="en-US" altLang="en-US" sz="2400" smtClean="0"/>
              <a:t>Rett Syndrome</a:t>
            </a:r>
          </a:p>
          <a:p>
            <a:pPr algn="l" rtl="0" eaLnBrk="1" hangingPunct="1"/>
            <a:r>
              <a:rPr lang="en-US" altLang="en-US" sz="2400" smtClean="0"/>
              <a:t>Disintegrative Disorder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13781632-BB39-4119-8F01-3EFEE61BDCA5}" type="slidenum">
              <a:rPr lang="ar-SA" altLang="en-US" sz="1200" smtClean="0"/>
              <a:pPr eaLnBrk="1" hangingPunct="1"/>
              <a:t>22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en-US" altLang="en-US" smtClean="0"/>
              <a:t>Autism			Asperger Syn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3913187" cy="4267200"/>
          </a:xfrm>
        </p:spPr>
        <p:txBody>
          <a:bodyPr/>
          <a:lstStyle/>
          <a:p>
            <a:pPr algn="l" rtl="0" eaLnBrk="1" hangingPunct="1"/>
            <a:r>
              <a:rPr lang="en-US" altLang="en-US" sz="2200" smtClean="0"/>
              <a:t>Onset before 3 yrs</a:t>
            </a:r>
          </a:p>
          <a:p>
            <a:pPr algn="l" rtl="0" eaLnBrk="1" hangingPunct="1"/>
            <a:r>
              <a:rPr lang="en-US" altLang="en-US" sz="2200" smtClean="0"/>
              <a:t>Mental Retardation common </a:t>
            </a:r>
          </a:p>
          <a:p>
            <a:pPr algn="l" rtl="0" eaLnBrk="1" hangingPunct="1"/>
            <a:r>
              <a:rPr lang="en-US" altLang="en-US" sz="2200" smtClean="0"/>
              <a:t>Language delay common</a:t>
            </a:r>
          </a:p>
          <a:p>
            <a:pPr algn="l" rtl="0" eaLnBrk="1" hangingPunct="1"/>
            <a:r>
              <a:rPr lang="en-US" altLang="en-US" sz="2200" smtClean="0"/>
              <a:t>Aloof and passive</a:t>
            </a:r>
          </a:p>
          <a:p>
            <a:pPr algn="l" rtl="0" eaLnBrk="1" hangingPunct="1"/>
            <a:r>
              <a:rPr lang="en-US" altLang="en-US" sz="2200" smtClean="0"/>
              <a:t>Speech often not pedantic</a:t>
            </a:r>
          </a:p>
          <a:p>
            <a:pPr algn="l" rtl="0" eaLnBrk="1" hangingPunct="1"/>
            <a:r>
              <a:rPr lang="en-US" altLang="en-US" sz="2200" smtClean="0"/>
              <a:t>Performance IQ higher than Verbal 	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4550" y="1752600"/>
            <a:ext cx="3913188" cy="4267200"/>
          </a:xfrm>
        </p:spPr>
        <p:txBody>
          <a:bodyPr/>
          <a:lstStyle/>
          <a:p>
            <a:pPr algn="l" rtl="0" eaLnBrk="1" hangingPunct="1"/>
            <a:r>
              <a:rPr lang="en-US" altLang="en-US" sz="2200" smtClean="0"/>
              <a:t>Onset after 3 yrs</a:t>
            </a:r>
          </a:p>
          <a:p>
            <a:pPr algn="l" rtl="0" eaLnBrk="1" hangingPunct="1"/>
            <a:r>
              <a:rPr lang="en-US" altLang="en-US" sz="2200" smtClean="0"/>
              <a:t>No mental retardation</a:t>
            </a:r>
          </a:p>
          <a:p>
            <a:pPr algn="l" rtl="0" eaLnBrk="1" hangingPunct="1"/>
            <a:endParaRPr lang="en-US" altLang="en-US" sz="2200" smtClean="0"/>
          </a:p>
          <a:p>
            <a:pPr algn="l" rtl="0" eaLnBrk="1" hangingPunct="1"/>
            <a:r>
              <a:rPr lang="en-US" altLang="en-US" sz="2200" smtClean="0"/>
              <a:t>No language delay</a:t>
            </a:r>
          </a:p>
          <a:p>
            <a:pPr algn="l" rtl="0" eaLnBrk="1" hangingPunct="1"/>
            <a:endParaRPr lang="en-US" altLang="en-US" sz="2200" smtClean="0"/>
          </a:p>
          <a:p>
            <a:pPr algn="l" rtl="0" eaLnBrk="1" hangingPunct="1"/>
            <a:r>
              <a:rPr lang="en-US" altLang="en-US" sz="2200" smtClean="0"/>
              <a:t>Active but odd</a:t>
            </a:r>
          </a:p>
          <a:p>
            <a:pPr algn="l" rtl="0" eaLnBrk="1" hangingPunct="1"/>
            <a:r>
              <a:rPr lang="en-US" altLang="en-US" sz="2200" smtClean="0"/>
              <a:t>Speech often pedantic</a:t>
            </a:r>
          </a:p>
          <a:p>
            <a:pPr algn="l" rtl="0" eaLnBrk="1" hangingPunct="1"/>
            <a:r>
              <a:rPr lang="en-US" altLang="en-US" sz="2200" smtClean="0"/>
              <a:t>Verbal IQ often higher than Perform.</a:t>
            </a:r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8B821F90-8847-45DE-8A8C-C4394D043819}" type="slidenum">
              <a:rPr lang="ar-SA" altLang="en-US" sz="1200" smtClean="0"/>
              <a:pPr eaLnBrk="1" hangingPunct="1"/>
              <a:t>23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RETT SYNDROME  cont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100" smtClean="0"/>
              <a:t>Onset of all of the following after the period of normal development: </a:t>
            </a: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100" smtClean="0"/>
              <a:t>(1) deceleration of head growth between ages 5 and 48 months</a:t>
            </a: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100" smtClean="0"/>
              <a:t>(2) loss of previously acquired purposeful hand skills between ages 5 and 30 months with the subsequent development of stereotyped hand movements (i.e., hand-wringing or hand washing) </a:t>
            </a: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100" smtClean="0"/>
              <a:t>(3) loss of social engagement early in the course (although often social interaction develops later) </a:t>
            </a: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100" smtClean="0"/>
              <a:t>(4) appearance of poorly coordinated gait or trunk movements </a:t>
            </a: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100" smtClean="0"/>
              <a:t>(5) severely impaired expressive and receptive language development with severe psychomotor retardation 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66605624-12E3-4D3A-B1D6-6F9C4BDC3069}" type="slidenum">
              <a:rPr lang="ar-SA" altLang="en-US" sz="1200" smtClean="0"/>
              <a:pPr eaLnBrk="1" hangingPunct="1"/>
              <a:t>24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smtClean="0"/>
              <a:t>CHILDHOOD DISINTEGRATIVE DISORDER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100" smtClean="0"/>
              <a:t>A. Apparently normal development for at least the first 2 years after birth as manifested by the presence of age-appropriate verbal and nonverbal communication, social relationships, play, and adaptive behavior. 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100" smtClean="0"/>
              <a:t>B. Clinically significant loss of previously acquired skills (before age 10 years) in at least two of the following areas: 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100" smtClean="0"/>
              <a:t>(1) expressive or receptive language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100" smtClean="0"/>
              <a:t> (2) social skills or adaptive behavior 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100" smtClean="0"/>
              <a:t>(3) bowel or bladder control 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100" smtClean="0"/>
              <a:t>(4) play 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100" smtClean="0"/>
              <a:t>(5) motor skills 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10CAACFB-0F37-4D0D-AA9F-A26BD72AEC33}" type="slidenum">
              <a:rPr lang="ar-SA" altLang="en-US" sz="1200" smtClean="0"/>
              <a:pPr eaLnBrk="1" hangingPunct="1"/>
              <a:t>25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Treatment of Autism: Principles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2400" smtClean="0"/>
              <a:t>Diagnose early</a:t>
            </a:r>
          </a:p>
          <a:p>
            <a:pPr algn="l" rtl="0" eaLnBrk="1" hangingPunct="1"/>
            <a:r>
              <a:rPr lang="en-US" altLang="en-US" sz="2400" smtClean="0"/>
              <a:t>Provide educational and behavioral services</a:t>
            </a:r>
          </a:p>
          <a:p>
            <a:pPr algn="l" rtl="0" eaLnBrk="1" hangingPunct="1"/>
            <a:r>
              <a:rPr lang="en-US" altLang="en-US" sz="2400" smtClean="0"/>
              <a:t>Improve social skills </a:t>
            </a:r>
          </a:p>
          <a:p>
            <a:pPr algn="l" rtl="0" eaLnBrk="1" hangingPunct="1"/>
            <a:r>
              <a:rPr lang="en-US" altLang="en-US" sz="2400" smtClean="0"/>
              <a:t>Enhance communication</a:t>
            </a:r>
          </a:p>
          <a:p>
            <a:pPr algn="l" rtl="0" eaLnBrk="1" hangingPunct="1"/>
            <a:r>
              <a:rPr lang="en-US" altLang="en-US" sz="2400" smtClean="0"/>
              <a:t>Treat medical conditions</a:t>
            </a:r>
          </a:p>
          <a:p>
            <a:pPr algn="l" rtl="0" eaLnBrk="1" hangingPunct="1"/>
            <a:r>
              <a:rPr lang="en-US" altLang="en-US" sz="2400" smtClean="0"/>
              <a:t>Treat psychiatric complications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B9189638-FEA0-4CEB-B28B-013B948E8D4F}" type="slidenum">
              <a:rPr lang="ar-SA" altLang="en-US" sz="1200" smtClean="0"/>
              <a:pPr eaLnBrk="1" hangingPunct="1"/>
              <a:t>26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 smtClean="0"/>
              <a:t>Autism: Conclusion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</a:pPr>
            <a:r>
              <a:rPr lang="en-US" altLang="en-US" sz="2400" smtClean="0"/>
              <a:t>Autism is a childhood-onset disorder.  Its symptoms persist throughout the life span.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400" smtClean="0"/>
              <a:t>Its caused by a brain abnormality, the nature of which remains unclear.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400" smtClean="0"/>
              <a:t>Its presentation depends on age of the child and the presence of mental retardation and psychiatric symptoms.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400" smtClean="0"/>
              <a:t>Its outcome is determined mainly by the IQ and the level of verbal skills.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400" smtClean="0"/>
              <a:t>Treatment consists of behavioral modification and use of medications.</a:t>
            </a:r>
          </a:p>
          <a:p>
            <a:pPr algn="l" rtl="0" eaLnBrk="1" hangingPunct="1">
              <a:lnSpc>
                <a:spcPct val="90000"/>
              </a:lnSpc>
            </a:pPr>
            <a:endParaRPr lang="en-US" altLang="en-US" sz="240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52A83D41-C5C0-4099-AE98-198C3D953B88}" type="slidenum">
              <a:rPr lang="ar-SA" altLang="en-US" sz="1200" smtClean="0"/>
              <a:pPr eaLnBrk="1" hangingPunct="1"/>
              <a:t>27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rtl="0" eaLnBrk="1" hangingPunct="1">
              <a:buFont typeface="Wingdings" pitchFamily="2" charset="2"/>
              <a:buNone/>
            </a:pPr>
            <a:r>
              <a:rPr lang="en-US" altLang="en-US" sz="6400" i="1" smtClean="0"/>
              <a:t>THANK YOU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863CD0A0-7263-4CA4-ACCB-3913D40FD024}" type="slidenum">
              <a:rPr lang="ar-SA" altLang="en-US" sz="1200" smtClean="0"/>
              <a:pPr eaLnBrk="1" hangingPunct="1"/>
              <a:t>28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Historical background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6591300" cy="4267200"/>
          </a:xfrm>
        </p:spPr>
        <p:txBody>
          <a:bodyPr/>
          <a:lstStyle/>
          <a:p>
            <a:pPr algn="l" rtl="0">
              <a:defRPr/>
            </a:pPr>
            <a:r>
              <a:rPr lang="en-US" sz="2400" dirty="0" smtClean="0"/>
              <a:t>1943 Dr Leo </a:t>
            </a:r>
            <a:r>
              <a:rPr lang="en-US" sz="2400" dirty="0" err="1" smtClean="0"/>
              <a:t>Kanner</a:t>
            </a:r>
            <a:endParaRPr lang="en-US" sz="2400" dirty="0" smtClean="0"/>
          </a:p>
          <a:p>
            <a:pPr algn="l" rtl="0">
              <a:buFont typeface="Wingdings" pitchFamily="2" charset="2"/>
              <a:buNone/>
              <a:defRPr/>
            </a:pPr>
            <a:r>
              <a:rPr lang="en-US" sz="2400" dirty="0" smtClean="0"/>
              <a:t>           John </a:t>
            </a:r>
            <a:r>
              <a:rPr lang="en-US" sz="2400" dirty="0" err="1" smtClean="0"/>
              <a:t>Hopkin</a:t>
            </a:r>
            <a:r>
              <a:rPr lang="en-US" sz="2400" dirty="0" smtClean="0"/>
              <a:t> university</a:t>
            </a:r>
          </a:p>
          <a:p>
            <a:pPr algn="l" rtl="0">
              <a:buFont typeface="Wingdings" pitchFamily="2" charset="2"/>
              <a:buNone/>
              <a:defRPr/>
            </a:pPr>
            <a:r>
              <a:rPr lang="en-US" sz="2400" dirty="0" smtClean="0"/>
              <a:t>            described it in 11 children</a:t>
            </a:r>
          </a:p>
          <a:p>
            <a:pPr algn="l" rtl="0">
              <a:buFont typeface="Wingdings" pitchFamily="2" charset="2"/>
              <a:buNone/>
              <a:defRPr/>
            </a:pPr>
            <a:endParaRPr lang="en-US" sz="2400" dirty="0" smtClean="0"/>
          </a:p>
          <a:p>
            <a:pPr marL="609600" indent="-609600" algn="l" rtl="0" eaLnBrk="1" hangingPunct="1">
              <a:buFont typeface="Wingdings" pitchFamily="2" charset="2"/>
              <a:buNone/>
              <a:defRPr/>
            </a:pPr>
            <a:r>
              <a:rPr lang="en-US" sz="2400" u="sng" dirty="0" smtClean="0"/>
              <a:t>Definition</a:t>
            </a:r>
            <a:r>
              <a:rPr lang="en-US" sz="2400" dirty="0" smtClean="0"/>
              <a:t>:</a:t>
            </a:r>
          </a:p>
          <a:p>
            <a:pPr marL="609600" indent="-609600" algn="l" rtl="0" eaLnBrk="1" hangingPunct="1">
              <a:buFont typeface="Wingdings" pitchFamily="2" charset="2"/>
              <a:buNone/>
              <a:defRPr/>
            </a:pPr>
            <a:r>
              <a:rPr lang="en-US" sz="2400" dirty="0" smtClean="0"/>
              <a:t>Autism is a childhood-onset disorder</a:t>
            </a:r>
          </a:p>
          <a:p>
            <a:pPr marL="609600" indent="-609600" algn="l" rtl="0" eaLnBrk="1" hangingPunct="1">
              <a:buFont typeface="Wingdings" pitchFamily="2" charset="2"/>
              <a:buNone/>
              <a:defRPr/>
            </a:pPr>
            <a:r>
              <a:rPr lang="en-US" sz="2400" dirty="0" smtClean="0"/>
              <a:t>characterized by 3 types of</a:t>
            </a:r>
          </a:p>
          <a:p>
            <a:pPr marL="609600" indent="-609600" algn="l" rtl="0" eaLnBrk="1" hangingPunct="1">
              <a:buFont typeface="Wingdings" pitchFamily="2" charset="2"/>
              <a:buNone/>
              <a:defRPr/>
            </a:pPr>
            <a:r>
              <a:rPr lang="en-US" sz="2400" dirty="0" smtClean="0"/>
              <a:t>deficits:</a:t>
            </a:r>
          </a:p>
        </p:txBody>
      </p:sp>
      <p:pic>
        <p:nvPicPr>
          <p:cNvPr id="5124" name="Picture 4" descr="Kanner_kl2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451725" y="2060575"/>
            <a:ext cx="1511300" cy="2114550"/>
          </a:xfrm>
          <a:noFill/>
        </p:spPr>
      </p:pic>
      <p:sp>
        <p:nvSpPr>
          <p:cNvPr id="512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1023BCDF-3ABD-4E63-A60E-842B9C43C11C}" type="slidenum">
              <a:rPr lang="ar-SA" altLang="en-US" sz="1200" smtClean="0"/>
              <a:pPr eaLnBrk="1" hangingPunct="1"/>
              <a:t>3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700" smtClean="0"/>
              <a:t>Deficits of Autism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2459038"/>
            <a:ext cx="8001000" cy="3560762"/>
          </a:xfrm>
        </p:spPr>
        <p:txBody>
          <a:bodyPr/>
          <a:lstStyle/>
          <a:p>
            <a:pPr marL="533400" indent="-533400" algn="l" rtl="0" eaLnBrk="1" hangingPunct="1">
              <a:buFont typeface="Wingdings" pitchFamily="2" charset="2"/>
              <a:buAutoNum type="arabicPeriod"/>
            </a:pPr>
            <a:r>
              <a:rPr lang="en-US" altLang="en-US" sz="2400" smtClean="0"/>
              <a:t>social deficits</a:t>
            </a:r>
          </a:p>
          <a:p>
            <a:pPr marL="533400" indent="-533400" algn="l" rtl="0" eaLnBrk="1" hangingPunct="1">
              <a:buFont typeface="Wingdings" pitchFamily="2" charset="2"/>
              <a:buAutoNum type="arabicPeriod"/>
            </a:pPr>
            <a:r>
              <a:rPr lang="en-US" altLang="en-US" sz="2400" smtClean="0"/>
              <a:t>Communication impairment</a:t>
            </a:r>
          </a:p>
          <a:p>
            <a:pPr marL="533400" indent="-533400" algn="l" rtl="0" eaLnBrk="1" hangingPunct="1">
              <a:buFont typeface="Wingdings" pitchFamily="2" charset="2"/>
              <a:buAutoNum type="arabicPeriod"/>
            </a:pPr>
            <a:r>
              <a:rPr lang="en-US" altLang="en-US" sz="2400" smtClean="0"/>
              <a:t>Rigid ritualistic interests</a:t>
            </a:r>
          </a:p>
          <a:p>
            <a:pPr marL="533400" indent="-533400" algn="l" rtl="0" eaLnBrk="1" hangingPunct="1">
              <a:buFont typeface="Wingdings" pitchFamily="2" charset="2"/>
              <a:buNone/>
            </a:pPr>
            <a:r>
              <a:rPr lang="en-US" altLang="en-US" sz="2400" smtClean="0"/>
              <a:t>Onset before the age of 3 year</a:t>
            </a:r>
          </a:p>
          <a:p>
            <a:pPr marL="533400" indent="-533400" algn="l" rtl="0" eaLnBrk="1" hangingPunct="1">
              <a:buFont typeface="Wingdings" pitchFamily="2" charset="2"/>
              <a:buNone/>
            </a:pPr>
            <a:endParaRPr lang="en-US" altLang="en-US" sz="240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D5DB4E92-28D2-4599-B860-CAE8AE1CBEC1}" type="slidenum">
              <a:rPr lang="ar-SA" altLang="en-US" sz="1200" smtClean="0"/>
              <a:pPr eaLnBrk="1" hangingPunct="1"/>
              <a:t>4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rtl="0" eaLnBrk="1" hangingPunct="1">
              <a:buFontTx/>
              <a:buAutoNum type="arabicPeriod"/>
            </a:pPr>
            <a:r>
              <a:rPr lang="en-US" altLang="en-US" smtClean="0"/>
              <a:t>Social deficit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9138"/>
            <a:ext cx="9144000" cy="4114800"/>
          </a:xfrm>
        </p:spPr>
        <p:txBody>
          <a:bodyPr/>
          <a:lstStyle/>
          <a:p>
            <a:pPr marL="457200" indent="-457200" algn="l" rtl="0" eaLnBrk="1" hangingPunct="1">
              <a:buFont typeface="Wingdings" pitchFamily="2" charset="2"/>
              <a:buNone/>
            </a:pPr>
            <a:r>
              <a:rPr lang="en-US" altLang="en-US" sz="2400" smtClean="0">
                <a:latin typeface="Arial" charset="0"/>
              </a:rPr>
              <a:t>at least two of the following:</a:t>
            </a:r>
          </a:p>
          <a:p>
            <a:pPr marL="457200" indent="-457200" algn="l" rtl="0" eaLnBrk="1" hangingPunct="1">
              <a:buFont typeface="Wingdings" pitchFamily="2" charset="2"/>
              <a:buNone/>
            </a:pPr>
            <a:r>
              <a:rPr lang="en-US" altLang="en-US" sz="2400" smtClean="0">
                <a:latin typeface="Arial" charset="0"/>
              </a:rPr>
              <a:t> (a) marked impairment in the use of multiple nonverbal behaviors, such as eye-to- eye gaze, facial expression, body postures, and gestures to regulate social interaction </a:t>
            </a:r>
          </a:p>
          <a:p>
            <a:pPr marL="457200" indent="-457200" algn="l" rtl="0" eaLnBrk="1" hangingPunct="1">
              <a:buFont typeface="Wingdings" pitchFamily="2" charset="2"/>
              <a:buNone/>
            </a:pPr>
            <a:r>
              <a:rPr lang="en-US" altLang="en-US" sz="2400" smtClean="0">
                <a:latin typeface="Arial" charset="0"/>
              </a:rPr>
              <a:t>(b) failure to develop peer relationships appropriate to developmental level </a:t>
            </a:r>
          </a:p>
          <a:p>
            <a:pPr marL="457200" indent="-457200" algn="l" rtl="0" eaLnBrk="1" hangingPunct="1">
              <a:buFont typeface="Wingdings" pitchFamily="2" charset="2"/>
              <a:buNone/>
            </a:pPr>
            <a:r>
              <a:rPr lang="en-US" altLang="en-US" sz="2400" smtClean="0">
                <a:latin typeface="Arial" charset="0"/>
              </a:rPr>
              <a:t>(c) a lack of spontaneous seeking to share enjoyment, interests, or achievements with other people (e.g., by a lack of showing, bringing, or pointing out objects of interest) </a:t>
            </a:r>
          </a:p>
          <a:p>
            <a:pPr marL="457200" indent="-457200" algn="l" rtl="0" eaLnBrk="1" hangingPunct="1">
              <a:buFont typeface="Wingdings" pitchFamily="2" charset="2"/>
              <a:buNone/>
            </a:pPr>
            <a:r>
              <a:rPr lang="en-US" altLang="en-US" sz="2400" smtClean="0">
                <a:latin typeface="Arial" charset="0"/>
              </a:rPr>
              <a:t>(d) lack of social or emotional reciprocity</a:t>
            </a:r>
            <a:r>
              <a:rPr lang="en-US" altLang="en-US" sz="2500" smtClean="0"/>
              <a:t> 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BB8F69B2-29C1-4749-BDDD-91D2F53944C4}" type="slidenum">
              <a:rPr lang="ar-SA" altLang="en-US" sz="1200" smtClean="0"/>
              <a:pPr eaLnBrk="1" hangingPunct="1"/>
              <a:t>5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001000" cy="1216025"/>
          </a:xfrm>
        </p:spPr>
        <p:txBody>
          <a:bodyPr/>
          <a:lstStyle/>
          <a:p>
            <a:pPr marL="838200" indent="-838200" rtl="0" eaLnBrk="1" hangingPunct="1"/>
            <a:r>
              <a:rPr lang="en-US" altLang="en-US" smtClean="0"/>
              <a:t>2   Communication impairment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00213"/>
            <a:ext cx="9144000" cy="4395787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en-US" altLang="en-US" sz="2400" smtClean="0">
                <a:latin typeface="Arial" charset="0"/>
              </a:rPr>
              <a:t>at least one of the following: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altLang="en-US" sz="2400" smtClean="0">
                <a:latin typeface="Arial" charset="0"/>
              </a:rPr>
              <a:t> (a) delay in, or total lack of, the development of spoken language (not accompanied by an attempt to compensate through alternative modes of communication such as gesture or mime)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altLang="en-US" sz="2400" smtClean="0">
                <a:latin typeface="Arial" charset="0"/>
              </a:rPr>
              <a:t>(b) in individuals with adequate speech, marked impairment in the ability to initiate or sustain a conversation with others 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altLang="en-US" sz="2400" smtClean="0">
                <a:latin typeface="Arial" charset="0"/>
              </a:rPr>
              <a:t>(c) stereotyped and repetitive use of language or idiosyncratic language 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altLang="en-US" sz="2400" smtClean="0">
                <a:latin typeface="Arial" charset="0"/>
              </a:rPr>
              <a:t>(d) lack of varied, spontaneous make-believe play or social imitative play appropriate to developmental</a:t>
            </a:r>
            <a:r>
              <a:rPr lang="en-US" altLang="en-US" sz="2600" smtClean="0"/>
              <a:t> level</a:t>
            </a: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A30E5487-4FE2-49CE-A9DA-0EC5AF4DA379}" type="slidenum">
              <a:rPr lang="ar-SA" altLang="en-US" sz="1200" smtClean="0"/>
              <a:pPr eaLnBrk="1" hangingPunct="1"/>
              <a:t>6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en-US" altLang="en-US" smtClean="0"/>
              <a:t>3 Ritualistic interset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4114800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en-US" altLang="en-US" sz="2400" smtClean="0">
                <a:latin typeface="Arial" charset="0"/>
              </a:rPr>
              <a:t>at least one of the following: 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altLang="en-US" sz="2400" smtClean="0">
                <a:latin typeface="Arial" charset="0"/>
              </a:rPr>
              <a:t>(a) encompassing preoccupation with one or more stereotyped and restricted patterns of interest that is abnormal either in intensity or focus 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altLang="en-US" sz="2400" smtClean="0">
                <a:latin typeface="Arial" charset="0"/>
              </a:rPr>
              <a:t>(b) apparently inflexible adherence to specific, nonfunctional routines or rituals 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altLang="en-US" sz="2400" smtClean="0">
                <a:latin typeface="Arial" charset="0"/>
              </a:rPr>
              <a:t>(c) stereotyped and repetitive motor mannerisms (e.g., hand or finger flapping or twisting or complex whole-body movements) 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altLang="en-US" sz="2400" smtClean="0">
                <a:latin typeface="Arial" charset="0"/>
              </a:rPr>
              <a:t>(d) persistent preoccupation with parts of objects</a:t>
            </a:r>
            <a:r>
              <a:rPr lang="en-US" altLang="en-US" sz="2600" smtClean="0"/>
              <a:t> 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197AD233-12E2-44E5-9A62-D80396EBC4F3}" type="slidenum">
              <a:rPr lang="ar-SA" altLang="en-US" sz="1200" smtClean="0"/>
              <a:pPr eaLnBrk="1" hangingPunct="1"/>
              <a:t>7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Some patients resemble:  </a:t>
            </a:r>
            <a:br>
              <a:rPr lang="en-US" altLang="en-US" smtClean="0"/>
            </a:br>
            <a:r>
              <a:rPr lang="en-US" altLang="en-US" smtClean="0"/>
              <a:t>“The Rain Man (1987)”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n-US" altLang="en-US" sz="2400" smtClean="0"/>
          </a:p>
          <a:p>
            <a:pPr algn="l" rtl="0"/>
            <a:r>
              <a:rPr lang="en-US" altLang="en-US" sz="2400" smtClean="0">
                <a:latin typeface="Arial" charset="0"/>
              </a:rPr>
              <a:t>Raymond throws a tantrum, for example, when his daily diet of "People's Court" is interrupted.</a:t>
            </a:r>
          </a:p>
          <a:p>
            <a:pPr algn="l" rtl="0">
              <a:buFont typeface="Wingdings" pitchFamily="2" charset="2"/>
              <a:buNone/>
            </a:pPr>
            <a:endParaRPr lang="en-US" altLang="en-US" sz="2400" smtClean="0">
              <a:latin typeface="Arial" charset="0"/>
            </a:endParaRPr>
          </a:p>
          <a:p>
            <a:pPr algn="l" rtl="0"/>
            <a:r>
              <a:rPr lang="en-US" altLang="en-US" sz="2400" smtClean="0">
                <a:latin typeface="Arial" charset="0"/>
              </a:rPr>
              <a:t>He has an uncanny talent for numbers and memory. In fact, he's so good at card-counting he beats the stingy odds of the Vegas casinos</a:t>
            </a:r>
            <a:r>
              <a:rPr lang="en-US" altLang="en-US" smtClean="0"/>
              <a:t> </a:t>
            </a: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4B767116-A0D3-4F2D-BB4A-D23C3E02DDC0}" type="slidenum">
              <a:rPr lang="ar-SA" altLang="en-US" sz="1200" smtClean="0"/>
              <a:pPr eaLnBrk="1" hangingPunct="1"/>
              <a:t>8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Some resemble Forrest Gump</a:t>
            </a:r>
          </a:p>
        </p:txBody>
      </p:sp>
      <p:pic>
        <p:nvPicPr>
          <p:cNvPr id="11267" name="Picture 3" descr="031007 (Large)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08325" y="1752600"/>
            <a:ext cx="2917825" cy="4267200"/>
          </a:xfrm>
          <a:noFill/>
        </p:spPr>
      </p:pic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CC8942EB-662A-4D5C-8818-2129FCE3B125}" type="slidenum">
              <a:rPr lang="ar-SA" altLang="en-US" sz="1200" smtClean="0"/>
              <a:pPr eaLnBrk="1" hangingPunct="1"/>
              <a:t>9</a:t>
            </a:fld>
            <a:endParaRPr lang="en-US" altLang="en-US" sz="1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1013</TotalTime>
  <Words>1153</Words>
  <Application>Microsoft Office PowerPoint</Application>
  <PresentationFormat>On-screen Show (4:3)</PresentationFormat>
  <Paragraphs>224</Paragraphs>
  <Slides>28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Verdana</vt:lpstr>
      <vt:lpstr>Arial</vt:lpstr>
      <vt:lpstr>Wingdings</vt:lpstr>
      <vt:lpstr>Times New Roman</vt:lpstr>
      <vt:lpstr>Profile</vt:lpstr>
      <vt:lpstr>PERVASIVE   DEVELOPMENTAL DISORDERS</vt:lpstr>
      <vt:lpstr>PDD    </vt:lpstr>
      <vt:lpstr>Historical background</vt:lpstr>
      <vt:lpstr>Deficits of Autism</vt:lpstr>
      <vt:lpstr>Social deficit</vt:lpstr>
      <vt:lpstr>2   Communication impairment</vt:lpstr>
      <vt:lpstr>3 Ritualistic interset </vt:lpstr>
      <vt:lpstr>Some patients resemble:   “The Rain Man (1987)”</vt:lpstr>
      <vt:lpstr>Some resemble Forrest Gump</vt:lpstr>
      <vt:lpstr>Autism by numbers</vt:lpstr>
      <vt:lpstr>Etiology: Genetic Factors</vt:lpstr>
      <vt:lpstr>MMR vaccine and autism</vt:lpstr>
      <vt:lpstr>MMR vaccine and Autism</vt:lpstr>
      <vt:lpstr>Autism and Associated Conditions</vt:lpstr>
      <vt:lpstr>Outcome: depends on</vt:lpstr>
      <vt:lpstr>Medical Complications</vt:lpstr>
      <vt:lpstr>Psychiatric complications</vt:lpstr>
      <vt:lpstr>Assessment Protocol</vt:lpstr>
      <vt:lpstr>Assessment Protocol</vt:lpstr>
      <vt:lpstr>Assessment Protocol</vt:lpstr>
      <vt:lpstr>PowerPoint Presentation</vt:lpstr>
      <vt:lpstr>Differential Diagnosis of Autism</vt:lpstr>
      <vt:lpstr>Autism   Asperger Syn</vt:lpstr>
      <vt:lpstr>RETT SYNDROME  cont</vt:lpstr>
      <vt:lpstr>CHILDHOOD DISINTEGRATIVE DISORDER</vt:lpstr>
      <vt:lpstr>Treatment of Autism: Principles</vt:lpstr>
      <vt:lpstr>Autism: Conclusion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Autistic Spectrum Disorders: An Overview</dc:title>
  <dc:creator>onafi</dc:creator>
  <cp:lastModifiedBy>Abeer Alsarairah</cp:lastModifiedBy>
  <cp:revision>40</cp:revision>
  <dcterms:created xsi:type="dcterms:W3CDTF">2006-02-12T20:13:59Z</dcterms:created>
  <dcterms:modified xsi:type="dcterms:W3CDTF">2021-02-12T09:56:40Z</dcterms:modified>
</cp:coreProperties>
</file>