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1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5" r:id="rId21"/>
    <p:sldId id="277" r:id="rId22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FF33CC"/>
    <a:srgbClr val="3333FF"/>
    <a:srgbClr val="FF9900"/>
    <a:srgbClr val="339966"/>
    <a:srgbClr val="FF0000"/>
    <a:srgbClr val="A5002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8" d="100"/>
          <a:sy n="48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A789726-24AD-4751-924A-6E34C58AB02B}" type="datetimeFigureOut">
              <a:rPr lang="ar-JO" smtClean="0"/>
              <a:pPr/>
              <a:t>05/08/43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313DCFC-8019-40BF-A5C6-F7DE24240AFF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98847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F0BEFD-1E03-4F9D-BAE2-FBB751242B10}" type="datetimeFigureOut">
              <a:rPr lang="ar-JO" smtClean="0"/>
              <a:t>05/08/43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9905E4F-48F6-4754-AE85-E6A9A80D207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06038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229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0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12292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0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1229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2294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JO"/>
            </a:p>
          </p:txBody>
        </p:sp>
        <p:sp>
          <p:nvSpPr>
            <p:cNvPr id="12295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JO"/>
            </a:p>
          </p:txBody>
        </p:sp>
      </p:grpSp>
      <p:sp>
        <p:nvSpPr>
          <p:cNvPr id="1229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601FE35F-857C-4315-ACD6-F956D0461142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230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8002C-DD95-4D52-8656-795DB1A1791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D372A-4A52-4528-A701-50DB5D2D882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C2CE3C81-0A8A-45B1-A746-20674357225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0913" y="4300538"/>
            <a:ext cx="3770312" cy="17859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D6E7D777-CF00-4704-ACB3-7087A54A070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35BD9-F4AF-4848-BE6B-4A6E210A686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00BE1A-11EB-42EE-842C-FDB829E985B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C3A9DE-9D53-4820-B628-5A197D29B2F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A2A97-E511-4C07-A02B-C5901CC2898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35CEE-7E95-40AD-A537-AFA5A218A95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E05B8-A51B-4CB6-AA9D-557805A1E8E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B9529-1F7D-4061-9FEC-BC8948B237A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92544-B8C2-439D-9E74-0795F36F072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1267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126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126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ar-JO"/>
              </a:p>
            </p:txBody>
          </p:sp>
        </p:grpSp>
        <p:grpSp>
          <p:nvGrpSpPr>
            <p:cNvPr id="11270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127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JO"/>
              </a:p>
            </p:txBody>
          </p:sp>
          <p:sp>
            <p:nvSpPr>
              <p:cNvPr id="1127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JO"/>
              </a:p>
            </p:txBody>
          </p:sp>
        </p:grpSp>
      </p:grpSp>
      <p:sp>
        <p:nvSpPr>
          <p:cNvPr id="11273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endParaRPr lang="en-US"/>
          </a:p>
        </p:txBody>
      </p:sp>
      <p:sp>
        <p:nvSpPr>
          <p:cNvPr id="112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endParaRPr lang="en-US"/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 rtl="0">
              <a:defRPr sz="2600" b="1">
                <a:solidFill>
                  <a:schemeClr val="bg1"/>
                </a:solidFill>
              </a:defRPr>
            </a:lvl1pPr>
          </a:lstStyle>
          <a:p>
            <a:fld id="{F28599C0-FB7E-45C4-B931-D173127A9063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hf hdr="0" ftr="0" dt="0"/>
  <p:txStyles>
    <p:titleStyle>
      <a:lvl1pPr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AutoShape 6"/>
          <p:cNvSpPr>
            <a:spLocks noGrp="1" noChangeArrowheads="1"/>
          </p:cNvSpPr>
          <p:nvPr>
            <p:ph type="ctrTitle"/>
          </p:nvPr>
        </p:nvSpPr>
        <p:spPr>
          <a:xfrm>
            <a:off x="457200" y="914400"/>
            <a:ext cx="8229600" cy="2895600"/>
          </a:xfrm>
          <a:solidFill>
            <a:schemeClr val="accent1"/>
          </a:solidFill>
        </p:spPr>
        <p:txBody>
          <a:bodyPr/>
          <a:lstStyle/>
          <a:p>
            <a:r>
              <a:rPr lang="en-US" sz="4400">
                <a:solidFill>
                  <a:srgbClr val="FFFF00"/>
                </a:solidFill>
                <a:latin typeface="Monotype Corsiva" pitchFamily="66" charset="0"/>
              </a:rPr>
              <a:t>The Vaccine Cold Chain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5486400"/>
            <a:ext cx="5791200" cy="1030288"/>
          </a:xfrm>
        </p:spPr>
        <p:txBody>
          <a:bodyPr/>
          <a:lstStyle/>
          <a:p>
            <a:pPr algn="l"/>
            <a:r>
              <a:rPr lang="en-US" sz="4000" b="1" i="1">
                <a:solidFill>
                  <a:srgbClr val="3333FF"/>
                </a:solidFill>
                <a:latin typeface="Garamond" pitchFamily="18" charset="0"/>
              </a:rPr>
              <a:t>Maintaining   Cool Links</a:t>
            </a:r>
          </a:p>
        </p:txBody>
      </p:sp>
      <p:pic>
        <p:nvPicPr>
          <p:cNvPr id="2056" name="Picture 8" descr="vaccine cold chain equipm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325" y="2971800"/>
            <a:ext cx="2622550" cy="2743200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01FE35F-857C-4315-ACD6-F956D0461142}" type="slidenum">
              <a:rPr lang="ar-SA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  <a:latin typeface="Monotype Corsiva" pitchFamily="66" charset="0"/>
              </a:rPr>
              <a:t>Storage conditions for vaccines and diluents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743200"/>
            <a:ext cx="6858000" cy="3733800"/>
          </a:xfrm>
          <a:solidFill>
            <a:srgbClr val="66FFFF"/>
          </a:solidFill>
          <a:ln>
            <a:solidFill>
              <a:srgbClr val="A50021"/>
            </a:solidFill>
          </a:ln>
        </p:spPr>
        <p:txBody>
          <a:bodyPr/>
          <a:lstStyle/>
          <a:p>
            <a:pPr algn="l" rtl="0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q"/>
            </a:pPr>
            <a:r>
              <a:rPr lang="en-US" sz="1800" b="1" i="1">
                <a:solidFill>
                  <a:srgbClr val="3333FF"/>
                </a:solidFill>
                <a:latin typeface="Garamond" pitchFamily="18" charset="0"/>
              </a:rPr>
              <a:t>Freeze-dried vaccines and their diluents  should always be distributed together. </a:t>
            </a:r>
          </a:p>
          <a:p>
            <a:pPr algn="l" rtl="0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q"/>
            </a:pPr>
            <a:endParaRPr lang="en-US" sz="1800" b="1" i="1">
              <a:solidFill>
                <a:srgbClr val="3333FF"/>
              </a:solidFill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q"/>
            </a:pPr>
            <a:r>
              <a:rPr lang="en-US" sz="1800" b="1" i="1">
                <a:latin typeface="Garamond" pitchFamily="18" charset="0"/>
              </a:rPr>
              <a:t> Each type of freeze-dried vaccine requires a specific diluent.  </a:t>
            </a:r>
          </a:p>
          <a:p>
            <a:pPr algn="l" rtl="0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q"/>
            </a:pPr>
            <a:endParaRPr lang="en-US" sz="18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q"/>
            </a:pPr>
            <a:r>
              <a:rPr lang="en-US" sz="1800" b="1" i="1">
                <a:latin typeface="Garamond" pitchFamily="18" charset="0"/>
              </a:rPr>
              <a:t>A diluent made by one manufacturer should not be reconstituted with a vaccine produced by another manufacturer.  </a:t>
            </a:r>
          </a:p>
          <a:p>
            <a:pPr algn="l" rtl="0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q"/>
            </a:pPr>
            <a:endParaRPr lang="en-US" sz="18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q"/>
            </a:pPr>
            <a:r>
              <a:rPr lang="en-US" sz="1800" b="1" i="1">
                <a:latin typeface="Garamond" pitchFamily="18" charset="0"/>
              </a:rPr>
              <a:t>Reconstituted vaccines</a:t>
            </a:r>
            <a:r>
              <a:rPr lang="en-US" sz="1800" b="1" i="1">
                <a:solidFill>
                  <a:srgbClr val="FF9900"/>
                </a:solidFill>
                <a:latin typeface="Garamond" pitchFamily="18" charset="0"/>
              </a:rPr>
              <a:t> </a:t>
            </a:r>
            <a:r>
              <a:rPr lang="en-US" sz="1800" b="1" i="1" u="sng">
                <a:solidFill>
                  <a:srgbClr val="FF9900"/>
                </a:solidFill>
                <a:latin typeface="Garamond" pitchFamily="18" charset="0"/>
              </a:rPr>
              <a:t>do not contain preservatives</a:t>
            </a:r>
            <a:r>
              <a:rPr lang="en-US" sz="1800" b="1" i="1">
                <a:solidFill>
                  <a:srgbClr val="FF9900"/>
                </a:solidFill>
                <a:latin typeface="Garamond" pitchFamily="18" charset="0"/>
              </a:rPr>
              <a:t> and thus become an ideal environment </a:t>
            </a:r>
            <a:r>
              <a:rPr lang="en-US" sz="1800" b="1" i="1">
                <a:solidFill>
                  <a:srgbClr val="3333FF"/>
                </a:solidFill>
                <a:latin typeface="Garamond" pitchFamily="18" charset="0"/>
              </a:rPr>
              <a:t>for growing dangerous organisms</a:t>
            </a:r>
            <a:r>
              <a:rPr lang="en-US" sz="1800" b="1" i="1">
                <a:solidFill>
                  <a:srgbClr val="FF9900"/>
                </a:solidFill>
                <a:latin typeface="Garamond" pitchFamily="18" charset="0"/>
              </a:rPr>
              <a:t>.</a:t>
            </a:r>
            <a:r>
              <a:rPr lang="en-US" sz="1800" b="1" i="1">
                <a:latin typeface="Garamond" pitchFamily="18" charset="0"/>
              </a:rPr>
              <a:t>  </a:t>
            </a:r>
          </a:p>
          <a:p>
            <a:pPr algn="l" rtl="0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q"/>
            </a:pPr>
            <a:endParaRPr lang="en-US" sz="18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chemeClr val="accent1"/>
              </a:buClr>
              <a:buFont typeface="Wingdings" pitchFamily="2" charset="2"/>
              <a:buChar char="q"/>
            </a:pPr>
            <a:r>
              <a:rPr lang="en-US" sz="1800" b="1" i="1">
                <a:solidFill>
                  <a:srgbClr val="FF33CC"/>
                </a:solidFill>
                <a:latin typeface="Garamond" pitchFamily="18" charset="0"/>
              </a:rPr>
              <a:t>Reconstituted vials should therefore be </a:t>
            </a:r>
            <a:r>
              <a:rPr lang="en-US" sz="1800" b="1" i="1" u="sng">
                <a:solidFill>
                  <a:srgbClr val="A50021"/>
                </a:solidFill>
                <a:latin typeface="Garamond" pitchFamily="18" charset="0"/>
              </a:rPr>
              <a:t>used in one immunization session, or </a:t>
            </a:r>
            <a:r>
              <a:rPr lang="en-US" sz="1800" b="1" i="1" u="sng">
                <a:solidFill>
                  <a:srgbClr val="3333FF"/>
                </a:solidFill>
                <a:latin typeface="Garamond" pitchFamily="18" charset="0"/>
              </a:rPr>
              <a:t>within 6 hours of reconstitution</a:t>
            </a:r>
            <a:r>
              <a:rPr lang="en-US" sz="1800">
                <a:solidFill>
                  <a:srgbClr val="FF33CC"/>
                </a:solidFill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35BD9-F4AF-4848-BE6B-4A6E210A6869}" type="slidenum">
              <a:rPr lang="ar-SA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>
          <a:xfrm>
            <a:off x="1066800" y="990600"/>
            <a:ext cx="7543800" cy="685800"/>
          </a:xfrm>
          <a:ln>
            <a:solidFill>
              <a:srgbClr val="339966"/>
            </a:solidFill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/>
          <a:lstStyle/>
          <a:p>
            <a:pPr algn="ctr"/>
            <a:r>
              <a:rPr lang="en-US" sz="4400">
                <a:solidFill>
                  <a:srgbClr val="FF33CC"/>
                </a:solidFill>
                <a:latin typeface="Monotype Corsiva" pitchFamily="66" charset="0"/>
              </a:rPr>
              <a:t>Cold Chain Equipment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1600" y="3733800"/>
            <a:ext cx="3429000" cy="2743200"/>
          </a:xfrm>
          <a:ln>
            <a:solidFill>
              <a:schemeClr val="tx1"/>
            </a:solidFill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/>
          <a:lstStyle/>
          <a:p>
            <a:pPr algn="l" rtl="0">
              <a:buFont typeface="Wingdings" pitchFamily="2" charset="2"/>
              <a:buChar char="q"/>
            </a:pPr>
            <a:r>
              <a:rPr lang="en-US" sz="2000" b="1" i="1">
                <a:solidFill>
                  <a:srgbClr val="FF33CC"/>
                </a:solidFill>
                <a:latin typeface="Garamond" pitchFamily="18" charset="0"/>
              </a:rPr>
              <a:t>The recommended</a:t>
            </a:r>
          </a:p>
          <a:p>
            <a:pPr algn="l" rtl="0">
              <a:buFont typeface="Wingdings" pitchFamily="2" charset="2"/>
              <a:buNone/>
            </a:pPr>
            <a:r>
              <a:rPr lang="en-US" sz="2000" b="1" i="1">
                <a:solidFill>
                  <a:srgbClr val="FF33CC"/>
                </a:solidFill>
                <a:latin typeface="Garamond" pitchFamily="18" charset="0"/>
              </a:rPr>
              <a:t>     equipment  typically used</a:t>
            </a:r>
          </a:p>
          <a:p>
            <a:pPr algn="l" rtl="0">
              <a:buFont typeface="Wingdings" pitchFamily="2" charset="2"/>
              <a:buNone/>
            </a:pPr>
            <a:r>
              <a:rPr lang="en-US" sz="2000" b="1" i="1">
                <a:solidFill>
                  <a:srgbClr val="FF33CC"/>
                </a:solidFill>
                <a:latin typeface="Garamond" pitchFamily="18" charset="0"/>
              </a:rPr>
              <a:t>     for vaccine storage are :</a:t>
            </a:r>
          </a:p>
          <a:p>
            <a:pPr algn="ctr" rtl="0">
              <a:buFont typeface="Wingdings" pitchFamily="2" charset="2"/>
              <a:buNone/>
            </a:pPr>
            <a:endParaRPr lang="en-US" sz="2000" b="1" i="1">
              <a:solidFill>
                <a:srgbClr val="FF33CC"/>
              </a:solidFill>
              <a:latin typeface="Garamond" pitchFamily="18" charset="0"/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sz="2000" b="1" i="1">
                <a:latin typeface="Garamond" pitchFamily="18" charset="0"/>
              </a:rPr>
              <a:t>cold rooms,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000" b="1" i="1">
                <a:latin typeface="Garamond" pitchFamily="18" charset="0"/>
              </a:rPr>
              <a:t>refrigerators and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000" b="1" i="1">
                <a:latin typeface="Garamond" pitchFamily="18" charset="0"/>
              </a:rPr>
              <a:t>freezers.  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3733800"/>
            <a:ext cx="3352800" cy="2743200"/>
          </a:xfrm>
          <a:ln>
            <a:solidFill>
              <a:schemeClr val="tx1"/>
            </a:solidFill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/>
          <a:lstStyle/>
          <a:p>
            <a:pPr algn="l" rtl="0">
              <a:buFont typeface="Wingdings" pitchFamily="2" charset="2"/>
              <a:buChar char="q"/>
            </a:pPr>
            <a:r>
              <a:rPr lang="en-US" sz="2000" b="1" i="1">
                <a:solidFill>
                  <a:srgbClr val="FF33CC"/>
                </a:solidFill>
                <a:latin typeface="Garamond" pitchFamily="18" charset="0"/>
              </a:rPr>
              <a:t>For transporting vaccines</a:t>
            </a:r>
          </a:p>
          <a:p>
            <a:pPr algn="l" rtl="0">
              <a:buFont typeface="Wingdings" pitchFamily="2" charset="2"/>
              <a:buNone/>
            </a:pPr>
            <a:r>
              <a:rPr lang="en-US" sz="2000" b="1" i="1">
                <a:solidFill>
                  <a:srgbClr val="FF33CC"/>
                </a:solidFill>
                <a:latin typeface="Garamond" pitchFamily="18" charset="0"/>
              </a:rPr>
              <a:t>     equipment such as</a:t>
            </a:r>
          </a:p>
          <a:p>
            <a:pPr algn="ctr" rtl="0">
              <a:buFont typeface="Wingdings" pitchFamily="2" charset="2"/>
              <a:buNone/>
            </a:pPr>
            <a:r>
              <a:rPr lang="en-US" sz="2000" b="1" i="1">
                <a:latin typeface="Garamond" pitchFamily="18" charset="0"/>
              </a:rPr>
              <a:t>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000" b="1" i="1">
                <a:latin typeface="Garamond" pitchFamily="18" charset="0"/>
              </a:rPr>
              <a:t>cold boxes,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000" b="1" i="1">
                <a:latin typeface="Garamond" pitchFamily="18" charset="0"/>
              </a:rPr>
              <a:t>vaccine carriers and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000" b="1" i="1">
                <a:latin typeface="Garamond" pitchFamily="18" charset="0"/>
              </a:rPr>
              <a:t>international containers </a:t>
            </a:r>
          </a:p>
          <a:p>
            <a:pPr algn="l" rtl="0">
              <a:buFont typeface="Wingdings" pitchFamily="2" charset="2"/>
              <a:buNone/>
            </a:pPr>
            <a:r>
              <a:rPr lang="en-US" sz="2000" b="1" i="1">
                <a:latin typeface="Garamond" pitchFamily="18" charset="0"/>
              </a:rPr>
              <a:t>          </a:t>
            </a:r>
            <a:r>
              <a:rPr lang="en-US" sz="2000" b="1" i="1">
                <a:solidFill>
                  <a:srgbClr val="FF33CC"/>
                </a:solidFill>
                <a:latin typeface="Garamond" pitchFamily="18" charset="0"/>
              </a:rPr>
              <a:t>are commonly used.</a:t>
            </a:r>
            <a:endParaRPr lang="en-US" sz="2000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143000" y="2514600"/>
            <a:ext cx="7315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i="1">
                <a:solidFill>
                  <a:srgbClr val="FFFF00"/>
                </a:solidFill>
                <a:latin typeface="Garamond" pitchFamily="18" charset="0"/>
              </a:rPr>
              <a:t>All cold chain equipment has to comply with a set of performance</a:t>
            </a:r>
          </a:p>
          <a:p>
            <a:pPr algn="ctr"/>
            <a:r>
              <a:rPr lang="en-US" b="1" i="1">
                <a:solidFill>
                  <a:srgbClr val="FFFF00"/>
                </a:solidFill>
                <a:latin typeface="Garamond" pitchFamily="18" charset="0"/>
              </a:rPr>
              <a:t> standards defined by the WHO EPI program and </a:t>
            </a:r>
          </a:p>
          <a:p>
            <a:pPr algn="ctr"/>
            <a:r>
              <a:rPr lang="en-US" b="1" i="1">
                <a:solidFill>
                  <a:srgbClr val="FFFF00"/>
                </a:solidFill>
                <a:latin typeface="Garamond" pitchFamily="18" charset="0"/>
              </a:rPr>
              <a:t>United Nations Children’s Fund (UNICEF), or national policy.</a:t>
            </a:r>
            <a:r>
              <a:rPr lang="en-US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3A9DE-9D53-4820-B628-5A197D29B2FF}" type="slidenum">
              <a:rPr lang="ar-SA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sz="4400">
                <a:solidFill>
                  <a:srgbClr val="FF33CC"/>
                </a:solidFill>
                <a:latin typeface="Monotype Corsiva" pitchFamily="66" charset="0"/>
              </a:rPr>
              <a:t>Cold chain equipment</a:t>
            </a:r>
            <a:br>
              <a:rPr lang="en-US" sz="4400">
                <a:solidFill>
                  <a:srgbClr val="FF33CC"/>
                </a:solidFill>
                <a:latin typeface="Monotype Corsiva" pitchFamily="66" charset="0"/>
              </a:rPr>
            </a:br>
            <a:r>
              <a:rPr lang="en-US" sz="2800">
                <a:solidFill>
                  <a:srgbClr val="A50021"/>
                </a:solidFill>
                <a:latin typeface="Monotype Corsiva" pitchFamily="66" charset="0"/>
              </a:rPr>
              <a:t> “for transporting vaccine”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7655" name="Picture 7" descr="carrier,coldbox,ice pa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438400"/>
            <a:ext cx="6705600" cy="4105275"/>
          </a:xfrm>
          <a:prstGeom prst="rect">
            <a:avLst/>
          </a:prstGeom>
          <a:noFill/>
          <a:ln w="9525">
            <a:solidFill>
              <a:srgbClr val="339966"/>
            </a:solidFill>
            <a:miter lim="800000"/>
            <a:headEnd/>
            <a:tailEnd/>
          </a:ln>
        </p:spPr>
      </p:pic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752600" y="4716463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Cold box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6172200" y="4572000"/>
            <a:ext cx="2111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/>
              <a:t>Vaccine carrier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2895600" y="5943600"/>
            <a:ext cx="1158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Ice bags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35BD9-F4AF-4848-BE6B-4A6E210A6869}" type="slidenum">
              <a:rPr lang="ar-SA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sz="4400">
                <a:solidFill>
                  <a:srgbClr val="FF33CC"/>
                </a:solidFill>
                <a:latin typeface="Monotype Corsiva" pitchFamily="66" charset="0"/>
              </a:rPr>
              <a:t>Cold chain equipment</a:t>
            </a:r>
            <a:br>
              <a:rPr lang="en-US" sz="4400">
                <a:solidFill>
                  <a:srgbClr val="FF33CC"/>
                </a:solidFill>
                <a:latin typeface="Monotype Corsiva" pitchFamily="66" charset="0"/>
              </a:rPr>
            </a:br>
            <a:r>
              <a:rPr lang="en-US" sz="2800">
                <a:solidFill>
                  <a:srgbClr val="A50021"/>
                </a:solidFill>
                <a:latin typeface="Monotype Corsiva" pitchFamily="66" charset="0"/>
              </a:rPr>
              <a:t> “For vaccine storage”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172200" y="60960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b="1" i="1">
                <a:solidFill>
                  <a:srgbClr val="A50021"/>
                </a:solidFill>
              </a:rPr>
              <a:t>Cold room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3048000" y="31242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b="1" i="1">
                <a:solidFill>
                  <a:srgbClr val="FF33CC"/>
                </a:solidFill>
              </a:rPr>
              <a:t>refrigerators</a:t>
            </a:r>
          </a:p>
        </p:txBody>
      </p:sp>
      <p:pic>
        <p:nvPicPr>
          <p:cNvPr id="29704" name="Picture 8" descr="Totem_freez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4857750"/>
            <a:ext cx="1887538" cy="2000250"/>
          </a:xfrm>
          <a:prstGeom prst="rect">
            <a:avLst/>
          </a:prstGeom>
          <a:noFill/>
        </p:spPr>
      </p:pic>
      <p:pic>
        <p:nvPicPr>
          <p:cNvPr id="29705" name="Picture 9" descr="cold ro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724150"/>
            <a:ext cx="3886200" cy="2914650"/>
          </a:xfrm>
          <a:prstGeom prst="rect">
            <a:avLst/>
          </a:prstGeom>
          <a:noFill/>
        </p:spPr>
      </p:pic>
      <p:pic>
        <p:nvPicPr>
          <p:cNvPr id="29706" name="Picture 10" descr="refregerat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514600"/>
            <a:ext cx="1981200" cy="1970088"/>
          </a:xfrm>
          <a:prstGeom prst="rect">
            <a:avLst/>
          </a:prstGeom>
          <a:noFill/>
        </p:spPr>
      </p:pic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3505200" y="6096000"/>
            <a:ext cx="1082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 b="1" i="1">
                <a:solidFill>
                  <a:srgbClr val="339966"/>
                </a:solidFill>
              </a:rPr>
              <a:t>Freezer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35BD9-F4AF-4848-BE6B-4A6E210A6869}" type="slidenum">
              <a:rPr lang="ar-SA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924800" cy="1143000"/>
          </a:xfrm>
        </p:spPr>
        <p:txBody>
          <a:bodyPr/>
          <a:lstStyle/>
          <a:p>
            <a:r>
              <a:rPr lang="en-US" sz="4000">
                <a:solidFill>
                  <a:srgbClr val="FF0000"/>
                </a:solidFill>
                <a:latin typeface="Monotype Corsiva" pitchFamily="66" charset="0"/>
              </a:rPr>
              <a:t>Controlling and monitoring temperatures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2514600"/>
            <a:ext cx="2667000" cy="3962400"/>
          </a:xfrm>
          <a:ln>
            <a:solidFill>
              <a:schemeClr val="tx1"/>
            </a:solidFill>
          </a:ln>
        </p:spPr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sz="1600" b="1" i="1">
                <a:solidFill>
                  <a:srgbClr val="FF0000"/>
                </a:solidFill>
                <a:latin typeface="Garamond" pitchFamily="18" charset="0"/>
              </a:rPr>
              <a:t>There are different types of monitoring devices for measuring, controlling and recording storage temperature of vaccines. </a:t>
            </a:r>
          </a:p>
          <a:p>
            <a:pPr algn="l" rtl="0">
              <a:lnSpc>
                <a:spcPct val="80000"/>
              </a:lnSpc>
            </a:pPr>
            <a:endParaRPr lang="en-US" sz="1600" b="1" i="1">
              <a:solidFill>
                <a:srgbClr val="FF0000"/>
              </a:solidFill>
              <a:latin typeface="Garamond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600" b="1" i="1">
                <a:solidFill>
                  <a:srgbClr val="3333FF"/>
                </a:solidFill>
                <a:latin typeface="Garamond" pitchFamily="18" charset="0"/>
              </a:rPr>
              <a:t>Refrigerators, freezers and cold boxes normally have thermometers that measure the internal temperature.  </a:t>
            </a:r>
          </a:p>
          <a:p>
            <a:pPr algn="l" rtl="0">
              <a:lnSpc>
                <a:spcPct val="80000"/>
              </a:lnSpc>
            </a:pPr>
            <a:endParaRPr lang="en-US" sz="1600" b="1" i="1">
              <a:solidFill>
                <a:srgbClr val="3333FF"/>
              </a:solidFill>
              <a:latin typeface="Garamond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600" b="1" i="1">
                <a:solidFill>
                  <a:srgbClr val="A50021"/>
                </a:solidFill>
                <a:latin typeface="Garamond" pitchFamily="18" charset="0"/>
              </a:rPr>
              <a:t>Most refrigerators and freezers are fitted with an adjustable thermostat to control and correct storage temperature. </a:t>
            </a:r>
          </a:p>
          <a:p>
            <a:pPr algn="l" rtl="0">
              <a:lnSpc>
                <a:spcPct val="80000"/>
              </a:lnSpc>
            </a:pPr>
            <a:endParaRPr lang="en-US" sz="1600" b="1" i="1">
              <a:solidFill>
                <a:srgbClr val="A50021"/>
              </a:solidFill>
              <a:latin typeface="Garamond" pitchFamily="18" charset="0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en-US" sz="2000"/>
          </a:p>
        </p:txBody>
      </p:sp>
      <p:sp>
        <p:nvSpPr>
          <p:cNvPr id="30725" name="Rectangle 5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endParaRPr lang="en-US" sz="2000"/>
          </a:p>
        </p:txBody>
      </p:sp>
      <p:pic>
        <p:nvPicPr>
          <p:cNvPr id="30726" name="Picture 6" descr="frzr_therm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2362200"/>
            <a:ext cx="1606550" cy="1493838"/>
          </a:xfrm>
          <a:prstGeom prst="rect">
            <a:avLst/>
          </a:prstGeom>
          <a:noFill/>
        </p:spPr>
      </p:pic>
      <p:pic>
        <p:nvPicPr>
          <p:cNvPr id="30727" name="Picture 7" descr="thermost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4064000"/>
            <a:ext cx="1828800" cy="2794000"/>
          </a:xfrm>
          <a:prstGeom prst="rect">
            <a:avLst/>
          </a:prstGeom>
          <a:noFill/>
        </p:spPr>
      </p:pic>
      <p:pic>
        <p:nvPicPr>
          <p:cNvPr id="30729" name="Picture 9" descr="Drugs_Refrigerator_with_Integral_Thermometer_Aug_2,_200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2895600"/>
            <a:ext cx="2795588" cy="3581400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D777-CF00-4704-ACB3-7087A54A070B}" type="slidenum">
              <a:rPr lang="ar-SA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924800" cy="1143000"/>
          </a:xfrm>
        </p:spPr>
        <p:txBody>
          <a:bodyPr/>
          <a:lstStyle/>
          <a:p>
            <a:r>
              <a:rPr lang="en-US" sz="4000" b="0">
                <a:solidFill>
                  <a:srgbClr val="FF0000"/>
                </a:solidFill>
                <a:latin typeface="Monotype Corsiva" pitchFamily="66" charset="0"/>
              </a:rPr>
              <a:t>Controlling and monitoring temperatures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590800"/>
            <a:ext cx="3048000" cy="3429000"/>
          </a:xfrm>
          <a:ln>
            <a:solidFill>
              <a:srgbClr val="FF0000"/>
            </a:solidFill>
          </a:ln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sz="2400" b="1" i="1">
                <a:solidFill>
                  <a:srgbClr val="3333FF"/>
                </a:solidFill>
                <a:latin typeface="Garamond" pitchFamily="18" charset="0"/>
              </a:rPr>
              <a:t>A designated person in charge of cold chain equipment should read and record storage temperature on a record sheet at least twice daily or according to policy </a:t>
            </a:r>
          </a:p>
          <a:p>
            <a:pPr algn="l" rtl="0">
              <a:lnSpc>
                <a:spcPct val="90000"/>
              </a:lnSpc>
            </a:pPr>
            <a:endParaRPr lang="en-US" sz="2400" b="1" i="1">
              <a:solidFill>
                <a:srgbClr val="3333FF"/>
              </a:solidFill>
              <a:latin typeface="Garamond" pitchFamily="18" charset="0"/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2400"/>
          </a:p>
        </p:txBody>
      </p:sp>
      <p:pic>
        <p:nvPicPr>
          <p:cNvPr id="32774" name="Picture 6" descr="coldsafer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2667000"/>
            <a:ext cx="4800600" cy="3352800"/>
          </a:xfrm>
          <a:prstGeom prst="rect">
            <a:avLst/>
          </a:prstGeom>
          <a:noFill/>
          <a:ln w="9525">
            <a:solidFill>
              <a:srgbClr val="339966"/>
            </a:solidFill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E3C81-0A8A-45B1-A746-206743572252}" type="slidenum">
              <a:rPr lang="ar-SA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0">
                <a:solidFill>
                  <a:srgbClr val="FF0000"/>
                </a:solidFill>
                <a:latin typeface="Monotype Corsiva" pitchFamily="66" charset="0"/>
              </a:rPr>
              <a:t>Controlling and monitoring temperatures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133725"/>
            <a:ext cx="3276600" cy="3724275"/>
          </a:xfrm>
        </p:spPr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sz="1400" b="1" i="1">
                <a:latin typeface="Garamond" pitchFamily="18" charset="0"/>
              </a:rPr>
              <a:t>A Cold Chain Monitor card (CCM) approved by the WHO is always packaged with each consignment of vaccine supplied by UNICEF. </a:t>
            </a:r>
          </a:p>
          <a:p>
            <a:pPr algn="l" rtl="0">
              <a:lnSpc>
                <a:spcPct val="80000"/>
              </a:lnSpc>
            </a:pPr>
            <a:endParaRPr lang="en-US" sz="14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400" b="1" i="1">
                <a:latin typeface="Garamond" pitchFamily="18" charset="0"/>
              </a:rPr>
              <a:t> All CCMs have temperature-sensitive indicators that monitor heat exposure throughout the entire journey of vaccine, from manufacturer to health facility</a:t>
            </a:r>
            <a:r>
              <a:rPr lang="en-US" sz="1400"/>
              <a:t>.  </a:t>
            </a:r>
          </a:p>
          <a:p>
            <a:pPr algn="l" rtl="0">
              <a:lnSpc>
                <a:spcPct val="80000"/>
              </a:lnSpc>
            </a:pPr>
            <a:endParaRPr lang="en-GB" sz="14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GB" sz="1400" b="1" i="1">
                <a:latin typeface="Garamond" pitchFamily="18" charset="0"/>
              </a:rPr>
              <a:t>This indicator changes irreversibly from white to blue if exposed to temperatures higher than +10 and +34°C to monitor conditions in transit and in storage</a:t>
            </a:r>
            <a:r>
              <a:rPr lang="en-GB" sz="1400"/>
              <a:t>.</a:t>
            </a:r>
            <a:r>
              <a:rPr lang="en-US" sz="1400"/>
              <a:t> </a:t>
            </a:r>
          </a:p>
        </p:txBody>
      </p:sp>
      <p:pic>
        <p:nvPicPr>
          <p:cNvPr id="34820" name="Picture 4" descr="coldchainmonitorcar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536825"/>
            <a:ext cx="5334000" cy="4321175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35BD9-F4AF-4848-BE6B-4A6E210A6869}" type="slidenum">
              <a:rPr lang="ar-SA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AutoShap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0">
                <a:solidFill>
                  <a:srgbClr val="FF0000"/>
                </a:solidFill>
                <a:latin typeface="Monotype Corsiva" pitchFamily="66" charset="0"/>
              </a:rPr>
              <a:t>Controlling and monitoring temperatures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2743200"/>
            <a:ext cx="2743200" cy="3724275"/>
          </a:xfrm>
          <a:ln>
            <a:solidFill>
              <a:srgbClr val="A50021"/>
            </a:solidFill>
          </a:ln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sz="1800" b="1" i="1">
                <a:latin typeface="Garamond" pitchFamily="18" charset="0"/>
              </a:rPr>
              <a:t>FreezeWatch indicators are CCMs used to monitor storage conditions of cold-sensitive vaccines.  </a:t>
            </a:r>
          </a:p>
          <a:p>
            <a:pPr algn="l" rtl="0">
              <a:lnSpc>
                <a:spcPct val="90000"/>
              </a:lnSpc>
            </a:pPr>
            <a:endParaRPr lang="en-US" sz="1800" b="1" i="1">
              <a:latin typeface="Garamond" pitchFamily="18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1800" b="1" i="1">
                <a:latin typeface="Garamond" pitchFamily="18" charset="0"/>
              </a:rPr>
              <a:t>Stop! Watches comprise of CCM and FreezeWatch devices to monitor high and low storage temperatures in a refrigerator</a:t>
            </a:r>
            <a:r>
              <a:rPr lang="en-US" sz="1800"/>
              <a:t>.</a:t>
            </a:r>
          </a:p>
          <a:p>
            <a:pPr algn="l" rtl="0">
              <a:lnSpc>
                <a:spcPct val="90000"/>
              </a:lnSpc>
            </a:pPr>
            <a:endParaRPr lang="en-US" sz="1800"/>
          </a:p>
        </p:txBody>
      </p:sp>
      <p:sp>
        <p:nvSpPr>
          <p:cNvPr id="35846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1800"/>
          </a:p>
        </p:txBody>
      </p:sp>
      <p:pic>
        <p:nvPicPr>
          <p:cNvPr id="35847" name="Picture 7" descr="3m_freeze-indicat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2286000"/>
            <a:ext cx="4486275" cy="4572000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E3C81-0A8A-45B1-A746-206743572252}" type="slidenum">
              <a:rPr lang="ar-SA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AutoShape 4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924800" cy="1143000"/>
          </a:xfrm>
        </p:spPr>
        <p:txBody>
          <a:bodyPr/>
          <a:lstStyle/>
          <a:p>
            <a:r>
              <a:rPr lang="en-US" sz="4000" b="0">
                <a:solidFill>
                  <a:srgbClr val="FF0000"/>
                </a:solidFill>
                <a:latin typeface="Monotype Corsiva" pitchFamily="66" charset="0"/>
              </a:rPr>
              <a:t>Controlling and monitoring temperatures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667000"/>
            <a:ext cx="3770313" cy="3724275"/>
          </a:xfrm>
          <a:ln>
            <a:solidFill>
              <a:srgbClr val="A50021"/>
            </a:solidFill>
          </a:ln>
        </p:spPr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sz="1400" b="1" i="1">
                <a:solidFill>
                  <a:srgbClr val="3333FF"/>
                </a:solidFill>
                <a:latin typeface="Garamond" pitchFamily="18" charset="0"/>
              </a:rPr>
              <a:t>A Vaccine Vial Monitor (VVM)   is a label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rgbClr val="3333FF"/>
                </a:solidFill>
                <a:latin typeface="Garamond" pitchFamily="18" charset="0"/>
              </a:rPr>
              <a:t>        on a vaccine vial that is marked by a circle with a small square inside.  </a:t>
            </a:r>
          </a:p>
          <a:p>
            <a:pPr algn="l" rtl="0">
              <a:lnSpc>
                <a:spcPct val="80000"/>
              </a:lnSpc>
            </a:pPr>
            <a:endParaRPr lang="en-US" sz="1400" b="1" i="1">
              <a:solidFill>
                <a:srgbClr val="3333FF"/>
              </a:solidFill>
              <a:latin typeface="Garamond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400" b="1" i="1">
                <a:latin typeface="Garamond" pitchFamily="18" charset="0"/>
              </a:rPr>
              <a:t>A heat-sensitive material on the label registers cumulative heat exposure of each individual vaccine vial over time.  </a:t>
            </a:r>
          </a:p>
          <a:p>
            <a:pPr algn="l" rtl="0">
              <a:lnSpc>
                <a:spcPct val="80000"/>
              </a:lnSpc>
            </a:pPr>
            <a:endParaRPr lang="en-US" sz="14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400" b="1" i="1">
                <a:solidFill>
                  <a:srgbClr val="00CC99"/>
                </a:solidFill>
                <a:latin typeface="Garamond" pitchFamily="18" charset="0"/>
              </a:rPr>
              <a:t>When the inner square matches or is darker than the outer circle, it indicates that the vaccine has lost its potency and must be discarded.  </a:t>
            </a:r>
          </a:p>
          <a:p>
            <a:pPr algn="l" rtl="0">
              <a:lnSpc>
                <a:spcPct val="80000"/>
              </a:lnSpc>
            </a:pPr>
            <a:endParaRPr lang="en-US" sz="1400" b="1" i="1">
              <a:solidFill>
                <a:srgbClr val="00CC99"/>
              </a:solidFill>
              <a:latin typeface="Garamond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400" b="1" i="1">
                <a:solidFill>
                  <a:srgbClr val="FF0000"/>
                </a:solidFill>
                <a:latin typeface="Garamond" pitchFamily="18" charset="0"/>
              </a:rPr>
              <a:t>VVMs are NOT substitutes for expiry dates</a:t>
            </a:r>
            <a:r>
              <a:rPr lang="en-US" sz="1400" b="1" i="1">
                <a:latin typeface="Garamond" pitchFamily="18" charset="0"/>
              </a:rPr>
              <a:t>.  </a:t>
            </a:r>
          </a:p>
          <a:p>
            <a:pPr algn="l" rtl="0">
              <a:lnSpc>
                <a:spcPct val="80000"/>
              </a:lnSpc>
            </a:pPr>
            <a:endParaRPr lang="en-US" sz="14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1400" b="1" i="1">
                <a:solidFill>
                  <a:srgbClr val="A50021"/>
                </a:solidFill>
                <a:latin typeface="Garamond" pitchFamily="18" charset="0"/>
              </a:rPr>
              <a:t>Vaccines must never be used after their expiry dates</a:t>
            </a:r>
            <a:r>
              <a:rPr lang="en-US" sz="1400" b="1" i="1">
                <a:latin typeface="Garamond" pitchFamily="18" charset="0"/>
              </a:rPr>
              <a:t>.</a:t>
            </a:r>
          </a:p>
        </p:txBody>
      </p:sp>
      <p:pic>
        <p:nvPicPr>
          <p:cNvPr id="37894" name="Picture 6" descr="apr-3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2286000"/>
            <a:ext cx="3008313" cy="4191000"/>
          </a:xfrm>
          <a:prstGeom prst="rect">
            <a:avLst/>
          </a:prstGeom>
          <a:noFill/>
        </p:spPr>
      </p:pic>
      <p:pic>
        <p:nvPicPr>
          <p:cNvPr id="37895" name="Picture 7" descr="VVM_1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471988"/>
            <a:ext cx="990600" cy="652462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37896" name="Picture 8" descr="coldvaccinespoiled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3733800"/>
            <a:ext cx="609600" cy="609600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37897" name="Picture 9" descr="coldmonitorsaf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2895600"/>
            <a:ext cx="609600" cy="60960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37898" name="Line 10"/>
          <p:cNvSpPr>
            <a:spLocks noChangeShapeType="1"/>
          </p:cNvSpPr>
          <p:nvPr/>
        </p:nvSpPr>
        <p:spPr bwMode="auto">
          <a:xfrm flipV="1">
            <a:off x="4191000" y="4038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JO"/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4876800" y="5791200"/>
            <a:ext cx="762000" cy="376238"/>
          </a:xfrm>
          <a:prstGeom prst="rect">
            <a:avLst/>
          </a:prstGeom>
          <a:solidFill>
            <a:srgbClr val="FFFF00"/>
          </a:solidFill>
          <a:ln w="9525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b="1" i="1">
                <a:solidFill>
                  <a:srgbClr val="FF33CC"/>
                </a:solidFill>
              </a:rPr>
              <a:t>VVM</a:t>
            </a:r>
          </a:p>
        </p:txBody>
      </p:sp>
      <p:sp>
        <p:nvSpPr>
          <p:cNvPr id="37900" name="AutoShape 12"/>
          <p:cNvSpPr>
            <a:spLocks noChangeArrowheads="1"/>
          </p:cNvSpPr>
          <p:nvPr/>
        </p:nvSpPr>
        <p:spPr bwMode="auto">
          <a:xfrm rot="5400000">
            <a:off x="4991100" y="5295900"/>
            <a:ext cx="457200" cy="228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JO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E3C81-0A8A-45B1-A746-206743572252}" type="slidenum">
              <a:rPr lang="ar-SA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924800" cy="1143000"/>
          </a:xfrm>
        </p:spPr>
        <p:txBody>
          <a:bodyPr/>
          <a:lstStyle/>
          <a:p>
            <a:r>
              <a:rPr lang="en-US" sz="4000">
                <a:solidFill>
                  <a:srgbClr val="FF9900"/>
                </a:solidFill>
                <a:latin typeface="Monotype Corsiva" pitchFamily="66" charset="0"/>
              </a:rPr>
              <a:t>Keeping vaccines in the domestic refrigerator at health center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590800"/>
            <a:ext cx="5410200" cy="3724275"/>
          </a:xfrm>
          <a:ln>
            <a:solidFill>
              <a:srgbClr val="A50021"/>
            </a:solidFill>
          </a:ln>
        </p:spPr>
        <p:txBody>
          <a:bodyPr/>
          <a:lstStyle/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i="1">
                <a:latin typeface="Garamond" pitchFamily="18" charset="0"/>
              </a:rPr>
              <a:t>1.   </a:t>
            </a:r>
            <a:r>
              <a:rPr lang="en-US" sz="1600" b="1" i="1">
                <a:solidFill>
                  <a:srgbClr val="3333FF"/>
                </a:solidFill>
                <a:latin typeface="Garamond" pitchFamily="18" charset="0"/>
              </a:rPr>
              <a:t>The refrigerator</a:t>
            </a:r>
            <a:r>
              <a:rPr lang="ar-JO" sz="1600" b="1" i="1">
                <a:solidFill>
                  <a:srgbClr val="3333FF"/>
                </a:solidFill>
                <a:latin typeface="Garamond" pitchFamily="18" charset="0"/>
              </a:rPr>
              <a:t> </a:t>
            </a:r>
            <a:r>
              <a:rPr lang="en-US" sz="1600" b="1" i="1">
                <a:solidFill>
                  <a:srgbClr val="3333FF"/>
                </a:solidFill>
                <a:latin typeface="Garamond" pitchFamily="18" charset="0"/>
              </a:rPr>
              <a:t> must be placed in the coolest place away from direct sunlight with adequate air circulation around it (12 – 15 inches away from the wall)</a:t>
            </a:r>
          </a:p>
          <a:p>
            <a:pPr algn="l" rtl="0">
              <a:lnSpc>
                <a:spcPct val="80000"/>
              </a:lnSpc>
            </a:pPr>
            <a:endParaRPr lang="en-US" sz="1600" b="1" i="1">
              <a:solidFill>
                <a:srgbClr val="3333FF"/>
              </a:solidFill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i="1">
                <a:latin typeface="Garamond" pitchFamily="18" charset="0"/>
              </a:rPr>
              <a:t>2.   </a:t>
            </a:r>
            <a:r>
              <a:rPr lang="en-US" sz="1600" b="1" i="1">
                <a:solidFill>
                  <a:srgbClr val="FF9900"/>
                </a:solidFill>
                <a:latin typeface="Garamond" pitchFamily="18" charset="0"/>
              </a:rPr>
              <a:t>It must be kept locked and opened only when necessary </a:t>
            </a:r>
          </a:p>
          <a:p>
            <a:pPr algn="l" rtl="0">
              <a:lnSpc>
                <a:spcPct val="80000"/>
              </a:lnSpc>
            </a:pPr>
            <a:endParaRPr lang="en-US" sz="1600" b="1" i="1">
              <a:solidFill>
                <a:srgbClr val="FF9900"/>
              </a:solidFill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i="1">
                <a:latin typeface="Garamond" pitchFamily="18" charset="0"/>
              </a:rPr>
              <a:t>3.   </a:t>
            </a:r>
            <a:r>
              <a:rPr lang="en-US" sz="1600" b="1" i="1">
                <a:solidFill>
                  <a:srgbClr val="FF0000"/>
                </a:solidFill>
                <a:latin typeface="Garamond" pitchFamily="18" charset="0"/>
              </a:rPr>
              <a:t>It must be defrosted regularly</a:t>
            </a:r>
          </a:p>
          <a:p>
            <a:pPr algn="l" rtl="0">
              <a:lnSpc>
                <a:spcPct val="80000"/>
              </a:lnSpc>
            </a:pPr>
            <a:endParaRPr lang="en-US" sz="1600" b="1" i="1">
              <a:solidFill>
                <a:srgbClr val="FF0000"/>
              </a:solidFill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i="1">
                <a:latin typeface="Garamond" pitchFamily="18" charset="0"/>
              </a:rPr>
              <a:t>4.   </a:t>
            </a:r>
            <a:r>
              <a:rPr lang="en-US" sz="1600" b="1" i="1">
                <a:solidFill>
                  <a:schemeClr val="accent1"/>
                </a:solidFill>
                <a:latin typeface="Garamond" pitchFamily="18" charset="0"/>
              </a:rPr>
              <a:t>Its temperature must be recorded twice daily</a:t>
            </a:r>
          </a:p>
          <a:p>
            <a:pPr algn="l" rtl="0">
              <a:lnSpc>
                <a:spcPct val="80000"/>
              </a:lnSpc>
            </a:pPr>
            <a:endParaRPr lang="en-US" sz="16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i="1">
                <a:latin typeface="Garamond" pitchFamily="18" charset="0"/>
              </a:rPr>
              <a:t>5.   Both monitor and thermometer are placed in the refrigerator,  while temperature chart is stuck on the outer-surface of the refrigerator door</a:t>
            </a:r>
          </a:p>
        </p:txBody>
      </p:sp>
      <p:pic>
        <p:nvPicPr>
          <p:cNvPr id="40964" name="Picture 4" descr="vaccines in re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77063" y="0"/>
            <a:ext cx="2166937" cy="1882775"/>
          </a:xfrm>
          <a:prstGeom prst="rect">
            <a:avLst/>
          </a:prstGeom>
          <a:noFill/>
        </p:spPr>
      </p:pic>
      <p:pic>
        <p:nvPicPr>
          <p:cNvPr id="40965" name="Picture 5" descr="143lt-SD-Fr-M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3200400"/>
            <a:ext cx="3048000" cy="2286000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35BD9-F4AF-4848-BE6B-4A6E210A6869}" type="slidenum">
              <a:rPr lang="ar-SA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sz="5400">
                <a:latin typeface="Monotype Corsiva" pitchFamily="66" charset="0"/>
              </a:rPr>
              <a:t>Cold chain system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743200"/>
            <a:ext cx="4227513" cy="3724275"/>
          </a:xfrm>
        </p:spPr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sz="2000" b="1" i="1">
                <a:latin typeface="Garamond" pitchFamily="18" charset="0"/>
              </a:rPr>
              <a:t>Immunization program are widely recognized as one of the most effective types of health interventions. </a:t>
            </a:r>
          </a:p>
          <a:p>
            <a:pPr algn="l" rtl="0">
              <a:lnSpc>
                <a:spcPct val="80000"/>
              </a:lnSpc>
            </a:pPr>
            <a:endParaRPr lang="en-US" sz="20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2000" b="1" i="1">
                <a:latin typeface="Garamond" pitchFamily="18" charset="0"/>
              </a:rPr>
              <a:t> However, for many countries, the delivery of safe injection practices and quality vaccines is a significant challenge.  </a:t>
            </a:r>
          </a:p>
          <a:p>
            <a:pPr algn="l" rtl="0">
              <a:lnSpc>
                <a:spcPct val="80000"/>
              </a:lnSpc>
            </a:pPr>
            <a:endParaRPr lang="en-US" sz="20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2000" b="1" i="1">
                <a:latin typeface="Garamond" pitchFamily="18" charset="0"/>
              </a:rPr>
              <a:t>The cold chain system, when implemented properly, can help overcome this challenge. </a:t>
            </a:r>
          </a:p>
          <a:p>
            <a:pPr algn="l" rtl="0">
              <a:lnSpc>
                <a:spcPct val="80000"/>
              </a:lnSpc>
            </a:pPr>
            <a:endParaRPr lang="en-US" sz="2000" b="1" i="1">
              <a:latin typeface="Garamond" pitchFamily="18" charset="0"/>
            </a:endParaRPr>
          </a:p>
        </p:txBody>
      </p:sp>
      <p:pic>
        <p:nvPicPr>
          <p:cNvPr id="9222" name="Picture 6" descr="preventablediseas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76800" y="2754313"/>
            <a:ext cx="3810000" cy="2743200"/>
          </a:xfrm>
          <a:noFill/>
          <a:ln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E3C81-0A8A-45B1-A746-206743572252}" type="slidenum">
              <a:rPr lang="ar-SA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buFont typeface="Wingdings" pitchFamily="2" charset="2"/>
              <a:buNone/>
            </a:pPr>
            <a:endParaRPr lang="en-US"/>
          </a:p>
        </p:txBody>
      </p:sp>
      <p:pic>
        <p:nvPicPr>
          <p:cNvPr id="39942" name="Picture 6" descr="refriger-vaccin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0" y="0"/>
            <a:ext cx="5410200" cy="685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rtl="0"/>
            <a:r>
              <a:rPr lang="en-US"/>
              <a:t>     </a:t>
            </a:r>
            <a:r>
              <a:rPr lang="en-US" sz="2000" b="1" i="1">
                <a:latin typeface="Garamond" pitchFamily="18" charset="0"/>
              </a:rPr>
              <a:t>Arrangement of vaccines in the refrigerator</a:t>
            </a:r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5410200" y="0"/>
            <a:ext cx="1752600" cy="685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JO"/>
          </a:p>
        </p:txBody>
      </p:sp>
      <p:sp>
        <p:nvSpPr>
          <p:cNvPr id="39946" name="AutoShape 10"/>
          <p:cNvSpPr>
            <a:spLocks noChangeArrowheads="1"/>
          </p:cNvSpPr>
          <p:nvPr/>
        </p:nvSpPr>
        <p:spPr bwMode="auto">
          <a:xfrm>
            <a:off x="5943600" y="0"/>
            <a:ext cx="485775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en-US"/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2438400" y="3124200"/>
            <a:ext cx="892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MMR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35BD9-F4AF-4848-BE6B-4A6E210A6869}" type="slidenum">
              <a:rPr lang="ar-SA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>
                <a:solidFill>
                  <a:srgbClr val="FF0000"/>
                </a:solidFill>
                <a:latin typeface="Monotype Corsiva" pitchFamily="66" charset="0"/>
              </a:rPr>
              <a:t>Shake test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2667000"/>
            <a:ext cx="3505200" cy="3657600"/>
          </a:xfrm>
          <a:ln>
            <a:solidFill>
              <a:srgbClr val="A50021"/>
            </a:solidFill>
          </a:ln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sz="2000" b="1" i="1">
                <a:latin typeface="Garamond" pitchFamily="18" charset="0"/>
              </a:rPr>
              <a:t>Shake test should be performed on a sample of vaccine vial in question and on the sample of the same batch/manufacture which is known to have been frozen. </a:t>
            </a:r>
          </a:p>
          <a:p>
            <a:pPr algn="l" rtl="0">
              <a:lnSpc>
                <a:spcPct val="90000"/>
              </a:lnSpc>
            </a:pPr>
            <a:endParaRPr lang="en-US" sz="2000" b="1" i="1">
              <a:latin typeface="Garamond" pitchFamily="18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2000" b="1" i="1">
                <a:latin typeface="Garamond" pitchFamily="18" charset="0"/>
              </a:rPr>
              <a:t>The two vials should be shaken vigorously for few minutes, and observed for the rate of sedimentation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495800" y="2362200"/>
            <a:ext cx="4035425" cy="3724275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400"/>
          </a:p>
        </p:txBody>
      </p:sp>
      <p:pic>
        <p:nvPicPr>
          <p:cNvPr id="41988" name="Picture 4" descr="coldshakete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3338" y="2438400"/>
            <a:ext cx="3508375" cy="4419600"/>
          </a:xfrm>
          <a:prstGeom prst="rect">
            <a:avLst/>
          </a:prstGeom>
          <a:noFill/>
        </p:spPr>
      </p:pic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4495800" y="381000"/>
            <a:ext cx="43434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2400" b="1"/>
              <a:t> </a:t>
            </a:r>
            <a:r>
              <a:rPr lang="en-US" sz="2400" b="1">
                <a:solidFill>
                  <a:schemeClr val="bg1"/>
                </a:solidFill>
              </a:rPr>
              <a:t>DPT, DT, dT, TT</a:t>
            </a:r>
          </a:p>
          <a:p>
            <a:pPr algn="ctr"/>
            <a:r>
              <a:rPr lang="en-US" sz="2400" b="1">
                <a:solidFill>
                  <a:srgbClr val="FFFF00"/>
                </a:solidFill>
              </a:rPr>
              <a:t>These vaccines are damaged </a:t>
            </a:r>
          </a:p>
          <a:p>
            <a:pPr algn="ctr"/>
            <a:r>
              <a:rPr lang="en-US" sz="2400" b="1">
                <a:solidFill>
                  <a:srgbClr val="FFFF00"/>
                </a:solidFill>
              </a:rPr>
              <a:t>by freezing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E3C81-0A8A-45B1-A746-206743572252}" type="slidenum">
              <a:rPr lang="ar-SA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>
                <a:latin typeface="Monotype Corsiva" pitchFamily="66" charset="0"/>
              </a:rPr>
              <a:t>Cold chain system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743200"/>
            <a:ext cx="7086600" cy="3810000"/>
          </a:xfrm>
        </p:spPr>
        <p:txBody>
          <a:bodyPr/>
          <a:lstStyle/>
          <a:p>
            <a:pPr algn="l" rtl="0"/>
            <a:r>
              <a:rPr lang="en-US" sz="3200" b="1" i="1">
                <a:solidFill>
                  <a:srgbClr val="FF0000"/>
                </a:solidFill>
                <a:latin typeface="Garamond" pitchFamily="18" charset="0"/>
              </a:rPr>
              <a:t>The cold chain system can enhance the on-going</a:t>
            </a:r>
            <a:r>
              <a:rPr lang="en-US" sz="3200" b="1" i="1">
                <a:latin typeface="Garamond" pitchFamily="18" charset="0"/>
              </a:rPr>
              <a:t> :</a:t>
            </a:r>
          </a:p>
          <a:p>
            <a:pPr algn="l" rtl="0">
              <a:buClr>
                <a:srgbClr val="A50021"/>
              </a:buClr>
              <a:buSzTx/>
              <a:buFont typeface="Wingdings" pitchFamily="2" charset="2"/>
              <a:buNone/>
            </a:pPr>
            <a:endParaRPr lang="en-US" sz="3600" b="1" i="1">
              <a:solidFill>
                <a:srgbClr val="339966"/>
              </a:solidFill>
              <a:latin typeface="Garamond" pitchFamily="18" charset="0"/>
            </a:endParaRPr>
          </a:p>
          <a:p>
            <a:pPr algn="l" rtl="0">
              <a:buClr>
                <a:srgbClr val="A50021"/>
              </a:buClr>
              <a:buSzTx/>
              <a:buFont typeface="Wingdings" pitchFamily="2" charset="2"/>
              <a:buNone/>
            </a:pPr>
            <a:endParaRPr lang="en-US" sz="3600" b="1" i="1">
              <a:solidFill>
                <a:srgbClr val="339966"/>
              </a:solidFill>
              <a:latin typeface="Garamond" pitchFamily="18" charset="0"/>
            </a:endParaRPr>
          </a:p>
          <a:p>
            <a:pPr algn="l" rtl="0">
              <a:buClr>
                <a:srgbClr val="A50021"/>
              </a:buClr>
              <a:buSzTx/>
              <a:buFont typeface="Wingdings" pitchFamily="2" charset="2"/>
              <a:buNone/>
            </a:pPr>
            <a:r>
              <a:rPr lang="en-US" sz="3600" b="1" i="1">
                <a:solidFill>
                  <a:srgbClr val="339966"/>
                </a:solidFill>
                <a:latin typeface="Garamond" pitchFamily="18" charset="0"/>
              </a:rPr>
              <a:t> </a:t>
            </a:r>
          </a:p>
          <a:p>
            <a:pPr algn="l" rtl="0">
              <a:buClr>
                <a:srgbClr val="A50021"/>
              </a:buClr>
              <a:buSzTx/>
              <a:buFont typeface="Wingdings" pitchFamily="2" charset="2"/>
              <a:buNone/>
            </a:pPr>
            <a:r>
              <a:rPr lang="en-US" sz="3600" b="1" i="1">
                <a:solidFill>
                  <a:srgbClr val="339966"/>
                </a:solidFill>
                <a:latin typeface="Garamond" pitchFamily="18" charset="0"/>
              </a:rPr>
              <a:t>   of </a:t>
            </a:r>
            <a:r>
              <a:rPr lang="en-US" sz="3600" b="1" i="1">
                <a:solidFill>
                  <a:srgbClr val="FF0000"/>
                </a:solidFill>
                <a:latin typeface="Garamond" pitchFamily="18" charset="0"/>
              </a:rPr>
              <a:t>an</a:t>
            </a:r>
            <a:r>
              <a:rPr lang="en-US" sz="4000" b="1" i="1">
                <a:solidFill>
                  <a:srgbClr val="FF0000"/>
                </a:solidFill>
                <a:latin typeface="Garamond" pitchFamily="18" charset="0"/>
              </a:rPr>
              <a:t> immunization program.</a:t>
            </a:r>
            <a:r>
              <a:rPr lang="en-US" sz="4000" b="1" i="1">
                <a:solidFill>
                  <a:srgbClr val="FF9900"/>
                </a:solidFill>
                <a:latin typeface="Garamond" pitchFamily="18" charset="0"/>
              </a:rPr>
              <a:t> </a:t>
            </a:r>
            <a:endParaRPr lang="en-US" sz="4000">
              <a:solidFill>
                <a:srgbClr val="FF9900"/>
              </a:solidFill>
            </a:endParaRPr>
          </a:p>
        </p:txBody>
      </p:sp>
      <p:sp>
        <p:nvSpPr>
          <p:cNvPr id="14344" name="PubOvalCallout"/>
          <p:cNvSpPr>
            <a:spLocks noEditPoints="1" noChangeArrowheads="1"/>
          </p:cNvSpPr>
          <p:nvPr/>
        </p:nvSpPr>
        <p:spPr bwMode="auto">
          <a:xfrm>
            <a:off x="2057400" y="3962400"/>
            <a:ext cx="5791200" cy="1905000"/>
          </a:xfrm>
          <a:custGeom>
            <a:avLst/>
            <a:gdLst>
              <a:gd name="G0" fmla="+- 0 0 0"/>
              <a:gd name="G1" fmla="+- 10766 0 0"/>
              <a:gd name="T0" fmla="*/ 10800 w 21600"/>
              <a:gd name="T1" fmla="*/ 0 h 21600"/>
              <a:gd name="T2" fmla="*/ 0 w 21600"/>
              <a:gd name="T3" fmla="*/ 8105 h 21600"/>
              <a:gd name="T4" fmla="*/ 10766 w 21600"/>
              <a:gd name="T5" fmla="*/ 21600 h 21600"/>
              <a:gd name="T6" fmla="*/ 10800 w 21600"/>
              <a:gd name="T7" fmla="*/ 16210 h 21600"/>
              <a:gd name="T8" fmla="*/ 21600 w 21600"/>
              <a:gd name="T9" fmla="*/ 8105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3163 w 21600"/>
              <a:gd name="T16" fmla="*/ 2374 h 21600"/>
              <a:gd name="T17" fmla="*/ 18437 w 21600"/>
              <a:gd name="T18" fmla="*/ 1383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0766" y="21600"/>
                </a:moveTo>
                <a:lnTo>
                  <a:pt x="9590" y="16158"/>
                </a:lnTo>
                <a:cubicBezTo>
                  <a:pt x="9991" y="16192"/>
                  <a:pt x="10395" y="16210"/>
                  <a:pt x="10800" y="16210"/>
                </a:cubicBezTo>
                <a:cubicBezTo>
                  <a:pt x="16764" y="16210"/>
                  <a:pt x="21600" y="12581"/>
                  <a:pt x="21600" y="8105"/>
                </a:cubicBezTo>
                <a:cubicBezTo>
                  <a:pt x="21600" y="3628"/>
                  <a:pt x="16764" y="0"/>
                  <a:pt x="10800" y="0"/>
                </a:cubicBezTo>
                <a:cubicBezTo>
                  <a:pt x="4835" y="0"/>
                  <a:pt x="0" y="3628"/>
                  <a:pt x="0" y="8105"/>
                </a:cubicBezTo>
                <a:cubicBezTo>
                  <a:pt x="-1" y="10568"/>
                  <a:pt x="1493" y="12898"/>
                  <a:pt x="4057" y="14436"/>
                </a:cubicBez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l" rtl="0"/>
            <a:endParaRPr lang="en-US"/>
          </a:p>
          <a:p>
            <a:pPr algn="ctr"/>
            <a:r>
              <a:rPr lang="en-US" sz="2400" b="1">
                <a:solidFill>
                  <a:srgbClr val="FFFF00"/>
                </a:solidFill>
                <a:latin typeface="Monotype Corsiva" pitchFamily="66" charset="0"/>
              </a:rPr>
              <a:t>Quality, Safety, and Efficacy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35BD9-F4AF-4848-BE6B-4A6E210A6869}" type="slidenum">
              <a:rPr lang="ar-SA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sz="5400">
                <a:solidFill>
                  <a:srgbClr val="FF0000"/>
                </a:solidFill>
                <a:latin typeface="Monotype Corsiva" pitchFamily="66" charset="0"/>
              </a:rPr>
              <a:t>The cold chain system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743200"/>
            <a:ext cx="6858000" cy="3724275"/>
          </a:xfrm>
        </p:spPr>
        <p:txBody>
          <a:bodyPr/>
          <a:lstStyle/>
          <a:p>
            <a:pPr algn="l" rtl="0">
              <a:lnSpc>
                <a:spcPct val="80000"/>
              </a:lnSpc>
              <a:buClr>
                <a:srgbClr val="339966"/>
              </a:buClr>
              <a:buFont typeface="Wingdings" pitchFamily="2" charset="2"/>
              <a:buBlip>
                <a:blip r:embed="rId2"/>
              </a:buBlip>
            </a:pPr>
            <a:r>
              <a:rPr lang="en-US" sz="3200" b="1" i="1">
                <a:solidFill>
                  <a:schemeClr val="accent1"/>
                </a:solidFill>
                <a:latin typeface="Monotype Corsiva" pitchFamily="66" charset="0"/>
              </a:rPr>
              <a:t>V</a:t>
            </a:r>
            <a:r>
              <a:rPr lang="en-US" sz="2400" b="1" i="1">
                <a:solidFill>
                  <a:schemeClr val="accent1"/>
                </a:solidFill>
                <a:latin typeface="Garamond" pitchFamily="18" charset="0"/>
              </a:rPr>
              <a:t>accines are </a:t>
            </a:r>
            <a:r>
              <a:rPr lang="en-US" sz="2400" b="1" i="1">
                <a:solidFill>
                  <a:srgbClr val="FF33CC"/>
                </a:solidFill>
                <a:latin typeface="Garamond" pitchFamily="18" charset="0"/>
              </a:rPr>
              <a:t>sensitive biological substances</a:t>
            </a:r>
            <a:r>
              <a:rPr lang="en-US" sz="2400" b="1" i="1">
                <a:solidFill>
                  <a:schemeClr val="accent1"/>
                </a:solidFill>
                <a:latin typeface="Garamond" pitchFamily="18" charset="0"/>
              </a:rPr>
              <a:t> that, with time, lose their potency, especially when exposed to</a:t>
            </a:r>
            <a:r>
              <a:rPr lang="en-US" sz="2400" b="1" i="1">
                <a:solidFill>
                  <a:schemeClr val="hlink"/>
                </a:solidFill>
                <a:latin typeface="Garamond" pitchFamily="18" charset="0"/>
              </a:rPr>
              <a:t> </a:t>
            </a:r>
            <a:r>
              <a:rPr lang="en-US" sz="2400" b="1" i="1">
                <a:solidFill>
                  <a:srgbClr val="3333FF"/>
                </a:solidFill>
                <a:latin typeface="Garamond" pitchFamily="18" charset="0"/>
              </a:rPr>
              <a:t>heat, sunlight or fluorescent light</a:t>
            </a:r>
            <a:r>
              <a:rPr lang="en-US" sz="2400" b="1" i="1">
                <a:solidFill>
                  <a:schemeClr val="hlink"/>
                </a:solidFill>
                <a:latin typeface="Garamond" pitchFamily="18" charset="0"/>
              </a:rPr>
              <a:t> and, in some cases, </a:t>
            </a:r>
            <a:r>
              <a:rPr lang="en-US" sz="2400" b="1" i="1">
                <a:solidFill>
                  <a:srgbClr val="FF33CC"/>
                </a:solidFill>
                <a:latin typeface="Garamond" pitchFamily="18" charset="0"/>
              </a:rPr>
              <a:t>when cold</a:t>
            </a:r>
            <a:r>
              <a:rPr lang="en-US" sz="2400" b="1" i="1">
                <a:solidFill>
                  <a:schemeClr val="hlink"/>
                </a:solidFill>
                <a:latin typeface="Garamond" pitchFamily="18" charset="0"/>
              </a:rPr>
              <a:t>. </a:t>
            </a:r>
          </a:p>
          <a:p>
            <a:pPr algn="l" rtl="0">
              <a:lnSpc>
                <a:spcPct val="80000"/>
              </a:lnSpc>
              <a:buClr>
                <a:srgbClr val="339966"/>
              </a:buClr>
              <a:buFont typeface="Wingdings" pitchFamily="2" charset="2"/>
              <a:buBlip>
                <a:blip r:embed="rId2"/>
              </a:buBlip>
            </a:pPr>
            <a:endParaRPr lang="en-US" sz="2400" b="1" i="1">
              <a:solidFill>
                <a:schemeClr val="hlink"/>
              </a:solidFill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rgbClr val="339966"/>
              </a:buClr>
              <a:buFont typeface="Wingdings" pitchFamily="2" charset="2"/>
              <a:buBlip>
                <a:blip r:embed="rId2"/>
              </a:buBlip>
            </a:pPr>
            <a:r>
              <a:rPr lang="en-US" sz="2400" b="1" i="1" u="sng">
                <a:solidFill>
                  <a:srgbClr val="FF9900"/>
                </a:solidFill>
                <a:latin typeface="Garamond" pitchFamily="18" charset="0"/>
              </a:rPr>
              <a:t>Once potency has been lost, it can’t be restored</a:t>
            </a:r>
            <a:r>
              <a:rPr lang="en-US" sz="2400" b="1" i="1">
                <a:solidFill>
                  <a:srgbClr val="FF9900"/>
                </a:solidFill>
                <a:latin typeface="Garamond" pitchFamily="18" charset="0"/>
              </a:rPr>
              <a:t>. </a:t>
            </a:r>
            <a:r>
              <a:rPr lang="en-US" sz="2400" b="1" i="1">
                <a:latin typeface="Garamond" pitchFamily="18" charset="0"/>
              </a:rPr>
              <a:t> </a:t>
            </a:r>
          </a:p>
          <a:p>
            <a:pPr algn="l" rtl="0">
              <a:lnSpc>
                <a:spcPct val="80000"/>
              </a:lnSpc>
              <a:buClr>
                <a:srgbClr val="339966"/>
              </a:buClr>
              <a:buFont typeface="Wingdings" pitchFamily="2" charset="2"/>
              <a:buBlip>
                <a:blip r:embed="rId2"/>
              </a:buBlip>
            </a:pPr>
            <a:endParaRPr lang="en-US" sz="24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rgbClr val="339966"/>
              </a:buClr>
              <a:buFont typeface="Wingdings" pitchFamily="2" charset="2"/>
              <a:buBlip>
                <a:blip r:embed="rId2"/>
              </a:buBlip>
            </a:pPr>
            <a:r>
              <a:rPr lang="en-US" sz="2400" b="1" i="1">
                <a:solidFill>
                  <a:srgbClr val="3333FF"/>
                </a:solidFill>
                <a:latin typeface="Garamond" pitchFamily="18" charset="0"/>
              </a:rPr>
              <a:t>To provide protection against disease, </a:t>
            </a:r>
            <a:r>
              <a:rPr lang="en-US" sz="2400" b="1" i="1">
                <a:solidFill>
                  <a:srgbClr val="A50021"/>
                </a:solidFill>
                <a:latin typeface="Garamond" pitchFamily="18" charset="0"/>
              </a:rPr>
              <a:t>vaccines need to be</a:t>
            </a:r>
            <a:r>
              <a:rPr lang="en-US" sz="2400" b="1" i="1">
                <a:solidFill>
                  <a:srgbClr val="3333FF"/>
                </a:solidFill>
                <a:latin typeface="Garamond" pitchFamily="18" charset="0"/>
              </a:rPr>
              <a:t> </a:t>
            </a:r>
            <a:r>
              <a:rPr lang="en-US" sz="2400" b="1" i="1">
                <a:solidFill>
                  <a:srgbClr val="FF0000"/>
                </a:solidFill>
                <a:latin typeface="Garamond" pitchFamily="18" charset="0"/>
              </a:rPr>
              <a:t>distributed, stored and administered</a:t>
            </a:r>
            <a:r>
              <a:rPr lang="en-US" sz="2400" b="1" i="1">
                <a:solidFill>
                  <a:srgbClr val="3333FF"/>
                </a:solidFill>
                <a:latin typeface="Garamond" pitchFamily="18" charset="0"/>
              </a:rPr>
              <a:t> at recommended temperatures</a:t>
            </a:r>
            <a:r>
              <a:rPr lang="en-US" sz="200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35BD9-F4AF-4848-BE6B-4A6E210A6869}" type="slidenum">
              <a:rPr lang="ar-SA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sz="5400">
                <a:solidFill>
                  <a:srgbClr val="FF0000"/>
                </a:solidFill>
                <a:latin typeface="Monotype Corsiva" pitchFamily="66" charset="0"/>
              </a:rPr>
              <a:t>The cold chain system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819400"/>
            <a:ext cx="3770313" cy="3724275"/>
          </a:xfrm>
          <a:ln>
            <a:solidFill>
              <a:srgbClr val="339966"/>
            </a:solidFill>
          </a:ln>
        </p:spPr>
        <p:txBody>
          <a:bodyPr/>
          <a:lstStyle/>
          <a:p>
            <a:pPr algn="l" rtl="0">
              <a:lnSpc>
                <a:spcPct val="80000"/>
              </a:lnSpc>
              <a:buFont typeface="Wingdings" pitchFamily="2" charset="2"/>
              <a:buBlip>
                <a:blip r:embed="rId2"/>
              </a:buBlip>
            </a:pPr>
            <a:r>
              <a:rPr lang="en-US" sz="1600" b="1" i="1">
                <a:latin typeface="Garamond" pitchFamily="18" charset="0"/>
              </a:rPr>
              <a:t>The cold chain system is  means of delivering </a:t>
            </a:r>
            <a:r>
              <a:rPr lang="en-US" sz="1600" b="1" i="1">
                <a:solidFill>
                  <a:srgbClr val="FF0000"/>
                </a:solidFill>
                <a:latin typeface="Garamond" pitchFamily="18" charset="0"/>
              </a:rPr>
              <a:t>effective vaccinations</a:t>
            </a:r>
            <a:r>
              <a:rPr lang="en-US" sz="1600" b="1" i="1">
                <a:latin typeface="Garamond" pitchFamily="18" charset="0"/>
              </a:rPr>
              <a:t> in </a:t>
            </a:r>
            <a:r>
              <a:rPr lang="en-US" sz="1600" b="1" i="1">
                <a:solidFill>
                  <a:srgbClr val="3333FF"/>
                </a:solidFill>
                <a:latin typeface="Garamond" pitchFamily="18" charset="0"/>
              </a:rPr>
              <a:t>children.</a:t>
            </a:r>
            <a:r>
              <a:rPr lang="en-US" sz="1600" b="1" i="1">
                <a:latin typeface="Garamond" pitchFamily="18" charset="0"/>
              </a:rPr>
              <a:t> 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Blip>
                <a:blip r:embed="rId2"/>
              </a:buBlip>
            </a:pPr>
            <a:endParaRPr lang="en-US" sz="16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Font typeface="Wingdings" pitchFamily="2" charset="2"/>
              <a:buBlip>
                <a:blip r:embed="rId2"/>
              </a:buBlip>
            </a:pPr>
            <a:r>
              <a:rPr lang="en-US" sz="1600" b="1" i="1">
                <a:latin typeface="Garamond" pitchFamily="18" charset="0"/>
              </a:rPr>
              <a:t>The common elements of all cold chain systems are </a:t>
            </a:r>
            <a:r>
              <a:rPr lang="en-US" sz="1600" b="1" i="1">
                <a:solidFill>
                  <a:srgbClr val="FF0000"/>
                </a:solidFill>
                <a:latin typeface="Garamond" pitchFamily="18" charset="0"/>
              </a:rPr>
              <a:t>a series of storage and transport links through a network of :</a:t>
            </a:r>
          </a:p>
          <a:p>
            <a:pPr lvl="3" algn="l" rtl="0">
              <a:lnSpc>
                <a:spcPct val="80000"/>
              </a:lnSpc>
              <a:buClr>
                <a:srgbClr val="FF0000"/>
              </a:buClr>
              <a:buSzTx/>
              <a:buFont typeface="Wingdings" pitchFamily="2" charset="2"/>
              <a:buChar char="Ø"/>
            </a:pPr>
            <a:r>
              <a:rPr lang="en-US" sz="1600" b="1" i="1">
                <a:solidFill>
                  <a:srgbClr val="3333FF"/>
                </a:solidFill>
                <a:latin typeface="Garamond" pitchFamily="18" charset="0"/>
              </a:rPr>
              <a:t>fridges, </a:t>
            </a:r>
          </a:p>
          <a:p>
            <a:pPr lvl="3" algn="l" rtl="0">
              <a:lnSpc>
                <a:spcPct val="80000"/>
              </a:lnSpc>
              <a:buClr>
                <a:srgbClr val="FF0000"/>
              </a:buClr>
              <a:buSzTx/>
              <a:buFont typeface="Wingdings" pitchFamily="2" charset="2"/>
              <a:buChar char="Ø"/>
            </a:pPr>
            <a:r>
              <a:rPr lang="en-US" sz="1600" b="1" i="1">
                <a:solidFill>
                  <a:srgbClr val="3333FF"/>
                </a:solidFill>
                <a:latin typeface="Garamond" pitchFamily="18" charset="0"/>
              </a:rPr>
              <a:t>freezers and </a:t>
            </a:r>
          </a:p>
          <a:p>
            <a:pPr lvl="3" algn="l" rtl="0">
              <a:lnSpc>
                <a:spcPct val="80000"/>
              </a:lnSpc>
              <a:buClr>
                <a:srgbClr val="FF0000"/>
              </a:buClr>
              <a:buSzTx/>
              <a:buFont typeface="Wingdings" pitchFamily="2" charset="2"/>
              <a:buChar char="Ø"/>
            </a:pPr>
            <a:r>
              <a:rPr lang="en-US" sz="1600" b="1" i="1">
                <a:solidFill>
                  <a:srgbClr val="3333FF"/>
                </a:solidFill>
                <a:latin typeface="Garamond" pitchFamily="18" charset="0"/>
              </a:rPr>
              <a:t>cold boxes</a:t>
            </a:r>
            <a:r>
              <a:rPr lang="en-US" sz="1400" b="1" i="1">
                <a:solidFill>
                  <a:srgbClr val="3333FF"/>
                </a:solidFill>
                <a:latin typeface="Garamond" pitchFamily="18" charset="0"/>
              </a:rPr>
              <a:t> </a:t>
            </a:r>
          </a:p>
          <a:p>
            <a:pPr algn="l" rtl="0">
              <a:lnSpc>
                <a:spcPct val="80000"/>
              </a:lnSpc>
              <a:buClr>
                <a:srgbClr val="FF0000"/>
              </a:buClr>
              <a:buSzTx/>
              <a:buFont typeface="Wingdings" pitchFamily="2" charset="2"/>
              <a:buChar char="Ø"/>
            </a:pPr>
            <a:endParaRPr lang="en-US" sz="1400" b="1" i="1">
              <a:solidFill>
                <a:srgbClr val="3333FF"/>
              </a:solidFill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 i="1">
                <a:latin typeface="Garamond" pitchFamily="18" charset="0"/>
              </a:rPr>
              <a:t>      </a:t>
            </a:r>
            <a:r>
              <a:rPr lang="en-US" sz="1600" b="1" i="1">
                <a:solidFill>
                  <a:srgbClr val="339966"/>
                </a:solidFill>
                <a:latin typeface="Garamond" pitchFamily="18" charset="0"/>
              </a:rPr>
              <a:t>that keep vaccines at </a:t>
            </a:r>
            <a:r>
              <a:rPr lang="en-US" sz="1600" b="1" i="1">
                <a:solidFill>
                  <a:srgbClr val="FF33CC"/>
                </a:solidFill>
                <a:latin typeface="Garamond" pitchFamily="18" charset="0"/>
              </a:rPr>
              <a:t>a safe temperature</a:t>
            </a:r>
            <a:r>
              <a:rPr lang="en-US" sz="1600" b="1" i="1">
                <a:solidFill>
                  <a:srgbClr val="339966"/>
                </a:solidFill>
                <a:latin typeface="Garamond" pitchFamily="18" charset="0"/>
              </a:rPr>
              <a:t> throughout their journey. 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1200"/>
          </a:p>
        </p:txBody>
      </p:sp>
      <p:pic>
        <p:nvPicPr>
          <p:cNvPr id="16389" name="Picture 5" descr="coldchain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2370138"/>
            <a:ext cx="4724400" cy="3689350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E3C81-0A8A-45B1-A746-206743572252}" type="slidenum">
              <a:rPr lang="ar-SA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>
                <a:solidFill>
                  <a:srgbClr val="3333FF"/>
                </a:solidFill>
                <a:latin typeface="Monotype Corsiva" pitchFamily="66" charset="0"/>
              </a:rPr>
              <a:t>Typical cold chain system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3133725"/>
            <a:ext cx="2057400" cy="2962275"/>
          </a:xfrm>
        </p:spPr>
        <p:txBody>
          <a:bodyPr/>
          <a:lstStyle/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i="1">
                <a:solidFill>
                  <a:srgbClr val="FF0000"/>
                </a:solidFill>
                <a:latin typeface="Garamond" pitchFamily="18" charset="0"/>
              </a:rPr>
              <a:t>As shown in the diagram, a typical cold chain system begins when vaccine is manufactured and ends with the child being immunized.</a:t>
            </a:r>
          </a:p>
        </p:txBody>
      </p:sp>
      <p:pic>
        <p:nvPicPr>
          <p:cNvPr id="17414" name="Picture 6" descr="The cold chain system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0" y="2565400"/>
            <a:ext cx="6096000" cy="3987800"/>
          </a:xfrm>
          <a:noFill/>
          <a:ln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E3C81-0A8A-45B1-A746-206743572252}" type="slidenum">
              <a:rPr lang="ar-SA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924800" cy="914400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  <a:latin typeface="Monotype Corsiva" pitchFamily="66" charset="0"/>
              </a:rPr>
              <a:t>Storage conditions for vaccines and diluents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667000"/>
            <a:ext cx="7315200" cy="3886200"/>
          </a:xfrm>
          <a:solidFill>
            <a:srgbClr val="66FFFF"/>
          </a:solidFill>
          <a:ln>
            <a:solidFill>
              <a:srgbClr val="A50021"/>
            </a:solidFill>
          </a:ln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sz="2400" b="1" i="1">
                <a:solidFill>
                  <a:srgbClr val="FF33CC"/>
                </a:solidFill>
                <a:latin typeface="Garamond" pitchFamily="18" charset="0"/>
              </a:rPr>
              <a:t>All vaccines are sensitive to heat; however, some are more sensitive than others. </a:t>
            </a:r>
            <a:r>
              <a:rPr lang="en-US" sz="2400" b="1" i="1">
                <a:latin typeface="Garamond" pitchFamily="18" charset="0"/>
              </a:rPr>
              <a:t> </a:t>
            </a:r>
          </a:p>
          <a:p>
            <a:pPr algn="l" rtl="0">
              <a:lnSpc>
                <a:spcPct val="90000"/>
              </a:lnSpc>
            </a:pPr>
            <a:endParaRPr lang="en-US" sz="2400" b="1" i="1">
              <a:latin typeface="Garamond" pitchFamily="18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2400" b="1" i="1">
                <a:latin typeface="Garamond" pitchFamily="18" charset="0"/>
              </a:rPr>
              <a:t>WHO, EPI recommends the safe temperature range           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i="1">
                <a:solidFill>
                  <a:srgbClr val="FF0000"/>
                </a:solidFill>
                <a:latin typeface="Garamond" pitchFamily="18" charset="0"/>
              </a:rPr>
              <a:t>                                 +2º C to +8º C, 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i="1">
                <a:latin typeface="Garamond" pitchFamily="18" charset="0"/>
              </a:rPr>
              <a:t>                     </a:t>
            </a:r>
            <a:r>
              <a:rPr lang="en-US" sz="2400" b="1" i="1">
                <a:solidFill>
                  <a:srgbClr val="A50021"/>
                </a:solidFill>
                <a:latin typeface="Garamond" pitchFamily="18" charset="0"/>
              </a:rPr>
              <a:t>for storing most EPI vaccines.</a:t>
            </a:r>
            <a:r>
              <a:rPr lang="en-US" sz="2400" b="1" i="1">
                <a:latin typeface="Garamond" pitchFamily="18" charset="0"/>
              </a:rPr>
              <a:t>  </a:t>
            </a:r>
          </a:p>
          <a:p>
            <a:pPr algn="l" rtl="0">
              <a:lnSpc>
                <a:spcPct val="90000"/>
              </a:lnSpc>
            </a:pPr>
            <a:endParaRPr lang="en-US" sz="2400" b="1" i="1">
              <a:latin typeface="Garamond" pitchFamily="18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2400" b="1" i="1">
                <a:solidFill>
                  <a:srgbClr val="3333FF"/>
                </a:solidFill>
                <a:latin typeface="Garamond" pitchFamily="18" charset="0"/>
              </a:rPr>
              <a:t>OPV </a:t>
            </a:r>
            <a:r>
              <a:rPr lang="en-US" sz="2400" b="1" i="1">
                <a:latin typeface="Garamond" pitchFamily="18" charset="0"/>
              </a:rPr>
              <a:t>is </a:t>
            </a:r>
            <a:r>
              <a:rPr lang="en-US" sz="2400" b="1" i="1" u="sng">
                <a:solidFill>
                  <a:srgbClr val="FF33CC"/>
                </a:solidFill>
                <a:latin typeface="Garamond" pitchFamily="18" charset="0"/>
              </a:rPr>
              <a:t>the most heat-sensitive vaccine</a:t>
            </a:r>
            <a:r>
              <a:rPr lang="en-US" sz="2400" b="1" i="1">
                <a:latin typeface="Garamond" pitchFamily="18" charset="0"/>
              </a:rPr>
              <a:t> and must be kept between </a:t>
            </a:r>
            <a:r>
              <a:rPr lang="en-US" sz="2400" b="1" i="1">
                <a:solidFill>
                  <a:srgbClr val="3333FF"/>
                </a:solidFill>
                <a:latin typeface="Garamond" pitchFamily="18" charset="0"/>
              </a:rPr>
              <a:t>-15º C and -25º</a:t>
            </a:r>
            <a:r>
              <a:rPr lang="en-US" sz="2400" b="1" i="1">
                <a:solidFill>
                  <a:srgbClr val="FF0000"/>
                </a:solidFill>
                <a:latin typeface="Garamond" pitchFamily="18" charset="0"/>
              </a:rPr>
              <a:t> C.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35BD9-F4AF-4848-BE6B-4A6E210A6869}" type="slidenum">
              <a:rPr lang="ar-SA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1066800"/>
            <a:ext cx="7924800" cy="685800"/>
          </a:xfrm>
          <a:ln>
            <a:solidFill>
              <a:srgbClr val="339966"/>
            </a:solidFill>
          </a:ln>
        </p:spPr>
        <p:txBody>
          <a:bodyPr/>
          <a:lstStyle/>
          <a:p>
            <a:pPr rtl="0"/>
            <a:r>
              <a:rPr lang="en-US">
                <a:solidFill>
                  <a:srgbClr val="FF0000"/>
                </a:solidFill>
                <a:latin typeface="Monotype Corsiva" pitchFamily="66" charset="0"/>
              </a:rPr>
              <a:t>Storage conditions for vaccines and diluents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667000"/>
            <a:ext cx="6477000" cy="3724275"/>
          </a:xfrm>
          <a:solidFill>
            <a:srgbClr val="66FFFF"/>
          </a:solidFill>
          <a:ln>
            <a:solidFill>
              <a:srgbClr val="A50021"/>
            </a:solidFill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/>
          <a:lstStyle/>
          <a:p>
            <a:pPr algn="l" rtl="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000" b="1" i="1">
                <a:latin typeface="Garamond" pitchFamily="18" charset="0"/>
              </a:rPr>
              <a:t>The WHO   no longer recommends that </a:t>
            </a:r>
            <a:r>
              <a:rPr lang="en-US" sz="2000" b="1" i="1">
                <a:solidFill>
                  <a:srgbClr val="3333FF"/>
                </a:solidFill>
                <a:latin typeface="Garamond" pitchFamily="18" charset="0"/>
              </a:rPr>
              <a:t>freeze-dried vaccines</a:t>
            </a:r>
            <a:r>
              <a:rPr lang="en-US" sz="2000" b="1" i="1">
                <a:latin typeface="Garamond" pitchFamily="18" charset="0"/>
              </a:rPr>
              <a:t> such as </a:t>
            </a:r>
            <a:r>
              <a:rPr lang="en-US" sz="2000" b="1" i="1">
                <a:solidFill>
                  <a:srgbClr val="FF9900"/>
                </a:solidFill>
                <a:latin typeface="Garamond" pitchFamily="18" charset="0"/>
              </a:rPr>
              <a:t>BCG, measles and Yellow fever</a:t>
            </a:r>
            <a:r>
              <a:rPr lang="en-US" sz="2000" b="1" i="1">
                <a:latin typeface="Garamond" pitchFamily="18" charset="0"/>
              </a:rPr>
              <a:t> be kept frozen at -20º C.  </a:t>
            </a:r>
          </a:p>
          <a:p>
            <a:pPr algn="l" rtl="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en-US" sz="20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000" b="1" i="1">
                <a:latin typeface="Garamond" pitchFamily="18" charset="0"/>
              </a:rPr>
              <a:t>Storing them at this temperature is not harmful to the vaccines but takes up unnecessary deep-freeze storage space.  </a:t>
            </a:r>
          </a:p>
          <a:p>
            <a:pPr algn="l" rtl="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en-US" sz="20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000" b="1" i="1">
                <a:solidFill>
                  <a:srgbClr val="FF9900"/>
                </a:solidFill>
                <a:latin typeface="Garamond" pitchFamily="18" charset="0"/>
              </a:rPr>
              <a:t>Instead, they should be stored between </a:t>
            </a:r>
            <a:r>
              <a:rPr lang="en-US" sz="2000" b="1" i="1">
                <a:solidFill>
                  <a:srgbClr val="3333FF"/>
                </a:solidFill>
                <a:latin typeface="Garamond" pitchFamily="18" charset="0"/>
              </a:rPr>
              <a:t>+2º C to +8º</a:t>
            </a:r>
            <a:r>
              <a:rPr lang="en-US" sz="2000" b="1" i="1">
                <a:solidFill>
                  <a:srgbClr val="FF9900"/>
                </a:solidFill>
                <a:latin typeface="Garamond" pitchFamily="18" charset="0"/>
              </a:rPr>
              <a:t> C. </a:t>
            </a:r>
            <a:r>
              <a:rPr lang="en-US" sz="2000" b="1" i="1">
                <a:latin typeface="Garamond" pitchFamily="18" charset="0"/>
              </a:rPr>
              <a:t> </a:t>
            </a:r>
          </a:p>
          <a:p>
            <a:pPr algn="l" rtl="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en-US" sz="20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000" b="1" i="1">
                <a:solidFill>
                  <a:srgbClr val="FF33CC"/>
                </a:solidFill>
                <a:latin typeface="Garamond" pitchFamily="18" charset="0"/>
              </a:rPr>
              <a:t>All freeze-dried vaccines become more heat-sensitive after they have been reconstituted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35BD9-F4AF-4848-BE6B-4A6E210A6869}" type="slidenum">
              <a:rPr lang="ar-SA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  <a:latin typeface="Monotype Corsiva" pitchFamily="66" charset="0"/>
              </a:rPr>
              <a:t>Storage conditions for vaccines and diluents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819400"/>
            <a:ext cx="6858000" cy="3724275"/>
          </a:xfrm>
          <a:solidFill>
            <a:srgbClr val="66FFFF"/>
          </a:solidFill>
          <a:ln>
            <a:solidFill>
              <a:srgbClr val="A50021"/>
            </a:solidFill>
          </a:ln>
        </p:spPr>
        <p:txBody>
          <a:bodyPr/>
          <a:lstStyle/>
          <a:p>
            <a:pPr algn="l" rtl="0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000" b="1" i="1">
                <a:solidFill>
                  <a:srgbClr val="3333FF"/>
                </a:solidFill>
                <a:latin typeface="Garamond" pitchFamily="18" charset="0"/>
              </a:rPr>
              <a:t>BCG, measles, MR, MMR and rubella vaccines</a:t>
            </a:r>
            <a:r>
              <a:rPr lang="en-US" sz="2000" b="1" i="1">
                <a:latin typeface="Garamond" pitchFamily="18" charset="0"/>
              </a:rPr>
              <a:t> are not only </a:t>
            </a:r>
            <a:r>
              <a:rPr lang="en-US" sz="2000" b="1" i="1">
                <a:solidFill>
                  <a:srgbClr val="339966"/>
                </a:solidFill>
                <a:latin typeface="Garamond" pitchFamily="18" charset="0"/>
              </a:rPr>
              <a:t>sensitive </a:t>
            </a:r>
            <a:r>
              <a:rPr lang="en-US" sz="2000" b="1" i="1">
                <a:latin typeface="Garamond" pitchFamily="18" charset="0"/>
              </a:rPr>
              <a:t>to </a:t>
            </a:r>
            <a:r>
              <a:rPr lang="en-US" sz="2000" b="1" i="1">
                <a:solidFill>
                  <a:srgbClr val="FF33CC"/>
                </a:solidFill>
                <a:latin typeface="Garamond" pitchFamily="18" charset="0"/>
              </a:rPr>
              <a:t>heat </a:t>
            </a:r>
            <a:r>
              <a:rPr lang="en-US" sz="2000" b="1" i="1">
                <a:latin typeface="Garamond" pitchFamily="18" charset="0"/>
              </a:rPr>
              <a:t>but also to </a:t>
            </a:r>
            <a:r>
              <a:rPr lang="en-US" sz="2000" b="1" i="1">
                <a:solidFill>
                  <a:srgbClr val="FF33CC"/>
                </a:solidFill>
                <a:latin typeface="Garamond" pitchFamily="18" charset="0"/>
              </a:rPr>
              <a:t>light</a:t>
            </a:r>
            <a:r>
              <a:rPr lang="en-US" sz="2000" b="1" i="1">
                <a:latin typeface="Garamond" pitchFamily="18" charset="0"/>
              </a:rPr>
              <a:t>.  </a:t>
            </a:r>
          </a:p>
          <a:p>
            <a:pPr algn="l" rtl="0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q"/>
            </a:pPr>
            <a:endParaRPr lang="en-US" sz="20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000" b="1" i="1">
                <a:latin typeface="Garamond" pitchFamily="18" charset="0"/>
              </a:rPr>
              <a:t>Normally, these vaccines are supplied in </a:t>
            </a:r>
            <a:r>
              <a:rPr lang="en-US" sz="2000" b="1" i="1">
                <a:solidFill>
                  <a:srgbClr val="A50021"/>
                </a:solidFill>
                <a:latin typeface="Garamond" pitchFamily="18" charset="0"/>
              </a:rPr>
              <a:t>dark brown glass vials</a:t>
            </a:r>
            <a:r>
              <a:rPr lang="en-US" sz="2000" b="1" i="1">
                <a:latin typeface="Garamond" pitchFamily="18" charset="0"/>
              </a:rPr>
              <a:t> to protect them against light  damage.  </a:t>
            </a:r>
          </a:p>
          <a:p>
            <a:pPr algn="l" rtl="0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q"/>
            </a:pPr>
            <a:endParaRPr lang="en-US" sz="20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000" b="1" i="1">
                <a:latin typeface="Garamond" pitchFamily="18" charset="0"/>
              </a:rPr>
              <a:t>Nevertheless, they should always be covered and protected from strong light.  </a:t>
            </a:r>
          </a:p>
          <a:p>
            <a:pPr algn="l" rtl="0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q"/>
            </a:pPr>
            <a:endParaRPr lang="en-US" sz="2000" b="1" i="1">
              <a:latin typeface="Garamond" pitchFamily="18" charset="0"/>
            </a:endParaRPr>
          </a:p>
          <a:p>
            <a:pPr algn="l" rtl="0">
              <a:lnSpc>
                <a:spcPct val="80000"/>
              </a:lnSpc>
              <a:buClr>
                <a:schemeClr val="hlink"/>
              </a:buClr>
              <a:buFont typeface="Wingdings" pitchFamily="2" charset="2"/>
              <a:buChar char="q"/>
            </a:pPr>
            <a:r>
              <a:rPr lang="en-US" sz="2000" b="1" i="1">
                <a:solidFill>
                  <a:srgbClr val="3333FF"/>
                </a:solidFill>
                <a:latin typeface="Garamond" pitchFamily="18" charset="0"/>
              </a:rPr>
              <a:t>Hepatitis B, Hib (liquid), DTP, DT, Td and TT vaccines</a:t>
            </a:r>
            <a:r>
              <a:rPr lang="en-US" sz="2000" b="1" i="1">
                <a:latin typeface="Garamond" pitchFamily="18" charset="0"/>
              </a:rPr>
              <a:t> are </a:t>
            </a:r>
            <a:r>
              <a:rPr lang="en-US" sz="2000" b="1" i="1">
                <a:solidFill>
                  <a:srgbClr val="339966"/>
                </a:solidFill>
                <a:latin typeface="Garamond" pitchFamily="18" charset="0"/>
              </a:rPr>
              <a:t>sensitive</a:t>
            </a:r>
            <a:r>
              <a:rPr lang="en-US" sz="2000" b="1" i="1">
                <a:latin typeface="Garamond" pitchFamily="18" charset="0"/>
              </a:rPr>
              <a:t> to </a:t>
            </a:r>
            <a:r>
              <a:rPr lang="en-US" sz="2000" b="1" i="1">
                <a:solidFill>
                  <a:srgbClr val="FF33CC"/>
                </a:solidFill>
                <a:latin typeface="Garamond" pitchFamily="18" charset="0"/>
              </a:rPr>
              <a:t>both heat and </a:t>
            </a:r>
            <a:r>
              <a:rPr lang="en-US" sz="2000" b="1" i="1" u="sng">
                <a:solidFill>
                  <a:srgbClr val="FF33CC"/>
                </a:solidFill>
                <a:latin typeface="Garamond" pitchFamily="18" charset="0"/>
              </a:rPr>
              <a:t>freezing</a:t>
            </a:r>
            <a:r>
              <a:rPr lang="en-US" sz="2000" b="1" i="1" u="sng">
                <a:latin typeface="Garamond" pitchFamily="18" charset="0"/>
              </a:rPr>
              <a:t> </a:t>
            </a:r>
            <a:r>
              <a:rPr lang="en-US" sz="2000" b="1" i="1">
                <a:latin typeface="Garamond" pitchFamily="18" charset="0"/>
              </a:rPr>
              <a:t>(i.e., below 0º C), and should be protected accordingly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35BD9-F4AF-4848-BE6B-4A6E210A6869}" type="slidenum">
              <a:rPr lang="ar-SA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536</TotalTime>
  <Words>588</Words>
  <Application>Microsoft Office PowerPoint</Application>
  <PresentationFormat>On-screen Show (4:3)</PresentationFormat>
  <Paragraphs>163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Capsules</vt:lpstr>
      <vt:lpstr>The Vaccine Cold Chain</vt:lpstr>
      <vt:lpstr>Cold chain system</vt:lpstr>
      <vt:lpstr>Cold chain system</vt:lpstr>
      <vt:lpstr>The cold chain system</vt:lpstr>
      <vt:lpstr>The cold chain system</vt:lpstr>
      <vt:lpstr>Typical cold chain system</vt:lpstr>
      <vt:lpstr>Storage conditions for vaccines and diluents</vt:lpstr>
      <vt:lpstr>Storage conditions for vaccines and diluents</vt:lpstr>
      <vt:lpstr>Storage conditions for vaccines and diluents</vt:lpstr>
      <vt:lpstr>Storage conditions for vaccines and diluents</vt:lpstr>
      <vt:lpstr>Cold Chain Equipment</vt:lpstr>
      <vt:lpstr>Cold chain equipment  “for transporting vaccine”</vt:lpstr>
      <vt:lpstr>Cold chain equipment  “For vaccine storage”</vt:lpstr>
      <vt:lpstr>Controlling and monitoring temperatures</vt:lpstr>
      <vt:lpstr>Controlling and monitoring temperatures</vt:lpstr>
      <vt:lpstr>Controlling and monitoring temperatures</vt:lpstr>
      <vt:lpstr>Controlling and monitoring temperatures</vt:lpstr>
      <vt:lpstr>Controlling and monitoring temperatures</vt:lpstr>
      <vt:lpstr>Keeping vaccines in the domestic refrigerator at health center</vt:lpstr>
      <vt:lpstr>PowerPoint Presentation</vt:lpstr>
      <vt:lpstr>Shake test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Vaccine Cold Chain:</dc:title>
  <dc:creator>user</dc:creator>
  <cp:lastModifiedBy>MCC</cp:lastModifiedBy>
  <cp:revision>16</cp:revision>
  <dcterms:created xsi:type="dcterms:W3CDTF">2006-04-19T13:45:42Z</dcterms:created>
  <dcterms:modified xsi:type="dcterms:W3CDTF">2021-12-11T22:46:02Z</dcterms:modified>
</cp:coreProperties>
</file>