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822" r:id="rId2"/>
  </p:sldMasterIdLst>
  <p:sldIdLst>
    <p:sldId id="256" r:id="rId3"/>
    <p:sldId id="260" r:id="rId4"/>
    <p:sldId id="261" r:id="rId5"/>
    <p:sldId id="259" r:id="rId6"/>
    <p:sldId id="257" r:id="rId7"/>
    <p:sldId id="262" r:id="rId8"/>
    <p:sldId id="258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3F77B485-FBD5-4FB3-BCA3-557F60968257}">
          <p14:sldIdLst>
            <p14:sldId id="256"/>
            <p14:sldId id="260"/>
            <p14:sldId id="261"/>
            <p14:sldId id="259"/>
            <p14:sldId id="257"/>
            <p14:sldId id="262"/>
            <p14:sldId id="258"/>
            <p14:sldId id="263"/>
            <p14:sldId id="264"/>
            <p14:sldId id="265"/>
            <p14:sldId id="266"/>
            <p14:sldId id="267"/>
            <p14:sldId id="270"/>
            <p14:sldId id="271"/>
            <p14:sldId id="273"/>
            <p14:sldId id="272"/>
            <p14:sldId id="274"/>
            <p14:sldId id="275"/>
            <p14:sldId id="276"/>
          </p14:sldIdLst>
        </p14:section>
        <p14:section name="مقطع بدون عنوان" id="{F6DAD073-5BEC-4A1A-A9DD-DFA7770AAB38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3254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2326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9463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18198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9346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4848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4808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5927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69307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0571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8029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4150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65414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89467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517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2062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104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6858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98032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0287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729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3333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2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635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8512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1593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9776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47E9-996C-4575-92A7-D04863094CDF}" type="datetimeFigureOut">
              <a:rPr lang="ar-JO" smtClean="0"/>
              <a:t>19/02/1442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E3852D-A364-47A1-9EC4-E983E324A29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726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0134C63-9620-475E-AA79-89F29800A9BB}"/>
              </a:ext>
            </a:extLst>
          </p:cNvPr>
          <p:cNvSpPr/>
          <p:nvPr/>
        </p:nvSpPr>
        <p:spPr>
          <a:xfrm>
            <a:off x="2714994" y="1529153"/>
            <a:ext cx="83998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9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uberculosis</a:t>
            </a:r>
            <a:endParaRPr lang="ar-SA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E2338A9-CFE8-4DC7-BE58-86610A448995}"/>
              </a:ext>
            </a:extLst>
          </p:cNvPr>
          <p:cNvSpPr/>
          <p:nvPr/>
        </p:nvSpPr>
        <p:spPr>
          <a:xfrm>
            <a:off x="3311372" y="3950807"/>
            <a:ext cx="4094200" cy="33033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عبد الرحمن </a:t>
            </a:r>
            <a:r>
              <a:rPr lang="ar-JO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أبوقبع</a:t>
            </a:r>
            <a:br>
              <a:rPr lang="ar-JO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JO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أنس السطري </a:t>
            </a:r>
            <a:br>
              <a:rPr lang="ar-JO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ar-JO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ينال </a:t>
            </a:r>
            <a:r>
              <a:rPr lang="ar-JO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المحضي</a:t>
            </a:r>
            <a:endParaRPr lang="ar-JO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>
              <a:lnSpc>
                <a:spcPct val="150000"/>
              </a:lnSpc>
            </a:pPr>
            <a:endParaRPr lang="ar-SA" sz="3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1210E81-C170-4DE5-9EF8-1E925F156934}"/>
              </a:ext>
            </a:extLst>
          </p:cNvPr>
          <p:cNvSpPr txBox="1"/>
          <p:nvPr/>
        </p:nvSpPr>
        <p:spPr>
          <a:xfrm>
            <a:off x="7766007" y="4894591"/>
            <a:ext cx="2091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JO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تقديم :</a:t>
            </a:r>
            <a:endParaRPr lang="ar-JO" sz="4000" dirty="0"/>
          </a:p>
        </p:txBody>
      </p:sp>
    </p:spTree>
    <p:extLst>
      <p:ext uri="{BB962C8B-B14F-4D97-AF65-F5344CB8AC3E}">
        <p14:creationId xmlns:p14="http://schemas.microsoft.com/office/powerpoint/2010/main" val="220932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B442486E-DA30-4578-84F6-0201604F0C89}"/>
              </a:ext>
            </a:extLst>
          </p:cNvPr>
          <p:cNvSpPr txBox="1"/>
          <p:nvPr/>
        </p:nvSpPr>
        <p:spPr>
          <a:xfrm>
            <a:off x="854477" y="2185672"/>
            <a:ext cx="409926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ux Libertine"/>
              </a:rPr>
              <a:t>Miliary</a:t>
            </a:r>
            <a:r>
              <a:rPr lang="en-US" sz="3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inux Libertine"/>
              </a:rPr>
              <a:t> tuberculosis</a:t>
            </a:r>
          </a:p>
        </p:txBody>
      </p:sp>
      <p:pic>
        <p:nvPicPr>
          <p:cNvPr id="6" name="Content Placeholder 4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A2A80ABA-F3F2-48BB-8802-D0D9BF186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58" y="96520"/>
            <a:ext cx="6687879" cy="66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182CE4D-B548-4D6B-A621-D2266909E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2" y="3624516"/>
            <a:ext cx="3901440" cy="262737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92AE587-1FF3-4168-A44B-496B061D3411}"/>
              </a:ext>
            </a:extLst>
          </p:cNvPr>
          <p:cNvSpPr txBox="1"/>
          <p:nvPr/>
        </p:nvSpPr>
        <p:spPr>
          <a:xfrm>
            <a:off x="2558988" y="229220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hematogenous spread of infection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&gt;&gt;  </a:t>
            </a:r>
            <a:r>
              <a:rPr lang="en-US" dirty="0" err="1">
                <a:solidFill>
                  <a:srgbClr val="FF0000"/>
                </a:solidFill>
                <a:latin typeface="Linux Libertine"/>
                <a:cs typeface="Arial" panose="020B0604020202020204" pitchFamily="34" charset="0"/>
              </a:rPr>
              <a:t>Miliary</a:t>
            </a:r>
            <a:r>
              <a:rPr lang="en-US" dirty="0">
                <a:solidFill>
                  <a:srgbClr val="FF0000"/>
                </a:solidFill>
                <a:latin typeface="Linux Libertine"/>
                <a:cs typeface="Arial" panose="020B0604020202020204" pitchFamily="34" charset="0"/>
              </a:rPr>
              <a:t> T.B  </a:t>
            </a:r>
            <a:endParaRPr lang="ar-JO" dirty="0">
              <a:solidFill>
                <a:srgbClr val="FF0000"/>
              </a:solidFill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418365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2333ECA-505E-4890-BEB1-48370554D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88" y="1202308"/>
            <a:ext cx="6096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0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E9819F-4A63-4928-947F-C036D065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findings</a:t>
            </a:r>
            <a:endParaRPr lang="ar-JO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0867B1A-8F57-47DF-97FD-43735568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130" y="3429000"/>
            <a:ext cx="9409481" cy="2480910"/>
          </a:xfrm>
        </p:spPr>
        <p:txBody>
          <a:bodyPr/>
          <a:lstStyle/>
          <a:p>
            <a:r>
              <a:rPr lang="en-US" dirty="0"/>
              <a:t>Usually CXR is most commonly performed</a:t>
            </a:r>
          </a:p>
          <a:p>
            <a:r>
              <a:rPr lang="en-US" dirty="0"/>
              <a:t>Defined abnormalities may suggest TB but never confirm (findings aren’t specific)</a:t>
            </a:r>
          </a:p>
          <a:p>
            <a:r>
              <a:rPr lang="en-US" dirty="0"/>
              <a:t>Even though, CXR can be a useful tool to exclude/rule out TB</a:t>
            </a:r>
          </a:p>
        </p:txBody>
      </p:sp>
    </p:spTree>
    <p:extLst>
      <p:ext uri="{BB962C8B-B14F-4D97-AF65-F5344CB8AC3E}">
        <p14:creationId xmlns:p14="http://schemas.microsoft.com/office/powerpoint/2010/main" val="94329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BB44EB-2FA9-4E67-9F77-32377C74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03" y="236738"/>
            <a:ext cx="8232668" cy="1555864"/>
          </a:xfrm>
        </p:spPr>
        <p:txBody>
          <a:bodyPr/>
          <a:lstStyle/>
          <a:p>
            <a:r>
              <a:rPr lang="en-US" dirty="0"/>
              <a:t>Consolidation &amp; cavitation</a:t>
            </a:r>
            <a:endParaRPr lang="ar-JO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7ABD642-16B0-4C6E-B85C-38B36715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651" y="5302136"/>
            <a:ext cx="11884349" cy="155586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                 lobes                                              patchy                                          cavity</a:t>
            </a:r>
            <a:endParaRPr lang="ar-JO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33C8689-0604-4338-9911-6D84D58CA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456"/>
            <a:ext cx="4325286" cy="41620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FCA7BDE-494F-4198-9BD7-1A6AE674F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74" y="1841456"/>
            <a:ext cx="3732356" cy="41173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52B7269-E4C1-47F5-93B2-1B2510085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30" y="1841456"/>
            <a:ext cx="4135270" cy="39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3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9115C1-F49C-4C09-9EE7-2500DE39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46" y="0"/>
            <a:ext cx="8915399" cy="3117040"/>
          </a:xfrm>
        </p:spPr>
        <p:txBody>
          <a:bodyPr/>
          <a:lstStyle/>
          <a:p>
            <a:r>
              <a:rPr lang="en-US" dirty="0"/>
              <a:t>Pleural effusion &amp; lymphadenopathy</a:t>
            </a:r>
            <a:endParaRPr lang="ar-JO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F93D8F-902D-4212-A6E2-9E0CD0EFC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2093" y="5299481"/>
            <a:ext cx="8915399" cy="1555864"/>
          </a:xfrm>
        </p:spPr>
        <p:txBody>
          <a:bodyPr/>
          <a:lstStyle/>
          <a:p>
            <a:r>
              <a:rPr lang="en-US" dirty="0"/>
              <a:t>Effusion                                                                                     lymphadenopathy</a:t>
            </a:r>
            <a:endParaRPr lang="ar-JO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33ED56F-AADF-427D-A9AE-5F91E9D1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08" y="2365567"/>
            <a:ext cx="3437908" cy="331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15EEE81-B109-469E-941E-83F11BEA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06" y="1558519"/>
            <a:ext cx="4630307" cy="39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723233-11F0-4882-84A8-646B160C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39" y="0"/>
            <a:ext cx="8915399" cy="3117040"/>
          </a:xfrm>
        </p:spPr>
        <p:txBody>
          <a:bodyPr/>
          <a:lstStyle/>
          <a:p>
            <a:r>
              <a:rPr lang="en-US" dirty="0"/>
              <a:t>Other findings</a:t>
            </a:r>
            <a:endParaRPr lang="ar-JO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77E129B-1C0D-4CCC-8CF0-0CE7DCB5F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0F165F-B4CF-4830-9398-10C6AEE22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86" y="2138658"/>
            <a:ext cx="4619988" cy="471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9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D3CA95-5AB1-45A5-859A-9154A001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0" y="121328"/>
            <a:ext cx="6625809" cy="1130423"/>
          </a:xfrm>
        </p:spPr>
        <p:txBody>
          <a:bodyPr/>
          <a:lstStyle/>
          <a:p>
            <a:r>
              <a:rPr lang="en-US" dirty="0"/>
              <a:t>Findings of inactive TB</a:t>
            </a:r>
            <a:endParaRPr lang="ar-JO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DD5D088-CEDA-4825-B380-2F8D16E1A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1844" y="1526959"/>
            <a:ext cx="3234538" cy="1490365"/>
          </a:xfrm>
        </p:spPr>
        <p:txBody>
          <a:bodyPr/>
          <a:lstStyle/>
          <a:p>
            <a:r>
              <a:rPr lang="en-US" dirty="0"/>
              <a:t>Next slide for comparison</a:t>
            </a:r>
            <a:endParaRPr lang="ar-JO" dirty="0"/>
          </a:p>
        </p:txBody>
      </p:sp>
      <p:pic>
        <p:nvPicPr>
          <p:cNvPr id="4" name="Picture 3" descr="C:\Users\User\Desktop\photos camera\IMG_0303.JPG">
            <a:extLst>
              <a:ext uri="{FF2B5EF4-FFF2-40B4-BE49-F238E27FC236}">
                <a16:creationId xmlns:a16="http://schemas.microsoft.com/office/drawing/2014/main" id="{CD7AE2FE-A226-4F8F-BF65-A9BE7ED55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5320" y="1320312"/>
            <a:ext cx="7037479" cy="55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2C8C6E-D603-476A-9FF6-F4675F93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B87415-B13A-4A93-811D-4A178EB07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AB10DDC-245F-468A-8FF1-11E4C74C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62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B586F4-3475-4680-BA2D-1F4F2F70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38" y="383219"/>
            <a:ext cx="6412745" cy="1555864"/>
          </a:xfrm>
        </p:spPr>
        <p:txBody>
          <a:bodyPr/>
          <a:lstStyle/>
          <a:p>
            <a:r>
              <a:rPr lang="en-US" dirty="0"/>
              <a:t>One last thing</a:t>
            </a:r>
            <a:endParaRPr lang="ar-JO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9C4EC0-0F4F-40A9-94C3-823CEBB71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7268418-B5DC-4FEA-9064-1306D3D04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96" t="18735" r="24511" b="14905"/>
          <a:stretch/>
        </p:blipFill>
        <p:spPr>
          <a:xfrm>
            <a:off x="541538" y="2042316"/>
            <a:ext cx="3355759" cy="44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1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912189628_92d2163489">
            <a:extLst>
              <a:ext uri="{FF2B5EF4-FFF2-40B4-BE49-F238E27FC236}">
                <a16:creationId xmlns:a16="http://schemas.microsoft.com/office/drawing/2014/main" id="{F876E0E2-FF50-46CD-8CA1-AD5C3BAC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114703"/>
            <a:ext cx="4857750" cy="5214938"/>
          </a:xfrm>
          <a:prstGeom prst="rect">
            <a:avLst/>
          </a:prstGeom>
          <a:noFill/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F5D81DB-9891-4431-B768-0F7390FE8124}"/>
              </a:ext>
            </a:extLst>
          </p:cNvPr>
          <p:cNvSpPr/>
          <p:nvPr/>
        </p:nvSpPr>
        <p:spPr>
          <a:xfrm>
            <a:off x="2319289" y="2130026"/>
            <a:ext cx="31197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/>
              </a:rPr>
              <a:t>Normal Lung</a:t>
            </a:r>
            <a:endParaRPr lang="ar-JO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76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265" y="1659285"/>
            <a:ext cx="747746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male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25 years old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HIV+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months of non reproductive cough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Poor appetite and weight loss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Fever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Night sweats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dyspnea or hemoptysis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7C34CFC-8727-488A-966C-15600FD04B56}"/>
              </a:ext>
            </a:extLst>
          </p:cNvPr>
          <p:cNvSpPr/>
          <p:nvPr/>
        </p:nvSpPr>
        <p:spPr>
          <a:xfrm>
            <a:off x="1587414" y="543595"/>
            <a:ext cx="6678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Typical case of T.B: </a:t>
            </a:r>
            <a:endParaRPr lang="ar-JO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852C453-7573-4545-BDBA-2695C5843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174" y="3813044"/>
            <a:ext cx="3205117" cy="27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0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CE14A12-8CD1-4BB2-8643-DE5B5159D40C}"/>
              </a:ext>
            </a:extLst>
          </p:cNvPr>
          <p:cNvSpPr txBox="1"/>
          <p:nvPr/>
        </p:nvSpPr>
        <p:spPr>
          <a:xfrm>
            <a:off x="1589102" y="2034712"/>
            <a:ext cx="102537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Gotham"/>
                <a:cs typeface="Times New Roman" panose="02020603050405020304" pitchFamily="18" charset="0"/>
              </a:rPr>
              <a:t>Chronic granulomatous disease.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Gotham"/>
                <a:cs typeface="Times New Roman" panose="02020603050405020304" pitchFamily="18" charset="0"/>
              </a:rPr>
              <a:t>Caused by mycobacterium tuberculosis.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Gotham"/>
                <a:cs typeface="Times New Roman" panose="02020603050405020304" pitchFamily="18" charset="0"/>
              </a:rPr>
              <a:t>Formation of tubercular granulomas with caseous necrosis in the center.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Gotham"/>
                <a:cs typeface="Times New Roman" panose="02020603050405020304" pitchFamily="18" charset="0"/>
              </a:rPr>
              <a:t>Involves lungs and may affect any organ in the body. </a:t>
            </a:r>
          </a:p>
          <a:p>
            <a:endParaRPr lang="en-GB" sz="3200" dirty="0">
              <a:latin typeface="Gotham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D602559-35F9-4F1A-9958-E97E1D2F1B38}"/>
              </a:ext>
            </a:extLst>
          </p:cNvPr>
          <p:cNvSpPr txBox="1"/>
          <p:nvPr/>
        </p:nvSpPr>
        <p:spPr>
          <a:xfrm>
            <a:off x="1853583" y="720856"/>
            <a:ext cx="8484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uberculosis</a:t>
            </a:r>
            <a:endParaRPr lang="ar-SA" sz="1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83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D8A6E51-D45D-41D3-860A-EDD8895CD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01" y="843043"/>
            <a:ext cx="4442845" cy="5189670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AFF412A-9F7F-4829-8D25-7930E26CEAE9}"/>
              </a:ext>
            </a:extLst>
          </p:cNvPr>
          <p:cNvSpPr/>
          <p:nvPr/>
        </p:nvSpPr>
        <p:spPr>
          <a:xfrm>
            <a:off x="2504400" y="2213282"/>
            <a:ext cx="3001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/>
              </a:rPr>
              <a:t>Ranke complex</a:t>
            </a:r>
            <a:endParaRPr lang="ar-JO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31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C99BBA0C-2FE8-43F2-B674-E4CF10FA9EAC}"/>
              </a:ext>
            </a:extLst>
          </p:cNvPr>
          <p:cNvSpPr/>
          <p:nvPr/>
        </p:nvSpPr>
        <p:spPr>
          <a:xfrm>
            <a:off x="1270355" y="1490008"/>
            <a:ext cx="1060204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2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Pathogenesis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The patient is infected by Inhaling the bacteria which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reach the </a:t>
            </a: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alveoli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of the lowe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r &amp; middle lobes</a:t>
            </a:r>
            <a:endParaRPr lang="en-US" sz="20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Alveolar m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acrophag</a:t>
            </a:r>
            <a:r>
              <a:rPr 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e ingests the bacteria but failure lysosomal infusion leads to granulomas formed which contain infection called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Linux Libertine"/>
              </a:rPr>
              <a:t>Ghon’s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Linux Libertine"/>
              </a:rPr>
              <a:t> focus 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reach to hilar lymph nodes called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Linux Libertine"/>
              </a:rPr>
              <a:t>Ghon’s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Linux Libertine"/>
              </a:rPr>
              <a:t> complex </a:t>
            </a:r>
          </a:p>
          <a:p>
            <a:endParaRPr lang="en-US" sz="2000" b="0" i="0" dirty="0">
              <a:solidFill>
                <a:srgbClr val="FF0000"/>
              </a:solidFill>
              <a:effectLst/>
              <a:latin typeface="Linux Libertine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0" i="0" dirty="0">
                <a:solidFill>
                  <a:srgbClr val="FF0000"/>
                </a:solidFill>
                <a:effectLst/>
                <a:latin typeface="Linux Libertine"/>
              </a:rPr>
              <a:t> </a:t>
            </a:r>
            <a:r>
              <a:rPr lang="en-US" sz="2000" b="0" i="0" dirty="0" err="1">
                <a:solidFill>
                  <a:srgbClr val="FF0000"/>
                </a:solidFill>
                <a:effectLst/>
                <a:latin typeface="Linux Libertine"/>
              </a:rPr>
              <a:t>Ghon’s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Linux Libertine"/>
              </a:rPr>
              <a:t> complex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undergos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fibrosis &amp; calcification to become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Linux Libertine"/>
              </a:rPr>
              <a:t>Ranke complex</a:t>
            </a:r>
          </a:p>
          <a:p>
            <a:pPr algn="l"/>
            <a:r>
              <a:rPr lang="en-US" sz="2000" dirty="0">
                <a:solidFill>
                  <a:srgbClr val="002060"/>
                </a:solidFill>
                <a:latin typeface="Linux Libertine"/>
              </a:rPr>
              <a:t>OR</a:t>
            </a:r>
            <a:r>
              <a:rPr lang="en-US" sz="2000" dirty="0">
                <a:solidFill>
                  <a:srgbClr val="FF0000"/>
                </a:solidFill>
                <a:latin typeface="Linux Libertine"/>
              </a:rPr>
              <a:t> </a:t>
            </a:r>
            <a:r>
              <a:rPr lang="en-US" sz="2000" dirty="0">
                <a:latin typeface="Linux Libertine"/>
              </a:rPr>
              <a:t>go to </a:t>
            </a:r>
            <a:r>
              <a:rPr lang="en-US" sz="2000" dirty="0">
                <a:solidFill>
                  <a:srgbClr val="FF0000"/>
                </a:solidFill>
                <a:latin typeface="Linux Libertine"/>
              </a:rPr>
              <a:t>latent phase </a:t>
            </a:r>
            <a:br>
              <a:rPr lang="en-US" sz="2000" b="0" i="0" dirty="0">
                <a:solidFill>
                  <a:srgbClr val="FF0000"/>
                </a:solidFill>
                <a:effectLst/>
                <a:latin typeface="Linux Libertine"/>
              </a:rPr>
            </a:br>
            <a:endParaRPr lang="en-US" sz="2000" b="0" i="0" dirty="0">
              <a:effectLst/>
              <a:latin typeface="Linux Libertine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6BCD5B1-97F2-48AE-912D-C9348FF56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60" y="3883917"/>
            <a:ext cx="2666260" cy="2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1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8AF21AF-08DC-4870-BD09-3B0B1E0E8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53" y="71021"/>
            <a:ext cx="4892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8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close up of a womans face&#10;&#10;Description automatically generated">
            <a:extLst>
              <a:ext uri="{FF2B5EF4-FFF2-40B4-BE49-F238E27FC236}">
                <a16:creationId xmlns:a16="http://schemas.microsoft.com/office/drawing/2014/main" id="{0BFD966C-5EFB-448B-81B3-6F68CB862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t="12066" r="17451"/>
          <a:stretch/>
        </p:blipFill>
        <p:spPr>
          <a:xfrm>
            <a:off x="5548543" y="994300"/>
            <a:ext cx="5459767" cy="53699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64C97B3-9CAB-4A4C-9044-E1A8F6A57DA4}"/>
              </a:ext>
            </a:extLst>
          </p:cNvPr>
          <p:cNvSpPr/>
          <p:nvPr/>
        </p:nvSpPr>
        <p:spPr>
          <a:xfrm>
            <a:off x="2153328" y="2351782"/>
            <a:ext cx="28250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/>
              </a:rPr>
              <a:t>Lung cavitation </a:t>
            </a:r>
            <a:br>
              <a:rPr lang="en-US" sz="32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/>
              </a:rPr>
            </a:br>
            <a:r>
              <a:rPr lang="en-US" sz="32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tham"/>
              </a:rPr>
              <a:t>( chronic )</a:t>
            </a:r>
            <a:endParaRPr lang="ar-JO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22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4219681-28F3-4644-9772-4ED19761CE7A}"/>
              </a:ext>
            </a:extLst>
          </p:cNvPr>
          <p:cNvSpPr txBox="1"/>
          <p:nvPr/>
        </p:nvSpPr>
        <p:spPr>
          <a:xfrm>
            <a:off x="2885242" y="1661889"/>
            <a:ext cx="6922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reactivation occurs after latent phase, 2ry stage of the disease begins. This stage is characterized by a localized caseating destructive lesions which eventually changes into cavitation in the upper lobes.</a:t>
            </a:r>
            <a:endParaRPr lang="ar-JO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6C1B33E-D8C1-4A46-8379-B6B86B2A4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395" y="2976396"/>
            <a:ext cx="3357227" cy="28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4B82B6-A555-4FC8-8561-379A42936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14" y="1045245"/>
            <a:ext cx="5573463" cy="52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271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TM02900720[[fn=تكامل]]</Template>
  <TotalTime>338</TotalTime>
  <Words>259</Words>
  <Application>Microsoft Office PowerPoint</Application>
  <PresentationFormat>شاشة عريضة</PresentationFormat>
  <Paragraphs>47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Gotham</vt:lpstr>
      <vt:lpstr>Linux Libertine</vt:lpstr>
      <vt:lpstr>Wingdings</vt:lpstr>
      <vt:lpstr>Wingdings 2</vt:lpstr>
      <vt:lpstr>Wingdings 3</vt:lpstr>
      <vt:lpstr>HDOfficeLightV0</vt:lpstr>
      <vt:lpstr>ربطة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Radiological findings</vt:lpstr>
      <vt:lpstr>Consolidation &amp; cavitation</vt:lpstr>
      <vt:lpstr>Pleural effusion &amp; lymphadenopathy</vt:lpstr>
      <vt:lpstr>Other findings</vt:lpstr>
      <vt:lpstr>Findings of inactive TB</vt:lpstr>
      <vt:lpstr>عرض تقديمي في PowerPoint</vt:lpstr>
      <vt:lpstr>One last thing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عبدالرحمن ابو قبع</dc:creator>
  <cp:lastModifiedBy>عبدالرحمن ابو قبع</cp:lastModifiedBy>
  <cp:revision>30</cp:revision>
  <dcterms:created xsi:type="dcterms:W3CDTF">2020-10-05T20:47:08Z</dcterms:created>
  <dcterms:modified xsi:type="dcterms:W3CDTF">2020-10-06T06:04:18Z</dcterms:modified>
</cp:coreProperties>
</file>