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0" r:id="rId4"/>
    <p:sldMasterId id="2147483696" r:id="rId5"/>
    <p:sldMasterId id="2147483702" r:id="rId6"/>
    <p:sldMasterId id="2147483708" r:id="rId7"/>
    <p:sldMasterId id="2147483714" r:id="rId8"/>
  </p:sldMasterIdLst>
  <p:notesMasterIdLst>
    <p:notesMasterId r:id="rId41"/>
  </p:notesMasterIdLst>
  <p:sldIdLst>
    <p:sldId id="257" r:id="rId9"/>
    <p:sldId id="258" r:id="rId10"/>
    <p:sldId id="259" r:id="rId11"/>
    <p:sldId id="261" r:id="rId12"/>
    <p:sldId id="262" r:id="rId13"/>
    <p:sldId id="263" r:id="rId14"/>
    <p:sldId id="264" r:id="rId15"/>
    <p:sldId id="265" r:id="rId16"/>
    <p:sldId id="266" r:id="rId17"/>
    <p:sldId id="267" r:id="rId18"/>
    <p:sldId id="268" r:id="rId19"/>
    <p:sldId id="269" r:id="rId20"/>
    <p:sldId id="270" r:id="rId21"/>
    <p:sldId id="271"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5"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4660"/>
  </p:normalViewPr>
  <p:slideViewPr>
    <p:cSldViewPr>
      <p:cViewPr varScale="1">
        <p:scale>
          <a:sx n="65" d="100"/>
          <a:sy n="65" d="100"/>
        </p:scale>
        <p:origin x="1324"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9EB1D-2037-4204-96EF-35624107CDA9}" type="datetimeFigureOut">
              <a:rPr lang="en-US" smtClean="0"/>
              <a:t>30/04/2023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A652A8-BC81-42F9-90BC-1BF4A8F56A4D}" type="slidenum">
              <a:rPr lang="en-US" smtClean="0"/>
              <a:t>‹#›</a:t>
            </a:fld>
            <a:endParaRPr lang="en-US"/>
          </a:p>
        </p:txBody>
      </p:sp>
    </p:spTree>
    <p:extLst>
      <p:ext uri="{BB962C8B-B14F-4D97-AF65-F5344CB8AC3E}">
        <p14:creationId xmlns:p14="http://schemas.microsoft.com/office/powerpoint/2010/main" val="256405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 more…</a:t>
            </a:r>
          </a:p>
          <a:p>
            <a:r>
              <a:rPr lang="en-US" altLang="uk-UA" smtClean="0"/>
              <a:t>There is three basic steps which are in common with all type of PCR </a:t>
            </a:r>
          </a:p>
          <a:p>
            <a:r>
              <a:rPr lang="en-US" altLang="uk-UA" smtClean="0"/>
              <a:t>Thermal denaturation :</a:t>
            </a:r>
          </a:p>
          <a:p>
            <a:r>
              <a:rPr lang="en-US" altLang="uk-UA" smtClean="0"/>
              <a:t>In this step DNAs are denatured mostly by temprature about 94˚c &amp; single stranded DNAs are made.</a:t>
            </a:r>
          </a:p>
          <a:p>
            <a:r>
              <a:rPr lang="en-US" altLang="uk-UA" smtClean="0"/>
              <a:t>( in some  cases It’s done by helicase )</a:t>
            </a:r>
          </a:p>
          <a:p>
            <a:r>
              <a:rPr lang="en-US" altLang="uk-UA" smtClean="0"/>
              <a:t>Primer annealing :</a:t>
            </a:r>
          </a:p>
          <a:p>
            <a:r>
              <a:rPr lang="en-US" altLang="uk-UA" smtClean="0"/>
              <a:t>In this step Primers are attached to ssDNA by their complementary regions.</a:t>
            </a:r>
          </a:p>
          <a:p>
            <a:r>
              <a:rPr lang="en-US" altLang="uk-UA" smtClean="0"/>
              <a:t>Extension or polymerization :</a:t>
            </a:r>
          </a:p>
          <a:p>
            <a:r>
              <a:rPr lang="en-US" altLang="uk-UA" smtClean="0"/>
              <a:t>This is done by a temprature resistance polymerase named  Taq  polymerase  which is extracted from Thermus  aquaticus. </a:t>
            </a:r>
          </a:p>
          <a:p>
            <a:endParaRPr lang="en-US" altLang="uk-UA" smtClean="0"/>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r>
              <a:rPr lang="en-US" altLang="uk-UA" smtClean="0"/>
              <a:t>Introduction </a:t>
            </a:r>
          </a:p>
          <a:p>
            <a:endParaRPr lang="en-GB" alt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PCR phases</a:t>
            </a:r>
          </a:p>
          <a:p>
            <a:endParaRPr lang="en-US" altLang="uk-UA" smtClean="0"/>
          </a:p>
          <a:p>
            <a:r>
              <a:rPr lang="en-US" altLang="uk-UA" smtClean="0"/>
              <a:t>Exponential</a:t>
            </a:r>
          </a:p>
          <a:p>
            <a:r>
              <a:rPr lang="en-US" altLang="uk-UA" smtClean="0"/>
              <a:t>If 100% efficiency – exact doubling of products. Specific and precise</a:t>
            </a:r>
          </a:p>
          <a:p>
            <a:endParaRPr lang="en-US" altLang="uk-UA" smtClean="0"/>
          </a:p>
          <a:p>
            <a:r>
              <a:rPr lang="en-US" altLang="uk-UA" smtClean="0"/>
              <a:t>Linear</a:t>
            </a:r>
          </a:p>
          <a:p>
            <a:r>
              <a:rPr lang="en-US" altLang="uk-UA" smtClean="0"/>
              <a:t>High variability. Reaction components are being consumed and PCR products are starting to degrade.</a:t>
            </a:r>
          </a:p>
          <a:p>
            <a:endParaRPr lang="en-US" altLang="uk-UA" smtClean="0"/>
          </a:p>
          <a:p>
            <a:r>
              <a:rPr lang="en-US" altLang="uk-UA" smtClean="0"/>
              <a:t>Plateau</a:t>
            </a:r>
          </a:p>
          <a:p>
            <a:r>
              <a:rPr lang="en-US" altLang="uk-UA" smtClean="0"/>
              <a:t>End-point analysis. The reaction has stopped and if left for long – degradation of PCR products.</a:t>
            </a:r>
          </a:p>
          <a:p>
            <a:r>
              <a:rPr lang="en-US" altLang="uk-UA" smtClean="0"/>
              <a:t> more…</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r>
              <a:rPr lang="en-US" altLang="uk-UA" smtClean="0"/>
              <a:t>Introduction </a:t>
            </a:r>
          </a:p>
          <a:p>
            <a:r>
              <a:rPr lang="en-US" altLang="uk-UA" smtClean="0"/>
              <a:t>Exponential</a:t>
            </a:r>
          </a:p>
          <a:p>
            <a:r>
              <a:rPr lang="en-US" altLang="uk-UA" smtClean="0"/>
              <a:t>Linear</a:t>
            </a:r>
          </a:p>
          <a:p>
            <a:r>
              <a:rPr lang="en-US" altLang="uk-UA" smtClean="0"/>
              <a:t>Plateau</a:t>
            </a:r>
          </a:p>
          <a:p>
            <a:endParaRPr lang="en-GB" alt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Advantages &amp; disadvantages</a:t>
            </a:r>
          </a:p>
          <a:p>
            <a:r>
              <a:rPr lang="en-US" altLang="uk-UA" smtClean="0"/>
              <a:t>* The most accurate &amp; feasible technique to      determine the amount &amp; concentration of products.</a:t>
            </a:r>
          </a:p>
          <a:p>
            <a:r>
              <a:rPr lang="en-US" altLang="uk-UA" smtClean="0"/>
              <a:t>* Rapid cycling (30 minutes to 2 hours).</a:t>
            </a:r>
          </a:p>
          <a:p>
            <a:r>
              <a:rPr lang="en-US" altLang="uk-UA" smtClean="0"/>
              <a:t>* Specific &amp; sensitive.</a:t>
            </a:r>
          </a:p>
          <a:p>
            <a:r>
              <a:rPr lang="en-US" altLang="uk-UA" smtClean="0"/>
              <a:t>* Not much more expensive.</a:t>
            </a:r>
          </a:p>
          <a:p>
            <a:endParaRPr lang="en-US" altLang="uk-UA" smtClean="0"/>
          </a:p>
          <a:p>
            <a:r>
              <a:rPr lang="en-US" altLang="uk-UA" smtClean="0"/>
              <a:t>                            * * * * *</a:t>
            </a:r>
          </a:p>
          <a:p>
            <a:r>
              <a:rPr lang="en-US" altLang="uk-UA" smtClean="0"/>
              <a:t>* Pollution.</a:t>
            </a:r>
          </a:p>
          <a:p>
            <a:r>
              <a:rPr lang="en-US" altLang="uk-UA" smtClean="0"/>
              <a:t>* Poor precision.</a:t>
            </a:r>
          </a:p>
          <a:p>
            <a:r>
              <a:rPr lang="en-US" altLang="uk-UA" smtClean="0"/>
              <a:t>* Hard to get quantitative data.</a:t>
            </a:r>
          </a:p>
          <a:p>
            <a:endParaRPr lang="en-US" altLang="uk-UA" smtClean="0"/>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endParaRPr lang="en-GB" alt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Real Time PCR</a:t>
            </a:r>
          </a:p>
          <a:p>
            <a:r>
              <a:rPr lang="en-US" altLang="uk-UA" smtClean="0"/>
              <a:t>The perfect standard does not exist.</a:t>
            </a:r>
          </a:p>
          <a:p>
            <a:r>
              <a:rPr lang="en-US" altLang="uk-UA" smtClean="0"/>
              <a:t>Quantitative Real-Time PCR is an important technique for quantifying messenger RNA levels (gene expression) and DNA gene levels (copy number) in biological samples.(1)</a:t>
            </a:r>
          </a:p>
          <a:p>
            <a:r>
              <a:rPr lang="en-US" altLang="uk-UA" smtClean="0"/>
              <a:t>Additional benefits of Real-Time quantitative PCR include sensitivity and a wide dynamic range. As few as 10 copies of an RNA/DNA target can be detected with linearity of detection greater than six orders of magnitude.</a:t>
            </a:r>
          </a:p>
          <a:p>
            <a:r>
              <a:rPr lang="en-US" altLang="uk-UA" smtClean="0"/>
              <a:t>Considered to be the most sensitive method for the detection and quantification of gene expression</a:t>
            </a:r>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endParaRPr lang="en-GB" alt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The Basic of Real time PCR</a:t>
            </a:r>
          </a:p>
          <a:p>
            <a:endParaRPr lang="en-US" altLang="uk-UA" smtClean="0"/>
          </a:p>
          <a:p>
            <a:r>
              <a:rPr lang="en-US" altLang="uk-UA" smtClean="0"/>
              <a:t> Baseline – The baseline phase contains all the amplification that is below the level of detection of the real time instrument.</a:t>
            </a:r>
          </a:p>
          <a:p>
            <a:r>
              <a:rPr lang="en-US" altLang="uk-UA" smtClean="0"/>
              <a:t>Threshold – where the threshold and the amplification plot intersect defines CT. Can be set manually/automatically</a:t>
            </a:r>
          </a:p>
          <a:p>
            <a:r>
              <a:rPr lang="en-US" altLang="uk-UA" smtClean="0"/>
              <a:t>CT – (cycle threshold) the cycle number where the fluorescence passes the threshold</a:t>
            </a:r>
          </a:p>
          <a:p>
            <a:r>
              <a:rPr lang="en-US" altLang="uk-UA" smtClean="0"/>
              <a:t>Rn – (Rn-baseline)</a:t>
            </a:r>
          </a:p>
          <a:p>
            <a:r>
              <a:rPr lang="en-US" altLang="uk-UA" smtClean="0"/>
              <a:t>NTC – no template control</a:t>
            </a:r>
          </a:p>
          <a:p>
            <a:r>
              <a:rPr lang="en-US" altLang="uk-UA" smtClean="0"/>
              <a:t>DRn is plotted against cycle numbers to produce the amplification curves and gives the CT value.</a:t>
            </a:r>
          </a:p>
          <a:p>
            <a:r>
              <a:rPr lang="en-US" altLang="uk-UA" smtClean="0"/>
              <a:t>Introduction </a:t>
            </a:r>
          </a:p>
          <a:p>
            <a:r>
              <a:rPr lang="en-US" altLang="uk-UA" smtClean="0"/>
              <a:t>Advantage disadvantages </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a:t>
            </a:r>
          </a:p>
          <a:p>
            <a:r>
              <a:rPr lang="en-US" altLang="uk-UA" smtClean="0"/>
              <a:t>REAL TIME PCR &amp; IT’S FUNCTIONS IN DIAGNOSIS</a:t>
            </a:r>
          </a:p>
          <a:p>
            <a:r>
              <a:rPr lang="en-US" altLang="uk-UA" smtClean="0"/>
              <a:t>Log fluorescence (Rn)</a:t>
            </a:r>
          </a:p>
          <a:p>
            <a:endParaRPr lang="en-GB" alt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uk-UA" smtClean="0"/>
              <a:t>Uses fluorescence as a reporter by Three general methods :</a:t>
            </a:r>
          </a:p>
          <a:p>
            <a:r>
              <a:rPr lang="en-GB" altLang="uk-UA" smtClean="0"/>
              <a:t>1. Hydrolysis probes</a:t>
            </a:r>
          </a:p>
          <a:p>
            <a:r>
              <a:rPr lang="en-GB" altLang="uk-UA" smtClean="0"/>
              <a:t>(TaqMan, Beacons, Scorpions) </a:t>
            </a:r>
          </a:p>
          <a:p>
            <a:r>
              <a:rPr lang="en-GB" altLang="uk-UA" smtClean="0"/>
              <a:t>2. Hybridization probes</a:t>
            </a:r>
          </a:p>
          <a:p>
            <a:r>
              <a:rPr lang="en-GB" altLang="uk-UA" smtClean="0"/>
              <a:t>(Light Cycler) most accurate &amp; specific.</a:t>
            </a:r>
          </a:p>
          <a:p>
            <a:r>
              <a:rPr lang="en-GB" altLang="uk-UA" smtClean="0"/>
              <a:t>3. DNA-binding agents</a:t>
            </a:r>
          </a:p>
          <a:p>
            <a:r>
              <a:rPr lang="en-GB" altLang="uk-UA" smtClean="0"/>
              <a:t>(SYBR Green)less accuracy.</a:t>
            </a:r>
          </a:p>
          <a:p>
            <a:r>
              <a:rPr lang="en-GB" altLang="uk-UA" smtClean="0"/>
              <a:t>Detection in real time PCR</a:t>
            </a:r>
          </a:p>
          <a:p>
            <a:r>
              <a:rPr lang="en-GB" altLang="uk-UA" smtClean="0"/>
              <a:t>Introduction </a:t>
            </a:r>
          </a:p>
          <a:p>
            <a:r>
              <a:rPr lang="en-GB" altLang="uk-UA" smtClean="0"/>
              <a:t>Advantage disadvantages </a:t>
            </a:r>
          </a:p>
          <a:p>
            <a:r>
              <a:rPr lang="en-GB" altLang="uk-UA" smtClean="0"/>
              <a:t>Real Time PCR</a:t>
            </a:r>
          </a:p>
          <a:p>
            <a:r>
              <a:rPr lang="en-GB" altLang="uk-UA" smtClean="0"/>
              <a:t>Product Detection</a:t>
            </a:r>
          </a:p>
          <a:p>
            <a:r>
              <a:rPr lang="en-GB" altLang="uk-UA" smtClean="0"/>
              <a:t>in medicine</a:t>
            </a:r>
          </a:p>
          <a:p>
            <a:r>
              <a:rPr lang="en-GB" altLang="uk-UA" smtClean="0"/>
              <a:t>Conclusion</a:t>
            </a:r>
          </a:p>
          <a:p>
            <a:r>
              <a:rPr lang="en-GB" altLang="uk-UA" smtClean="0"/>
              <a:t>Reference</a:t>
            </a:r>
          </a:p>
          <a:p>
            <a:r>
              <a:rPr lang="en-GB" altLang="uk-UA" smtClean="0"/>
              <a:t>REAL TIME PCR &amp; IT’S FUNCTIONS IN DIAGNOSIS</a:t>
            </a:r>
          </a:p>
          <a:p>
            <a:endParaRPr lang="en-GB" alt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 DNA binding dye</a:t>
            </a:r>
          </a:p>
          <a:p>
            <a:r>
              <a:rPr lang="en-US" altLang="uk-UA" smtClean="0"/>
              <a:t>* Binds to minor groove (dsDNA)</a:t>
            </a:r>
          </a:p>
          <a:p>
            <a:r>
              <a:rPr lang="en-US" altLang="uk-UA" smtClean="0"/>
              <a:t>* Emits light when bound</a:t>
            </a:r>
          </a:p>
          <a:p>
            <a:r>
              <a:rPr lang="en-US" altLang="uk-UA" smtClean="0"/>
              <a:t>More double stranded DNA = more binding = more fluorescence</a:t>
            </a:r>
          </a:p>
          <a:p>
            <a:r>
              <a:rPr lang="en-US" altLang="uk-UA" smtClean="0"/>
              <a:t> * Forensically, can be used to calculate how much DNA was present before reaction. </a:t>
            </a:r>
          </a:p>
          <a:p>
            <a:r>
              <a:rPr lang="en-US" altLang="uk-UA" smtClean="0"/>
              <a:t>* Unspecific</a:t>
            </a:r>
          </a:p>
          <a:p>
            <a:r>
              <a:rPr lang="en-US" altLang="uk-UA" smtClean="0"/>
              <a:t>* Dissociation curve</a:t>
            </a:r>
          </a:p>
          <a:p>
            <a:r>
              <a:rPr lang="en-US" altLang="uk-UA" smtClean="0"/>
              <a:t>SYBR® green</a:t>
            </a:r>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REAL TIME PCR &amp; IT’S FUNCTIONS IN DIAGNOSIS</a:t>
            </a:r>
          </a:p>
          <a:p>
            <a:endParaRPr lang="en-GB" alt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uk-UA" smtClean="0"/>
              <a:t>1)</a:t>
            </a:r>
          </a:p>
          <a:p>
            <a:r>
              <a:rPr lang="en-US" altLang="uk-UA" smtClean="0"/>
              <a:t>2)</a:t>
            </a:r>
          </a:p>
          <a:p>
            <a:r>
              <a:rPr lang="en-US" altLang="uk-UA" smtClean="0"/>
              <a:t>3)</a:t>
            </a:r>
          </a:p>
          <a:p>
            <a:r>
              <a:rPr lang="en-US" altLang="uk-UA" smtClean="0"/>
              <a:t>1) Denaturation and hybridization of probe.</a:t>
            </a:r>
          </a:p>
          <a:p>
            <a:endParaRPr lang="en-US" altLang="uk-UA" smtClean="0"/>
          </a:p>
          <a:p>
            <a:r>
              <a:rPr lang="en-US" altLang="uk-UA" smtClean="0"/>
              <a:t>2) Extension of primer and strand displacement of probe.</a:t>
            </a:r>
          </a:p>
          <a:p>
            <a:endParaRPr lang="en-US" altLang="uk-UA" smtClean="0"/>
          </a:p>
          <a:p>
            <a:r>
              <a:rPr lang="en-US" altLang="uk-UA" smtClean="0"/>
              <a:t>3) Cleavage of probe and fluorescence from the reporter dye.</a:t>
            </a:r>
          </a:p>
          <a:p>
            <a:r>
              <a:rPr lang="en-US" altLang="uk-UA" smtClean="0"/>
              <a:t>Fluorescence from reporter dye is directly proportional to the number of amplicons generated</a:t>
            </a:r>
          </a:p>
          <a:p>
            <a:r>
              <a:rPr lang="en-US" altLang="uk-UA" smtClean="0"/>
              <a:t>REAL TIME PCR &amp; IT’S FUNCTIONS IN DIAGNOSIS</a:t>
            </a:r>
          </a:p>
          <a:p>
            <a:r>
              <a:rPr lang="en-US" altLang="uk-UA" smtClean="0"/>
              <a:t>Introduction </a:t>
            </a:r>
          </a:p>
          <a:p>
            <a:r>
              <a:rPr lang="en-US" altLang="uk-UA" smtClean="0"/>
              <a:t>Advantage disadvantages </a:t>
            </a:r>
          </a:p>
          <a:p>
            <a:r>
              <a:rPr lang="en-US" altLang="uk-UA" smtClean="0"/>
              <a:t>Real Time PCR</a:t>
            </a:r>
          </a:p>
          <a:p>
            <a:r>
              <a:rPr lang="en-US" altLang="uk-UA" smtClean="0"/>
              <a:t>Product Detection</a:t>
            </a:r>
          </a:p>
          <a:p>
            <a:r>
              <a:rPr lang="en-US" altLang="uk-UA" smtClean="0"/>
              <a:t>in medicine</a:t>
            </a:r>
          </a:p>
          <a:p>
            <a:r>
              <a:rPr lang="en-US" altLang="uk-UA" smtClean="0"/>
              <a:t>Conclusion</a:t>
            </a:r>
          </a:p>
          <a:p>
            <a:r>
              <a:rPr lang="en-US" altLang="uk-UA" smtClean="0"/>
              <a:t>Reference</a:t>
            </a:r>
          </a:p>
          <a:p>
            <a:r>
              <a:rPr lang="en-US" altLang="uk-UA" smtClean="0"/>
              <a:t>Taqman</a:t>
            </a:r>
          </a:p>
          <a:p>
            <a:endParaRPr lang="en-GB" alt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uk-UA" smtClean="0"/>
              <a:t>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5.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7.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Master" Target="../slideMasters/slideMaster8.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4" name="Прямоугольник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lang="ru-RU" smtClean="0"/>
              <a:t>Образец заголовка</a:t>
            </a:r>
            <a:endParaRPr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7" name="Дата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C8173963-FC81-4F2E-98A9-372625050512}" type="datetimeFigureOut">
              <a:rPr lang="ru-RU"/>
              <a:pPr>
                <a:defRPr/>
              </a:pPr>
              <a:t>30.04.2023</a:t>
            </a:fld>
            <a:endParaRPr lang="ru-RU"/>
          </a:p>
        </p:txBody>
      </p:sp>
      <p:sp>
        <p:nvSpPr>
          <p:cNvPr id="10" name="Нижний колонтитул 16"/>
          <p:cNvSpPr>
            <a:spLocks noGrp="1"/>
          </p:cNvSpPr>
          <p:nvPr>
            <p:ph type="ftr" sz="quarter" idx="11"/>
          </p:nvPr>
        </p:nvSpPr>
        <p:spPr>
          <a:xfrm>
            <a:off x="2085975" y="236538"/>
            <a:ext cx="5867400" cy="365125"/>
          </a:xfrm>
        </p:spPr>
        <p:txBody>
          <a:bodyPr/>
          <a:lstStyle>
            <a:lvl1pPr algn="r">
              <a:defRPr>
                <a:solidFill>
                  <a:srgbClr val="E9E5DC"/>
                </a:solidFill>
              </a:defRPr>
            </a:lvl1pPr>
          </a:lstStyle>
          <a:p>
            <a:pPr>
              <a:defRPr/>
            </a:pPr>
            <a:endParaRPr lang="ru-RU"/>
          </a:p>
        </p:txBody>
      </p:sp>
      <p:sp>
        <p:nvSpPr>
          <p:cNvPr id="11" name="Номер слайда 28"/>
          <p:cNvSpPr>
            <a:spLocks noGrp="1"/>
          </p:cNvSpPr>
          <p:nvPr>
            <p:ph type="sldNum" sz="quarter" idx="12"/>
          </p:nvPr>
        </p:nvSpPr>
        <p:spPr>
          <a:xfrm>
            <a:off x="8001000" y="228600"/>
            <a:ext cx="838200" cy="381000"/>
          </a:xfrm>
        </p:spPr>
        <p:txBody>
          <a:bodyPr/>
          <a:lstStyle>
            <a:lvl1pPr>
              <a:defRPr>
                <a:solidFill>
                  <a:srgbClr val="E9E5DC"/>
                </a:solidFill>
              </a:defRPr>
            </a:lvl1pPr>
          </a:lstStyle>
          <a:p>
            <a:pPr>
              <a:defRPr/>
            </a:pPr>
            <a:fld id="{7892AB15-A7A1-4900-B33F-D3A9F11B8A1E}" type="slidenum">
              <a:rPr lang="ru-RU"/>
              <a:pPr>
                <a:defRPr/>
              </a:pPr>
              <a:t>‹#›</a:t>
            </a:fld>
            <a:endParaRPr lang="ru-RU"/>
          </a:p>
        </p:txBody>
      </p:sp>
    </p:spTree>
    <p:extLst>
      <p:ext uri="{BB962C8B-B14F-4D97-AF65-F5344CB8AC3E}">
        <p14:creationId xmlns:p14="http://schemas.microsoft.com/office/powerpoint/2010/main" val="15151632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30.04.2023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A0788C4-B395-4AF4-8CB9-F51CED6BD154}" type="slidenum">
              <a:rPr lang="ru-RU"/>
              <a:pPr>
                <a:defRPr/>
              </a:pPr>
              <a:t>‹#›</a:t>
            </a:fld>
            <a:endParaRPr lang="ru-RU"/>
          </a:p>
        </p:txBody>
      </p:sp>
    </p:spTree>
    <p:extLst>
      <p:ext uri="{BB962C8B-B14F-4D97-AF65-F5344CB8AC3E}">
        <p14:creationId xmlns:p14="http://schemas.microsoft.com/office/powerpoint/2010/main" val="2223612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Вертикальный заголовок 1"/>
          <p:cNvSpPr>
            <a:spLocks noGrp="1"/>
          </p:cNvSpPr>
          <p:nvPr>
            <p:ph type="title" orient="vert"/>
          </p:nvPr>
        </p:nvSpPr>
        <p:spPr>
          <a:xfrm>
            <a:off x="6553200" y="609600"/>
            <a:ext cx="2057400" cy="55165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a:xfrm>
            <a:off x="6553200" y="6248400"/>
            <a:ext cx="2209800" cy="365125"/>
          </a:xfrm>
        </p:spPr>
        <p:txBody>
          <a:bodyPr/>
          <a:lstStyle>
            <a:lvl1pPr>
              <a:defRPr/>
            </a:lvl1pPr>
          </a:lstStyle>
          <a:p>
            <a:pPr>
              <a:defRPr/>
            </a:pPr>
            <a:fld id="{1E393BE7-4F9F-495A-BA8E-3C02E0CADA01}" type="datetimeFigureOut">
              <a:rPr lang="ru-RU"/>
              <a:pPr>
                <a:defRPr/>
              </a:pPr>
              <a:t>30.04.2023</a:t>
            </a:fld>
            <a:endParaRPr lang="ru-RU"/>
          </a:p>
        </p:txBody>
      </p:sp>
      <p:sp>
        <p:nvSpPr>
          <p:cNvPr id="8" name="Нижний колонтитул 4"/>
          <p:cNvSpPr>
            <a:spLocks noGrp="1"/>
          </p:cNvSpPr>
          <p:nvPr>
            <p:ph type="ftr" sz="quarter" idx="11"/>
          </p:nvPr>
        </p:nvSpPr>
        <p:spPr>
          <a:xfrm>
            <a:off x="457200" y="6248400"/>
            <a:ext cx="5573713" cy="365125"/>
          </a:xfrm>
        </p:spPr>
        <p:txBody>
          <a:bodyPr/>
          <a:lstStyle>
            <a:lvl1pPr>
              <a:defRPr/>
            </a:lvl1pPr>
          </a:lstStyle>
          <a:p>
            <a:pPr>
              <a:defRPr/>
            </a:pPr>
            <a:endParaRPr lang="ru-RU"/>
          </a:p>
        </p:txBody>
      </p:sp>
      <p:sp>
        <p:nvSpPr>
          <p:cNvPr id="9" name="Номер слайда 5"/>
          <p:cNvSpPr>
            <a:spLocks noGrp="1"/>
          </p:cNvSpPr>
          <p:nvPr>
            <p:ph type="sldNum" sz="quarter" idx="12"/>
          </p:nvPr>
        </p:nvSpPr>
        <p:spPr>
          <a:xfrm rot="5400000">
            <a:off x="5989638" y="144462"/>
            <a:ext cx="533400" cy="244475"/>
          </a:xfrm>
        </p:spPr>
        <p:txBody>
          <a:bodyPr/>
          <a:lstStyle>
            <a:lvl1pPr>
              <a:defRPr/>
            </a:lvl1pPr>
          </a:lstStyle>
          <a:p>
            <a:pPr>
              <a:defRPr/>
            </a:pPr>
            <a:fld id="{81E53167-67AB-4C6F-9A26-DF72CE03B46A}" type="slidenum">
              <a:rPr lang="ru-RU"/>
              <a:pPr>
                <a:defRPr/>
              </a:pPr>
              <a:t>‹#›</a:t>
            </a:fld>
            <a:endParaRPr lang="ru-RU"/>
          </a:p>
        </p:txBody>
      </p:sp>
    </p:spTree>
    <p:extLst>
      <p:ext uri="{BB962C8B-B14F-4D97-AF65-F5344CB8AC3E}">
        <p14:creationId xmlns:p14="http://schemas.microsoft.com/office/powerpoint/2010/main" val="91694339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5" name="Oval 13"/>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41A9BD4F-44C5-4F93-A781-7094A8F07E86}"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7" name="Footer Placeholder 19"/>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8" name="Slide Number Placeholder 9"/>
          <p:cNvSpPr>
            <a:spLocks noGrp="1"/>
          </p:cNvSpPr>
          <p:nvPr>
            <p:ph type="sldNum" sz="quarter" idx="12"/>
          </p:nvPr>
        </p:nvSpPr>
        <p:spPr/>
        <p:txBody>
          <a:bodyPr/>
          <a:lstStyle>
            <a:lvl1pPr>
              <a:defRPr/>
            </a:lvl1pPr>
            <a:extLst/>
          </a:lstStyle>
          <a:p>
            <a:pPr>
              <a:defRPr/>
            </a:pPr>
            <a:fld id="{5CFB5D64-A508-421C-B789-AEE23C63F30C}"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40526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5F52A1A-C65A-45DC-B229-4D02DF127FAE}"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E648F239-DC85-41DF-87AB-8706236C7959}"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66545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13"/>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7" name="Oval 1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831A0358-D68F-447C-B926-A876AC60CBF0}"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9" name="Footer Placeholder 4"/>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10" name="Slide Number Placeholder 5"/>
          <p:cNvSpPr>
            <a:spLocks noGrp="1"/>
          </p:cNvSpPr>
          <p:nvPr>
            <p:ph type="sldNum" sz="quarter" idx="12"/>
          </p:nvPr>
        </p:nvSpPr>
        <p:spPr/>
        <p:txBody>
          <a:bodyPr/>
          <a:lstStyle>
            <a:lvl1pPr>
              <a:defRPr/>
            </a:lvl1pPr>
            <a:extLst/>
          </a:lstStyle>
          <a:p>
            <a:pPr>
              <a:defRPr/>
            </a:pPr>
            <a:fld id="{5F3BD58D-D7AC-4084-88A8-19B5BE1A9498}"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5259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9D21305E-08B9-4495-A811-642A5755FDCF}"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7" name="Slide Number Placeholder 21"/>
          <p:cNvSpPr>
            <a:spLocks noGrp="1"/>
          </p:cNvSpPr>
          <p:nvPr>
            <p:ph type="sldNum" sz="quarter" idx="12"/>
          </p:nvPr>
        </p:nvSpPr>
        <p:spPr/>
        <p:txBody>
          <a:bodyPr/>
          <a:lstStyle>
            <a:lvl1pPr>
              <a:defRPr/>
            </a:lvl1pPr>
          </a:lstStyle>
          <a:p>
            <a:pPr>
              <a:defRPr/>
            </a:pPr>
            <a:fld id="{1D643CD6-69B5-4BE7-A392-FF32D1632A93}"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2538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651A77C-E3D5-415E-902F-E1B1CB94431D}"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9" name="Slide Number Placeholder 8"/>
          <p:cNvSpPr>
            <a:spLocks noGrp="1"/>
          </p:cNvSpPr>
          <p:nvPr>
            <p:ph type="sldNum" sz="quarter" idx="12"/>
          </p:nvPr>
        </p:nvSpPr>
        <p:spPr/>
        <p:txBody>
          <a:bodyPr/>
          <a:lstStyle>
            <a:lvl1pPr>
              <a:defRPr/>
            </a:lvl1pPr>
            <a:extLst/>
          </a:lstStyle>
          <a:p>
            <a:pPr>
              <a:defRPr/>
            </a:pPr>
            <a:fld id="{358D32FE-1B9A-4A01-BB01-C7F22A7C0773}"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066243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1FCC232-06A2-43C4-ABDC-811C7045037A}"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4"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5" name="Slide Number Placeholder 21"/>
          <p:cNvSpPr>
            <a:spLocks noGrp="1"/>
          </p:cNvSpPr>
          <p:nvPr>
            <p:ph type="sldNum" sz="quarter" idx="12"/>
          </p:nvPr>
        </p:nvSpPr>
        <p:spPr/>
        <p:txBody>
          <a:bodyPr/>
          <a:lstStyle>
            <a:lvl1pPr>
              <a:defRPr/>
            </a:lvl1pPr>
          </a:lstStyle>
          <a:p>
            <a:pPr>
              <a:defRPr/>
            </a:pPr>
            <a:fld id="{4A62E49F-BB97-4D49-8089-B1FD6C269911}"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2954805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Rectangle 13"/>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Date Placeholder 1"/>
          <p:cNvSpPr>
            <a:spLocks noGrp="1"/>
          </p:cNvSpPr>
          <p:nvPr>
            <p:ph type="dt" sz="half" idx="10"/>
          </p:nvPr>
        </p:nvSpPr>
        <p:spPr/>
        <p:txBody>
          <a:bodyPr/>
          <a:lstStyle>
            <a:lvl1pPr>
              <a:defRPr/>
            </a:lvl1pPr>
            <a:extLst/>
          </a:lstStyle>
          <a:p>
            <a:pPr>
              <a:defRPr/>
            </a:pPr>
            <a:fld id="{AB476CDE-5403-4148-8514-0ED704BDB619}"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5" name="Footer Placeholder 2"/>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6" name="Slide Number Placeholder 3"/>
          <p:cNvSpPr>
            <a:spLocks noGrp="1"/>
          </p:cNvSpPr>
          <p:nvPr>
            <p:ph type="sldNum" sz="quarter" idx="12"/>
          </p:nvPr>
        </p:nvSpPr>
        <p:spPr/>
        <p:txBody>
          <a:bodyPr/>
          <a:lstStyle>
            <a:lvl1pPr>
              <a:defRPr/>
            </a:lvl1pPr>
            <a:extLst/>
          </a:lstStyle>
          <a:p>
            <a:pPr>
              <a:defRPr/>
            </a:pPr>
            <a:fld id="{0BD8EE31-D89A-415D-A832-85A2FA482C99}"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1816511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3"/>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58B72145-0EC4-4202-8959-F47DCAF2F762}"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6" name="Footer Placeholder 5"/>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7" name="Slide Number Placeholder 6"/>
          <p:cNvSpPr>
            <a:spLocks noGrp="1"/>
          </p:cNvSpPr>
          <p:nvPr>
            <p:ph type="sldNum" sz="quarter" idx="12"/>
          </p:nvPr>
        </p:nvSpPr>
        <p:spPr/>
        <p:txBody>
          <a:bodyPr/>
          <a:lstStyle>
            <a:lvl1pPr>
              <a:defRPr/>
            </a:lvl1pPr>
            <a:extLst/>
          </a:lstStyle>
          <a:p>
            <a:pPr>
              <a:defRPr/>
            </a:pPr>
            <a:fld id="{D52CC819-6D16-469A-8FDC-2C83C6DD1497}"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98107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612648" y="1600200"/>
            <a:ext cx="81534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30.04.2023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0129898-FCA3-4CC9-8D14-BEF1CA187B86}" type="slidenum">
              <a:rPr lang="ru-RU"/>
              <a:pPr>
                <a:defRPr/>
              </a:pPr>
              <a:t>‹#›</a:t>
            </a:fld>
            <a:endParaRPr lang="ru-RU"/>
          </a:p>
        </p:txBody>
      </p:sp>
    </p:spTree>
    <p:extLst>
      <p:ext uri="{BB962C8B-B14F-4D97-AF65-F5344CB8AC3E}">
        <p14:creationId xmlns:p14="http://schemas.microsoft.com/office/powerpoint/2010/main" val="3949640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a:lnSpc>
                <a:spcPts val="3000"/>
              </a:lnSpc>
              <a:spcBef>
                <a:spcPts val="600"/>
              </a:spcBef>
              <a:buClr>
                <a:srgbClr val="3891A7"/>
              </a:buClr>
              <a:buSzPct val="80000"/>
              <a:buFont typeface="Wingdings 2"/>
              <a:buNone/>
              <a:defRPr/>
            </a:pPr>
            <a:endParaRPr lang="en-US" sz="3200">
              <a:solidFill>
                <a:prstClr val="black"/>
              </a:solidFill>
              <a:cs typeface="Arial" pitchFamily="34" charset="0"/>
            </a:endParaRPr>
          </a:p>
        </p:txBody>
      </p:sp>
      <p:sp>
        <p:nvSpPr>
          <p:cNvPr id="6" name="Flowchart: Process 13"/>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Flowchart: Process 1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39"/>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A9C65D33-1C0E-49A7-8E60-3ECADE318B05}"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9" name="Footer Placeholder 5"/>
          <p:cNvSpPr>
            <a:spLocks noGrp="1"/>
          </p:cNvSpPr>
          <p:nvPr>
            <p:ph type="ftr" sz="quarter" idx="11"/>
          </p:nvPr>
        </p:nvSpPr>
        <p:spPr/>
        <p:txBody>
          <a:bodyPr/>
          <a:lstStyle>
            <a:lvl1pPr>
              <a:defRPr/>
            </a:lvl1pPr>
            <a:extLst/>
          </a:lstStyle>
          <a:p>
            <a:pPr>
              <a:defRPr/>
            </a:pPr>
            <a:r>
              <a:rPr lang="en-US">
                <a:solidFill>
                  <a:srgbClr val="E7DEC9">
                    <a:shade val="50000"/>
                    <a:satMod val="200000"/>
                  </a:srgbClr>
                </a:solidFill>
              </a:rPr>
              <a:t>www.sliderbase.com</a:t>
            </a:r>
          </a:p>
        </p:txBody>
      </p:sp>
      <p:sp>
        <p:nvSpPr>
          <p:cNvPr id="10" name="Slide Number Placeholder 6"/>
          <p:cNvSpPr>
            <a:spLocks noGrp="1"/>
          </p:cNvSpPr>
          <p:nvPr>
            <p:ph type="sldNum" sz="quarter" idx="12"/>
          </p:nvPr>
        </p:nvSpPr>
        <p:spPr/>
        <p:txBody>
          <a:bodyPr/>
          <a:lstStyle>
            <a:lvl1pPr>
              <a:defRPr/>
            </a:lvl1pPr>
            <a:extLst/>
          </a:lstStyle>
          <a:p>
            <a:pPr>
              <a:defRPr/>
            </a:pPr>
            <a:fld id="{93A31619-1BE2-47D0-9E25-1B4A67918A30}"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4083094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11719E0-995B-421A-BCAB-89801CEED57B}"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72E38BE6-4A72-4B4E-A4DE-A0C23BEB9352}"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542372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75"/>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76"/>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F9CD260C-6BE7-46B9-BE69-EE73844E4F6E}"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5" name="Footer Placeholder 9"/>
          <p:cNvSpPr>
            <a:spLocks noGrp="1"/>
          </p:cNvSpPr>
          <p:nvPr>
            <p:ph type="ftr" sz="quarter" idx="11"/>
          </p:nvPr>
        </p:nvSpPr>
        <p:spPr/>
        <p:txBody>
          <a:bodyPr/>
          <a:lstStyle>
            <a:lvl1pPr>
              <a:defRPr/>
            </a:lvl1pPr>
          </a:lstStyle>
          <a:p>
            <a:pPr>
              <a:defRPr/>
            </a:pPr>
            <a:r>
              <a:rPr lang="en-US">
                <a:solidFill>
                  <a:srgbClr val="E7DEC9">
                    <a:shade val="50000"/>
                    <a:satMod val="200000"/>
                  </a:srgbClr>
                </a:solidFill>
              </a:rPr>
              <a:t>www.sliderbase.com</a:t>
            </a:r>
          </a:p>
        </p:txBody>
      </p:sp>
      <p:sp>
        <p:nvSpPr>
          <p:cNvPr id="6" name="Slide Number Placeholder 21"/>
          <p:cNvSpPr>
            <a:spLocks noGrp="1"/>
          </p:cNvSpPr>
          <p:nvPr>
            <p:ph type="sldNum" sz="quarter" idx="12"/>
          </p:nvPr>
        </p:nvSpPr>
        <p:spPr/>
        <p:txBody>
          <a:bodyPr/>
          <a:lstStyle>
            <a:lvl1pPr>
              <a:defRPr/>
            </a:lvl1pPr>
          </a:lstStyle>
          <a:p>
            <a:pPr>
              <a:defRPr/>
            </a:pPr>
            <a:fld id="{5F02A894-70A1-4CE8-AEC9-48D88674751A}"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Tree>
    <p:extLst>
      <p:ext uri="{BB962C8B-B14F-4D97-AF65-F5344CB8AC3E}">
        <p14:creationId xmlns:p14="http://schemas.microsoft.com/office/powerpoint/2010/main" val="3421736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6006"/>
            <a:ext cx="7772400" cy="615553"/>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3840488"/>
            <a:ext cx="6400800" cy="430887"/>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1476A72-9689-4C44-AC05-3659912C09CD}" type="slidenum">
              <a:rPr/>
              <a:pPr>
                <a:defRPr/>
              </a:pPr>
              <a:t>‹#›</a:t>
            </a:fld>
            <a:endParaRPr/>
          </a:p>
        </p:txBody>
      </p:sp>
    </p:spTree>
    <p:extLst>
      <p:ext uri="{BB962C8B-B14F-4D97-AF65-F5344CB8AC3E}">
        <p14:creationId xmlns:p14="http://schemas.microsoft.com/office/powerpoint/2010/main" val="2104597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a:lstStyle>
            <a:lvl1pPr>
              <a:defRPr sz="2800" b="1" i="0">
                <a:solidFill>
                  <a:schemeClr val="tx1"/>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B5F3E5FF-76AF-4871-8707-68C0FBC372E8}" type="slidenum">
              <a:rPr/>
              <a:pPr>
                <a:defRPr/>
              </a:pPr>
              <a:t>‹#›</a:t>
            </a:fld>
            <a:endParaRPr/>
          </a:p>
        </p:txBody>
      </p:sp>
    </p:spTree>
    <p:extLst>
      <p:ext uri="{BB962C8B-B14F-4D97-AF65-F5344CB8AC3E}">
        <p14:creationId xmlns:p14="http://schemas.microsoft.com/office/powerpoint/2010/main" val="41773314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sz="half" idx="2"/>
          </p:nvPr>
        </p:nvSpPr>
        <p:spPr>
          <a:xfrm>
            <a:off x="457200" y="1577340"/>
            <a:ext cx="3977640" cy="430887"/>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430887"/>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44C655D9-AF89-4D46-8257-974F1ACA27E1}" type="slidenum">
              <a:rPr/>
              <a:pPr>
                <a:defRPr/>
              </a:pPr>
              <a:t>‹#›</a:t>
            </a:fld>
            <a:endParaRPr/>
          </a:p>
        </p:txBody>
      </p:sp>
    </p:spTree>
    <p:extLst>
      <p:ext uri="{BB962C8B-B14F-4D97-AF65-F5344CB8AC3E}">
        <p14:creationId xmlns:p14="http://schemas.microsoft.com/office/powerpoint/2010/main" val="37394281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4000" b="0" i="0">
                <a:solidFill>
                  <a:schemeClr val="tx1"/>
                </a:solidFill>
                <a:latin typeface="Arial Black"/>
                <a:cs typeface="Arial Black"/>
              </a:defRPr>
            </a:lvl1pPr>
          </a:lstStyle>
          <a:p>
            <a:endParaRPr/>
          </a:p>
        </p:txBody>
      </p:sp>
      <p:sp>
        <p:nvSpPr>
          <p:cNvPr id="3"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4"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5"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0075769A-364F-4499-A859-5EFBA7F0B4BA}" type="slidenum">
              <a:rPr/>
              <a:pPr>
                <a:defRPr/>
              </a:pPr>
              <a:t>‹#›</a:t>
            </a:fld>
            <a:endParaRPr/>
          </a:p>
        </p:txBody>
      </p:sp>
    </p:spTree>
    <p:extLst>
      <p:ext uri="{BB962C8B-B14F-4D97-AF65-F5344CB8AC3E}">
        <p14:creationId xmlns:p14="http://schemas.microsoft.com/office/powerpoint/2010/main" val="952064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0942AAA-AD06-4148-836F-241A0D596E10}" type="slidenum">
              <a:rPr/>
              <a:pPr>
                <a:defRPr/>
              </a:pPr>
              <a:t>‹#›</a:t>
            </a:fld>
            <a:endParaRPr/>
          </a:p>
        </p:txBody>
      </p:sp>
    </p:spTree>
    <p:extLst>
      <p:ext uri="{BB962C8B-B14F-4D97-AF65-F5344CB8AC3E}">
        <p14:creationId xmlns:p14="http://schemas.microsoft.com/office/powerpoint/2010/main" val="2336731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FA3F00F-3196-4406-ABFF-60F4887A8B54}" type="slidenum">
              <a:rPr/>
              <a:pPr>
                <a:defRPr/>
              </a:pPr>
              <a:t>‹#›</a:t>
            </a:fld>
            <a:endParaRPr/>
          </a:p>
        </p:txBody>
      </p:sp>
    </p:spTree>
    <p:extLst>
      <p:ext uri="{BB962C8B-B14F-4D97-AF65-F5344CB8AC3E}">
        <p14:creationId xmlns:p14="http://schemas.microsoft.com/office/powerpoint/2010/main" val="1676746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F49A7BBD-EF35-4207-9318-841073A14FEF}" type="slidenum">
              <a:rPr/>
              <a:pPr>
                <a:defRPr/>
              </a:pPr>
              <a:t>‹#›</a:t>
            </a:fld>
            <a:endParaRPr/>
          </a:p>
        </p:txBody>
      </p:sp>
    </p:spTree>
    <p:extLst>
      <p:ext uri="{BB962C8B-B14F-4D97-AF65-F5344CB8AC3E}">
        <p14:creationId xmlns:p14="http://schemas.microsoft.com/office/powerpoint/2010/main" val="3058817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Прямоугольник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Прямоугольник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Текст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ru-RU" smtClean="0"/>
              <a:t>Образец заголовка</a:t>
            </a:r>
            <a:endParaRPr lang="en-US"/>
          </a:p>
        </p:txBody>
      </p:sp>
      <p:sp>
        <p:nvSpPr>
          <p:cNvPr id="7" name="Дата 11"/>
          <p:cNvSpPr>
            <a:spLocks noGrp="1"/>
          </p:cNvSpPr>
          <p:nvPr>
            <p:ph type="dt" sz="half" idx="10"/>
          </p:nvPr>
        </p:nvSpPr>
        <p:spPr/>
        <p:txBody>
          <a:bodyPr/>
          <a:lstStyle>
            <a:lvl1pPr>
              <a:defRPr/>
            </a:lvl1pPr>
          </a:lstStyle>
          <a:p>
            <a:pPr>
              <a:defRPr/>
            </a:pPr>
            <a:fld id="{38B4AA75-D7B0-4229-AD99-4EA613A85EDC}" type="datetimeFigureOut">
              <a:rPr lang="ru-RU"/>
              <a:pPr>
                <a:defRPr/>
              </a:pPr>
              <a:t>30.04.2023</a:t>
            </a:fld>
            <a:endParaRPr lang="ru-RU"/>
          </a:p>
        </p:txBody>
      </p:sp>
      <p:sp>
        <p:nvSpPr>
          <p:cNvPr id="8" name="Номер слайда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38DC5F5D-0731-4266-AAFC-68DC8F39AC42}" type="slidenum">
              <a:rPr lang="ru-RU"/>
              <a:pPr>
                <a:defRPr/>
              </a:pPr>
              <a:t>‹#›</a:t>
            </a:fld>
            <a:endParaRPr lang="ru-RU"/>
          </a:p>
        </p:txBody>
      </p:sp>
      <p:sp>
        <p:nvSpPr>
          <p:cNvPr id="9" name="Нижний колонтитул 13"/>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151860917"/>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37CAAF5-C47B-4562-AF72-0AFF3E44AE51}" type="slidenum">
              <a:rPr/>
              <a:pPr>
                <a:defRPr/>
              </a:pPr>
              <a:t>‹#›</a:t>
            </a:fld>
            <a:endParaRPr/>
          </a:p>
        </p:txBody>
      </p:sp>
    </p:spTree>
    <p:extLst>
      <p:ext uri="{BB962C8B-B14F-4D97-AF65-F5344CB8AC3E}">
        <p14:creationId xmlns:p14="http://schemas.microsoft.com/office/powerpoint/2010/main" val="717210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D409E1D-357C-45F9-818B-724113C5255B}" type="slidenum">
              <a:rPr/>
              <a:pPr>
                <a:defRPr/>
              </a:pPr>
              <a:t>‹#›</a:t>
            </a:fld>
            <a:endParaRPr/>
          </a:p>
        </p:txBody>
      </p:sp>
    </p:spTree>
    <p:extLst>
      <p:ext uri="{BB962C8B-B14F-4D97-AF65-F5344CB8AC3E}">
        <p14:creationId xmlns:p14="http://schemas.microsoft.com/office/powerpoint/2010/main" val="1461117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7E74146-5A05-4761-B815-243704D59148}" type="slidenum">
              <a:rPr/>
              <a:pPr>
                <a:defRPr/>
              </a:pPr>
              <a:t>‹#›</a:t>
            </a:fld>
            <a:endParaRPr/>
          </a:p>
        </p:txBody>
      </p:sp>
    </p:spTree>
    <p:extLst>
      <p:ext uri="{BB962C8B-B14F-4D97-AF65-F5344CB8AC3E}">
        <p14:creationId xmlns:p14="http://schemas.microsoft.com/office/powerpoint/2010/main" val="946833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6F0BCF4-EF41-4835-91CF-4A56DCA2FBC3}" type="slidenum">
              <a:rPr/>
              <a:pPr>
                <a:defRPr/>
              </a:pPr>
              <a:t>‹#›</a:t>
            </a:fld>
            <a:endParaRPr/>
          </a:p>
        </p:txBody>
      </p:sp>
    </p:spTree>
    <p:extLst>
      <p:ext uri="{BB962C8B-B14F-4D97-AF65-F5344CB8AC3E}">
        <p14:creationId xmlns:p14="http://schemas.microsoft.com/office/powerpoint/2010/main" val="3550967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D5C4CBC-0009-4FBE-9C39-5719BF75522C}" type="slidenum">
              <a:rPr/>
              <a:pPr>
                <a:defRPr/>
              </a:pPr>
              <a:t>‹#›</a:t>
            </a:fld>
            <a:endParaRPr/>
          </a:p>
        </p:txBody>
      </p:sp>
    </p:spTree>
    <p:extLst>
      <p:ext uri="{BB962C8B-B14F-4D97-AF65-F5344CB8AC3E}">
        <p14:creationId xmlns:p14="http://schemas.microsoft.com/office/powerpoint/2010/main" val="2784003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A3553F42-756F-4A8E-BA21-E226B954FC31}" type="slidenum">
              <a:rPr/>
              <a:pPr>
                <a:defRPr/>
              </a:pPr>
              <a:t>‹#›</a:t>
            </a:fld>
            <a:endParaRPr/>
          </a:p>
        </p:txBody>
      </p:sp>
    </p:spTree>
    <p:extLst>
      <p:ext uri="{BB962C8B-B14F-4D97-AF65-F5344CB8AC3E}">
        <p14:creationId xmlns:p14="http://schemas.microsoft.com/office/powerpoint/2010/main" val="2585567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89F234B6-3881-4080-A8B8-DF2513E46214}" type="slidenum">
              <a:rPr/>
              <a:pPr>
                <a:defRPr/>
              </a:pPr>
              <a:t>‹#›</a:t>
            </a:fld>
            <a:endParaRPr/>
          </a:p>
        </p:txBody>
      </p:sp>
    </p:spTree>
    <p:extLst>
      <p:ext uri="{BB962C8B-B14F-4D97-AF65-F5344CB8AC3E}">
        <p14:creationId xmlns:p14="http://schemas.microsoft.com/office/powerpoint/2010/main" val="4257276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3FB58524-B376-426C-BDD5-4C5FD45D12CB}" type="slidenum">
              <a:rPr/>
              <a:pPr>
                <a:defRPr/>
              </a:pPr>
              <a:t>‹#›</a:t>
            </a:fld>
            <a:endParaRPr/>
          </a:p>
        </p:txBody>
      </p:sp>
    </p:spTree>
    <p:extLst>
      <p:ext uri="{BB962C8B-B14F-4D97-AF65-F5344CB8AC3E}">
        <p14:creationId xmlns:p14="http://schemas.microsoft.com/office/powerpoint/2010/main" val="471783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B45EE245-2BDD-45D8-A9A9-421A0656722B}" type="slidenum">
              <a:rPr/>
              <a:pPr>
                <a:defRPr/>
              </a:pPr>
              <a:t>‹#›</a:t>
            </a:fld>
            <a:endParaRPr/>
          </a:p>
        </p:txBody>
      </p:sp>
    </p:spTree>
    <p:extLst>
      <p:ext uri="{BB962C8B-B14F-4D97-AF65-F5344CB8AC3E}">
        <p14:creationId xmlns:p14="http://schemas.microsoft.com/office/powerpoint/2010/main" val="3381003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D70E60FA-4AF8-463F-871F-315F81909354}" type="slidenum">
              <a:rPr/>
              <a:pPr>
                <a:defRPr/>
              </a:pPr>
              <a:t>‹#›</a:t>
            </a:fld>
            <a:endParaRPr/>
          </a:p>
        </p:txBody>
      </p:sp>
    </p:spTree>
    <p:extLst>
      <p:ext uri="{BB962C8B-B14F-4D97-AF65-F5344CB8AC3E}">
        <p14:creationId xmlns:p14="http://schemas.microsoft.com/office/powerpoint/2010/main" val="58817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609600"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844901" y="1589567"/>
            <a:ext cx="38862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7"/>
          <p:cNvSpPr>
            <a:spLocks noGrp="1"/>
          </p:cNvSpPr>
          <p:nvPr>
            <p:ph type="dt" sz="half" idx="10"/>
          </p:nvPr>
        </p:nvSpPr>
        <p:spPr/>
        <p:txBody>
          <a:bodyPr rtlCol="0"/>
          <a:lstStyle>
            <a:lvl1pPr>
              <a:defRPr/>
            </a:lvl1pPr>
          </a:lstStyle>
          <a:p>
            <a:pPr>
              <a:defRPr/>
            </a:pPr>
            <a:fld id="{92F90FEF-464E-4B38-97EE-9951D7BF0B39}" type="datetimeFigureOut">
              <a:rPr lang="ru-RU"/>
              <a:pPr>
                <a:defRPr/>
              </a:pPr>
              <a:t>30.04.2023</a:t>
            </a:fld>
            <a:endParaRPr lang="ru-RU"/>
          </a:p>
        </p:txBody>
      </p:sp>
      <p:sp>
        <p:nvSpPr>
          <p:cNvPr id="6" name="Номер слайда 9"/>
          <p:cNvSpPr>
            <a:spLocks noGrp="1"/>
          </p:cNvSpPr>
          <p:nvPr>
            <p:ph type="sldNum" sz="quarter" idx="11"/>
          </p:nvPr>
        </p:nvSpPr>
        <p:spPr/>
        <p:txBody>
          <a:bodyPr rtlCol="0"/>
          <a:lstStyle>
            <a:lvl1pPr>
              <a:defRPr/>
            </a:lvl1pPr>
          </a:lstStyle>
          <a:p>
            <a:pPr>
              <a:defRPr/>
            </a:pPr>
            <a:fld id="{F7D44365-FC42-489E-8FC2-1A7252C3504C}" type="slidenum">
              <a:rPr lang="ru-RU"/>
              <a:pPr>
                <a:defRPr/>
              </a:pPr>
              <a:t>‹#›</a:t>
            </a:fld>
            <a:endParaRPr lang="ru-RU"/>
          </a:p>
        </p:txBody>
      </p:sp>
      <p:sp>
        <p:nvSpPr>
          <p:cNvPr id="7" name="Нижний колонтитул 11"/>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429487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817F372E-D12D-4024-87CF-5AD11259D2BF}" type="slidenum">
              <a:rPr/>
              <a:pPr>
                <a:defRPr/>
              </a:pPr>
              <a:t>‹#›</a:t>
            </a:fld>
            <a:endParaRPr/>
          </a:p>
        </p:txBody>
      </p:sp>
    </p:spTree>
    <p:extLst>
      <p:ext uri="{BB962C8B-B14F-4D97-AF65-F5344CB8AC3E}">
        <p14:creationId xmlns:p14="http://schemas.microsoft.com/office/powerpoint/2010/main" val="1038584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A4600461-3B1E-42D9-A929-73DA89EEDBD5}" type="slidenum">
              <a:rPr/>
              <a:pPr>
                <a:defRPr/>
              </a:pPr>
              <a:t>‹#›</a:t>
            </a:fld>
            <a:endParaRPr/>
          </a:p>
        </p:txBody>
      </p:sp>
    </p:spTree>
    <p:extLst>
      <p:ext uri="{BB962C8B-B14F-4D97-AF65-F5344CB8AC3E}">
        <p14:creationId xmlns:p14="http://schemas.microsoft.com/office/powerpoint/2010/main" val="2715700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949D549-81F0-4545-8B97-43D0E27A7104}" type="slidenum">
              <a:rPr/>
              <a:pPr>
                <a:defRPr/>
              </a:pPr>
              <a:t>‹#›</a:t>
            </a:fld>
            <a:endParaRPr/>
          </a:p>
        </p:txBody>
      </p:sp>
    </p:spTree>
    <p:extLst>
      <p:ext uri="{BB962C8B-B14F-4D97-AF65-F5344CB8AC3E}">
        <p14:creationId xmlns:p14="http://schemas.microsoft.com/office/powerpoint/2010/main" val="16992164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CFE189C8-F1A9-40EC-8124-0B2DF674474F}" type="slidenum">
              <a:rPr/>
              <a:pPr>
                <a:defRPr/>
              </a:pPr>
              <a:t>‹#›</a:t>
            </a:fld>
            <a:endParaRPr/>
          </a:p>
        </p:txBody>
      </p:sp>
    </p:spTree>
    <p:extLst>
      <p:ext uri="{BB962C8B-B14F-4D97-AF65-F5344CB8AC3E}">
        <p14:creationId xmlns:p14="http://schemas.microsoft.com/office/powerpoint/2010/main" val="23458561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95A5A941-D53B-44D8-B5F6-819E1450ABCA}" type="slidenum">
              <a:rPr/>
              <a:pPr>
                <a:defRPr/>
              </a:pPr>
              <a:t>‹#›</a:t>
            </a:fld>
            <a:endParaRPr/>
          </a:p>
        </p:txBody>
      </p:sp>
    </p:spTree>
    <p:extLst>
      <p:ext uri="{BB962C8B-B14F-4D97-AF65-F5344CB8AC3E}">
        <p14:creationId xmlns:p14="http://schemas.microsoft.com/office/powerpoint/2010/main" val="1755959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71473BFE-66C6-4EC2-8611-4765F55C4F35}" type="slidenum">
              <a:rPr/>
              <a:pPr>
                <a:defRPr/>
              </a:pPr>
              <a:t>‹#›</a:t>
            </a:fld>
            <a:endParaRPr/>
          </a:p>
        </p:txBody>
      </p:sp>
    </p:spTree>
    <p:extLst>
      <p:ext uri="{BB962C8B-B14F-4D97-AF65-F5344CB8AC3E}">
        <p14:creationId xmlns:p14="http://schemas.microsoft.com/office/powerpoint/2010/main" val="508658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6339F557-0EB1-4792-BE09-A428E0EBA422}" type="slidenum">
              <a:rPr/>
              <a:pPr>
                <a:defRPr/>
              </a:pPr>
              <a:t>‹#›</a:t>
            </a:fld>
            <a:endParaRPr/>
          </a:p>
        </p:txBody>
      </p:sp>
    </p:spTree>
    <p:extLst>
      <p:ext uri="{BB962C8B-B14F-4D97-AF65-F5344CB8AC3E}">
        <p14:creationId xmlns:p14="http://schemas.microsoft.com/office/powerpoint/2010/main" val="2088969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F7DB443E-C566-4E34-A3B3-CE52014E930E}" type="slidenum">
              <a:rPr/>
              <a:pPr>
                <a:defRPr/>
              </a:pPr>
              <a:t>‹#›</a:t>
            </a:fld>
            <a:endParaRPr/>
          </a:p>
        </p:txBody>
      </p:sp>
    </p:spTree>
    <p:extLst>
      <p:ext uri="{BB962C8B-B14F-4D97-AF65-F5344CB8AC3E}">
        <p14:creationId xmlns:p14="http://schemas.microsoft.com/office/powerpoint/2010/main" val="271824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58" y="461044"/>
            <a:ext cx="8072119" cy="430887"/>
          </a:xfrm>
          <a:prstGeom prst="rect">
            <a:avLst/>
          </a:prstGeom>
        </p:spPr>
        <p:txBody>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338554"/>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D022252F-3A27-44FC-812C-B9BC5D0A1548}" type="slidenum">
              <a:rPr/>
              <a:pPr>
                <a:defRPr/>
              </a:pPr>
              <a:t>‹#›</a:t>
            </a:fld>
            <a:endParaRPr/>
          </a:p>
        </p:txBody>
      </p:sp>
    </p:spTree>
    <p:extLst>
      <p:ext uri="{BB962C8B-B14F-4D97-AF65-F5344CB8AC3E}">
        <p14:creationId xmlns:p14="http://schemas.microsoft.com/office/powerpoint/2010/main" val="25825590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type="body" idx="1"/>
          </p:nvPr>
        </p:nvSpPr>
        <p:spPr/>
        <p:txBody>
          <a:bodyPr/>
          <a:lstStyle>
            <a:lvl1pPr>
              <a:defRPr sz="2200" b="1" i="0">
                <a:solidFill>
                  <a:srgbClr val="FFFF00"/>
                </a:solidFill>
                <a:latin typeface="Arial"/>
                <a:cs typeface="Arial"/>
              </a:defRPr>
            </a:lvl1pPr>
          </a:lstStyle>
          <a:p>
            <a:endParaRPr/>
          </a:p>
        </p:txBody>
      </p:sp>
      <p:sp>
        <p:nvSpPr>
          <p:cNvPr id="4" name="Holder 4"/>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5" name="Holder 5"/>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0CBF441B-FE28-4A7B-BF53-925B62EB2B86}" type="slidenum">
              <a:rPr/>
              <a:pPr>
                <a:defRPr/>
              </a:pPr>
              <a:t>‹#›</a:t>
            </a:fld>
            <a:endParaRPr/>
          </a:p>
        </p:txBody>
      </p:sp>
    </p:spTree>
    <p:extLst>
      <p:ext uri="{BB962C8B-B14F-4D97-AF65-F5344CB8AC3E}">
        <p14:creationId xmlns:p14="http://schemas.microsoft.com/office/powerpoint/2010/main" val="1089515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lstStyle>
            <a:lvl1pPr>
              <a:defRPr/>
            </a:lvl1pPr>
          </a:lstStyle>
          <a:p>
            <a:r>
              <a:rPr lang="ru-RU" smtClean="0"/>
              <a:t>Образец заголовка</a:t>
            </a:r>
            <a:endParaRPr lang="en-US"/>
          </a:p>
        </p:txBody>
      </p:sp>
      <p:sp>
        <p:nvSpPr>
          <p:cNvPr id="11" name="Содержимое 10"/>
          <p:cNvSpPr>
            <a:spLocks noGrp="1"/>
          </p:cNvSpPr>
          <p:nvPr>
            <p:ph sz="quarter" idx="2"/>
          </p:nvPr>
        </p:nvSpPr>
        <p:spPr>
          <a:xfrm>
            <a:off x="609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800600" y="2438400"/>
            <a:ext cx="3886200" cy="3581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ru-RU" smtClean="0"/>
              <a:t>Образец текста</a:t>
            </a:r>
          </a:p>
        </p:txBody>
      </p:sp>
      <p:sp>
        <p:nvSpPr>
          <p:cNvPr id="7" name="Дата 9"/>
          <p:cNvSpPr>
            <a:spLocks noGrp="1"/>
          </p:cNvSpPr>
          <p:nvPr>
            <p:ph type="dt" sz="half" idx="10"/>
          </p:nvPr>
        </p:nvSpPr>
        <p:spPr/>
        <p:txBody>
          <a:bodyPr rtlCol="0"/>
          <a:lstStyle>
            <a:lvl1pPr>
              <a:defRPr/>
            </a:lvl1pPr>
          </a:lstStyle>
          <a:p>
            <a:pPr>
              <a:defRPr/>
            </a:pPr>
            <a:fld id="{2F5A30BD-82D2-4BE3-9573-C541A89F4A66}" type="datetimeFigureOut">
              <a:rPr lang="ru-RU"/>
              <a:pPr>
                <a:defRPr/>
              </a:pPr>
              <a:t>30.04.2023</a:t>
            </a:fld>
            <a:endParaRPr lang="ru-RU"/>
          </a:p>
        </p:txBody>
      </p:sp>
      <p:sp>
        <p:nvSpPr>
          <p:cNvPr id="8" name="Номер слайда 11"/>
          <p:cNvSpPr>
            <a:spLocks noGrp="1"/>
          </p:cNvSpPr>
          <p:nvPr>
            <p:ph type="sldNum" sz="quarter" idx="11"/>
          </p:nvPr>
        </p:nvSpPr>
        <p:spPr/>
        <p:txBody>
          <a:bodyPr rtlCol="0"/>
          <a:lstStyle>
            <a:lvl1pPr>
              <a:defRPr/>
            </a:lvl1pPr>
          </a:lstStyle>
          <a:p>
            <a:pPr>
              <a:defRPr/>
            </a:pPr>
            <a:fld id="{29C274A9-AFA5-4183-A993-F4E4E8479755}" type="slidenum">
              <a:rPr lang="ru-RU"/>
              <a:pPr>
                <a:defRPr/>
              </a:pPr>
              <a:t>‹#›</a:t>
            </a:fld>
            <a:endParaRPr lang="ru-RU"/>
          </a:p>
        </p:txBody>
      </p:sp>
      <p:sp>
        <p:nvSpPr>
          <p:cNvPr id="9" name="Нижний колонтитул 13"/>
          <p:cNvSpPr>
            <a:spLocks noGrp="1"/>
          </p:cNvSpPr>
          <p:nvPr>
            <p:ph type="ftr" sz="quarter" idx="12"/>
          </p:nvPr>
        </p:nvSpPr>
        <p:spPr/>
        <p:txBody>
          <a:bodyPr rtlCol="0"/>
          <a:lstStyle>
            <a:lvl1pPr>
              <a:defRPr/>
            </a:lvl1pPr>
          </a:lstStyle>
          <a:p>
            <a:pPr>
              <a:defRPr/>
            </a:pPr>
            <a:endParaRPr lang="ru-RU"/>
          </a:p>
        </p:txBody>
      </p:sp>
    </p:spTree>
    <p:extLst>
      <p:ext uri="{BB962C8B-B14F-4D97-AF65-F5344CB8AC3E}">
        <p14:creationId xmlns:p14="http://schemas.microsoft.com/office/powerpoint/2010/main" val="21308921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 name="Holder 3"/>
          <p:cNvSpPr>
            <a:spLocks noGrp="1"/>
          </p:cNvSpPr>
          <p:nvPr>
            <p:ph sz="half" idx="2"/>
          </p:nvPr>
        </p:nvSpPr>
        <p:spPr>
          <a:xfrm>
            <a:off x="457200" y="1577340"/>
            <a:ext cx="3977640" cy="338554"/>
          </a:xfrm>
          <a:prstGeom prst="rect">
            <a:avLst/>
          </a:prstGeom>
        </p:spPr>
        <p:txBody>
          <a:bodyPr/>
          <a:lstStyle>
            <a:lvl1pPr>
              <a:defRPr/>
            </a:lvl1pPr>
          </a:lstStyle>
          <a:p>
            <a:endParaRPr/>
          </a:p>
        </p:txBody>
      </p:sp>
      <p:sp>
        <p:nvSpPr>
          <p:cNvPr id="4" name="Holder 4"/>
          <p:cNvSpPr>
            <a:spLocks noGrp="1"/>
          </p:cNvSpPr>
          <p:nvPr>
            <p:ph sz="half" idx="3"/>
          </p:nvPr>
        </p:nvSpPr>
        <p:spPr>
          <a:xfrm>
            <a:off x="4709160" y="1577340"/>
            <a:ext cx="3977640" cy="338554"/>
          </a:xfrm>
          <a:prstGeom prst="rect">
            <a:avLst/>
          </a:prstGeom>
        </p:spPr>
        <p:txBody>
          <a:bodyPr/>
          <a:lstStyle>
            <a:lvl1pPr>
              <a:defRPr/>
            </a:lvl1pPr>
          </a:lstStyle>
          <a:p>
            <a:endParaRPr/>
          </a:p>
        </p:txBody>
      </p:sp>
      <p:sp>
        <p:nvSpPr>
          <p:cNvPr id="5" name="Holder 5"/>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6" name="Holder 6"/>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7" name="Holder 7"/>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9E81F06-2622-419B-ADE4-11FE7422D0D9}" type="slidenum">
              <a:rPr/>
              <a:pPr>
                <a:defRPr/>
              </a:pPr>
              <a:t>‹#›</a:t>
            </a:fld>
            <a:endParaRPr/>
          </a:p>
        </p:txBody>
      </p:sp>
    </p:spTree>
    <p:extLst>
      <p:ext uri="{BB962C8B-B14F-4D97-AF65-F5344CB8AC3E}">
        <p14:creationId xmlns:p14="http://schemas.microsoft.com/office/powerpoint/2010/main" val="11352294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3"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 name="bg object 18"/>
          <p:cNvSpPr>
            <a:spLocks noChangeArrowheads="1"/>
          </p:cNvSpPr>
          <p:nvPr/>
        </p:nvSpPr>
        <p:spPr bwMode="auto">
          <a:xfrm>
            <a:off x="8153400"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 name="bg object 19"/>
          <p:cNvSpPr>
            <a:spLocks noChangeArrowheads="1"/>
          </p:cNvSpPr>
          <p:nvPr/>
        </p:nvSpPr>
        <p:spPr bwMode="auto">
          <a:xfrm>
            <a:off x="8321675" y="152400"/>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7" name="bg object 20"/>
          <p:cNvSpPr>
            <a:spLocks noChangeArrowheads="1"/>
          </p:cNvSpPr>
          <p:nvPr/>
        </p:nvSpPr>
        <p:spPr bwMode="auto">
          <a:xfrm>
            <a:off x="8488363" y="152400"/>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8" name="bg object 21"/>
          <p:cNvSpPr>
            <a:spLocks noChangeArrowheads="1"/>
          </p:cNvSpPr>
          <p:nvPr/>
        </p:nvSpPr>
        <p:spPr bwMode="auto">
          <a:xfrm>
            <a:off x="8153400"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9" name="bg object 22"/>
          <p:cNvSpPr>
            <a:spLocks noChangeArrowheads="1"/>
          </p:cNvSpPr>
          <p:nvPr/>
        </p:nvSpPr>
        <p:spPr bwMode="auto">
          <a:xfrm>
            <a:off x="8321675" y="320675"/>
            <a:ext cx="119063" cy="11906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0" name="bg object 23"/>
          <p:cNvSpPr>
            <a:spLocks noChangeArrowheads="1"/>
          </p:cNvSpPr>
          <p:nvPr/>
        </p:nvSpPr>
        <p:spPr bwMode="auto">
          <a:xfrm>
            <a:off x="8488363" y="320675"/>
            <a:ext cx="119062" cy="11906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1" name="bg object 24"/>
          <p:cNvSpPr>
            <a:spLocks noChangeArrowheads="1"/>
          </p:cNvSpPr>
          <p:nvPr/>
        </p:nvSpPr>
        <p:spPr bwMode="auto">
          <a:xfrm>
            <a:off x="8656638" y="320675"/>
            <a:ext cx="120650" cy="11906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2" name="bg object 25"/>
          <p:cNvSpPr>
            <a:spLocks noChangeArrowheads="1"/>
          </p:cNvSpPr>
          <p:nvPr/>
        </p:nvSpPr>
        <p:spPr bwMode="auto">
          <a:xfrm>
            <a:off x="8153400"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3" name="bg object 26"/>
          <p:cNvSpPr>
            <a:spLocks noChangeArrowheads="1"/>
          </p:cNvSpPr>
          <p:nvPr/>
        </p:nvSpPr>
        <p:spPr bwMode="auto">
          <a:xfrm>
            <a:off x="8321675" y="487363"/>
            <a:ext cx="119063" cy="119062"/>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4" name="bg object 27"/>
          <p:cNvSpPr>
            <a:spLocks noChangeArrowheads="1"/>
          </p:cNvSpPr>
          <p:nvPr/>
        </p:nvSpPr>
        <p:spPr bwMode="auto">
          <a:xfrm>
            <a:off x="8488363" y="487363"/>
            <a:ext cx="119062" cy="119062"/>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5" name="bg object 28"/>
          <p:cNvSpPr>
            <a:spLocks noChangeArrowheads="1"/>
          </p:cNvSpPr>
          <p:nvPr/>
        </p:nvSpPr>
        <p:spPr bwMode="auto">
          <a:xfrm>
            <a:off x="8656638" y="487363"/>
            <a:ext cx="120650" cy="119062"/>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6" name="bg object 29"/>
          <p:cNvSpPr>
            <a:spLocks noChangeArrowheads="1"/>
          </p:cNvSpPr>
          <p:nvPr/>
        </p:nvSpPr>
        <p:spPr bwMode="auto">
          <a:xfrm>
            <a:off x="8824913" y="487363"/>
            <a:ext cx="119062" cy="11906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7" name="bg object 30"/>
          <p:cNvSpPr>
            <a:spLocks noChangeArrowheads="1"/>
          </p:cNvSpPr>
          <p:nvPr/>
        </p:nvSpPr>
        <p:spPr bwMode="auto">
          <a:xfrm>
            <a:off x="8153400" y="655638"/>
            <a:ext cx="119063" cy="120650"/>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8" name="bg object 31"/>
          <p:cNvSpPr>
            <a:spLocks noChangeArrowheads="1"/>
          </p:cNvSpPr>
          <p:nvPr/>
        </p:nvSpPr>
        <p:spPr bwMode="auto">
          <a:xfrm>
            <a:off x="8321675" y="655638"/>
            <a:ext cx="119063" cy="120650"/>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19" name="bg object 32"/>
          <p:cNvSpPr>
            <a:spLocks noChangeArrowheads="1"/>
          </p:cNvSpPr>
          <p:nvPr/>
        </p:nvSpPr>
        <p:spPr bwMode="auto">
          <a:xfrm>
            <a:off x="8488363" y="655638"/>
            <a:ext cx="119062" cy="120650"/>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 name="bg object 33"/>
          <p:cNvSpPr>
            <a:spLocks noChangeArrowheads="1"/>
          </p:cNvSpPr>
          <p:nvPr/>
        </p:nvSpPr>
        <p:spPr bwMode="auto">
          <a:xfrm>
            <a:off x="8656638" y="655638"/>
            <a:ext cx="120650" cy="120650"/>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1" name="bg object 34"/>
          <p:cNvSpPr>
            <a:spLocks noChangeArrowheads="1"/>
          </p:cNvSpPr>
          <p:nvPr/>
        </p:nvSpPr>
        <p:spPr bwMode="auto">
          <a:xfrm>
            <a:off x="8153400"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2" name="bg object 35"/>
          <p:cNvSpPr>
            <a:spLocks noChangeArrowheads="1"/>
          </p:cNvSpPr>
          <p:nvPr/>
        </p:nvSpPr>
        <p:spPr bwMode="auto">
          <a:xfrm>
            <a:off x="8321675" y="823913"/>
            <a:ext cx="119063"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3" name="bg object 36"/>
          <p:cNvSpPr>
            <a:spLocks noChangeArrowheads="1"/>
          </p:cNvSpPr>
          <p:nvPr/>
        </p:nvSpPr>
        <p:spPr bwMode="auto">
          <a:xfrm>
            <a:off x="8488363" y="823913"/>
            <a:ext cx="119062" cy="119062"/>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4" name="bg object 37"/>
          <p:cNvSpPr>
            <a:spLocks noChangeArrowheads="1"/>
          </p:cNvSpPr>
          <p:nvPr/>
        </p:nvSpPr>
        <p:spPr bwMode="auto">
          <a:xfrm>
            <a:off x="8656638" y="823913"/>
            <a:ext cx="120650" cy="119062"/>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5" name="bg object 38"/>
          <p:cNvSpPr>
            <a:spLocks noChangeArrowheads="1"/>
          </p:cNvSpPr>
          <p:nvPr/>
        </p:nvSpPr>
        <p:spPr bwMode="auto">
          <a:xfrm>
            <a:off x="8824913" y="823913"/>
            <a:ext cx="119062" cy="119062"/>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6" name="bg object 39"/>
          <p:cNvSpPr>
            <a:spLocks noChangeArrowheads="1"/>
          </p:cNvSpPr>
          <p:nvPr/>
        </p:nvSpPr>
        <p:spPr bwMode="auto">
          <a:xfrm>
            <a:off x="8153400" y="992188"/>
            <a:ext cx="119063" cy="119062"/>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7" name="bg object 40"/>
          <p:cNvSpPr>
            <a:spLocks noChangeArrowheads="1"/>
          </p:cNvSpPr>
          <p:nvPr/>
        </p:nvSpPr>
        <p:spPr bwMode="auto">
          <a:xfrm>
            <a:off x="8488363" y="992188"/>
            <a:ext cx="119062"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8" name="bg object 41"/>
          <p:cNvSpPr>
            <a:spLocks noChangeArrowheads="1"/>
          </p:cNvSpPr>
          <p:nvPr/>
        </p:nvSpPr>
        <p:spPr bwMode="auto">
          <a:xfrm>
            <a:off x="8321675" y="992188"/>
            <a:ext cx="119063"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9" name="bg object 42"/>
          <p:cNvSpPr>
            <a:spLocks noChangeArrowheads="1"/>
          </p:cNvSpPr>
          <p:nvPr/>
        </p:nvSpPr>
        <p:spPr bwMode="auto">
          <a:xfrm>
            <a:off x="8656638" y="992188"/>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 name="bg object 43"/>
          <p:cNvSpPr>
            <a:spLocks noChangeArrowheads="1"/>
          </p:cNvSpPr>
          <p:nvPr/>
        </p:nvSpPr>
        <p:spPr bwMode="auto">
          <a:xfrm>
            <a:off x="8153400"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 name="bg object 44"/>
          <p:cNvSpPr>
            <a:spLocks noChangeArrowheads="1"/>
          </p:cNvSpPr>
          <p:nvPr/>
        </p:nvSpPr>
        <p:spPr bwMode="auto">
          <a:xfrm>
            <a:off x="8321675" y="1158875"/>
            <a:ext cx="119063" cy="120650"/>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2" name="bg object 45"/>
          <p:cNvSpPr>
            <a:spLocks noChangeArrowheads="1"/>
          </p:cNvSpPr>
          <p:nvPr/>
        </p:nvSpPr>
        <p:spPr bwMode="auto">
          <a:xfrm>
            <a:off x="8488363" y="1158875"/>
            <a:ext cx="119062" cy="120650"/>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3" name="bg object 46"/>
          <p:cNvSpPr>
            <a:spLocks noChangeArrowheads="1"/>
          </p:cNvSpPr>
          <p:nvPr/>
        </p:nvSpPr>
        <p:spPr bwMode="auto">
          <a:xfrm>
            <a:off x="8656638" y="1158875"/>
            <a:ext cx="120650" cy="120650"/>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4" name="bg object 47"/>
          <p:cNvSpPr>
            <a:spLocks noChangeArrowheads="1"/>
          </p:cNvSpPr>
          <p:nvPr/>
        </p:nvSpPr>
        <p:spPr bwMode="auto">
          <a:xfrm>
            <a:off x="8321675" y="132873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5" name="bg object 48"/>
          <p:cNvSpPr>
            <a:spLocks noChangeArrowheads="1"/>
          </p:cNvSpPr>
          <p:nvPr/>
        </p:nvSpPr>
        <p:spPr bwMode="auto">
          <a:xfrm>
            <a:off x="8656638" y="132873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6" name="bg object 49"/>
          <p:cNvSpPr>
            <a:spLocks noChangeArrowheads="1"/>
          </p:cNvSpPr>
          <p:nvPr/>
        </p:nvSpPr>
        <p:spPr bwMode="auto">
          <a:xfrm>
            <a:off x="609600" y="1447800"/>
            <a:ext cx="8305800" cy="52133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 name="Holder 2"/>
          <p:cNvSpPr>
            <a:spLocks noGrp="1"/>
          </p:cNvSpPr>
          <p:nvPr>
            <p:ph type="title"/>
          </p:nvPr>
        </p:nvSpPr>
        <p:spPr/>
        <p:txBody>
          <a:bodyPr/>
          <a:lstStyle>
            <a:lvl1pPr>
              <a:defRPr sz="2800" b="0" i="0">
                <a:solidFill>
                  <a:srgbClr val="66FF33"/>
                </a:solidFill>
                <a:latin typeface="Arial"/>
                <a:cs typeface="Arial"/>
              </a:defRPr>
            </a:lvl1pPr>
          </a:lstStyle>
          <a:p>
            <a:endParaRPr/>
          </a:p>
        </p:txBody>
      </p:sp>
      <p:sp>
        <p:nvSpPr>
          <p:cNvPr id="37" name="Holder 3"/>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8" name="Holder 4"/>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39" name="Holder 5"/>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E580A60F-340B-4387-86E1-E6BAF1005C23}" type="slidenum">
              <a:rPr/>
              <a:pPr>
                <a:defRPr/>
              </a:pPr>
              <a:t>‹#›</a:t>
            </a:fld>
            <a:endParaRPr/>
          </a:p>
        </p:txBody>
      </p:sp>
    </p:spTree>
    <p:extLst>
      <p:ext uri="{BB962C8B-B14F-4D97-AF65-F5344CB8AC3E}">
        <p14:creationId xmlns:p14="http://schemas.microsoft.com/office/powerpoint/2010/main" val="33095384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fontAlgn="base">
              <a:spcBef>
                <a:spcPct val="0"/>
              </a:spcBef>
              <a:spcAft>
                <a:spcPct val="0"/>
              </a:spcAft>
              <a:defRPr>
                <a:solidFill>
                  <a:prstClr val="black">
                    <a:tint val="75000"/>
                  </a:prstClr>
                </a:solidFill>
                <a:latin typeface="Arial" charset="0"/>
                <a:cs typeface="Arial" charset="0"/>
              </a:defRPr>
            </a:lvl1pPr>
          </a:lstStyle>
          <a:p>
            <a:pPr>
              <a:defRPr/>
            </a:pPr>
            <a:endParaRPr/>
          </a:p>
        </p:txBody>
      </p:sp>
      <p:sp>
        <p:nvSpPr>
          <p:cNvPr id="3" name="Holder 3"/>
          <p:cNvSpPr>
            <a:spLocks noGrp="1"/>
          </p:cNvSpPr>
          <p:nvPr>
            <p:ph type="dt" sz="half" idx="11"/>
          </p:nvPr>
        </p:nvSpPr>
        <p:spPr/>
        <p:txBody>
          <a:bodyPr/>
          <a:lstStyle>
            <a:lvl1pPr algn="l" fontAlgn="base">
              <a:spcBef>
                <a:spcPct val="0"/>
              </a:spcBef>
              <a:spcAft>
                <a:spcPct val="0"/>
              </a:spcAft>
              <a:defRPr>
                <a:solidFill>
                  <a:prstClr val="black">
                    <a:tint val="75000"/>
                  </a:prstClr>
                </a:solidFill>
                <a:latin typeface="Arial" charset="0"/>
                <a:cs typeface="Arial" charset="0"/>
              </a:defRPr>
            </a:lvl1pPr>
          </a:lstStyle>
          <a:p>
            <a:pPr>
              <a:defRPr/>
            </a:pPr>
            <a:fld id="{1D8BD707-D9CF-40AE-B4C6-C98DA3205C09}" type="datetimeFigureOut">
              <a:rPr lang="en-US"/>
              <a:pPr>
                <a:defRPr/>
              </a:pPr>
              <a:t>30/04/2023</a:t>
            </a:fld>
            <a:endParaRPr lang="en-US"/>
          </a:p>
        </p:txBody>
      </p:sp>
      <p:sp>
        <p:nvSpPr>
          <p:cNvPr id="4" name="Holder 4"/>
          <p:cNvSpPr>
            <a:spLocks noGrp="1"/>
          </p:cNvSpPr>
          <p:nvPr>
            <p:ph type="sldNum" sz="quarter" idx="12"/>
          </p:nvPr>
        </p:nvSpPr>
        <p:spPr/>
        <p:txBody>
          <a:bodyPr/>
          <a:lstStyle>
            <a:lvl1pPr algn="r" fontAlgn="base">
              <a:spcBef>
                <a:spcPct val="0"/>
              </a:spcBef>
              <a:spcAft>
                <a:spcPct val="0"/>
              </a:spcAft>
              <a:defRPr>
                <a:solidFill>
                  <a:prstClr val="black">
                    <a:tint val="75000"/>
                  </a:prstClr>
                </a:solidFill>
                <a:latin typeface="Arial" charset="0"/>
                <a:cs typeface="Arial" charset="0"/>
              </a:defRPr>
            </a:lvl1pPr>
          </a:lstStyle>
          <a:p>
            <a:pPr>
              <a:defRPr/>
            </a:pPr>
            <a:fld id="{2A84341D-298B-4D56-9227-952DA3A5A381}" type="slidenum">
              <a:rPr/>
              <a:pPr>
                <a:defRPr/>
              </a:pPr>
              <a:t>‹#›</a:t>
            </a:fld>
            <a:endParaRPr/>
          </a:p>
        </p:txBody>
      </p:sp>
    </p:spTree>
    <p:extLst>
      <p:ext uri="{BB962C8B-B14F-4D97-AF65-F5344CB8AC3E}">
        <p14:creationId xmlns:p14="http://schemas.microsoft.com/office/powerpoint/2010/main" val="3122157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30.04.2023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338BE5C9-F591-4D3D-816A-EFABC99320FC}" type="slidenum">
              <a:rPr lang="ru-RU"/>
              <a:pPr>
                <a:defRPr/>
              </a:pPr>
              <a:t>‹#›</a:t>
            </a:fld>
            <a:endParaRPr lang="ru-RU"/>
          </a:p>
        </p:txBody>
      </p:sp>
    </p:spTree>
    <p:extLst>
      <p:ext uri="{BB962C8B-B14F-4D97-AF65-F5344CB8AC3E}">
        <p14:creationId xmlns:p14="http://schemas.microsoft.com/office/powerpoint/2010/main" val="303290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pPr>
              <a:defRPr/>
            </a:pPr>
            <a:fld id="{B54FD4E2-016E-4C37-9308-F986CB063670}" type="datetimeFigureOut">
              <a:rPr lang="ru-RU"/>
              <a:pPr>
                <a:defRPr/>
              </a:pPr>
              <a:t>30.04.2023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0" y="6248400"/>
            <a:ext cx="533400" cy="381000"/>
          </a:xfrm>
        </p:spPr>
        <p:txBody>
          <a:bodyPr/>
          <a:lstStyle>
            <a:lvl1pPr>
              <a:defRPr>
                <a:solidFill>
                  <a:srgbClr val="696464"/>
                </a:solidFill>
              </a:defRPr>
            </a:lvl1pPr>
          </a:lstStyle>
          <a:p>
            <a:pPr>
              <a:defRPr/>
            </a:pPr>
            <a:fld id="{E461283D-BF3E-4B2B-A138-D98058F28088}" type="slidenum">
              <a:rPr lang="ru-RU"/>
              <a:pPr>
                <a:defRPr/>
              </a:pPr>
              <a:t>‹#›</a:t>
            </a:fld>
            <a:endParaRPr lang="ru-RU"/>
          </a:p>
        </p:txBody>
      </p:sp>
    </p:spTree>
    <p:extLst>
      <p:ext uri="{BB962C8B-B14F-4D97-AF65-F5344CB8AC3E}">
        <p14:creationId xmlns:p14="http://schemas.microsoft.com/office/powerpoint/2010/main" val="301098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lstStyle>
            <a:lvl1pPr algn="l">
              <a:buNone/>
              <a:defRPr sz="4400" b="0"/>
            </a:lvl1pPr>
          </a:lstStyle>
          <a:p>
            <a:r>
              <a:rPr lang="ru-RU" smtClean="0"/>
              <a:t>Образец заголовка</a:t>
            </a:r>
            <a:endParaRPr lang="en-US"/>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F0D2E005-6FD4-45F3-B82F-2D85A05B7D2B}" type="datetimeFigureOut">
              <a:rPr lang="ru-RU"/>
              <a:pPr>
                <a:defRPr/>
              </a:pPr>
              <a:t>30.04.2023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5DBD65A-D26F-4785-9BCA-7ADDE3B6831A}" type="slidenum">
              <a:rPr lang="ru-RU"/>
              <a:pPr>
                <a:defRPr/>
              </a:pPr>
              <a:t>‹#›</a:t>
            </a:fld>
            <a:endParaRPr lang="ru-RU"/>
          </a:p>
        </p:txBody>
      </p:sp>
    </p:spTree>
    <p:extLst>
      <p:ext uri="{BB962C8B-B14F-4D97-AF65-F5344CB8AC3E}">
        <p14:creationId xmlns:p14="http://schemas.microsoft.com/office/powerpoint/2010/main" val="2086198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Прямоугольник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Прямоугольник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Прямоугольник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2" name="Заголовок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11"/>
          <p:cNvSpPr>
            <a:spLocks noGrp="1"/>
          </p:cNvSpPr>
          <p:nvPr>
            <p:ph type="dt" sz="half" idx="10"/>
          </p:nvPr>
        </p:nvSpPr>
        <p:spPr>
          <a:xfrm>
            <a:off x="6248400" y="6248400"/>
            <a:ext cx="2667000" cy="365125"/>
          </a:xfrm>
        </p:spPr>
        <p:txBody>
          <a:bodyPr rtlCol="0"/>
          <a:lstStyle>
            <a:lvl1pPr>
              <a:defRPr/>
            </a:lvl1pPr>
          </a:lstStyle>
          <a:p>
            <a:pPr>
              <a:defRPr/>
            </a:pPr>
            <a:fld id="{E82BB1C0-7758-42A4-A1BC-7D5B459CA6C3}" type="datetimeFigureOut">
              <a:rPr lang="ru-RU"/>
              <a:pPr>
                <a:defRPr/>
              </a:pPr>
              <a:t>30.04.2023</a:t>
            </a:fld>
            <a:endParaRPr lang="ru-RU"/>
          </a:p>
        </p:txBody>
      </p:sp>
      <p:sp>
        <p:nvSpPr>
          <p:cNvPr id="10" name="Номер слайда 12"/>
          <p:cNvSpPr>
            <a:spLocks noGrp="1"/>
          </p:cNvSpPr>
          <p:nvPr>
            <p:ph type="sldNum" sz="quarter" idx="11"/>
          </p:nvPr>
        </p:nvSpPr>
        <p:spPr>
          <a:xfrm>
            <a:off x="0" y="4667250"/>
            <a:ext cx="1447800" cy="663575"/>
          </a:xfrm>
        </p:spPr>
        <p:txBody>
          <a:bodyPr rtlCol="0"/>
          <a:lstStyle>
            <a:lvl1pPr>
              <a:defRPr sz="2800"/>
            </a:lvl1pPr>
          </a:lstStyle>
          <a:p>
            <a:pPr>
              <a:defRPr/>
            </a:pPr>
            <a:fld id="{9FD2E8C2-74CA-490C-B1CD-3D4596AAF5A5}" type="slidenum">
              <a:rPr lang="ru-RU"/>
              <a:pPr>
                <a:defRPr/>
              </a:pPr>
              <a:t>‹#›</a:t>
            </a:fld>
            <a:endParaRPr lang="ru-RU"/>
          </a:p>
        </p:txBody>
      </p:sp>
      <p:sp>
        <p:nvSpPr>
          <p:cNvPr id="11" name="Нижний колонтитул 13"/>
          <p:cNvSpPr>
            <a:spLocks noGrp="1"/>
          </p:cNvSpPr>
          <p:nvPr>
            <p:ph type="ftr" sz="quarter" idx="12"/>
          </p:nvPr>
        </p:nvSpPr>
        <p:spPr>
          <a:xfrm>
            <a:off x="1600200" y="6248400"/>
            <a:ext cx="4572000" cy="365125"/>
          </a:xfrm>
        </p:spPr>
        <p:txBody>
          <a:bodyPr rtlCol="0"/>
          <a:lstStyle>
            <a:lvl1pPr>
              <a:defRPr/>
            </a:lvl1pPr>
          </a:lstStyle>
          <a:p>
            <a:pPr>
              <a:defRPr/>
            </a:pPr>
            <a:endParaRPr lang="ru-RU"/>
          </a:p>
        </p:txBody>
      </p:sp>
    </p:spTree>
    <p:extLst>
      <p:ext uri="{BB962C8B-B14F-4D97-AF65-F5344CB8AC3E}">
        <p14:creationId xmlns:p14="http://schemas.microsoft.com/office/powerpoint/2010/main" val="20584000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3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2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28.xml"/><Relationship Id="rId6" Type="http://schemas.openxmlformats.org/officeDocument/2006/relationships/theme" Target="../theme/theme4.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3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35.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3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3.xml"/><Relationship Id="rId6" Type="http://schemas.openxmlformats.org/officeDocument/2006/relationships/theme" Target="../theme/theme5.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37.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36.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4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3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38.xml"/><Relationship Id="rId6" Type="http://schemas.openxmlformats.org/officeDocument/2006/relationships/theme" Target="../theme/theme6.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4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4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45.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44.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43.xml"/><Relationship Id="rId6" Type="http://schemas.openxmlformats.org/officeDocument/2006/relationships/theme" Target="../theme/theme7.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47.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46.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slideLayout" Target="../slideLayouts/slideLayout50.xml"/><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png"/><Relationship Id="rId2" Type="http://schemas.openxmlformats.org/officeDocument/2006/relationships/slideLayout" Target="../slideLayouts/slideLayout49.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png"/><Relationship Id="rId1" Type="http://schemas.openxmlformats.org/officeDocument/2006/relationships/slideLayout" Target="../slideLayouts/slideLayout48.xml"/><Relationship Id="rId6" Type="http://schemas.openxmlformats.org/officeDocument/2006/relationships/theme" Target="../theme/theme8.xml"/><Relationship Id="rId11" Type="http://schemas.openxmlformats.org/officeDocument/2006/relationships/image" Target="../media/image11.png"/><Relationship Id="rId24" Type="http://schemas.openxmlformats.org/officeDocument/2006/relationships/image" Target="../media/image24.png"/><Relationship Id="rId5" Type="http://schemas.openxmlformats.org/officeDocument/2006/relationships/slideLayout" Target="../slideLayouts/slideLayout52.xml"/><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8.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slideLayout" Target="../slideLayouts/slideLayout51.xml"/><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png"/><Relationship Id="rId30" Type="http://schemas.openxmlformats.org/officeDocument/2006/relationships/image" Target="../media/image3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Заголовок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43" name="Текст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696464"/>
                </a:solidFill>
                <a:latin typeface="+mn-lt"/>
                <a:cs typeface="+mn-cs"/>
              </a:defRPr>
            </a:lvl1pPr>
          </a:lstStyle>
          <a:p>
            <a:pPr>
              <a:defRPr/>
            </a:pPr>
            <a:fld id="{F0D2E005-6FD4-45F3-B82F-2D85A05B7D2B}" type="datetimeFigureOut">
              <a:rPr lang="ru-RU"/>
              <a:pPr>
                <a:defRPr/>
              </a:pPr>
              <a:t>30.04.2023</a:t>
            </a:fld>
            <a:endParaRPr lang="ru-RU"/>
          </a:p>
        </p:txBody>
      </p:sp>
      <p:sp>
        <p:nvSpPr>
          <p:cNvPr id="3" name="Нижний колонтитул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696464"/>
                </a:solidFill>
                <a:latin typeface="+mn-lt"/>
                <a:cs typeface="+mn-cs"/>
              </a:defRPr>
            </a:lvl1pPr>
          </a:lstStyle>
          <a:p>
            <a:pPr>
              <a:defRPr/>
            </a:pPr>
            <a:endParaRPr lang="ru-RU"/>
          </a:p>
        </p:txBody>
      </p:sp>
      <p:sp>
        <p:nvSpPr>
          <p:cNvPr id="7" name="Прямоугольник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Прямоугольник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Прямоугольник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23" name="Номер слайда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0C3D723E-B6D6-4F32-B20C-EA175110CB95}" type="slidenum">
              <a:rPr lang="ru-RU"/>
              <a:pPr>
                <a:defRPr/>
              </a:pPr>
              <a:t>‹#›</a:t>
            </a:fld>
            <a:endParaRPr lang="ru-RU"/>
          </a:p>
        </p:txBody>
      </p:sp>
    </p:spTree>
    <p:extLst>
      <p:ext uri="{BB962C8B-B14F-4D97-AF65-F5344CB8AC3E}">
        <p14:creationId xmlns:p14="http://schemas.microsoft.com/office/powerpoint/2010/main" val="605275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Calibri" pitchFamily="34" charset="0"/>
        </a:defRPr>
      </a:lvl6pPr>
      <a:lvl7pPr marL="914400" algn="l" rtl="0" fontAlgn="base">
        <a:spcBef>
          <a:spcPct val="0"/>
        </a:spcBef>
        <a:spcAft>
          <a:spcPct val="0"/>
        </a:spcAft>
        <a:defRPr sz="4400">
          <a:solidFill>
            <a:schemeClr val="tx2"/>
          </a:solidFill>
          <a:latin typeface="Calibri" pitchFamily="34" charset="0"/>
        </a:defRPr>
      </a:lvl7pPr>
      <a:lvl8pPr marL="1371600" algn="l" rtl="0" fontAlgn="base">
        <a:spcBef>
          <a:spcPct val="0"/>
        </a:spcBef>
        <a:spcAft>
          <a:spcPct val="0"/>
        </a:spcAft>
        <a:defRPr sz="4400">
          <a:solidFill>
            <a:schemeClr val="tx2"/>
          </a:solidFill>
          <a:latin typeface="Calibri" pitchFamily="34" charset="0"/>
        </a:defRPr>
      </a:lvl8pPr>
      <a:lvl9pPr marL="1828800" algn="l" rtl="0" fontAlgn="base">
        <a:spcBef>
          <a:spcPct val="0"/>
        </a:spcBef>
        <a:spcAft>
          <a:spcPct val="0"/>
        </a:spcAft>
        <a:defRPr sz="4400">
          <a:solidFill>
            <a:schemeClr val="tx2"/>
          </a:solidFill>
          <a:latin typeface="Calibri"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28E6A"/>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956251"/>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1" name="Donut 10"/>
          <p:cNvSpPr/>
          <p:nvPr/>
        </p:nvSpPr>
        <p:spPr>
          <a:xfrm rot="2315675">
            <a:off x="182882"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uk-UA" smtClean="0"/>
              <a:t>Click to edit Master text styles</a:t>
            </a:r>
          </a:p>
          <a:p>
            <a:pPr lvl="1"/>
            <a:r>
              <a:rPr lang="en-US" altLang="uk-UA" smtClean="0"/>
              <a:t>Second level</a:t>
            </a:r>
          </a:p>
          <a:p>
            <a:pPr lvl="2"/>
            <a:r>
              <a:rPr lang="en-US" altLang="uk-UA" smtClean="0"/>
              <a:t>Third level</a:t>
            </a:r>
          </a:p>
          <a:p>
            <a:pPr lvl="3"/>
            <a:r>
              <a:rPr lang="en-US" altLang="uk-UA" smtClean="0"/>
              <a:t>Fourth level</a:t>
            </a:r>
          </a:p>
          <a:p>
            <a:pPr lvl="4"/>
            <a:r>
              <a:rPr lang="en-US" altLang="uk-UA"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7E0A7D78-9D11-456F-9095-9046EDEF0446}" type="datetime1">
              <a:rPr lang="en-US">
                <a:solidFill>
                  <a:srgbClr val="E7DEC9">
                    <a:shade val="50000"/>
                    <a:satMod val="200000"/>
                  </a:srgbClr>
                </a:solidFill>
              </a:rPr>
              <a:pPr>
                <a:defRPr/>
              </a:pPr>
              <a:t>30/04/2023</a:t>
            </a:fld>
            <a:endParaRPr lang="en-US">
              <a:solidFill>
                <a:srgbClr val="E7DEC9">
                  <a:shade val="50000"/>
                  <a:satMod val="200000"/>
                </a:srgb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r>
              <a:rPr lang="en-US">
                <a:solidFill>
                  <a:srgbClr val="E7DEC9">
                    <a:shade val="50000"/>
                    <a:satMod val="200000"/>
                  </a:srgbClr>
                </a:solidFill>
              </a:rPr>
              <a:t>www.sliderbase.com</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fld id="{112A1FDF-8D12-46FA-9290-292AD8152BA2}" type="slidenum">
              <a:rPr lang="en-US">
                <a:solidFill>
                  <a:srgbClr val="E7DEC9">
                    <a:shade val="50000"/>
                    <a:satMod val="200000"/>
                  </a:srgbClr>
                </a:solidFill>
              </a:rPr>
              <a:pPr>
                <a:defRPr/>
              </a:pPr>
              <a:t>‹#›</a:t>
            </a:fld>
            <a:endParaRPr lang="en-US">
              <a:solidFill>
                <a:srgbClr val="E7DEC9">
                  <a:shade val="50000"/>
                  <a:satMod val="200000"/>
                </a:srgb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643848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1" fontAlgn="base" hangingPunct="1">
        <a:spcBef>
          <a:spcPct val="0"/>
        </a:spcBef>
        <a:spcAft>
          <a:spcPct val="0"/>
        </a:spcAft>
        <a:defRPr sz="4300">
          <a:solidFill>
            <a:srgbClr val="572314"/>
          </a:solidFill>
          <a:latin typeface="Gill Sans MT" pitchFamily="34" charset="0"/>
        </a:defRPr>
      </a:lvl6pPr>
      <a:lvl7pPr marL="914400" algn="l" rtl="0" eaLnBrk="1" fontAlgn="base" hangingPunct="1">
        <a:spcBef>
          <a:spcPct val="0"/>
        </a:spcBef>
        <a:spcAft>
          <a:spcPct val="0"/>
        </a:spcAft>
        <a:defRPr sz="4300">
          <a:solidFill>
            <a:srgbClr val="572314"/>
          </a:solidFill>
          <a:latin typeface="Gill Sans MT" pitchFamily="34" charset="0"/>
        </a:defRPr>
      </a:lvl7pPr>
      <a:lvl8pPr marL="1371600" algn="l" rtl="0" eaLnBrk="1" fontAlgn="base" hangingPunct="1">
        <a:spcBef>
          <a:spcPct val="0"/>
        </a:spcBef>
        <a:spcAft>
          <a:spcPct val="0"/>
        </a:spcAft>
        <a:defRPr sz="4300">
          <a:solidFill>
            <a:srgbClr val="572314"/>
          </a:solidFill>
          <a:latin typeface="Gill Sans MT" pitchFamily="34" charset="0"/>
        </a:defRPr>
      </a:lvl8pPr>
      <a:lvl9pPr marL="1828800" algn="l" rtl="0" eaLnBrk="1" fontAlgn="base" hangingPunct="1">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Holder 2"/>
          <p:cNvSpPr>
            <a:spLocks noGrp="1"/>
          </p:cNvSpPr>
          <p:nvPr>
            <p:ph type="title"/>
          </p:nvPr>
        </p:nvSpPr>
        <p:spPr bwMode="auto">
          <a:xfrm>
            <a:off x="3319463" y="647700"/>
            <a:ext cx="2505075"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7171" name="Holder 3"/>
          <p:cNvSpPr>
            <a:spLocks noGrp="1"/>
          </p:cNvSpPr>
          <p:nvPr>
            <p:ph type="body" idx="1"/>
          </p:nvPr>
        </p:nvSpPr>
        <p:spPr bwMode="auto">
          <a:xfrm>
            <a:off x="677863" y="1806575"/>
            <a:ext cx="77882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F19BE12E-BCB9-469E-BF54-9FC4E8925329}" type="slidenum">
              <a:rPr/>
              <a:pPr>
                <a:defRPr/>
              </a:pPr>
              <a:t>‹#›</a:t>
            </a:fld>
            <a:endParaRPr/>
          </a:p>
        </p:txBody>
      </p:sp>
    </p:spTree>
    <p:extLst>
      <p:ext uri="{BB962C8B-B14F-4D97-AF65-F5344CB8AC3E}">
        <p14:creationId xmlns:p14="http://schemas.microsoft.com/office/powerpoint/2010/main" val="32985239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1"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2052"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3"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4"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5"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6"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7"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8"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59"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0"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1"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2"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3"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4"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5"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6"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7"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8"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69"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0"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1"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2"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3"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4"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5"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6"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7"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8"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79"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0"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1"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2"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2083"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2084"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D6AB1433-B013-40EF-88F4-A30255B732E8}" type="slidenum">
              <a:rPr/>
              <a:pPr>
                <a:defRPr/>
              </a:pPr>
              <a:t>‹#›</a:t>
            </a:fld>
            <a:endParaRPr/>
          </a:p>
        </p:txBody>
      </p:sp>
    </p:spTree>
    <p:extLst>
      <p:ext uri="{BB962C8B-B14F-4D97-AF65-F5344CB8AC3E}">
        <p14:creationId xmlns:p14="http://schemas.microsoft.com/office/powerpoint/2010/main" val="39639753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075"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3076"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7"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8"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79"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0"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1"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2"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3"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4"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5"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6"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7"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8"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89"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0"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1"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2"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3"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4"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5"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6"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7"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8"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099"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0"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1"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2"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3"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4"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5"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6"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3107"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3108"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AC4A9D04-DBDB-4A98-861E-EDF40771A3BC}" type="slidenum">
              <a:rPr/>
              <a:pPr>
                <a:defRPr/>
              </a:pPr>
              <a:t>‹#›</a:t>
            </a:fld>
            <a:endParaRPr/>
          </a:p>
        </p:txBody>
      </p:sp>
    </p:spTree>
    <p:extLst>
      <p:ext uri="{BB962C8B-B14F-4D97-AF65-F5344CB8AC3E}">
        <p14:creationId xmlns:p14="http://schemas.microsoft.com/office/powerpoint/2010/main" val="15137485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099"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4100"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1"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2"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3"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4"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5"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6"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7"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8"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09"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0"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1"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2"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3"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4"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5"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6"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7"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8"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19"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0"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1"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2"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3"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4"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5"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6"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7"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8"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29"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30"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4131"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132"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BEA43149-116B-4784-A39D-FA749E70CC18}" type="slidenum">
              <a:rPr/>
              <a:pPr>
                <a:defRPr/>
              </a:pPr>
              <a:t>‹#›</a:t>
            </a:fld>
            <a:endParaRPr/>
          </a:p>
        </p:txBody>
      </p:sp>
    </p:spTree>
    <p:extLst>
      <p:ext uri="{BB962C8B-B14F-4D97-AF65-F5344CB8AC3E}">
        <p14:creationId xmlns:p14="http://schemas.microsoft.com/office/powerpoint/2010/main" val="31895966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123"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5124"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5"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6"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7"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8"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29"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0"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1"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2"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3"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4"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5"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6"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7"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8"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39"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0"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1"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2"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3"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4"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5"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6"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7"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8"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49"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0"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1"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2"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3"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4"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5155"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5156"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8AC616C3-95C4-4EF5-84FE-A2600F6A61FF}" type="slidenum">
              <a:rPr/>
              <a:pPr>
                <a:defRPr/>
              </a:pPr>
              <a:t>‹#›</a:t>
            </a:fld>
            <a:endParaRPr/>
          </a:p>
        </p:txBody>
      </p:sp>
    </p:spTree>
    <p:extLst>
      <p:ext uri="{BB962C8B-B14F-4D97-AF65-F5344CB8AC3E}">
        <p14:creationId xmlns:p14="http://schemas.microsoft.com/office/powerpoint/2010/main" val="38530639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bg object 16"/>
          <p:cNvSpPr>
            <a:spLocks/>
          </p:cNvSpPr>
          <p:nvPr/>
        </p:nvSpPr>
        <p:spPr bwMode="auto">
          <a:xfrm>
            <a:off x="0" y="0"/>
            <a:ext cx="9144000" cy="6858000"/>
          </a:xfrm>
          <a:custGeom>
            <a:avLst/>
            <a:gdLst>
              <a:gd name="T0" fmla="*/ 9144000 w 9144000"/>
              <a:gd name="T1" fmla="*/ 0 h 6858000"/>
              <a:gd name="T2" fmla="*/ 0 w 9144000"/>
              <a:gd name="T3" fmla="*/ 0 h 6858000"/>
              <a:gd name="T4" fmla="*/ 0 w 9144000"/>
              <a:gd name="T5" fmla="*/ 6858000 h 6858000"/>
              <a:gd name="T6" fmla="*/ 9144000 w 9144000"/>
              <a:gd name="T7" fmla="*/ 6858000 h 6858000"/>
              <a:gd name="T8" fmla="*/ 9144000 w 9144000"/>
              <a:gd name="T9" fmla="*/ 0 h 6858000"/>
            </a:gdLst>
            <a:ahLst/>
            <a:cxnLst>
              <a:cxn ang="0">
                <a:pos x="T0" y="T1"/>
              </a:cxn>
              <a:cxn ang="0">
                <a:pos x="T2" y="T3"/>
              </a:cxn>
              <a:cxn ang="0">
                <a:pos x="T4" y="T5"/>
              </a:cxn>
              <a:cxn ang="0">
                <a:pos x="T6" y="T7"/>
              </a:cxn>
              <a:cxn ang="0">
                <a:pos x="T8" y="T9"/>
              </a:cxn>
            </a:cxnLst>
            <a:rect l="0" t="0" r="r" b="b"/>
            <a:pathLst>
              <a:path w="9144000" h="6858000">
                <a:moveTo>
                  <a:pt x="9144000" y="0"/>
                </a:moveTo>
                <a:lnTo>
                  <a:pt x="0" y="0"/>
                </a:lnTo>
                <a:lnTo>
                  <a:pt x="0" y="6858000"/>
                </a:lnTo>
                <a:lnTo>
                  <a:pt x="9144000" y="6858000"/>
                </a:lnTo>
                <a:lnTo>
                  <a:pt x="9144000" y="0"/>
                </a:lnTo>
                <a:close/>
              </a:path>
            </a:pathLst>
          </a:custGeom>
          <a:solidFill>
            <a:srgbClr val="14182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6147" name="bg object 17"/>
          <p:cNvSpPr>
            <a:spLocks/>
          </p:cNvSpPr>
          <p:nvPr/>
        </p:nvSpPr>
        <p:spPr bwMode="auto">
          <a:xfrm>
            <a:off x="7962900" y="152400"/>
            <a:ext cx="0" cy="1524000"/>
          </a:xfrm>
          <a:custGeom>
            <a:avLst/>
            <a:gdLst>
              <a:gd name="T0" fmla="*/ 0 h 1524000"/>
              <a:gd name="T1" fmla="*/ 1524000 h 1524000"/>
            </a:gdLst>
            <a:ahLst/>
            <a:cxnLst>
              <a:cxn ang="0">
                <a:pos x="0" y="T0"/>
              </a:cxn>
              <a:cxn ang="0">
                <a:pos x="0" y="T1"/>
              </a:cxn>
            </a:cxnLst>
            <a:rect l="0" t="0" r="r" b="b"/>
            <a:pathLst>
              <a:path h="1524000">
                <a:moveTo>
                  <a:pt x="0" y="0"/>
                </a:moveTo>
                <a:lnTo>
                  <a:pt x="0" y="1524000"/>
                </a:lnTo>
              </a:path>
            </a:pathLst>
          </a:custGeom>
          <a:noFill/>
          <a:ln w="9344">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fontAlgn="base">
              <a:spcBef>
                <a:spcPct val="0"/>
              </a:spcBef>
              <a:spcAft>
                <a:spcPct val="0"/>
              </a:spcAft>
            </a:pPr>
            <a:endParaRPr lang="en-US">
              <a:solidFill>
                <a:prstClr val="black"/>
              </a:solidFill>
              <a:latin typeface="Arial" pitchFamily="34" charset="0"/>
              <a:cs typeface="Arial" pitchFamily="34" charset="0"/>
            </a:endParaRPr>
          </a:p>
        </p:txBody>
      </p:sp>
      <p:sp>
        <p:nvSpPr>
          <p:cNvPr id="6148" name="bg object 18"/>
          <p:cNvSpPr>
            <a:spLocks noChangeArrowheads="1"/>
          </p:cNvSpPr>
          <p:nvPr/>
        </p:nvSpPr>
        <p:spPr bwMode="auto">
          <a:xfrm>
            <a:off x="8153400"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49" name="bg object 19"/>
          <p:cNvSpPr>
            <a:spLocks noChangeArrowheads="1"/>
          </p:cNvSpPr>
          <p:nvPr/>
        </p:nvSpPr>
        <p:spPr bwMode="auto">
          <a:xfrm>
            <a:off x="8321675" y="152400"/>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0" name="bg object 20"/>
          <p:cNvSpPr>
            <a:spLocks noChangeArrowheads="1"/>
          </p:cNvSpPr>
          <p:nvPr/>
        </p:nvSpPr>
        <p:spPr bwMode="auto">
          <a:xfrm>
            <a:off x="8488363" y="152400"/>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1" name="bg object 21"/>
          <p:cNvSpPr>
            <a:spLocks noChangeArrowheads="1"/>
          </p:cNvSpPr>
          <p:nvPr/>
        </p:nvSpPr>
        <p:spPr bwMode="auto">
          <a:xfrm>
            <a:off x="8153400"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2" name="bg object 22"/>
          <p:cNvSpPr>
            <a:spLocks noChangeArrowheads="1"/>
          </p:cNvSpPr>
          <p:nvPr/>
        </p:nvSpPr>
        <p:spPr bwMode="auto">
          <a:xfrm>
            <a:off x="8321675" y="320675"/>
            <a:ext cx="119063" cy="119063"/>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3" name="bg object 23"/>
          <p:cNvSpPr>
            <a:spLocks noChangeArrowheads="1"/>
          </p:cNvSpPr>
          <p:nvPr/>
        </p:nvSpPr>
        <p:spPr bwMode="auto">
          <a:xfrm>
            <a:off x="8488363" y="320675"/>
            <a:ext cx="119062" cy="119063"/>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4" name="bg object 24"/>
          <p:cNvSpPr>
            <a:spLocks noChangeArrowheads="1"/>
          </p:cNvSpPr>
          <p:nvPr/>
        </p:nvSpPr>
        <p:spPr bwMode="auto">
          <a:xfrm>
            <a:off x="8656638" y="320675"/>
            <a:ext cx="120650" cy="119063"/>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5" name="bg object 25"/>
          <p:cNvSpPr>
            <a:spLocks noChangeArrowheads="1"/>
          </p:cNvSpPr>
          <p:nvPr/>
        </p:nvSpPr>
        <p:spPr bwMode="auto">
          <a:xfrm>
            <a:off x="8153400"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6" name="bg object 26"/>
          <p:cNvSpPr>
            <a:spLocks noChangeArrowheads="1"/>
          </p:cNvSpPr>
          <p:nvPr/>
        </p:nvSpPr>
        <p:spPr bwMode="auto">
          <a:xfrm>
            <a:off x="8321675" y="487363"/>
            <a:ext cx="119063" cy="119062"/>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7" name="bg object 27"/>
          <p:cNvSpPr>
            <a:spLocks noChangeArrowheads="1"/>
          </p:cNvSpPr>
          <p:nvPr/>
        </p:nvSpPr>
        <p:spPr bwMode="auto">
          <a:xfrm>
            <a:off x="8488363" y="487363"/>
            <a:ext cx="119062" cy="119062"/>
          </a:xfrm>
          <a:prstGeom prst="rect">
            <a:avLst/>
          </a:prstGeom>
          <a:blipFill dpi="0" rotWithShape="1">
            <a:blip r:embed="rId1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8" name="bg object 28"/>
          <p:cNvSpPr>
            <a:spLocks noChangeArrowheads="1"/>
          </p:cNvSpPr>
          <p:nvPr/>
        </p:nvSpPr>
        <p:spPr bwMode="auto">
          <a:xfrm>
            <a:off x="8656638" y="487363"/>
            <a:ext cx="120650" cy="119062"/>
          </a:xfrm>
          <a:prstGeom prst="rect">
            <a:avLst/>
          </a:prstGeom>
          <a:blipFill dpi="0" rotWithShape="1">
            <a:blip r:embed="rId1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59" name="bg object 29"/>
          <p:cNvSpPr>
            <a:spLocks noChangeArrowheads="1"/>
          </p:cNvSpPr>
          <p:nvPr/>
        </p:nvSpPr>
        <p:spPr bwMode="auto">
          <a:xfrm>
            <a:off x="8824913" y="487363"/>
            <a:ext cx="119062" cy="119062"/>
          </a:xfrm>
          <a:prstGeom prst="rect">
            <a:avLst/>
          </a:prstGeom>
          <a:blipFill dpi="0" rotWithShape="1">
            <a:blip r:embed="rId1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0" name="bg object 30"/>
          <p:cNvSpPr>
            <a:spLocks noChangeArrowheads="1"/>
          </p:cNvSpPr>
          <p:nvPr/>
        </p:nvSpPr>
        <p:spPr bwMode="auto">
          <a:xfrm>
            <a:off x="8153400" y="655638"/>
            <a:ext cx="119063" cy="120650"/>
          </a:xfrm>
          <a:prstGeom prst="rect">
            <a:avLst/>
          </a:prstGeom>
          <a:blipFill dpi="0" rotWithShape="1">
            <a:blip r:embed="rId1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1" name="bg object 31"/>
          <p:cNvSpPr>
            <a:spLocks noChangeArrowheads="1"/>
          </p:cNvSpPr>
          <p:nvPr/>
        </p:nvSpPr>
        <p:spPr bwMode="auto">
          <a:xfrm>
            <a:off x="8321675" y="655638"/>
            <a:ext cx="119063" cy="120650"/>
          </a:xfrm>
          <a:prstGeom prst="rect">
            <a:avLst/>
          </a:prstGeom>
          <a:blipFill dpi="0" rotWithShape="1">
            <a:blip r:embed="rId1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2" name="bg object 32"/>
          <p:cNvSpPr>
            <a:spLocks noChangeArrowheads="1"/>
          </p:cNvSpPr>
          <p:nvPr/>
        </p:nvSpPr>
        <p:spPr bwMode="auto">
          <a:xfrm>
            <a:off x="8488363" y="655638"/>
            <a:ext cx="119062" cy="120650"/>
          </a:xfrm>
          <a:prstGeom prst="rect">
            <a:avLst/>
          </a:prstGeom>
          <a:blipFill dpi="0" rotWithShape="1">
            <a:blip r:embed="rId1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3" name="bg object 33"/>
          <p:cNvSpPr>
            <a:spLocks noChangeArrowheads="1"/>
          </p:cNvSpPr>
          <p:nvPr/>
        </p:nvSpPr>
        <p:spPr bwMode="auto">
          <a:xfrm>
            <a:off x="8656638" y="655638"/>
            <a:ext cx="120650" cy="120650"/>
          </a:xfrm>
          <a:prstGeom prst="rect">
            <a:avLst/>
          </a:prstGeom>
          <a:blipFill dpi="0" rotWithShape="1">
            <a:blip r:embed="rId1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4" name="bg object 34"/>
          <p:cNvSpPr>
            <a:spLocks noChangeArrowheads="1"/>
          </p:cNvSpPr>
          <p:nvPr/>
        </p:nvSpPr>
        <p:spPr bwMode="auto">
          <a:xfrm>
            <a:off x="8153400"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5" name="bg object 35"/>
          <p:cNvSpPr>
            <a:spLocks noChangeArrowheads="1"/>
          </p:cNvSpPr>
          <p:nvPr/>
        </p:nvSpPr>
        <p:spPr bwMode="auto">
          <a:xfrm>
            <a:off x="8321675" y="823913"/>
            <a:ext cx="119063" cy="119062"/>
          </a:xfrm>
          <a:prstGeom prst="rect">
            <a:avLst/>
          </a:prstGeom>
          <a:blipFill dpi="0" rotWithShape="1">
            <a:blip r:embed="rId1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6" name="bg object 36"/>
          <p:cNvSpPr>
            <a:spLocks noChangeArrowheads="1"/>
          </p:cNvSpPr>
          <p:nvPr/>
        </p:nvSpPr>
        <p:spPr bwMode="auto">
          <a:xfrm>
            <a:off x="8488363" y="823913"/>
            <a:ext cx="119062" cy="119062"/>
          </a:xfrm>
          <a:prstGeom prst="rect">
            <a:avLst/>
          </a:prstGeom>
          <a:blipFill dpi="0" rotWithShape="1">
            <a:blip r:embed="rId1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7" name="bg object 37"/>
          <p:cNvSpPr>
            <a:spLocks noChangeArrowheads="1"/>
          </p:cNvSpPr>
          <p:nvPr/>
        </p:nvSpPr>
        <p:spPr bwMode="auto">
          <a:xfrm>
            <a:off x="8656638" y="823913"/>
            <a:ext cx="120650" cy="119062"/>
          </a:xfrm>
          <a:prstGeom prst="rect">
            <a:avLst/>
          </a:prstGeom>
          <a:blipFill dpi="0" rotWithShape="1">
            <a:blip r:embed="rId2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8" name="bg object 38"/>
          <p:cNvSpPr>
            <a:spLocks noChangeArrowheads="1"/>
          </p:cNvSpPr>
          <p:nvPr/>
        </p:nvSpPr>
        <p:spPr bwMode="auto">
          <a:xfrm>
            <a:off x="8824913" y="823913"/>
            <a:ext cx="119062" cy="119062"/>
          </a:xfrm>
          <a:prstGeom prst="rect">
            <a:avLst/>
          </a:prstGeom>
          <a:blipFill dpi="0" rotWithShape="1">
            <a:blip r:embed="rId2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69" name="bg object 39"/>
          <p:cNvSpPr>
            <a:spLocks noChangeArrowheads="1"/>
          </p:cNvSpPr>
          <p:nvPr/>
        </p:nvSpPr>
        <p:spPr bwMode="auto">
          <a:xfrm>
            <a:off x="8153400" y="992188"/>
            <a:ext cx="119063" cy="119062"/>
          </a:xfrm>
          <a:prstGeom prst="rect">
            <a:avLst/>
          </a:prstGeom>
          <a:blipFill dpi="0" rotWithShape="1">
            <a:blip r:embed="rId2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0" name="bg object 40"/>
          <p:cNvSpPr>
            <a:spLocks noChangeArrowheads="1"/>
          </p:cNvSpPr>
          <p:nvPr/>
        </p:nvSpPr>
        <p:spPr bwMode="auto">
          <a:xfrm>
            <a:off x="8488363" y="992188"/>
            <a:ext cx="119062" cy="119062"/>
          </a:xfrm>
          <a:prstGeom prst="rect">
            <a:avLst/>
          </a:prstGeom>
          <a:blipFill dpi="0" rotWithShape="1">
            <a:blip r:embed="rId2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1" name="bg object 41"/>
          <p:cNvSpPr>
            <a:spLocks noChangeArrowheads="1"/>
          </p:cNvSpPr>
          <p:nvPr/>
        </p:nvSpPr>
        <p:spPr bwMode="auto">
          <a:xfrm>
            <a:off x="8321675" y="992188"/>
            <a:ext cx="119063" cy="119062"/>
          </a:xfrm>
          <a:prstGeom prst="rect">
            <a:avLst/>
          </a:prstGeom>
          <a:blipFill dpi="0" rotWithShape="1">
            <a:blip r:embed="rId2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2" name="bg object 42"/>
          <p:cNvSpPr>
            <a:spLocks noChangeArrowheads="1"/>
          </p:cNvSpPr>
          <p:nvPr/>
        </p:nvSpPr>
        <p:spPr bwMode="auto">
          <a:xfrm>
            <a:off x="8656638" y="992188"/>
            <a:ext cx="120650" cy="119062"/>
          </a:xfrm>
          <a:prstGeom prst="rect">
            <a:avLst/>
          </a:prstGeom>
          <a:blipFill dpi="0" rotWithShape="1">
            <a:blip r:embed="rId2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3" name="bg object 43"/>
          <p:cNvSpPr>
            <a:spLocks noChangeArrowheads="1"/>
          </p:cNvSpPr>
          <p:nvPr/>
        </p:nvSpPr>
        <p:spPr bwMode="auto">
          <a:xfrm>
            <a:off x="8153400"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4" name="bg object 44"/>
          <p:cNvSpPr>
            <a:spLocks noChangeArrowheads="1"/>
          </p:cNvSpPr>
          <p:nvPr/>
        </p:nvSpPr>
        <p:spPr bwMode="auto">
          <a:xfrm>
            <a:off x="8321675" y="1158875"/>
            <a:ext cx="119063" cy="120650"/>
          </a:xfrm>
          <a:prstGeom prst="rect">
            <a:avLst/>
          </a:prstGeom>
          <a:blipFill dpi="0" rotWithShape="1">
            <a:blip r:embed="rId2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5" name="bg object 45"/>
          <p:cNvSpPr>
            <a:spLocks noChangeArrowheads="1"/>
          </p:cNvSpPr>
          <p:nvPr/>
        </p:nvSpPr>
        <p:spPr bwMode="auto">
          <a:xfrm>
            <a:off x="8488363" y="1158875"/>
            <a:ext cx="119062" cy="120650"/>
          </a:xfrm>
          <a:prstGeom prst="rect">
            <a:avLst/>
          </a:prstGeom>
          <a:blipFill dpi="0" rotWithShape="1">
            <a:blip r:embed="rId2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6" name="bg object 46"/>
          <p:cNvSpPr>
            <a:spLocks noChangeArrowheads="1"/>
          </p:cNvSpPr>
          <p:nvPr/>
        </p:nvSpPr>
        <p:spPr bwMode="auto">
          <a:xfrm>
            <a:off x="8656638" y="1158875"/>
            <a:ext cx="120650" cy="120650"/>
          </a:xfrm>
          <a:prstGeom prst="rect">
            <a:avLst/>
          </a:prstGeom>
          <a:blipFill dpi="0" rotWithShape="1">
            <a:blip r:embed="rId2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7" name="bg object 47"/>
          <p:cNvSpPr>
            <a:spLocks noChangeArrowheads="1"/>
          </p:cNvSpPr>
          <p:nvPr/>
        </p:nvSpPr>
        <p:spPr bwMode="auto">
          <a:xfrm>
            <a:off x="8321675" y="1328738"/>
            <a:ext cx="119063" cy="119062"/>
          </a:xfrm>
          <a:prstGeom prst="rect">
            <a:avLst/>
          </a:prstGeom>
          <a:blipFill dpi="0" rotWithShape="1">
            <a:blip r:embed="rId2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8" name="bg object 48"/>
          <p:cNvSpPr>
            <a:spLocks noChangeArrowheads="1"/>
          </p:cNvSpPr>
          <p:nvPr/>
        </p:nvSpPr>
        <p:spPr bwMode="auto">
          <a:xfrm>
            <a:off x="8656638" y="1328738"/>
            <a:ext cx="120650" cy="119062"/>
          </a:xfrm>
          <a:prstGeom prst="rect">
            <a:avLst/>
          </a:prstGeom>
          <a:blipFill dpi="0" rotWithShape="1">
            <a:blip r:embed="rId3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endParaRPr lang="en-US" altLang="en-US">
              <a:solidFill>
                <a:srgbClr val="000000"/>
              </a:solidFill>
              <a:latin typeface="Calibri" pitchFamily="34" charset="0"/>
            </a:endParaRPr>
          </a:p>
        </p:txBody>
      </p:sp>
      <p:sp>
        <p:nvSpPr>
          <p:cNvPr id="6179" name="Holder 2"/>
          <p:cNvSpPr>
            <a:spLocks noGrp="1"/>
          </p:cNvSpPr>
          <p:nvPr>
            <p:ph type="title"/>
          </p:nvPr>
        </p:nvSpPr>
        <p:spPr bwMode="auto">
          <a:xfrm>
            <a:off x="625475" y="506413"/>
            <a:ext cx="78930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6180" name="Holder 3"/>
          <p:cNvSpPr>
            <a:spLocks noGrp="1"/>
          </p:cNvSpPr>
          <p:nvPr>
            <p:ph type="body" idx="1"/>
          </p:nvPr>
        </p:nvSpPr>
        <p:spPr bwMode="auto">
          <a:xfrm>
            <a:off x="955675" y="1831975"/>
            <a:ext cx="7646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smtClean="0"/>
          </a:p>
        </p:txBody>
      </p:sp>
      <p:sp>
        <p:nvSpPr>
          <p:cNvPr id="4" name="Holder 4"/>
          <p:cNvSpPr>
            <a:spLocks noGrp="1"/>
          </p:cNvSpPr>
          <p:nvPr>
            <p:ph type="ftr" sz="quarter" idx="5"/>
          </p:nvPr>
        </p:nvSpPr>
        <p:spPr>
          <a:xfrm>
            <a:off x="3108325" y="6378575"/>
            <a:ext cx="2927350" cy="276225"/>
          </a:xfrm>
          <a:prstGeom prst="rect">
            <a:avLst/>
          </a:prstGeom>
        </p:spPr>
        <p:txBody>
          <a:bodyPr wrap="square" lIns="0" tIns="0" rIns="0" bIns="0">
            <a:spAutoFit/>
          </a:bodyPr>
          <a:lstStyle>
            <a:lvl1pPr algn="ctr" fontAlgn="auto">
              <a:spcBef>
                <a:spcPts val="0"/>
              </a:spcBef>
              <a:spcAft>
                <a:spcPts val="0"/>
              </a:spcAft>
              <a:defRPr>
                <a:solidFill>
                  <a:prstClr val="black">
                    <a:tint val="75000"/>
                  </a:prstClr>
                </a:solidFill>
                <a:latin typeface="Calibri"/>
                <a:cs typeface="+mn-cs"/>
              </a:defRPr>
            </a:lvl1pPr>
          </a:lstStyle>
          <a:p>
            <a:pPr>
              <a:defRPr/>
            </a:pPr>
            <a:endParaRPr/>
          </a:p>
        </p:txBody>
      </p:sp>
      <p:sp>
        <p:nvSpPr>
          <p:cNvPr id="5" name="Holder 5"/>
          <p:cNvSpPr>
            <a:spLocks noGrp="1"/>
          </p:cNvSpPr>
          <p:nvPr>
            <p:ph type="dt" sz="half" idx="6"/>
          </p:nvPr>
        </p:nvSpPr>
        <p:spPr>
          <a:xfrm>
            <a:off x="457200" y="6378575"/>
            <a:ext cx="2103438" cy="276225"/>
          </a:xfrm>
          <a:prstGeom prst="rect">
            <a:avLst/>
          </a:prstGeom>
        </p:spPr>
        <p:txBody>
          <a:bodyPr wrap="square" lIns="0" tIns="0" rIns="0" bIns="0">
            <a:spAutoFit/>
          </a:bodyPr>
          <a:lstStyle>
            <a:lvl1pPr algn="l" fontAlgn="auto">
              <a:spcBef>
                <a:spcPts val="0"/>
              </a:spcBef>
              <a:spcAft>
                <a:spcPts val="0"/>
              </a:spcAft>
              <a:defRPr>
                <a:solidFill>
                  <a:prstClr val="black">
                    <a:tint val="75000"/>
                  </a:prstClr>
                </a:solidFill>
                <a:latin typeface="Calibri"/>
                <a:cs typeface="+mn-cs"/>
              </a:defRPr>
            </a:lvl1pPr>
          </a:lstStyle>
          <a:p>
            <a:pPr>
              <a:defRPr/>
            </a:pPr>
            <a:fld id="{1D8BD707-D9CF-40AE-B4C6-C98DA3205C09}" type="datetimeFigureOut">
              <a:rPr lang="en-US"/>
              <a:pPr>
                <a:defRPr/>
              </a:pPr>
              <a:t>30/04/2023</a:t>
            </a:fld>
            <a:endParaRPr lang="en-US"/>
          </a:p>
        </p:txBody>
      </p:sp>
      <p:sp>
        <p:nvSpPr>
          <p:cNvPr id="6" name="Holder 6"/>
          <p:cNvSpPr>
            <a:spLocks noGrp="1"/>
          </p:cNvSpPr>
          <p:nvPr>
            <p:ph type="sldNum" sz="quarter" idx="7"/>
          </p:nvPr>
        </p:nvSpPr>
        <p:spPr>
          <a:xfrm>
            <a:off x="6583363" y="6378575"/>
            <a:ext cx="2103437" cy="276225"/>
          </a:xfrm>
          <a:prstGeom prst="rect">
            <a:avLst/>
          </a:prstGeom>
        </p:spPr>
        <p:txBody>
          <a:bodyPr wrap="square" lIns="0" tIns="0" rIns="0" bIns="0">
            <a:spAutoFit/>
          </a:bodyPr>
          <a:lstStyle>
            <a:lvl1pPr algn="r" fontAlgn="auto">
              <a:spcBef>
                <a:spcPts val="0"/>
              </a:spcBef>
              <a:spcAft>
                <a:spcPts val="0"/>
              </a:spcAft>
              <a:defRPr>
                <a:solidFill>
                  <a:prstClr val="black">
                    <a:tint val="75000"/>
                  </a:prstClr>
                </a:solidFill>
                <a:latin typeface="Calibri"/>
                <a:cs typeface="+mn-cs"/>
              </a:defRPr>
            </a:lvl1pPr>
          </a:lstStyle>
          <a:p>
            <a:pPr>
              <a:defRPr/>
            </a:pPr>
            <a:fld id="{941AC360-E90E-4E44-AC4E-63C15C7C4AB0}" type="slidenum">
              <a:rPr/>
              <a:pPr>
                <a:defRPr/>
              </a:pPr>
              <a:t>‹#›</a:t>
            </a:fld>
            <a:endParaRPr/>
          </a:p>
        </p:txBody>
      </p:sp>
    </p:spTree>
    <p:extLst>
      <p:ext uri="{BB962C8B-B14F-4D97-AF65-F5344CB8AC3E}">
        <p14:creationId xmlns:p14="http://schemas.microsoft.com/office/powerpoint/2010/main" val="6951999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itchFamily="34" charset="0"/>
        </a:defRPr>
      </a:lvl2pPr>
      <a:lvl3pPr algn="ctr" rtl="0" eaLnBrk="0" fontAlgn="base" hangingPunct="0">
        <a:spcBef>
          <a:spcPct val="0"/>
        </a:spcBef>
        <a:spcAft>
          <a:spcPct val="0"/>
        </a:spcAft>
        <a:defRPr>
          <a:solidFill>
            <a:schemeClr val="tx2"/>
          </a:solidFill>
          <a:latin typeface="Calibri" pitchFamily="34" charset="0"/>
        </a:defRPr>
      </a:lvl3pPr>
      <a:lvl4pPr algn="ctr" rtl="0" eaLnBrk="0" fontAlgn="base" hangingPunct="0">
        <a:spcBef>
          <a:spcPct val="0"/>
        </a:spcBef>
        <a:spcAft>
          <a:spcPct val="0"/>
        </a:spcAft>
        <a:defRPr>
          <a:solidFill>
            <a:schemeClr val="tx2"/>
          </a:solidFill>
          <a:latin typeface="Calibri" pitchFamily="34" charset="0"/>
        </a:defRPr>
      </a:lvl4pPr>
      <a:lvl5pPr algn="ctr" rtl="0" eaLnBrk="0" fontAlgn="base" hangingPunct="0">
        <a:spcBef>
          <a:spcPct val="0"/>
        </a:spcBef>
        <a:spcAft>
          <a:spcPct val="0"/>
        </a:spcAft>
        <a:defRPr>
          <a:solidFill>
            <a:schemeClr val="tx2"/>
          </a:solidFill>
          <a:latin typeface="Calibri" pitchFamily="34" charset="0"/>
        </a:defRPr>
      </a:lvl5pPr>
      <a:lvl6pPr marL="457200" algn="ctr" rtl="0" eaLnBrk="0" fontAlgn="base" hangingPunct="0">
        <a:spcBef>
          <a:spcPct val="0"/>
        </a:spcBef>
        <a:spcAft>
          <a:spcPct val="0"/>
        </a:spcAft>
        <a:defRPr>
          <a:solidFill>
            <a:schemeClr val="tx2"/>
          </a:solidFill>
          <a:latin typeface="Calibri" pitchFamily="34" charset="0"/>
        </a:defRPr>
      </a:lvl6pPr>
      <a:lvl7pPr marL="914400" algn="ctr" rtl="0" eaLnBrk="0" fontAlgn="base" hangingPunct="0">
        <a:spcBef>
          <a:spcPct val="0"/>
        </a:spcBef>
        <a:spcAft>
          <a:spcPct val="0"/>
        </a:spcAft>
        <a:defRPr>
          <a:solidFill>
            <a:schemeClr val="tx2"/>
          </a:solidFill>
          <a:latin typeface="Calibri" pitchFamily="34" charset="0"/>
        </a:defRPr>
      </a:lvl7pPr>
      <a:lvl8pPr marL="1371600" algn="ctr" rtl="0" eaLnBrk="0" fontAlgn="base" hangingPunct="0">
        <a:spcBef>
          <a:spcPct val="0"/>
        </a:spcBef>
        <a:spcAft>
          <a:spcPct val="0"/>
        </a:spcAft>
        <a:defRPr>
          <a:solidFill>
            <a:schemeClr val="tx2"/>
          </a:solidFill>
          <a:latin typeface="Calibri" pitchFamily="34" charset="0"/>
        </a:defRPr>
      </a:lvl8pPr>
      <a:lvl9pPr marL="1828800" algn="ctr" rtl="0" eaLnBrk="0" fontAlgn="base" hangingPunct="0">
        <a:spcBef>
          <a:spcPct val="0"/>
        </a:spcBef>
        <a:spcAft>
          <a:spcPct val="0"/>
        </a:spcAft>
        <a:defRPr>
          <a:solidFill>
            <a:schemeClr val="tx2"/>
          </a:solidFill>
          <a:latin typeface="Calibri"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8.wmf"/><Relationship Id="rId4" Type="http://schemas.openxmlformats.org/officeDocument/2006/relationships/image" Target="../media/image4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49.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b="1" dirty="0" smtClean="0">
                <a:solidFill>
                  <a:srgbClr val="930303"/>
                </a:solidFill>
                <a:effectLst>
                  <a:outerShdw blurRad="38100" dist="38100" dir="2700000" algn="tl">
                    <a:srgbClr val="000000">
                      <a:alpha val="43137"/>
                    </a:srgbClr>
                  </a:outerShdw>
                </a:effectLst>
              </a:rPr>
              <a:t>REAL – TIME POLYMERASE CHAIN REACTION</a:t>
            </a:r>
            <a:endParaRPr lang="ru-RU" sz="3600" b="1" dirty="0">
              <a:solidFill>
                <a:srgbClr val="930303"/>
              </a:solidFill>
              <a:effectLst>
                <a:outerShdw blurRad="38100" dist="38100" dir="2700000" algn="tl">
                  <a:srgbClr val="000000">
                    <a:alpha val="43137"/>
                  </a:srgbClr>
                </a:outerShdw>
              </a:effectLst>
            </a:endParaRPr>
          </a:p>
        </p:txBody>
      </p:sp>
      <p:pic>
        <p:nvPicPr>
          <p:cNvPr id="6554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1714500"/>
            <a:ext cx="475297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42" y="2908027"/>
            <a:ext cx="4286307" cy="277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p:nvPr/>
        </p:nvSpPr>
        <p:spPr>
          <a:xfrm>
            <a:off x="82374" y="2408920"/>
            <a:ext cx="720080" cy="3168352"/>
          </a:xfrm>
          <a:prstGeom prst="rect">
            <a:avLst/>
          </a:prstGeom>
          <a:gradFill flip="none" rotWithShape="1">
            <a:gsLst>
              <a:gs pos="0">
                <a:srgbClr val="3891A7">
                  <a:tint val="66000"/>
                  <a:satMod val="160000"/>
                </a:srgbClr>
              </a:gs>
              <a:gs pos="50000">
                <a:srgbClr val="3891A7">
                  <a:tint val="44500"/>
                  <a:satMod val="160000"/>
                </a:srgbClr>
              </a:gs>
              <a:gs pos="100000">
                <a:srgbClr val="3891A7">
                  <a:tint val="23500"/>
                  <a:satMod val="160000"/>
                </a:srgbClr>
              </a:gs>
            </a:gsLst>
            <a:lin ang="0" scaled="1"/>
            <a:tileRect/>
          </a:gradFill>
          <a:ln w="25400" cap="flat" cmpd="sng" algn="ctr">
            <a:solidFill>
              <a:srgbClr val="3891A7">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o.29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0.24</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0.19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0.14</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0.09</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0.04</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-0.01</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Gill Sans MT"/>
              <a:ea typeface="+mn-ea"/>
              <a:cs typeface="+mn-cs"/>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Gill Sans MT"/>
                <a:ea typeface="+mn-ea"/>
                <a:cs typeface="+mn-cs"/>
              </a:rPr>
              <a:t>          </a:t>
            </a:r>
          </a:p>
        </p:txBody>
      </p:sp>
      <p:sp>
        <p:nvSpPr>
          <p:cNvPr id="8" name="Rectangle 24"/>
          <p:cNvSpPr/>
          <p:nvPr/>
        </p:nvSpPr>
        <p:spPr>
          <a:xfrm>
            <a:off x="718592" y="5684383"/>
            <a:ext cx="4862371" cy="714375"/>
          </a:xfrm>
          <a:prstGeom prst="rect">
            <a:avLst/>
          </a:prstGeom>
          <a:gradFill flip="none" rotWithShape="1">
            <a:gsLst>
              <a:gs pos="0">
                <a:srgbClr val="3891A7">
                  <a:tint val="66000"/>
                  <a:satMod val="160000"/>
                </a:srgbClr>
              </a:gs>
              <a:gs pos="50000">
                <a:srgbClr val="3891A7">
                  <a:tint val="44500"/>
                  <a:satMod val="160000"/>
                </a:srgbClr>
              </a:gs>
              <a:gs pos="100000">
                <a:srgbClr val="3891A7">
                  <a:tint val="23500"/>
                  <a:satMod val="160000"/>
                </a:srgbClr>
              </a:gs>
            </a:gsLst>
            <a:lin ang="5400000" scaled="1"/>
            <a:tileRect/>
          </a:gradFill>
          <a:ln w="25400" cap="flat" cmpd="sng" algn="ctr">
            <a:solidFill>
              <a:srgbClr val="3891A7">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lumMod val="95000"/>
                    <a:lumOff val="5000"/>
                  </a:prstClr>
                </a:solidFill>
                <a:effectLst/>
                <a:uLnTx/>
                <a:uFillTx/>
                <a:latin typeface="Gill Sans MT"/>
                <a:ea typeface="+mn-ea"/>
                <a:cs typeface="+mn-cs"/>
              </a:rPr>
              <a:t> </a:t>
            </a:r>
            <a:r>
              <a:rPr kumimoji="0" lang="en-US" sz="1800" b="0" i="0" u="none" strike="noStrike" kern="0" cap="none" spc="0" normalizeH="0" baseline="0" noProof="0" dirty="0">
                <a:ln>
                  <a:noFill/>
                </a:ln>
                <a:solidFill>
                  <a:prstClr val="black">
                    <a:lumMod val="95000"/>
                    <a:lumOff val="5000"/>
                  </a:prstClr>
                </a:solidFill>
                <a:effectLst/>
                <a:uLnTx/>
                <a:uFillTx/>
                <a:latin typeface="Gill Sans MT"/>
                <a:ea typeface="+mn-ea"/>
                <a:cs typeface="+mn-cs"/>
              </a:rPr>
              <a:t>0      </a:t>
            </a:r>
            <a:r>
              <a:rPr kumimoji="0" lang="en-US" sz="1800" b="0" i="0" u="none" strike="noStrike" kern="0" cap="none" spc="0" normalizeH="0" baseline="0" noProof="0" dirty="0" smtClean="0">
                <a:ln>
                  <a:noFill/>
                </a:ln>
                <a:solidFill>
                  <a:prstClr val="black">
                    <a:lumMod val="95000"/>
                    <a:lumOff val="5000"/>
                  </a:prstClr>
                </a:solidFill>
                <a:effectLst/>
                <a:uLnTx/>
                <a:uFillTx/>
                <a:latin typeface="Gill Sans MT"/>
                <a:ea typeface="+mn-ea"/>
                <a:cs typeface="+mn-cs"/>
              </a:rPr>
              <a:t>10                </a:t>
            </a:r>
            <a:r>
              <a:rPr kumimoji="0" lang="en-US" sz="1800" b="0" i="0" u="none" strike="noStrike" kern="0" cap="none" spc="0" normalizeH="0" baseline="0" noProof="0" dirty="0">
                <a:ln>
                  <a:noFill/>
                </a:ln>
                <a:solidFill>
                  <a:prstClr val="black">
                    <a:lumMod val="95000"/>
                    <a:lumOff val="5000"/>
                  </a:prstClr>
                </a:solidFill>
                <a:effectLst/>
                <a:uLnTx/>
                <a:uFillTx/>
                <a:latin typeface="Gill Sans MT"/>
                <a:ea typeface="+mn-ea"/>
                <a:cs typeface="+mn-cs"/>
              </a:rPr>
              <a:t>20                 30                 40</a:t>
            </a:r>
          </a:p>
        </p:txBody>
      </p:sp>
      <p:sp>
        <p:nvSpPr>
          <p:cNvPr id="9" name="TextBox 45"/>
          <p:cNvSpPr txBox="1">
            <a:spLocks noChangeArrowheads="1"/>
          </p:cNvSpPr>
          <p:nvPr/>
        </p:nvSpPr>
        <p:spPr bwMode="auto">
          <a:xfrm rot="-1913513">
            <a:off x="51212" y="5683248"/>
            <a:ext cx="5064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dirty="0">
                <a:solidFill>
                  <a:prstClr val="black"/>
                </a:solidFill>
                <a:latin typeface="Arial" pitchFamily="34" charset="0"/>
                <a:cs typeface="Arial" pitchFamily="34" charset="0"/>
              </a:rPr>
              <a:t>Flu</a:t>
            </a:r>
          </a:p>
        </p:txBody>
      </p:sp>
      <p:cxnSp>
        <p:nvCxnSpPr>
          <p:cNvPr id="11" name="Straight Connector 46"/>
          <p:cNvCxnSpPr/>
          <p:nvPr/>
        </p:nvCxnSpPr>
        <p:spPr>
          <a:xfrm flipH="1">
            <a:off x="27749" y="5867400"/>
            <a:ext cx="718592" cy="387824"/>
          </a:xfrm>
          <a:prstGeom prst="line">
            <a:avLst/>
          </a:prstGeom>
          <a:noFill/>
          <a:ln w="28575" cap="flat" cmpd="sng" algn="ctr">
            <a:solidFill>
              <a:srgbClr val="475A8D">
                <a:lumMod val="75000"/>
              </a:srgbClr>
            </a:solidFill>
            <a:prstDash val="solid"/>
          </a:ln>
          <a:effectLst/>
        </p:spPr>
      </p:cxnSp>
      <p:sp>
        <p:nvSpPr>
          <p:cNvPr id="13" name="TextBox 39"/>
          <p:cNvSpPr txBox="1">
            <a:spLocks noChangeArrowheads="1"/>
          </p:cNvSpPr>
          <p:nvPr/>
        </p:nvSpPr>
        <p:spPr bwMode="auto">
          <a:xfrm rot="-1756407">
            <a:off x="30458" y="6045218"/>
            <a:ext cx="823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dirty="0">
                <a:solidFill>
                  <a:prstClr val="black"/>
                </a:solidFill>
                <a:latin typeface="Arial" pitchFamily="34" charset="0"/>
                <a:cs typeface="Arial" pitchFamily="34" charset="0"/>
              </a:rPr>
              <a:t>cycle</a:t>
            </a:r>
          </a:p>
        </p:txBody>
      </p:sp>
    </p:spTree>
    <p:extLst>
      <p:ext uri="{BB962C8B-B14F-4D97-AF65-F5344CB8AC3E}">
        <p14:creationId xmlns:p14="http://schemas.microsoft.com/office/powerpoint/2010/main" val="155095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331" y="244475"/>
            <a:ext cx="8424863" cy="1736725"/>
          </a:xfrm>
        </p:spPr>
        <p:txBody>
          <a:bodyPr tIns="81280"/>
          <a:lstStyle/>
          <a:p>
            <a:pPr marL="209550" indent="725488" eaLnBrk="1" hangingPunct="1">
              <a:lnSpc>
                <a:spcPts val="4325"/>
              </a:lnSpc>
              <a:spcBef>
                <a:spcPts val="638"/>
              </a:spcBef>
            </a:pPr>
            <a:r>
              <a:rPr lang="en-US" altLang="en-US" b="1" dirty="0" smtClean="0">
                <a:solidFill>
                  <a:srgbClr val="6F2F9F"/>
                </a:solidFill>
                <a:latin typeface="Arial" pitchFamily="34" charset="0"/>
                <a:cs typeface="Arial" pitchFamily="34" charset="0"/>
              </a:rPr>
              <a:t>For Real Time PCR  we need a specific probe</a:t>
            </a:r>
            <a:r>
              <a:rPr lang="ar-JO" altLang="en-US" b="1" dirty="0" smtClean="0">
                <a:solidFill>
                  <a:srgbClr val="6F2F9F"/>
                </a:solidFill>
                <a:latin typeface="Arial" pitchFamily="34" charset="0"/>
                <a:cs typeface="Arial" pitchFamily="34" charset="0"/>
              </a:rPr>
              <a:t> </a:t>
            </a:r>
            <a:r>
              <a:rPr lang="en-US" altLang="en-US" b="1" dirty="0" smtClean="0">
                <a:solidFill>
                  <a:srgbClr val="6F2F9F"/>
                </a:solidFill>
                <a:latin typeface="Arial" pitchFamily="34" charset="0"/>
                <a:cs typeface="Arial" pitchFamily="34" charset="0"/>
              </a:rPr>
              <a:t>with a fluorescent reporter</a:t>
            </a:r>
          </a:p>
        </p:txBody>
      </p:sp>
      <p:pic>
        <p:nvPicPr>
          <p:cNvPr id="757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25675"/>
            <a:ext cx="34512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1916567"/>
            <a:ext cx="475456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78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3816350"/>
            <a:ext cx="471805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334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75" y="993775"/>
            <a:ext cx="3227388" cy="573088"/>
          </a:xfrm>
        </p:spPr>
        <p:txBody>
          <a:bodyPr tIns="12700" rtlCol="0"/>
          <a:lstStyle/>
          <a:p>
            <a:pPr marL="12700" eaLnBrk="1" fontAlgn="auto" hangingPunct="1">
              <a:spcBef>
                <a:spcPts val="100"/>
              </a:spcBef>
              <a:spcAft>
                <a:spcPts val="0"/>
              </a:spcAft>
              <a:defRPr/>
            </a:pPr>
            <a:r>
              <a:rPr sz="3600" dirty="0">
                <a:solidFill>
                  <a:srgbClr val="FFFF66"/>
                </a:solidFill>
              </a:rPr>
              <a:t>Real-Time</a:t>
            </a:r>
            <a:r>
              <a:rPr sz="3600" spc="-90" dirty="0">
                <a:solidFill>
                  <a:srgbClr val="FFFF66"/>
                </a:solidFill>
              </a:rPr>
              <a:t> </a:t>
            </a:r>
            <a:r>
              <a:rPr sz="3600" spc="-5" dirty="0">
                <a:solidFill>
                  <a:srgbClr val="FFFF66"/>
                </a:solidFill>
              </a:rPr>
              <a:t>PCR</a:t>
            </a:r>
            <a:endParaRPr sz="3600"/>
          </a:p>
        </p:txBody>
      </p:sp>
      <p:sp>
        <p:nvSpPr>
          <p:cNvPr id="3" name="object 3"/>
          <p:cNvSpPr txBox="1"/>
          <p:nvPr/>
        </p:nvSpPr>
        <p:spPr>
          <a:xfrm>
            <a:off x="460375" y="1809750"/>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a:solidFill>
                <a:prstClr val="black"/>
              </a:solidFill>
              <a:latin typeface="UnDotum"/>
              <a:cs typeface="UnDotum"/>
            </a:endParaRPr>
          </a:p>
        </p:txBody>
      </p:sp>
      <p:sp>
        <p:nvSpPr>
          <p:cNvPr id="4" name="object 4"/>
          <p:cNvSpPr txBox="1"/>
          <p:nvPr/>
        </p:nvSpPr>
        <p:spPr>
          <a:xfrm>
            <a:off x="801688" y="1785938"/>
            <a:ext cx="7947025" cy="2118529"/>
          </a:xfrm>
          <a:prstGeom prst="rect">
            <a:avLst/>
          </a:prstGeom>
        </p:spPr>
        <p:txBody>
          <a:bodyPr lIns="0" tIns="12700" rIns="0" bIns="0">
            <a:spAutoFit/>
          </a:bodyPr>
          <a:lstStyle/>
          <a:p>
            <a:pPr lvl="0" algn="just" fontAlgn="base">
              <a:spcBef>
                <a:spcPts val="100"/>
              </a:spcBef>
              <a:spcAft>
                <a:spcPct val="0"/>
              </a:spcAft>
            </a:pPr>
            <a:r>
              <a:rPr sz="2800" b="1" spc="-5" dirty="0">
                <a:solidFill>
                  <a:srgbClr val="FFFFFF"/>
                </a:solidFill>
                <a:latin typeface="Arial"/>
                <a:cs typeface="Arial"/>
              </a:rPr>
              <a:t>Re</a:t>
            </a:r>
            <a:r>
              <a:rPr sz="2800" b="1" spc="-15" dirty="0">
                <a:solidFill>
                  <a:srgbClr val="FFFFFF"/>
                </a:solidFill>
                <a:latin typeface="Arial"/>
                <a:cs typeface="Arial"/>
              </a:rPr>
              <a:t>a</a:t>
            </a:r>
            <a:r>
              <a:rPr sz="2800" b="1" spc="5" dirty="0">
                <a:solidFill>
                  <a:srgbClr val="FFFFFF"/>
                </a:solidFill>
                <a:latin typeface="Arial"/>
                <a:cs typeface="Arial"/>
              </a:rPr>
              <a:t>l</a:t>
            </a:r>
            <a:r>
              <a:rPr sz="2800" b="1" dirty="0">
                <a:solidFill>
                  <a:srgbClr val="FFFFFF"/>
                </a:solidFill>
                <a:latin typeface="Arial"/>
                <a:cs typeface="Arial"/>
              </a:rPr>
              <a:t>-time</a:t>
            </a:r>
            <a:r>
              <a:rPr sz="2800" b="1" spc="114" dirty="0">
                <a:solidFill>
                  <a:srgbClr val="FFFFFF"/>
                </a:solidFill>
                <a:latin typeface="Arial"/>
                <a:cs typeface="Arial"/>
              </a:rPr>
              <a:t> </a:t>
            </a:r>
            <a:r>
              <a:rPr sz="2800" b="1" spc="-5" dirty="0">
                <a:solidFill>
                  <a:srgbClr val="FFFFFF"/>
                </a:solidFill>
                <a:latin typeface="Arial"/>
                <a:cs typeface="Arial"/>
              </a:rPr>
              <a:t>PC</a:t>
            </a:r>
            <a:r>
              <a:rPr sz="2800" b="1" dirty="0">
                <a:solidFill>
                  <a:srgbClr val="FFFFFF"/>
                </a:solidFill>
                <a:latin typeface="Arial"/>
                <a:cs typeface="Arial"/>
              </a:rPr>
              <a:t>R</a:t>
            </a:r>
            <a:r>
              <a:rPr sz="2800" b="1" spc="120" dirty="0">
                <a:solidFill>
                  <a:srgbClr val="FFFFFF"/>
                </a:solidFill>
                <a:latin typeface="Arial"/>
                <a:cs typeface="Arial"/>
              </a:rPr>
              <a:t> </a:t>
            </a:r>
            <a:r>
              <a:rPr sz="2800" b="1" spc="-5" dirty="0">
                <a:solidFill>
                  <a:srgbClr val="FFFFFF"/>
                </a:solidFill>
                <a:latin typeface="Arial"/>
                <a:cs typeface="Arial"/>
              </a:rPr>
              <a:t>i</a:t>
            </a:r>
            <a:r>
              <a:rPr sz="2800" b="1" dirty="0">
                <a:solidFill>
                  <a:srgbClr val="FFFFFF"/>
                </a:solidFill>
                <a:latin typeface="Arial"/>
                <a:cs typeface="Arial"/>
              </a:rPr>
              <a:t>s</a:t>
            </a:r>
            <a:r>
              <a:rPr sz="2800" b="1" spc="125" dirty="0">
                <a:solidFill>
                  <a:srgbClr val="FFFFFF"/>
                </a:solidFill>
                <a:latin typeface="Arial"/>
                <a:cs typeface="Arial"/>
              </a:rPr>
              <a:t> </a:t>
            </a:r>
            <a:r>
              <a:rPr sz="2800" b="1" dirty="0">
                <a:solidFill>
                  <a:srgbClr val="FFFFFF"/>
                </a:solidFill>
                <a:latin typeface="Arial"/>
                <a:cs typeface="Arial"/>
              </a:rPr>
              <a:t>a</a:t>
            </a:r>
            <a:r>
              <a:rPr sz="2800" b="1" spc="125" dirty="0">
                <a:solidFill>
                  <a:srgbClr val="FFFFFF"/>
                </a:solidFill>
                <a:latin typeface="Arial"/>
                <a:cs typeface="Arial"/>
              </a:rPr>
              <a:t> </a:t>
            </a:r>
            <a:r>
              <a:rPr sz="2800" b="1" spc="-45" dirty="0">
                <a:solidFill>
                  <a:srgbClr val="FFFFFF"/>
                </a:solidFill>
                <a:latin typeface="Arial"/>
                <a:cs typeface="Arial"/>
              </a:rPr>
              <a:t>v</a:t>
            </a:r>
            <a:r>
              <a:rPr sz="2800" b="1" spc="-15" dirty="0">
                <a:solidFill>
                  <a:srgbClr val="FFFFFF"/>
                </a:solidFill>
                <a:latin typeface="Arial"/>
                <a:cs typeface="Arial"/>
              </a:rPr>
              <a:t>a</a:t>
            </a:r>
            <a:r>
              <a:rPr sz="2800" b="1" spc="-5" dirty="0">
                <a:solidFill>
                  <a:srgbClr val="FFFFFF"/>
                </a:solidFill>
                <a:latin typeface="Arial"/>
                <a:cs typeface="Arial"/>
              </a:rPr>
              <a:t>rian</a:t>
            </a:r>
            <a:r>
              <a:rPr sz="2800" b="1" dirty="0">
                <a:solidFill>
                  <a:srgbClr val="FFFFFF"/>
                </a:solidFill>
                <a:latin typeface="Arial"/>
                <a:cs typeface="Arial"/>
              </a:rPr>
              <a:t>t</a:t>
            </a:r>
            <a:r>
              <a:rPr sz="2800" b="1" spc="125" dirty="0">
                <a:solidFill>
                  <a:srgbClr val="FFFFFF"/>
                </a:solidFill>
                <a:latin typeface="Arial"/>
                <a:cs typeface="Arial"/>
              </a:rPr>
              <a:t> </a:t>
            </a:r>
            <a:r>
              <a:rPr sz="2800" b="1" spc="5" dirty="0">
                <a:solidFill>
                  <a:srgbClr val="FFFFFF"/>
                </a:solidFill>
                <a:latin typeface="Arial"/>
                <a:cs typeface="Arial"/>
              </a:rPr>
              <a:t>o</a:t>
            </a:r>
            <a:r>
              <a:rPr sz="2800" b="1" dirty="0">
                <a:solidFill>
                  <a:srgbClr val="FFFFFF"/>
                </a:solidFill>
                <a:latin typeface="Arial"/>
                <a:cs typeface="Arial"/>
              </a:rPr>
              <a:t>f</a:t>
            </a:r>
            <a:r>
              <a:rPr sz="2800" b="1" spc="125" dirty="0">
                <a:solidFill>
                  <a:srgbClr val="FFFFFF"/>
                </a:solidFill>
                <a:latin typeface="Arial"/>
                <a:cs typeface="Arial"/>
              </a:rPr>
              <a:t> </a:t>
            </a:r>
            <a:r>
              <a:rPr sz="2800" b="1" spc="-5" dirty="0">
                <a:solidFill>
                  <a:srgbClr val="FFFFFF"/>
                </a:solidFill>
                <a:latin typeface="Arial"/>
                <a:cs typeface="Arial"/>
              </a:rPr>
              <a:t>PC</a:t>
            </a:r>
            <a:r>
              <a:rPr sz="2800" b="1" dirty="0">
                <a:solidFill>
                  <a:srgbClr val="FFFFFF"/>
                </a:solidFill>
                <a:latin typeface="Arial"/>
                <a:cs typeface="Arial"/>
              </a:rPr>
              <a:t>R</a:t>
            </a:r>
            <a:r>
              <a:rPr sz="2800" b="1" spc="114" dirty="0">
                <a:solidFill>
                  <a:srgbClr val="FFFFFF"/>
                </a:solidFill>
                <a:latin typeface="Arial"/>
                <a:cs typeface="Arial"/>
              </a:rPr>
              <a:t> </a:t>
            </a:r>
            <a:r>
              <a:rPr sz="2800" b="1" spc="5" dirty="0">
                <a:solidFill>
                  <a:srgbClr val="FFFFFF"/>
                </a:solidFill>
                <a:latin typeface="Arial"/>
                <a:cs typeface="Arial"/>
              </a:rPr>
              <a:t>t</a:t>
            </a:r>
            <a:r>
              <a:rPr sz="2800" b="1" spc="-15" dirty="0">
                <a:solidFill>
                  <a:srgbClr val="FFFFFF"/>
                </a:solidFill>
                <a:latin typeface="Arial"/>
                <a:cs typeface="Arial"/>
              </a:rPr>
              <a:t>ec</a:t>
            </a:r>
            <a:r>
              <a:rPr sz="2800" b="1" spc="5" dirty="0">
                <a:solidFill>
                  <a:srgbClr val="FFFFFF"/>
                </a:solidFill>
                <a:latin typeface="Arial"/>
                <a:cs typeface="Arial"/>
              </a:rPr>
              <a:t>h</a:t>
            </a:r>
            <a:r>
              <a:rPr sz="2800" b="1" spc="-5" dirty="0">
                <a:solidFill>
                  <a:srgbClr val="FFFFFF"/>
                </a:solidFill>
                <a:latin typeface="Arial"/>
                <a:cs typeface="Arial"/>
              </a:rPr>
              <a:t>n</a:t>
            </a:r>
            <a:r>
              <a:rPr sz="2800" b="1" spc="5" dirty="0">
                <a:solidFill>
                  <a:srgbClr val="FFFFFF"/>
                </a:solidFill>
                <a:latin typeface="Arial"/>
                <a:cs typeface="Arial"/>
              </a:rPr>
              <a:t>o</a:t>
            </a:r>
            <a:r>
              <a:rPr sz="2800" b="1" spc="-5" dirty="0">
                <a:solidFill>
                  <a:srgbClr val="FFFFFF"/>
                </a:solidFill>
                <a:latin typeface="Arial"/>
                <a:cs typeface="Arial"/>
              </a:rPr>
              <a:t>l</a:t>
            </a:r>
            <a:r>
              <a:rPr sz="2800" b="1" spc="5" dirty="0">
                <a:solidFill>
                  <a:srgbClr val="FFFFFF"/>
                </a:solidFill>
                <a:latin typeface="Arial"/>
                <a:cs typeface="Arial"/>
              </a:rPr>
              <a:t>o</a:t>
            </a:r>
            <a:r>
              <a:rPr sz="2800" b="1" spc="-5" dirty="0">
                <a:solidFill>
                  <a:srgbClr val="FFFFFF"/>
                </a:solidFill>
                <a:latin typeface="Arial"/>
                <a:cs typeface="Arial"/>
              </a:rPr>
              <a:t>g</a:t>
            </a:r>
            <a:r>
              <a:rPr sz="2800" b="1" dirty="0">
                <a:solidFill>
                  <a:srgbClr val="FFFFFF"/>
                </a:solidFill>
                <a:latin typeface="Arial"/>
                <a:cs typeface="Arial"/>
              </a:rPr>
              <a:t>y</a:t>
            </a:r>
            <a:r>
              <a:rPr sz="2800" b="1" spc="105" dirty="0">
                <a:solidFill>
                  <a:srgbClr val="FFFFFF"/>
                </a:solidFill>
                <a:latin typeface="Arial"/>
                <a:cs typeface="Arial"/>
              </a:rPr>
              <a:t> </a:t>
            </a:r>
            <a:r>
              <a:rPr sz="2800" b="1" spc="5" dirty="0">
                <a:solidFill>
                  <a:srgbClr val="FFFFFF"/>
                </a:solidFill>
                <a:latin typeface="Arial"/>
                <a:cs typeface="Arial"/>
              </a:rPr>
              <a:t>t</a:t>
            </a:r>
            <a:r>
              <a:rPr sz="2800" b="1" spc="-5" dirty="0">
                <a:solidFill>
                  <a:srgbClr val="FFFFFF"/>
                </a:solidFill>
                <a:latin typeface="Arial"/>
                <a:cs typeface="Arial"/>
              </a:rPr>
              <a:t>ha</a:t>
            </a:r>
            <a:r>
              <a:rPr sz="2800" b="1" dirty="0">
                <a:solidFill>
                  <a:srgbClr val="FFFFFF"/>
                </a:solidFill>
                <a:latin typeface="Arial"/>
                <a:cs typeface="Arial"/>
              </a:rPr>
              <a:t>t</a:t>
            </a:r>
            <a:r>
              <a:rPr sz="2800" b="1" spc="125" dirty="0">
                <a:solidFill>
                  <a:srgbClr val="FFFFFF"/>
                </a:solidFill>
                <a:latin typeface="Arial"/>
                <a:cs typeface="Arial"/>
              </a:rPr>
              <a:t> </a:t>
            </a:r>
            <a:r>
              <a:rPr sz="2800" b="1" spc="-15" dirty="0">
                <a:solidFill>
                  <a:srgbClr val="FFFFFF"/>
                </a:solidFill>
                <a:latin typeface="Arial"/>
                <a:cs typeface="Arial"/>
              </a:rPr>
              <a:t>a</a:t>
            </a:r>
            <a:r>
              <a:rPr sz="2800" b="1" spc="5" dirty="0">
                <a:solidFill>
                  <a:srgbClr val="FFFFFF"/>
                </a:solidFill>
                <a:latin typeface="Arial"/>
                <a:cs typeface="Arial"/>
              </a:rPr>
              <a:t>l</a:t>
            </a:r>
            <a:r>
              <a:rPr sz="2800" b="1" spc="-5" dirty="0">
                <a:solidFill>
                  <a:srgbClr val="FFFFFF"/>
                </a:solidFill>
                <a:latin typeface="Arial"/>
                <a:cs typeface="Arial"/>
              </a:rPr>
              <a:t>l</a:t>
            </a:r>
            <a:r>
              <a:rPr sz="2800" b="1" spc="5" dirty="0">
                <a:solidFill>
                  <a:srgbClr val="FFFFFF"/>
                </a:solidFill>
                <a:latin typeface="Arial"/>
                <a:cs typeface="Arial"/>
              </a:rPr>
              <a:t>o</a:t>
            </a:r>
            <a:r>
              <a:rPr sz="2800" b="1" spc="45" dirty="0">
                <a:solidFill>
                  <a:srgbClr val="FFFFFF"/>
                </a:solidFill>
                <a:latin typeface="Arial"/>
                <a:cs typeface="Arial"/>
              </a:rPr>
              <a:t>w</a:t>
            </a:r>
            <a:r>
              <a:rPr sz="2800" b="1" dirty="0">
                <a:solidFill>
                  <a:srgbClr val="FFFFFF"/>
                </a:solidFill>
                <a:latin typeface="Arial"/>
                <a:cs typeface="Arial"/>
              </a:rPr>
              <a:t>s</a:t>
            </a:r>
            <a:r>
              <a:rPr sz="2800" b="1" spc="114" dirty="0">
                <a:solidFill>
                  <a:srgbClr val="FFFFFF"/>
                </a:solidFill>
                <a:latin typeface="Arial"/>
                <a:cs typeface="Arial"/>
              </a:rPr>
              <a:t> </a:t>
            </a:r>
            <a:r>
              <a:rPr sz="2800" b="1" dirty="0" smtClean="0">
                <a:solidFill>
                  <a:srgbClr val="FFFFFF"/>
                </a:solidFill>
                <a:latin typeface="Arial"/>
                <a:cs typeface="Arial"/>
              </a:rPr>
              <a:t>t</a:t>
            </a:r>
            <a:r>
              <a:rPr sz="2800" b="1" spc="10" dirty="0" smtClean="0">
                <a:solidFill>
                  <a:srgbClr val="FFFFFF"/>
                </a:solidFill>
                <a:latin typeface="Arial"/>
                <a:cs typeface="Arial"/>
              </a:rPr>
              <a:t>h</a:t>
            </a:r>
            <a:r>
              <a:rPr sz="2800" b="1" dirty="0" smtClean="0">
                <a:solidFill>
                  <a:srgbClr val="FFFFFF"/>
                </a:solidFill>
                <a:latin typeface="Arial"/>
                <a:cs typeface="Arial"/>
              </a:rPr>
              <a:t>e</a:t>
            </a:r>
            <a:r>
              <a:rPr lang="en-CA" sz="2800" b="1" dirty="0" smtClean="0">
                <a:solidFill>
                  <a:srgbClr val="FFFFFF"/>
                </a:solidFill>
                <a:latin typeface="Arial"/>
                <a:cs typeface="Arial"/>
              </a:rPr>
              <a:t> the detection</a:t>
            </a:r>
            <a:r>
              <a:rPr lang="en-US" altLang="en-US" sz="2800" b="1" dirty="0" smtClean="0">
                <a:solidFill>
                  <a:srgbClr val="FFFFFF"/>
                </a:solidFill>
              </a:rPr>
              <a:t>of PCR </a:t>
            </a:r>
            <a:r>
              <a:rPr lang="en-US" altLang="en-US" sz="2800" b="1" dirty="0">
                <a:solidFill>
                  <a:srgbClr val="FFFFFF"/>
                </a:solidFill>
              </a:rPr>
              <a:t>products as they accumulate in "real-time" during the PCR  amplification process.</a:t>
            </a:r>
            <a:endParaRPr lang="en-US" altLang="en-US" sz="2800" dirty="0">
              <a:solidFill>
                <a:srgbClr val="000000"/>
              </a:solidFill>
            </a:endParaRPr>
          </a:p>
          <a:p>
            <a:pPr marL="12700">
              <a:spcBef>
                <a:spcPts val="100"/>
              </a:spcBef>
              <a:tabLst>
                <a:tab pos="6918959" algn="l"/>
              </a:tabLst>
              <a:defRPr/>
            </a:pPr>
            <a:r>
              <a:rPr lang="en-CA" sz="2400" b="1" dirty="0" smtClean="0">
                <a:solidFill>
                  <a:srgbClr val="FFFFFF"/>
                </a:solidFill>
                <a:latin typeface="Arial"/>
                <a:cs typeface="Arial"/>
              </a:rPr>
              <a:t>  </a:t>
            </a:r>
            <a:endParaRPr sz="2400" dirty="0">
              <a:solidFill>
                <a:prstClr val="black"/>
              </a:solidFill>
              <a:latin typeface="Arial"/>
              <a:cs typeface="Arial"/>
            </a:endParaRPr>
          </a:p>
        </p:txBody>
      </p:sp>
      <p:sp>
        <p:nvSpPr>
          <p:cNvPr id="5" name="object 5"/>
          <p:cNvSpPr txBox="1"/>
          <p:nvPr/>
        </p:nvSpPr>
        <p:spPr>
          <a:xfrm>
            <a:off x="460375" y="2689225"/>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a:solidFill>
                <a:prstClr val="black"/>
              </a:solidFill>
              <a:latin typeface="UnDotum"/>
              <a:cs typeface="UnDotum"/>
            </a:endParaRPr>
          </a:p>
        </p:txBody>
      </p:sp>
      <p:sp>
        <p:nvSpPr>
          <p:cNvPr id="6" name="object 6"/>
          <p:cNvSpPr txBox="1"/>
          <p:nvPr/>
        </p:nvSpPr>
        <p:spPr>
          <a:xfrm>
            <a:off x="460375" y="3904467"/>
            <a:ext cx="184150" cy="206375"/>
          </a:xfrm>
          <a:prstGeom prst="rect">
            <a:avLst/>
          </a:prstGeom>
        </p:spPr>
        <p:txBody>
          <a:bodyPr lIns="0" tIns="13970" rIns="0" bIns="0">
            <a:spAutoFit/>
          </a:bodyPr>
          <a:lstStyle/>
          <a:p>
            <a:pPr marL="12700">
              <a:spcBef>
                <a:spcPts val="110"/>
              </a:spcBef>
              <a:defRPr/>
            </a:pPr>
            <a:r>
              <a:rPr sz="1250" spc="10" dirty="0">
                <a:solidFill>
                  <a:srgbClr val="CCCCFF"/>
                </a:solidFill>
                <a:latin typeface="UnDotum"/>
                <a:cs typeface="UnDotum"/>
              </a:rPr>
              <a:t></a:t>
            </a:r>
            <a:endParaRPr sz="1250" dirty="0">
              <a:solidFill>
                <a:prstClr val="black"/>
              </a:solidFill>
              <a:latin typeface="UnDotum"/>
              <a:cs typeface="UnDotum"/>
            </a:endParaRPr>
          </a:p>
        </p:txBody>
      </p:sp>
      <p:sp>
        <p:nvSpPr>
          <p:cNvPr id="7" name="object 7"/>
          <p:cNvSpPr txBox="1"/>
          <p:nvPr/>
        </p:nvSpPr>
        <p:spPr>
          <a:xfrm>
            <a:off x="805069" y="3717032"/>
            <a:ext cx="7951787" cy="1592744"/>
          </a:xfrm>
          <a:prstGeom prst="rect">
            <a:avLst/>
          </a:prstGeom>
        </p:spPr>
        <p:txBody>
          <a:bodyPr lIns="0" tIns="12700" rIns="0" bIns="0">
            <a:spAutoFit/>
          </a:bodyPr>
          <a:lstStyle>
            <a:lvl1pPr marL="12700" eaLnBrk="0" hangingPunct="0">
              <a:tabLst>
                <a:tab pos="477838" algn="l"/>
              </a:tabLst>
              <a:defRPr>
                <a:solidFill>
                  <a:schemeClr val="tx1"/>
                </a:solidFill>
                <a:latin typeface="Arial" pitchFamily="34" charset="0"/>
                <a:cs typeface="Arial" pitchFamily="34" charset="0"/>
              </a:defRPr>
            </a:lvl1pPr>
            <a:lvl2pPr marL="742950" indent="-285750" eaLnBrk="0" hangingPunct="0">
              <a:tabLst>
                <a:tab pos="477838" algn="l"/>
              </a:tabLst>
              <a:defRPr>
                <a:solidFill>
                  <a:schemeClr val="tx1"/>
                </a:solidFill>
                <a:latin typeface="Arial" pitchFamily="34" charset="0"/>
                <a:cs typeface="Arial" pitchFamily="34" charset="0"/>
              </a:defRPr>
            </a:lvl2pPr>
            <a:lvl3pPr marL="1143000" indent="-228600" eaLnBrk="0" hangingPunct="0">
              <a:tabLst>
                <a:tab pos="477838" algn="l"/>
              </a:tabLst>
              <a:defRPr>
                <a:solidFill>
                  <a:schemeClr val="tx1"/>
                </a:solidFill>
                <a:latin typeface="Arial" pitchFamily="34" charset="0"/>
                <a:cs typeface="Arial" pitchFamily="34" charset="0"/>
              </a:defRPr>
            </a:lvl3pPr>
            <a:lvl4pPr marL="1600200" indent="-228600" eaLnBrk="0" hangingPunct="0">
              <a:tabLst>
                <a:tab pos="477838" algn="l"/>
              </a:tabLst>
              <a:defRPr>
                <a:solidFill>
                  <a:schemeClr val="tx1"/>
                </a:solidFill>
                <a:latin typeface="Arial" pitchFamily="34" charset="0"/>
                <a:cs typeface="Arial" pitchFamily="34" charset="0"/>
              </a:defRPr>
            </a:lvl4pPr>
            <a:lvl5pPr marL="2057400" indent="-228600" eaLnBrk="0" hangingPunct="0">
              <a:tabLst>
                <a:tab pos="477838"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477838" algn="l"/>
              </a:tabLst>
              <a:defRPr>
                <a:solidFill>
                  <a:schemeClr val="tx1"/>
                </a:solidFill>
                <a:latin typeface="Arial" pitchFamily="34" charset="0"/>
                <a:cs typeface="Arial" pitchFamily="34" charset="0"/>
              </a:defRPr>
            </a:lvl9pPr>
          </a:lstStyle>
          <a:p>
            <a:pPr eaLnBrk="1" fontAlgn="base" hangingPunct="1">
              <a:spcBef>
                <a:spcPts val="438"/>
              </a:spcBef>
              <a:spcAft>
                <a:spcPct val="0"/>
              </a:spcAft>
            </a:pPr>
            <a:r>
              <a:rPr lang="en-US" altLang="en-US" sz="2400" b="1" dirty="0" smtClean="0">
                <a:solidFill>
                  <a:srgbClr val="FFFFFF"/>
                </a:solidFill>
              </a:rPr>
              <a:t>All </a:t>
            </a:r>
            <a:r>
              <a:rPr lang="en-US" altLang="en-US" sz="2400" b="1" dirty="0">
                <a:solidFill>
                  <a:srgbClr val="FFFFFF"/>
                </a:solidFill>
              </a:rPr>
              <a:t>real-time PCR systems rely upon the detection and quantitation of a  </a:t>
            </a:r>
            <a:r>
              <a:rPr lang="en-US" altLang="en-US" sz="2400" b="1" u="sng" dirty="0">
                <a:solidFill>
                  <a:srgbClr val="FF0000"/>
                </a:solidFill>
              </a:rPr>
              <a:t>fluorescent reporter</a:t>
            </a:r>
            <a:endParaRPr lang="en-US" altLang="en-US" sz="2400" u="sng" dirty="0">
              <a:solidFill>
                <a:srgbClr val="FF0000"/>
              </a:solidFill>
            </a:endParaRPr>
          </a:p>
          <a:p>
            <a:pPr eaLnBrk="1" fontAlgn="base" hangingPunct="1">
              <a:spcBef>
                <a:spcPts val="750"/>
              </a:spcBef>
              <a:spcAft>
                <a:spcPct val="0"/>
              </a:spcAft>
            </a:pPr>
            <a:r>
              <a:rPr lang="en-US" altLang="en-US" sz="2400" b="1" dirty="0">
                <a:solidFill>
                  <a:srgbClr val="FFFFFF"/>
                </a:solidFill>
              </a:rPr>
              <a:t>The signal of which increases in direct proportion to the amount of </a:t>
            </a:r>
            <a:r>
              <a:rPr lang="en-US" altLang="en-US" sz="2400" b="1" dirty="0" smtClean="0">
                <a:solidFill>
                  <a:srgbClr val="FFFFFF"/>
                </a:solidFill>
              </a:rPr>
              <a:t>PCR</a:t>
            </a:r>
            <a:r>
              <a:rPr lang="en-US" altLang="en-US" sz="2400" dirty="0" smtClean="0">
                <a:solidFill>
                  <a:srgbClr val="000000"/>
                </a:solidFill>
              </a:rPr>
              <a:t> </a:t>
            </a:r>
            <a:r>
              <a:rPr lang="en-US" altLang="en-US" sz="2400" b="1" dirty="0" smtClean="0">
                <a:solidFill>
                  <a:srgbClr val="FFFFFF"/>
                </a:solidFill>
              </a:rPr>
              <a:t>product </a:t>
            </a:r>
            <a:r>
              <a:rPr lang="en-US" altLang="en-US" sz="2400" b="1" dirty="0">
                <a:solidFill>
                  <a:srgbClr val="FFFFFF"/>
                </a:solidFill>
              </a:rPr>
              <a:t>in a reaction</a:t>
            </a:r>
            <a:endParaRPr lang="en-US" altLang="en-US" sz="2400" dirty="0">
              <a:solidFill>
                <a:srgbClr val="000000"/>
              </a:solidFill>
            </a:endParaRPr>
          </a:p>
        </p:txBody>
      </p:sp>
    </p:spTree>
    <p:extLst>
      <p:ext uri="{BB962C8B-B14F-4D97-AF65-F5344CB8AC3E}">
        <p14:creationId xmlns:p14="http://schemas.microsoft.com/office/powerpoint/2010/main" val="276541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79587" y="2060848"/>
            <a:ext cx="5299075" cy="1465263"/>
          </a:xfrm>
          <a:prstGeom prst="rect">
            <a:avLst/>
          </a:prstGeom>
          <a:ln w="9344">
            <a:solidFill>
              <a:srgbClr val="FFFFFF"/>
            </a:solidFill>
          </a:ln>
        </p:spPr>
        <p:txBody>
          <a:bodyPr lIns="0" tIns="46990" rIns="0" bIns="0">
            <a:spAutoFit/>
          </a:bodyPr>
          <a:lstStyle/>
          <a:p>
            <a:pPr marL="89535">
              <a:spcBef>
                <a:spcPts val="370"/>
              </a:spcBef>
              <a:defRPr/>
            </a:pPr>
            <a:r>
              <a:rPr spc="-5" dirty="0">
                <a:solidFill>
                  <a:srgbClr val="FFFFFF"/>
                </a:solidFill>
                <a:latin typeface="Arial"/>
                <a:cs typeface="Arial"/>
              </a:rPr>
              <a:t>RT-PCR:</a:t>
            </a:r>
            <a:endParaRPr>
              <a:solidFill>
                <a:prstClr val="black"/>
              </a:solidFill>
              <a:latin typeface="Arial"/>
              <a:cs typeface="Arial"/>
            </a:endParaRPr>
          </a:p>
          <a:p>
            <a:pPr>
              <a:spcBef>
                <a:spcPts val="30"/>
              </a:spcBef>
              <a:defRPr/>
            </a:pPr>
            <a:endParaRPr sz="1850">
              <a:solidFill>
                <a:prstClr val="black"/>
              </a:solidFill>
              <a:latin typeface="Arial"/>
              <a:cs typeface="Arial"/>
            </a:endParaRPr>
          </a:p>
          <a:p>
            <a:pPr marL="89535">
              <a:defRPr/>
            </a:pPr>
            <a:r>
              <a:rPr spc="-5" dirty="0">
                <a:solidFill>
                  <a:srgbClr val="FFFFFF"/>
                </a:solidFill>
                <a:latin typeface="Arial"/>
                <a:cs typeface="Arial"/>
              </a:rPr>
              <a:t>Reverse Transcription </a:t>
            </a:r>
            <a:r>
              <a:rPr spc="-10" dirty="0">
                <a:solidFill>
                  <a:srgbClr val="FFFFFF"/>
                </a:solidFill>
                <a:latin typeface="Arial"/>
                <a:cs typeface="Arial"/>
              </a:rPr>
              <a:t>Polymerase Chain</a:t>
            </a:r>
            <a:r>
              <a:rPr spc="20" dirty="0">
                <a:solidFill>
                  <a:srgbClr val="FFFFFF"/>
                </a:solidFill>
                <a:latin typeface="Arial"/>
                <a:cs typeface="Arial"/>
              </a:rPr>
              <a:t> </a:t>
            </a:r>
            <a:r>
              <a:rPr spc="-10" dirty="0">
                <a:solidFill>
                  <a:srgbClr val="FFFFFF"/>
                </a:solidFill>
                <a:latin typeface="Arial"/>
                <a:cs typeface="Arial"/>
              </a:rPr>
              <a:t>Reaction</a:t>
            </a:r>
            <a:endParaRPr>
              <a:solidFill>
                <a:prstClr val="black"/>
              </a:solidFill>
              <a:latin typeface="Arial"/>
              <a:cs typeface="Arial"/>
            </a:endParaRPr>
          </a:p>
          <a:p>
            <a:pPr marL="89535">
              <a:defRPr/>
            </a:pPr>
            <a:r>
              <a:rPr sz="2700" baseline="3086" dirty="0">
                <a:solidFill>
                  <a:srgbClr val="FFFFFF"/>
                </a:solidFill>
                <a:latin typeface="Arial"/>
                <a:cs typeface="Arial"/>
              </a:rPr>
              <a:t>- </a:t>
            </a:r>
            <a:r>
              <a:rPr spc="-5" dirty="0">
                <a:solidFill>
                  <a:srgbClr val="FFFFFF"/>
                </a:solidFill>
                <a:latin typeface="Arial"/>
                <a:cs typeface="Arial"/>
              </a:rPr>
              <a:t>Or </a:t>
            </a:r>
            <a:r>
              <a:rPr dirty="0">
                <a:solidFill>
                  <a:srgbClr val="FFFFFF"/>
                </a:solidFill>
                <a:latin typeface="Arial"/>
                <a:cs typeface="Arial"/>
              </a:rPr>
              <a:t>–</a:t>
            </a:r>
            <a:endParaRPr>
              <a:solidFill>
                <a:prstClr val="black"/>
              </a:solidFill>
              <a:latin typeface="Arial"/>
              <a:cs typeface="Arial"/>
            </a:endParaRPr>
          </a:p>
          <a:p>
            <a:pPr marL="89535">
              <a:defRPr/>
            </a:pPr>
            <a:r>
              <a:rPr spc="-5" dirty="0">
                <a:solidFill>
                  <a:srgbClr val="FFFFFF"/>
                </a:solidFill>
                <a:latin typeface="Arial"/>
                <a:cs typeface="Arial"/>
              </a:rPr>
              <a:t>Real-Time </a:t>
            </a:r>
            <a:r>
              <a:rPr spc="-10" dirty="0">
                <a:solidFill>
                  <a:srgbClr val="FFFFFF"/>
                </a:solidFill>
                <a:latin typeface="Arial"/>
                <a:cs typeface="Arial"/>
              </a:rPr>
              <a:t>Polymerase Chain</a:t>
            </a:r>
            <a:r>
              <a:rPr dirty="0">
                <a:solidFill>
                  <a:srgbClr val="FFFFFF"/>
                </a:solidFill>
                <a:latin typeface="Arial"/>
                <a:cs typeface="Arial"/>
              </a:rPr>
              <a:t> </a:t>
            </a:r>
            <a:r>
              <a:rPr spc="-10" dirty="0">
                <a:solidFill>
                  <a:srgbClr val="FFFFFF"/>
                </a:solidFill>
                <a:latin typeface="Arial"/>
                <a:cs typeface="Arial"/>
              </a:rPr>
              <a:t>Reaction?</a:t>
            </a:r>
            <a:endParaRPr>
              <a:solidFill>
                <a:prstClr val="black"/>
              </a:solidFill>
              <a:latin typeface="Arial"/>
              <a:cs typeface="Arial"/>
            </a:endParaRPr>
          </a:p>
        </p:txBody>
      </p:sp>
      <p:sp>
        <p:nvSpPr>
          <p:cNvPr id="3" name="object 3"/>
          <p:cNvSpPr txBox="1"/>
          <p:nvPr/>
        </p:nvSpPr>
        <p:spPr>
          <a:xfrm>
            <a:off x="755577" y="4005064"/>
            <a:ext cx="7776864" cy="1243930"/>
          </a:xfrm>
          <a:prstGeom prst="rect">
            <a:avLst/>
          </a:prstGeom>
        </p:spPr>
        <p:txBody>
          <a:bodyPr wrap="square"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2000" dirty="0">
                <a:solidFill>
                  <a:srgbClr val="FFFFFF"/>
                </a:solidFill>
              </a:rPr>
              <a:t>RT-PCR = Reverse Transcription Polymerase Chain Reaction (may  be applied to both conventional and Real-time PCR systems).</a:t>
            </a:r>
            <a:endParaRPr lang="en-US" altLang="en-US" sz="2000" dirty="0">
              <a:solidFill>
                <a:srgbClr val="000000"/>
              </a:solidFill>
            </a:endParaRPr>
          </a:p>
          <a:p>
            <a:pPr eaLnBrk="1" fontAlgn="base" hangingPunct="1">
              <a:spcBef>
                <a:spcPts val="25"/>
              </a:spcBef>
              <a:spcAft>
                <a:spcPct val="0"/>
              </a:spcAft>
            </a:pPr>
            <a:endParaRPr lang="en-US" altLang="en-US" sz="2000" dirty="0">
              <a:solidFill>
                <a:srgbClr val="000000"/>
              </a:solidFill>
            </a:endParaRPr>
          </a:p>
          <a:p>
            <a:pPr eaLnBrk="1" fontAlgn="base" hangingPunct="1">
              <a:spcBef>
                <a:spcPct val="0"/>
              </a:spcBef>
              <a:spcAft>
                <a:spcPct val="0"/>
              </a:spcAft>
            </a:pPr>
            <a:r>
              <a:rPr lang="en-US" altLang="en-US" sz="2000" dirty="0">
                <a:solidFill>
                  <a:srgbClr val="FFFFFF"/>
                </a:solidFill>
              </a:rPr>
              <a:t>qPCR = Real-Time PCR when used as a quantitative tool.</a:t>
            </a:r>
            <a:endParaRPr lang="en-US" altLang="en-US" sz="2000" dirty="0">
              <a:solidFill>
                <a:srgbClr val="000000"/>
              </a:solidFill>
            </a:endParaRPr>
          </a:p>
        </p:txBody>
      </p:sp>
      <p:sp>
        <p:nvSpPr>
          <p:cNvPr id="4" name="object 4"/>
          <p:cNvSpPr txBox="1">
            <a:spLocks noGrp="1"/>
          </p:cNvSpPr>
          <p:nvPr>
            <p:ph type="title"/>
          </p:nvPr>
        </p:nvSpPr>
        <p:spPr>
          <a:xfrm>
            <a:off x="1296988" y="1196752"/>
            <a:ext cx="6081712" cy="512763"/>
          </a:xfrm>
        </p:spPr>
        <p:txBody>
          <a:bodyPr tIns="12700" rtlCol="0"/>
          <a:lstStyle/>
          <a:p>
            <a:pPr marL="12700" eaLnBrk="1" fontAlgn="auto" hangingPunct="1">
              <a:spcBef>
                <a:spcPts val="100"/>
              </a:spcBef>
              <a:spcAft>
                <a:spcPts val="0"/>
              </a:spcAft>
              <a:defRPr/>
            </a:pPr>
            <a:r>
              <a:rPr sz="3200" i="1" dirty="0">
                <a:solidFill>
                  <a:srgbClr val="FFFFFF"/>
                </a:solidFill>
              </a:rPr>
              <a:t>A </a:t>
            </a:r>
            <a:r>
              <a:rPr sz="3200" i="1" spc="-5" dirty="0">
                <a:solidFill>
                  <a:srgbClr val="FFFFFF"/>
                </a:solidFill>
              </a:rPr>
              <a:t>commonly </a:t>
            </a:r>
            <a:r>
              <a:rPr sz="3200" i="1" dirty="0">
                <a:solidFill>
                  <a:srgbClr val="FFFFFF"/>
                </a:solidFill>
              </a:rPr>
              <a:t>misused acronym</a:t>
            </a:r>
            <a:r>
              <a:rPr sz="3200" i="1" spc="-55" dirty="0">
                <a:solidFill>
                  <a:srgbClr val="FFFFFF"/>
                </a:solidFill>
              </a:rPr>
              <a:t> </a:t>
            </a:r>
            <a:r>
              <a:rPr sz="3200" i="1" dirty="0">
                <a:solidFill>
                  <a:srgbClr val="FFFFFF"/>
                </a:solidFill>
              </a:rPr>
              <a:t>…</a:t>
            </a:r>
            <a:endParaRPr sz="3200" dirty="0"/>
          </a:p>
        </p:txBody>
      </p:sp>
      <p:sp>
        <p:nvSpPr>
          <p:cNvPr id="5" name="object 5"/>
          <p:cNvSpPr/>
          <p:nvPr/>
        </p:nvSpPr>
        <p:spPr>
          <a:xfrm>
            <a:off x="1828800" y="3356992"/>
            <a:ext cx="4038600" cy="0"/>
          </a:xfrm>
          <a:custGeom>
            <a:avLst/>
            <a:gdLst/>
            <a:ahLst/>
            <a:cxnLst/>
            <a:rect l="l" t="t" r="r" b="b"/>
            <a:pathLst>
              <a:path w="4038600">
                <a:moveTo>
                  <a:pt x="0" y="0"/>
                </a:moveTo>
                <a:lnTo>
                  <a:pt x="4038600" y="0"/>
                </a:lnTo>
              </a:path>
            </a:pathLst>
          </a:custGeom>
          <a:ln w="28393">
            <a:solidFill>
              <a:srgbClr val="FF3300"/>
            </a:solidFill>
          </a:ln>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3941479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6462713" cy="619125"/>
          </a:xfrm>
        </p:spPr>
        <p:txBody>
          <a:bodyPr tIns="12700" rtlCol="0"/>
          <a:lstStyle/>
          <a:p>
            <a:pPr marL="12700" eaLnBrk="1" fontAlgn="auto" hangingPunct="1">
              <a:spcBef>
                <a:spcPts val="100"/>
              </a:spcBef>
              <a:spcAft>
                <a:spcPts val="0"/>
              </a:spcAft>
              <a:defRPr/>
            </a:pPr>
            <a:r>
              <a:rPr sz="3900" spc="-5" dirty="0">
                <a:solidFill>
                  <a:srgbClr val="FFFF66"/>
                </a:solidFill>
              </a:rPr>
              <a:t>An Overview </a:t>
            </a:r>
            <a:r>
              <a:rPr sz="3900" dirty="0">
                <a:solidFill>
                  <a:srgbClr val="FFFF66"/>
                </a:solidFill>
              </a:rPr>
              <a:t>of </a:t>
            </a:r>
            <a:r>
              <a:rPr sz="3900" spc="-5" dirty="0">
                <a:solidFill>
                  <a:srgbClr val="FFFF66"/>
                </a:solidFill>
              </a:rPr>
              <a:t>General</a:t>
            </a:r>
            <a:r>
              <a:rPr sz="3900" spc="-85" dirty="0">
                <a:solidFill>
                  <a:srgbClr val="FFFF66"/>
                </a:solidFill>
              </a:rPr>
              <a:t> </a:t>
            </a:r>
            <a:r>
              <a:rPr sz="3900" dirty="0">
                <a:solidFill>
                  <a:srgbClr val="FFFF66"/>
                </a:solidFill>
              </a:rPr>
              <a:t>PCR</a:t>
            </a:r>
            <a:endParaRPr sz="3900"/>
          </a:p>
        </p:txBody>
      </p:sp>
      <p:grpSp>
        <p:nvGrpSpPr>
          <p:cNvPr id="78851" name="object 3"/>
          <p:cNvGrpSpPr>
            <a:grpSpLocks/>
          </p:cNvGrpSpPr>
          <p:nvPr/>
        </p:nvGrpSpPr>
        <p:grpSpPr bwMode="auto">
          <a:xfrm>
            <a:off x="600075" y="2814638"/>
            <a:ext cx="8339138" cy="3509962"/>
            <a:chOff x="599847" y="2814727"/>
            <a:chExt cx="8340090" cy="3510279"/>
          </a:xfrm>
        </p:grpSpPr>
        <p:sp>
          <p:nvSpPr>
            <p:cNvPr id="4" name="object 4"/>
            <p:cNvSpPr/>
            <p:nvPr/>
          </p:nvSpPr>
          <p:spPr>
            <a:xfrm>
              <a:off x="599847" y="3595848"/>
              <a:ext cx="2448204" cy="658872"/>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2438382" y="3276731"/>
              <a:ext cx="3962852" cy="3048275"/>
            </a:xfrm>
            <a:prstGeom prst="rect">
              <a:avLst/>
            </a:prstGeom>
            <a:blipFill>
              <a:blip r:embed="rId3"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p:nvPr/>
          </p:nvSpPr>
          <p:spPr>
            <a:xfrm>
              <a:off x="5791565" y="3505351"/>
              <a:ext cx="3148372" cy="2190948"/>
            </a:xfrm>
            <a:prstGeom prst="rect">
              <a:avLst/>
            </a:prstGeom>
            <a:blipFill>
              <a:blip r:embed="rId4" cstate="print"/>
              <a:stretch>
                <a:fillRect/>
              </a:stretch>
            </a:blipFill>
          </p:spPr>
          <p:txBody>
            <a:bodyPr lIns="0" tIns="0" rIns="0" bIns="0"/>
            <a:lstStyle/>
            <a:p>
              <a:pPr>
                <a:defRPr/>
              </a:pPr>
              <a:endParaRPr>
                <a:solidFill>
                  <a:prstClr val="black"/>
                </a:solidFill>
                <a:cs typeface="Arial" pitchFamily="34" charset="0"/>
              </a:endParaRPr>
            </a:p>
          </p:txBody>
        </p:sp>
        <p:sp>
          <p:nvSpPr>
            <p:cNvPr id="7" name="object 7"/>
            <p:cNvSpPr/>
            <p:nvPr/>
          </p:nvSpPr>
          <p:spPr>
            <a:xfrm>
              <a:off x="7163321" y="2819489"/>
              <a:ext cx="381043" cy="533448"/>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8" name="object 8"/>
            <p:cNvSpPr/>
            <p:nvPr/>
          </p:nvSpPr>
          <p:spPr>
            <a:xfrm>
              <a:off x="7163321" y="2819489"/>
              <a:ext cx="381043" cy="533448"/>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sp>
        <p:nvSpPr>
          <p:cNvPr id="9" name="object 9"/>
          <p:cNvSpPr txBox="1"/>
          <p:nvPr/>
        </p:nvSpPr>
        <p:spPr>
          <a:xfrm>
            <a:off x="914400" y="1752600"/>
            <a:ext cx="1828800" cy="663575"/>
          </a:xfrm>
          <a:prstGeom prst="rect">
            <a:avLst/>
          </a:prstGeom>
          <a:solidFill>
            <a:srgbClr val="FF0066"/>
          </a:solidFill>
          <a:ln w="9344">
            <a:solidFill>
              <a:srgbClr val="FFFF66"/>
            </a:solidFill>
          </a:ln>
        </p:spPr>
        <p:txBody>
          <a:bodyPr lIns="0" tIns="46990" rIns="0" bIns="0">
            <a:spAutoFit/>
          </a:bodyPr>
          <a:lstStyle/>
          <a:p>
            <a:pPr algn="ctr">
              <a:spcBef>
                <a:spcPts val="370"/>
              </a:spcBef>
              <a:defRPr/>
            </a:pPr>
            <a:r>
              <a:rPr sz="2000" b="1" dirty="0">
                <a:solidFill>
                  <a:srgbClr val="FFFFFF"/>
                </a:solidFill>
                <a:latin typeface="Arial"/>
                <a:cs typeface="Arial"/>
              </a:rPr>
              <a:t>DNA</a:t>
            </a:r>
            <a:endParaRPr sz="2000">
              <a:solidFill>
                <a:prstClr val="black"/>
              </a:solidFill>
              <a:latin typeface="Arial"/>
              <a:cs typeface="Arial"/>
            </a:endParaRPr>
          </a:p>
          <a:p>
            <a:pPr algn="ctr">
              <a:defRPr/>
            </a:pPr>
            <a:r>
              <a:rPr sz="2000" b="1" spc="-5" dirty="0">
                <a:solidFill>
                  <a:srgbClr val="FFFFFF"/>
                </a:solidFill>
                <a:latin typeface="Arial"/>
                <a:cs typeface="Arial"/>
              </a:rPr>
              <a:t>Extraction</a:t>
            </a:r>
            <a:endParaRPr sz="2000">
              <a:solidFill>
                <a:prstClr val="black"/>
              </a:solidFill>
              <a:latin typeface="Arial"/>
              <a:cs typeface="Arial"/>
            </a:endParaRPr>
          </a:p>
        </p:txBody>
      </p:sp>
      <p:grpSp>
        <p:nvGrpSpPr>
          <p:cNvPr id="78853" name="object 10"/>
          <p:cNvGrpSpPr>
            <a:grpSpLocks/>
          </p:cNvGrpSpPr>
          <p:nvPr/>
        </p:nvGrpSpPr>
        <p:grpSpPr bwMode="auto">
          <a:xfrm>
            <a:off x="2819400" y="1971675"/>
            <a:ext cx="533400" cy="171450"/>
            <a:chOff x="2819400" y="1972310"/>
            <a:chExt cx="533400" cy="171450"/>
          </a:xfrm>
        </p:grpSpPr>
        <p:sp>
          <p:nvSpPr>
            <p:cNvPr id="11" name="object 11"/>
            <p:cNvSpPr/>
            <p:nvPr/>
          </p:nvSpPr>
          <p:spPr>
            <a:xfrm>
              <a:off x="2819400" y="2058035"/>
              <a:ext cx="373063" cy="0"/>
            </a:xfrm>
            <a:custGeom>
              <a:avLst/>
              <a:gdLst/>
              <a:ahLst/>
              <a:cxnLst/>
              <a:rect l="l" t="t" r="r" b="b"/>
              <a:pathLst>
                <a:path w="373380">
                  <a:moveTo>
                    <a:pt x="0" y="0"/>
                  </a:moveTo>
                  <a:lnTo>
                    <a:pt x="373380" y="0"/>
                  </a:lnTo>
                </a:path>
              </a:pathLst>
            </a:custGeom>
            <a:ln w="57150">
              <a:solidFill>
                <a:srgbClr val="FFFFFF"/>
              </a:solidFill>
            </a:ln>
          </p:spPr>
          <p:txBody>
            <a:bodyPr lIns="0" tIns="0" rIns="0" bIns="0"/>
            <a:lstStyle/>
            <a:p>
              <a:pPr>
                <a:defRPr/>
              </a:pPr>
              <a:endParaRPr>
                <a:solidFill>
                  <a:prstClr val="black"/>
                </a:solidFill>
                <a:cs typeface="Arial" pitchFamily="34" charset="0"/>
              </a:endParaRPr>
            </a:p>
          </p:txBody>
        </p:sp>
        <p:sp>
          <p:nvSpPr>
            <p:cNvPr id="12" name="object 12"/>
            <p:cNvSpPr/>
            <p:nvPr/>
          </p:nvSpPr>
          <p:spPr>
            <a:xfrm>
              <a:off x="3181350" y="1972310"/>
              <a:ext cx="171450" cy="171450"/>
            </a:xfrm>
            <a:custGeom>
              <a:avLst/>
              <a:gdLst/>
              <a:ahLst/>
              <a:cxnLst/>
              <a:rect l="l" t="t" r="r" b="b"/>
              <a:pathLst>
                <a:path w="171450" h="171450">
                  <a:moveTo>
                    <a:pt x="0" y="0"/>
                  </a:moveTo>
                  <a:lnTo>
                    <a:pt x="0" y="171450"/>
                  </a:lnTo>
                  <a:lnTo>
                    <a:pt x="171450" y="85089"/>
                  </a:lnTo>
                  <a:lnTo>
                    <a:pt x="0" y="0"/>
                  </a:lnTo>
                  <a:close/>
                </a:path>
              </a:pathLst>
            </a:custGeom>
            <a:solidFill>
              <a:srgbClr val="FFFFFF"/>
            </a:solidFill>
          </p:spPr>
          <p:txBody>
            <a:bodyPr lIns="0" tIns="0" rIns="0" bIns="0"/>
            <a:lstStyle/>
            <a:p>
              <a:pPr>
                <a:defRPr/>
              </a:pPr>
              <a:endParaRPr>
                <a:solidFill>
                  <a:prstClr val="black"/>
                </a:solidFill>
                <a:cs typeface="Arial" pitchFamily="34" charset="0"/>
              </a:endParaRPr>
            </a:p>
          </p:txBody>
        </p:sp>
      </p:grpSp>
      <p:sp>
        <p:nvSpPr>
          <p:cNvPr id="13" name="object 13"/>
          <p:cNvSpPr txBox="1"/>
          <p:nvPr/>
        </p:nvSpPr>
        <p:spPr>
          <a:xfrm>
            <a:off x="3429000" y="1787525"/>
            <a:ext cx="1828800" cy="600075"/>
          </a:xfrm>
          <a:prstGeom prst="rect">
            <a:avLst/>
          </a:prstGeom>
          <a:solidFill>
            <a:srgbClr val="FF0066"/>
          </a:solidFill>
          <a:ln w="9344">
            <a:solidFill>
              <a:srgbClr val="FFFF66"/>
            </a:solidFill>
          </a:ln>
        </p:spPr>
        <p:txBody>
          <a:bodyPr lIns="0" tIns="46990" rIns="0" bIns="0">
            <a:spAutoFit/>
          </a:bodyPr>
          <a:lstStyle/>
          <a:p>
            <a:pPr marL="431800">
              <a:spcBef>
                <a:spcPts val="370"/>
              </a:spcBef>
              <a:defRPr/>
            </a:pPr>
            <a:r>
              <a:rPr sz="3600" b="1" spc="-5" dirty="0">
                <a:solidFill>
                  <a:srgbClr val="FFFFFF"/>
                </a:solidFill>
                <a:latin typeface="Arial"/>
                <a:cs typeface="Arial"/>
              </a:rPr>
              <a:t>PCR</a:t>
            </a:r>
            <a:endParaRPr sz="3600">
              <a:solidFill>
                <a:prstClr val="black"/>
              </a:solidFill>
              <a:latin typeface="Arial"/>
              <a:cs typeface="Arial"/>
            </a:endParaRPr>
          </a:p>
        </p:txBody>
      </p:sp>
      <p:grpSp>
        <p:nvGrpSpPr>
          <p:cNvPr id="78855" name="object 14"/>
          <p:cNvGrpSpPr>
            <a:grpSpLocks/>
          </p:cNvGrpSpPr>
          <p:nvPr/>
        </p:nvGrpSpPr>
        <p:grpSpPr bwMode="auto">
          <a:xfrm>
            <a:off x="5334000" y="2047875"/>
            <a:ext cx="533400" cy="171450"/>
            <a:chOff x="5334000" y="2048510"/>
            <a:chExt cx="533400" cy="171450"/>
          </a:xfrm>
        </p:grpSpPr>
        <p:sp>
          <p:nvSpPr>
            <p:cNvPr id="15" name="object 15"/>
            <p:cNvSpPr/>
            <p:nvPr/>
          </p:nvSpPr>
          <p:spPr>
            <a:xfrm>
              <a:off x="5334000" y="2134235"/>
              <a:ext cx="373063" cy="0"/>
            </a:xfrm>
            <a:custGeom>
              <a:avLst/>
              <a:gdLst/>
              <a:ahLst/>
              <a:cxnLst/>
              <a:rect l="l" t="t" r="r" b="b"/>
              <a:pathLst>
                <a:path w="373379">
                  <a:moveTo>
                    <a:pt x="0" y="0"/>
                  </a:moveTo>
                  <a:lnTo>
                    <a:pt x="373379" y="0"/>
                  </a:lnTo>
                </a:path>
              </a:pathLst>
            </a:custGeom>
            <a:ln w="57150">
              <a:solidFill>
                <a:srgbClr val="FFFFFF"/>
              </a:solidFill>
            </a:ln>
          </p:spPr>
          <p:txBody>
            <a:bodyPr lIns="0" tIns="0" rIns="0" bIns="0"/>
            <a:lstStyle/>
            <a:p>
              <a:pPr>
                <a:defRPr/>
              </a:pPr>
              <a:endParaRPr>
                <a:solidFill>
                  <a:prstClr val="black"/>
                </a:solidFill>
                <a:cs typeface="Arial" pitchFamily="34" charset="0"/>
              </a:endParaRPr>
            </a:p>
          </p:txBody>
        </p:sp>
        <p:sp>
          <p:nvSpPr>
            <p:cNvPr id="16" name="object 16"/>
            <p:cNvSpPr/>
            <p:nvPr/>
          </p:nvSpPr>
          <p:spPr>
            <a:xfrm>
              <a:off x="5695950" y="2048510"/>
              <a:ext cx="171450" cy="171450"/>
            </a:xfrm>
            <a:custGeom>
              <a:avLst/>
              <a:gdLst/>
              <a:ahLst/>
              <a:cxnLst/>
              <a:rect l="l" t="t" r="r" b="b"/>
              <a:pathLst>
                <a:path w="171450" h="171450">
                  <a:moveTo>
                    <a:pt x="0" y="0"/>
                  </a:moveTo>
                  <a:lnTo>
                    <a:pt x="0" y="171450"/>
                  </a:lnTo>
                  <a:lnTo>
                    <a:pt x="171450" y="85089"/>
                  </a:lnTo>
                  <a:lnTo>
                    <a:pt x="0" y="0"/>
                  </a:lnTo>
                  <a:close/>
                </a:path>
              </a:pathLst>
            </a:custGeom>
            <a:solidFill>
              <a:srgbClr val="FFFFFF"/>
            </a:solidFill>
          </p:spPr>
          <p:txBody>
            <a:bodyPr lIns="0" tIns="0" rIns="0" bIns="0"/>
            <a:lstStyle/>
            <a:p>
              <a:pPr>
                <a:defRPr/>
              </a:pPr>
              <a:endParaRPr>
                <a:solidFill>
                  <a:prstClr val="black"/>
                </a:solidFill>
                <a:cs typeface="Arial" pitchFamily="34" charset="0"/>
              </a:endParaRPr>
            </a:p>
          </p:txBody>
        </p:sp>
      </p:grpSp>
      <p:sp>
        <p:nvSpPr>
          <p:cNvPr id="17" name="object 17"/>
          <p:cNvSpPr txBox="1"/>
          <p:nvPr/>
        </p:nvSpPr>
        <p:spPr>
          <a:xfrm>
            <a:off x="6019800" y="1676400"/>
            <a:ext cx="2362200" cy="1008063"/>
          </a:xfrm>
          <a:prstGeom prst="rect">
            <a:avLst/>
          </a:prstGeom>
          <a:solidFill>
            <a:srgbClr val="FF0066"/>
          </a:solidFill>
          <a:ln w="9344">
            <a:solidFill>
              <a:srgbClr val="FFFF66"/>
            </a:solidFill>
          </a:ln>
        </p:spPr>
        <p:txBody>
          <a:bodyPr lIns="0" tIns="46990" rIns="0" bIns="0">
            <a:spAutoFit/>
          </a:bodyPr>
          <a:lstStyle>
            <a:lvl1pPr marL="142875" indent="-63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ts val="375"/>
              </a:spcBef>
              <a:spcAft>
                <a:spcPct val="0"/>
              </a:spcAft>
            </a:pPr>
            <a:r>
              <a:rPr lang="en-US" altLang="en-US" sz="2000" b="1">
                <a:solidFill>
                  <a:srgbClr val="FFFFFF"/>
                </a:solidFill>
              </a:rPr>
              <a:t>Visualization of  PCR Products by  Electrophoresis</a:t>
            </a:r>
            <a:endParaRPr lang="en-US" altLang="en-US" sz="2000">
              <a:solidFill>
                <a:srgbClr val="000000"/>
              </a:solidFill>
            </a:endParaRPr>
          </a:p>
        </p:txBody>
      </p:sp>
      <p:grpSp>
        <p:nvGrpSpPr>
          <p:cNvPr id="78857" name="object 18"/>
          <p:cNvGrpSpPr>
            <a:grpSpLocks/>
          </p:cNvGrpSpPr>
          <p:nvPr/>
        </p:nvGrpSpPr>
        <p:grpSpPr bwMode="auto">
          <a:xfrm>
            <a:off x="1595438" y="2662238"/>
            <a:ext cx="390525" cy="542925"/>
            <a:chOff x="1595527" y="2662327"/>
            <a:chExt cx="390525" cy="542925"/>
          </a:xfrm>
        </p:grpSpPr>
        <p:sp>
          <p:nvSpPr>
            <p:cNvPr id="19" name="object 19"/>
            <p:cNvSpPr/>
            <p:nvPr/>
          </p:nvSpPr>
          <p:spPr>
            <a:xfrm>
              <a:off x="1600289" y="2667089"/>
              <a:ext cx="381000" cy="533400"/>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20" name="object 20"/>
            <p:cNvSpPr/>
            <p:nvPr/>
          </p:nvSpPr>
          <p:spPr>
            <a:xfrm>
              <a:off x="1600289" y="2667089"/>
              <a:ext cx="381000" cy="533400"/>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grpSp>
        <p:nvGrpSpPr>
          <p:cNvPr id="78858" name="object 21"/>
          <p:cNvGrpSpPr>
            <a:grpSpLocks/>
          </p:cNvGrpSpPr>
          <p:nvPr/>
        </p:nvGrpSpPr>
        <p:grpSpPr bwMode="auto">
          <a:xfrm>
            <a:off x="4110038" y="2662238"/>
            <a:ext cx="390525" cy="542925"/>
            <a:chOff x="4110127" y="2662327"/>
            <a:chExt cx="390525" cy="542925"/>
          </a:xfrm>
        </p:grpSpPr>
        <p:sp>
          <p:nvSpPr>
            <p:cNvPr id="22" name="object 22"/>
            <p:cNvSpPr/>
            <p:nvPr/>
          </p:nvSpPr>
          <p:spPr>
            <a:xfrm>
              <a:off x="4114889" y="2667089"/>
              <a:ext cx="381000" cy="533400"/>
            </a:xfrm>
            <a:custGeom>
              <a:avLst/>
              <a:gdLst/>
              <a:ahLst/>
              <a:cxnLst/>
              <a:rect l="l" t="t" r="r" b="b"/>
              <a:pathLst>
                <a:path w="381000" h="533400">
                  <a:moveTo>
                    <a:pt x="285750" y="0"/>
                  </a:moveTo>
                  <a:lnTo>
                    <a:pt x="95250" y="0"/>
                  </a:lnTo>
                  <a:lnTo>
                    <a:pt x="95250" y="400050"/>
                  </a:lnTo>
                  <a:lnTo>
                    <a:pt x="0" y="400050"/>
                  </a:lnTo>
                  <a:lnTo>
                    <a:pt x="190500" y="533400"/>
                  </a:lnTo>
                  <a:lnTo>
                    <a:pt x="381000" y="400050"/>
                  </a:lnTo>
                  <a:lnTo>
                    <a:pt x="285750" y="400050"/>
                  </a:lnTo>
                  <a:lnTo>
                    <a:pt x="285750" y="0"/>
                  </a:lnTo>
                  <a:close/>
                </a:path>
              </a:pathLst>
            </a:custGeom>
            <a:solidFill>
              <a:srgbClr val="4E883C"/>
            </a:solidFill>
          </p:spPr>
          <p:txBody>
            <a:bodyPr lIns="0" tIns="0" rIns="0" bIns="0"/>
            <a:lstStyle/>
            <a:p>
              <a:pPr>
                <a:defRPr/>
              </a:pPr>
              <a:endParaRPr>
                <a:solidFill>
                  <a:prstClr val="black"/>
                </a:solidFill>
                <a:cs typeface="Arial" pitchFamily="34" charset="0"/>
              </a:endParaRPr>
            </a:p>
          </p:txBody>
        </p:sp>
        <p:sp>
          <p:nvSpPr>
            <p:cNvPr id="23" name="object 23"/>
            <p:cNvSpPr/>
            <p:nvPr/>
          </p:nvSpPr>
          <p:spPr>
            <a:xfrm>
              <a:off x="4114889" y="2667089"/>
              <a:ext cx="381000" cy="533400"/>
            </a:xfrm>
            <a:custGeom>
              <a:avLst/>
              <a:gdLst/>
              <a:ahLst/>
              <a:cxnLst/>
              <a:rect l="l" t="t" r="r" b="b"/>
              <a:pathLst>
                <a:path w="381000" h="533400">
                  <a:moveTo>
                    <a:pt x="95250" y="0"/>
                  </a:moveTo>
                  <a:lnTo>
                    <a:pt x="95250" y="400050"/>
                  </a:lnTo>
                  <a:lnTo>
                    <a:pt x="0" y="400050"/>
                  </a:lnTo>
                  <a:lnTo>
                    <a:pt x="190500" y="533400"/>
                  </a:lnTo>
                  <a:lnTo>
                    <a:pt x="381000" y="400050"/>
                  </a:lnTo>
                  <a:lnTo>
                    <a:pt x="285750" y="400050"/>
                  </a:lnTo>
                  <a:lnTo>
                    <a:pt x="285750" y="0"/>
                  </a:lnTo>
                  <a:lnTo>
                    <a:pt x="95250" y="0"/>
                  </a:lnTo>
                  <a:close/>
                </a:path>
                <a:path w="381000" h="533400">
                  <a:moveTo>
                    <a:pt x="0" y="0"/>
                  </a:moveTo>
                  <a:lnTo>
                    <a:pt x="0" y="0"/>
                  </a:lnTo>
                </a:path>
                <a:path w="381000" h="533400">
                  <a:moveTo>
                    <a:pt x="381000" y="533400"/>
                  </a:moveTo>
                  <a:lnTo>
                    <a:pt x="381000" y="533400"/>
                  </a:lnTo>
                </a:path>
              </a:pathLst>
            </a:custGeom>
            <a:ln w="9344">
              <a:solidFill>
                <a:srgbClr val="FFFFFF"/>
              </a:solidFill>
            </a:ln>
          </p:spPr>
          <p:txBody>
            <a:bodyPr lIns="0" tIns="0" rIns="0" bIns="0"/>
            <a:lstStyle/>
            <a:p>
              <a:pPr>
                <a:defRPr/>
              </a:pPr>
              <a:endParaRPr>
                <a:solidFill>
                  <a:prstClr val="black"/>
                </a:solidFill>
                <a:cs typeface="Arial" pitchFamily="34" charset="0"/>
              </a:endParaRPr>
            </a:p>
          </p:txBody>
        </p:sp>
      </p:grpSp>
    </p:spTree>
    <p:extLst>
      <p:ext uri="{BB962C8B-B14F-4D97-AF65-F5344CB8AC3E}">
        <p14:creationId xmlns:p14="http://schemas.microsoft.com/office/powerpoint/2010/main" val="61812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85938" y="0"/>
            <a:ext cx="4857750" cy="642938"/>
          </a:xfrm>
          <a:prstGeom prst="rect">
            <a:avLst/>
          </a:prstGeom>
        </p:spPr>
        <p:txBody>
          <a:bodyPr/>
          <a:lstStyle/>
          <a:p>
            <a:pPr algn="ctr" fontAlgn="base">
              <a:spcBef>
                <a:spcPct val="0"/>
              </a:spcBef>
              <a:spcAft>
                <a:spcPct val="0"/>
              </a:spcAft>
              <a:defRPr/>
            </a:pPr>
            <a:r>
              <a:rPr lang="en-US" sz="2800" dirty="0">
                <a:solidFill>
                  <a:prstClr val="black"/>
                </a:solidFill>
                <a:latin typeface="Baskerville Old Face" pitchFamily="18" charset="0"/>
                <a:cs typeface="Arial" charset="0"/>
              </a:rPr>
              <a:t>The Basic of Real time PCR</a:t>
            </a:r>
          </a:p>
          <a:p>
            <a:pPr algn="ctr" fontAlgn="base">
              <a:spcBef>
                <a:spcPct val="0"/>
              </a:spcBef>
              <a:spcAft>
                <a:spcPct val="0"/>
              </a:spcAft>
              <a:defRPr/>
            </a:pPr>
            <a:endParaRPr lang="en-US" sz="4300" dirty="0">
              <a:solidFill>
                <a:srgbClr val="111111"/>
              </a:solidFill>
              <a:effectLst>
                <a:outerShdw blurRad="50000" dist="30000" dir="5400000" algn="tl" rotWithShape="0">
                  <a:srgbClr val="000000">
                    <a:alpha val="30000"/>
                  </a:srgbClr>
                </a:outerShdw>
              </a:effectLst>
              <a:cs typeface="Arial" pitchFamily="34" charset="0"/>
            </a:endParaRPr>
          </a:p>
        </p:txBody>
      </p:sp>
      <p:pic>
        <p:nvPicPr>
          <p:cNvPr id="79875"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84"/>
          <a:stretch>
            <a:fillRect/>
          </a:stretch>
        </p:blipFill>
        <p:spPr bwMode="auto">
          <a:xfrm>
            <a:off x="1071563" y="500063"/>
            <a:ext cx="6500812"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a:xfrm>
            <a:off x="933450" y="4429125"/>
            <a:ext cx="7526982" cy="2143125"/>
          </a:xfrm>
          <a:prstGeom prst="rect">
            <a:avLst/>
          </a:prstGeom>
        </p:spPr>
        <p:txBody>
          <a:bodyPr/>
          <a:lstStyle/>
          <a:p>
            <a:pPr fontAlgn="base">
              <a:spcBef>
                <a:spcPct val="0"/>
              </a:spcBef>
              <a:spcAft>
                <a:spcPct val="0"/>
              </a:spcAft>
              <a:defRPr/>
            </a:pPr>
            <a:r>
              <a:rPr lang="en-US" sz="1400" b="1" dirty="0">
                <a:solidFill>
                  <a:srgbClr val="475A8D">
                    <a:lumMod val="50000"/>
                  </a:srgbClr>
                </a:solidFill>
                <a:latin typeface="Baskerville Old Face" pitchFamily="18" charset="0"/>
                <a:cs typeface="Arial" pitchFamily="34" charset="0"/>
              </a:rPr>
              <a:t> Baseline</a:t>
            </a:r>
            <a:r>
              <a:rPr lang="en-US" sz="1400" dirty="0">
                <a:solidFill>
                  <a:srgbClr val="475A8D">
                    <a:lumMod val="50000"/>
                  </a:srgbClr>
                </a:solidFill>
                <a:latin typeface="Baskerville Old Face" pitchFamily="18" charset="0"/>
                <a:cs typeface="Arial" pitchFamily="34" charset="0"/>
              </a:rPr>
              <a:t> – </a:t>
            </a:r>
            <a:r>
              <a:rPr lang="en-US" sz="1400" dirty="0">
                <a:solidFill>
                  <a:srgbClr val="475A8D">
                    <a:lumMod val="50000"/>
                  </a:srgbClr>
                </a:solidFill>
                <a:latin typeface="Baskerville Old Face" pitchFamily="18" charset="0"/>
                <a:cs typeface="Arial" charset="0"/>
              </a:rPr>
              <a:t>The baseline phase contains all the amplification that is below the level of detection of the real time instrument.</a:t>
            </a:r>
            <a:endParaRPr lang="en-US" sz="14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Threshold</a:t>
            </a:r>
            <a:r>
              <a:rPr lang="en-US" sz="1400" dirty="0">
                <a:solidFill>
                  <a:srgbClr val="475A8D">
                    <a:lumMod val="50000"/>
                  </a:srgbClr>
                </a:solidFill>
                <a:latin typeface="Baskerville Old Face" pitchFamily="18" charset="0"/>
                <a:cs typeface="Arial" pitchFamily="34" charset="0"/>
              </a:rPr>
              <a:t> – where the threshold and the amplification plot intersect defines C</a:t>
            </a:r>
            <a:r>
              <a:rPr lang="en-US" sz="1400" baseline="-25000" dirty="0">
                <a:solidFill>
                  <a:srgbClr val="475A8D">
                    <a:lumMod val="50000"/>
                  </a:srgbClr>
                </a:solidFill>
                <a:latin typeface="Baskerville Old Face" pitchFamily="18" charset="0"/>
                <a:cs typeface="Arial" pitchFamily="34" charset="0"/>
              </a:rPr>
              <a:t>T</a:t>
            </a:r>
            <a:r>
              <a:rPr lang="en-US" sz="1400" dirty="0">
                <a:solidFill>
                  <a:srgbClr val="475A8D">
                    <a:lumMod val="50000"/>
                  </a:srgbClr>
                </a:solidFill>
                <a:latin typeface="Baskerville Old Face" pitchFamily="18" charset="0"/>
                <a:cs typeface="Arial" pitchFamily="34" charset="0"/>
              </a:rPr>
              <a:t>. Can be set manually/automatically</a:t>
            </a:r>
            <a:endParaRPr lang="en-US" sz="1400" baseline="-250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C</a:t>
            </a:r>
            <a:r>
              <a:rPr lang="en-US" sz="1400" b="1" baseline="-25000" dirty="0">
                <a:solidFill>
                  <a:srgbClr val="475A8D">
                    <a:lumMod val="50000"/>
                  </a:srgbClr>
                </a:solidFill>
                <a:latin typeface="Baskerville Old Face" pitchFamily="18" charset="0"/>
                <a:cs typeface="Arial" pitchFamily="34" charset="0"/>
              </a:rPr>
              <a:t>T</a:t>
            </a:r>
            <a:r>
              <a:rPr lang="en-US" sz="1400" dirty="0">
                <a:solidFill>
                  <a:srgbClr val="475A8D">
                    <a:lumMod val="50000"/>
                  </a:srgbClr>
                </a:solidFill>
                <a:latin typeface="Baskerville Old Face" pitchFamily="18" charset="0"/>
                <a:cs typeface="Arial" pitchFamily="34" charset="0"/>
              </a:rPr>
              <a:t> – (cycle threshold) the cycle number where the fluorescence passes the threshold</a:t>
            </a: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sym typeface="Symbol" pitchFamily="18" charset="2"/>
              </a:rPr>
              <a:t></a:t>
            </a:r>
            <a:r>
              <a:rPr lang="en-US" sz="1400" b="1" dirty="0" err="1">
                <a:solidFill>
                  <a:srgbClr val="475A8D">
                    <a:lumMod val="50000"/>
                  </a:srgbClr>
                </a:solidFill>
                <a:latin typeface="Baskerville Old Face" pitchFamily="18" charset="0"/>
                <a:cs typeface="Arial" pitchFamily="34" charset="0"/>
              </a:rPr>
              <a:t>R</a:t>
            </a:r>
            <a:r>
              <a:rPr lang="en-US" sz="1400" b="1" baseline="-25000" dirty="0" err="1">
                <a:solidFill>
                  <a:srgbClr val="475A8D">
                    <a:lumMod val="50000"/>
                  </a:srgbClr>
                </a:solidFill>
                <a:latin typeface="Baskerville Old Face" pitchFamily="18" charset="0"/>
                <a:cs typeface="Arial" pitchFamily="34" charset="0"/>
              </a:rPr>
              <a:t>n</a:t>
            </a:r>
            <a:r>
              <a:rPr lang="en-US" sz="1400" dirty="0">
                <a:solidFill>
                  <a:srgbClr val="475A8D">
                    <a:lumMod val="50000"/>
                  </a:srgbClr>
                </a:solidFill>
                <a:latin typeface="Baskerville Old Face" pitchFamily="18" charset="0"/>
                <a:cs typeface="Arial" pitchFamily="34" charset="0"/>
              </a:rPr>
              <a:t> – (</a:t>
            </a:r>
            <a:r>
              <a:rPr lang="en-US" sz="1400" dirty="0" err="1">
                <a:solidFill>
                  <a:srgbClr val="475A8D">
                    <a:lumMod val="50000"/>
                  </a:srgbClr>
                </a:solidFill>
                <a:latin typeface="Baskerville Old Face" pitchFamily="18" charset="0"/>
                <a:cs typeface="Arial" pitchFamily="34" charset="0"/>
              </a:rPr>
              <a:t>R</a:t>
            </a:r>
            <a:r>
              <a:rPr lang="en-US" sz="1400" baseline="-25000" dirty="0" err="1">
                <a:solidFill>
                  <a:srgbClr val="475A8D">
                    <a:lumMod val="50000"/>
                  </a:srgbClr>
                </a:solidFill>
                <a:latin typeface="Baskerville Old Face" pitchFamily="18" charset="0"/>
                <a:cs typeface="Arial" pitchFamily="34" charset="0"/>
              </a:rPr>
              <a:t>n</a:t>
            </a:r>
            <a:r>
              <a:rPr lang="en-US" sz="1400" dirty="0">
                <a:solidFill>
                  <a:srgbClr val="475A8D">
                    <a:lumMod val="50000"/>
                  </a:srgbClr>
                </a:solidFill>
                <a:latin typeface="Baskerville Old Face" pitchFamily="18" charset="0"/>
                <a:cs typeface="Arial" pitchFamily="34" charset="0"/>
              </a:rPr>
              <a:t>-baseline)</a:t>
            </a:r>
            <a:endParaRPr lang="en-US" sz="1400" baseline="-25000" dirty="0">
              <a:solidFill>
                <a:srgbClr val="475A8D">
                  <a:lumMod val="50000"/>
                </a:srgbClr>
              </a:solidFill>
              <a:latin typeface="Baskerville Old Face" pitchFamily="18" charset="0"/>
              <a:cs typeface="Arial" pitchFamily="34" charset="0"/>
            </a:endParaRPr>
          </a:p>
          <a:p>
            <a:pPr marL="263525" indent="-263525" fontAlgn="base">
              <a:lnSpc>
                <a:spcPct val="80000"/>
              </a:lnSpc>
              <a:spcBef>
                <a:spcPts val="600"/>
              </a:spcBef>
              <a:spcAft>
                <a:spcPct val="0"/>
              </a:spcAft>
              <a:buClr>
                <a:srgbClr val="3891A7"/>
              </a:buClr>
              <a:buSzPct val="80000"/>
              <a:defRPr/>
            </a:pPr>
            <a:r>
              <a:rPr lang="en-US" sz="1400" b="1" dirty="0">
                <a:solidFill>
                  <a:srgbClr val="475A8D">
                    <a:lumMod val="50000"/>
                  </a:srgbClr>
                </a:solidFill>
                <a:latin typeface="Baskerville Old Face" pitchFamily="18" charset="0"/>
                <a:cs typeface="Arial" pitchFamily="34" charset="0"/>
              </a:rPr>
              <a:t>NTC</a:t>
            </a:r>
            <a:r>
              <a:rPr lang="en-US" sz="1400" dirty="0">
                <a:solidFill>
                  <a:srgbClr val="475A8D">
                    <a:lumMod val="50000"/>
                  </a:srgbClr>
                </a:solidFill>
                <a:latin typeface="Baskerville Old Face" pitchFamily="18" charset="0"/>
                <a:cs typeface="Arial" pitchFamily="34" charset="0"/>
              </a:rPr>
              <a:t> – no template control</a:t>
            </a:r>
          </a:p>
          <a:p>
            <a:pPr marL="263525" indent="-263525" fontAlgn="base">
              <a:lnSpc>
                <a:spcPct val="80000"/>
              </a:lnSpc>
              <a:spcBef>
                <a:spcPts val="600"/>
              </a:spcBef>
              <a:spcAft>
                <a:spcPct val="0"/>
              </a:spcAft>
              <a:buClr>
                <a:srgbClr val="3891A7"/>
              </a:buClr>
              <a:buSzPct val="80000"/>
              <a:defRPr/>
            </a:pPr>
            <a:r>
              <a:rPr lang="en-GB" sz="1400" b="1" dirty="0" err="1">
                <a:solidFill>
                  <a:srgbClr val="475A8D">
                    <a:lumMod val="50000"/>
                  </a:srgbClr>
                </a:solidFill>
                <a:latin typeface="Symbol" pitchFamily="18" charset="2"/>
                <a:cs typeface="Times New Roman" charset="0"/>
              </a:rPr>
              <a:t>D</a:t>
            </a:r>
            <a:r>
              <a:rPr lang="en-GB" sz="1400" dirty="0" err="1">
                <a:solidFill>
                  <a:srgbClr val="475A8D">
                    <a:lumMod val="50000"/>
                  </a:srgbClr>
                </a:solidFill>
                <a:latin typeface="Baskerville Old Face" pitchFamily="18" charset="0"/>
                <a:cs typeface="Arial" charset="0"/>
              </a:rPr>
              <a:t>Rn</a:t>
            </a:r>
            <a:r>
              <a:rPr lang="en-GB" sz="1400" dirty="0">
                <a:solidFill>
                  <a:srgbClr val="475A8D">
                    <a:lumMod val="50000"/>
                  </a:srgbClr>
                </a:solidFill>
                <a:latin typeface="Baskerville Old Face" pitchFamily="18" charset="0"/>
                <a:cs typeface="Arial" charset="0"/>
              </a:rPr>
              <a:t> is plotted against cycle numbers to produce the amplification curves and gives the C</a:t>
            </a:r>
            <a:r>
              <a:rPr lang="en-GB" sz="1400" baseline="-30000" dirty="0">
                <a:solidFill>
                  <a:srgbClr val="475A8D">
                    <a:lumMod val="50000"/>
                  </a:srgbClr>
                </a:solidFill>
                <a:latin typeface="Baskerville Old Face" pitchFamily="18" charset="0"/>
                <a:cs typeface="Arial" charset="0"/>
              </a:rPr>
              <a:t>T</a:t>
            </a:r>
            <a:r>
              <a:rPr lang="en-GB" sz="1400" dirty="0">
                <a:solidFill>
                  <a:srgbClr val="475A8D">
                    <a:lumMod val="50000"/>
                  </a:srgbClr>
                </a:solidFill>
                <a:latin typeface="Baskerville Old Face" pitchFamily="18" charset="0"/>
                <a:cs typeface="Arial" charset="0"/>
              </a:rPr>
              <a:t> value.</a:t>
            </a:r>
            <a:endParaRPr lang="en-US" sz="1400" dirty="0">
              <a:solidFill>
                <a:srgbClr val="475A8D">
                  <a:lumMod val="50000"/>
                </a:srgbClr>
              </a:solidFill>
              <a:latin typeface="Baskerville Old Face" pitchFamily="18" charset="0"/>
              <a:cs typeface="Arial" charset="0"/>
            </a:endParaRPr>
          </a:p>
        </p:txBody>
      </p:sp>
      <p:sp>
        <p:nvSpPr>
          <p:cNvPr id="79888" name="Rectangle 17"/>
          <p:cNvSpPr>
            <a:spLocks noChangeArrowheads="1"/>
          </p:cNvSpPr>
          <p:nvPr/>
        </p:nvSpPr>
        <p:spPr bwMode="auto">
          <a:xfrm rot="-5400000">
            <a:off x="29369" y="2113757"/>
            <a:ext cx="24542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1800">
                <a:solidFill>
                  <a:prstClr val="black"/>
                </a:solidFill>
                <a:latin typeface="Arial" pitchFamily="34" charset="0"/>
                <a:cs typeface="Arial" pitchFamily="34" charset="0"/>
              </a:rPr>
              <a:t>Log fluorescence (Rn)</a:t>
            </a:r>
          </a:p>
        </p:txBody>
      </p:sp>
    </p:spTree>
    <p:extLst>
      <p:ext uri="{BB962C8B-B14F-4D97-AF65-F5344CB8AC3E}">
        <p14:creationId xmlns:p14="http://schemas.microsoft.com/office/powerpoint/2010/main" val="4020040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277938"/>
            <a:ext cx="6553200" cy="4056062"/>
          </a:xfrm>
          <a:prstGeom prst="rect">
            <a:avLst/>
          </a:prstGeom>
        </p:spPr>
        <p:txBody>
          <a:bodyPr>
            <a:spAutoFit/>
          </a:bodyPr>
          <a:lstStyle/>
          <a:p>
            <a:pPr>
              <a:lnSpc>
                <a:spcPct val="80000"/>
              </a:lnSpc>
              <a:defRPr/>
            </a:pPr>
            <a:r>
              <a:rPr lang="en-US" sz="2800" dirty="0">
                <a:solidFill>
                  <a:srgbClr val="292929"/>
                </a:solidFill>
                <a:latin typeface="Baskerville Old Face" pitchFamily="18" charset="0"/>
                <a:cs typeface="Arial" pitchFamily="34" charset="0"/>
              </a:rPr>
              <a:t>Uses fluorescence as a reporter by </a:t>
            </a:r>
            <a:r>
              <a:rPr lang="en-GB" sz="2400" dirty="0">
                <a:solidFill>
                  <a:prstClr val="black">
                    <a:lumMod val="95000"/>
                    <a:lumOff val="5000"/>
                  </a:prstClr>
                </a:solidFill>
                <a:latin typeface="Baskerville Old Face" pitchFamily="18" charset="0"/>
                <a:cs typeface="Arial" charset="0"/>
              </a:rPr>
              <a:t>Three general methods :</a:t>
            </a:r>
            <a:endParaRPr lang="en-US" sz="2800" dirty="0">
              <a:solidFill>
                <a:prstClr val="black">
                  <a:lumMod val="95000"/>
                  <a:lumOff val="5000"/>
                </a:prstClr>
              </a:solidFill>
              <a:latin typeface="Baskerville Old Face" pitchFamily="18" charset="0"/>
              <a:cs typeface="Arial" pitchFamily="34" charset="0"/>
            </a:endParaRPr>
          </a:p>
          <a:p>
            <a:pPr>
              <a:spcBef>
                <a:spcPct val="50000"/>
              </a:spcBef>
              <a:defRPr/>
            </a:pPr>
            <a:r>
              <a:rPr lang="en-GB" sz="2400" dirty="0">
                <a:solidFill>
                  <a:prstClr val="black">
                    <a:lumMod val="95000"/>
                    <a:lumOff val="5000"/>
                  </a:prstClr>
                </a:solidFill>
                <a:latin typeface="Baskerville Old Face" pitchFamily="18" charset="0"/>
                <a:cs typeface="Arial" charset="0"/>
              </a:rPr>
              <a:t>1. Hydrolysis probes</a:t>
            </a:r>
          </a:p>
          <a:p>
            <a:pPr>
              <a:spcBef>
                <a:spcPct val="50000"/>
              </a:spcBef>
              <a:defRPr/>
            </a:pPr>
            <a:r>
              <a:rPr lang="en-GB" sz="2400" dirty="0">
                <a:solidFill>
                  <a:prstClr val="black">
                    <a:lumMod val="95000"/>
                    <a:lumOff val="5000"/>
                  </a:prstClr>
                </a:solidFill>
                <a:latin typeface="Baskerville Old Face" pitchFamily="18" charset="0"/>
                <a:cs typeface="Arial" charset="0"/>
              </a:rPr>
              <a:t>(</a:t>
            </a:r>
            <a:r>
              <a:rPr lang="en-GB" sz="2400" dirty="0" err="1">
                <a:solidFill>
                  <a:prstClr val="black">
                    <a:lumMod val="95000"/>
                    <a:lumOff val="5000"/>
                  </a:prstClr>
                </a:solidFill>
                <a:latin typeface="Baskerville Old Face" pitchFamily="18" charset="0"/>
                <a:cs typeface="Arial" charset="0"/>
              </a:rPr>
              <a:t>TaqMan</a:t>
            </a:r>
            <a:r>
              <a:rPr lang="en-GB" sz="2400" dirty="0">
                <a:solidFill>
                  <a:prstClr val="black">
                    <a:lumMod val="95000"/>
                    <a:lumOff val="5000"/>
                  </a:prstClr>
                </a:solidFill>
                <a:latin typeface="Baskerville Old Face" pitchFamily="18" charset="0"/>
                <a:cs typeface="Arial" charset="0"/>
              </a:rPr>
              <a:t>, Beacons, Scorpions) </a:t>
            </a:r>
          </a:p>
          <a:p>
            <a:pPr>
              <a:spcBef>
                <a:spcPct val="50000"/>
              </a:spcBef>
              <a:defRPr/>
            </a:pPr>
            <a:r>
              <a:rPr lang="en-GB" sz="2400" dirty="0">
                <a:solidFill>
                  <a:prstClr val="black">
                    <a:lumMod val="95000"/>
                    <a:lumOff val="5000"/>
                  </a:prstClr>
                </a:solidFill>
                <a:latin typeface="Baskerville Old Face" pitchFamily="18" charset="0"/>
                <a:cs typeface="Arial" charset="0"/>
              </a:rPr>
              <a:t>2. Hybridization probes</a:t>
            </a:r>
          </a:p>
          <a:p>
            <a:pPr>
              <a:spcBef>
                <a:spcPct val="50000"/>
              </a:spcBef>
              <a:defRPr/>
            </a:pPr>
            <a:r>
              <a:rPr lang="en-GB" sz="2400" dirty="0">
                <a:solidFill>
                  <a:prstClr val="black">
                    <a:lumMod val="95000"/>
                    <a:lumOff val="5000"/>
                  </a:prstClr>
                </a:solidFill>
                <a:latin typeface="Baskerville Old Face" pitchFamily="18" charset="0"/>
                <a:cs typeface="Arial" charset="0"/>
              </a:rPr>
              <a:t>(Light Cycler) most accurate &amp; specific.</a:t>
            </a:r>
          </a:p>
          <a:p>
            <a:pPr>
              <a:spcBef>
                <a:spcPct val="50000"/>
              </a:spcBef>
              <a:defRPr/>
            </a:pPr>
            <a:r>
              <a:rPr lang="en-GB" sz="2400" dirty="0">
                <a:solidFill>
                  <a:prstClr val="black">
                    <a:lumMod val="95000"/>
                    <a:lumOff val="5000"/>
                  </a:prstClr>
                </a:solidFill>
                <a:latin typeface="Baskerville Old Face" pitchFamily="18" charset="0"/>
                <a:cs typeface="Arial" charset="0"/>
              </a:rPr>
              <a:t>3. DNA-binding agents</a:t>
            </a:r>
          </a:p>
          <a:p>
            <a:pPr>
              <a:spcBef>
                <a:spcPct val="50000"/>
              </a:spcBef>
              <a:defRPr/>
            </a:pPr>
            <a:r>
              <a:rPr lang="en-GB" sz="2400" dirty="0">
                <a:solidFill>
                  <a:prstClr val="black">
                    <a:lumMod val="95000"/>
                    <a:lumOff val="5000"/>
                  </a:prstClr>
                </a:solidFill>
                <a:latin typeface="Baskerville Old Face" pitchFamily="18" charset="0"/>
                <a:cs typeface="Arial" charset="0"/>
              </a:rPr>
              <a:t>(SYBR Green)less accuracy.</a:t>
            </a:r>
          </a:p>
        </p:txBody>
      </p:sp>
      <p:sp>
        <p:nvSpPr>
          <p:cNvPr id="3" name="Rectangle 2"/>
          <p:cNvSpPr txBox="1">
            <a:spLocks noChangeArrowheads="1"/>
          </p:cNvSpPr>
          <p:nvPr/>
        </p:nvSpPr>
        <p:spPr>
          <a:xfrm>
            <a:off x="990600" y="152400"/>
            <a:ext cx="6781800" cy="960438"/>
          </a:xfrm>
          <a:prstGeom prst="rect">
            <a:avLst/>
          </a:prstGeom>
        </p:spPr>
        <p:txBody>
          <a:bodyPr/>
          <a:lstStyle/>
          <a:p>
            <a:pPr algn="ctr">
              <a:spcBef>
                <a:spcPct val="0"/>
              </a:spcBef>
              <a:defRPr/>
            </a:pPr>
            <a:r>
              <a:rPr lang="sv-SE" sz="3200" dirty="0">
                <a:solidFill>
                  <a:srgbClr val="111111"/>
                </a:solidFill>
                <a:latin typeface="Times New Roman" pitchFamily="18" charset="0"/>
                <a:cs typeface="Times New Roman" pitchFamily="18" charset="0"/>
              </a:rPr>
              <a:t>Detection in real time PCR</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890588"/>
            <a:ext cx="6480175" cy="518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 name="Rectangle 25"/>
          <p:cNvSpPr/>
          <p:nvPr/>
        </p:nvSpPr>
        <p:spPr>
          <a:xfrm>
            <a:off x="1000125" y="6500813"/>
            <a:ext cx="3857625" cy="277812"/>
          </a:xfrm>
          <a:prstGeom prst="rect">
            <a:avLst/>
          </a:prstGeom>
        </p:spPr>
        <p:txBody>
          <a:bodyPr>
            <a:spAutoFit/>
          </a:bodyPr>
          <a:lstStyle/>
          <a:p>
            <a:pPr fontAlgn="base">
              <a:spcBef>
                <a:spcPct val="0"/>
              </a:spcBef>
              <a:spcAft>
                <a:spcPct val="0"/>
              </a:spcAft>
              <a:defRPr/>
            </a:pPr>
            <a:r>
              <a:rPr lang="en-US" sz="1200" i="1" dirty="0">
                <a:solidFill>
                  <a:srgbClr val="4F271C">
                    <a:lumMod val="50000"/>
                  </a:srgbClr>
                </a:solidFill>
                <a:latin typeface="Times New Roman" pitchFamily="18" charset="0"/>
                <a:cs typeface="Times New Roman" pitchFamily="18" charset="0"/>
              </a:rPr>
              <a:t>REAL TIME PCR &amp; IT’S FUNCTIONS IN DIAGNOSIS</a:t>
            </a:r>
            <a:endParaRPr lang="en-US" sz="1200" dirty="0">
              <a:solidFill>
                <a:prstClr val="black"/>
              </a:solidFill>
              <a:latin typeface="Arial" charset="0"/>
              <a:cs typeface="Arial" charset="0"/>
            </a:endParaRPr>
          </a:p>
        </p:txBody>
      </p:sp>
      <p:sp>
        <p:nvSpPr>
          <p:cNvPr id="4" name="Місце для нижнього колонтитула 3"/>
          <p:cNvSpPr>
            <a:spLocks noGrp="1"/>
          </p:cNvSpPr>
          <p:nvPr>
            <p:ph type="ftr" sz="quarter" idx="11"/>
          </p:nvPr>
        </p:nvSpPr>
        <p:spPr/>
        <p:txBody>
          <a:bodyPr/>
          <a:lstStyle/>
          <a:p>
            <a:pPr>
              <a:defRPr/>
            </a:pPr>
            <a:r>
              <a:rPr lang="en-US">
                <a:solidFill>
                  <a:srgbClr val="E7DEC9">
                    <a:shade val="50000"/>
                    <a:satMod val="200000"/>
                  </a:srgbClr>
                </a:solidFill>
              </a:rPr>
              <a:t>www.sliderbase.com</a:t>
            </a:r>
          </a:p>
        </p:txBody>
      </p:sp>
    </p:spTree>
    <p:extLst>
      <p:ext uri="{BB962C8B-B14F-4D97-AF65-F5344CB8AC3E}">
        <p14:creationId xmlns:p14="http://schemas.microsoft.com/office/powerpoint/2010/main" val="2658501175"/>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53" presetClass="entr" presetSubtype="0"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5280025" cy="619125"/>
          </a:xfrm>
        </p:spPr>
        <p:txBody>
          <a:bodyPr tIns="12700" rtlCol="0"/>
          <a:lstStyle/>
          <a:p>
            <a:pPr marL="12700" eaLnBrk="1" fontAlgn="auto" hangingPunct="1">
              <a:spcBef>
                <a:spcPts val="100"/>
              </a:spcBef>
              <a:spcAft>
                <a:spcPts val="0"/>
              </a:spcAft>
              <a:defRPr/>
            </a:pPr>
            <a:r>
              <a:rPr sz="3900" spc="-5" dirty="0"/>
              <a:t>CYBR </a:t>
            </a:r>
            <a:r>
              <a:rPr sz="3900" spc="-10" dirty="0"/>
              <a:t>Green</a:t>
            </a:r>
            <a:r>
              <a:rPr sz="3900" spc="-55" dirty="0"/>
              <a:t> </a:t>
            </a:r>
            <a:r>
              <a:rPr sz="3900" spc="-5" dirty="0"/>
              <a:t>Chemistry</a:t>
            </a:r>
            <a:endParaRPr sz="3900"/>
          </a:p>
        </p:txBody>
      </p:sp>
      <p:sp>
        <p:nvSpPr>
          <p:cNvPr id="3" name="object 3"/>
          <p:cNvSpPr txBox="1"/>
          <p:nvPr/>
        </p:nvSpPr>
        <p:spPr>
          <a:xfrm>
            <a:off x="511175" y="2193925"/>
            <a:ext cx="8105775" cy="3644900"/>
          </a:xfrm>
          <a:prstGeom prst="rect">
            <a:avLst/>
          </a:prstGeom>
        </p:spPr>
        <p:txBody>
          <a:bodyPr lIns="0" tIns="12700" rIns="0" bIns="0">
            <a:spAutoFit/>
          </a:bodyPr>
          <a:lstStyle>
            <a:lvl1pPr marL="381000" indent="-342900" eaLnBrk="0" hangingPunct="0">
              <a:tabLst>
                <a:tab pos="379413" algn="l"/>
                <a:tab pos="381000" algn="l"/>
              </a:tabLst>
              <a:defRPr>
                <a:solidFill>
                  <a:schemeClr val="tx1"/>
                </a:solidFill>
                <a:latin typeface="Arial" pitchFamily="34" charset="0"/>
                <a:cs typeface="Arial" pitchFamily="34" charset="0"/>
              </a:defRPr>
            </a:lvl1pPr>
            <a:lvl2pPr marL="742950" indent="-285750" eaLnBrk="0" hangingPunct="0">
              <a:tabLst>
                <a:tab pos="379413" algn="l"/>
                <a:tab pos="381000" algn="l"/>
              </a:tabLst>
              <a:defRPr>
                <a:solidFill>
                  <a:schemeClr val="tx1"/>
                </a:solidFill>
                <a:latin typeface="Arial" pitchFamily="34" charset="0"/>
                <a:cs typeface="Arial" pitchFamily="34" charset="0"/>
              </a:defRPr>
            </a:lvl2pPr>
            <a:lvl3pPr marL="1143000" indent="-228600" eaLnBrk="0" hangingPunct="0">
              <a:tabLst>
                <a:tab pos="379413" algn="l"/>
                <a:tab pos="381000" algn="l"/>
              </a:tabLst>
              <a:defRPr>
                <a:solidFill>
                  <a:schemeClr val="tx1"/>
                </a:solidFill>
                <a:latin typeface="Arial" pitchFamily="34" charset="0"/>
                <a:cs typeface="Arial" pitchFamily="34" charset="0"/>
              </a:defRPr>
            </a:lvl3pPr>
            <a:lvl4pPr marL="1600200" indent="-228600" eaLnBrk="0" hangingPunct="0">
              <a:tabLst>
                <a:tab pos="379413" algn="l"/>
                <a:tab pos="381000" algn="l"/>
              </a:tabLst>
              <a:defRPr>
                <a:solidFill>
                  <a:schemeClr val="tx1"/>
                </a:solidFill>
                <a:latin typeface="Arial" pitchFamily="34" charset="0"/>
                <a:cs typeface="Arial" pitchFamily="34" charset="0"/>
              </a:defRPr>
            </a:lvl4pPr>
            <a:lvl5pPr marL="2057400" indent="-228600" eaLnBrk="0" hangingPunct="0">
              <a:tabLst>
                <a:tab pos="379413" algn="l"/>
                <a:tab pos="3810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79413" algn="l"/>
                <a:tab pos="381000" algn="l"/>
              </a:tabLst>
              <a:defRPr>
                <a:solidFill>
                  <a:schemeClr val="tx1"/>
                </a:solidFill>
                <a:latin typeface="Arial" pitchFamily="34" charset="0"/>
                <a:cs typeface="Arial" pitchFamily="34" charset="0"/>
              </a:defRPr>
            </a:lvl9pPr>
          </a:lstStyle>
          <a:p>
            <a:pPr eaLnBrk="1" fontAlgn="base" hangingPunct="1">
              <a:spcBef>
                <a:spcPts val="100"/>
              </a:spcBef>
              <a:spcAft>
                <a:spcPct val="0"/>
              </a:spcAft>
              <a:buClr>
                <a:srgbClr val="CCCCFF"/>
              </a:buClr>
              <a:buSzPct val="69000"/>
              <a:buFont typeface="UnDotum"/>
              <a:buChar char=""/>
            </a:pPr>
            <a:r>
              <a:rPr lang="en-US" altLang="en-US" sz="2400" dirty="0">
                <a:solidFill>
                  <a:srgbClr val="FFFFFF"/>
                </a:solidFill>
              </a:rPr>
              <a:t>CYBR Green is the most widely used double-strand DNA  specific dye</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It binds to </a:t>
            </a:r>
            <a:r>
              <a:rPr lang="en-US" altLang="en-US" sz="2400" u="sng" dirty="0">
                <a:solidFill>
                  <a:srgbClr val="FFFFFF"/>
                </a:solidFill>
              </a:rPr>
              <a:t>the minor groove </a:t>
            </a:r>
            <a:r>
              <a:rPr lang="en-US" altLang="en-US" sz="2400" dirty="0">
                <a:solidFill>
                  <a:srgbClr val="FFFFFF"/>
                </a:solidFill>
              </a:rPr>
              <a:t>of the DNA double helix</a:t>
            </a:r>
            <a:endParaRPr lang="en-US" altLang="en-US" sz="2400" dirty="0">
              <a:solidFill>
                <a:srgbClr val="000000"/>
              </a:solidFill>
            </a:endParaRPr>
          </a:p>
          <a:p>
            <a:pPr eaLnBrk="1" fontAlgn="base" hangingPunct="1">
              <a:spcBef>
                <a:spcPts val="588"/>
              </a:spcBef>
              <a:spcAft>
                <a:spcPct val="0"/>
              </a:spcAft>
              <a:buClr>
                <a:srgbClr val="CCCCFF"/>
              </a:buClr>
              <a:buSzPct val="69000"/>
              <a:buFont typeface="UnDotum"/>
              <a:buChar char=""/>
            </a:pPr>
            <a:r>
              <a:rPr lang="en-US" altLang="en-US" sz="2400" dirty="0">
                <a:solidFill>
                  <a:srgbClr val="FFFFFF"/>
                </a:solidFill>
              </a:rPr>
              <a:t>In solution, the unbound dye exhibits very little  fluorescence</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When CYBR Green dye binds to double stranded DNA,  the fluorescent is substantially enhanced</a:t>
            </a:r>
            <a:endParaRPr lang="en-US" altLang="en-US" sz="2400" dirty="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dirty="0">
                <a:solidFill>
                  <a:srgbClr val="FFFFFF"/>
                </a:solidFill>
              </a:rPr>
              <a:t>As more double stranded amplicons are produced SYBR  green dye signal will </a:t>
            </a:r>
            <a:r>
              <a:rPr lang="en-US" altLang="en-US" sz="2400" dirty="0" smtClean="0">
                <a:solidFill>
                  <a:srgbClr val="FFFFFF"/>
                </a:solidFill>
              </a:rPr>
              <a:t>increase</a:t>
            </a:r>
            <a:endParaRPr lang="en-US" altLang="en-US" sz="2400" dirty="0">
              <a:solidFill>
                <a:srgbClr val="000000"/>
              </a:solidFill>
            </a:endParaRPr>
          </a:p>
        </p:txBody>
      </p:sp>
    </p:spTree>
    <p:extLst>
      <p:ext uri="{BB962C8B-B14F-4D97-AF65-F5344CB8AC3E}">
        <p14:creationId xmlns:p14="http://schemas.microsoft.com/office/powerpoint/2010/main" val="148016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6"/>
          <p:cNvSpPr txBox="1">
            <a:spLocks noChangeArrowheads="1"/>
          </p:cNvSpPr>
          <p:nvPr/>
        </p:nvSpPr>
        <p:spPr bwMode="auto">
          <a:xfrm>
            <a:off x="928688" y="1571625"/>
            <a:ext cx="392906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DNA binding dye</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Binds to minor groove (dsDNA)</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Emits light when bound</a:t>
            </a:r>
          </a:p>
          <a:p>
            <a:pPr eaLnBrk="1" fontAlgn="base" hangingPunct="1">
              <a:spcAft>
                <a:spcPct val="0"/>
              </a:spcAft>
              <a:buClr>
                <a:srgbClr val="3891A7"/>
              </a:buClr>
              <a:buFontTx/>
              <a:buNone/>
            </a:pPr>
            <a:r>
              <a:rPr lang="en-US" altLang="uk-UA" sz="2000">
                <a:solidFill>
                  <a:prstClr val="black"/>
                </a:solidFill>
                <a:latin typeface="Baskerville Old Face" pitchFamily="18" charset="0"/>
                <a:cs typeface="Arial" pitchFamily="34" charset="0"/>
              </a:rPr>
              <a:t>More double stranded DNA = more binding = more fluorescence</a:t>
            </a:r>
          </a:p>
          <a:p>
            <a:pPr eaLnBrk="1" fontAlgn="base" hangingPunct="1">
              <a:spcAft>
                <a:spcPct val="0"/>
              </a:spcAft>
              <a:buClr>
                <a:srgbClr val="3891A7"/>
              </a:buClr>
              <a:buFontTx/>
              <a:buNone/>
            </a:pPr>
            <a:r>
              <a:rPr lang="en-US" altLang="uk-UA" sz="2000">
                <a:solidFill>
                  <a:prstClr val="black"/>
                </a:solidFill>
                <a:latin typeface="Baskerville Old Face" pitchFamily="18" charset="0"/>
                <a:cs typeface="Arial" pitchFamily="34" charset="0"/>
              </a:rPr>
              <a:t> * Forensically, can be used to calculate how much DNA was present before reaction. </a:t>
            </a:r>
            <a:endParaRPr lang="en-US" altLang="uk-UA" sz="2000" i="1">
              <a:solidFill>
                <a:srgbClr val="292929"/>
              </a:solidFill>
              <a:latin typeface="Baskerville Old Face" pitchFamily="18" charset="0"/>
              <a:cs typeface="Arial" pitchFamily="34" charset="0"/>
            </a:endParaRP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Unspecific</a:t>
            </a:r>
          </a:p>
          <a:p>
            <a:pPr eaLnBrk="1" fontAlgn="base" hangingPunct="1">
              <a:spcAft>
                <a:spcPct val="0"/>
              </a:spcAft>
              <a:buClr>
                <a:srgbClr val="3891A7"/>
              </a:buClr>
              <a:buFontTx/>
              <a:buNone/>
            </a:pPr>
            <a:r>
              <a:rPr lang="en-US" altLang="uk-UA" sz="2000" i="1">
                <a:solidFill>
                  <a:srgbClr val="292929"/>
                </a:solidFill>
                <a:latin typeface="Baskerville Old Face" pitchFamily="18" charset="0"/>
                <a:cs typeface="Arial" pitchFamily="34" charset="0"/>
              </a:rPr>
              <a:t>* Dissociation curve</a:t>
            </a:r>
          </a:p>
        </p:txBody>
      </p:sp>
      <p:sp>
        <p:nvSpPr>
          <p:cNvPr id="3" name="Rectangle 2"/>
          <p:cNvSpPr txBox="1">
            <a:spLocks noChangeArrowheads="1"/>
          </p:cNvSpPr>
          <p:nvPr/>
        </p:nvSpPr>
        <p:spPr>
          <a:xfrm>
            <a:off x="990600" y="182563"/>
            <a:ext cx="6781800" cy="960437"/>
          </a:xfrm>
          <a:prstGeom prst="rect">
            <a:avLst/>
          </a:prstGeom>
        </p:spPr>
        <p:txBody>
          <a:bodyPr/>
          <a:lstStyle/>
          <a:p>
            <a:pPr>
              <a:spcBef>
                <a:spcPct val="0"/>
              </a:spcBef>
              <a:defRPr/>
            </a:pPr>
            <a:r>
              <a:rPr lang="sv-SE" sz="4300" dirty="0">
                <a:solidFill>
                  <a:srgbClr val="111111"/>
                </a:solidFill>
                <a:effectLst>
                  <a:outerShdw blurRad="50000" dist="30000" dir="5400000" algn="tl" rotWithShape="0">
                    <a:srgbClr val="000000">
                      <a:alpha val="30000"/>
                    </a:srgbClr>
                  </a:outerShdw>
                </a:effectLst>
                <a:cs typeface="Arial" pitchFamily="34" charset="0"/>
              </a:rPr>
              <a:t>SYBR</a:t>
            </a:r>
            <a:r>
              <a:rPr lang="sv-SE" sz="4300" baseline="30000" dirty="0">
                <a:solidFill>
                  <a:srgbClr val="111111"/>
                </a:solidFill>
                <a:effectLst>
                  <a:outerShdw blurRad="50000" dist="30000" dir="5400000" algn="tl" rotWithShape="0">
                    <a:srgbClr val="000000">
                      <a:alpha val="30000"/>
                    </a:srgbClr>
                  </a:outerShdw>
                </a:effectLst>
                <a:cs typeface="Arial" pitchFamily="34" charset="0"/>
              </a:rPr>
              <a:t>®</a:t>
            </a:r>
            <a:r>
              <a:rPr lang="sv-SE" sz="4300" dirty="0">
                <a:solidFill>
                  <a:srgbClr val="111111"/>
                </a:solidFill>
                <a:effectLst>
                  <a:outerShdw blurRad="50000" dist="30000" dir="5400000" algn="tl" rotWithShape="0">
                    <a:srgbClr val="000000">
                      <a:alpha val="30000"/>
                    </a:srgbClr>
                  </a:outerShdw>
                </a:effectLst>
                <a:cs typeface="Arial" pitchFamily="34" charset="0"/>
              </a:rPr>
              <a:t> green</a:t>
            </a:r>
          </a:p>
        </p:txBody>
      </p:sp>
      <p:pic>
        <p:nvPicPr>
          <p:cNvPr id="86020" name="Picture 9" descr="SYBR green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1066800"/>
            <a:ext cx="28384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l="19284" t="30794" r="57170" b="21957"/>
          <a:stretch>
            <a:fillRect/>
          </a:stretch>
        </p:blipFill>
        <p:spPr bwMode="auto">
          <a:xfrm>
            <a:off x="1071563" y="1071563"/>
            <a:ext cx="3714750" cy="5072062"/>
          </a:xfrm>
          <a:prstGeom prst="rect">
            <a:avLst/>
          </a:prstGeom>
          <a:noFill/>
          <a:ln w="9525">
            <a:solidFill>
              <a:srgbClr val="336699"/>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82209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5475" y="506413"/>
            <a:ext cx="7893050" cy="900112"/>
          </a:xfrm>
        </p:spPr>
        <p:txBody>
          <a:bodyPr tIns="27939"/>
          <a:lstStyle/>
          <a:p>
            <a:pPr marL="3009900" indent="-2997200" eaLnBrk="1" hangingPunct="1">
              <a:lnSpc>
                <a:spcPts val="3350"/>
              </a:lnSpc>
              <a:spcBef>
                <a:spcPts val="225"/>
              </a:spcBef>
            </a:pPr>
            <a:r>
              <a:rPr lang="en-US" altLang="en-US" smtClean="0">
                <a:latin typeface="Arial" pitchFamily="34" charset="0"/>
                <a:cs typeface="Arial" pitchFamily="34" charset="0"/>
              </a:rPr>
              <a:t>Advantage and disadvantage of CYBR Green  Method</a:t>
            </a:r>
          </a:p>
        </p:txBody>
      </p:sp>
      <p:sp>
        <p:nvSpPr>
          <p:cNvPr id="3" name="object 3"/>
          <p:cNvSpPr txBox="1"/>
          <p:nvPr/>
        </p:nvSpPr>
        <p:spPr>
          <a:xfrm>
            <a:off x="511175" y="1676400"/>
            <a:ext cx="7947025" cy="3925888"/>
          </a:xfrm>
          <a:prstGeom prst="rect">
            <a:avLst/>
          </a:prstGeom>
        </p:spPr>
        <p:txBody>
          <a:bodyPr lIns="0" tIns="88900" rIns="0" bIns="0">
            <a:spAutoFit/>
          </a:bodyPr>
          <a:lstStyle>
            <a:lvl1pPr marL="381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700"/>
              </a:spcBef>
              <a:spcAft>
                <a:spcPct val="0"/>
              </a:spcAft>
            </a:pPr>
            <a:r>
              <a:rPr lang="en-US" altLang="en-US" sz="2400" b="1">
                <a:solidFill>
                  <a:srgbClr val="FFFF00"/>
                </a:solidFill>
              </a:rPr>
              <a:t>Advantage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Inexpensive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No probe is required</a:t>
            </a:r>
            <a:endParaRPr lang="en-US" altLang="en-US" sz="2400">
              <a:solidFill>
                <a:srgbClr val="000000"/>
              </a:solidFill>
            </a:endParaRPr>
          </a:p>
          <a:p>
            <a:pPr eaLnBrk="1" fontAlgn="base" hangingPunct="1">
              <a:spcBef>
                <a:spcPts val="588"/>
              </a:spcBef>
              <a:spcAft>
                <a:spcPct val="0"/>
              </a:spcAft>
              <a:buClr>
                <a:srgbClr val="CCCCFF"/>
              </a:buClr>
              <a:buSzPct val="69000"/>
              <a:buFont typeface="UnDotum"/>
              <a:buChar char=""/>
            </a:pPr>
            <a:r>
              <a:rPr lang="en-US" altLang="en-US" sz="2400">
                <a:solidFill>
                  <a:srgbClr val="FFFFFF"/>
                </a:solidFill>
              </a:rPr>
              <a:t>Easy to use</a:t>
            </a:r>
            <a:endParaRPr lang="en-US" altLang="en-US" sz="2400">
              <a:solidFill>
                <a:srgbClr val="000000"/>
              </a:solidFill>
            </a:endParaRPr>
          </a:p>
          <a:p>
            <a:pPr eaLnBrk="1" fontAlgn="base" hangingPunct="1">
              <a:spcBef>
                <a:spcPts val="600"/>
              </a:spcBef>
              <a:spcAft>
                <a:spcPct val="0"/>
              </a:spcAft>
            </a:pPr>
            <a:r>
              <a:rPr lang="en-US" altLang="en-US" sz="2400" b="1">
                <a:solidFill>
                  <a:srgbClr val="FFFF00"/>
                </a:solidFill>
              </a:rPr>
              <a:t>Disadvantage</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SYBR Green will bind to any double stranded DNA (e.g.  primer dimers, non-specific reaction products)</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Overestimation of target concentration</a:t>
            </a:r>
            <a:endParaRPr lang="en-US" altLang="en-US" sz="2400">
              <a:solidFill>
                <a:srgbClr val="000000"/>
              </a:solidFill>
            </a:endParaRPr>
          </a:p>
          <a:p>
            <a:pPr eaLnBrk="1" fontAlgn="base" hangingPunct="1">
              <a:spcBef>
                <a:spcPts val="600"/>
              </a:spcBef>
              <a:spcAft>
                <a:spcPct val="0"/>
              </a:spcAft>
              <a:buClr>
                <a:srgbClr val="CCCCFF"/>
              </a:buClr>
              <a:buSzPct val="69000"/>
              <a:buFont typeface="UnDotum"/>
              <a:buChar char=""/>
            </a:pPr>
            <a:r>
              <a:rPr lang="en-US" altLang="en-US" sz="2400">
                <a:solidFill>
                  <a:srgbClr val="FFFFFF"/>
                </a:solidFill>
              </a:rPr>
              <a:t>Non-specific background in very late cycles</a:t>
            </a:r>
            <a:endParaRPr lang="en-US" altLang="en-US" sz="2400">
              <a:solidFill>
                <a:srgbClr val="000000"/>
              </a:solidFill>
            </a:endParaRPr>
          </a:p>
        </p:txBody>
      </p:sp>
    </p:spTree>
    <p:extLst>
      <p:ext uri="{BB962C8B-B14F-4D97-AF65-F5344CB8AC3E}">
        <p14:creationId xmlns:p14="http://schemas.microsoft.com/office/powerpoint/2010/main" val="298484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36575"/>
            <a:ext cx="2614613"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0638" y="2657475"/>
            <a:ext cx="25431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602163"/>
            <a:ext cx="2757488"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5"/>
          <p:cNvSpPr txBox="1">
            <a:spLocks noChangeArrowheads="1"/>
          </p:cNvSpPr>
          <p:nvPr/>
        </p:nvSpPr>
        <p:spPr bwMode="auto">
          <a:xfrm>
            <a:off x="4500563" y="1000125"/>
            <a:ext cx="715962"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1)</a:t>
            </a:r>
          </a:p>
        </p:txBody>
      </p:sp>
      <p:sp>
        <p:nvSpPr>
          <p:cNvPr id="11" name="Text Box 16"/>
          <p:cNvSpPr txBox="1">
            <a:spLocks noChangeArrowheads="1"/>
          </p:cNvSpPr>
          <p:nvPr/>
        </p:nvSpPr>
        <p:spPr bwMode="auto">
          <a:xfrm>
            <a:off x="4500563" y="2873375"/>
            <a:ext cx="858837"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2)</a:t>
            </a:r>
          </a:p>
        </p:txBody>
      </p:sp>
      <p:sp>
        <p:nvSpPr>
          <p:cNvPr id="12" name="Text Box 17"/>
          <p:cNvSpPr txBox="1">
            <a:spLocks noChangeArrowheads="1"/>
          </p:cNvSpPr>
          <p:nvPr/>
        </p:nvSpPr>
        <p:spPr bwMode="auto">
          <a:xfrm>
            <a:off x="4502150" y="4854575"/>
            <a:ext cx="787400" cy="708025"/>
          </a:xfrm>
          <a:prstGeom prst="rect">
            <a:avLst/>
          </a:prstGeom>
          <a:noFill/>
          <a:ln w="9525">
            <a:noFill/>
            <a:miter lim="800000"/>
            <a:headEnd/>
            <a:tailEnd/>
          </a:ln>
          <a:effectLst/>
        </p:spPr>
        <p:txBody>
          <a:bodyPr>
            <a:spAutoFit/>
          </a:bodyPr>
          <a:lstStyle/>
          <a:p>
            <a:pPr fontAlgn="base">
              <a:spcBef>
                <a:spcPct val="50000"/>
              </a:spcBef>
              <a:spcAft>
                <a:spcPct val="0"/>
              </a:spcAft>
              <a:defRPr/>
            </a:pPr>
            <a:r>
              <a:rPr lang="sv-SE" sz="4000" b="1" dirty="0">
                <a:solidFill>
                  <a:prstClr val="black"/>
                </a:solidFill>
                <a:effectLst>
                  <a:outerShdw blurRad="38100" dist="38100" dir="2700000" algn="tl">
                    <a:srgbClr val="C0C0C0"/>
                  </a:outerShdw>
                </a:effectLst>
                <a:latin typeface="Arial" charset="0"/>
                <a:cs typeface="Arial" charset="0"/>
              </a:rPr>
              <a:t>3)</a:t>
            </a:r>
          </a:p>
        </p:txBody>
      </p:sp>
      <p:sp>
        <p:nvSpPr>
          <p:cNvPr id="88072" name="Rectangle 19"/>
          <p:cNvSpPr>
            <a:spLocks noChangeArrowheads="1"/>
          </p:cNvSpPr>
          <p:nvPr/>
        </p:nvSpPr>
        <p:spPr bwMode="auto">
          <a:xfrm>
            <a:off x="928688" y="1285875"/>
            <a:ext cx="36433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1) Denaturation </a:t>
            </a:r>
            <a:r>
              <a:rPr lang="en-US" altLang="uk-UA" sz="2200">
                <a:solidFill>
                  <a:prstClr val="black"/>
                </a:solidFill>
                <a:latin typeface="Arial" pitchFamily="34" charset="0"/>
                <a:cs typeface="Arial" pitchFamily="34" charset="0"/>
              </a:rPr>
              <a:t>and hybridization of probe.</a:t>
            </a: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AutoNum type="arabicParenR"/>
            </a:pP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2) Extension of primer and strand displacement of probe.</a:t>
            </a:r>
          </a:p>
          <a:p>
            <a:pPr eaLnBrk="1" fontAlgn="base" hangingPunct="1">
              <a:spcBef>
                <a:spcPct val="20000"/>
              </a:spcBef>
              <a:spcAft>
                <a:spcPct val="0"/>
              </a:spcAft>
              <a:buClrTx/>
              <a:buSzTx/>
              <a:buFontTx/>
              <a:buAutoNum type="arabicParenR"/>
            </a:pPr>
            <a:endParaRPr lang="en-US" altLang="uk-UA" sz="2200">
              <a:solidFill>
                <a:srgbClr val="292929"/>
              </a:solidFill>
              <a:latin typeface="Arial" pitchFamily="34" charset="0"/>
              <a:cs typeface="Arial" pitchFamily="34" charset="0"/>
            </a:endParaRPr>
          </a:p>
          <a:p>
            <a:pPr eaLnBrk="1" fontAlgn="base" hangingPunct="1">
              <a:spcBef>
                <a:spcPct val="20000"/>
              </a:spcBef>
              <a:spcAft>
                <a:spcPct val="0"/>
              </a:spcAft>
              <a:buClrTx/>
              <a:buSzTx/>
              <a:buFontTx/>
              <a:buNone/>
            </a:pPr>
            <a:r>
              <a:rPr lang="en-US" altLang="uk-UA" sz="2200">
                <a:solidFill>
                  <a:srgbClr val="292929"/>
                </a:solidFill>
                <a:latin typeface="Arial" pitchFamily="34" charset="0"/>
                <a:cs typeface="Arial" pitchFamily="34" charset="0"/>
              </a:rPr>
              <a:t>3) Cleavage of probe and fluorescence from the reporter dye.</a:t>
            </a:r>
            <a:endParaRPr lang="en-US" altLang="uk-UA" sz="2200">
              <a:solidFill>
                <a:srgbClr val="292929"/>
              </a:solidFill>
              <a:latin typeface="Arial" pitchFamily="34" charset="0"/>
              <a:cs typeface="Arial" pitchFamily="34" charset="0"/>
              <a:sym typeface="Symbol" pitchFamily="18" charset="2"/>
            </a:endParaRPr>
          </a:p>
        </p:txBody>
      </p:sp>
      <p:sp>
        <p:nvSpPr>
          <p:cNvPr id="88073" name="Text Box 20"/>
          <p:cNvSpPr txBox="1">
            <a:spLocks noChangeArrowheads="1"/>
          </p:cNvSpPr>
          <p:nvPr/>
        </p:nvSpPr>
        <p:spPr bwMode="auto">
          <a:xfrm>
            <a:off x="1000125" y="5143500"/>
            <a:ext cx="3714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800">
                <a:solidFill>
                  <a:srgbClr val="292929"/>
                </a:solidFill>
                <a:latin typeface="Arial" pitchFamily="34" charset="0"/>
                <a:cs typeface="Arial" pitchFamily="34" charset="0"/>
                <a:sym typeface="Symbol" pitchFamily="18" charset="2"/>
              </a:rPr>
              <a:t>Fluorescence from reporter dye is directly proportional to the number of amplicons generated</a:t>
            </a:r>
          </a:p>
        </p:txBody>
      </p:sp>
      <p:sp>
        <p:nvSpPr>
          <p:cNvPr id="26" name="Rectangle 2"/>
          <p:cNvSpPr txBox="1">
            <a:spLocks noChangeArrowheads="1"/>
          </p:cNvSpPr>
          <p:nvPr/>
        </p:nvSpPr>
        <p:spPr>
          <a:xfrm>
            <a:off x="3714750" y="0"/>
            <a:ext cx="2286000" cy="500063"/>
          </a:xfrm>
          <a:prstGeom prst="rect">
            <a:avLst/>
          </a:prstGeom>
        </p:spPr>
        <p:txBody>
          <a:bodyPr/>
          <a:lstStyle/>
          <a:p>
            <a:pPr algn="ctr" fontAlgn="base">
              <a:spcBef>
                <a:spcPct val="0"/>
              </a:spcBef>
              <a:spcAft>
                <a:spcPct val="0"/>
              </a:spcAft>
              <a:defRPr/>
            </a:pPr>
            <a:r>
              <a:rPr lang="en-US" sz="3200" dirty="0" err="1">
                <a:solidFill>
                  <a:srgbClr val="572314"/>
                </a:solidFill>
                <a:latin typeface="Baskerville Old Face" pitchFamily="18" charset="0"/>
                <a:cs typeface="Arial" pitchFamily="34" charset="0"/>
              </a:rPr>
              <a:t>Taqman</a:t>
            </a:r>
            <a:endParaRPr lang="en-US" sz="3200" dirty="0">
              <a:solidFill>
                <a:srgbClr val="572314"/>
              </a:solidFill>
              <a:latin typeface="Baskerville Old Face" pitchFamily="18" charset="0"/>
              <a:cs typeface="Arial" pitchFamily="34" charset="0"/>
            </a:endParaRPr>
          </a:p>
        </p:txBody>
      </p:sp>
    </p:spTree>
    <p:extLst>
      <p:ext uri="{BB962C8B-B14F-4D97-AF65-F5344CB8AC3E}">
        <p14:creationId xmlns:p14="http://schemas.microsoft.com/office/powerpoint/2010/main" val="331667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Box 3"/>
          <p:cNvSpPr txBox="1">
            <a:spLocks noChangeArrowheads="1"/>
          </p:cNvSpPr>
          <p:nvPr/>
        </p:nvSpPr>
        <p:spPr bwMode="auto">
          <a:xfrm>
            <a:off x="914400" y="720725"/>
            <a:ext cx="812209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400" dirty="0">
                <a:solidFill>
                  <a:prstClr val="black"/>
                </a:solidFill>
                <a:latin typeface="Times New Roman" pitchFamily="18" charset="0"/>
                <a:cs typeface="Times New Roman" pitchFamily="18" charset="0"/>
              </a:rPr>
              <a:t>There is </a:t>
            </a:r>
            <a:r>
              <a:rPr lang="en-US" altLang="uk-UA" sz="2400" u="sng" dirty="0">
                <a:solidFill>
                  <a:prstClr val="black"/>
                </a:solidFill>
                <a:latin typeface="Times New Roman" pitchFamily="18" charset="0"/>
                <a:cs typeface="Times New Roman" pitchFamily="18" charset="0"/>
              </a:rPr>
              <a:t>three basic steps </a:t>
            </a:r>
            <a:r>
              <a:rPr lang="en-US" altLang="uk-UA" sz="2400" dirty="0">
                <a:solidFill>
                  <a:prstClr val="black"/>
                </a:solidFill>
                <a:latin typeface="Times New Roman" pitchFamily="18" charset="0"/>
                <a:cs typeface="Times New Roman" pitchFamily="18" charset="0"/>
              </a:rPr>
              <a:t>which are in common with all type of PCR </a:t>
            </a:r>
            <a:endParaRPr lang="en-US" altLang="uk-UA" sz="2400" dirty="0">
              <a:solidFill>
                <a:srgbClr val="231F57"/>
              </a:solidFill>
              <a:latin typeface="Baskerville Old Face" pitchFamily="18" charset="0"/>
              <a:cs typeface="Arial" pitchFamily="34" charset="0"/>
            </a:endParaRP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Thermal denaturation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In this step DNAs are denatured mostly by </a:t>
            </a:r>
            <a:r>
              <a:rPr lang="en-US" altLang="uk-UA" sz="2400" dirty="0" smtClean="0">
                <a:solidFill>
                  <a:prstClr val="black"/>
                </a:solidFill>
                <a:latin typeface="Baskerville Old Face" pitchFamily="18" charset="0"/>
                <a:cs typeface="Arial" pitchFamily="34" charset="0"/>
              </a:rPr>
              <a:t>temp</a:t>
            </a:r>
            <a:r>
              <a:rPr lang="en-CA" altLang="uk-UA" sz="2400" dirty="0">
                <a:solidFill>
                  <a:prstClr val="black"/>
                </a:solidFill>
                <a:latin typeface="Baskerville Old Face" pitchFamily="18" charset="0"/>
                <a:cs typeface="Arial" pitchFamily="34" charset="0"/>
              </a:rPr>
              <a:t>e</a:t>
            </a:r>
            <a:r>
              <a:rPr lang="en-US" altLang="uk-UA" sz="2400" dirty="0" err="1" smtClean="0">
                <a:solidFill>
                  <a:prstClr val="black"/>
                </a:solidFill>
                <a:latin typeface="Baskerville Old Face" pitchFamily="18" charset="0"/>
                <a:cs typeface="Arial" pitchFamily="34" charset="0"/>
              </a:rPr>
              <a:t>rature</a:t>
            </a:r>
            <a:r>
              <a:rPr lang="en-US" altLang="uk-UA" sz="2400" dirty="0" smtClean="0">
                <a:solidFill>
                  <a:prstClr val="black"/>
                </a:solidFill>
                <a:latin typeface="Baskerville Old Face" pitchFamily="18" charset="0"/>
                <a:cs typeface="Arial" pitchFamily="34" charset="0"/>
              </a:rPr>
              <a:t> </a:t>
            </a:r>
            <a:r>
              <a:rPr lang="en-US" altLang="uk-UA" sz="2400" dirty="0">
                <a:solidFill>
                  <a:prstClr val="black"/>
                </a:solidFill>
                <a:latin typeface="Baskerville Old Face" pitchFamily="18" charset="0"/>
                <a:cs typeface="Arial" pitchFamily="34" charset="0"/>
              </a:rPr>
              <a:t>about 94˚c &amp; single stranded DNAs are made.</a:t>
            </a:r>
          </a:p>
          <a:p>
            <a:pPr eaLnBrk="1" fontAlgn="base" hangingPunct="1">
              <a:spcBef>
                <a:spcPct val="0"/>
              </a:spcBef>
              <a:spcAft>
                <a:spcPct val="0"/>
              </a:spcAft>
              <a:buClrTx/>
              <a:buSzTx/>
              <a:buFontTx/>
              <a:buNone/>
            </a:pPr>
            <a:r>
              <a:rPr lang="en-US" altLang="uk-UA" sz="2400" i="1" dirty="0">
                <a:solidFill>
                  <a:srgbClr val="00FF00"/>
                </a:solidFill>
                <a:latin typeface="Baskerville Old Face" pitchFamily="18" charset="0"/>
                <a:cs typeface="Arial" pitchFamily="34" charset="0"/>
              </a:rPr>
              <a:t>( in some  cases It’s done by helicase )</a:t>
            </a: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Primer annealing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In this step Primers are attached to ssDNA by their complementary regions.</a:t>
            </a:r>
          </a:p>
          <a:p>
            <a:pPr eaLnBrk="1" fontAlgn="base" hangingPunct="1">
              <a:spcBef>
                <a:spcPct val="0"/>
              </a:spcBef>
              <a:spcAft>
                <a:spcPct val="0"/>
              </a:spcAft>
              <a:buClrTx/>
              <a:buSzTx/>
              <a:buFontTx/>
              <a:buNone/>
            </a:pPr>
            <a:r>
              <a:rPr lang="en-US" altLang="uk-UA" sz="2400" b="1" u="sng" dirty="0">
                <a:solidFill>
                  <a:srgbClr val="FF0000"/>
                </a:solidFill>
                <a:latin typeface="Baskerville Old Face" pitchFamily="18" charset="0"/>
                <a:cs typeface="Arial" pitchFamily="34" charset="0"/>
              </a:rPr>
              <a:t>Extension or polymerization </a:t>
            </a:r>
            <a:r>
              <a:rPr lang="en-US" altLang="uk-UA" sz="2400" b="1" dirty="0">
                <a:solidFill>
                  <a:srgbClr val="FF0000"/>
                </a:solidFill>
                <a:latin typeface="Baskerville Old Face" pitchFamily="18" charset="0"/>
                <a:cs typeface="Arial" pitchFamily="34" charset="0"/>
              </a:rPr>
              <a:t>:</a:t>
            </a:r>
          </a:p>
          <a:p>
            <a:pPr eaLnBrk="1" fontAlgn="base" hangingPunct="1">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This is done by a </a:t>
            </a:r>
            <a:r>
              <a:rPr lang="en-US" altLang="uk-UA" sz="2400" dirty="0" smtClean="0">
                <a:solidFill>
                  <a:prstClr val="black"/>
                </a:solidFill>
                <a:latin typeface="Baskerville Old Face" pitchFamily="18" charset="0"/>
                <a:cs typeface="Arial" pitchFamily="34" charset="0"/>
              </a:rPr>
              <a:t>temperature </a:t>
            </a:r>
            <a:r>
              <a:rPr lang="en-US" altLang="uk-UA" sz="2400" dirty="0">
                <a:solidFill>
                  <a:prstClr val="black"/>
                </a:solidFill>
                <a:latin typeface="Baskerville Old Face" pitchFamily="18" charset="0"/>
                <a:cs typeface="Arial" pitchFamily="34" charset="0"/>
              </a:rPr>
              <a:t>resistance polymerase named  </a:t>
            </a:r>
            <a:r>
              <a:rPr lang="en-US" altLang="uk-UA" sz="2400" b="1" dirty="0" err="1">
                <a:solidFill>
                  <a:prstClr val="black"/>
                </a:solidFill>
                <a:latin typeface="Baskerville Old Face" pitchFamily="18" charset="0"/>
                <a:cs typeface="Arial" pitchFamily="34" charset="0"/>
              </a:rPr>
              <a:t>Taq</a:t>
            </a:r>
            <a:r>
              <a:rPr lang="en-US" altLang="uk-UA" sz="2400" b="1" dirty="0">
                <a:solidFill>
                  <a:prstClr val="black"/>
                </a:solidFill>
                <a:latin typeface="Baskerville Old Face" pitchFamily="18" charset="0"/>
                <a:cs typeface="Arial" pitchFamily="34" charset="0"/>
              </a:rPr>
              <a:t>  polymerase  </a:t>
            </a:r>
            <a:r>
              <a:rPr lang="en-US" altLang="uk-UA" sz="2400" dirty="0">
                <a:solidFill>
                  <a:prstClr val="black"/>
                </a:solidFill>
                <a:latin typeface="Baskerville Old Face" pitchFamily="18" charset="0"/>
                <a:cs typeface="Arial" pitchFamily="34" charset="0"/>
              </a:rPr>
              <a:t>which is extracted from </a:t>
            </a:r>
            <a:r>
              <a:rPr lang="en-US" altLang="uk-UA" sz="2400" b="1" dirty="0" err="1">
                <a:solidFill>
                  <a:prstClr val="black"/>
                </a:solidFill>
                <a:latin typeface="Baskerville Old Face" pitchFamily="18" charset="0"/>
                <a:cs typeface="Arial" pitchFamily="34" charset="0"/>
              </a:rPr>
              <a:t>Thermus</a:t>
            </a:r>
            <a:r>
              <a:rPr lang="en-US" altLang="uk-UA" sz="2400" b="1" dirty="0">
                <a:solidFill>
                  <a:prstClr val="black"/>
                </a:solidFill>
                <a:latin typeface="Baskerville Old Face" pitchFamily="18" charset="0"/>
                <a:cs typeface="Arial" pitchFamily="34" charset="0"/>
              </a:rPr>
              <a:t>  </a:t>
            </a:r>
            <a:r>
              <a:rPr lang="en-US" altLang="uk-UA" sz="2400" b="1" dirty="0" err="1">
                <a:solidFill>
                  <a:prstClr val="black"/>
                </a:solidFill>
                <a:latin typeface="Baskerville Old Face" pitchFamily="18" charset="0"/>
                <a:cs typeface="Arial" pitchFamily="34" charset="0"/>
              </a:rPr>
              <a:t>aquaticus</a:t>
            </a:r>
            <a:r>
              <a:rPr lang="en-US" altLang="uk-UA" sz="2400" b="1" dirty="0">
                <a:solidFill>
                  <a:prstClr val="black"/>
                </a:solidFill>
                <a:latin typeface="Baskerville Old Face" pitchFamily="18" charset="0"/>
                <a:cs typeface="Arial" pitchFamily="34" charset="0"/>
              </a:rPr>
              <a:t>. </a:t>
            </a:r>
            <a:endParaRPr lang="en-US" altLang="uk-UA" sz="2400" dirty="0">
              <a:solidFill>
                <a:prstClr val="black"/>
              </a:solidFill>
              <a:latin typeface="Baskerville Old Face" pitchFamily="18" charset="0"/>
              <a:cs typeface="Arial" pitchFamily="34" charset="0"/>
            </a:endParaRPr>
          </a:p>
          <a:p>
            <a:pPr eaLnBrk="1" fontAlgn="base" hangingPunct="1">
              <a:spcBef>
                <a:spcPct val="0"/>
              </a:spcBef>
              <a:spcAft>
                <a:spcPct val="0"/>
              </a:spcAft>
              <a:buClrTx/>
              <a:buSzTx/>
              <a:buFontTx/>
              <a:buNone/>
            </a:pPr>
            <a:endParaRPr lang="en-US" altLang="uk-UA" sz="1800" dirty="0">
              <a:solidFill>
                <a:prstClr val="black"/>
              </a:solidFill>
              <a:cs typeface="Arial" pitchFamily="34" charset="0"/>
            </a:endParaRPr>
          </a:p>
        </p:txBody>
      </p:sp>
    </p:spTree>
    <p:extLst>
      <p:ext uri="{BB962C8B-B14F-4D97-AF65-F5344CB8AC3E}">
        <p14:creationId xmlns:p14="http://schemas.microsoft.com/office/powerpoint/2010/main" val="807072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693738"/>
            <a:ext cx="7240588" cy="1528762"/>
          </a:xfrm>
        </p:spPr>
        <p:txBody>
          <a:bodyPr tIns="83185"/>
          <a:lstStyle/>
          <a:p>
            <a:pPr marL="12700" eaLnBrk="1" hangingPunct="1">
              <a:lnSpc>
                <a:spcPts val="3113"/>
              </a:lnSpc>
              <a:spcBef>
                <a:spcPts val="475"/>
              </a:spcBef>
            </a:pPr>
            <a:r>
              <a:rPr lang="en-US" altLang="en-US" sz="3900" smtClean="0">
                <a:solidFill>
                  <a:srgbClr val="FF3300"/>
                </a:solidFill>
                <a:latin typeface="Arial" pitchFamily="34" charset="0"/>
                <a:cs typeface="Arial" pitchFamily="34" charset="0"/>
              </a:rPr>
              <a:t>TaqMan Chemistry</a:t>
            </a:r>
            <a:r>
              <a:rPr lang="en-US" altLang="en-US" sz="3900" smtClean="0">
                <a:latin typeface="Arial" pitchFamily="34" charset="0"/>
                <a:cs typeface="Arial" pitchFamily="34" charset="0"/>
              </a:rPr>
              <a:t/>
            </a:r>
            <a:br>
              <a:rPr lang="en-US" altLang="en-US" sz="3900" smtClean="0">
                <a:latin typeface="Arial" pitchFamily="34" charset="0"/>
                <a:cs typeface="Arial" pitchFamily="34" charset="0"/>
              </a:rPr>
            </a:br>
            <a:r>
              <a:rPr lang="en-US" altLang="en-US" sz="2600" b="1" smtClean="0">
                <a:latin typeface="Arial" pitchFamily="34" charset="0"/>
                <a:cs typeface="Arial" pitchFamily="34" charset="0"/>
              </a:rPr>
              <a:t>TaqMan chemistry requires two more  additional components with traditional PCR</a:t>
            </a:r>
            <a:endParaRPr lang="en-US" altLang="en-US" sz="2600" smtClean="0">
              <a:latin typeface="Arial" pitchFamily="34" charset="0"/>
              <a:cs typeface="Arial" pitchFamily="34" charset="0"/>
            </a:endParaRPr>
          </a:p>
        </p:txBody>
      </p:sp>
      <p:sp>
        <p:nvSpPr>
          <p:cNvPr id="89091" name="object 3"/>
          <p:cNvSpPr txBox="1">
            <a:spLocks noChangeArrowheads="1"/>
          </p:cNvSpPr>
          <p:nvPr/>
        </p:nvSpPr>
        <p:spPr bwMode="auto">
          <a:xfrm>
            <a:off x="155575" y="3489325"/>
            <a:ext cx="203200"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4" name="object 4"/>
          <p:cNvSpPr txBox="1"/>
          <p:nvPr/>
        </p:nvSpPr>
        <p:spPr>
          <a:xfrm>
            <a:off x="498475" y="3398838"/>
            <a:ext cx="3533775" cy="1873250"/>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121000"/>
              </a:lnSpc>
              <a:spcBef>
                <a:spcPts val="100"/>
              </a:spcBef>
              <a:spcAft>
                <a:spcPct val="0"/>
              </a:spcAft>
            </a:pPr>
            <a:r>
              <a:rPr lang="en-US" altLang="en-US" sz="2000" b="1">
                <a:solidFill>
                  <a:srgbClr val="FFFFFF"/>
                </a:solidFill>
              </a:rPr>
              <a:t>Template DNA  Reaction buffer  Nucleotides (dNTPs)</a:t>
            </a:r>
            <a:endParaRPr lang="en-US" altLang="en-US" sz="2000">
              <a:solidFill>
                <a:srgbClr val="000000"/>
              </a:solidFill>
            </a:endParaRPr>
          </a:p>
          <a:p>
            <a:pPr eaLnBrk="1" fontAlgn="base" hangingPunct="1">
              <a:spcBef>
                <a:spcPts val="500"/>
              </a:spcBef>
              <a:spcAft>
                <a:spcPct val="0"/>
              </a:spcAft>
            </a:pPr>
            <a:r>
              <a:rPr lang="en-US" altLang="en-US" sz="2000" b="1">
                <a:solidFill>
                  <a:srgbClr val="FFFFFF"/>
                </a:solidFill>
              </a:rPr>
              <a:t>Primers (Forward &amp; Reverse)</a:t>
            </a:r>
            <a:endParaRPr lang="en-US" altLang="en-US" sz="2000">
              <a:solidFill>
                <a:srgbClr val="000000"/>
              </a:solidFill>
            </a:endParaRPr>
          </a:p>
          <a:p>
            <a:pPr eaLnBrk="1" fontAlgn="base" hangingPunct="1">
              <a:spcBef>
                <a:spcPts val="500"/>
              </a:spcBef>
              <a:spcAft>
                <a:spcPct val="0"/>
              </a:spcAft>
            </a:pPr>
            <a:r>
              <a:rPr lang="en-US" altLang="en-US" sz="2000" b="1" i="1">
                <a:solidFill>
                  <a:srgbClr val="FFFFFF"/>
                </a:solidFill>
              </a:rPr>
              <a:t>Taq </a:t>
            </a:r>
            <a:r>
              <a:rPr lang="en-US" altLang="en-US" sz="2000" b="1">
                <a:solidFill>
                  <a:srgbClr val="FFFFFF"/>
                </a:solidFill>
              </a:rPr>
              <a:t>DNA polymerase</a:t>
            </a:r>
            <a:endParaRPr lang="en-US" altLang="en-US" sz="2000">
              <a:solidFill>
                <a:srgbClr val="000000"/>
              </a:solidFill>
            </a:endParaRPr>
          </a:p>
        </p:txBody>
      </p:sp>
      <p:sp>
        <p:nvSpPr>
          <p:cNvPr id="5" name="object 5"/>
          <p:cNvSpPr txBox="1"/>
          <p:nvPr/>
        </p:nvSpPr>
        <p:spPr>
          <a:xfrm>
            <a:off x="534988" y="2778125"/>
            <a:ext cx="3543300" cy="390525"/>
          </a:xfrm>
          <a:prstGeom prst="rect">
            <a:avLst/>
          </a:prstGeom>
        </p:spPr>
        <p:txBody>
          <a:bodyPr lIns="0" tIns="12700" rIns="0" bIns="0">
            <a:spAutoFit/>
          </a:bodyPr>
          <a:lstStyle/>
          <a:p>
            <a:pPr marL="12700">
              <a:spcBef>
                <a:spcPts val="100"/>
              </a:spcBef>
              <a:defRPr/>
            </a:pPr>
            <a:r>
              <a:rPr sz="2400" b="1" spc="-5" dirty="0">
                <a:solidFill>
                  <a:srgbClr val="FFFF00"/>
                </a:solidFill>
                <a:latin typeface="Arial"/>
                <a:cs typeface="Arial"/>
              </a:rPr>
              <a:t>What’s </a:t>
            </a:r>
            <a:r>
              <a:rPr sz="2400" b="1" dirty="0">
                <a:solidFill>
                  <a:srgbClr val="FFFF00"/>
                </a:solidFill>
                <a:latin typeface="Arial"/>
                <a:cs typeface="Arial"/>
              </a:rPr>
              <a:t>in </a:t>
            </a:r>
            <a:r>
              <a:rPr sz="2400" b="1" spc="-10" dirty="0">
                <a:solidFill>
                  <a:srgbClr val="FFFF00"/>
                </a:solidFill>
                <a:latin typeface="Arial"/>
                <a:cs typeface="Arial"/>
              </a:rPr>
              <a:t>general </a:t>
            </a:r>
            <a:r>
              <a:rPr sz="2400" b="1" spc="-5" dirty="0">
                <a:solidFill>
                  <a:srgbClr val="FFFF00"/>
                </a:solidFill>
                <a:latin typeface="Arial"/>
                <a:cs typeface="Arial"/>
              </a:rPr>
              <a:t>PCR</a:t>
            </a:r>
            <a:r>
              <a:rPr sz="2400" b="1" spc="-50" dirty="0">
                <a:solidFill>
                  <a:srgbClr val="FFFF00"/>
                </a:solidFill>
                <a:latin typeface="Arial"/>
                <a:cs typeface="Arial"/>
              </a:rPr>
              <a:t> </a:t>
            </a:r>
            <a:r>
              <a:rPr sz="2400" b="1" dirty="0">
                <a:solidFill>
                  <a:srgbClr val="FFFF00"/>
                </a:solidFill>
                <a:latin typeface="Arial"/>
                <a:cs typeface="Arial"/>
              </a:rPr>
              <a:t>?</a:t>
            </a:r>
            <a:endParaRPr sz="2400">
              <a:solidFill>
                <a:prstClr val="black"/>
              </a:solidFill>
              <a:latin typeface="Arial"/>
              <a:cs typeface="Arial"/>
            </a:endParaRPr>
          </a:p>
        </p:txBody>
      </p:sp>
      <p:sp>
        <p:nvSpPr>
          <p:cNvPr id="6" name="object 6"/>
          <p:cNvSpPr txBox="1"/>
          <p:nvPr/>
        </p:nvSpPr>
        <p:spPr>
          <a:xfrm>
            <a:off x="4649788" y="2778125"/>
            <a:ext cx="3562350" cy="390525"/>
          </a:xfrm>
          <a:prstGeom prst="rect">
            <a:avLst/>
          </a:prstGeom>
        </p:spPr>
        <p:txBody>
          <a:bodyPr lIns="0" tIns="12700" rIns="0" bIns="0">
            <a:spAutoFit/>
          </a:bodyPr>
          <a:lstStyle/>
          <a:p>
            <a:pPr marL="12700">
              <a:spcBef>
                <a:spcPts val="100"/>
              </a:spcBef>
              <a:defRPr/>
            </a:pPr>
            <a:r>
              <a:rPr sz="2400" b="1" spc="-5" dirty="0">
                <a:solidFill>
                  <a:srgbClr val="FFFF00"/>
                </a:solidFill>
                <a:latin typeface="Arial"/>
                <a:cs typeface="Arial"/>
              </a:rPr>
              <a:t>What’s new </a:t>
            </a:r>
            <a:r>
              <a:rPr sz="2400" b="1" spc="5" dirty="0">
                <a:solidFill>
                  <a:srgbClr val="FFFF00"/>
                </a:solidFill>
                <a:latin typeface="Arial"/>
                <a:cs typeface="Arial"/>
              </a:rPr>
              <a:t>in </a:t>
            </a:r>
            <a:r>
              <a:rPr sz="2400" b="1" spc="-5" dirty="0">
                <a:solidFill>
                  <a:srgbClr val="FFFF00"/>
                </a:solidFill>
                <a:latin typeface="Arial"/>
                <a:cs typeface="Arial"/>
              </a:rPr>
              <a:t>TaqMan</a:t>
            </a:r>
            <a:r>
              <a:rPr sz="2400" b="1" spc="-85" dirty="0">
                <a:solidFill>
                  <a:srgbClr val="FFFF00"/>
                </a:solidFill>
                <a:latin typeface="Arial"/>
                <a:cs typeface="Arial"/>
              </a:rPr>
              <a:t> </a:t>
            </a:r>
            <a:r>
              <a:rPr sz="2400" b="1" dirty="0">
                <a:solidFill>
                  <a:srgbClr val="FFFF00"/>
                </a:solidFill>
                <a:latin typeface="Arial"/>
                <a:cs typeface="Arial"/>
              </a:rPr>
              <a:t>?</a:t>
            </a:r>
            <a:endParaRPr sz="2400">
              <a:solidFill>
                <a:prstClr val="black"/>
              </a:solidFill>
              <a:latin typeface="Arial"/>
              <a:cs typeface="Arial"/>
            </a:endParaRPr>
          </a:p>
        </p:txBody>
      </p:sp>
      <p:sp>
        <p:nvSpPr>
          <p:cNvPr id="89095" name="object 7"/>
          <p:cNvSpPr txBox="1">
            <a:spLocks noChangeArrowheads="1"/>
          </p:cNvSpPr>
          <p:nvPr/>
        </p:nvSpPr>
        <p:spPr bwMode="auto">
          <a:xfrm>
            <a:off x="4421188" y="3489325"/>
            <a:ext cx="203200"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a:p>
            <a:pPr eaLnBrk="1" fontAlgn="base" hangingPunct="1">
              <a:spcBef>
                <a:spcPts val="1225"/>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8" name="object 8"/>
          <p:cNvSpPr txBox="1"/>
          <p:nvPr/>
        </p:nvSpPr>
        <p:spPr>
          <a:xfrm>
            <a:off x="4764088" y="3400425"/>
            <a:ext cx="3944937" cy="2246313"/>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ct val="121000"/>
              </a:lnSpc>
              <a:spcBef>
                <a:spcPts val="100"/>
              </a:spcBef>
              <a:spcAft>
                <a:spcPct val="0"/>
              </a:spcAft>
            </a:pPr>
            <a:r>
              <a:rPr lang="en-US" altLang="en-US" sz="2000" b="1">
                <a:solidFill>
                  <a:srgbClr val="FFFFFF"/>
                </a:solidFill>
              </a:rPr>
              <a:t>Template DNA  Reaction buffer  Nucleotides (dNTPs)</a:t>
            </a:r>
            <a:endParaRPr lang="en-US" altLang="en-US" sz="2000">
              <a:solidFill>
                <a:srgbClr val="000000"/>
              </a:solidFill>
            </a:endParaRPr>
          </a:p>
          <a:p>
            <a:pPr eaLnBrk="1" fontAlgn="base" hangingPunct="1">
              <a:lnSpc>
                <a:spcPct val="121000"/>
              </a:lnSpc>
              <a:spcBef>
                <a:spcPct val="0"/>
              </a:spcBef>
              <a:spcAft>
                <a:spcPct val="0"/>
              </a:spcAft>
            </a:pPr>
            <a:r>
              <a:rPr lang="en-US" altLang="en-US" sz="2000" b="1">
                <a:solidFill>
                  <a:srgbClr val="FFFFFF"/>
                </a:solidFill>
              </a:rPr>
              <a:t>Primers (Forward &amp; Reverse)  </a:t>
            </a:r>
            <a:r>
              <a:rPr lang="en-US" altLang="en-US" sz="2000" b="1" i="1">
                <a:solidFill>
                  <a:srgbClr val="FF0066"/>
                </a:solidFill>
              </a:rPr>
              <a:t>Ampli</a:t>
            </a:r>
            <a:r>
              <a:rPr lang="en-US" altLang="en-US" sz="2000" b="1">
                <a:solidFill>
                  <a:srgbClr val="FF0066"/>
                </a:solidFill>
              </a:rPr>
              <a:t>Taq Gold DNA Polymerase  TaqMan Probe</a:t>
            </a:r>
            <a:endParaRPr lang="en-US" altLang="en-US" sz="2000">
              <a:solidFill>
                <a:srgbClr val="000000"/>
              </a:solidFill>
            </a:endParaRPr>
          </a:p>
        </p:txBody>
      </p:sp>
    </p:spTree>
    <p:extLst>
      <p:ext uri="{BB962C8B-B14F-4D97-AF65-F5344CB8AC3E}">
        <p14:creationId xmlns:p14="http://schemas.microsoft.com/office/powerpoint/2010/main" val="421430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901700"/>
            <a:ext cx="5575300" cy="482600"/>
          </a:xfrm>
        </p:spPr>
        <p:txBody>
          <a:bodyPr tIns="12700" rtlCol="0"/>
          <a:lstStyle/>
          <a:p>
            <a:pPr marL="12700" eaLnBrk="1" fontAlgn="auto" hangingPunct="1">
              <a:spcBef>
                <a:spcPts val="100"/>
              </a:spcBef>
              <a:spcAft>
                <a:spcPts val="0"/>
              </a:spcAft>
              <a:defRPr/>
            </a:pPr>
            <a:r>
              <a:rPr sz="3000" spc="-5" dirty="0">
                <a:solidFill>
                  <a:srgbClr val="FFFFFF"/>
                </a:solidFill>
              </a:rPr>
              <a:t>AmpliTaq </a:t>
            </a:r>
            <a:r>
              <a:rPr sz="3000" spc="-5" dirty="0">
                <a:solidFill>
                  <a:srgbClr val="FFFF00"/>
                </a:solidFill>
              </a:rPr>
              <a:t>Gold </a:t>
            </a:r>
            <a:r>
              <a:rPr sz="3000" spc="-5" dirty="0">
                <a:solidFill>
                  <a:srgbClr val="FFFFFF"/>
                </a:solidFill>
              </a:rPr>
              <a:t>DNA</a:t>
            </a:r>
            <a:r>
              <a:rPr sz="3000" spc="5" dirty="0">
                <a:solidFill>
                  <a:srgbClr val="FFFFFF"/>
                </a:solidFill>
              </a:rPr>
              <a:t> </a:t>
            </a:r>
            <a:r>
              <a:rPr sz="3000" spc="-5" dirty="0">
                <a:solidFill>
                  <a:srgbClr val="FFFFFF"/>
                </a:solidFill>
              </a:rPr>
              <a:t>Polymerase</a:t>
            </a:r>
            <a:endParaRPr sz="3000"/>
          </a:p>
        </p:txBody>
      </p:sp>
      <p:sp>
        <p:nvSpPr>
          <p:cNvPr id="3" name="object 3"/>
          <p:cNvSpPr txBox="1"/>
          <p:nvPr/>
        </p:nvSpPr>
        <p:spPr>
          <a:xfrm>
            <a:off x="498475" y="1752600"/>
            <a:ext cx="8062913" cy="2212975"/>
          </a:xfrm>
          <a:prstGeom prst="rect">
            <a:avLst/>
          </a:prstGeom>
        </p:spPr>
        <p:txBody>
          <a:bodyPr lIns="0" tIns="12700" rIns="0" bIns="0">
            <a:spAutoFit/>
          </a:bodyPr>
          <a:lstStyle>
            <a:lvl1pPr marL="393700" indent="-342900" eaLnBrk="0" hangingPunct="0">
              <a:tabLst>
                <a:tab pos="393700" algn="l"/>
              </a:tabLst>
              <a:defRPr>
                <a:solidFill>
                  <a:schemeClr val="tx1"/>
                </a:solidFill>
                <a:latin typeface="Arial" pitchFamily="34" charset="0"/>
                <a:cs typeface="Arial" pitchFamily="34" charset="0"/>
              </a:defRPr>
            </a:lvl1pPr>
            <a:lvl2pPr marL="742950" indent="-285750" eaLnBrk="0" hangingPunct="0">
              <a:tabLst>
                <a:tab pos="393700" algn="l"/>
              </a:tabLst>
              <a:defRPr>
                <a:solidFill>
                  <a:schemeClr val="tx1"/>
                </a:solidFill>
                <a:latin typeface="Arial" pitchFamily="34" charset="0"/>
                <a:cs typeface="Arial" pitchFamily="34" charset="0"/>
              </a:defRPr>
            </a:lvl2pPr>
            <a:lvl3pPr marL="1143000" indent="-228600" eaLnBrk="0" hangingPunct="0">
              <a:tabLst>
                <a:tab pos="393700" algn="l"/>
              </a:tabLst>
              <a:defRPr>
                <a:solidFill>
                  <a:schemeClr val="tx1"/>
                </a:solidFill>
                <a:latin typeface="Arial" pitchFamily="34" charset="0"/>
                <a:cs typeface="Arial" pitchFamily="34" charset="0"/>
              </a:defRPr>
            </a:lvl3pPr>
            <a:lvl4pPr marL="1600200" indent="-228600" eaLnBrk="0" hangingPunct="0">
              <a:tabLst>
                <a:tab pos="393700" algn="l"/>
              </a:tabLst>
              <a:defRPr>
                <a:solidFill>
                  <a:schemeClr val="tx1"/>
                </a:solidFill>
                <a:latin typeface="Arial" pitchFamily="34" charset="0"/>
                <a:cs typeface="Arial" pitchFamily="34" charset="0"/>
              </a:defRPr>
            </a:lvl4pPr>
            <a:lvl5pPr marL="2057400" indent="-228600" eaLnBrk="0" hangingPunct="0">
              <a:tabLst>
                <a:tab pos="3937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393700" algn="l"/>
              </a:tabLst>
              <a:defRPr>
                <a:solidFill>
                  <a:schemeClr val="tx1"/>
                </a:solidFill>
                <a:latin typeface="Arial" pitchFamily="34" charset="0"/>
                <a:cs typeface="Arial" pitchFamily="34" charset="0"/>
              </a:defRPr>
            </a:lvl9pPr>
          </a:lstStyle>
          <a:p>
            <a:pPr algn="just" eaLnBrk="1" fontAlgn="base" hangingPunct="1">
              <a:spcBef>
                <a:spcPts val="100"/>
              </a:spcBef>
              <a:spcAft>
                <a:spcPct val="0"/>
              </a:spcAft>
              <a:buClr>
                <a:srgbClr val="CCCCFF"/>
              </a:buClr>
              <a:buSzPct val="70000"/>
              <a:buFont typeface="UnDotum"/>
              <a:buChar char=""/>
            </a:pPr>
            <a:r>
              <a:rPr lang="en-US" altLang="en-US" sz="2300" b="1">
                <a:solidFill>
                  <a:srgbClr val="FFFFCC"/>
                </a:solidFill>
              </a:rPr>
              <a:t>In addition to its polymerase activity, it has also 5´  exo-nuclease activity</a:t>
            </a:r>
            <a:endParaRPr lang="en-US" altLang="en-US" sz="2300">
              <a:solidFill>
                <a:srgbClr val="000000"/>
              </a:solidFill>
            </a:endParaRPr>
          </a:p>
          <a:p>
            <a:pPr algn="just" eaLnBrk="1" fontAlgn="base" hangingPunct="1">
              <a:spcBef>
                <a:spcPts val="575"/>
              </a:spcBef>
              <a:spcAft>
                <a:spcPct val="0"/>
              </a:spcAft>
              <a:buClr>
                <a:srgbClr val="CCCCFF"/>
              </a:buClr>
              <a:buSzPct val="70000"/>
              <a:buFont typeface="UnDotum"/>
              <a:buChar char=""/>
            </a:pPr>
            <a:r>
              <a:rPr lang="en-US" altLang="en-US" sz="2300" b="1">
                <a:solidFill>
                  <a:srgbClr val="FFFFCC"/>
                </a:solidFill>
              </a:rPr>
              <a:t>The 5´ exo-nuclease activity acts upon the surface of  the template to remove obstacles downstream of the  growing amplicon that may interfere with it’s  generation</a:t>
            </a:r>
            <a:endParaRPr lang="en-US" altLang="en-US" sz="2300">
              <a:solidFill>
                <a:srgbClr val="000000"/>
              </a:solidFill>
            </a:endParaRPr>
          </a:p>
        </p:txBody>
      </p:sp>
      <p:sp>
        <p:nvSpPr>
          <p:cNvPr id="4" name="object 4"/>
          <p:cNvSpPr/>
          <p:nvPr/>
        </p:nvSpPr>
        <p:spPr>
          <a:xfrm>
            <a:off x="838200" y="4341813"/>
            <a:ext cx="7620000" cy="2182812"/>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159155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3300413" cy="619125"/>
          </a:xfrm>
        </p:spPr>
        <p:txBody>
          <a:bodyPr tIns="12700" rtlCol="0"/>
          <a:lstStyle/>
          <a:p>
            <a:pPr marL="12700" eaLnBrk="1" fontAlgn="auto" hangingPunct="1">
              <a:spcBef>
                <a:spcPts val="100"/>
              </a:spcBef>
              <a:spcAft>
                <a:spcPts val="0"/>
              </a:spcAft>
              <a:defRPr/>
            </a:pPr>
            <a:r>
              <a:rPr sz="3900" spc="-5" dirty="0">
                <a:solidFill>
                  <a:srgbClr val="FFCCFF"/>
                </a:solidFill>
              </a:rPr>
              <a:t>TaqMan</a:t>
            </a:r>
            <a:r>
              <a:rPr sz="3900" spc="-80" dirty="0">
                <a:solidFill>
                  <a:srgbClr val="FFCCFF"/>
                </a:solidFill>
              </a:rPr>
              <a:t> </a:t>
            </a:r>
            <a:r>
              <a:rPr sz="3900" spc="-5" dirty="0">
                <a:solidFill>
                  <a:srgbClr val="FFCCFF"/>
                </a:solidFill>
              </a:rPr>
              <a:t>Probe</a:t>
            </a:r>
            <a:endParaRPr sz="3900"/>
          </a:p>
        </p:txBody>
      </p:sp>
      <p:sp>
        <p:nvSpPr>
          <p:cNvPr id="91139" name="object 3"/>
          <p:cNvSpPr txBox="1">
            <a:spLocks noChangeArrowheads="1"/>
          </p:cNvSpPr>
          <p:nvPr/>
        </p:nvSpPr>
        <p:spPr bwMode="auto">
          <a:xfrm>
            <a:off x="536575" y="174942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4" name="object 4"/>
          <p:cNvSpPr txBox="1"/>
          <p:nvPr/>
        </p:nvSpPr>
        <p:spPr>
          <a:xfrm>
            <a:off x="879475" y="1722438"/>
            <a:ext cx="7569200" cy="893762"/>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TaqMan probe is a short DNA sequence with a high energy  dye called </a:t>
            </a:r>
            <a:r>
              <a:rPr lang="en-US" altLang="en-US" sz="2000" b="1">
                <a:solidFill>
                  <a:srgbClr val="FF3300"/>
                </a:solidFill>
              </a:rPr>
              <a:t>reporter dye </a:t>
            </a:r>
            <a:r>
              <a:rPr lang="en-US" altLang="en-US" sz="2000" b="1">
                <a:solidFill>
                  <a:srgbClr val="FFFFFF"/>
                </a:solidFill>
              </a:rPr>
              <a:t>at the 5´ end and a low energy dye  called </a:t>
            </a:r>
            <a:r>
              <a:rPr lang="en-US" altLang="en-US" sz="2000" b="1">
                <a:solidFill>
                  <a:srgbClr val="FF3300"/>
                </a:solidFill>
              </a:rPr>
              <a:t>quencher </a:t>
            </a:r>
            <a:r>
              <a:rPr lang="en-US" altLang="en-US" sz="2000" b="1">
                <a:solidFill>
                  <a:srgbClr val="FFFFFF"/>
                </a:solidFill>
              </a:rPr>
              <a:t>at the 3´ end</a:t>
            </a:r>
            <a:endParaRPr lang="en-US" altLang="en-US" sz="2000">
              <a:solidFill>
                <a:srgbClr val="000000"/>
              </a:solidFill>
            </a:endParaRPr>
          </a:p>
        </p:txBody>
      </p:sp>
      <p:sp>
        <p:nvSpPr>
          <p:cNvPr id="5" name="object 5"/>
          <p:cNvSpPr/>
          <p:nvPr/>
        </p:nvSpPr>
        <p:spPr>
          <a:xfrm>
            <a:off x="2819400" y="2979738"/>
            <a:ext cx="3962400" cy="16398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91142" name="object 6"/>
          <p:cNvSpPr txBox="1">
            <a:spLocks noChangeArrowheads="1"/>
          </p:cNvSpPr>
          <p:nvPr/>
        </p:nvSpPr>
        <p:spPr bwMode="auto">
          <a:xfrm>
            <a:off x="839788" y="4908550"/>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7" name="object 7"/>
          <p:cNvSpPr txBox="1"/>
          <p:nvPr/>
        </p:nvSpPr>
        <p:spPr>
          <a:xfrm>
            <a:off x="1182688" y="4879975"/>
            <a:ext cx="7416800" cy="1176338"/>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When this probe is intact and excited by a light source, the  reported dye emission is suppressed by the quencher dye as  a result of close proximity of the dyes. This is known as  </a:t>
            </a:r>
            <a:r>
              <a:rPr lang="en-US" altLang="en-US" sz="2000" b="1">
                <a:solidFill>
                  <a:srgbClr val="FF3300"/>
                </a:solidFill>
              </a:rPr>
              <a:t>FRET</a:t>
            </a:r>
            <a:endParaRPr lang="en-US" altLang="en-US" sz="2000">
              <a:solidFill>
                <a:srgbClr val="000000"/>
              </a:solidFill>
            </a:endParaRPr>
          </a:p>
        </p:txBody>
      </p:sp>
    </p:spTree>
    <p:extLst>
      <p:ext uri="{BB962C8B-B14F-4D97-AF65-F5344CB8AC3E}">
        <p14:creationId xmlns:p14="http://schemas.microsoft.com/office/powerpoint/2010/main" val="54898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6413" y="817563"/>
            <a:ext cx="6249987" cy="422275"/>
          </a:xfrm>
          <a:prstGeom prst="rect">
            <a:avLst/>
          </a:prstGeom>
        </p:spPr>
        <p:txBody>
          <a:bodyPr lIns="0" tIns="12700" rIns="0" bIns="0">
            <a:spAutoFit/>
          </a:bodyPr>
          <a:lstStyle/>
          <a:p>
            <a:pPr marL="12700">
              <a:spcBef>
                <a:spcPts val="100"/>
              </a:spcBef>
              <a:defRPr/>
            </a:pPr>
            <a:r>
              <a:rPr sz="2600" dirty="0">
                <a:solidFill>
                  <a:srgbClr val="FF3300"/>
                </a:solidFill>
                <a:latin typeface="Arial"/>
                <a:cs typeface="Arial"/>
              </a:rPr>
              <a:t>F</a:t>
            </a:r>
            <a:r>
              <a:rPr sz="2600" dirty="0">
                <a:solidFill>
                  <a:srgbClr val="CCCCFF"/>
                </a:solidFill>
                <a:latin typeface="Arial"/>
                <a:cs typeface="Arial"/>
              </a:rPr>
              <a:t>luorescence </a:t>
            </a:r>
            <a:r>
              <a:rPr sz="2600" dirty="0">
                <a:solidFill>
                  <a:srgbClr val="FF3300"/>
                </a:solidFill>
                <a:latin typeface="Arial"/>
                <a:cs typeface="Arial"/>
              </a:rPr>
              <a:t>R</a:t>
            </a:r>
            <a:r>
              <a:rPr sz="2600" dirty="0">
                <a:solidFill>
                  <a:srgbClr val="CCCCFF"/>
                </a:solidFill>
                <a:latin typeface="Arial"/>
                <a:cs typeface="Arial"/>
              </a:rPr>
              <a:t>esonance </a:t>
            </a:r>
            <a:r>
              <a:rPr sz="2600" dirty="0">
                <a:solidFill>
                  <a:srgbClr val="FF3300"/>
                </a:solidFill>
                <a:latin typeface="Arial"/>
                <a:cs typeface="Arial"/>
              </a:rPr>
              <a:t>E</a:t>
            </a:r>
            <a:r>
              <a:rPr sz="2600" dirty="0">
                <a:solidFill>
                  <a:srgbClr val="CCCCFF"/>
                </a:solidFill>
                <a:latin typeface="Arial"/>
                <a:cs typeface="Arial"/>
              </a:rPr>
              <a:t>nergy</a:t>
            </a:r>
            <a:r>
              <a:rPr sz="2600" spc="-20" dirty="0">
                <a:solidFill>
                  <a:srgbClr val="CCCCFF"/>
                </a:solidFill>
                <a:latin typeface="Arial"/>
                <a:cs typeface="Arial"/>
              </a:rPr>
              <a:t> </a:t>
            </a:r>
            <a:r>
              <a:rPr sz="2600" dirty="0">
                <a:solidFill>
                  <a:srgbClr val="FF3300"/>
                </a:solidFill>
                <a:latin typeface="Arial"/>
                <a:cs typeface="Arial"/>
              </a:rPr>
              <a:t>T</a:t>
            </a:r>
            <a:r>
              <a:rPr sz="2600" dirty="0">
                <a:solidFill>
                  <a:srgbClr val="CCCCFF"/>
                </a:solidFill>
                <a:latin typeface="Arial"/>
                <a:cs typeface="Arial"/>
              </a:rPr>
              <a:t>ransfer</a:t>
            </a:r>
            <a:endParaRPr sz="2600">
              <a:solidFill>
                <a:prstClr val="black"/>
              </a:solidFill>
              <a:latin typeface="Arial"/>
              <a:cs typeface="Arial"/>
            </a:endParaRPr>
          </a:p>
        </p:txBody>
      </p:sp>
      <p:sp>
        <p:nvSpPr>
          <p:cNvPr id="3" name="object 3"/>
          <p:cNvSpPr/>
          <p:nvPr/>
        </p:nvSpPr>
        <p:spPr>
          <a:xfrm>
            <a:off x="1981200" y="3810000"/>
            <a:ext cx="5181600" cy="2430463"/>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txBox="1"/>
          <p:nvPr/>
        </p:nvSpPr>
        <p:spPr>
          <a:xfrm>
            <a:off x="992188" y="2016125"/>
            <a:ext cx="7454900" cy="1304925"/>
          </a:xfrm>
          <a:prstGeom prst="rect">
            <a:avLst/>
          </a:prstGeom>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ts val="100"/>
              </a:spcBef>
              <a:spcAft>
                <a:spcPct val="0"/>
              </a:spcAft>
            </a:pPr>
            <a:r>
              <a:rPr lang="en-US" altLang="en-US" sz="2800" b="1">
                <a:solidFill>
                  <a:srgbClr val="FFFFFF"/>
                </a:solidFill>
              </a:rPr>
              <a:t>When a high energy dye  is in close  proximity of a low energy dye, there will be  a transfer of energy from high to low</a:t>
            </a:r>
            <a:endParaRPr lang="en-US" altLang="en-US" sz="2800">
              <a:solidFill>
                <a:srgbClr val="000000"/>
              </a:solidFill>
            </a:endParaRPr>
          </a:p>
        </p:txBody>
      </p:sp>
    </p:spTree>
    <p:extLst>
      <p:ext uri="{BB962C8B-B14F-4D97-AF65-F5344CB8AC3E}">
        <p14:creationId xmlns:p14="http://schemas.microsoft.com/office/powerpoint/2010/main" val="3667823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6" name="object 2"/>
          <p:cNvGrpSpPr>
            <a:grpSpLocks/>
          </p:cNvGrpSpPr>
          <p:nvPr/>
        </p:nvGrpSpPr>
        <p:grpSpPr bwMode="auto">
          <a:xfrm>
            <a:off x="0" y="0"/>
            <a:ext cx="9144000" cy="6858000"/>
            <a:chOff x="0" y="0"/>
            <a:chExt cx="9144000" cy="6858000"/>
          </a:xfrm>
        </p:grpSpPr>
        <p:sp>
          <p:nvSpPr>
            <p:cNvPr id="3" name="object 3"/>
            <p:cNvSpPr/>
            <p:nvPr/>
          </p:nvSpPr>
          <p:spPr>
            <a:xfrm>
              <a:off x="0" y="0"/>
              <a:ext cx="9144000" cy="6858000"/>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455613" y="989013"/>
              <a:ext cx="30162" cy="917575"/>
            </a:xfrm>
            <a:custGeom>
              <a:avLst/>
              <a:gdLst/>
              <a:ahLst/>
              <a:cxnLst/>
              <a:rect l="l" t="t" r="r" b="b"/>
              <a:pathLst>
                <a:path w="29209" h="916939">
                  <a:moveTo>
                    <a:pt x="29210" y="0"/>
                  </a:moveTo>
                  <a:lnTo>
                    <a:pt x="13970" y="0"/>
                  </a:lnTo>
                  <a:lnTo>
                    <a:pt x="0" y="0"/>
                  </a:lnTo>
                  <a:lnTo>
                    <a:pt x="0" y="916940"/>
                  </a:lnTo>
                  <a:lnTo>
                    <a:pt x="13970" y="916940"/>
                  </a:lnTo>
                  <a:lnTo>
                    <a:pt x="29210" y="916940"/>
                  </a:lnTo>
                  <a:lnTo>
                    <a:pt x="29210" y="0"/>
                  </a:lnTo>
                  <a:close/>
                </a:path>
              </a:pathLst>
            </a:custGeom>
            <a:solidFill>
              <a:srgbClr val="000066"/>
            </a:solidFill>
          </p:spPr>
          <p:txBody>
            <a:bodyPr lIns="0" tIns="0" rIns="0" bIns="0"/>
            <a:lstStyle/>
            <a:p>
              <a:pPr>
                <a:defRPr/>
              </a:pPr>
              <a:endParaRPr>
                <a:solidFill>
                  <a:prstClr val="black"/>
                </a:solidFill>
                <a:cs typeface="Arial" pitchFamily="34" charset="0"/>
              </a:endParaRPr>
            </a:p>
          </p:txBody>
        </p:sp>
        <p:sp>
          <p:nvSpPr>
            <p:cNvPr id="5" name="object 5"/>
            <p:cNvSpPr/>
            <p:nvPr/>
          </p:nvSpPr>
          <p:spPr>
            <a:xfrm>
              <a:off x="484188" y="989013"/>
              <a:ext cx="14287"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64"/>
            </a:solidFill>
          </p:spPr>
          <p:txBody>
            <a:bodyPr lIns="0" tIns="0" rIns="0" bIns="0"/>
            <a:lstStyle/>
            <a:p>
              <a:pPr>
                <a:defRPr/>
              </a:pPr>
              <a:endParaRPr>
                <a:solidFill>
                  <a:prstClr val="black"/>
                </a:solidFill>
                <a:cs typeface="Arial" pitchFamily="34" charset="0"/>
              </a:endParaRPr>
            </a:p>
          </p:txBody>
        </p:sp>
        <p:sp>
          <p:nvSpPr>
            <p:cNvPr id="6" name="object 6"/>
            <p:cNvSpPr/>
            <p:nvPr/>
          </p:nvSpPr>
          <p:spPr>
            <a:xfrm>
              <a:off x="4968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63"/>
            </a:solidFill>
          </p:spPr>
          <p:txBody>
            <a:bodyPr lIns="0" tIns="0" rIns="0" bIns="0"/>
            <a:lstStyle/>
            <a:p>
              <a:pPr>
                <a:defRPr/>
              </a:pPr>
              <a:endParaRPr>
                <a:solidFill>
                  <a:prstClr val="black"/>
                </a:solidFill>
                <a:cs typeface="Arial" pitchFamily="34" charset="0"/>
              </a:endParaRPr>
            </a:p>
          </p:txBody>
        </p:sp>
        <p:sp>
          <p:nvSpPr>
            <p:cNvPr id="7" name="object 7"/>
            <p:cNvSpPr/>
            <p:nvPr/>
          </p:nvSpPr>
          <p:spPr>
            <a:xfrm>
              <a:off x="511175"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62"/>
            </a:solidFill>
          </p:spPr>
          <p:txBody>
            <a:bodyPr lIns="0" tIns="0" rIns="0" bIns="0"/>
            <a:lstStyle/>
            <a:p>
              <a:pPr>
                <a:defRPr/>
              </a:pPr>
              <a:endParaRPr>
                <a:solidFill>
                  <a:prstClr val="black"/>
                </a:solidFill>
                <a:cs typeface="Arial" pitchFamily="34" charset="0"/>
              </a:endParaRPr>
            </a:p>
          </p:txBody>
        </p:sp>
        <p:sp>
          <p:nvSpPr>
            <p:cNvPr id="8" name="object 8"/>
            <p:cNvSpPr/>
            <p:nvPr/>
          </p:nvSpPr>
          <p:spPr>
            <a:xfrm>
              <a:off x="5238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61"/>
            </a:solidFill>
          </p:spPr>
          <p:txBody>
            <a:bodyPr lIns="0" tIns="0" rIns="0" bIns="0"/>
            <a:lstStyle/>
            <a:p>
              <a:pPr>
                <a:defRPr/>
              </a:pPr>
              <a:endParaRPr>
                <a:solidFill>
                  <a:prstClr val="black"/>
                </a:solidFill>
                <a:cs typeface="Arial" pitchFamily="34" charset="0"/>
              </a:endParaRPr>
            </a:p>
          </p:txBody>
        </p:sp>
        <p:sp>
          <p:nvSpPr>
            <p:cNvPr id="9" name="object 9"/>
            <p:cNvSpPr/>
            <p:nvPr/>
          </p:nvSpPr>
          <p:spPr>
            <a:xfrm>
              <a:off x="53816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60"/>
            </a:solidFill>
          </p:spPr>
          <p:txBody>
            <a:bodyPr lIns="0" tIns="0" rIns="0" bIns="0"/>
            <a:lstStyle/>
            <a:p>
              <a:pPr>
                <a:defRPr/>
              </a:pPr>
              <a:endParaRPr>
                <a:solidFill>
                  <a:prstClr val="black"/>
                </a:solidFill>
                <a:cs typeface="Arial" pitchFamily="34" charset="0"/>
              </a:endParaRPr>
            </a:p>
          </p:txBody>
        </p:sp>
        <p:sp>
          <p:nvSpPr>
            <p:cNvPr id="10" name="object 10"/>
            <p:cNvSpPr/>
            <p:nvPr/>
          </p:nvSpPr>
          <p:spPr>
            <a:xfrm>
              <a:off x="5524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F"/>
            </a:solidFill>
          </p:spPr>
          <p:txBody>
            <a:bodyPr lIns="0" tIns="0" rIns="0" bIns="0"/>
            <a:lstStyle/>
            <a:p>
              <a:pPr>
                <a:defRPr/>
              </a:pPr>
              <a:endParaRPr>
                <a:solidFill>
                  <a:prstClr val="black"/>
                </a:solidFill>
                <a:cs typeface="Arial" pitchFamily="34" charset="0"/>
              </a:endParaRPr>
            </a:p>
          </p:txBody>
        </p:sp>
        <p:sp>
          <p:nvSpPr>
            <p:cNvPr id="11" name="object 11"/>
            <p:cNvSpPr/>
            <p:nvPr/>
          </p:nvSpPr>
          <p:spPr>
            <a:xfrm>
              <a:off x="56673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E"/>
            </a:solidFill>
          </p:spPr>
          <p:txBody>
            <a:bodyPr lIns="0" tIns="0" rIns="0" bIns="0"/>
            <a:lstStyle/>
            <a:p>
              <a:pPr>
                <a:defRPr/>
              </a:pPr>
              <a:endParaRPr>
                <a:solidFill>
                  <a:prstClr val="black"/>
                </a:solidFill>
                <a:cs typeface="Arial" pitchFamily="34" charset="0"/>
              </a:endParaRPr>
            </a:p>
          </p:txBody>
        </p:sp>
        <p:sp>
          <p:nvSpPr>
            <p:cNvPr id="12" name="object 12"/>
            <p:cNvSpPr/>
            <p:nvPr/>
          </p:nvSpPr>
          <p:spPr>
            <a:xfrm>
              <a:off x="58102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D"/>
            </a:solidFill>
          </p:spPr>
          <p:txBody>
            <a:bodyPr lIns="0" tIns="0" rIns="0" bIns="0"/>
            <a:lstStyle/>
            <a:p>
              <a:pPr>
                <a:defRPr/>
              </a:pPr>
              <a:endParaRPr>
                <a:solidFill>
                  <a:prstClr val="black"/>
                </a:solidFill>
                <a:cs typeface="Arial" pitchFamily="34" charset="0"/>
              </a:endParaRPr>
            </a:p>
          </p:txBody>
        </p:sp>
        <p:sp>
          <p:nvSpPr>
            <p:cNvPr id="13" name="object 13"/>
            <p:cNvSpPr/>
            <p:nvPr/>
          </p:nvSpPr>
          <p:spPr>
            <a:xfrm>
              <a:off x="5937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C"/>
            </a:solidFill>
          </p:spPr>
          <p:txBody>
            <a:bodyPr lIns="0" tIns="0" rIns="0" bIns="0"/>
            <a:lstStyle/>
            <a:p>
              <a:pPr>
                <a:defRPr/>
              </a:pPr>
              <a:endParaRPr>
                <a:solidFill>
                  <a:prstClr val="black"/>
                </a:solidFill>
                <a:cs typeface="Arial" pitchFamily="34" charset="0"/>
              </a:endParaRPr>
            </a:p>
          </p:txBody>
        </p:sp>
        <p:sp>
          <p:nvSpPr>
            <p:cNvPr id="14" name="object 14"/>
            <p:cNvSpPr/>
            <p:nvPr/>
          </p:nvSpPr>
          <p:spPr>
            <a:xfrm>
              <a:off x="60801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B"/>
            </a:solidFill>
          </p:spPr>
          <p:txBody>
            <a:bodyPr lIns="0" tIns="0" rIns="0" bIns="0"/>
            <a:lstStyle/>
            <a:p>
              <a:pPr>
                <a:defRPr/>
              </a:pPr>
              <a:endParaRPr>
                <a:solidFill>
                  <a:prstClr val="black"/>
                </a:solidFill>
                <a:cs typeface="Arial" pitchFamily="34" charset="0"/>
              </a:endParaRPr>
            </a:p>
          </p:txBody>
        </p:sp>
        <p:sp>
          <p:nvSpPr>
            <p:cNvPr id="15" name="object 15"/>
            <p:cNvSpPr/>
            <p:nvPr/>
          </p:nvSpPr>
          <p:spPr>
            <a:xfrm>
              <a:off x="6223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A"/>
            </a:solidFill>
          </p:spPr>
          <p:txBody>
            <a:bodyPr lIns="0" tIns="0" rIns="0" bIns="0"/>
            <a:lstStyle/>
            <a:p>
              <a:pPr>
                <a:defRPr/>
              </a:pPr>
              <a:endParaRPr>
                <a:solidFill>
                  <a:prstClr val="black"/>
                </a:solidFill>
                <a:cs typeface="Arial" pitchFamily="34" charset="0"/>
              </a:endParaRPr>
            </a:p>
          </p:txBody>
        </p:sp>
        <p:sp>
          <p:nvSpPr>
            <p:cNvPr id="16" name="object 16"/>
            <p:cNvSpPr/>
            <p:nvPr/>
          </p:nvSpPr>
          <p:spPr>
            <a:xfrm>
              <a:off x="6365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9"/>
            </a:solidFill>
          </p:spPr>
          <p:txBody>
            <a:bodyPr lIns="0" tIns="0" rIns="0" bIns="0"/>
            <a:lstStyle/>
            <a:p>
              <a:pPr>
                <a:defRPr/>
              </a:pPr>
              <a:endParaRPr>
                <a:solidFill>
                  <a:prstClr val="black"/>
                </a:solidFill>
                <a:cs typeface="Arial" pitchFamily="34" charset="0"/>
              </a:endParaRPr>
            </a:p>
          </p:txBody>
        </p:sp>
        <p:sp>
          <p:nvSpPr>
            <p:cNvPr id="17" name="object 17"/>
            <p:cNvSpPr/>
            <p:nvPr/>
          </p:nvSpPr>
          <p:spPr>
            <a:xfrm>
              <a:off x="65087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8"/>
            </a:solidFill>
          </p:spPr>
          <p:txBody>
            <a:bodyPr lIns="0" tIns="0" rIns="0" bIns="0"/>
            <a:lstStyle/>
            <a:p>
              <a:pPr>
                <a:defRPr/>
              </a:pPr>
              <a:endParaRPr>
                <a:solidFill>
                  <a:prstClr val="black"/>
                </a:solidFill>
                <a:cs typeface="Arial" pitchFamily="34" charset="0"/>
              </a:endParaRPr>
            </a:p>
          </p:txBody>
        </p:sp>
        <p:sp>
          <p:nvSpPr>
            <p:cNvPr id="18" name="object 18"/>
            <p:cNvSpPr/>
            <p:nvPr/>
          </p:nvSpPr>
          <p:spPr>
            <a:xfrm>
              <a:off x="6635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7"/>
            </a:solidFill>
          </p:spPr>
          <p:txBody>
            <a:bodyPr lIns="0" tIns="0" rIns="0" bIns="0"/>
            <a:lstStyle/>
            <a:p>
              <a:pPr>
                <a:defRPr/>
              </a:pPr>
              <a:endParaRPr>
                <a:solidFill>
                  <a:prstClr val="black"/>
                </a:solidFill>
                <a:cs typeface="Arial" pitchFamily="34" charset="0"/>
              </a:endParaRPr>
            </a:p>
          </p:txBody>
        </p:sp>
        <p:sp>
          <p:nvSpPr>
            <p:cNvPr id="19" name="object 19"/>
            <p:cNvSpPr/>
            <p:nvPr/>
          </p:nvSpPr>
          <p:spPr>
            <a:xfrm>
              <a:off x="677863"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6"/>
            </a:solidFill>
          </p:spPr>
          <p:txBody>
            <a:bodyPr lIns="0" tIns="0" rIns="0" bIns="0"/>
            <a:lstStyle/>
            <a:p>
              <a:pPr>
                <a:defRPr/>
              </a:pPr>
              <a:endParaRPr>
                <a:solidFill>
                  <a:prstClr val="black"/>
                </a:solidFill>
                <a:cs typeface="Arial" pitchFamily="34" charset="0"/>
              </a:endParaRPr>
            </a:p>
          </p:txBody>
        </p:sp>
        <p:sp>
          <p:nvSpPr>
            <p:cNvPr id="20" name="object 20"/>
            <p:cNvSpPr/>
            <p:nvPr/>
          </p:nvSpPr>
          <p:spPr>
            <a:xfrm>
              <a:off x="692150"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5"/>
            </a:solidFill>
          </p:spPr>
          <p:txBody>
            <a:bodyPr lIns="0" tIns="0" rIns="0" bIns="0"/>
            <a:lstStyle/>
            <a:p>
              <a:pPr>
                <a:defRPr/>
              </a:pPr>
              <a:endParaRPr>
                <a:solidFill>
                  <a:prstClr val="black"/>
                </a:solidFill>
                <a:cs typeface="Arial" pitchFamily="34" charset="0"/>
              </a:endParaRPr>
            </a:p>
          </p:txBody>
        </p:sp>
        <p:sp>
          <p:nvSpPr>
            <p:cNvPr id="21" name="object 21"/>
            <p:cNvSpPr/>
            <p:nvPr/>
          </p:nvSpPr>
          <p:spPr>
            <a:xfrm>
              <a:off x="706438" y="989013"/>
              <a:ext cx="14287"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4"/>
            </a:solidFill>
          </p:spPr>
          <p:txBody>
            <a:bodyPr lIns="0" tIns="0" rIns="0" bIns="0"/>
            <a:lstStyle/>
            <a:p>
              <a:pPr>
                <a:defRPr/>
              </a:pPr>
              <a:endParaRPr>
                <a:solidFill>
                  <a:prstClr val="black"/>
                </a:solidFill>
                <a:cs typeface="Arial" pitchFamily="34" charset="0"/>
              </a:endParaRPr>
            </a:p>
          </p:txBody>
        </p:sp>
        <p:sp>
          <p:nvSpPr>
            <p:cNvPr id="22" name="object 22"/>
            <p:cNvSpPr/>
            <p:nvPr/>
          </p:nvSpPr>
          <p:spPr>
            <a:xfrm>
              <a:off x="720725" y="989013"/>
              <a:ext cx="12700" cy="917575"/>
            </a:xfrm>
            <a:custGeom>
              <a:avLst/>
              <a:gdLst/>
              <a:ahLst/>
              <a:cxnLst/>
              <a:rect l="l" t="t" r="r" b="b"/>
              <a:pathLst>
                <a:path w="13970" h="916939">
                  <a:moveTo>
                    <a:pt x="13969" y="0"/>
                  </a:moveTo>
                  <a:lnTo>
                    <a:pt x="0" y="0"/>
                  </a:lnTo>
                  <a:lnTo>
                    <a:pt x="0" y="916940"/>
                  </a:lnTo>
                  <a:lnTo>
                    <a:pt x="13969" y="916940"/>
                  </a:lnTo>
                  <a:lnTo>
                    <a:pt x="13969" y="0"/>
                  </a:lnTo>
                  <a:close/>
                </a:path>
              </a:pathLst>
            </a:custGeom>
            <a:solidFill>
              <a:srgbClr val="000053"/>
            </a:solidFill>
          </p:spPr>
          <p:txBody>
            <a:bodyPr lIns="0" tIns="0" rIns="0" bIns="0"/>
            <a:lstStyle/>
            <a:p>
              <a:pPr>
                <a:defRPr/>
              </a:pPr>
              <a:endParaRPr>
                <a:solidFill>
                  <a:prstClr val="black"/>
                </a:solidFill>
                <a:cs typeface="Arial" pitchFamily="34" charset="0"/>
              </a:endParaRPr>
            </a:p>
          </p:txBody>
        </p:sp>
        <p:sp>
          <p:nvSpPr>
            <p:cNvPr id="23" name="object 23"/>
            <p:cNvSpPr/>
            <p:nvPr/>
          </p:nvSpPr>
          <p:spPr>
            <a:xfrm>
              <a:off x="733425" y="989013"/>
              <a:ext cx="14288"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52"/>
            </a:solidFill>
          </p:spPr>
          <p:txBody>
            <a:bodyPr lIns="0" tIns="0" rIns="0" bIns="0"/>
            <a:lstStyle/>
            <a:p>
              <a:pPr>
                <a:defRPr/>
              </a:pPr>
              <a:endParaRPr>
                <a:solidFill>
                  <a:prstClr val="black"/>
                </a:solidFill>
                <a:cs typeface="Arial" pitchFamily="34" charset="0"/>
              </a:endParaRPr>
            </a:p>
          </p:txBody>
        </p:sp>
        <p:sp>
          <p:nvSpPr>
            <p:cNvPr id="24" name="object 24"/>
            <p:cNvSpPr/>
            <p:nvPr/>
          </p:nvSpPr>
          <p:spPr>
            <a:xfrm>
              <a:off x="7461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51"/>
            </a:solidFill>
          </p:spPr>
          <p:txBody>
            <a:bodyPr lIns="0" tIns="0" rIns="0" bIns="0"/>
            <a:lstStyle/>
            <a:p>
              <a:pPr>
                <a:defRPr/>
              </a:pPr>
              <a:endParaRPr>
                <a:solidFill>
                  <a:prstClr val="black"/>
                </a:solidFill>
                <a:cs typeface="Arial" pitchFamily="34" charset="0"/>
              </a:endParaRPr>
            </a:p>
          </p:txBody>
        </p:sp>
        <p:sp>
          <p:nvSpPr>
            <p:cNvPr id="25" name="object 25"/>
            <p:cNvSpPr/>
            <p:nvPr/>
          </p:nvSpPr>
          <p:spPr>
            <a:xfrm>
              <a:off x="762000" y="989013"/>
              <a:ext cx="14288" cy="917575"/>
            </a:xfrm>
            <a:custGeom>
              <a:avLst/>
              <a:gdLst/>
              <a:ahLst/>
              <a:cxnLst/>
              <a:rect l="l" t="t" r="r" b="b"/>
              <a:pathLst>
                <a:path w="13970" h="916939">
                  <a:moveTo>
                    <a:pt x="13970" y="0"/>
                  </a:moveTo>
                  <a:lnTo>
                    <a:pt x="0" y="0"/>
                  </a:lnTo>
                  <a:lnTo>
                    <a:pt x="0" y="916940"/>
                  </a:lnTo>
                  <a:lnTo>
                    <a:pt x="13970" y="916940"/>
                  </a:lnTo>
                  <a:lnTo>
                    <a:pt x="13970" y="0"/>
                  </a:lnTo>
                  <a:close/>
                </a:path>
              </a:pathLst>
            </a:custGeom>
            <a:solidFill>
              <a:srgbClr val="000050"/>
            </a:solidFill>
          </p:spPr>
          <p:txBody>
            <a:bodyPr lIns="0" tIns="0" rIns="0" bIns="0"/>
            <a:lstStyle/>
            <a:p>
              <a:pPr>
                <a:defRPr/>
              </a:pPr>
              <a:endParaRPr>
                <a:solidFill>
                  <a:prstClr val="black"/>
                </a:solidFill>
                <a:cs typeface="Arial" pitchFamily="34" charset="0"/>
              </a:endParaRPr>
            </a:p>
          </p:txBody>
        </p:sp>
        <p:sp>
          <p:nvSpPr>
            <p:cNvPr id="26" name="object 26"/>
            <p:cNvSpPr/>
            <p:nvPr/>
          </p:nvSpPr>
          <p:spPr>
            <a:xfrm>
              <a:off x="7747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F"/>
            </a:solidFill>
          </p:spPr>
          <p:txBody>
            <a:bodyPr lIns="0" tIns="0" rIns="0" bIns="0"/>
            <a:lstStyle/>
            <a:p>
              <a:pPr>
                <a:defRPr/>
              </a:pPr>
              <a:endParaRPr>
                <a:solidFill>
                  <a:prstClr val="black"/>
                </a:solidFill>
                <a:cs typeface="Arial" pitchFamily="34" charset="0"/>
              </a:endParaRPr>
            </a:p>
          </p:txBody>
        </p:sp>
        <p:sp>
          <p:nvSpPr>
            <p:cNvPr id="27" name="object 27"/>
            <p:cNvSpPr/>
            <p:nvPr/>
          </p:nvSpPr>
          <p:spPr>
            <a:xfrm>
              <a:off x="788988" y="989013"/>
              <a:ext cx="14287"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E"/>
            </a:solidFill>
          </p:spPr>
          <p:txBody>
            <a:bodyPr lIns="0" tIns="0" rIns="0" bIns="0"/>
            <a:lstStyle/>
            <a:p>
              <a:pPr>
                <a:defRPr/>
              </a:pPr>
              <a:endParaRPr>
                <a:solidFill>
                  <a:prstClr val="black"/>
                </a:solidFill>
                <a:cs typeface="Arial" pitchFamily="34" charset="0"/>
              </a:endParaRPr>
            </a:p>
          </p:txBody>
        </p:sp>
        <p:sp>
          <p:nvSpPr>
            <p:cNvPr id="28" name="object 28"/>
            <p:cNvSpPr/>
            <p:nvPr/>
          </p:nvSpPr>
          <p:spPr>
            <a:xfrm>
              <a:off x="80327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D"/>
            </a:solidFill>
          </p:spPr>
          <p:txBody>
            <a:bodyPr lIns="0" tIns="0" rIns="0" bIns="0"/>
            <a:lstStyle/>
            <a:p>
              <a:pPr>
                <a:defRPr/>
              </a:pPr>
              <a:endParaRPr>
                <a:solidFill>
                  <a:prstClr val="black"/>
                </a:solidFill>
                <a:cs typeface="Arial" pitchFamily="34" charset="0"/>
              </a:endParaRPr>
            </a:p>
          </p:txBody>
        </p:sp>
        <p:sp>
          <p:nvSpPr>
            <p:cNvPr id="29" name="object 29"/>
            <p:cNvSpPr/>
            <p:nvPr/>
          </p:nvSpPr>
          <p:spPr>
            <a:xfrm>
              <a:off x="8159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C"/>
            </a:solidFill>
          </p:spPr>
          <p:txBody>
            <a:bodyPr lIns="0" tIns="0" rIns="0" bIns="0"/>
            <a:lstStyle/>
            <a:p>
              <a:pPr>
                <a:defRPr/>
              </a:pPr>
              <a:endParaRPr>
                <a:solidFill>
                  <a:prstClr val="black"/>
                </a:solidFill>
                <a:cs typeface="Arial" pitchFamily="34" charset="0"/>
              </a:endParaRPr>
            </a:p>
          </p:txBody>
        </p:sp>
        <p:sp>
          <p:nvSpPr>
            <p:cNvPr id="30" name="object 30"/>
            <p:cNvSpPr/>
            <p:nvPr/>
          </p:nvSpPr>
          <p:spPr>
            <a:xfrm>
              <a:off x="8302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B"/>
            </a:solidFill>
          </p:spPr>
          <p:txBody>
            <a:bodyPr lIns="0" tIns="0" rIns="0" bIns="0"/>
            <a:lstStyle/>
            <a:p>
              <a:pPr>
                <a:defRPr/>
              </a:pPr>
              <a:endParaRPr>
                <a:solidFill>
                  <a:prstClr val="black"/>
                </a:solidFill>
                <a:cs typeface="Arial" pitchFamily="34" charset="0"/>
              </a:endParaRPr>
            </a:p>
          </p:txBody>
        </p:sp>
        <p:sp>
          <p:nvSpPr>
            <p:cNvPr id="31" name="object 31"/>
            <p:cNvSpPr/>
            <p:nvPr/>
          </p:nvSpPr>
          <p:spPr>
            <a:xfrm>
              <a:off x="8445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A"/>
            </a:solidFill>
          </p:spPr>
          <p:txBody>
            <a:bodyPr lIns="0" tIns="0" rIns="0" bIns="0"/>
            <a:lstStyle/>
            <a:p>
              <a:pPr>
                <a:defRPr/>
              </a:pPr>
              <a:endParaRPr>
                <a:solidFill>
                  <a:prstClr val="black"/>
                </a:solidFill>
                <a:cs typeface="Arial" pitchFamily="34" charset="0"/>
              </a:endParaRPr>
            </a:p>
          </p:txBody>
        </p:sp>
        <p:sp>
          <p:nvSpPr>
            <p:cNvPr id="32" name="object 32"/>
            <p:cNvSpPr/>
            <p:nvPr/>
          </p:nvSpPr>
          <p:spPr>
            <a:xfrm>
              <a:off x="85883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9"/>
            </a:solidFill>
          </p:spPr>
          <p:txBody>
            <a:bodyPr lIns="0" tIns="0" rIns="0" bIns="0"/>
            <a:lstStyle/>
            <a:p>
              <a:pPr>
                <a:defRPr/>
              </a:pPr>
              <a:endParaRPr>
                <a:solidFill>
                  <a:prstClr val="black"/>
                </a:solidFill>
                <a:cs typeface="Arial" pitchFamily="34" charset="0"/>
              </a:endParaRPr>
            </a:p>
          </p:txBody>
        </p:sp>
        <p:sp>
          <p:nvSpPr>
            <p:cNvPr id="33" name="object 33"/>
            <p:cNvSpPr/>
            <p:nvPr/>
          </p:nvSpPr>
          <p:spPr>
            <a:xfrm>
              <a:off x="87312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8"/>
            </a:solidFill>
          </p:spPr>
          <p:txBody>
            <a:bodyPr lIns="0" tIns="0" rIns="0" bIns="0"/>
            <a:lstStyle/>
            <a:p>
              <a:pPr>
                <a:defRPr/>
              </a:pPr>
              <a:endParaRPr>
                <a:solidFill>
                  <a:prstClr val="black"/>
                </a:solidFill>
                <a:cs typeface="Arial" pitchFamily="34" charset="0"/>
              </a:endParaRPr>
            </a:p>
          </p:txBody>
        </p:sp>
        <p:sp>
          <p:nvSpPr>
            <p:cNvPr id="34" name="object 34"/>
            <p:cNvSpPr/>
            <p:nvPr/>
          </p:nvSpPr>
          <p:spPr>
            <a:xfrm>
              <a:off x="8858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7"/>
            </a:solidFill>
          </p:spPr>
          <p:txBody>
            <a:bodyPr lIns="0" tIns="0" rIns="0" bIns="0"/>
            <a:lstStyle/>
            <a:p>
              <a:pPr>
                <a:defRPr/>
              </a:pPr>
              <a:endParaRPr>
                <a:solidFill>
                  <a:prstClr val="black"/>
                </a:solidFill>
                <a:cs typeface="Arial" pitchFamily="34" charset="0"/>
              </a:endParaRPr>
            </a:p>
          </p:txBody>
        </p:sp>
        <p:sp>
          <p:nvSpPr>
            <p:cNvPr id="35" name="object 35"/>
            <p:cNvSpPr/>
            <p:nvPr/>
          </p:nvSpPr>
          <p:spPr>
            <a:xfrm>
              <a:off x="90011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6"/>
            </a:solidFill>
          </p:spPr>
          <p:txBody>
            <a:bodyPr lIns="0" tIns="0" rIns="0" bIns="0"/>
            <a:lstStyle/>
            <a:p>
              <a:pPr>
                <a:defRPr/>
              </a:pPr>
              <a:endParaRPr>
                <a:solidFill>
                  <a:prstClr val="black"/>
                </a:solidFill>
                <a:cs typeface="Arial" pitchFamily="34" charset="0"/>
              </a:endParaRPr>
            </a:p>
          </p:txBody>
        </p:sp>
        <p:sp>
          <p:nvSpPr>
            <p:cNvPr id="36" name="object 36"/>
            <p:cNvSpPr/>
            <p:nvPr/>
          </p:nvSpPr>
          <p:spPr>
            <a:xfrm>
              <a:off x="9144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5"/>
            </a:solidFill>
          </p:spPr>
          <p:txBody>
            <a:bodyPr lIns="0" tIns="0" rIns="0" bIns="0"/>
            <a:lstStyle/>
            <a:p>
              <a:pPr>
                <a:defRPr/>
              </a:pPr>
              <a:endParaRPr>
                <a:solidFill>
                  <a:prstClr val="black"/>
                </a:solidFill>
                <a:cs typeface="Arial" pitchFamily="34" charset="0"/>
              </a:endParaRPr>
            </a:p>
          </p:txBody>
        </p:sp>
        <p:sp>
          <p:nvSpPr>
            <p:cNvPr id="37" name="object 37"/>
            <p:cNvSpPr/>
            <p:nvPr/>
          </p:nvSpPr>
          <p:spPr>
            <a:xfrm>
              <a:off x="928688" y="989013"/>
              <a:ext cx="14287" cy="917575"/>
            </a:xfrm>
            <a:custGeom>
              <a:avLst/>
              <a:gdLst/>
              <a:ahLst/>
              <a:cxnLst/>
              <a:rect l="l" t="t" r="r" b="b"/>
              <a:pathLst>
                <a:path w="13969" h="916939">
                  <a:moveTo>
                    <a:pt x="13970" y="0"/>
                  </a:moveTo>
                  <a:lnTo>
                    <a:pt x="0" y="0"/>
                  </a:lnTo>
                  <a:lnTo>
                    <a:pt x="0" y="916940"/>
                  </a:lnTo>
                  <a:lnTo>
                    <a:pt x="13970" y="916940"/>
                  </a:lnTo>
                  <a:lnTo>
                    <a:pt x="13970" y="0"/>
                  </a:lnTo>
                  <a:close/>
                </a:path>
              </a:pathLst>
            </a:custGeom>
            <a:solidFill>
              <a:srgbClr val="000044"/>
            </a:solidFill>
          </p:spPr>
          <p:txBody>
            <a:bodyPr lIns="0" tIns="0" rIns="0" bIns="0"/>
            <a:lstStyle/>
            <a:p>
              <a:pPr>
                <a:defRPr/>
              </a:pPr>
              <a:endParaRPr>
                <a:solidFill>
                  <a:prstClr val="black"/>
                </a:solidFill>
                <a:cs typeface="Arial" pitchFamily="34" charset="0"/>
              </a:endParaRPr>
            </a:p>
          </p:txBody>
        </p:sp>
        <p:sp>
          <p:nvSpPr>
            <p:cNvPr id="38" name="object 38"/>
            <p:cNvSpPr/>
            <p:nvPr/>
          </p:nvSpPr>
          <p:spPr>
            <a:xfrm>
              <a:off x="942975" y="989013"/>
              <a:ext cx="12700"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43"/>
            </a:solidFill>
          </p:spPr>
          <p:txBody>
            <a:bodyPr lIns="0" tIns="0" rIns="0" bIns="0"/>
            <a:lstStyle/>
            <a:p>
              <a:pPr>
                <a:defRPr/>
              </a:pPr>
              <a:endParaRPr>
                <a:solidFill>
                  <a:prstClr val="black"/>
                </a:solidFill>
                <a:cs typeface="Arial" pitchFamily="34" charset="0"/>
              </a:endParaRPr>
            </a:p>
          </p:txBody>
        </p:sp>
        <p:sp>
          <p:nvSpPr>
            <p:cNvPr id="39" name="object 39"/>
            <p:cNvSpPr/>
            <p:nvPr/>
          </p:nvSpPr>
          <p:spPr>
            <a:xfrm>
              <a:off x="9556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42"/>
            </a:solidFill>
          </p:spPr>
          <p:txBody>
            <a:bodyPr lIns="0" tIns="0" rIns="0" bIns="0"/>
            <a:lstStyle/>
            <a:p>
              <a:pPr>
                <a:defRPr/>
              </a:pPr>
              <a:endParaRPr>
                <a:solidFill>
                  <a:prstClr val="black"/>
                </a:solidFill>
                <a:cs typeface="Arial" pitchFamily="34" charset="0"/>
              </a:endParaRPr>
            </a:p>
          </p:txBody>
        </p:sp>
        <p:sp>
          <p:nvSpPr>
            <p:cNvPr id="40" name="object 40"/>
            <p:cNvSpPr/>
            <p:nvPr/>
          </p:nvSpPr>
          <p:spPr>
            <a:xfrm>
              <a:off x="969963" y="989013"/>
              <a:ext cx="14287"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41"/>
            </a:solidFill>
          </p:spPr>
          <p:txBody>
            <a:bodyPr lIns="0" tIns="0" rIns="0" bIns="0"/>
            <a:lstStyle/>
            <a:p>
              <a:pPr>
                <a:defRPr/>
              </a:pPr>
              <a:endParaRPr>
                <a:solidFill>
                  <a:prstClr val="black"/>
                </a:solidFill>
                <a:cs typeface="Arial" pitchFamily="34" charset="0"/>
              </a:endParaRPr>
            </a:p>
          </p:txBody>
        </p:sp>
        <p:sp>
          <p:nvSpPr>
            <p:cNvPr id="41" name="object 41"/>
            <p:cNvSpPr/>
            <p:nvPr/>
          </p:nvSpPr>
          <p:spPr>
            <a:xfrm>
              <a:off x="9826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40"/>
            </a:solidFill>
          </p:spPr>
          <p:txBody>
            <a:bodyPr lIns="0" tIns="0" rIns="0" bIns="0"/>
            <a:lstStyle/>
            <a:p>
              <a:pPr>
                <a:defRPr/>
              </a:pPr>
              <a:endParaRPr>
                <a:solidFill>
                  <a:prstClr val="black"/>
                </a:solidFill>
                <a:cs typeface="Arial" pitchFamily="34" charset="0"/>
              </a:endParaRPr>
            </a:p>
          </p:txBody>
        </p:sp>
        <p:sp>
          <p:nvSpPr>
            <p:cNvPr id="42" name="object 42"/>
            <p:cNvSpPr/>
            <p:nvPr/>
          </p:nvSpPr>
          <p:spPr>
            <a:xfrm>
              <a:off x="9969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F"/>
            </a:solidFill>
          </p:spPr>
          <p:txBody>
            <a:bodyPr lIns="0" tIns="0" rIns="0" bIns="0"/>
            <a:lstStyle/>
            <a:p>
              <a:pPr>
                <a:defRPr/>
              </a:pPr>
              <a:endParaRPr>
                <a:solidFill>
                  <a:prstClr val="black"/>
                </a:solidFill>
                <a:cs typeface="Arial" pitchFamily="34" charset="0"/>
              </a:endParaRPr>
            </a:p>
          </p:txBody>
        </p:sp>
        <p:sp>
          <p:nvSpPr>
            <p:cNvPr id="43" name="object 43"/>
            <p:cNvSpPr/>
            <p:nvPr/>
          </p:nvSpPr>
          <p:spPr>
            <a:xfrm>
              <a:off x="1012825" y="989013"/>
              <a:ext cx="12700"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3E"/>
            </a:solidFill>
          </p:spPr>
          <p:txBody>
            <a:bodyPr lIns="0" tIns="0" rIns="0" bIns="0"/>
            <a:lstStyle/>
            <a:p>
              <a:pPr>
                <a:defRPr/>
              </a:pPr>
              <a:endParaRPr>
                <a:solidFill>
                  <a:prstClr val="black"/>
                </a:solidFill>
                <a:cs typeface="Arial" pitchFamily="34" charset="0"/>
              </a:endParaRPr>
            </a:p>
          </p:txBody>
        </p:sp>
        <p:sp>
          <p:nvSpPr>
            <p:cNvPr id="44" name="object 44"/>
            <p:cNvSpPr/>
            <p:nvPr/>
          </p:nvSpPr>
          <p:spPr>
            <a:xfrm>
              <a:off x="102552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D"/>
            </a:solidFill>
          </p:spPr>
          <p:txBody>
            <a:bodyPr lIns="0" tIns="0" rIns="0" bIns="0"/>
            <a:lstStyle/>
            <a:p>
              <a:pPr>
                <a:defRPr/>
              </a:pPr>
              <a:endParaRPr>
                <a:solidFill>
                  <a:prstClr val="black"/>
                </a:solidFill>
                <a:cs typeface="Arial" pitchFamily="34" charset="0"/>
              </a:endParaRPr>
            </a:p>
          </p:txBody>
        </p:sp>
        <p:sp>
          <p:nvSpPr>
            <p:cNvPr id="45" name="object 45"/>
            <p:cNvSpPr/>
            <p:nvPr/>
          </p:nvSpPr>
          <p:spPr>
            <a:xfrm>
              <a:off x="103822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C"/>
            </a:solidFill>
          </p:spPr>
          <p:txBody>
            <a:bodyPr lIns="0" tIns="0" rIns="0" bIns="0"/>
            <a:lstStyle/>
            <a:p>
              <a:pPr>
                <a:defRPr/>
              </a:pPr>
              <a:endParaRPr>
                <a:solidFill>
                  <a:prstClr val="black"/>
                </a:solidFill>
                <a:cs typeface="Arial" pitchFamily="34" charset="0"/>
              </a:endParaRPr>
            </a:p>
          </p:txBody>
        </p:sp>
        <p:sp>
          <p:nvSpPr>
            <p:cNvPr id="46" name="object 46"/>
            <p:cNvSpPr/>
            <p:nvPr/>
          </p:nvSpPr>
          <p:spPr>
            <a:xfrm>
              <a:off x="105251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3B"/>
            </a:solidFill>
          </p:spPr>
          <p:txBody>
            <a:bodyPr lIns="0" tIns="0" rIns="0" bIns="0"/>
            <a:lstStyle/>
            <a:p>
              <a:pPr>
                <a:defRPr/>
              </a:pPr>
              <a:endParaRPr>
                <a:solidFill>
                  <a:prstClr val="black"/>
                </a:solidFill>
                <a:cs typeface="Arial" pitchFamily="34" charset="0"/>
              </a:endParaRPr>
            </a:p>
          </p:txBody>
        </p:sp>
        <p:sp>
          <p:nvSpPr>
            <p:cNvPr id="47" name="object 47"/>
            <p:cNvSpPr/>
            <p:nvPr/>
          </p:nvSpPr>
          <p:spPr>
            <a:xfrm>
              <a:off x="10668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A"/>
            </a:solidFill>
          </p:spPr>
          <p:txBody>
            <a:bodyPr lIns="0" tIns="0" rIns="0" bIns="0"/>
            <a:lstStyle/>
            <a:p>
              <a:pPr>
                <a:defRPr/>
              </a:pPr>
              <a:endParaRPr>
                <a:solidFill>
                  <a:prstClr val="black"/>
                </a:solidFill>
                <a:cs typeface="Arial" pitchFamily="34" charset="0"/>
              </a:endParaRPr>
            </a:p>
          </p:txBody>
        </p:sp>
        <p:sp>
          <p:nvSpPr>
            <p:cNvPr id="48" name="object 48"/>
            <p:cNvSpPr/>
            <p:nvPr/>
          </p:nvSpPr>
          <p:spPr>
            <a:xfrm>
              <a:off x="108108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9"/>
            </a:solidFill>
          </p:spPr>
          <p:txBody>
            <a:bodyPr lIns="0" tIns="0" rIns="0" bIns="0"/>
            <a:lstStyle/>
            <a:p>
              <a:pPr>
                <a:defRPr/>
              </a:pPr>
              <a:endParaRPr>
                <a:solidFill>
                  <a:prstClr val="black"/>
                </a:solidFill>
                <a:cs typeface="Arial" pitchFamily="34" charset="0"/>
              </a:endParaRPr>
            </a:p>
          </p:txBody>
        </p:sp>
        <p:sp>
          <p:nvSpPr>
            <p:cNvPr id="49" name="object 49"/>
            <p:cNvSpPr/>
            <p:nvPr/>
          </p:nvSpPr>
          <p:spPr>
            <a:xfrm>
              <a:off x="1095375" y="989013"/>
              <a:ext cx="14288"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8"/>
            </a:solidFill>
          </p:spPr>
          <p:txBody>
            <a:bodyPr lIns="0" tIns="0" rIns="0" bIns="0"/>
            <a:lstStyle/>
            <a:p>
              <a:pPr>
                <a:defRPr/>
              </a:pPr>
              <a:endParaRPr>
                <a:solidFill>
                  <a:prstClr val="black"/>
                </a:solidFill>
                <a:cs typeface="Arial" pitchFamily="34" charset="0"/>
              </a:endParaRPr>
            </a:p>
          </p:txBody>
        </p:sp>
        <p:sp>
          <p:nvSpPr>
            <p:cNvPr id="50" name="object 50"/>
            <p:cNvSpPr/>
            <p:nvPr/>
          </p:nvSpPr>
          <p:spPr>
            <a:xfrm>
              <a:off x="1108075"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7"/>
            </a:solidFill>
          </p:spPr>
          <p:txBody>
            <a:bodyPr lIns="0" tIns="0" rIns="0" bIns="0"/>
            <a:lstStyle/>
            <a:p>
              <a:pPr>
                <a:defRPr/>
              </a:pPr>
              <a:endParaRPr>
                <a:solidFill>
                  <a:prstClr val="black"/>
                </a:solidFill>
                <a:cs typeface="Arial" pitchFamily="34" charset="0"/>
              </a:endParaRPr>
            </a:p>
          </p:txBody>
        </p:sp>
        <p:sp>
          <p:nvSpPr>
            <p:cNvPr id="51" name="object 51"/>
            <p:cNvSpPr/>
            <p:nvPr/>
          </p:nvSpPr>
          <p:spPr>
            <a:xfrm>
              <a:off x="1122363" y="989013"/>
              <a:ext cx="15875" cy="917575"/>
            </a:xfrm>
            <a:custGeom>
              <a:avLst/>
              <a:gdLst/>
              <a:ahLst/>
              <a:cxnLst/>
              <a:rect l="l" t="t" r="r" b="b"/>
              <a:pathLst>
                <a:path w="15240" h="916939">
                  <a:moveTo>
                    <a:pt x="15239" y="0"/>
                  </a:moveTo>
                  <a:lnTo>
                    <a:pt x="0" y="0"/>
                  </a:lnTo>
                  <a:lnTo>
                    <a:pt x="0" y="916940"/>
                  </a:lnTo>
                  <a:lnTo>
                    <a:pt x="15239" y="916940"/>
                  </a:lnTo>
                  <a:lnTo>
                    <a:pt x="15239" y="0"/>
                  </a:lnTo>
                  <a:close/>
                </a:path>
              </a:pathLst>
            </a:custGeom>
            <a:solidFill>
              <a:srgbClr val="000036"/>
            </a:solidFill>
          </p:spPr>
          <p:txBody>
            <a:bodyPr lIns="0" tIns="0" rIns="0" bIns="0"/>
            <a:lstStyle/>
            <a:p>
              <a:pPr>
                <a:defRPr/>
              </a:pPr>
              <a:endParaRPr>
                <a:solidFill>
                  <a:prstClr val="black"/>
                </a:solidFill>
                <a:cs typeface="Arial" pitchFamily="34" charset="0"/>
              </a:endParaRPr>
            </a:p>
          </p:txBody>
        </p:sp>
        <p:sp>
          <p:nvSpPr>
            <p:cNvPr id="52" name="object 52"/>
            <p:cNvSpPr/>
            <p:nvPr/>
          </p:nvSpPr>
          <p:spPr>
            <a:xfrm>
              <a:off x="113665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5"/>
            </a:solidFill>
          </p:spPr>
          <p:txBody>
            <a:bodyPr lIns="0" tIns="0" rIns="0" bIns="0"/>
            <a:lstStyle/>
            <a:p>
              <a:pPr>
                <a:defRPr/>
              </a:pPr>
              <a:endParaRPr>
                <a:solidFill>
                  <a:prstClr val="black"/>
                </a:solidFill>
                <a:cs typeface="Arial" pitchFamily="34" charset="0"/>
              </a:endParaRPr>
            </a:p>
          </p:txBody>
        </p:sp>
        <p:sp>
          <p:nvSpPr>
            <p:cNvPr id="53" name="object 53"/>
            <p:cNvSpPr/>
            <p:nvPr/>
          </p:nvSpPr>
          <p:spPr>
            <a:xfrm>
              <a:off x="1150938" y="989013"/>
              <a:ext cx="14287"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4"/>
            </a:solidFill>
          </p:spPr>
          <p:txBody>
            <a:bodyPr lIns="0" tIns="0" rIns="0" bIns="0"/>
            <a:lstStyle/>
            <a:p>
              <a:pPr>
                <a:defRPr/>
              </a:pPr>
              <a:endParaRPr>
                <a:solidFill>
                  <a:prstClr val="black"/>
                </a:solidFill>
                <a:cs typeface="Arial" pitchFamily="34" charset="0"/>
              </a:endParaRPr>
            </a:p>
          </p:txBody>
        </p:sp>
        <p:sp>
          <p:nvSpPr>
            <p:cNvPr id="54" name="object 54"/>
            <p:cNvSpPr/>
            <p:nvPr/>
          </p:nvSpPr>
          <p:spPr>
            <a:xfrm>
              <a:off x="1165225" y="989013"/>
              <a:ext cx="26988" cy="917575"/>
            </a:xfrm>
            <a:custGeom>
              <a:avLst/>
              <a:gdLst/>
              <a:ahLst/>
              <a:cxnLst/>
              <a:rect l="l" t="t" r="r" b="b"/>
              <a:pathLst>
                <a:path w="27940" h="916939">
                  <a:moveTo>
                    <a:pt x="27940" y="0"/>
                  </a:moveTo>
                  <a:lnTo>
                    <a:pt x="15240" y="0"/>
                  </a:lnTo>
                  <a:lnTo>
                    <a:pt x="13970" y="0"/>
                  </a:lnTo>
                  <a:lnTo>
                    <a:pt x="0" y="0"/>
                  </a:lnTo>
                  <a:lnTo>
                    <a:pt x="0" y="916940"/>
                  </a:lnTo>
                  <a:lnTo>
                    <a:pt x="13970" y="916940"/>
                  </a:lnTo>
                  <a:lnTo>
                    <a:pt x="15240" y="916940"/>
                  </a:lnTo>
                  <a:lnTo>
                    <a:pt x="27940" y="916940"/>
                  </a:lnTo>
                  <a:lnTo>
                    <a:pt x="27940" y="0"/>
                  </a:lnTo>
                  <a:close/>
                </a:path>
              </a:pathLst>
            </a:custGeom>
            <a:solidFill>
              <a:srgbClr val="000033"/>
            </a:solidFill>
          </p:spPr>
          <p:txBody>
            <a:bodyPr lIns="0" tIns="0" rIns="0" bIns="0"/>
            <a:lstStyle/>
            <a:p>
              <a:pPr>
                <a:defRPr/>
              </a:pPr>
              <a:endParaRPr>
                <a:solidFill>
                  <a:prstClr val="black"/>
                </a:solidFill>
                <a:cs typeface="Arial" pitchFamily="34" charset="0"/>
              </a:endParaRPr>
            </a:p>
          </p:txBody>
        </p:sp>
        <p:sp>
          <p:nvSpPr>
            <p:cNvPr id="55" name="object 55"/>
            <p:cNvSpPr/>
            <p:nvPr/>
          </p:nvSpPr>
          <p:spPr>
            <a:xfrm>
              <a:off x="1192213" y="989013"/>
              <a:ext cx="14287" cy="917575"/>
            </a:xfrm>
            <a:custGeom>
              <a:avLst/>
              <a:gdLst/>
              <a:ahLst/>
              <a:cxnLst/>
              <a:rect l="l" t="t" r="r" b="b"/>
              <a:pathLst>
                <a:path w="13969" h="916939">
                  <a:moveTo>
                    <a:pt x="13969" y="0"/>
                  </a:moveTo>
                  <a:lnTo>
                    <a:pt x="0" y="0"/>
                  </a:lnTo>
                  <a:lnTo>
                    <a:pt x="0" y="916940"/>
                  </a:lnTo>
                  <a:lnTo>
                    <a:pt x="13969" y="916940"/>
                  </a:lnTo>
                  <a:lnTo>
                    <a:pt x="13969" y="0"/>
                  </a:lnTo>
                  <a:close/>
                </a:path>
              </a:pathLst>
            </a:custGeom>
            <a:solidFill>
              <a:srgbClr val="000031"/>
            </a:solidFill>
          </p:spPr>
          <p:txBody>
            <a:bodyPr lIns="0" tIns="0" rIns="0" bIns="0"/>
            <a:lstStyle/>
            <a:p>
              <a:pPr>
                <a:defRPr/>
              </a:pPr>
              <a:endParaRPr>
                <a:solidFill>
                  <a:prstClr val="black"/>
                </a:solidFill>
                <a:cs typeface="Arial" pitchFamily="34" charset="0"/>
              </a:endParaRPr>
            </a:p>
          </p:txBody>
        </p:sp>
        <p:sp>
          <p:nvSpPr>
            <p:cNvPr id="56" name="object 56"/>
            <p:cNvSpPr/>
            <p:nvPr/>
          </p:nvSpPr>
          <p:spPr>
            <a:xfrm>
              <a:off x="1206500" y="989013"/>
              <a:ext cx="15875" cy="917575"/>
            </a:xfrm>
            <a:custGeom>
              <a:avLst/>
              <a:gdLst/>
              <a:ahLst/>
              <a:cxnLst/>
              <a:rect l="l" t="t" r="r" b="b"/>
              <a:pathLst>
                <a:path w="15240" h="916939">
                  <a:moveTo>
                    <a:pt x="15240" y="0"/>
                  </a:moveTo>
                  <a:lnTo>
                    <a:pt x="0" y="0"/>
                  </a:lnTo>
                  <a:lnTo>
                    <a:pt x="0" y="916940"/>
                  </a:lnTo>
                  <a:lnTo>
                    <a:pt x="15240" y="916940"/>
                  </a:lnTo>
                  <a:lnTo>
                    <a:pt x="15240" y="0"/>
                  </a:lnTo>
                  <a:close/>
                </a:path>
              </a:pathLst>
            </a:custGeom>
            <a:solidFill>
              <a:srgbClr val="000030"/>
            </a:solidFill>
          </p:spPr>
          <p:txBody>
            <a:bodyPr lIns="0" tIns="0" rIns="0" bIns="0"/>
            <a:lstStyle/>
            <a:p>
              <a:pPr>
                <a:defRPr/>
              </a:pPr>
              <a:endParaRPr>
                <a:solidFill>
                  <a:prstClr val="black"/>
                </a:solidFill>
                <a:cs typeface="Arial" pitchFamily="34" charset="0"/>
              </a:endParaRPr>
            </a:p>
          </p:txBody>
        </p:sp>
        <p:sp>
          <p:nvSpPr>
            <p:cNvPr id="57" name="object 57"/>
            <p:cNvSpPr/>
            <p:nvPr/>
          </p:nvSpPr>
          <p:spPr>
            <a:xfrm>
              <a:off x="457200" y="990600"/>
              <a:ext cx="762000" cy="914400"/>
            </a:xfrm>
            <a:custGeom>
              <a:avLst/>
              <a:gdLst/>
              <a:ahLst/>
              <a:cxnLst/>
              <a:rect l="l" t="t" r="r" b="b"/>
              <a:pathLst>
                <a:path w="762000" h="914400">
                  <a:moveTo>
                    <a:pt x="381000" y="914400"/>
                  </a:moveTo>
                  <a:lnTo>
                    <a:pt x="0" y="914400"/>
                  </a:lnTo>
                  <a:lnTo>
                    <a:pt x="0" y="0"/>
                  </a:lnTo>
                  <a:lnTo>
                    <a:pt x="762000" y="0"/>
                  </a:lnTo>
                  <a:lnTo>
                    <a:pt x="762000" y="914400"/>
                  </a:lnTo>
                  <a:lnTo>
                    <a:pt x="381000" y="914400"/>
                  </a:lnTo>
                  <a:close/>
                </a:path>
              </a:pathLst>
            </a:custGeom>
            <a:ln w="9344">
              <a:solidFill>
                <a:srgbClr val="000066"/>
              </a:solidFill>
            </a:ln>
          </p:spPr>
          <p:txBody>
            <a:bodyPr lIns="0" tIns="0" rIns="0" bIns="0"/>
            <a:lstStyle/>
            <a:p>
              <a:pPr>
                <a:defRPr/>
              </a:pPr>
              <a:endParaRPr>
                <a:solidFill>
                  <a:prstClr val="black"/>
                </a:solidFill>
                <a:cs typeface="Arial" pitchFamily="34" charset="0"/>
              </a:endParaRPr>
            </a:p>
          </p:txBody>
        </p:sp>
      </p:grpSp>
    </p:spTree>
    <p:extLst>
      <p:ext uri="{BB962C8B-B14F-4D97-AF65-F5344CB8AC3E}">
        <p14:creationId xmlns:p14="http://schemas.microsoft.com/office/powerpoint/2010/main" val="3831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0375" y="1100138"/>
            <a:ext cx="3989388" cy="619125"/>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60" dirty="0">
                <a:solidFill>
                  <a:srgbClr val="FFFF00"/>
                </a:solidFill>
              </a:rPr>
              <a:t> </a:t>
            </a:r>
            <a:r>
              <a:rPr sz="3900" spc="-5" dirty="0">
                <a:solidFill>
                  <a:srgbClr val="FFFF00"/>
                </a:solidFill>
              </a:rPr>
              <a:t>Beacon</a:t>
            </a:r>
            <a:endParaRPr sz="3900"/>
          </a:p>
        </p:txBody>
      </p:sp>
      <p:sp>
        <p:nvSpPr>
          <p:cNvPr id="3" name="object 3"/>
          <p:cNvSpPr/>
          <p:nvPr/>
        </p:nvSpPr>
        <p:spPr>
          <a:xfrm>
            <a:off x="549275" y="2352675"/>
            <a:ext cx="139700" cy="139700"/>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549275" y="3192463"/>
            <a:ext cx="139700" cy="1412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549275" y="4333875"/>
            <a:ext cx="139700" cy="1412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txBox="1"/>
          <p:nvPr/>
        </p:nvSpPr>
        <p:spPr>
          <a:xfrm>
            <a:off x="879475" y="2243138"/>
            <a:ext cx="7723188" cy="2693987"/>
          </a:xfrm>
          <a:prstGeom prst="rect">
            <a:avLst/>
          </a:prstGeom>
        </p:spPr>
        <p:txBody>
          <a:bodyPr lIns="0" tIns="51435"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375"/>
              </a:lnSpc>
              <a:spcBef>
                <a:spcPts val="400"/>
              </a:spcBef>
              <a:spcAft>
                <a:spcPct val="0"/>
              </a:spcAft>
            </a:pPr>
            <a:r>
              <a:rPr lang="en-US" altLang="en-US" sz="2200" b="1" dirty="0">
                <a:solidFill>
                  <a:srgbClr val="FFFFFF"/>
                </a:solidFill>
              </a:rPr>
              <a:t>Molecular beacons are short segments of single stranded  DNA that forms a </a:t>
            </a:r>
            <a:r>
              <a:rPr lang="en-US" altLang="en-US" sz="2200" b="1" dirty="0">
                <a:solidFill>
                  <a:srgbClr val="FF3300"/>
                </a:solidFill>
              </a:rPr>
              <a:t>hairpin </a:t>
            </a:r>
            <a:r>
              <a:rPr lang="en-US" altLang="en-US" sz="2200" b="1" dirty="0">
                <a:solidFill>
                  <a:srgbClr val="FFFFFF"/>
                </a:solidFill>
              </a:rPr>
              <a:t>in its free form</a:t>
            </a:r>
            <a:endParaRPr lang="en-US" altLang="en-US" sz="2200" dirty="0">
              <a:solidFill>
                <a:srgbClr val="000000"/>
              </a:solidFill>
            </a:endParaRPr>
          </a:p>
          <a:p>
            <a:pPr algn="just" eaLnBrk="1" fontAlgn="base" hangingPunct="1">
              <a:lnSpc>
                <a:spcPts val="2375"/>
              </a:lnSpc>
              <a:spcBef>
                <a:spcPts val="1875"/>
              </a:spcBef>
              <a:spcAft>
                <a:spcPct val="0"/>
              </a:spcAft>
            </a:pPr>
            <a:r>
              <a:rPr lang="en-US" altLang="en-US" sz="2200" b="1" dirty="0">
                <a:solidFill>
                  <a:srgbClr val="FFFFFF"/>
                </a:solidFill>
              </a:rPr>
              <a:t>The loop portion of the molecular beacon is composed of  bases that are </a:t>
            </a:r>
            <a:r>
              <a:rPr lang="en-US" altLang="en-US" sz="2200" b="1" dirty="0" smtClean="0">
                <a:solidFill>
                  <a:srgbClr val="FFFFFF"/>
                </a:solidFill>
              </a:rPr>
              <a:t>complementary </a:t>
            </a:r>
            <a:r>
              <a:rPr lang="en-US" altLang="en-US" sz="2200" b="1" dirty="0">
                <a:solidFill>
                  <a:srgbClr val="FFFFFF"/>
                </a:solidFill>
              </a:rPr>
              <a:t>to one strand of the PCR  product the investigator wants to detect and quantify</a:t>
            </a:r>
            <a:endParaRPr lang="en-US" altLang="en-US" sz="2200" dirty="0">
              <a:solidFill>
                <a:srgbClr val="000000"/>
              </a:solidFill>
            </a:endParaRPr>
          </a:p>
          <a:p>
            <a:pPr algn="just" eaLnBrk="1" fontAlgn="base" hangingPunct="1">
              <a:lnSpc>
                <a:spcPts val="2375"/>
              </a:lnSpc>
              <a:spcBef>
                <a:spcPts val="1875"/>
              </a:spcBef>
              <a:spcAft>
                <a:spcPct val="0"/>
              </a:spcAft>
            </a:pPr>
            <a:r>
              <a:rPr lang="en-US" altLang="en-US" sz="2200" b="1" dirty="0">
                <a:solidFill>
                  <a:srgbClr val="FFFFFF"/>
                </a:solidFill>
              </a:rPr>
              <a:t>Attached to opposite end of the beacon are a fluorescent  reported dye and a quencher dye</a:t>
            </a:r>
            <a:endParaRPr lang="en-US" altLang="en-US" sz="2200" dirty="0">
              <a:solidFill>
                <a:srgbClr val="000000"/>
              </a:solidFill>
            </a:endParaRPr>
          </a:p>
        </p:txBody>
      </p:sp>
    </p:spTree>
    <p:extLst>
      <p:ext uri="{BB962C8B-B14F-4D97-AF65-F5344CB8AC3E}">
        <p14:creationId xmlns:p14="http://schemas.microsoft.com/office/powerpoint/2010/main" val="296761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2638425"/>
            <a:ext cx="4572000" cy="3343275"/>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3" name="object 3"/>
          <p:cNvSpPr txBox="1"/>
          <p:nvPr/>
        </p:nvSpPr>
        <p:spPr>
          <a:xfrm>
            <a:off x="536575" y="460375"/>
            <a:ext cx="3987800" cy="620713"/>
          </a:xfrm>
          <a:prstGeom prst="rect">
            <a:avLst/>
          </a:prstGeom>
        </p:spPr>
        <p:txBody>
          <a:bodyPr lIns="0" tIns="12700" rIns="0" bIns="0">
            <a:spAutoFit/>
          </a:bodyPr>
          <a:lstStyle/>
          <a:p>
            <a:pPr marL="12700">
              <a:spcBef>
                <a:spcPts val="100"/>
              </a:spcBef>
              <a:defRPr/>
            </a:pPr>
            <a:r>
              <a:rPr sz="3900" spc="-5" dirty="0">
                <a:solidFill>
                  <a:srgbClr val="FFFF00"/>
                </a:solidFill>
                <a:latin typeface="Arial"/>
                <a:cs typeface="Arial"/>
              </a:rPr>
              <a:t>Molecular</a:t>
            </a:r>
            <a:r>
              <a:rPr sz="3900" spc="-55" dirty="0">
                <a:solidFill>
                  <a:srgbClr val="FFFF00"/>
                </a:solidFill>
                <a:latin typeface="Arial"/>
                <a:cs typeface="Arial"/>
              </a:rPr>
              <a:t> </a:t>
            </a:r>
            <a:r>
              <a:rPr sz="3900" spc="-5" dirty="0">
                <a:solidFill>
                  <a:srgbClr val="FFFF00"/>
                </a:solidFill>
                <a:latin typeface="Arial"/>
                <a:cs typeface="Arial"/>
              </a:rPr>
              <a:t>Beacon</a:t>
            </a:r>
            <a:endParaRPr sz="3900">
              <a:solidFill>
                <a:prstClr val="black"/>
              </a:solidFill>
              <a:latin typeface="Arial"/>
              <a:cs typeface="Arial"/>
            </a:endParaRPr>
          </a:p>
        </p:txBody>
      </p:sp>
      <p:sp>
        <p:nvSpPr>
          <p:cNvPr id="4" name="object 4"/>
          <p:cNvSpPr txBox="1"/>
          <p:nvPr/>
        </p:nvSpPr>
        <p:spPr>
          <a:xfrm>
            <a:off x="687388" y="1298575"/>
            <a:ext cx="8129587" cy="893763"/>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When the molecular beacon is in the hairpin conformation, any  fluorescence emitted by the reporter is absorbed by the quencher  dye and no fluorescence is detected.</a:t>
            </a:r>
            <a:endParaRPr lang="en-US" altLang="en-US" sz="2000">
              <a:solidFill>
                <a:srgbClr val="000000"/>
              </a:solidFill>
            </a:endParaRPr>
          </a:p>
        </p:txBody>
      </p:sp>
    </p:spTree>
    <p:extLst>
      <p:ext uri="{BB962C8B-B14F-4D97-AF65-F5344CB8AC3E}">
        <p14:creationId xmlns:p14="http://schemas.microsoft.com/office/powerpoint/2010/main" val="269353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460375"/>
            <a:ext cx="3987800" cy="620713"/>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55" dirty="0">
                <a:solidFill>
                  <a:srgbClr val="FFFF00"/>
                </a:solidFill>
              </a:rPr>
              <a:t> </a:t>
            </a:r>
            <a:r>
              <a:rPr sz="3900" spc="-5" dirty="0">
                <a:solidFill>
                  <a:srgbClr val="FFFF00"/>
                </a:solidFill>
              </a:rPr>
              <a:t>Beacon</a:t>
            </a:r>
            <a:endParaRPr sz="3900"/>
          </a:p>
        </p:txBody>
      </p:sp>
      <p:sp>
        <p:nvSpPr>
          <p:cNvPr id="3" name="object 3"/>
          <p:cNvSpPr/>
          <p:nvPr/>
        </p:nvSpPr>
        <p:spPr>
          <a:xfrm>
            <a:off x="549275" y="1822450"/>
            <a:ext cx="127000" cy="1285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4" name="object 4"/>
          <p:cNvSpPr/>
          <p:nvPr/>
        </p:nvSpPr>
        <p:spPr>
          <a:xfrm>
            <a:off x="549275" y="2982913"/>
            <a:ext cx="127000" cy="128587"/>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5" name="object 5"/>
          <p:cNvSpPr/>
          <p:nvPr/>
        </p:nvSpPr>
        <p:spPr>
          <a:xfrm>
            <a:off x="549275" y="4143375"/>
            <a:ext cx="127000" cy="128588"/>
          </a:xfrm>
          <a:prstGeom prst="rect">
            <a:avLst/>
          </a:prstGeom>
          <a:blipFill>
            <a:blip r:embed="rId2" cstate="print"/>
            <a:stretch>
              <a:fillRect/>
            </a:stretch>
          </a:blipFill>
        </p:spPr>
        <p:txBody>
          <a:bodyPr lIns="0" tIns="0" rIns="0" bIns="0"/>
          <a:lstStyle/>
          <a:p>
            <a:pPr>
              <a:defRPr/>
            </a:pPr>
            <a:endParaRPr>
              <a:solidFill>
                <a:prstClr val="black"/>
              </a:solidFill>
              <a:cs typeface="Arial" pitchFamily="34" charset="0"/>
            </a:endParaRPr>
          </a:p>
        </p:txBody>
      </p:sp>
      <p:sp>
        <p:nvSpPr>
          <p:cNvPr id="6" name="object 6"/>
          <p:cNvSpPr txBox="1"/>
          <p:nvPr/>
        </p:nvSpPr>
        <p:spPr>
          <a:xfrm>
            <a:off x="879475" y="1722438"/>
            <a:ext cx="3536950" cy="4406900"/>
          </a:xfrm>
          <a:prstGeom prst="rect">
            <a:avLst/>
          </a:prstGeom>
        </p:spPr>
        <p:txBody>
          <a:bodyPr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163"/>
              </a:lnSpc>
              <a:spcBef>
                <a:spcPts val="375"/>
              </a:spcBef>
              <a:spcAft>
                <a:spcPct val="0"/>
              </a:spcAft>
            </a:pPr>
            <a:r>
              <a:rPr lang="en-US" altLang="en-US" sz="2000" b="1">
                <a:solidFill>
                  <a:srgbClr val="FFFFFF"/>
                </a:solidFill>
              </a:rPr>
              <a:t>As the PCR continues, the  newly synthesized PCR  products are denatured by  high temperatures</a:t>
            </a:r>
            <a:endParaRPr lang="en-US" altLang="en-US" sz="2000">
              <a:solidFill>
                <a:srgbClr val="000000"/>
              </a:solidFill>
            </a:endParaRPr>
          </a:p>
          <a:p>
            <a:pPr algn="just" eaLnBrk="1" fontAlgn="base" hangingPunct="1">
              <a:lnSpc>
                <a:spcPts val="2163"/>
              </a:lnSpc>
              <a:spcBef>
                <a:spcPts val="500"/>
              </a:spcBef>
              <a:spcAft>
                <a:spcPct val="0"/>
              </a:spcAft>
            </a:pPr>
            <a:r>
              <a:rPr lang="en-US" altLang="en-US" sz="2000" b="1">
                <a:solidFill>
                  <a:srgbClr val="FFFFFF"/>
                </a:solidFill>
              </a:rPr>
              <a:t>At the same time the  molecular beacon also is  denatured so the hairpin  structure is disrupted.</a:t>
            </a:r>
            <a:endParaRPr lang="en-US" altLang="en-US" sz="2000">
              <a:solidFill>
                <a:srgbClr val="000000"/>
              </a:solidFill>
            </a:endParaRPr>
          </a:p>
          <a:p>
            <a:pPr algn="just" eaLnBrk="1" fontAlgn="base" hangingPunct="1">
              <a:lnSpc>
                <a:spcPts val="2163"/>
              </a:lnSpc>
              <a:spcBef>
                <a:spcPts val="500"/>
              </a:spcBef>
              <a:spcAft>
                <a:spcPct val="0"/>
              </a:spcAft>
            </a:pPr>
            <a:r>
              <a:rPr lang="en-US" altLang="en-US" sz="2000" b="1">
                <a:solidFill>
                  <a:srgbClr val="FFFFFF"/>
                </a:solidFill>
              </a:rPr>
              <a:t>As the temperatures cool for  the next round of primer  annealing, the molecular  beacon is capable of  forming base pairs with the  appropriate strand of the  PCR product</a:t>
            </a:r>
            <a:endParaRPr lang="en-US" altLang="en-US" sz="2000">
              <a:solidFill>
                <a:srgbClr val="000000"/>
              </a:solidFill>
            </a:endParaRPr>
          </a:p>
        </p:txBody>
      </p:sp>
      <p:sp>
        <p:nvSpPr>
          <p:cNvPr id="7" name="object 7"/>
          <p:cNvSpPr/>
          <p:nvPr/>
        </p:nvSpPr>
        <p:spPr>
          <a:xfrm>
            <a:off x="4800600" y="3657600"/>
            <a:ext cx="4038600" cy="1757363"/>
          </a:xfrm>
          <a:prstGeom prst="rect">
            <a:avLst/>
          </a:prstGeom>
          <a:blipFill>
            <a:blip r:embed="rId3" cstate="print"/>
            <a:stretch>
              <a:fillRect/>
            </a:stretch>
          </a:blipFill>
        </p:spPr>
        <p:txBody>
          <a:bodyPr lIns="0" tIns="0" rIns="0" bIns="0"/>
          <a:lstStyle/>
          <a:p>
            <a:pPr>
              <a:defRPr/>
            </a:pPr>
            <a:endParaRPr>
              <a:solidFill>
                <a:prstClr val="black"/>
              </a:solidFill>
              <a:cs typeface="Arial" pitchFamily="34" charset="0"/>
            </a:endParaRPr>
          </a:p>
        </p:txBody>
      </p:sp>
      <p:sp>
        <p:nvSpPr>
          <p:cNvPr id="8" name="object 8"/>
          <p:cNvSpPr/>
          <p:nvPr/>
        </p:nvSpPr>
        <p:spPr>
          <a:xfrm>
            <a:off x="4800600" y="1752600"/>
            <a:ext cx="4038600" cy="623888"/>
          </a:xfrm>
          <a:prstGeom prst="rect">
            <a:avLst/>
          </a:prstGeom>
          <a:blipFill>
            <a:blip r:embed="rId4" cstate="print"/>
            <a:stretch>
              <a:fillRect/>
            </a:stretch>
          </a:blipFill>
        </p:spPr>
        <p:txBody>
          <a:bodyPr lIns="0" tIns="0" rIns="0" bIns="0"/>
          <a:lstStyle/>
          <a:p>
            <a:pPr>
              <a:defRPr/>
            </a:pPr>
            <a:endParaRPr>
              <a:solidFill>
                <a:prstClr val="black"/>
              </a:solidFill>
              <a:cs typeface="Arial" pitchFamily="34" charset="0"/>
            </a:endParaRPr>
          </a:p>
        </p:txBody>
      </p:sp>
    </p:spTree>
    <p:extLst>
      <p:ext uri="{BB962C8B-B14F-4D97-AF65-F5344CB8AC3E}">
        <p14:creationId xmlns:p14="http://schemas.microsoft.com/office/powerpoint/2010/main" val="142239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871538"/>
            <a:ext cx="3989388" cy="619125"/>
          </a:xfrm>
        </p:spPr>
        <p:txBody>
          <a:bodyPr tIns="12700" rtlCol="0"/>
          <a:lstStyle/>
          <a:p>
            <a:pPr marL="12700" eaLnBrk="1" fontAlgn="auto" hangingPunct="1">
              <a:spcBef>
                <a:spcPts val="100"/>
              </a:spcBef>
              <a:spcAft>
                <a:spcPts val="0"/>
              </a:spcAft>
              <a:defRPr/>
            </a:pPr>
            <a:r>
              <a:rPr sz="3900" spc="-5" dirty="0">
                <a:solidFill>
                  <a:srgbClr val="FFFF00"/>
                </a:solidFill>
              </a:rPr>
              <a:t>Molecular</a:t>
            </a:r>
            <a:r>
              <a:rPr sz="3900" spc="-60" dirty="0">
                <a:solidFill>
                  <a:srgbClr val="FFFF00"/>
                </a:solidFill>
              </a:rPr>
              <a:t> </a:t>
            </a:r>
            <a:r>
              <a:rPr sz="3900" spc="-5" dirty="0">
                <a:solidFill>
                  <a:srgbClr val="FFFF00"/>
                </a:solidFill>
              </a:rPr>
              <a:t>Beacon</a:t>
            </a:r>
            <a:endParaRPr sz="3900"/>
          </a:p>
        </p:txBody>
      </p:sp>
      <p:sp>
        <p:nvSpPr>
          <p:cNvPr id="3" name="object 3"/>
          <p:cNvSpPr txBox="1"/>
          <p:nvPr/>
        </p:nvSpPr>
        <p:spPr>
          <a:xfrm>
            <a:off x="612775" y="2238375"/>
            <a:ext cx="201613" cy="249238"/>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4" name="object 4"/>
          <p:cNvSpPr txBox="1"/>
          <p:nvPr/>
        </p:nvSpPr>
        <p:spPr>
          <a:xfrm>
            <a:off x="612775" y="3397250"/>
            <a:ext cx="201613" cy="250825"/>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5" name="object 5"/>
          <p:cNvSpPr txBox="1"/>
          <p:nvPr/>
        </p:nvSpPr>
        <p:spPr>
          <a:xfrm>
            <a:off x="612775" y="4256088"/>
            <a:ext cx="201613" cy="249237"/>
          </a:xfrm>
          <a:prstGeom prst="rect">
            <a:avLst/>
          </a:prstGeom>
        </p:spPr>
        <p:txBody>
          <a:bodyPr lIns="0" tIns="11430" rIns="0" bIns="0">
            <a:spAutoFit/>
          </a:bodyPr>
          <a:lstStyle/>
          <a:p>
            <a:pPr marL="12700">
              <a:spcBef>
                <a:spcPts val="90"/>
              </a:spcBef>
              <a:defRPr/>
            </a:pPr>
            <a:r>
              <a:rPr sz="1550" spc="-165" dirty="0">
                <a:solidFill>
                  <a:srgbClr val="CCCCFF"/>
                </a:solidFill>
                <a:latin typeface="UnDotum"/>
                <a:cs typeface="UnDotum"/>
              </a:rPr>
              <a:t></a:t>
            </a:r>
            <a:endParaRPr sz="1550">
              <a:solidFill>
                <a:prstClr val="black"/>
              </a:solidFill>
              <a:latin typeface="UnDotum"/>
              <a:cs typeface="UnDotum"/>
            </a:endParaRPr>
          </a:p>
        </p:txBody>
      </p:sp>
      <p:sp>
        <p:nvSpPr>
          <p:cNvPr id="6" name="object 6"/>
          <p:cNvSpPr txBox="1"/>
          <p:nvPr/>
        </p:nvSpPr>
        <p:spPr>
          <a:xfrm>
            <a:off x="955675" y="2208213"/>
            <a:ext cx="7721600" cy="2719387"/>
          </a:xfrm>
          <a:prstGeom prst="rect">
            <a:avLst/>
          </a:prstGeom>
        </p:spPr>
        <p:txBody>
          <a:bodyPr lIns="0" tIns="51435"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lnSpc>
                <a:spcPts val="2375"/>
              </a:lnSpc>
              <a:spcBef>
                <a:spcPts val="400"/>
              </a:spcBef>
              <a:spcAft>
                <a:spcPct val="0"/>
              </a:spcAft>
            </a:pPr>
            <a:r>
              <a:rPr lang="en-US" altLang="en-US" sz="2200">
                <a:solidFill>
                  <a:srgbClr val="FFFFFF"/>
                </a:solidFill>
              </a:rPr>
              <a:t>Molecular beacons that bind to the PCR product remove the  ability for the quencher to block fluorescence from the reporter  dye</a:t>
            </a:r>
            <a:endParaRPr lang="en-US" altLang="en-US" sz="2200">
              <a:solidFill>
                <a:srgbClr val="000000"/>
              </a:solidFill>
            </a:endParaRPr>
          </a:p>
          <a:p>
            <a:pPr eaLnBrk="1" fontAlgn="base" hangingPunct="1">
              <a:lnSpc>
                <a:spcPts val="2375"/>
              </a:lnSpc>
              <a:spcBef>
                <a:spcPts val="2025"/>
              </a:spcBef>
              <a:spcAft>
                <a:spcPct val="0"/>
              </a:spcAft>
            </a:pPr>
            <a:r>
              <a:rPr lang="en-US" altLang="en-US" sz="2200">
                <a:solidFill>
                  <a:srgbClr val="FFFFFF"/>
                </a:solidFill>
              </a:rPr>
              <a:t>Molecular	beacons	that	do	not	bind	to	the	PCR	product  reform the hairpin structure and thus unable to fluoresce</a:t>
            </a:r>
            <a:endParaRPr lang="en-US" altLang="en-US" sz="2200">
              <a:solidFill>
                <a:srgbClr val="000000"/>
              </a:solidFill>
            </a:endParaRPr>
          </a:p>
          <a:p>
            <a:pPr eaLnBrk="1" fontAlgn="base" hangingPunct="1">
              <a:lnSpc>
                <a:spcPts val="2375"/>
              </a:lnSpc>
              <a:spcBef>
                <a:spcPts val="2013"/>
              </a:spcBef>
              <a:spcAft>
                <a:spcPct val="0"/>
              </a:spcAft>
            </a:pPr>
            <a:r>
              <a:rPr lang="en-US" altLang="en-US" sz="2200">
                <a:solidFill>
                  <a:srgbClr val="FFFFFF"/>
                </a:solidFill>
              </a:rPr>
              <a:t>Therefore,	as	PCR	product	accumulates,	there	is	a	linear  increase in fluorescence.</a:t>
            </a:r>
            <a:endParaRPr lang="en-US" altLang="en-US" sz="2200">
              <a:solidFill>
                <a:srgbClr val="000000"/>
              </a:solidFill>
            </a:endParaRPr>
          </a:p>
        </p:txBody>
      </p:sp>
    </p:spTree>
    <p:extLst>
      <p:ext uri="{BB962C8B-B14F-4D97-AF65-F5344CB8AC3E}">
        <p14:creationId xmlns:p14="http://schemas.microsoft.com/office/powerpoint/2010/main" val="466451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3384550" cy="619125"/>
          </a:xfrm>
        </p:spPr>
        <p:txBody>
          <a:bodyPr tIns="12700" rtlCol="0"/>
          <a:lstStyle/>
          <a:p>
            <a:pPr marL="12700" eaLnBrk="1" fontAlgn="auto" hangingPunct="1">
              <a:spcBef>
                <a:spcPts val="100"/>
              </a:spcBef>
              <a:spcAft>
                <a:spcPts val="0"/>
              </a:spcAft>
              <a:defRPr/>
            </a:pPr>
            <a:r>
              <a:rPr sz="3900" spc="-5" dirty="0">
                <a:solidFill>
                  <a:srgbClr val="FFFF66"/>
                </a:solidFill>
              </a:rPr>
              <a:t>Scorpion</a:t>
            </a:r>
            <a:r>
              <a:rPr sz="3900" spc="-70" dirty="0">
                <a:solidFill>
                  <a:srgbClr val="FFFF66"/>
                </a:solidFill>
              </a:rPr>
              <a:t> </a:t>
            </a:r>
            <a:r>
              <a:rPr sz="3900" spc="-5" dirty="0">
                <a:solidFill>
                  <a:srgbClr val="FFFF66"/>
                </a:solidFill>
              </a:rPr>
              <a:t>probe</a:t>
            </a:r>
            <a:endParaRPr sz="3900"/>
          </a:p>
        </p:txBody>
      </p:sp>
      <p:sp>
        <p:nvSpPr>
          <p:cNvPr id="98307" name="object 3"/>
          <p:cNvSpPr txBox="1">
            <a:spLocks noChangeArrowheads="1"/>
          </p:cNvSpPr>
          <p:nvPr/>
        </p:nvSpPr>
        <p:spPr bwMode="auto">
          <a:xfrm>
            <a:off x="536575" y="174942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08" name="object 4"/>
          <p:cNvSpPr txBox="1">
            <a:spLocks noChangeArrowheads="1"/>
          </p:cNvSpPr>
          <p:nvPr/>
        </p:nvSpPr>
        <p:spPr bwMode="auto">
          <a:xfrm>
            <a:off x="536575" y="2360613"/>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09" name="object 5"/>
          <p:cNvSpPr txBox="1">
            <a:spLocks noChangeArrowheads="1"/>
          </p:cNvSpPr>
          <p:nvPr/>
        </p:nvSpPr>
        <p:spPr bwMode="auto">
          <a:xfrm>
            <a:off x="536575" y="2973388"/>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0" name="object 6"/>
          <p:cNvSpPr txBox="1">
            <a:spLocks noChangeArrowheads="1"/>
          </p:cNvSpPr>
          <p:nvPr/>
        </p:nvSpPr>
        <p:spPr bwMode="auto">
          <a:xfrm>
            <a:off x="536575" y="358457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1" name="object 7"/>
          <p:cNvSpPr txBox="1">
            <a:spLocks noChangeArrowheads="1"/>
          </p:cNvSpPr>
          <p:nvPr/>
        </p:nvSpPr>
        <p:spPr bwMode="auto">
          <a:xfrm>
            <a:off x="536575" y="4197350"/>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8312" name="object 8"/>
          <p:cNvSpPr txBox="1">
            <a:spLocks noChangeArrowheads="1"/>
          </p:cNvSpPr>
          <p:nvPr/>
        </p:nvSpPr>
        <p:spPr bwMode="auto">
          <a:xfrm>
            <a:off x="536575" y="5108575"/>
            <a:ext cx="203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70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ts val="100"/>
              </a:spcBef>
              <a:spcAft>
                <a:spcPct val="0"/>
              </a:spcAft>
            </a:pPr>
            <a:r>
              <a:rPr lang="en-US" altLang="en-US" sz="1400">
                <a:solidFill>
                  <a:srgbClr val="CCCCFF"/>
                </a:solidFill>
                <a:latin typeface="UnDotum"/>
                <a:ea typeface="UnDotum"/>
                <a:cs typeface="UnDotum"/>
              </a:rPr>
              <a:t></a:t>
            </a:r>
            <a:endParaRPr lang="en-US" altLang="en-US" sz="1400">
              <a:solidFill>
                <a:srgbClr val="000000"/>
              </a:solidFill>
              <a:latin typeface="UnDotum"/>
              <a:ea typeface="UnDotum"/>
              <a:cs typeface="UnDotum"/>
            </a:endParaRPr>
          </a:p>
        </p:txBody>
      </p:sp>
      <p:sp>
        <p:nvSpPr>
          <p:cNvPr id="9" name="object 9"/>
          <p:cNvSpPr txBox="1"/>
          <p:nvPr/>
        </p:nvSpPr>
        <p:spPr>
          <a:xfrm>
            <a:off x="879475" y="1722438"/>
            <a:ext cx="8013005" cy="4164012"/>
          </a:xfrm>
          <a:prstGeom prst="rect">
            <a:avLst/>
          </a:prstGeom>
        </p:spPr>
        <p:txBody>
          <a:bodyPr wrap="square" lIns="0" tIns="46990" rIns="0" bIns="0">
            <a:spAutoFit/>
          </a:bodyPr>
          <a:lstStyle>
            <a:lvl1pPr marL="127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lnSpc>
                <a:spcPts val="2163"/>
              </a:lnSpc>
              <a:spcBef>
                <a:spcPts val="375"/>
              </a:spcBef>
              <a:spcAft>
                <a:spcPct val="0"/>
              </a:spcAft>
            </a:pPr>
            <a:r>
              <a:rPr lang="en-US" altLang="en-US" sz="2000" dirty="0">
                <a:solidFill>
                  <a:srgbClr val="FFFFFF"/>
                </a:solidFill>
              </a:rPr>
              <a:t>Scorpion probe is a bifunctional molecule in which a primer is  covalently linked to the probe</a:t>
            </a:r>
            <a:endParaRPr lang="en-US" altLang="en-US" sz="2000" dirty="0">
              <a:solidFill>
                <a:srgbClr val="000000"/>
              </a:solidFill>
            </a:endParaRPr>
          </a:p>
          <a:p>
            <a:pPr eaLnBrk="1" fontAlgn="base" hangingPunct="1">
              <a:lnSpc>
                <a:spcPts val="2163"/>
              </a:lnSpc>
              <a:spcBef>
                <a:spcPts val="500"/>
              </a:spcBef>
              <a:spcAft>
                <a:spcPct val="0"/>
              </a:spcAft>
            </a:pPr>
            <a:r>
              <a:rPr lang="en-US" altLang="en-US" sz="2000" dirty="0">
                <a:solidFill>
                  <a:srgbClr val="FFFFFF"/>
                </a:solidFill>
              </a:rPr>
              <a:t>That is why they are sometimes known as “</a:t>
            </a:r>
            <a:r>
              <a:rPr lang="en-US" altLang="en-US" sz="2000" b="1" dirty="0">
                <a:solidFill>
                  <a:srgbClr val="FF0000"/>
                </a:solidFill>
              </a:rPr>
              <a:t>Scorpion primer &amp;  probe”</a:t>
            </a:r>
          </a:p>
          <a:p>
            <a:pPr eaLnBrk="1" fontAlgn="base" hangingPunct="1">
              <a:lnSpc>
                <a:spcPts val="2163"/>
              </a:lnSpc>
              <a:spcBef>
                <a:spcPts val="500"/>
              </a:spcBef>
              <a:spcAft>
                <a:spcPct val="0"/>
              </a:spcAft>
            </a:pPr>
            <a:r>
              <a:rPr lang="en-US" altLang="en-US" sz="2000" dirty="0">
                <a:solidFill>
                  <a:srgbClr val="FFFFFF"/>
                </a:solidFill>
              </a:rPr>
              <a:t>The probe has a self </a:t>
            </a:r>
            <a:r>
              <a:rPr lang="en-US" altLang="en-US" sz="2000" dirty="0" smtClean="0">
                <a:solidFill>
                  <a:srgbClr val="FFFFFF"/>
                </a:solidFill>
              </a:rPr>
              <a:t>complementary </a:t>
            </a:r>
            <a:r>
              <a:rPr lang="en-US" altLang="en-US" sz="2000" dirty="0">
                <a:solidFill>
                  <a:srgbClr val="FFFFFF"/>
                </a:solidFill>
              </a:rPr>
              <a:t>stem sequence with a  fluorophore at one end and a quencher at the other end</a:t>
            </a:r>
            <a:endParaRPr lang="en-US" altLang="en-US" sz="2000" dirty="0">
              <a:solidFill>
                <a:srgbClr val="000000"/>
              </a:solidFill>
            </a:endParaRPr>
          </a:p>
          <a:p>
            <a:pPr eaLnBrk="1" fontAlgn="base" hangingPunct="1">
              <a:lnSpc>
                <a:spcPts val="2163"/>
              </a:lnSpc>
              <a:spcBef>
                <a:spcPts val="500"/>
              </a:spcBef>
              <a:spcAft>
                <a:spcPct val="0"/>
              </a:spcAft>
            </a:pPr>
            <a:r>
              <a:rPr lang="en-US" altLang="en-US" sz="2000" dirty="0">
                <a:solidFill>
                  <a:srgbClr val="FFFFFF"/>
                </a:solidFill>
              </a:rPr>
              <a:t>In the initial PCR cycle the primer hybridizes to the target and  extension occurs due to the action of polymerase</a:t>
            </a:r>
            <a:endParaRPr lang="en-US" altLang="en-US" sz="2000" dirty="0">
              <a:solidFill>
                <a:srgbClr val="000000"/>
              </a:solidFill>
            </a:endParaRPr>
          </a:p>
          <a:p>
            <a:pPr eaLnBrk="1" fontAlgn="base" hangingPunct="1">
              <a:lnSpc>
                <a:spcPts val="2163"/>
              </a:lnSpc>
              <a:spcBef>
                <a:spcPts val="488"/>
              </a:spcBef>
              <a:spcAft>
                <a:spcPct val="0"/>
              </a:spcAft>
            </a:pPr>
            <a:r>
              <a:rPr lang="en-US" altLang="en-US" sz="2000" dirty="0">
                <a:solidFill>
                  <a:srgbClr val="FFFFFF"/>
                </a:solidFill>
              </a:rPr>
              <a:t>After denaturation and cooling, the specific probe sequence is  able to bind to its complement within the extended amplicon  thus opening up the hairpin loop</a:t>
            </a:r>
            <a:endParaRPr lang="en-US" altLang="en-US" sz="2000" dirty="0">
              <a:solidFill>
                <a:srgbClr val="000000"/>
              </a:solidFill>
            </a:endParaRPr>
          </a:p>
          <a:p>
            <a:pPr eaLnBrk="1" fontAlgn="base" hangingPunct="1">
              <a:lnSpc>
                <a:spcPts val="2863"/>
              </a:lnSpc>
              <a:spcBef>
                <a:spcPts val="138"/>
              </a:spcBef>
              <a:spcAft>
                <a:spcPct val="0"/>
              </a:spcAft>
            </a:pPr>
            <a:r>
              <a:rPr lang="en-US" altLang="en-US" sz="2000" dirty="0">
                <a:solidFill>
                  <a:srgbClr val="FFFFFF"/>
                </a:solidFill>
              </a:rPr>
              <a:t>The fluorescent dye and quencher are separated, FRET does  not occur, and the fluorescent dye emits light upon irradiation</a:t>
            </a:r>
            <a:endParaRPr lang="en-US" altLang="en-US" sz="2000" dirty="0">
              <a:solidFill>
                <a:srgbClr val="000000"/>
              </a:solidFill>
            </a:endParaRPr>
          </a:p>
        </p:txBody>
      </p:sp>
    </p:spTree>
    <p:extLst>
      <p:ext uri="{BB962C8B-B14F-4D97-AF65-F5344CB8AC3E}">
        <p14:creationId xmlns:p14="http://schemas.microsoft.com/office/powerpoint/2010/main" val="336639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90600" y="304800"/>
            <a:ext cx="6781800" cy="960438"/>
          </a:xfrm>
          <a:prstGeom prst="rect">
            <a:avLst/>
          </a:prstGeom>
        </p:spPr>
        <p:txBody>
          <a:bodyPr/>
          <a:lstStyle/>
          <a:p>
            <a:pPr>
              <a:spcBef>
                <a:spcPct val="0"/>
              </a:spcBef>
              <a:defRPr/>
            </a:pPr>
            <a:endParaRPr lang="en-US" sz="3200" dirty="0">
              <a:solidFill>
                <a:srgbClr val="111111"/>
              </a:solidFill>
              <a:effectLst>
                <a:outerShdw blurRad="50000" dist="30000" dir="5400000" algn="tl" rotWithShape="0">
                  <a:srgbClr val="000000">
                    <a:alpha val="30000"/>
                  </a:srgbClr>
                </a:outerShdw>
              </a:effectLst>
              <a:latin typeface="Times New Roman" pitchFamily="18" charset="0"/>
              <a:cs typeface="Times New Roman" pitchFamily="18" charset="0"/>
            </a:endParaRPr>
          </a:p>
        </p:txBody>
      </p:sp>
      <p:graphicFrame>
        <p:nvGraphicFramePr>
          <p:cNvPr id="1026" name="Object 2"/>
          <p:cNvGraphicFramePr>
            <a:graphicFrameLocks noChangeAspect="1"/>
          </p:cNvGraphicFramePr>
          <p:nvPr/>
        </p:nvGraphicFramePr>
        <p:xfrm>
          <a:off x="5910263" y="2781300"/>
          <a:ext cx="3182937" cy="2935288"/>
        </p:xfrm>
        <a:graphic>
          <a:graphicData uri="http://schemas.openxmlformats.org/presentationml/2006/ole">
            <mc:AlternateContent xmlns:mc="http://schemas.openxmlformats.org/markup-compatibility/2006">
              <mc:Choice xmlns:v="urn:schemas-microsoft-com:vml" Requires="v">
                <p:oleObj spid="_x0000_s1040" name="Chart" r:id="rId4" imgW="3543300" imgH="2457450" progId="Excel.Sheet.8">
                  <p:embed/>
                </p:oleObj>
              </mc:Choice>
              <mc:Fallback>
                <p:oleObj name="Chart" r:id="rId4" imgW="3543300" imgH="245745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263" y="2781300"/>
                        <a:ext cx="3182937"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16"/>
          <p:cNvSpPr txBox="1">
            <a:spLocks noChangeArrowheads="1"/>
          </p:cNvSpPr>
          <p:nvPr/>
        </p:nvSpPr>
        <p:spPr bwMode="auto">
          <a:xfrm>
            <a:off x="6307138" y="4724400"/>
            <a:ext cx="7921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000000"/>
                </a:solidFill>
                <a:latin typeface="Arial" pitchFamily="34" charset="0"/>
                <a:cs typeface="Arial" pitchFamily="34" charset="0"/>
              </a:rPr>
              <a:t>Exponential</a:t>
            </a:r>
          </a:p>
        </p:txBody>
      </p:sp>
      <p:sp>
        <p:nvSpPr>
          <p:cNvPr id="29" name="Text Box 19"/>
          <p:cNvSpPr txBox="1">
            <a:spLocks noChangeArrowheads="1"/>
          </p:cNvSpPr>
          <p:nvPr/>
        </p:nvSpPr>
        <p:spPr bwMode="auto">
          <a:xfrm>
            <a:off x="6972300" y="4005263"/>
            <a:ext cx="431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AA8A14"/>
                </a:solidFill>
                <a:latin typeface="Arial" pitchFamily="34" charset="0"/>
                <a:cs typeface="Arial" pitchFamily="34" charset="0"/>
              </a:rPr>
              <a:t>Linear</a:t>
            </a:r>
          </a:p>
        </p:txBody>
      </p:sp>
      <p:sp>
        <p:nvSpPr>
          <p:cNvPr id="30" name="Text Box 20"/>
          <p:cNvSpPr txBox="1">
            <a:spLocks noChangeArrowheads="1"/>
          </p:cNvSpPr>
          <p:nvPr/>
        </p:nvSpPr>
        <p:spPr bwMode="auto">
          <a:xfrm>
            <a:off x="8027988" y="3289300"/>
            <a:ext cx="5032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50000"/>
              </a:spcBef>
              <a:spcAft>
                <a:spcPct val="0"/>
              </a:spcAft>
              <a:buClrTx/>
              <a:buSzTx/>
              <a:buFontTx/>
              <a:buNone/>
            </a:pPr>
            <a:r>
              <a:rPr lang="en-US" altLang="uk-UA" sz="1000" b="1">
                <a:solidFill>
                  <a:srgbClr val="FF0000"/>
                </a:solidFill>
                <a:latin typeface="Arial" pitchFamily="34" charset="0"/>
                <a:cs typeface="Arial" pitchFamily="34" charset="0"/>
              </a:rPr>
              <a:t>Plateau</a:t>
            </a:r>
          </a:p>
        </p:txBody>
      </p:sp>
      <p:pic>
        <p:nvPicPr>
          <p:cNvPr id="67592"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1133475"/>
            <a:ext cx="6091238"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3030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9"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dissolve">
                                      <p:cBhvr>
                                        <p:cTn id="18" dur="500"/>
                                        <p:tgtEl>
                                          <p:spTgt spid="29"/>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dissolv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OleChart spid="1026" grpId="0"/>
      <p:bldP spid="28" grpId="0"/>
      <p:bldP spid="29" grpId="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5" y="765175"/>
            <a:ext cx="5391150" cy="619125"/>
          </a:xfrm>
        </p:spPr>
        <p:txBody>
          <a:bodyPr tIns="12700" rtlCol="0"/>
          <a:lstStyle/>
          <a:p>
            <a:pPr marL="12700" eaLnBrk="1" fontAlgn="auto" hangingPunct="1">
              <a:spcBef>
                <a:spcPts val="100"/>
              </a:spcBef>
              <a:spcAft>
                <a:spcPts val="0"/>
              </a:spcAft>
              <a:defRPr/>
            </a:pPr>
            <a:r>
              <a:rPr sz="3900" spc="-5" dirty="0">
                <a:solidFill>
                  <a:srgbClr val="FFFF66"/>
                </a:solidFill>
              </a:rPr>
              <a:t>Scorpion primer </a:t>
            </a:r>
            <a:r>
              <a:rPr sz="3900" dirty="0">
                <a:solidFill>
                  <a:srgbClr val="FFFF66"/>
                </a:solidFill>
              </a:rPr>
              <a:t>&amp;</a:t>
            </a:r>
            <a:r>
              <a:rPr sz="3900" spc="-80" dirty="0">
                <a:solidFill>
                  <a:srgbClr val="FFFF66"/>
                </a:solidFill>
              </a:rPr>
              <a:t> </a:t>
            </a:r>
            <a:r>
              <a:rPr sz="3900" spc="-5" dirty="0">
                <a:solidFill>
                  <a:srgbClr val="FFFF66"/>
                </a:solidFill>
              </a:rPr>
              <a:t>probe</a:t>
            </a:r>
            <a:endParaRPr sz="3900"/>
          </a:p>
        </p:txBody>
      </p:sp>
    </p:spTree>
    <p:extLst>
      <p:ext uri="{BB962C8B-B14F-4D97-AF65-F5344CB8AC3E}">
        <p14:creationId xmlns:p14="http://schemas.microsoft.com/office/powerpoint/2010/main" val="630848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2713" y="647700"/>
            <a:ext cx="6378575" cy="1243013"/>
          </a:xfrm>
        </p:spPr>
        <p:txBody>
          <a:bodyPr tIns="12065" rtlCol="0"/>
          <a:lstStyle/>
          <a:p>
            <a:pPr marL="12700" eaLnBrk="1" fontAlgn="auto" hangingPunct="1">
              <a:spcBef>
                <a:spcPts val="95"/>
              </a:spcBef>
              <a:spcAft>
                <a:spcPts val="0"/>
              </a:spcAft>
              <a:defRPr/>
            </a:pPr>
            <a:r>
              <a:rPr spc="-5" dirty="0"/>
              <a:t>Applications of </a:t>
            </a:r>
            <a:r>
              <a:rPr spc="-30" dirty="0"/>
              <a:t>Real </a:t>
            </a:r>
            <a:r>
              <a:rPr spc="-10" dirty="0"/>
              <a:t>Time</a:t>
            </a:r>
            <a:r>
              <a:rPr spc="229" dirty="0"/>
              <a:t> </a:t>
            </a:r>
            <a:r>
              <a:rPr spc="-10" dirty="0"/>
              <a:t>PCR</a:t>
            </a:r>
          </a:p>
        </p:txBody>
      </p:sp>
      <p:sp>
        <p:nvSpPr>
          <p:cNvPr id="3" name="object 3"/>
          <p:cNvSpPr txBox="1"/>
          <p:nvPr/>
        </p:nvSpPr>
        <p:spPr>
          <a:xfrm>
            <a:off x="687388" y="1806575"/>
            <a:ext cx="5203825" cy="4467225"/>
          </a:xfrm>
          <a:prstGeom prst="rect">
            <a:avLst/>
          </a:prstGeom>
        </p:spPr>
        <p:txBody>
          <a:bodyPr lIns="0" tIns="12065" rIns="0" bIns="0">
            <a:spAutoFit/>
          </a:bodyPr>
          <a:lstStyle/>
          <a:p>
            <a:pPr marL="241300" indent="-229235">
              <a:spcBef>
                <a:spcPts val="95"/>
              </a:spcBef>
              <a:buFont typeface="Arial"/>
              <a:buChar char="•"/>
              <a:tabLst>
                <a:tab pos="241935" algn="l"/>
              </a:tabLst>
              <a:defRPr/>
            </a:pPr>
            <a:r>
              <a:rPr sz="2800" b="1" spc="-5" dirty="0">
                <a:solidFill>
                  <a:srgbClr val="7E5F00"/>
                </a:solidFill>
                <a:latin typeface="Arial"/>
                <a:cs typeface="Arial"/>
              </a:rPr>
              <a:t>Quantitation of gene</a:t>
            </a:r>
            <a:r>
              <a:rPr sz="2800" b="1" spc="60" dirty="0">
                <a:solidFill>
                  <a:srgbClr val="7E5F00"/>
                </a:solidFill>
                <a:latin typeface="Arial"/>
                <a:cs typeface="Arial"/>
              </a:rPr>
              <a:t> </a:t>
            </a:r>
            <a:r>
              <a:rPr sz="2800" b="1" spc="-5" dirty="0">
                <a:solidFill>
                  <a:srgbClr val="7E5F00"/>
                </a:solidFill>
                <a:latin typeface="Arial"/>
                <a:cs typeface="Arial"/>
              </a:rPr>
              <a:t>expression</a:t>
            </a:r>
            <a:endParaRPr sz="2800">
              <a:solidFill>
                <a:prstClr val="black"/>
              </a:solidFill>
              <a:latin typeface="Arial"/>
              <a:cs typeface="Arial"/>
            </a:endParaRPr>
          </a:p>
          <a:p>
            <a:pPr>
              <a:spcBef>
                <a:spcPts val="3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5" dirty="0">
                <a:solidFill>
                  <a:srgbClr val="5B9BD4"/>
                </a:solidFill>
                <a:latin typeface="Arial"/>
                <a:cs typeface="Arial"/>
              </a:rPr>
              <a:t>Drug therapy </a:t>
            </a:r>
            <a:r>
              <a:rPr sz="2800" b="1" dirty="0">
                <a:solidFill>
                  <a:srgbClr val="5B9BD4"/>
                </a:solidFill>
                <a:latin typeface="Arial"/>
                <a:cs typeface="Arial"/>
              </a:rPr>
              <a:t>efficacy </a:t>
            </a:r>
            <a:r>
              <a:rPr sz="2800" b="1" spc="-5" dirty="0">
                <a:solidFill>
                  <a:srgbClr val="5B9BD4"/>
                </a:solidFill>
                <a:latin typeface="Arial"/>
                <a:cs typeface="Arial"/>
              </a:rPr>
              <a:t>/ drug</a:t>
            </a:r>
            <a:r>
              <a:rPr sz="2800" b="1" spc="40" dirty="0">
                <a:solidFill>
                  <a:srgbClr val="5B9BD4"/>
                </a:solidFill>
                <a:latin typeface="Arial"/>
                <a:cs typeface="Arial"/>
              </a:rPr>
              <a:t> </a:t>
            </a:r>
            <a:r>
              <a:rPr sz="2800" b="1" spc="-5" dirty="0">
                <a:solidFill>
                  <a:srgbClr val="5B9BD4"/>
                </a:solidFill>
                <a:latin typeface="Arial"/>
                <a:cs typeface="Arial"/>
              </a:rPr>
              <a:t>monitoring</a:t>
            </a:r>
            <a:endParaRPr sz="2800">
              <a:solidFill>
                <a:prstClr val="black"/>
              </a:solidFill>
              <a:latin typeface="Arial"/>
              <a:cs typeface="Arial"/>
            </a:endParaRPr>
          </a:p>
          <a:p>
            <a:pPr>
              <a:spcBef>
                <a:spcPts val="2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15" dirty="0">
                <a:solidFill>
                  <a:srgbClr val="C00000"/>
                </a:solidFill>
                <a:latin typeface="Arial"/>
                <a:cs typeface="Arial"/>
              </a:rPr>
              <a:t>Viral</a:t>
            </a:r>
            <a:r>
              <a:rPr sz="2800" b="1" spc="-10" dirty="0">
                <a:solidFill>
                  <a:srgbClr val="C00000"/>
                </a:solidFill>
                <a:latin typeface="Arial"/>
                <a:cs typeface="Arial"/>
              </a:rPr>
              <a:t> </a:t>
            </a:r>
            <a:r>
              <a:rPr sz="2800" b="1" spc="-5" dirty="0">
                <a:solidFill>
                  <a:srgbClr val="C00000"/>
                </a:solidFill>
                <a:latin typeface="Arial"/>
                <a:cs typeface="Arial"/>
              </a:rPr>
              <a:t>quantitation</a:t>
            </a:r>
            <a:endParaRPr sz="2800">
              <a:solidFill>
                <a:prstClr val="black"/>
              </a:solidFill>
              <a:latin typeface="Arial"/>
              <a:cs typeface="Arial"/>
            </a:endParaRPr>
          </a:p>
          <a:p>
            <a:pPr>
              <a:spcBef>
                <a:spcPts val="35"/>
              </a:spcBef>
              <a:buFontTx/>
              <a:buChar char="•"/>
              <a:defRPr/>
            </a:pPr>
            <a:endParaRPr sz="4050">
              <a:solidFill>
                <a:prstClr val="black"/>
              </a:solidFill>
              <a:latin typeface="Arial"/>
              <a:cs typeface="Arial"/>
            </a:endParaRPr>
          </a:p>
          <a:p>
            <a:pPr marL="241300" indent="-229235">
              <a:buFont typeface="Arial"/>
              <a:buChar char="•"/>
              <a:tabLst>
                <a:tab pos="241935" algn="l"/>
              </a:tabLst>
              <a:defRPr/>
            </a:pPr>
            <a:r>
              <a:rPr sz="2800" b="1" spc="-5" dirty="0">
                <a:solidFill>
                  <a:prstClr val="black"/>
                </a:solidFill>
                <a:latin typeface="Arial"/>
                <a:cs typeface="Arial"/>
              </a:rPr>
              <a:t>Pathogen</a:t>
            </a:r>
            <a:r>
              <a:rPr sz="2800" b="1" spc="30" dirty="0">
                <a:solidFill>
                  <a:prstClr val="black"/>
                </a:solidFill>
                <a:latin typeface="Arial"/>
                <a:cs typeface="Arial"/>
              </a:rPr>
              <a:t> </a:t>
            </a:r>
            <a:r>
              <a:rPr sz="2800" b="1" spc="-5" dirty="0">
                <a:solidFill>
                  <a:prstClr val="black"/>
                </a:solidFill>
                <a:latin typeface="Arial"/>
                <a:cs typeface="Arial"/>
              </a:rPr>
              <a:t>detection</a:t>
            </a:r>
            <a:endParaRPr sz="2800">
              <a:solidFill>
                <a:prstClr val="black"/>
              </a:solidFill>
              <a:latin typeface="Arial"/>
              <a:cs typeface="Arial"/>
            </a:endParaRPr>
          </a:p>
        </p:txBody>
      </p:sp>
    </p:spTree>
    <p:extLst>
      <p:ext uri="{BB962C8B-B14F-4D97-AF65-F5344CB8AC3E}">
        <p14:creationId xmlns:p14="http://schemas.microsoft.com/office/powerpoint/2010/main" val="3233974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E:\academic\lecture\3010552312_34580fae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000125"/>
            <a:ext cx="6643688"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Місце для нижнього колонтитула 1"/>
          <p:cNvSpPr>
            <a:spLocks noGrp="1"/>
          </p:cNvSpPr>
          <p:nvPr>
            <p:ph type="ftr" sz="quarter" idx="11"/>
          </p:nvPr>
        </p:nvSpPr>
        <p:spPr/>
        <p:txBody>
          <a:bodyPr/>
          <a:lstStyle/>
          <a:p>
            <a:pPr>
              <a:defRPr/>
            </a:pPr>
            <a:r>
              <a:rPr lang="en-US">
                <a:solidFill>
                  <a:srgbClr val="E7DEC9">
                    <a:shade val="50000"/>
                    <a:satMod val="200000"/>
                  </a:srgbClr>
                </a:solidFill>
              </a:rPr>
              <a:t>www.sliderbase.com</a:t>
            </a:r>
          </a:p>
        </p:txBody>
      </p:sp>
    </p:spTree>
    <p:extLst>
      <p:ext uri="{BB962C8B-B14F-4D97-AF65-F5344CB8AC3E}">
        <p14:creationId xmlns:p14="http://schemas.microsoft.com/office/powerpoint/2010/main" val="644985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990600" y="228600"/>
            <a:ext cx="4346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US" altLang="uk-UA" sz="2800">
                <a:solidFill>
                  <a:prstClr val="black"/>
                </a:solidFill>
                <a:latin typeface="Times New Roman" pitchFamily="18" charset="0"/>
                <a:cs typeface="Times New Roman" pitchFamily="18" charset="0"/>
              </a:rPr>
              <a:t>Advantages &amp; disadvantages</a:t>
            </a:r>
          </a:p>
        </p:txBody>
      </p:sp>
      <p:sp>
        <p:nvSpPr>
          <p:cNvPr id="4" name="TextBox 3"/>
          <p:cNvSpPr txBox="1"/>
          <p:nvPr/>
        </p:nvSpPr>
        <p:spPr>
          <a:xfrm>
            <a:off x="914400" y="1447800"/>
            <a:ext cx="7762056" cy="4062413"/>
          </a:xfrm>
          <a:prstGeom prst="rect">
            <a:avLst/>
          </a:prstGeom>
          <a:noFill/>
        </p:spPr>
        <p:txBody>
          <a:bodyPr wrap="square">
            <a:spAutoFit/>
          </a:bodyPr>
          <a:lstStyle/>
          <a:p>
            <a:pPr>
              <a:defRPr/>
            </a:pPr>
            <a:r>
              <a:rPr lang="en-US" sz="2400" dirty="0">
                <a:solidFill>
                  <a:srgbClr val="231F57"/>
                </a:solidFill>
                <a:latin typeface="Baskerville Old Face" pitchFamily="18" charset="0"/>
                <a:cs typeface="Arial" pitchFamily="34" charset="0"/>
              </a:rPr>
              <a:t>* The most accurate &amp; feasible technique to      determine the amount &amp; concentration of products.</a:t>
            </a:r>
          </a:p>
          <a:p>
            <a:pPr>
              <a:defRPr/>
            </a:pPr>
            <a:r>
              <a:rPr lang="en-GB" sz="2400" dirty="0">
                <a:solidFill>
                  <a:srgbClr val="231F57"/>
                </a:solidFill>
                <a:latin typeface="Baskerville Old Face" pitchFamily="18" charset="0"/>
                <a:cs typeface="Arial" charset="0"/>
              </a:rPr>
              <a:t>* Rapid cycling (30 minutes to 2 hours).</a:t>
            </a:r>
            <a:endParaRPr lang="en-US" sz="2400" dirty="0">
              <a:solidFill>
                <a:srgbClr val="231F57"/>
              </a:solidFill>
              <a:latin typeface="Baskerville Old Face" pitchFamily="18" charset="0"/>
              <a:cs typeface="Arial" pitchFamily="34" charset="0"/>
            </a:endParaRPr>
          </a:p>
          <a:p>
            <a:pPr>
              <a:defRPr/>
            </a:pPr>
            <a:r>
              <a:rPr lang="en-GB" sz="2400" dirty="0">
                <a:solidFill>
                  <a:srgbClr val="231F57"/>
                </a:solidFill>
                <a:latin typeface="Baskerville Old Face" pitchFamily="18" charset="0"/>
                <a:cs typeface="Times New Roman" charset="0"/>
              </a:rPr>
              <a:t>* Specific &amp; sensitive.</a:t>
            </a:r>
            <a:endParaRPr lang="en-US" sz="2400" dirty="0">
              <a:solidFill>
                <a:srgbClr val="231F57"/>
              </a:solidFill>
              <a:latin typeface="Baskerville Old Face" pitchFamily="18" charset="0"/>
              <a:cs typeface="Arial" pitchFamily="34" charset="0"/>
            </a:endParaRPr>
          </a:p>
          <a:p>
            <a:pPr>
              <a:defRPr/>
            </a:pPr>
            <a:r>
              <a:rPr lang="en-US" sz="2400" dirty="0">
                <a:solidFill>
                  <a:srgbClr val="231F57"/>
                </a:solidFill>
                <a:latin typeface="Baskerville Old Face" pitchFamily="18" charset="0"/>
                <a:cs typeface="Times New Roman" charset="0"/>
              </a:rPr>
              <a:t>* Not much more expensive.</a:t>
            </a:r>
          </a:p>
          <a:p>
            <a:pPr>
              <a:defRPr/>
            </a:pPr>
            <a:endParaRPr lang="en-US" sz="2400" dirty="0">
              <a:solidFill>
                <a:srgbClr val="231F57"/>
              </a:solidFill>
              <a:latin typeface="Baskerville Old Face" pitchFamily="18" charset="0"/>
              <a:cs typeface="Times New Roman" charset="0"/>
            </a:endParaRPr>
          </a:p>
          <a:p>
            <a:pPr>
              <a:defRPr/>
            </a:pPr>
            <a:r>
              <a:rPr lang="en-US" sz="2400" dirty="0">
                <a:solidFill>
                  <a:prstClr val="black"/>
                </a:solidFill>
                <a:latin typeface="Baskerville Old Face" pitchFamily="18" charset="0"/>
                <a:cs typeface="Arial" pitchFamily="34" charset="0"/>
              </a:rPr>
              <a:t>                            * * * * *</a:t>
            </a:r>
          </a:p>
          <a:p>
            <a:pPr>
              <a:defRPr/>
            </a:pPr>
            <a:r>
              <a:rPr lang="en-US" sz="2400" dirty="0">
                <a:solidFill>
                  <a:srgbClr val="475A8D">
                    <a:lumMod val="50000"/>
                  </a:srgbClr>
                </a:solidFill>
                <a:latin typeface="Baskerville Old Face" pitchFamily="18" charset="0"/>
                <a:cs typeface="Arial" pitchFamily="34" charset="0"/>
              </a:rPr>
              <a:t>* Pollution.</a:t>
            </a:r>
          </a:p>
          <a:p>
            <a:pPr>
              <a:defRPr/>
            </a:pPr>
            <a:r>
              <a:rPr lang="en-US" sz="2400" dirty="0">
                <a:solidFill>
                  <a:srgbClr val="475A8D">
                    <a:lumMod val="50000"/>
                  </a:srgbClr>
                </a:solidFill>
                <a:latin typeface="Baskerville Old Face" pitchFamily="18" charset="0"/>
                <a:cs typeface="Arial" pitchFamily="34" charset="0"/>
              </a:rPr>
              <a:t>* Poor precision.</a:t>
            </a:r>
          </a:p>
          <a:p>
            <a:pPr>
              <a:defRPr/>
            </a:pPr>
            <a:r>
              <a:rPr lang="en-US" sz="2400" dirty="0">
                <a:solidFill>
                  <a:srgbClr val="475A8D">
                    <a:lumMod val="50000"/>
                  </a:srgbClr>
                </a:solidFill>
                <a:latin typeface="Baskerville Old Face" pitchFamily="18" charset="0"/>
                <a:cs typeface="Arial" pitchFamily="34" charset="0"/>
              </a:rPr>
              <a:t>* Hard to get quantitative data.</a:t>
            </a:r>
          </a:p>
          <a:p>
            <a:pPr>
              <a:defRPr/>
            </a:pPr>
            <a:endParaRPr lang="en-US" dirty="0">
              <a:solidFill>
                <a:prstClr val="black"/>
              </a:solidFill>
              <a:cs typeface="Arial" pitchFamily="34" charset="0"/>
            </a:endParaRPr>
          </a:p>
        </p:txBody>
      </p:sp>
    </p:spTree>
    <p:extLst>
      <p:ext uri="{BB962C8B-B14F-4D97-AF65-F5344CB8AC3E}">
        <p14:creationId xmlns:p14="http://schemas.microsoft.com/office/powerpoint/2010/main" val="149783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3962400" cy="914400"/>
          </a:xfrm>
        </p:spPr>
        <p:txBody>
          <a:bodyPr/>
          <a:lstStyle/>
          <a:p>
            <a:pPr eaLnBrk="1" fontAlgn="auto" hangingPunct="1">
              <a:spcAft>
                <a:spcPts val="0"/>
              </a:spcAft>
              <a:defRPr/>
            </a:pPr>
            <a:r>
              <a:rPr lang="en-US" dirty="0" smtClean="0">
                <a:solidFill>
                  <a:schemeClr val="tx2">
                    <a:satMod val="130000"/>
                  </a:schemeClr>
                </a:solidFill>
                <a:latin typeface="Baskerville Old Face" pitchFamily="18" charset="0"/>
              </a:rPr>
              <a:t>Real Time PCR</a:t>
            </a:r>
            <a:endParaRPr lang="en-US" dirty="0">
              <a:solidFill>
                <a:schemeClr val="tx2">
                  <a:satMod val="130000"/>
                </a:schemeClr>
              </a:solidFill>
              <a:latin typeface="Baskerville Old Face" pitchFamily="18" charset="0"/>
            </a:endParaRPr>
          </a:p>
        </p:txBody>
      </p:sp>
      <p:sp>
        <p:nvSpPr>
          <p:cNvPr id="70659" name="TextBox 2"/>
          <p:cNvSpPr txBox="1">
            <a:spLocks noChangeArrowheads="1"/>
          </p:cNvSpPr>
          <p:nvPr/>
        </p:nvSpPr>
        <p:spPr bwMode="auto">
          <a:xfrm>
            <a:off x="990600" y="1085850"/>
            <a:ext cx="79018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endParaRPr lang="en-US" altLang="uk-UA" sz="2400" b="1" i="1" dirty="0">
              <a:solidFill>
                <a:srgbClr val="00FF00"/>
              </a:solidFill>
              <a:latin typeface="Baskerville Old Face" pitchFamily="18" charset="0"/>
              <a:cs typeface="Arial" pitchFamily="34" charset="0"/>
            </a:endParaRPr>
          </a:p>
          <a:p>
            <a:pPr eaLnBrk="1" fontAlgn="base" hangingPunct="1">
              <a:spcBef>
                <a:spcPct val="0"/>
              </a:spcBef>
              <a:spcAft>
                <a:spcPct val="0"/>
              </a:spcAft>
              <a:buClrTx/>
              <a:buSzTx/>
              <a:buFontTx/>
              <a:buNone/>
            </a:pPr>
            <a:r>
              <a:rPr lang="en-US" altLang="uk-UA" sz="2400" i="1" dirty="0">
                <a:solidFill>
                  <a:prstClr val="black"/>
                </a:solidFill>
                <a:latin typeface="Baskerville Old Face" pitchFamily="18" charset="0"/>
                <a:cs typeface="Arial" pitchFamily="34" charset="0"/>
              </a:rPr>
              <a:t>Quantitative Real-Time PCR is an important technique for </a:t>
            </a:r>
            <a:r>
              <a:rPr lang="en-US" altLang="uk-UA" sz="2400" i="1" dirty="0">
                <a:solidFill>
                  <a:srgbClr val="FF0000"/>
                </a:solidFill>
                <a:latin typeface="Baskerville Old Face" pitchFamily="18" charset="0"/>
                <a:cs typeface="Arial" pitchFamily="34" charset="0"/>
              </a:rPr>
              <a:t>quantifying </a:t>
            </a:r>
            <a:r>
              <a:rPr lang="en-US" altLang="uk-UA" sz="2400" i="1" dirty="0">
                <a:solidFill>
                  <a:prstClr val="black"/>
                </a:solidFill>
                <a:latin typeface="Baskerville Old Face" pitchFamily="18" charset="0"/>
                <a:cs typeface="Arial" pitchFamily="34" charset="0"/>
              </a:rPr>
              <a:t>messenger RNA levels (gene expression) and DNA gene levels (copy number) in biological samples</a:t>
            </a:r>
            <a:r>
              <a:rPr lang="en-US" altLang="uk-UA" sz="2400" i="1" dirty="0" smtClean="0">
                <a:solidFill>
                  <a:prstClr val="black"/>
                </a:solidFill>
                <a:latin typeface="Baskerville Old Face" pitchFamily="18" charset="0"/>
                <a:cs typeface="Arial" pitchFamily="34" charset="0"/>
              </a:rPr>
              <a:t>.</a:t>
            </a:r>
            <a:endParaRPr lang="en-US" altLang="uk-UA" sz="2000" dirty="0">
              <a:solidFill>
                <a:prstClr val="black"/>
              </a:solidFill>
              <a:latin typeface="Baskerville Old Face" pitchFamily="18" charset="0"/>
              <a:cs typeface="Arial" pitchFamily="34" charset="0"/>
            </a:endParaRPr>
          </a:p>
        </p:txBody>
      </p:sp>
      <p:sp>
        <p:nvSpPr>
          <p:cNvPr id="70660" name="Rectangle 3"/>
          <p:cNvSpPr>
            <a:spLocks noChangeArrowheads="1"/>
          </p:cNvSpPr>
          <p:nvPr/>
        </p:nvSpPr>
        <p:spPr bwMode="auto">
          <a:xfrm>
            <a:off x="990600" y="3105150"/>
            <a:ext cx="7901880"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lnSpc>
                <a:spcPct val="80000"/>
              </a:lnSpc>
              <a:spcBef>
                <a:spcPct val="0"/>
              </a:spcBef>
              <a:spcAft>
                <a:spcPct val="0"/>
              </a:spcAft>
              <a:buClrTx/>
              <a:buSzTx/>
              <a:buFontTx/>
              <a:buNone/>
            </a:pPr>
            <a:r>
              <a:rPr lang="en-US" altLang="uk-UA" sz="2400" dirty="0">
                <a:solidFill>
                  <a:prstClr val="black"/>
                </a:solidFill>
                <a:latin typeface="Baskerville Old Face" pitchFamily="18" charset="0"/>
                <a:cs typeface="Arial" pitchFamily="34" charset="0"/>
              </a:rPr>
              <a:t>Additional benefits of Real-Time quantitative PCR include sensitivity and a wide dynamic range. As few as 10 copies of an RNA/DNA target can be </a:t>
            </a:r>
            <a:r>
              <a:rPr lang="en-US" altLang="uk-UA" sz="2400" dirty="0" smtClean="0">
                <a:solidFill>
                  <a:prstClr val="black"/>
                </a:solidFill>
                <a:latin typeface="Baskerville Old Face" pitchFamily="18" charset="0"/>
                <a:cs typeface="Arial" pitchFamily="34" charset="0"/>
              </a:rPr>
              <a:t>detected.</a:t>
            </a:r>
            <a:endParaRPr lang="en-US" altLang="uk-UA" sz="2400" dirty="0">
              <a:solidFill>
                <a:prstClr val="black"/>
              </a:solidFill>
              <a:latin typeface="Baskerville Old Face" pitchFamily="18" charset="0"/>
              <a:cs typeface="Arial" pitchFamily="34" charset="0"/>
            </a:endParaRPr>
          </a:p>
        </p:txBody>
      </p:sp>
      <p:sp>
        <p:nvSpPr>
          <p:cNvPr id="70661" name="Rectangle 4"/>
          <p:cNvSpPr>
            <a:spLocks noChangeArrowheads="1"/>
          </p:cNvSpPr>
          <p:nvPr/>
        </p:nvSpPr>
        <p:spPr bwMode="auto">
          <a:xfrm>
            <a:off x="990600" y="4830763"/>
            <a:ext cx="790188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80000"/>
              <a:buFont typeface="Wingdings 2" pitchFamily="18" charset="2"/>
              <a:buChar char=""/>
              <a:defRPr sz="3200">
                <a:solidFill>
                  <a:schemeClr val="tx1"/>
                </a:solidFill>
                <a:latin typeface="Gill Sans MT" pitchFamily="34" charset="0"/>
              </a:defRPr>
            </a:lvl1pPr>
            <a:lvl2pPr marL="742950" indent="-285750" eaLnBrk="0" hangingPunct="0">
              <a:spcBef>
                <a:spcPts val="550"/>
              </a:spcBef>
              <a:buClr>
                <a:schemeClr val="accent1"/>
              </a:buClr>
              <a:buFont typeface="Verdana" pitchFamily="34" charset="0"/>
              <a:buChar char="◦"/>
              <a:defRPr sz="2800">
                <a:solidFill>
                  <a:schemeClr val="tx1"/>
                </a:solidFill>
                <a:latin typeface="Gill Sans MT" pitchFamily="34" charset="0"/>
              </a:defRPr>
            </a:lvl2pPr>
            <a:lvl3pPr marL="1143000" indent="-228600" eaLnBrk="0" hangingPunct="0">
              <a:spcBef>
                <a:spcPct val="20000"/>
              </a:spcBef>
              <a:buClr>
                <a:schemeClr val="accent2"/>
              </a:buClr>
              <a:buFont typeface="Wingdings 2" pitchFamily="18" charset="2"/>
              <a:buChar char=""/>
              <a:defRPr sz="2400">
                <a:solidFill>
                  <a:schemeClr val="tx1"/>
                </a:solidFill>
                <a:latin typeface="Gill Sans MT" pitchFamily="34" charset="0"/>
              </a:defRPr>
            </a:lvl3pPr>
            <a:lvl4pPr marL="1600200" indent="-228600" eaLnBrk="0" hangingPunct="0">
              <a:spcBef>
                <a:spcPct val="20000"/>
              </a:spcBef>
              <a:buClr>
                <a:srgbClr val="C32D2E"/>
              </a:buClr>
              <a:buFont typeface="Wingdings 2" pitchFamily="18" charset="2"/>
              <a:buChar char=""/>
              <a:defRPr sz="2000">
                <a:solidFill>
                  <a:schemeClr val="tx1"/>
                </a:solidFill>
                <a:latin typeface="Gill Sans MT" pitchFamily="34" charset="0"/>
              </a:defRPr>
            </a:lvl4pPr>
            <a:lvl5pPr marL="2057400" indent="-228600" eaLnBrk="0" hangingPunct="0">
              <a:spcBef>
                <a:spcPct val="20000"/>
              </a:spcBef>
              <a:buClr>
                <a:srgbClr val="84AA33"/>
              </a:buClr>
              <a:buFont typeface="Wingdings 2" pitchFamily="18" charset="2"/>
              <a:buChar char=""/>
              <a:defRPr sz="2000">
                <a:solidFill>
                  <a:schemeClr val="tx1"/>
                </a:solidFill>
                <a:latin typeface="Gill Sans MT" pitchFamily="34" charset="0"/>
              </a:defRPr>
            </a:lvl5pPr>
            <a:lvl6pPr marL="25146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6pPr>
            <a:lvl7pPr marL="29718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7pPr>
            <a:lvl8pPr marL="34290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8pPr>
            <a:lvl9pPr marL="3886200" indent="-228600" eaLnBrk="0" fontAlgn="base" hangingPunct="0">
              <a:spcBef>
                <a:spcPct val="20000"/>
              </a:spcBef>
              <a:spcAft>
                <a:spcPct val="0"/>
              </a:spcAft>
              <a:buClr>
                <a:srgbClr val="84AA33"/>
              </a:buClr>
              <a:buFont typeface="Wingdings 2" pitchFamily="18" charset="2"/>
              <a:buChar char=""/>
              <a:defRPr sz="2000">
                <a:solidFill>
                  <a:schemeClr val="tx1"/>
                </a:solidFill>
                <a:latin typeface="Gill Sans MT" pitchFamily="34" charset="0"/>
              </a:defRPr>
            </a:lvl9pPr>
          </a:lstStyle>
          <a:p>
            <a:pPr eaLnBrk="1" fontAlgn="base" hangingPunct="1">
              <a:spcBef>
                <a:spcPct val="0"/>
              </a:spcBef>
              <a:spcAft>
                <a:spcPct val="0"/>
              </a:spcAft>
              <a:buClrTx/>
              <a:buSzTx/>
              <a:buFontTx/>
              <a:buNone/>
            </a:pPr>
            <a:r>
              <a:rPr lang="en-GB" altLang="uk-UA" sz="2400" dirty="0">
                <a:solidFill>
                  <a:prstClr val="black"/>
                </a:solidFill>
                <a:latin typeface="Baskerville Old Face" pitchFamily="18" charset="0"/>
                <a:cs typeface="Arial" pitchFamily="34" charset="0"/>
              </a:rPr>
              <a:t>Considered to be the most </a:t>
            </a:r>
            <a:r>
              <a:rPr lang="en-GB" altLang="uk-UA" sz="2400" dirty="0">
                <a:solidFill>
                  <a:srgbClr val="FF0000"/>
                </a:solidFill>
                <a:latin typeface="Baskerville Old Face" pitchFamily="18" charset="0"/>
                <a:cs typeface="Arial" pitchFamily="34" charset="0"/>
              </a:rPr>
              <a:t>sensitive</a:t>
            </a:r>
            <a:r>
              <a:rPr lang="en-GB" altLang="uk-UA" sz="2400" dirty="0">
                <a:solidFill>
                  <a:prstClr val="black"/>
                </a:solidFill>
                <a:latin typeface="Baskerville Old Face" pitchFamily="18" charset="0"/>
                <a:cs typeface="Arial" pitchFamily="34" charset="0"/>
              </a:rPr>
              <a:t> method for the detection and quantification of gene expression</a:t>
            </a:r>
          </a:p>
        </p:txBody>
      </p:sp>
    </p:spTree>
    <p:extLst>
      <p:ext uri="{BB962C8B-B14F-4D97-AF65-F5344CB8AC3E}">
        <p14:creationId xmlns:p14="http://schemas.microsoft.com/office/powerpoint/2010/main" val="151166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850" y="2205038"/>
            <a:ext cx="8712200" cy="1227137"/>
          </a:xfrm>
        </p:spPr>
        <p:txBody>
          <a:bodyPr tIns="12065" rtlCol="0"/>
          <a:lstStyle/>
          <a:p>
            <a:pPr marL="12700" eaLnBrk="1" fontAlgn="auto" hangingPunct="1">
              <a:spcBef>
                <a:spcPts val="95"/>
              </a:spcBef>
              <a:spcAft>
                <a:spcPts val="0"/>
              </a:spcAft>
              <a:defRPr/>
            </a:pPr>
            <a:r>
              <a:rPr sz="7900" spc="-50" dirty="0">
                <a:solidFill>
                  <a:srgbClr val="7E5F00"/>
                </a:solidFill>
              </a:rPr>
              <a:t>Real </a:t>
            </a:r>
            <a:r>
              <a:rPr sz="7900" spc="-5" dirty="0">
                <a:solidFill>
                  <a:srgbClr val="7E5F00"/>
                </a:solidFill>
              </a:rPr>
              <a:t>Time</a:t>
            </a:r>
            <a:r>
              <a:rPr sz="7900" spc="-10" dirty="0">
                <a:solidFill>
                  <a:srgbClr val="7E5F00"/>
                </a:solidFill>
              </a:rPr>
              <a:t> -PCR</a:t>
            </a:r>
            <a:endParaRPr sz="7900" dirty="0"/>
          </a:p>
        </p:txBody>
      </p:sp>
    </p:spTree>
    <p:extLst>
      <p:ext uri="{BB962C8B-B14F-4D97-AF65-F5344CB8AC3E}">
        <p14:creationId xmlns:p14="http://schemas.microsoft.com/office/powerpoint/2010/main" val="528053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3425" y="468313"/>
            <a:ext cx="5137150" cy="1243012"/>
          </a:xfrm>
        </p:spPr>
        <p:txBody>
          <a:bodyPr tIns="12065" rtlCol="0"/>
          <a:lstStyle/>
          <a:p>
            <a:pPr marL="12700" eaLnBrk="1" fontAlgn="auto" hangingPunct="1">
              <a:spcBef>
                <a:spcPts val="95"/>
              </a:spcBef>
              <a:spcAft>
                <a:spcPts val="0"/>
              </a:spcAft>
              <a:defRPr/>
            </a:pPr>
            <a:r>
              <a:rPr spc="5" dirty="0">
                <a:solidFill>
                  <a:srgbClr val="00AF50"/>
                </a:solidFill>
              </a:rPr>
              <a:t>What </a:t>
            </a:r>
            <a:r>
              <a:rPr spc="-5" dirty="0">
                <a:solidFill>
                  <a:srgbClr val="00AF50"/>
                </a:solidFill>
              </a:rPr>
              <a:t>is </a:t>
            </a:r>
            <a:r>
              <a:rPr spc="-25" dirty="0">
                <a:solidFill>
                  <a:srgbClr val="00AF50"/>
                </a:solidFill>
              </a:rPr>
              <a:t>Real </a:t>
            </a:r>
            <a:r>
              <a:rPr spc="-5" dirty="0">
                <a:solidFill>
                  <a:srgbClr val="00AF50"/>
                </a:solidFill>
              </a:rPr>
              <a:t>Time-PCR</a:t>
            </a:r>
            <a:r>
              <a:rPr spc="-30" dirty="0">
                <a:solidFill>
                  <a:srgbClr val="00AF50"/>
                </a:solidFill>
              </a:rPr>
              <a:t> </a:t>
            </a:r>
            <a:r>
              <a:rPr spc="-5" dirty="0">
                <a:solidFill>
                  <a:srgbClr val="00AF50"/>
                </a:solidFill>
              </a:rPr>
              <a:t>?</a:t>
            </a:r>
          </a:p>
        </p:txBody>
      </p:sp>
      <p:sp>
        <p:nvSpPr>
          <p:cNvPr id="3" name="object 3"/>
          <p:cNvSpPr txBox="1"/>
          <p:nvPr/>
        </p:nvSpPr>
        <p:spPr>
          <a:xfrm>
            <a:off x="687388" y="1770063"/>
            <a:ext cx="7770812" cy="4822825"/>
          </a:xfrm>
          <a:prstGeom prst="rect">
            <a:avLst/>
          </a:prstGeom>
        </p:spPr>
        <p:txBody>
          <a:bodyPr lIns="0" tIns="89535"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ts val="2500"/>
              </a:lnSpc>
              <a:spcBef>
                <a:spcPts val="700"/>
              </a:spcBef>
              <a:spcAft>
                <a:spcPct val="0"/>
              </a:spcAft>
              <a:buFont typeface="Arial" pitchFamily="34" charset="0"/>
              <a:buChar char="•"/>
            </a:pPr>
            <a:r>
              <a:rPr lang="en-US" altLang="en-US" sz="2600" b="1" dirty="0">
                <a:solidFill>
                  <a:srgbClr val="000000"/>
                </a:solidFill>
              </a:rPr>
              <a:t>Real-Time PCR is a specialized technique that allows a PCR  reaction to be visualized “in real time” as the reaction  progresses.</a:t>
            </a:r>
            <a:endParaRPr lang="en-US" altLang="en-US" sz="2600" dirty="0">
              <a:solidFill>
                <a:srgbClr val="000000"/>
              </a:solidFill>
            </a:endParaRPr>
          </a:p>
          <a:p>
            <a:pPr eaLnBrk="1" fontAlgn="base" hangingPunct="1">
              <a:spcBef>
                <a:spcPts val="50"/>
              </a:spcBef>
              <a:spcAft>
                <a:spcPct val="0"/>
              </a:spcAft>
              <a:buFontTx/>
              <a:buChar char="•"/>
            </a:pPr>
            <a:endParaRPr lang="en-US" altLang="en-US" sz="3800" dirty="0">
              <a:solidFill>
                <a:srgbClr val="000000"/>
              </a:solidFill>
            </a:endParaRPr>
          </a:p>
          <a:p>
            <a:pPr algn="just" eaLnBrk="1" fontAlgn="base" hangingPunct="1">
              <a:lnSpc>
                <a:spcPts val="2500"/>
              </a:lnSpc>
              <a:spcBef>
                <a:spcPct val="0"/>
              </a:spcBef>
              <a:spcAft>
                <a:spcPct val="0"/>
              </a:spcAft>
              <a:buFont typeface="Arial" pitchFamily="34" charset="0"/>
              <a:buChar char="•"/>
            </a:pPr>
            <a:r>
              <a:rPr lang="en-US" altLang="en-US" sz="2600" b="1" dirty="0">
                <a:solidFill>
                  <a:srgbClr val="2D75B6"/>
                </a:solidFill>
              </a:rPr>
              <a:t>This enables researchers to </a:t>
            </a:r>
            <a:r>
              <a:rPr lang="en-US" altLang="en-US" sz="2600" b="1" dirty="0">
                <a:solidFill>
                  <a:srgbClr val="FF0000"/>
                </a:solidFill>
              </a:rPr>
              <a:t>quantify</a:t>
            </a:r>
            <a:r>
              <a:rPr lang="en-US" altLang="en-US" sz="2600" b="1" dirty="0">
                <a:solidFill>
                  <a:srgbClr val="2D75B6"/>
                </a:solidFill>
              </a:rPr>
              <a:t> the amount of DNA in the  sample at the start of the reaction!</a:t>
            </a:r>
            <a:endParaRPr lang="en-US" altLang="en-US" sz="2600" dirty="0">
              <a:solidFill>
                <a:srgbClr val="000000"/>
              </a:solidFill>
            </a:endParaRPr>
          </a:p>
          <a:p>
            <a:pPr eaLnBrk="1" fontAlgn="base" hangingPunct="1">
              <a:spcBef>
                <a:spcPts val="13"/>
              </a:spcBef>
              <a:spcAft>
                <a:spcPct val="0"/>
              </a:spcAft>
              <a:buFontTx/>
              <a:buChar char="•"/>
            </a:pPr>
            <a:endParaRPr lang="en-US" altLang="en-US" sz="3900" dirty="0">
              <a:solidFill>
                <a:srgbClr val="000000"/>
              </a:solidFill>
            </a:endParaRPr>
          </a:p>
          <a:p>
            <a:pPr algn="just" eaLnBrk="1" fontAlgn="base" hangingPunct="1">
              <a:lnSpc>
                <a:spcPts val="2500"/>
              </a:lnSpc>
              <a:spcBef>
                <a:spcPct val="0"/>
              </a:spcBef>
              <a:spcAft>
                <a:spcPct val="0"/>
              </a:spcAft>
              <a:buFont typeface="Arial" pitchFamily="34" charset="0"/>
              <a:buChar char="•"/>
            </a:pPr>
            <a:r>
              <a:rPr lang="en-US" altLang="en-US" sz="2600" b="1" dirty="0">
                <a:solidFill>
                  <a:srgbClr val="001F5F"/>
                </a:solidFill>
              </a:rPr>
              <a:t>It differs from standard PCR in a way that it can detect the  amplified product as the reaction progresses with time but in  standard PCR the amplified product is detected at the end of the  reaction by agarose gel electrophoresis.</a:t>
            </a:r>
            <a:endParaRPr lang="en-US" altLang="en-US" sz="2600" dirty="0">
              <a:solidFill>
                <a:srgbClr val="000000"/>
              </a:solidFill>
            </a:endParaRPr>
          </a:p>
        </p:txBody>
      </p:sp>
    </p:spTree>
    <p:extLst>
      <p:ext uri="{BB962C8B-B14F-4D97-AF65-F5344CB8AC3E}">
        <p14:creationId xmlns:p14="http://schemas.microsoft.com/office/powerpoint/2010/main" val="48469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7388" y="373063"/>
            <a:ext cx="7332662" cy="1736725"/>
          </a:xfrm>
        </p:spPr>
        <p:txBody>
          <a:bodyPr tIns="81280"/>
          <a:lstStyle/>
          <a:p>
            <a:pPr marL="12700" eaLnBrk="1" hangingPunct="1">
              <a:lnSpc>
                <a:spcPts val="4325"/>
              </a:lnSpc>
              <a:spcBef>
                <a:spcPts val="638"/>
              </a:spcBef>
              <a:tabLst>
                <a:tab pos="4054475" algn="l"/>
              </a:tabLst>
            </a:pPr>
            <a:r>
              <a:rPr lang="en-US" altLang="en-US" smtClean="0">
                <a:solidFill>
                  <a:srgbClr val="FF0000"/>
                </a:solidFill>
                <a:latin typeface="Arial Black" pitchFamily="34" charset="0"/>
                <a:ea typeface="Arial Black" pitchFamily="34" charset="0"/>
                <a:cs typeface="Arial Black" pitchFamily="34" charset="0"/>
              </a:rPr>
              <a:t>Why Real Time? </a:t>
            </a:r>
            <a:r>
              <a:rPr lang="en-US" altLang="en-US" smtClean="0">
                <a:solidFill>
                  <a:srgbClr val="6F2F9F"/>
                </a:solidFill>
                <a:latin typeface="Arial Black" pitchFamily="34" charset="0"/>
                <a:ea typeface="Arial Black" pitchFamily="34" charset="0"/>
                <a:cs typeface="Arial Black" pitchFamily="34" charset="0"/>
              </a:rPr>
              <a:t>What's wrong with  Agarose Gels	?</a:t>
            </a:r>
          </a:p>
        </p:txBody>
      </p:sp>
      <p:sp>
        <p:nvSpPr>
          <p:cNvPr id="3" name="object 3"/>
          <p:cNvSpPr txBox="1"/>
          <p:nvPr/>
        </p:nvSpPr>
        <p:spPr>
          <a:xfrm>
            <a:off x="687388" y="1722438"/>
            <a:ext cx="7770812" cy="5102551"/>
          </a:xfrm>
          <a:prstGeom prst="rect">
            <a:avLst/>
          </a:prstGeom>
        </p:spPr>
        <p:txBody>
          <a:bodyPr lIns="0" tIns="53975"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523875" indent="-21590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eaLnBrk="1" fontAlgn="base" hangingPunct="1">
              <a:spcBef>
                <a:spcPts val="425"/>
              </a:spcBef>
              <a:spcAft>
                <a:spcPct val="0"/>
              </a:spcAft>
              <a:buFont typeface="Arial" pitchFamily="34" charset="0"/>
              <a:buChar char="•"/>
            </a:pPr>
            <a:r>
              <a:rPr lang="en-US" altLang="en-US" sz="2800" b="1" dirty="0">
                <a:solidFill>
                  <a:srgbClr val="C00000"/>
                </a:solidFill>
              </a:rPr>
              <a:t>End point analysis</a:t>
            </a:r>
            <a:endParaRPr lang="en-US" altLang="en-US" sz="2800" dirty="0">
              <a:solidFill>
                <a:srgbClr val="000000"/>
              </a:solidFill>
            </a:endParaRPr>
          </a:p>
          <a:p>
            <a:pPr lvl="1" eaLnBrk="1" fontAlgn="base" hangingPunct="1">
              <a:spcBef>
                <a:spcPts val="325"/>
              </a:spcBef>
              <a:spcAft>
                <a:spcPct val="0"/>
              </a:spcAft>
              <a:buFontTx/>
              <a:buChar char="-"/>
            </a:pPr>
            <a:r>
              <a:rPr lang="en-US" altLang="en-US" sz="2800" dirty="0">
                <a:solidFill>
                  <a:srgbClr val="000000"/>
                </a:solidFill>
              </a:rPr>
              <a:t>End point result is time consuming</a:t>
            </a:r>
          </a:p>
          <a:p>
            <a:pPr lvl="1" eaLnBrk="1" fontAlgn="base" hangingPunct="1">
              <a:lnSpc>
                <a:spcPct val="80000"/>
              </a:lnSpc>
              <a:spcBef>
                <a:spcPts val="1013"/>
              </a:spcBef>
              <a:spcAft>
                <a:spcPct val="0"/>
              </a:spcAft>
              <a:buFontTx/>
              <a:buChar char="-"/>
            </a:pPr>
            <a:r>
              <a:rPr lang="en-US" altLang="en-US" sz="2800" dirty="0">
                <a:solidFill>
                  <a:srgbClr val="000000"/>
                </a:solidFill>
              </a:rPr>
              <a:t>End point is variable from sample to sample, while gels may  not be	able to resolve these variability's in yields.</a:t>
            </a:r>
          </a:p>
          <a:p>
            <a:pPr eaLnBrk="1" fontAlgn="base" hangingPunct="1">
              <a:spcBef>
                <a:spcPts val="325"/>
              </a:spcBef>
              <a:spcAft>
                <a:spcPct val="0"/>
              </a:spcAft>
              <a:buFont typeface="Arial" pitchFamily="34" charset="0"/>
              <a:buChar char="•"/>
            </a:pPr>
            <a:r>
              <a:rPr lang="en-US" altLang="en-US" sz="2800" b="1" dirty="0">
                <a:solidFill>
                  <a:srgbClr val="006FC0"/>
                </a:solidFill>
              </a:rPr>
              <a:t>Low resolution</a:t>
            </a:r>
            <a:endParaRPr lang="en-US" altLang="en-US" sz="2800" dirty="0">
              <a:solidFill>
                <a:srgbClr val="000000"/>
              </a:solidFill>
            </a:endParaRPr>
          </a:p>
          <a:p>
            <a:pPr eaLnBrk="1" fontAlgn="base" hangingPunct="1">
              <a:spcBef>
                <a:spcPts val="325"/>
              </a:spcBef>
              <a:spcAft>
                <a:spcPct val="0"/>
              </a:spcAft>
              <a:buFont typeface="Arial" pitchFamily="34" charset="0"/>
              <a:buChar char="•"/>
            </a:pPr>
            <a:r>
              <a:rPr lang="en-US" altLang="en-US" sz="2800" b="1" dirty="0">
                <a:solidFill>
                  <a:srgbClr val="538235"/>
                </a:solidFill>
              </a:rPr>
              <a:t>Low sensitivity</a:t>
            </a:r>
            <a:endParaRPr lang="en-US" altLang="en-US" sz="2800" dirty="0">
              <a:solidFill>
                <a:srgbClr val="000000"/>
              </a:solidFill>
            </a:endParaRPr>
          </a:p>
          <a:p>
            <a:pPr eaLnBrk="1" fontAlgn="base" hangingPunct="1">
              <a:spcBef>
                <a:spcPts val="338"/>
              </a:spcBef>
              <a:spcAft>
                <a:spcPct val="0"/>
              </a:spcAft>
              <a:buFont typeface="Arial" pitchFamily="34" charset="0"/>
              <a:buChar char="•"/>
            </a:pPr>
            <a:r>
              <a:rPr lang="en-US" altLang="en-US" sz="2800" b="1" dirty="0">
                <a:solidFill>
                  <a:srgbClr val="525252"/>
                </a:solidFill>
              </a:rPr>
              <a:t>Size-based discrimination only</a:t>
            </a:r>
            <a:endParaRPr lang="en-US" altLang="en-US" sz="2800" dirty="0">
              <a:solidFill>
                <a:srgbClr val="000000"/>
              </a:solidFill>
            </a:endParaRPr>
          </a:p>
          <a:p>
            <a:pPr eaLnBrk="1" fontAlgn="base" hangingPunct="1">
              <a:lnSpc>
                <a:spcPts val="3838"/>
              </a:lnSpc>
              <a:spcBef>
                <a:spcPts val="925"/>
              </a:spcBef>
              <a:spcAft>
                <a:spcPct val="0"/>
              </a:spcAft>
            </a:pPr>
            <a:r>
              <a:rPr lang="en-US" altLang="en-US" sz="4000" b="1" dirty="0">
                <a:solidFill>
                  <a:srgbClr val="FF0000"/>
                </a:solidFill>
              </a:rPr>
              <a:t>Real-time	PCR	enables	the	amount	of  </a:t>
            </a:r>
            <a:r>
              <a:rPr lang="en-US" altLang="en-US" sz="4000" b="1" u="sng" dirty="0">
                <a:solidFill>
                  <a:srgbClr val="FF0000"/>
                </a:solidFill>
              </a:rPr>
              <a:t>starting material</a:t>
            </a:r>
            <a:r>
              <a:rPr lang="en-US" altLang="en-US" sz="4000" b="1" dirty="0">
                <a:solidFill>
                  <a:srgbClr val="FF0000"/>
                </a:solidFill>
              </a:rPr>
              <a:t> to be quantified</a:t>
            </a:r>
            <a:endParaRPr lang="en-US" altLang="en-US" sz="4000" dirty="0">
              <a:solidFill>
                <a:srgbClr val="000000"/>
              </a:solidFill>
            </a:endParaRPr>
          </a:p>
        </p:txBody>
      </p:sp>
    </p:spTree>
    <p:extLst>
      <p:ext uri="{BB962C8B-B14F-4D97-AF65-F5344CB8AC3E}">
        <p14:creationId xmlns:p14="http://schemas.microsoft.com/office/powerpoint/2010/main" val="3261302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5238" y="647700"/>
            <a:ext cx="4071937" cy="1243013"/>
          </a:xfrm>
        </p:spPr>
        <p:txBody>
          <a:bodyPr tIns="12065" rtlCol="0"/>
          <a:lstStyle/>
          <a:p>
            <a:pPr marL="12700" eaLnBrk="1" fontAlgn="auto" hangingPunct="1">
              <a:spcBef>
                <a:spcPts val="95"/>
              </a:spcBef>
              <a:spcAft>
                <a:spcPts val="0"/>
              </a:spcAft>
              <a:defRPr/>
            </a:pPr>
            <a:r>
              <a:rPr spc="-30" dirty="0">
                <a:solidFill>
                  <a:srgbClr val="4471C4"/>
                </a:solidFill>
              </a:rPr>
              <a:t>Real </a:t>
            </a:r>
            <a:r>
              <a:rPr spc="-10" dirty="0">
                <a:solidFill>
                  <a:srgbClr val="4471C4"/>
                </a:solidFill>
              </a:rPr>
              <a:t>Time Principle</a:t>
            </a:r>
          </a:p>
        </p:txBody>
      </p:sp>
      <p:sp>
        <p:nvSpPr>
          <p:cNvPr id="3" name="object 3"/>
          <p:cNvSpPr txBox="1"/>
          <p:nvPr/>
        </p:nvSpPr>
        <p:spPr>
          <a:xfrm>
            <a:off x="687388" y="1765300"/>
            <a:ext cx="7769225" cy="4803775"/>
          </a:xfrm>
          <a:prstGeom prst="rect">
            <a:avLst/>
          </a:prstGeom>
        </p:spPr>
        <p:txBody>
          <a:bodyPr lIns="0" tIns="93980" rIns="0" bIns="0">
            <a:spAutoFit/>
          </a:bodyPr>
          <a:lstStyle>
            <a:lvl1pPr marL="241300" indent="-228600" eaLnBrk="0" hangingPunct="0">
              <a:tabLst>
                <a:tab pos="241300" algn="l"/>
              </a:tabLst>
              <a:defRPr>
                <a:solidFill>
                  <a:schemeClr val="tx1"/>
                </a:solidFill>
                <a:latin typeface="Arial" pitchFamily="34" charset="0"/>
                <a:cs typeface="Arial" pitchFamily="34" charset="0"/>
              </a:defRPr>
            </a:lvl1pPr>
            <a:lvl2pPr marL="742950" indent="-285750" eaLnBrk="0" hangingPunct="0">
              <a:tabLst>
                <a:tab pos="241300" algn="l"/>
              </a:tabLst>
              <a:defRPr>
                <a:solidFill>
                  <a:schemeClr val="tx1"/>
                </a:solidFill>
                <a:latin typeface="Arial" pitchFamily="34" charset="0"/>
                <a:cs typeface="Arial" pitchFamily="34" charset="0"/>
              </a:defRPr>
            </a:lvl2pPr>
            <a:lvl3pPr marL="1143000" indent="-228600" eaLnBrk="0" hangingPunct="0">
              <a:tabLst>
                <a:tab pos="241300" algn="l"/>
              </a:tabLst>
              <a:defRPr>
                <a:solidFill>
                  <a:schemeClr val="tx1"/>
                </a:solidFill>
                <a:latin typeface="Arial" pitchFamily="34" charset="0"/>
                <a:cs typeface="Arial" pitchFamily="34" charset="0"/>
              </a:defRPr>
            </a:lvl3pPr>
            <a:lvl4pPr marL="1600200" indent="-228600" eaLnBrk="0" hangingPunct="0">
              <a:tabLst>
                <a:tab pos="241300" algn="l"/>
              </a:tabLst>
              <a:defRPr>
                <a:solidFill>
                  <a:schemeClr val="tx1"/>
                </a:solidFill>
                <a:latin typeface="Arial" pitchFamily="34" charset="0"/>
                <a:cs typeface="Arial" pitchFamily="34" charset="0"/>
              </a:defRPr>
            </a:lvl4pPr>
            <a:lvl5pPr marL="2057400" indent="-228600" eaLnBrk="0" hangingPunct="0">
              <a:tabLst>
                <a:tab pos="2413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241300" algn="l"/>
              </a:tabLst>
              <a:defRPr>
                <a:solidFill>
                  <a:schemeClr val="tx1"/>
                </a:solidFill>
                <a:latin typeface="Arial" pitchFamily="34" charset="0"/>
                <a:cs typeface="Arial" pitchFamily="34" charset="0"/>
              </a:defRPr>
            </a:lvl9pPr>
          </a:lstStyle>
          <a:p>
            <a:pPr algn="just" eaLnBrk="1" fontAlgn="base" hangingPunct="1">
              <a:lnSpc>
                <a:spcPts val="2688"/>
              </a:lnSpc>
              <a:spcBef>
                <a:spcPts val="738"/>
              </a:spcBef>
              <a:spcAft>
                <a:spcPct val="0"/>
              </a:spcAft>
              <a:buFont typeface="Arial" pitchFamily="34" charset="0"/>
              <a:buChar char="•"/>
            </a:pPr>
            <a:r>
              <a:rPr lang="en-US" altLang="en-US" sz="2800" b="1" dirty="0">
                <a:solidFill>
                  <a:srgbClr val="000000"/>
                </a:solidFill>
              </a:rPr>
              <a:t>It is based on the detection and quantitation of a  </a:t>
            </a:r>
            <a:r>
              <a:rPr lang="en-US" altLang="en-US" sz="2800" b="1" u="sng" dirty="0">
                <a:solidFill>
                  <a:srgbClr val="000000"/>
                </a:solidFill>
              </a:rPr>
              <a:t>fluorescent reporter</a:t>
            </a:r>
            <a:endParaRPr lang="en-US" altLang="en-US" sz="2800" u="sng" dirty="0">
              <a:solidFill>
                <a:srgbClr val="000000"/>
              </a:solidFill>
            </a:endParaRPr>
          </a:p>
          <a:p>
            <a:pPr eaLnBrk="1" fontAlgn="base" hangingPunct="1">
              <a:spcBef>
                <a:spcPts val="38"/>
              </a:spcBef>
              <a:spcAft>
                <a:spcPct val="0"/>
              </a:spcAft>
              <a:buFontTx/>
              <a:buChar char="•"/>
            </a:pPr>
            <a:endParaRPr lang="en-US" altLang="en-US" sz="4000" dirty="0">
              <a:solidFill>
                <a:srgbClr val="000000"/>
              </a:solidFill>
            </a:endParaRPr>
          </a:p>
          <a:p>
            <a:pPr algn="just" eaLnBrk="1" fontAlgn="base" hangingPunct="1">
              <a:lnSpc>
                <a:spcPts val="2688"/>
              </a:lnSpc>
              <a:spcBef>
                <a:spcPct val="0"/>
              </a:spcBef>
              <a:spcAft>
                <a:spcPct val="0"/>
              </a:spcAft>
              <a:buFont typeface="Arial" pitchFamily="34" charset="0"/>
              <a:buChar char="•"/>
            </a:pPr>
            <a:r>
              <a:rPr lang="en-US" altLang="en-US" sz="2800" b="1" dirty="0">
                <a:solidFill>
                  <a:srgbClr val="00AF50"/>
                </a:solidFill>
              </a:rPr>
              <a:t>In stead of measuring the endpoint we focus on the first  significant increase in the amount of PCR product.</a:t>
            </a:r>
            <a:endParaRPr lang="en-US" altLang="en-US" sz="2800" dirty="0">
              <a:solidFill>
                <a:srgbClr val="000000"/>
              </a:solidFill>
            </a:endParaRPr>
          </a:p>
          <a:p>
            <a:pPr eaLnBrk="1" fontAlgn="base" hangingPunct="1">
              <a:spcBef>
                <a:spcPts val="25"/>
              </a:spcBef>
              <a:spcAft>
                <a:spcPct val="0"/>
              </a:spcAft>
              <a:buFontTx/>
              <a:buChar char="•"/>
            </a:pPr>
            <a:endParaRPr lang="en-US" altLang="en-US" sz="4000" dirty="0">
              <a:solidFill>
                <a:srgbClr val="000000"/>
              </a:solidFill>
            </a:endParaRPr>
          </a:p>
          <a:p>
            <a:pPr algn="just" eaLnBrk="1" fontAlgn="base" hangingPunct="1">
              <a:lnSpc>
                <a:spcPts val="2688"/>
              </a:lnSpc>
              <a:spcBef>
                <a:spcPct val="0"/>
              </a:spcBef>
              <a:spcAft>
                <a:spcPct val="0"/>
              </a:spcAft>
              <a:buFont typeface="Arial" pitchFamily="34" charset="0"/>
              <a:buChar char="•"/>
            </a:pPr>
            <a:r>
              <a:rPr lang="en-US" altLang="en-US" sz="2800" b="1" dirty="0">
                <a:solidFill>
                  <a:srgbClr val="C00000"/>
                </a:solidFill>
              </a:rPr>
              <a:t>If there are only a few DNA molecules at the beginning of  the PCR then relatively little product will be made, but if  there are many starting molecules then the product yield  will be higher.</a:t>
            </a:r>
            <a:endParaRPr lang="en-US" altLang="en-US" sz="2800" dirty="0">
              <a:solidFill>
                <a:srgbClr val="000000"/>
              </a:solidFill>
            </a:endParaRPr>
          </a:p>
        </p:txBody>
      </p:sp>
    </p:spTree>
    <p:extLst>
      <p:ext uri="{BB962C8B-B14F-4D97-AF65-F5344CB8AC3E}">
        <p14:creationId xmlns:p14="http://schemas.microsoft.com/office/powerpoint/2010/main" val="40484727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Обычн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ain 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165</TotalTime>
  <Words>2286</Words>
  <Application>Microsoft Office PowerPoint</Application>
  <PresentationFormat>On-screen Show (4:3)</PresentationFormat>
  <Paragraphs>350</Paragraphs>
  <Slides>32</Slides>
  <Notes>9</Notes>
  <HiddenSlides>0</HiddenSlides>
  <MMClips>0</MMClips>
  <ScaleCrop>false</ScaleCrop>
  <HeadingPairs>
    <vt:vector size="8" baseType="variant">
      <vt:variant>
        <vt:lpstr>Fonts Used</vt:lpstr>
      </vt:variant>
      <vt:variant>
        <vt:i4>12</vt:i4>
      </vt:variant>
      <vt:variant>
        <vt:lpstr>Theme</vt:lpstr>
      </vt:variant>
      <vt:variant>
        <vt:i4>8</vt:i4>
      </vt:variant>
      <vt:variant>
        <vt:lpstr>Embedded OLE Servers</vt:lpstr>
      </vt:variant>
      <vt:variant>
        <vt:i4>1</vt:i4>
      </vt:variant>
      <vt:variant>
        <vt:lpstr>Slide Titles</vt:lpstr>
      </vt:variant>
      <vt:variant>
        <vt:i4>32</vt:i4>
      </vt:variant>
    </vt:vector>
  </HeadingPairs>
  <TitlesOfParts>
    <vt:vector size="53" baseType="lpstr">
      <vt:lpstr>Arial</vt:lpstr>
      <vt:lpstr>Arial Black</vt:lpstr>
      <vt:lpstr>Baskerville Old Face</vt:lpstr>
      <vt:lpstr>Calibri</vt:lpstr>
      <vt:lpstr>Gill Sans MT</vt:lpstr>
      <vt:lpstr>Symbol</vt:lpstr>
      <vt:lpstr>Times New Roman</vt:lpstr>
      <vt:lpstr>Tw Cen MT</vt:lpstr>
      <vt:lpstr>UnDotum</vt:lpstr>
      <vt:lpstr>Verdana</vt:lpstr>
      <vt:lpstr>Wingdings</vt:lpstr>
      <vt:lpstr>Wingdings 2</vt:lpstr>
      <vt:lpstr>Обычная</vt:lpstr>
      <vt:lpstr>main Presentation</vt:lpstr>
      <vt:lpstr>5_Office Theme</vt:lpstr>
      <vt:lpstr>Office Theme</vt:lpstr>
      <vt:lpstr>1_Office Theme</vt:lpstr>
      <vt:lpstr>2_Office Theme</vt:lpstr>
      <vt:lpstr>3_Office Theme</vt:lpstr>
      <vt:lpstr>4_Office Theme</vt:lpstr>
      <vt:lpstr>Chart</vt:lpstr>
      <vt:lpstr>REAL – TIME POLYMERASE CHAIN REACTION</vt:lpstr>
      <vt:lpstr>PowerPoint Presentation</vt:lpstr>
      <vt:lpstr>PowerPoint Presentation</vt:lpstr>
      <vt:lpstr>PowerPoint Presentation</vt:lpstr>
      <vt:lpstr>Real Time PCR</vt:lpstr>
      <vt:lpstr>Real Time -PCR</vt:lpstr>
      <vt:lpstr>What is Real Time-PCR ?</vt:lpstr>
      <vt:lpstr>Why Real Time? What's wrong with  Agarose Gels ?</vt:lpstr>
      <vt:lpstr>Real Time Principle</vt:lpstr>
      <vt:lpstr>For Real Time PCR  we need a specific probe with a fluorescent reporter</vt:lpstr>
      <vt:lpstr>Real-Time PCR</vt:lpstr>
      <vt:lpstr>A commonly misused acronym …</vt:lpstr>
      <vt:lpstr>An Overview of General PCR</vt:lpstr>
      <vt:lpstr>PowerPoint Presentation</vt:lpstr>
      <vt:lpstr>PowerPoint Presentation</vt:lpstr>
      <vt:lpstr>CYBR Green Chemistry</vt:lpstr>
      <vt:lpstr>PowerPoint Presentation</vt:lpstr>
      <vt:lpstr>Advantage and disadvantage of CYBR Green  Method</vt:lpstr>
      <vt:lpstr>PowerPoint Presentation</vt:lpstr>
      <vt:lpstr>TaqMan Chemistry TaqMan chemistry requires two more  additional components with traditional PCR</vt:lpstr>
      <vt:lpstr>AmpliTaq Gold DNA Polymerase</vt:lpstr>
      <vt:lpstr>TaqMan Probe</vt:lpstr>
      <vt:lpstr>PowerPoint Presentation</vt:lpstr>
      <vt:lpstr>PowerPoint Presentation</vt:lpstr>
      <vt:lpstr>Molecular Beacon</vt:lpstr>
      <vt:lpstr>PowerPoint Presentation</vt:lpstr>
      <vt:lpstr>Molecular Beacon</vt:lpstr>
      <vt:lpstr>Molecular Beacon</vt:lpstr>
      <vt:lpstr>Scorpion probe</vt:lpstr>
      <vt:lpstr>Scorpion primer &amp; probe</vt:lpstr>
      <vt:lpstr>Applications of Real Time PCR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 TIME POLYMERASE CHAIN REACTION</dc:title>
  <dc:creator>MCC</dc:creator>
  <cp:lastModifiedBy>Admin</cp:lastModifiedBy>
  <cp:revision>11</cp:revision>
  <dcterms:created xsi:type="dcterms:W3CDTF">2021-03-21T09:38:12Z</dcterms:created>
  <dcterms:modified xsi:type="dcterms:W3CDTF">2023-04-30T18:03:52Z</dcterms:modified>
</cp:coreProperties>
</file>