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1" r:id="rId3"/>
    <p:sldId id="300" r:id="rId4"/>
    <p:sldId id="257" r:id="rId5"/>
    <p:sldId id="309" r:id="rId6"/>
    <p:sldId id="304" r:id="rId7"/>
    <p:sldId id="260" r:id="rId8"/>
    <p:sldId id="261" r:id="rId9"/>
    <p:sldId id="262" r:id="rId10"/>
    <p:sldId id="292" r:id="rId11"/>
    <p:sldId id="265" r:id="rId12"/>
    <p:sldId id="268" r:id="rId13"/>
    <p:sldId id="269" r:id="rId14"/>
    <p:sldId id="271" r:id="rId15"/>
    <p:sldId id="272" r:id="rId16"/>
    <p:sldId id="294" r:id="rId17"/>
    <p:sldId id="310" r:id="rId18"/>
    <p:sldId id="274" r:id="rId19"/>
    <p:sldId id="275" r:id="rId20"/>
    <p:sldId id="308" r:id="rId21"/>
    <p:sldId id="277" r:id="rId22"/>
    <p:sldId id="278" r:id="rId23"/>
    <p:sldId id="282" r:id="rId24"/>
    <p:sldId id="284" r:id="rId25"/>
    <p:sldId id="303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39" d="100"/>
          <a:sy n="39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D93EB-FCD5-435A-B70F-2CA30E376D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0A8EFF4-D0A9-455A-A489-3B8F28A3A7C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system</a:t>
          </a:r>
        </a:p>
      </dgm:t>
    </dgm:pt>
    <dgm:pt modelId="{F57D0918-4CBF-4AD8-905E-C302E4652E2A}" type="parTrans" cxnId="{E2ECC964-D048-412E-9E40-595EA6937642}">
      <dgm:prSet/>
      <dgm:spPr/>
      <dgm:t>
        <a:bodyPr/>
        <a:lstStyle/>
        <a:p>
          <a:endParaRPr lang="en-US"/>
        </a:p>
      </dgm:t>
    </dgm:pt>
    <dgm:pt modelId="{3DE95A33-BCDD-4502-8EEA-2BCF18EC24C9}" type="sibTrans" cxnId="{E2ECC964-D048-412E-9E40-595EA6937642}">
      <dgm:prSet/>
      <dgm:spPr/>
      <dgm:t>
        <a:bodyPr/>
        <a:lstStyle/>
        <a:p>
          <a:endParaRPr lang="en-US"/>
        </a:p>
      </dgm:t>
    </dgm:pt>
    <dgm:pt modelId="{CE718D92-3BE8-4626-9078-810EA2316D4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Conducting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portion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5BCDE61E-7953-49BE-995B-0F030FAA3445}" type="parTrans" cxnId="{31564878-246A-4DAF-B8F6-2C3D330266DC}">
      <dgm:prSet/>
      <dgm:spPr/>
      <dgm:t>
        <a:bodyPr/>
        <a:lstStyle/>
        <a:p>
          <a:endParaRPr lang="en-US"/>
        </a:p>
      </dgm:t>
    </dgm:pt>
    <dgm:pt modelId="{A5EC9602-3496-486C-ABF5-5D495EA31655}" type="sibTrans" cxnId="{31564878-246A-4DAF-B8F6-2C3D330266DC}">
      <dgm:prSet/>
      <dgm:spPr/>
      <dgm:t>
        <a:bodyPr/>
        <a:lstStyle/>
        <a:p>
          <a:endParaRPr lang="en-US"/>
        </a:p>
      </dgm:t>
    </dgm:pt>
    <dgm:pt modelId="{1B5F3FBE-E82F-474C-9715-BB7BE955AAF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     Conducts , Filter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Warms &amp;  moistens  air</a:t>
          </a:r>
        </a:p>
      </dgm:t>
    </dgm:pt>
    <dgm:pt modelId="{12A6CA7F-6D4D-40F2-ACC7-064978A02045}" type="parTrans" cxnId="{89A607B0-D060-44A1-AFE8-4A64B562096C}">
      <dgm:prSet/>
      <dgm:spPr/>
      <dgm:t>
        <a:bodyPr/>
        <a:lstStyle/>
        <a:p>
          <a:endParaRPr lang="en-US"/>
        </a:p>
      </dgm:t>
    </dgm:pt>
    <dgm:pt modelId="{19EAF6C9-20AA-45CE-9ABE-C38405770F5A}" type="sibTrans" cxnId="{89A607B0-D060-44A1-AFE8-4A64B562096C}">
      <dgm:prSet/>
      <dgm:spPr/>
      <dgm:t>
        <a:bodyPr/>
        <a:lstStyle/>
        <a:p>
          <a:endParaRPr lang="en-US"/>
        </a:p>
      </dgm:t>
    </dgm:pt>
    <dgm:pt modelId="{C8A22B12-8D9B-45F7-96D1-905B13B2453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portion</a:t>
          </a:r>
        </a:p>
      </dgm:t>
    </dgm:pt>
    <dgm:pt modelId="{A61D3FD8-999E-4DB0-81B2-402198476B19}" type="parTrans" cxnId="{B6AE1001-4307-406D-8CD7-970C8976EB77}">
      <dgm:prSet/>
      <dgm:spPr/>
      <dgm:t>
        <a:bodyPr/>
        <a:lstStyle/>
        <a:p>
          <a:endParaRPr lang="en-US"/>
        </a:p>
      </dgm:t>
    </dgm:pt>
    <dgm:pt modelId="{78799333-BE81-44E1-A896-FFACFA8280C0}" type="sibTrans" cxnId="{B6AE1001-4307-406D-8CD7-970C8976EB77}">
      <dgm:prSet/>
      <dgm:spPr/>
      <dgm:t>
        <a:bodyPr/>
        <a:lstStyle/>
        <a:p>
          <a:endParaRPr lang="en-US"/>
        </a:p>
      </dgm:t>
    </dgm:pt>
    <dgm:pt modelId="{A7DD0158-708F-44C0-84C7-38940CC1A95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Gas exchange &amp; secretion of surfactant</a:t>
          </a:r>
        </a:p>
      </dgm:t>
    </dgm:pt>
    <dgm:pt modelId="{9790B75E-1720-4250-9D11-442B82D8FEBD}" type="parTrans" cxnId="{2AB4CDED-A192-400B-ACE6-54B431F1B162}">
      <dgm:prSet/>
      <dgm:spPr/>
      <dgm:t>
        <a:bodyPr/>
        <a:lstStyle/>
        <a:p>
          <a:endParaRPr lang="en-US"/>
        </a:p>
      </dgm:t>
    </dgm:pt>
    <dgm:pt modelId="{52268BA3-EEB8-4657-86F0-4D5156B5DCED}" type="sibTrans" cxnId="{2AB4CDED-A192-400B-ACE6-54B431F1B162}">
      <dgm:prSet/>
      <dgm:spPr/>
      <dgm:t>
        <a:bodyPr/>
        <a:lstStyle/>
        <a:p>
          <a:endParaRPr lang="en-US"/>
        </a:p>
      </dgm:t>
    </dgm:pt>
    <dgm:pt modelId="{9E371940-1624-46E2-8B73-B09B33714044}" type="pres">
      <dgm:prSet presAssocID="{878D93EB-FCD5-435A-B70F-2CA30E376D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121325-5810-4519-8075-CD31ACE1F62A}" type="pres">
      <dgm:prSet presAssocID="{00A8EFF4-D0A9-455A-A489-3B8F28A3A7C3}" presName="hierRoot1" presStyleCnt="0">
        <dgm:presLayoutVars>
          <dgm:hierBranch/>
        </dgm:presLayoutVars>
      </dgm:prSet>
      <dgm:spPr/>
    </dgm:pt>
    <dgm:pt modelId="{E293C308-2A40-4F93-9385-CF224131CD5B}" type="pres">
      <dgm:prSet presAssocID="{00A8EFF4-D0A9-455A-A489-3B8F28A3A7C3}" presName="rootComposite1" presStyleCnt="0"/>
      <dgm:spPr/>
    </dgm:pt>
    <dgm:pt modelId="{1C62CEFD-AE13-4923-9534-1A9A89951730}" type="pres">
      <dgm:prSet presAssocID="{00A8EFF4-D0A9-455A-A489-3B8F28A3A7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7F736A-BCBD-470B-AD5E-4BCB58150B1B}" type="pres">
      <dgm:prSet presAssocID="{00A8EFF4-D0A9-455A-A489-3B8F28A3A7C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C29C840-F8C4-4481-BBE3-7F9DA793464E}" type="pres">
      <dgm:prSet presAssocID="{00A8EFF4-D0A9-455A-A489-3B8F28A3A7C3}" presName="hierChild2" presStyleCnt="0"/>
      <dgm:spPr/>
    </dgm:pt>
    <dgm:pt modelId="{CF9D6B16-0F50-4C4D-AADA-DC5F7C10A04A}" type="pres">
      <dgm:prSet presAssocID="{5BCDE61E-7953-49BE-995B-0F030FAA3445}" presName="Name35" presStyleLbl="parChTrans1D2" presStyleIdx="0" presStyleCnt="2"/>
      <dgm:spPr/>
      <dgm:t>
        <a:bodyPr/>
        <a:lstStyle/>
        <a:p>
          <a:endParaRPr lang="en-US"/>
        </a:p>
      </dgm:t>
    </dgm:pt>
    <dgm:pt modelId="{81E22AB8-7DF7-45AF-84E8-19AE4463E60F}" type="pres">
      <dgm:prSet presAssocID="{CE718D92-3BE8-4626-9078-810EA2316D40}" presName="hierRoot2" presStyleCnt="0">
        <dgm:presLayoutVars>
          <dgm:hierBranch/>
        </dgm:presLayoutVars>
      </dgm:prSet>
      <dgm:spPr/>
    </dgm:pt>
    <dgm:pt modelId="{070416C4-0C0C-4E13-B3AA-CB7F05E805D3}" type="pres">
      <dgm:prSet presAssocID="{CE718D92-3BE8-4626-9078-810EA2316D40}" presName="rootComposite" presStyleCnt="0"/>
      <dgm:spPr/>
    </dgm:pt>
    <dgm:pt modelId="{F22A251B-369D-4614-9AED-59F3B71420FA}" type="pres">
      <dgm:prSet presAssocID="{CE718D92-3BE8-4626-9078-810EA2316D4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1D880F-4D87-42A6-BE2C-F5B9F57CD38C}" type="pres">
      <dgm:prSet presAssocID="{CE718D92-3BE8-4626-9078-810EA2316D40}" presName="rootConnector" presStyleLbl="node2" presStyleIdx="0" presStyleCnt="2"/>
      <dgm:spPr/>
      <dgm:t>
        <a:bodyPr/>
        <a:lstStyle/>
        <a:p>
          <a:endParaRPr lang="en-US"/>
        </a:p>
      </dgm:t>
    </dgm:pt>
    <dgm:pt modelId="{24942EF6-D351-4F02-8FB0-512804C566B9}" type="pres">
      <dgm:prSet presAssocID="{CE718D92-3BE8-4626-9078-810EA2316D40}" presName="hierChild4" presStyleCnt="0"/>
      <dgm:spPr/>
    </dgm:pt>
    <dgm:pt modelId="{4216A001-3A8B-4127-AE8B-C6E0714FA099}" type="pres">
      <dgm:prSet presAssocID="{12A6CA7F-6D4D-40F2-ACC7-064978A02045}" presName="Name35" presStyleLbl="parChTrans1D3" presStyleIdx="0" presStyleCnt="2"/>
      <dgm:spPr/>
      <dgm:t>
        <a:bodyPr/>
        <a:lstStyle/>
        <a:p>
          <a:endParaRPr lang="en-US"/>
        </a:p>
      </dgm:t>
    </dgm:pt>
    <dgm:pt modelId="{93709AC9-D688-45C2-A112-7DCEC70AC04A}" type="pres">
      <dgm:prSet presAssocID="{1B5F3FBE-E82F-474C-9715-BB7BE955AAFF}" presName="hierRoot2" presStyleCnt="0">
        <dgm:presLayoutVars>
          <dgm:hierBranch val="r"/>
        </dgm:presLayoutVars>
      </dgm:prSet>
      <dgm:spPr/>
    </dgm:pt>
    <dgm:pt modelId="{8950F854-AE45-47EA-93DB-F9A6D125DC30}" type="pres">
      <dgm:prSet presAssocID="{1B5F3FBE-E82F-474C-9715-BB7BE955AAFF}" presName="rootComposite" presStyleCnt="0"/>
      <dgm:spPr/>
    </dgm:pt>
    <dgm:pt modelId="{CE9FA4AB-2421-4338-91D8-8CA8B5FBC92B}" type="pres">
      <dgm:prSet presAssocID="{1B5F3FBE-E82F-474C-9715-BB7BE955AAFF}" presName="rootText" presStyleLbl="node3" presStyleIdx="0" presStyleCnt="2" custScaleX="112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4094BD-13FA-4CD8-A3AB-CA8504CAAD5C}" type="pres">
      <dgm:prSet presAssocID="{1B5F3FBE-E82F-474C-9715-BB7BE955AAFF}" presName="rootConnector" presStyleLbl="node3" presStyleIdx="0" presStyleCnt="2"/>
      <dgm:spPr/>
      <dgm:t>
        <a:bodyPr/>
        <a:lstStyle/>
        <a:p>
          <a:endParaRPr lang="en-US"/>
        </a:p>
      </dgm:t>
    </dgm:pt>
    <dgm:pt modelId="{9AB5EC5A-A9E4-4801-8A2A-9CA5CA2C5016}" type="pres">
      <dgm:prSet presAssocID="{1B5F3FBE-E82F-474C-9715-BB7BE955AAFF}" presName="hierChild4" presStyleCnt="0"/>
      <dgm:spPr/>
    </dgm:pt>
    <dgm:pt modelId="{6B9E1F3E-D5A8-4B9E-B3E7-48F63278A195}" type="pres">
      <dgm:prSet presAssocID="{1B5F3FBE-E82F-474C-9715-BB7BE955AAFF}" presName="hierChild5" presStyleCnt="0"/>
      <dgm:spPr/>
    </dgm:pt>
    <dgm:pt modelId="{5F9E5E27-81C9-4E8A-97FC-EEDFABDCC55C}" type="pres">
      <dgm:prSet presAssocID="{CE718D92-3BE8-4626-9078-810EA2316D40}" presName="hierChild5" presStyleCnt="0"/>
      <dgm:spPr/>
    </dgm:pt>
    <dgm:pt modelId="{AF1D1755-A5BD-472A-B50E-3D5C34B122C9}" type="pres">
      <dgm:prSet presAssocID="{A61D3FD8-999E-4DB0-81B2-402198476B19}" presName="Name35" presStyleLbl="parChTrans1D2" presStyleIdx="1" presStyleCnt="2"/>
      <dgm:spPr/>
      <dgm:t>
        <a:bodyPr/>
        <a:lstStyle/>
        <a:p>
          <a:endParaRPr lang="en-US"/>
        </a:p>
      </dgm:t>
    </dgm:pt>
    <dgm:pt modelId="{C3A90B61-2E05-4F74-A918-4156D24CFD47}" type="pres">
      <dgm:prSet presAssocID="{C8A22B12-8D9B-45F7-96D1-905B13B24531}" presName="hierRoot2" presStyleCnt="0">
        <dgm:presLayoutVars>
          <dgm:hierBranch/>
        </dgm:presLayoutVars>
      </dgm:prSet>
      <dgm:spPr/>
    </dgm:pt>
    <dgm:pt modelId="{0946CF4C-CE1E-42FC-9B7A-B71CD1BA5A2C}" type="pres">
      <dgm:prSet presAssocID="{C8A22B12-8D9B-45F7-96D1-905B13B24531}" presName="rootComposite" presStyleCnt="0"/>
      <dgm:spPr/>
    </dgm:pt>
    <dgm:pt modelId="{B496D76C-ACD5-40E5-BE61-D9CE1C30FE98}" type="pres">
      <dgm:prSet presAssocID="{C8A22B12-8D9B-45F7-96D1-905B13B2453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D81BE3-FAD9-4AE9-B19E-7B3F21297E8F}" type="pres">
      <dgm:prSet presAssocID="{C8A22B12-8D9B-45F7-96D1-905B13B24531}" presName="rootConnector" presStyleLbl="node2" presStyleIdx="1" presStyleCnt="2"/>
      <dgm:spPr/>
      <dgm:t>
        <a:bodyPr/>
        <a:lstStyle/>
        <a:p>
          <a:endParaRPr lang="en-US"/>
        </a:p>
      </dgm:t>
    </dgm:pt>
    <dgm:pt modelId="{9BE32AA1-34F8-403C-AD59-489EBAB9F811}" type="pres">
      <dgm:prSet presAssocID="{C8A22B12-8D9B-45F7-96D1-905B13B24531}" presName="hierChild4" presStyleCnt="0"/>
      <dgm:spPr/>
    </dgm:pt>
    <dgm:pt modelId="{41E0B242-1E46-49CF-BBE1-220939E4BF46}" type="pres">
      <dgm:prSet presAssocID="{9790B75E-1720-4250-9D11-442B82D8FEBD}" presName="Name35" presStyleLbl="parChTrans1D3" presStyleIdx="1" presStyleCnt="2"/>
      <dgm:spPr/>
      <dgm:t>
        <a:bodyPr/>
        <a:lstStyle/>
        <a:p>
          <a:endParaRPr lang="en-US"/>
        </a:p>
      </dgm:t>
    </dgm:pt>
    <dgm:pt modelId="{685FBE06-CB5E-4C4B-A0E5-00A84251239A}" type="pres">
      <dgm:prSet presAssocID="{A7DD0158-708F-44C0-84C7-38940CC1A95F}" presName="hierRoot2" presStyleCnt="0">
        <dgm:presLayoutVars>
          <dgm:hierBranch val="r"/>
        </dgm:presLayoutVars>
      </dgm:prSet>
      <dgm:spPr/>
    </dgm:pt>
    <dgm:pt modelId="{179ADA28-3282-4790-9505-A21271F86B41}" type="pres">
      <dgm:prSet presAssocID="{A7DD0158-708F-44C0-84C7-38940CC1A95F}" presName="rootComposite" presStyleCnt="0"/>
      <dgm:spPr/>
    </dgm:pt>
    <dgm:pt modelId="{C2A8B76C-0045-47AA-B51D-7704265A9A7E}" type="pres">
      <dgm:prSet presAssocID="{A7DD0158-708F-44C0-84C7-38940CC1A95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1B1EBC-9A6A-4BFB-BBF3-74377C072456}" type="pres">
      <dgm:prSet presAssocID="{A7DD0158-708F-44C0-84C7-38940CC1A95F}" presName="rootConnector" presStyleLbl="node3" presStyleIdx="1" presStyleCnt="2"/>
      <dgm:spPr/>
      <dgm:t>
        <a:bodyPr/>
        <a:lstStyle/>
        <a:p>
          <a:endParaRPr lang="en-US"/>
        </a:p>
      </dgm:t>
    </dgm:pt>
    <dgm:pt modelId="{06C07925-7AD4-4705-820C-BCA82E53BB4A}" type="pres">
      <dgm:prSet presAssocID="{A7DD0158-708F-44C0-84C7-38940CC1A95F}" presName="hierChild4" presStyleCnt="0"/>
      <dgm:spPr/>
    </dgm:pt>
    <dgm:pt modelId="{DFC4AE33-4D02-4DAD-A2C7-5D9789635E69}" type="pres">
      <dgm:prSet presAssocID="{A7DD0158-708F-44C0-84C7-38940CC1A95F}" presName="hierChild5" presStyleCnt="0"/>
      <dgm:spPr/>
    </dgm:pt>
    <dgm:pt modelId="{FAC8EEA9-5992-4C31-9332-8FDB82DB4C01}" type="pres">
      <dgm:prSet presAssocID="{C8A22B12-8D9B-45F7-96D1-905B13B24531}" presName="hierChild5" presStyleCnt="0"/>
      <dgm:spPr/>
    </dgm:pt>
    <dgm:pt modelId="{DFAEE0C4-43DE-425C-972E-7A6B33853C26}" type="pres">
      <dgm:prSet presAssocID="{00A8EFF4-D0A9-455A-A489-3B8F28A3A7C3}" presName="hierChild3" presStyleCnt="0"/>
      <dgm:spPr/>
    </dgm:pt>
  </dgm:ptLst>
  <dgm:cxnLst>
    <dgm:cxn modelId="{D6F72BC0-18E6-48F5-893D-3BA4AF72B26C}" type="presOf" srcId="{00A8EFF4-D0A9-455A-A489-3B8F28A3A7C3}" destId="{697F736A-BCBD-470B-AD5E-4BCB58150B1B}" srcOrd="1" destOrd="0" presId="urn:microsoft.com/office/officeart/2005/8/layout/orgChart1"/>
    <dgm:cxn modelId="{DABF0A44-2223-4B60-BCD8-FD18EDDC1144}" type="presOf" srcId="{CE718D92-3BE8-4626-9078-810EA2316D40}" destId="{F22A251B-369D-4614-9AED-59F3B71420FA}" srcOrd="0" destOrd="0" presId="urn:microsoft.com/office/officeart/2005/8/layout/orgChart1"/>
    <dgm:cxn modelId="{ECEDA992-6916-4160-9C0F-97C03C6C01FD}" type="presOf" srcId="{12A6CA7F-6D4D-40F2-ACC7-064978A02045}" destId="{4216A001-3A8B-4127-AE8B-C6E0714FA099}" srcOrd="0" destOrd="0" presId="urn:microsoft.com/office/officeart/2005/8/layout/orgChart1"/>
    <dgm:cxn modelId="{C7122FB1-5609-4401-8DF2-7F325D49A729}" type="presOf" srcId="{A7DD0158-708F-44C0-84C7-38940CC1A95F}" destId="{C2A8B76C-0045-47AA-B51D-7704265A9A7E}" srcOrd="0" destOrd="0" presId="urn:microsoft.com/office/officeart/2005/8/layout/orgChart1"/>
    <dgm:cxn modelId="{ACD87774-649F-4D7A-B966-7F1AA1E3DF93}" type="presOf" srcId="{A61D3FD8-999E-4DB0-81B2-402198476B19}" destId="{AF1D1755-A5BD-472A-B50E-3D5C34B122C9}" srcOrd="0" destOrd="0" presId="urn:microsoft.com/office/officeart/2005/8/layout/orgChart1"/>
    <dgm:cxn modelId="{87394776-23ED-48DF-AA38-A4E0B119E897}" type="presOf" srcId="{00A8EFF4-D0A9-455A-A489-3B8F28A3A7C3}" destId="{1C62CEFD-AE13-4923-9534-1A9A89951730}" srcOrd="0" destOrd="0" presId="urn:microsoft.com/office/officeart/2005/8/layout/orgChart1"/>
    <dgm:cxn modelId="{BC3BA4D3-9DC3-4638-9903-23AD9449988A}" type="presOf" srcId="{CE718D92-3BE8-4626-9078-810EA2316D40}" destId="{B11D880F-4D87-42A6-BE2C-F5B9F57CD38C}" srcOrd="1" destOrd="0" presId="urn:microsoft.com/office/officeart/2005/8/layout/orgChart1"/>
    <dgm:cxn modelId="{2AB4CDED-A192-400B-ACE6-54B431F1B162}" srcId="{C8A22B12-8D9B-45F7-96D1-905B13B24531}" destId="{A7DD0158-708F-44C0-84C7-38940CC1A95F}" srcOrd="0" destOrd="0" parTransId="{9790B75E-1720-4250-9D11-442B82D8FEBD}" sibTransId="{52268BA3-EEB8-4657-86F0-4D5156B5DCED}"/>
    <dgm:cxn modelId="{6C4F1057-DEEA-4E9C-ABB3-A2FA196A5B6B}" type="presOf" srcId="{9790B75E-1720-4250-9D11-442B82D8FEBD}" destId="{41E0B242-1E46-49CF-BBE1-220939E4BF46}" srcOrd="0" destOrd="0" presId="urn:microsoft.com/office/officeart/2005/8/layout/orgChart1"/>
    <dgm:cxn modelId="{432F5B2E-211D-4509-91CE-E20533C6310A}" type="presOf" srcId="{1B5F3FBE-E82F-474C-9715-BB7BE955AAFF}" destId="{0F4094BD-13FA-4CD8-A3AB-CA8504CAAD5C}" srcOrd="1" destOrd="0" presId="urn:microsoft.com/office/officeart/2005/8/layout/orgChart1"/>
    <dgm:cxn modelId="{98D97560-0034-4E08-8092-80E27C701FBB}" type="presOf" srcId="{1B5F3FBE-E82F-474C-9715-BB7BE955AAFF}" destId="{CE9FA4AB-2421-4338-91D8-8CA8B5FBC92B}" srcOrd="0" destOrd="0" presId="urn:microsoft.com/office/officeart/2005/8/layout/orgChart1"/>
    <dgm:cxn modelId="{89A607B0-D060-44A1-AFE8-4A64B562096C}" srcId="{CE718D92-3BE8-4626-9078-810EA2316D40}" destId="{1B5F3FBE-E82F-474C-9715-BB7BE955AAFF}" srcOrd="0" destOrd="0" parTransId="{12A6CA7F-6D4D-40F2-ACC7-064978A02045}" sibTransId="{19EAF6C9-20AA-45CE-9ABE-C38405770F5A}"/>
    <dgm:cxn modelId="{851C921E-3AAD-4508-8B92-1F93B254F149}" type="presOf" srcId="{C8A22B12-8D9B-45F7-96D1-905B13B24531}" destId="{37D81BE3-FAD9-4AE9-B19E-7B3F21297E8F}" srcOrd="1" destOrd="0" presId="urn:microsoft.com/office/officeart/2005/8/layout/orgChart1"/>
    <dgm:cxn modelId="{B6AE1001-4307-406D-8CD7-970C8976EB77}" srcId="{00A8EFF4-D0A9-455A-A489-3B8F28A3A7C3}" destId="{C8A22B12-8D9B-45F7-96D1-905B13B24531}" srcOrd="1" destOrd="0" parTransId="{A61D3FD8-999E-4DB0-81B2-402198476B19}" sibTransId="{78799333-BE81-44E1-A896-FFACFA8280C0}"/>
    <dgm:cxn modelId="{E2ECC964-D048-412E-9E40-595EA6937642}" srcId="{878D93EB-FCD5-435A-B70F-2CA30E376DEC}" destId="{00A8EFF4-D0A9-455A-A489-3B8F28A3A7C3}" srcOrd="0" destOrd="0" parTransId="{F57D0918-4CBF-4AD8-905E-C302E4652E2A}" sibTransId="{3DE95A33-BCDD-4502-8EEA-2BCF18EC24C9}"/>
    <dgm:cxn modelId="{012060AE-54E4-43CC-ABE6-5F198ACA2AF6}" type="presOf" srcId="{C8A22B12-8D9B-45F7-96D1-905B13B24531}" destId="{B496D76C-ACD5-40E5-BE61-D9CE1C30FE98}" srcOrd="0" destOrd="0" presId="urn:microsoft.com/office/officeart/2005/8/layout/orgChart1"/>
    <dgm:cxn modelId="{836D786E-1BCF-47EC-8948-020C8D336BAE}" type="presOf" srcId="{5BCDE61E-7953-49BE-995B-0F030FAA3445}" destId="{CF9D6B16-0F50-4C4D-AADA-DC5F7C10A04A}" srcOrd="0" destOrd="0" presId="urn:microsoft.com/office/officeart/2005/8/layout/orgChart1"/>
    <dgm:cxn modelId="{001ABFDD-C7FD-4571-B2D1-A3E67237269C}" type="presOf" srcId="{878D93EB-FCD5-435A-B70F-2CA30E376DEC}" destId="{9E371940-1624-46E2-8B73-B09B33714044}" srcOrd="0" destOrd="0" presId="urn:microsoft.com/office/officeart/2005/8/layout/orgChart1"/>
    <dgm:cxn modelId="{43959CF2-91D4-42D5-BAAD-6DCF08F7E489}" type="presOf" srcId="{A7DD0158-708F-44C0-84C7-38940CC1A95F}" destId="{0D1B1EBC-9A6A-4BFB-BBF3-74377C072456}" srcOrd="1" destOrd="0" presId="urn:microsoft.com/office/officeart/2005/8/layout/orgChart1"/>
    <dgm:cxn modelId="{31564878-246A-4DAF-B8F6-2C3D330266DC}" srcId="{00A8EFF4-D0A9-455A-A489-3B8F28A3A7C3}" destId="{CE718D92-3BE8-4626-9078-810EA2316D40}" srcOrd="0" destOrd="0" parTransId="{5BCDE61E-7953-49BE-995B-0F030FAA3445}" sibTransId="{A5EC9602-3496-486C-ABF5-5D495EA31655}"/>
    <dgm:cxn modelId="{016F8C22-88BE-4232-9088-F950F53DA2A2}" type="presParOf" srcId="{9E371940-1624-46E2-8B73-B09B33714044}" destId="{49121325-5810-4519-8075-CD31ACE1F62A}" srcOrd="0" destOrd="0" presId="urn:microsoft.com/office/officeart/2005/8/layout/orgChart1"/>
    <dgm:cxn modelId="{0A708113-A30A-4ABC-8C97-1FEC0A4B3C36}" type="presParOf" srcId="{49121325-5810-4519-8075-CD31ACE1F62A}" destId="{E293C308-2A40-4F93-9385-CF224131CD5B}" srcOrd="0" destOrd="0" presId="urn:microsoft.com/office/officeart/2005/8/layout/orgChart1"/>
    <dgm:cxn modelId="{DADDB285-5266-4986-A404-E9019E759063}" type="presParOf" srcId="{E293C308-2A40-4F93-9385-CF224131CD5B}" destId="{1C62CEFD-AE13-4923-9534-1A9A89951730}" srcOrd="0" destOrd="0" presId="urn:microsoft.com/office/officeart/2005/8/layout/orgChart1"/>
    <dgm:cxn modelId="{586293D6-99D1-4736-9E1D-8A3C463E5752}" type="presParOf" srcId="{E293C308-2A40-4F93-9385-CF224131CD5B}" destId="{697F736A-BCBD-470B-AD5E-4BCB58150B1B}" srcOrd="1" destOrd="0" presId="urn:microsoft.com/office/officeart/2005/8/layout/orgChart1"/>
    <dgm:cxn modelId="{DFCCE9AD-0FD2-40EA-AF2A-981B1724B688}" type="presParOf" srcId="{49121325-5810-4519-8075-CD31ACE1F62A}" destId="{7C29C840-F8C4-4481-BBE3-7F9DA793464E}" srcOrd="1" destOrd="0" presId="urn:microsoft.com/office/officeart/2005/8/layout/orgChart1"/>
    <dgm:cxn modelId="{54400E60-73A9-426B-9B9D-A6919F6CBBEC}" type="presParOf" srcId="{7C29C840-F8C4-4481-BBE3-7F9DA793464E}" destId="{CF9D6B16-0F50-4C4D-AADA-DC5F7C10A04A}" srcOrd="0" destOrd="0" presId="urn:microsoft.com/office/officeart/2005/8/layout/orgChart1"/>
    <dgm:cxn modelId="{21745E76-7B00-45F2-A8BE-3787BCE91A9C}" type="presParOf" srcId="{7C29C840-F8C4-4481-BBE3-7F9DA793464E}" destId="{81E22AB8-7DF7-45AF-84E8-19AE4463E60F}" srcOrd="1" destOrd="0" presId="urn:microsoft.com/office/officeart/2005/8/layout/orgChart1"/>
    <dgm:cxn modelId="{76A8C336-860A-472A-9D69-2ADE9A859D35}" type="presParOf" srcId="{81E22AB8-7DF7-45AF-84E8-19AE4463E60F}" destId="{070416C4-0C0C-4E13-B3AA-CB7F05E805D3}" srcOrd="0" destOrd="0" presId="urn:microsoft.com/office/officeart/2005/8/layout/orgChart1"/>
    <dgm:cxn modelId="{5EACB696-2E12-463C-90F8-360E774FC9EB}" type="presParOf" srcId="{070416C4-0C0C-4E13-B3AA-CB7F05E805D3}" destId="{F22A251B-369D-4614-9AED-59F3B71420FA}" srcOrd="0" destOrd="0" presId="urn:microsoft.com/office/officeart/2005/8/layout/orgChart1"/>
    <dgm:cxn modelId="{5D2C5B30-22AC-4EB0-8237-BD9E2CF30E02}" type="presParOf" srcId="{070416C4-0C0C-4E13-B3AA-CB7F05E805D3}" destId="{B11D880F-4D87-42A6-BE2C-F5B9F57CD38C}" srcOrd="1" destOrd="0" presId="urn:microsoft.com/office/officeart/2005/8/layout/orgChart1"/>
    <dgm:cxn modelId="{C605A025-0A16-4CB4-99B2-D94D2DB24807}" type="presParOf" srcId="{81E22AB8-7DF7-45AF-84E8-19AE4463E60F}" destId="{24942EF6-D351-4F02-8FB0-512804C566B9}" srcOrd="1" destOrd="0" presId="urn:microsoft.com/office/officeart/2005/8/layout/orgChart1"/>
    <dgm:cxn modelId="{87FDE6C3-91FA-480E-9D79-76C60854DBAA}" type="presParOf" srcId="{24942EF6-D351-4F02-8FB0-512804C566B9}" destId="{4216A001-3A8B-4127-AE8B-C6E0714FA099}" srcOrd="0" destOrd="0" presId="urn:microsoft.com/office/officeart/2005/8/layout/orgChart1"/>
    <dgm:cxn modelId="{0C390988-A05F-4855-9389-529BBFEBB31A}" type="presParOf" srcId="{24942EF6-D351-4F02-8FB0-512804C566B9}" destId="{93709AC9-D688-45C2-A112-7DCEC70AC04A}" srcOrd="1" destOrd="0" presId="urn:microsoft.com/office/officeart/2005/8/layout/orgChart1"/>
    <dgm:cxn modelId="{5542F667-CB2F-4076-8400-106294F593C2}" type="presParOf" srcId="{93709AC9-D688-45C2-A112-7DCEC70AC04A}" destId="{8950F854-AE45-47EA-93DB-F9A6D125DC30}" srcOrd="0" destOrd="0" presId="urn:microsoft.com/office/officeart/2005/8/layout/orgChart1"/>
    <dgm:cxn modelId="{447AB7AF-20E5-48EC-97F6-4FE8AD1B727C}" type="presParOf" srcId="{8950F854-AE45-47EA-93DB-F9A6D125DC30}" destId="{CE9FA4AB-2421-4338-91D8-8CA8B5FBC92B}" srcOrd="0" destOrd="0" presId="urn:microsoft.com/office/officeart/2005/8/layout/orgChart1"/>
    <dgm:cxn modelId="{7F8DC7E6-BC89-4C04-9F6C-67089517F2DA}" type="presParOf" srcId="{8950F854-AE45-47EA-93DB-F9A6D125DC30}" destId="{0F4094BD-13FA-4CD8-A3AB-CA8504CAAD5C}" srcOrd="1" destOrd="0" presId="urn:microsoft.com/office/officeart/2005/8/layout/orgChart1"/>
    <dgm:cxn modelId="{DB65A193-5957-4023-B051-3245AA59135D}" type="presParOf" srcId="{93709AC9-D688-45C2-A112-7DCEC70AC04A}" destId="{9AB5EC5A-A9E4-4801-8A2A-9CA5CA2C5016}" srcOrd="1" destOrd="0" presId="urn:microsoft.com/office/officeart/2005/8/layout/orgChart1"/>
    <dgm:cxn modelId="{6BE40378-82F1-46E1-899D-3CD0AC2CF1D9}" type="presParOf" srcId="{93709AC9-D688-45C2-A112-7DCEC70AC04A}" destId="{6B9E1F3E-D5A8-4B9E-B3E7-48F63278A195}" srcOrd="2" destOrd="0" presId="urn:microsoft.com/office/officeart/2005/8/layout/orgChart1"/>
    <dgm:cxn modelId="{916E9CED-9BA7-4F17-B4C3-F55D8A3481C3}" type="presParOf" srcId="{81E22AB8-7DF7-45AF-84E8-19AE4463E60F}" destId="{5F9E5E27-81C9-4E8A-97FC-EEDFABDCC55C}" srcOrd="2" destOrd="0" presId="urn:microsoft.com/office/officeart/2005/8/layout/orgChart1"/>
    <dgm:cxn modelId="{3564C19B-C195-42F6-A9EE-5634DA0FF977}" type="presParOf" srcId="{7C29C840-F8C4-4481-BBE3-7F9DA793464E}" destId="{AF1D1755-A5BD-472A-B50E-3D5C34B122C9}" srcOrd="2" destOrd="0" presId="urn:microsoft.com/office/officeart/2005/8/layout/orgChart1"/>
    <dgm:cxn modelId="{7D01C256-6901-4345-ADA9-004EDE0844EC}" type="presParOf" srcId="{7C29C840-F8C4-4481-BBE3-7F9DA793464E}" destId="{C3A90B61-2E05-4F74-A918-4156D24CFD47}" srcOrd="3" destOrd="0" presId="urn:microsoft.com/office/officeart/2005/8/layout/orgChart1"/>
    <dgm:cxn modelId="{13064396-873F-4927-AE59-87F03FDEDA6B}" type="presParOf" srcId="{C3A90B61-2E05-4F74-A918-4156D24CFD47}" destId="{0946CF4C-CE1E-42FC-9B7A-B71CD1BA5A2C}" srcOrd="0" destOrd="0" presId="urn:microsoft.com/office/officeart/2005/8/layout/orgChart1"/>
    <dgm:cxn modelId="{DEED2475-8FA8-460A-9D7E-24022EECB845}" type="presParOf" srcId="{0946CF4C-CE1E-42FC-9B7A-B71CD1BA5A2C}" destId="{B496D76C-ACD5-40E5-BE61-D9CE1C30FE98}" srcOrd="0" destOrd="0" presId="urn:microsoft.com/office/officeart/2005/8/layout/orgChart1"/>
    <dgm:cxn modelId="{1A812012-9E6A-4BBF-8061-D31846B15017}" type="presParOf" srcId="{0946CF4C-CE1E-42FC-9B7A-B71CD1BA5A2C}" destId="{37D81BE3-FAD9-4AE9-B19E-7B3F21297E8F}" srcOrd="1" destOrd="0" presId="urn:microsoft.com/office/officeart/2005/8/layout/orgChart1"/>
    <dgm:cxn modelId="{6A4068D9-96DC-4568-8F25-C703F85A13AE}" type="presParOf" srcId="{C3A90B61-2E05-4F74-A918-4156D24CFD47}" destId="{9BE32AA1-34F8-403C-AD59-489EBAB9F811}" srcOrd="1" destOrd="0" presId="urn:microsoft.com/office/officeart/2005/8/layout/orgChart1"/>
    <dgm:cxn modelId="{3A22B293-41CE-47A6-8192-131C585795F9}" type="presParOf" srcId="{9BE32AA1-34F8-403C-AD59-489EBAB9F811}" destId="{41E0B242-1E46-49CF-BBE1-220939E4BF46}" srcOrd="0" destOrd="0" presId="urn:microsoft.com/office/officeart/2005/8/layout/orgChart1"/>
    <dgm:cxn modelId="{949D1F12-578D-4A5F-B7FC-8F008C0A3BFF}" type="presParOf" srcId="{9BE32AA1-34F8-403C-AD59-489EBAB9F811}" destId="{685FBE06-CB5E-4C4B-A0E5-00A84251239A}" srcOrd="1" destOrd="0" presId="urn:microsoft.com/office/officeart/2005/8/layout/orgChart1"/>
    <dgm:cxn modelId="{D559BD0B-0959-4DE8-BCDC-1151399E6AC5}" type="presParOf" srcId="{685FBE06-CB5E-4C4B-A0E5-00A84251239A}" destId="{179ADA28-3282-4790-9505-A21271F86B41}" srcOrd="0" destOrd="0" presId="urn:microsoft.com/office/officeart/2005/8/layout/orgChart1"/>
    <dgm:cxn modelId="{C8776C16-2822-4B45-A00E-01EB35BF4606}" type="presParOf" srcId="{179ADA28-3282-4790-9505-A21271F86B41}" destId="{C2A8B76C-0045-47AA-B51D-7704265A9A7E}" srcOrd="0" destOrd="0" presId="urn:microsoft.com/office/officeart/2005/8/layout/orgChart1"/>
    <dgm:cxn modelId="{6C7AE726-87FD-40B6-B634-C6547F467D57}" type="presParOf" srcId="{179ADA28-3282-4790-9505-A21271F86B41}" destId="{0D1B1EBC-9A6A-4BFB-BBF3-74377C072456}" srcOrd="1" destOrd="0" presId="urn:microsoft.com/office/officeart/2005/8/layout/orgChart1"/>
    <dgm:cxn modelId="{AD366F40-9D1F-4B8F-9AE7-6161D20CE84E}" type="presParOf" srcId="{685FBE06-CB5E-4C4B-A0E5-00A84251239A}" destId="{06C07925-7AD4-4705-820C-BCA82E53BB4A}" srcOrd="1" destOrd="0" presId="urn:microsoft.com/office/officeart/2005/8/layout/orgChart1"/>
    <dgm:cxn modelId="{FF34F6D9-DEBF-4044-A7BA-2F05CD91986B}" type="presParOf" srcId="{685FBE06-CB5E-4C4B-A0E5-00A84251239A}" destId="{DFC4AE33-4D02-4DAD-A2C7-5D9789635E69}" srcOrd="2" destOrd="0" presId="urn:microsoft.com/office/officeart/2005/8/layout/orgChart1"/>
    <dgm:cxn modelId="{388C4B1D-28FC-450A-9969-4BB244E7E203}" type="presParOf" srcId="{C3A90B61-2E05-4F74-A918-4156D24CFD47}" destId="{FAC8EEA9-5992-4C31-9332-8FDB82DB4C01}" srcOrd="2" destOrd="0" presId="urn:microsoft.com/office/officeart/2005/8/layout/orgChart1"/>
    <dgm:cxn modelId="{D5A0145A-1BD2-425E-96AC-656C79CC3E69}" type="presParOf" srcId="{49121325-5810-4519-8075-CD31ACE1F62A}" destId="{DFAEE0C4-43DE-425C-972E-7A6B33853C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0B242-1E46-49CF-BBE1-220939E4BF46}">
      <dsp:nvSpPr>
        <dsp:cNvPr id="0" name=""/>
        <dsp:cNvSpPr/>
      </dsp:nvSpPr>
      <dsp:spPr>
        <a:xfrm>
          <a:off x="6142590" y="3841160"/>
          <a:ext cx="91440" cy="666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D1755-A5BD-472A-B50E-3D5C34B122C9}">
      <dsp:nvSpPr>
        <dsp:cNvPr id="0" name=""/>
        <dsp:cNvSpPr/>
      </dsp:nvSpPr>
      <dsp:spPr>
        <a:xfrm>
          <a:off x="4168099" y="1588585"/>
          <a:ext cx="2020211" cy="666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27"/>
              </a:lnTo>
              <a:lnTo>
                <a:pt x="2020211" y="333127"/>
              </a:lnTo>
              <a:lnTo>
                <a:pt x="2020211" y="666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6A001-3A8B-4127-AE8B-C6E0714FA099}">
      <dsp:nvSpPr>
        <dsp:cNvPr id="0" name=""/>
        <dsp:cNvSpPr/>
      </dsp:nvSpPr>
      <dsp:spPr>
        <a:xfrm>
          <a:off x="2102168" y="3841160"/>
          <a:ext cx="91440" cy="666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2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D6B16-0F50-4C4D-AADA-DC5F7C10A04A}">
      <dsp:nvSpPr>
        <dsp:cNvPr id="0" name=""/>
        <dsp:cNvSpPr/>
      </dsp:nvSpPr>
      <dsp:spPr>
        <a:xfrm>
          <a:off x="2147888" y="1588585"/>
          <a:ext cx="2020211" cy="666254"/>
        </a:xfrm>
        <a:custGeom>
          <a:avLst/>
          <a:gdLst/>
          <a:ahLst/>
          <a:cxnLst/>
          <a:rect l="0" t="0" r="0" b="0"/>
          <a:pathLst>
            <a:path>
              <a:moveTo>
                <a:pt x="2020211" y="0"/>
              </a:moveTo>
              <a:lnTo>
                <a:pt x="2020211" y="333127"/>
              </a:lnTo>
              <a:lnTo>
                <a:pt x="0" y="333127"/>
              </a:lnTo>
              <a:lnTo>
                <a:pt x="0" y="666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2CEFD-AE13-4923-9534-1A9A89951730}">
      <dsp:nvSpPr>
        <dsp:cNvPr id="0" name=""/>
        <dsp:cNvSpPr/>
      </dsp:nvSpPr>
      <dsp:spPr>
        <a:xfrm>
          <a:off x="2581778" y="2264"/>
          <a:ext cx="3172641" cy="158632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system</a:t>
          </a:r>
        </a:p>
      </dsp:txBody>
      <dsp:txXfrm>
        <a:off x="2581778" y="2264"/>
        <a:ext cx="3172641" cy="1586320"/>
      </dsp:txXfrm>
    </dsp:sp>
    <dsp:sp modelId="{F22A251B-369D-4614-9AED-59F3B71420FA}">
      <dsp:nvSpPr>
        <dsp:cNvPr id="0" name=""/>
        <dsp:cNvSpPr/>
      </dsp:nvSpPr>
      <dsp:spPr>
        <a:xfrm>
          <a:off x="561567" y="2254839"/>
          <a:ext cx="3172641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Conducting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portion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561567" y="2254839"/>
        <a:ext cx="3172641" cy="1586320"/>
      </dsp:txXfrm>
    </dsp:sp>
    <dsp:sp modelId="{CE9FA4AB-2421-4338-91D8-8CA8B5FBC92B}">
      <dsp:nvSpPr>
        <dsp:cNvPr id="0" name=""/>
        <dsp:cNvSpPr/>
      </dsp:nvSpPr>
      <dsp:spPr>
        <a:xfrm>
          <a:off x="360041" y="4507414"/>
          <a:ext cx="3575693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     Conducts , Filter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  Warms &amp;  moistens  air</a:t>
          </a:r>
        </a:p>
      </dsp:txBody>
      <dsp:txXfrm>
        <a:off x="360041" y="4507414"/>
        <a:ext cx="3575693" cy="1586320"/>
      </dsp:txXfrm>
    </dsp:sp>
    <dsp:sp modelId="{B496D76C-ACD5-40E5-BE61-D9CE1C30FE98}">
      <dsp:nvSpPr>
        <dsp:cNvPr id="0" name=""/>
        <dsp:cNvSpPr/>
      </dsp:nvSpPr>
      <dsp:spPr>
        <a:xfrm>
          <a:off x="4601989" y="2254839"/>
          <a:ext cx="3172641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Respiratory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portion</a:t>
          </a:r>
        </a:p>
      </dsp:txBody>
      <dsp:txXfrm>
        <a:off x="4601989" y="2254839"/>
        <a:ext cx="3172641" cy="1586320"/>
      </dsp:txXfrm>
    </dsp:sp>
    <dsp:sp modelId="{C2A8B76C-0045-47AA-B51D-7704265A9A7E}">
      <dsp:nvSpPr>
        <dsp:cNvPr id="0" name=""/>
        <dsp:cNvSpPr/>
      </dsp:nvSpPr>
      <dsp:spPr>
        <a:xfrm>
          <a:off x="4601989" y="4507414"/>
          <a:ext cx="3172641" cy="15863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Gas exchange &amp; secretion of surfactant</a:t>
          </a:r>
        </a:p>
      </dsp:txBody>
      <dsp:txXfrm>
        <a:off x="4601989" y="4507414"/>
        <a:ext cx="3172641" cy="158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B0B6B-29A3-4D00-ABCB-59597038645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8EEF6-2EE0-43E8-96B5-6D0F7FEE5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EEF6-2EE0-43E8-96B5-6D0F7FEE54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EEF6-2EE0-43E8-96B5-6D0F7FEE54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64E3-DDD4-4349-A66A-9B078CA93920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1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CF0E-497D-49CD-8356-EE20EC4D0884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1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FE5-B3F7-4E09-B731-5F811F67207A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0388-C695-4A5C-A74F-8A9BD3BDF41B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1D9A-168C-4F89-852F-34888EF31DD3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0A2B-1E24-4B9C-84E9-5DEE1AE40C1C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1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1FE5-AD42-4760-9835-44A82DE091F6}" type="datetime1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9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47AB-941E-4FAE-9D4F-26481EEF74A7}" type="datetime1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3D88-E2F0-47FA-9DFD-B78434AD4FE7}" type="datetime1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E361-4AC6-4568-92FC-93D2C1324B74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D5FC-E009-496E-8457-D991E82FE5D0}" type="datetime1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FF154-5568-4100-9205-D9682FD4EFA9}" type="datetime1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80699-80D8-400B-A011-6C7F4E144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19.jpe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6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20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2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jpe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Introduction to The respiratory system</a:t>
            </a:r>
            <a:br>
              <a:rPr lang="en-US" sz="3600" b="1" dirty="0" smtClean="0"/>
            </a:br>
            <a:r>
              <a:rPr lang="en-US" sz="3600" b="1" dirty="0" smtClean="0"/>
              <a:t>2020</a:t>
            </a:r>
            <a:br>
              <a:rPr lang="en-US" sz="3600" b="1" dirty="0" smtClean="0"/>
            </a:br>
            <a:r>
              <a:rPr lang="en-US" sz="3200" b="1" dirty="0" smtClean="0"/>
              <a:t>Professor Dr. Hala El-</a:t>
            </a:r>
            <a:r>
              <a:rPr lang="en-US" sz="3200" b="1" dirty="0" err="1" smtClean="0"/>
              <a:t>mazar</a:t>
            </a:r>
            <a:endParaRPr lang="en-US" sz="3200" b="1" dirty="0"/>
          </a:p>
        </p:txBody>
      </p:sp>
      <p:pic>
        <p:nvPicPr>
          <p:cNvPr id="1026" name="Picture 2" descr="http://www.teachpe.com/images/respiratory_syste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60848"/>
            <a:ext cx="4191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499" y="332656"/>
            <a:ext cx="1072989" cy="1066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8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0"/>
    </mc:Choice>
    <mc:Fallback xmlns="">
      <p:transition spd="slow" advTm="71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20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respiratory epithelium rests on lamina propria contain many mucus &amp; serous glands +  blood vessels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www.vetmed.vt.edu/education/curriculum/vm8054/Labs/Lab25/IMAGES/TRE%20DIAGRAM%20SMAL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632848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78"/>
    </mc:Choice>
    <mc:Fallback xmlns="">
      <p:transition spd="slow" advTm="24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6632"/>
            <a:ext cx="8856984" cy="6624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                                </a:t>
            </a:r>
            <a:r>
              <a:rPr lang="en-US" sz="2800" b="1" u="sng" dirty="0" smtClean="0"/>
              <a:t>The olfactory epithelium</a:t>
            </a:r>
          </a:p>
          <a:p>
            <a:r>
              <a:rPr lang="en-US" sz="3000" dirty="0" smtClean="0"/>
              <a:t>Covers  the roof of nasal cavities &amp; superior</a:t>
            </a:r>
          </a:p>
          <a:p>
            <a:pPr>
              <a:buNone/>
            </a:pPr>
            <a:r>
              <a:rPr lang="en-US" sz="3000" dirty="0" smtClean="0"/>
              <a:t>     conchae. </a:t>
            </a:r>
          </a:p>
          <a:p>
            <a:endParaRPr lang="en-US" sz="3000" dirty="0" smtClean="0"/>
          </a:p>
          <a:p>
            <a:r>
              <a:rPr lang="en-US" sz="3000" dirty="0"/>
              <a:t>C</a:t>
            </a:r>
            <a:r>
              <a:rPr lang="en-US" sz="3000" dirty="0" smtClean="0"/>
              <a:t>ontains chemoreceptors of smell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3 cell types are present: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Olfactory receptor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Supporting (</a:t>
            </a:r>
            <a:r>
              <a:rPr lang="en-US" sz="3000" dirty="0" err="1" smtClean="0">
                <a:solidFill>
                  <a:srgbClr val="FF0000"/>
                </a:solidFill>
              </a:rPr>
              <a:t>sustentacular</a:t>
            </a:r>
            <a:r>
              <a:rPr lang="en-US" sz="3000" dirty="0" smtClean="0">
                <a:solidFill>
                  <a:srgbClr val="FF0000"/>
                </a:solidFill>
              </a:rPr>
              <a:t>)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Basal cells</a:t>
            </a:r>
          </a:p>
          <a:p>
            <a:endParaRPr lang="en-US" sz="3000" dirty="0" smtClean="0"/>
          </a:p>
          <a:p>
            <a:r>
              <a:rPr lang="en-US" sz="3000" dirty="0" smtClean="0"/>
              <a:t>The olfactory mucosa consists of: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   1- The epithelium </a:t>
            </a:r>
            <a:r>
              <a:rPr lang="en-US" sz="3000" dirty="0" smtClean="0"/>
              <a:t>rests on  2-  </a:t>
            </a:r>
            <a:r>
              <a:rPr lang="en-US" sz="3000" b="1" dirty="0" smtClean="0">
                <a:solidFill>
                  <a:srgbClr val="FF0000"/>
                </a:solidFill>
              </a:rPr>
              <a:t>lamina </a:t>
            </a:r>
            <a:r>
              <a:rPr lang="en-US" sz="3000" b="1" dirty="0" err="1" smtClean="0">
                <a:solidFill>
                  <a:srgbClr val="FF0000"/>
                </a:solidFill>
              </a:rPr>
              <a:t>propria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which contains: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/>
              <a:t>BV &amp; olfactory nerve fibers</a:t>
            </a:r>
          </a:p>
          <a:p>
            <a:pPr>
              <a:buFont typeface="Wingdings" pitchFamily="2" charset="2"/>
              <a:buChar char="ü"/>
            </a:pPr>
            <a:r>
              <a:rPr lang="en-US" sz="3000" b="1" dirty="0" smtClean="0"/>
              <a:t>Bowman’s glands</a:t>
            </a:r>
            <a:r>
              <a:rPr lang="en-US" sz="3000" dirty="0" smtClean="0"/>
              <a:t>, secrete serous fluid→ </a:t>
            </a:r>
            <a:r>
              <a:rPr lang="en-US" sz="3000" dirty="0"/>
              <a:t> </a:t>
            </a:r>
            <a:r>
              <a:rPr lang="en-US" sz="3000" dirty="0" smtClean="0"/>
              <a:t>surface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media-3.web.britannica.com/eb-media/59/55759-004-CB892C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456384" cy="40313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inomarin.com/images/nose_1b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72" y="0"/>
            <a:ext cx="2057384" cy="12858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8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537"/>
    </mc:Choice>
    <mc:Fallback xmlns="">
      <p:transition spd="slow" advTm="179537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39"/>
            <a:ext cx="8784976" cy="653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Paranasal sinuses (4 pairs)</a:t>
            </a:r>
            <a:endParaRPr lang="en-US" sz="2800" u="sng" dirty="0" smtClean="0"/>
          </a:p>
          <a:p>
            <a:r>
              <a:rPr lang="en-US" sz="2800" dirty="0" smtClean="0"/>
              <a:t>Frontal, ethmoidal, Sphenoidal, maxillary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Air-filled spaces open in nasal cavity</a:t>
            </a:r>
          </a:p>
          <a:p>
            <a:r>
              <a:rPr lang="en-US" sz="2800" dirty="0" smtClean="0"/>
              <a:t>Lined e </a:t>
            </a:r>
            <a:r>
              <a:rPr lang="en-US" sz="2800" dirty="0" smtClean="0">
                <a:solidFill>
                  <a:srgbClr val="FF0000"/>
                </a:solidFill>
              </a:rPr>
              <a:t>thin</a:t>
            </a:r>
            <a:r>
              <a:rPr lang="en-US" sz="2800" dirty="0" smtClean="0"/>
              <a:t> respiratory epithelium e few goblet cells , which is very adherent to the periosteum</a:t>
            </a:r>
          </a:p>
          <a:p>
            <a:pPr marL="0" indent="0">
              <a:buNone/>
            </a:pPr>
            <a:endParaRPr lang="en-US" sz="2800" b="1" u="sng" dirty="0" smtClean="0"/>
          </a:p>
          <a:p>
            <a:pPr marL="0" indent="0">
              <a:buNone/>
            </a:pPr>
            <a:r>
              <a:rPr lang="en-US" sz="2800" b="1" u="sng" dirty="0" smtClean="0"/>
              <a:t>Nasopharynx</a:t>
            </a:r>
          </a:p>
          <a:p>
            <a:r>
              <a:rPr lang="en-US" sz="2800" dirty="0" smtClean="0"/>
              <a:t>Lined e respiratory epithelium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pic>
        <p:nvPicPr>
          <p:cNvPr id="4098" name="Picture 2" descr="http://careyvinson.fabpage.com/sinusitis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268760"/>
            <a:ext cx="3168351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iversideonline.com/source/images/image_popup/c7_nasopharyn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85"/>
          <a:stretch/>
        </p:blipFill>
        <p:spPr bwMode="auto">
          <a:xfrm>
            <a:off x="6579445" y="4303679"/>
            <a:ext cx="2385043" cy="24177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251" y="980727"/>
            <a:ext cx="2299229" cy="2448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35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88"/>
    </mc:Choice>
    <mc:Fallback xmlns="">
      <p:transition spd="slow" advTm="132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817265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Larynx (voice box):</a:t>
            </a:r>
          </a:p>
          <a:p>
            <a:r>
              <a:rPr lang="en-US" sz="2800" dirty="0" smtClean="0"/>
              <a:t>At the beginning of trachea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Its beginning is guarded by </a:t>
            </a:r>
            <a:r>
              <a:rPr lang="en-US" sz="2800" b="1" dirty="0" smtClean="0">
                <a:solidFill>
                  <a:srgbClr val="FF0000"/>
                </a:solidFill>
              </a:rPr>
              <a:t>epiglottis</a:t>
            </a:r>
          </a:p>
          <a:p>
            <a:endParaRPr lang="en-US" sz="2800" dirty="0" smtClean="0"/>
          </a:p>
          <a:p>
            <a:r>
              <a:rPr lang="en-US" sz="2800" u="sng" dirty="0" smtClean="0">
                <a:solidFill>
                  <a:srgbClr val="FF0000"/>
                </a:solidFill>
              </a:rPr>
              <a:t>Has 2 functions: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Production of voice  (vocal cords)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Prevent food from entering the trachea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(epiglottis has </a:t>
            </a:r>
            <a:r>
              <a:rPr lang="en-US" sz="2800" dirty="0" smtClean="0">
                <a:solidFill>
                  <a:srgbClr val="FF0000"/>
                </a:solidFill>
              </a:rPr>
              <a:t>elastic</a:t>
            </a:r>
            <a:r>
              <a:rPr lang="en-US" sz="2800" dirty="0" smtClean="0"/>
              <a:t> cartilage  in its </a:t>
            </a:r>
          </a:p>
          <a:p>
            <a:pPr marL="0" indent="0">
              <a:buNone/>
            </a:pPr>
            <a:r>
              <a:rPr lang="en-US" sz="2800" dirty="0" smtClean="0"/>
              <a:t>      lamina </a:t>
            </a:r>
            <a:r>
              <a:rPr lang="en-US" sz="2800" dirty="0" err="1" smtClean="0"/>
              <a:t>propria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Lined e respiratory epithelium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6" name="Picture 6" descr="http://www.shedlightevents.com/wp-content/uploads/2012/07/Screen-Shot-2013-04-25-at-19.01.1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808312" cy="55446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75"/>
    </mc:Choice>
    <mc:Fallback xmlns="">
      <p:transition spd="slow" advTm="5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Trachea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Tube extends from larynx  &amp; ends by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dividing into 2 bronchi</a:t>
            </a:r>
          </a:p>
          <a:p>
            <a:endParaRPr lang="en-US" sz="2800" dirty="0" smtClean="0"/>
          </a:p>
          <a:p>
            <a:r>
              <a:rPr lang="en-US" sz="2800" dirty="0" smtClean="0"/>
              <a:t>Kept open by about 20 C- shaped </a:t>
            </a:r>
          </a:p>
          <a:p>
            <a:pPr marL="0" indent="0">
              <a:buNone/>
            </a:pPr>
            <a:r>
              <a:rPr lang="en-US" sz="2800" dirty="0" smtClean="0"/>
              <a:t>     Cartilage rings (hyaline cartilage)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Its wall is formed of 4 layers: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Mucosa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Submucosa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Hyaline cartilage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adventitia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ttp://www.newhealthguide.org/images/10439275/image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24"/>
            <a:ext cx="2304256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assconnection.s3.amazonaws.com/583/flashcards/1721583/png/trachealis13583682892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168352" cy="16561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uhsc.edu/histology/Glass%20slides/13_1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2"/>
            <a:ext cx="4608512" cy="2304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0"/>
    </mc:Choice>
    <mc:Fallback xmlns="">
      <p:transition spd="slow" advTm="86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38"/>
            <a:ext cx="9036496" cy="65527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                                       </a:t>
            </a:r>
            <a:r>
              <a:rPr lang="en-US" sz="2800" b="1" u="sng" dirty="0" smtClean="0"/>
              <a:t>Wall of trachea</a:t>
            </a:r>
            <a:r>
              <a:rPr lang="en-US" sz="2800" dirty="0" smtClean="0"/>
              <a:t>:</a:t>
            </a:r>
          </a:p>
          <a:p>
            <a:r>
              <a:rPr lang="en-US" sz="2800" b="1" u="sng" dirty="0" smtClean="0"/>
              <a:t>Mucosa</a:t>
            </a:r>
            <a:r>
              <a:rPr lang="en-US" sz="2800" dirty="0" smtClean="0"/>
              <a:t>:  </a:t>
            </a:r>
            <a:r>
              <a:rPr lang="en-US" sz="2800" dirty="0" smtClean="0">
                <a:solidFill>
                  <a:srgbClr val="FF0000"/>
                </a:solidFill>
              </a:rPr>
              <a:t>respiratory epithelium </a:t>
            </a:r>
            <a:r>
              <a:rPr lang="en-US" sz="2800" dirty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lamina </a:t>
            </a:r>
            <a:r>
              <a:rPr lang="en-US" sz="2800" dirty="0" err="1" smtClean="0">
                <a:solidFill>
                  <a:srgbClr val="FF0000"/>
                </a:solidFill>
              </a:rPr>
              <a:t>propria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endParaRPr lang="en-US" sz="2800" b="1" u="sng" dirty="0" smtClean="0"/>
          </a:p>
          <a:p>
            <a:r>
              <a:rPr lang="en-US" sz="2800" b="1" u="sng" dirty="0" err="1" smtClean="0"/>
              <a:t>Submucosa</a:t>
            </a:r>
            <a:r>
              <a:rPr lang="en-US" sz="2800" dirty="0" smtClean="0"/>
              <a:t>: loose CT. contain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/>
              <a:t>t</a:t>
            </a:r>
            <a:r>
              <a:rPr lang="en-US" sz="2800" dirty="0" smtClean="0"/>
              <a:t>racheal glands</a:t>
            </a:r>
          </a:p>
          <a:p>
            <a:endParaRPr lang="en-US" sz="2800" b="1" u="sng" dirty="0" smtClean="0"/>
          </a:p>
          <a:p>
            <a:r>
              <a:rPr lang="en-US" sz="2800" b="1" u="sng" dirty="0" smtClean="0"/>
              <a:t>Cartilage layer</a:t>
            </a:r>
            <a:r>
              <a:rPr lang="en-US" sz="2800" dirty="0" smtClean="0"/>
              <a:t>: C- shaped cartilage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rings, the gap between cartilage ends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connected by elastic ligament &amp;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/>
              <a:t>T</a:t>
            </a:r>
            <a:r>
              <a:rPr lang="en-US" sz="2800" dirty="0" err="1" smtClean="0"/>
              <a:t>rachialis</a:t>
            </a:r>
            <a:r>
              <a:rPr lang="en-US" sz="2800" dirty="0" smtClean="0"/>
              <a:t> </a:t>
            </a:r>
            <a:r>
              <a:rPr lang="en-US" sz="2800" dirty="0" err="1" smtClean="0"/>
              <a:t>ms</a:t>
            </a:r>
            <a:r>
              <a:rPr lang="en-US" sz="2800" dirty="0" smtClean="0"/>
              <a:t> (smooth </a:t>
            </a:r>
            <a:r>
              <a:rPr lang="en-US" sz="2800" dirty="0" err="1" smtClean="0"/>
              <a:t>ms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b="1" u="sng" dirty="0" smtClean="0"/>
          </a:p>
          <a:p>
            <a:r>
              <a:rPr lang="en-US" sz="2800" b="1" u="sng" dirty="0" smtClean="0"/>
              <a:t>Adventitia</a:t>
            </a:r>
            <a:r>
              <a:rPr lang="en-US" sz="2800" dirty="0" smtClean="0"/>
              <a:t>: dense CT   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4" name="Picture 6" descr="http://classconnection.s3.amazonaws.com/729/flashcards/841729/jpg/trachea_20with_20label_20small135780379723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5283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08"/>
    </mc:Choice>
    <mc:Fallback xmlns="">
      <p:transition spd="slow" advTm="46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://antranik.org/wp-content/uploads/2011/12/cross-section-of-trachea-and-esophagus-trachealis-muscle-mucosa-hyaline-cartilage-adventitia-and-lumen.jpg?502cd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768752" cy="5040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33"/>
    </mc:Choice>
    <mc:Fallback xmlns="">
      <p:transition spd="slow" advTm="58033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648097"/>
            <a:ext cx="8928100" cy="62372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/>
              <a:t>Primary (Extra pulmonary) bronchi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/>
              <a:t>Secondary </a:t>
            </a:r>
            <a:r>
              <a:rPr lang="en-US" sz="2800" dirty="0"/>
              <a:t>(Intra-pulmonary</a:t>
            </a:r>
            <a:r>
              <a:rPr lang="en-US" sz="2800" dirty="0" smtClean="0"/>
              <a:t>) bronchi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/>
              <a:t>Bronchioles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/>
              <a:t>Terminal bronchioles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u="sng" dirty="0" smtClean="0"/>
              <a:t>1ry bronchi</a:t>
            </a:r>
            <a:r>
              <a:rPr lang="en-US" sz="2800" dirty="0" smtClean="0"/>
              <a:t>: RT &amp; LF→ similar to trachea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                     (but cartilage is complete ring)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u="sng" dirty="0" smtClean="0"/>
              <a:t>2ry bronchi</a:t>
            </a:r>
            <a:r>
              <a:rPr lang="en-US" sz="2800" dirty="0" smtClean="0"/>
              <a:t>: within the lung  → divide into 3ry bronchi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             Its wall is formed of 4 layers </a:t>
            </a:r>
            <a:r>
              <a:rPr lang="en-US" sz="2800" dirty="0" smtClean="0">
                <a:solidFill>
                  <a:srgbClr val="FF0000"/>
                </a:solidFill>
              </a:rPr>
              <a:t>(NO </a:t>
            </a:r>
            <a:r>
              <a:rPr lang="en-US" sz="2800" dirty="0" err="1" smtClean="0">
                <a:solidFill>
                  <a:srgbClr val="FF0000"/>
                </a:solidFill>
              </a:rPr>
              <a:t>submucosa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 smtClean="0"/>
              <a:t>Mucosa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 err="1" smtClean="0"/>
              <a:t>Musculosa</a:t>
            </a:r>
            <a:endParaRPr lang="en-US" sz="28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 smtClean="0"/>
              <a:t>Cartilage plates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u="sng" dirty="0" smtClean="0"/>
              <a:t>Adventitia</a:t>
            </a:r>
            <a:endParaRPr lang="en-US" sz="2800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Bronchial tree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Professor Dr. Hala Elmazar  2020</a:t>
            </a:r>
            <a:endParaRPr 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FB50949-8E55-470A-B619-F09CA9AF7A0B}" type="slidenum">
              <a:rPr lang="en-US" altLang="en-US" smtClean="0">
                <a:solidFill>
                  <a:srgbClr val="898989"/>
                </a:solidFill>
              </a:rPr>
              <a:pPr/>
              <a:t>17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6630" name="Picture 2" descr="http://antranik.org/wp-content/uploads/2011/12/bronchial-tree-branching-into-bronchioles-with-superior-middle-inferior-lobes-and-primary-bronc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6838"/>
            <a:ext cx="26638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6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58"/>
    </mc:Choice>
    <mc:Fallback xmlns="">
      <p:transition spd="slow" advTm="93658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6632"/>
            <a:ext cx="892899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Structure of 2ry &amp; 3ry bronchi</a:t>
            </a:r>
          </a:p>
          <a:p>
            <a:r>
              <a:rPr lang="en-US" sz="2800" b="1" u="sng" dirty="0" smtClean="0"/>
              <a:t>Mucosa</a:t>
            </a:r>
            <a:r>
              <a:rPr lang="en-US" sz="2800" dirty="0"/>
              <a:t>: </a:t>
            </a:r>
            <a:r>
              <a:rPr lang="en-US" sz="2800" dirty="0" smtClean="0"/>
              <a:t>respiratory </a:t>
            </a:r>
            <a:r>
              <a:rPr lang="en-US" sz="2800" dirty="0" err="1" smtClean="0"/>
              <a:t>epith</a:t>
            </a:r>
            <a:r>
              <a:rPr lang="en-US" sz="2800" dirty="0"/>
              <a:t> </a:t>
            </a:r>
            <a:r>
              <a:rPr lang="en-US" sz="2800" dirty="0" smtClean="0"/>
              <a:t>+↓</a:t>
            </a:r>
            <a:r>
              <a:rPr lang="en-US" sz="2800" dirty="0"/>
              <a:t>goblet </a:t>
            </a:r>
            <a:r>
              <a:rPr lang="en-US" sz="2800" dirty="0" smtClean="0"/>
              <a:t>cells</a:t>
            </a:r>
          </a:p>
          <a:p>
            <a:pPr marL="0" indent="0">
              <a:buNone/>
            </a:pPr>
            <a:r>
              <a:rPr lang="en-US" sz="2800" dirty="0" smtClean="0"/>
              <a:t>     lamina </a:t>
            </a:r>
            <a:r>
              <a:rPr lang="en-US" sz="2800" dirty="0" err="1" smtClean="0"/>
              <a:t>propria</a:t>
            </a:r>
            <a:r>
              <a:rPr lang="en-US" sz="2800" dirty="0" smtClean="0"/>
              <a:t> has  MALT</a:t>
            </a:r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(mucosa </a:t>
            </a:r>
            <a:r>
              <a:rPr lang="en-US" sz="2800" b="1" dirty="0">
                <a:solidFill>
                  <a:srgbClr val="FF0000"/>
                </a:solidFill>
              </a:rPr>
              <a:t>associated lymphatic tissue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endParaRPr lang="en-US" sz="2800" b="1" u="sng" dirty="0" smtClean="0"/>
          </a:p>
          <a:p>
            <a:r>
              <a:rPr lang="en-US" sz="2800" b="1" u="sng" dirty="0" err="1" smtClean="0"/>
              <a:t>Musculosa</a:t>
            </a:r>
            <a:r>
              <a:rPr lang="en-US" sz="2800" dirty="0"/>
              <a:t>: spiral layers of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smooth </a:t>
            </a:r>
            <a:r>
              <a:rPr lang="en-US" sz="2800" dirty="0" err="1" smtClean="0"/>
              <a:t>ms.</a:t>
            </a:r>
            <a:r>
              <a:rPr lang="en-US" sz="2800" dirty="0" smtClean="0"/>
              <a:t> encircling the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mucosa</a:t>
            </a:r>
          </a:p>
          <a:p>
            <a:pPr marL="0" indent="0">
              <a:buNone/>
            </a:pPr>
            <a:endParaRPr lang="en-US" sz="2800" b="1" u="sng" dirty="0" smtClean="0"/>
          </a:p>
          <a:p>
            <a:r>
              <a:rPr lang="en-US" sz="2800" b="1" u="sng" dirty="0" smtClean="0"/>
              <a:t>Cartilage plates: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sz="2800" b="1" u="sng" dirty="0" smtClean="0"/>
          </a:p>
          <a:p>
            <a:r>
              <a:rPr lang="en-US" sz="2800" b="1" u="sng" dirty="0" smtClean="0"/>
              <a:t>adventitia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http://classconnection.s3.amazonaws.com/445/flashcards/491445/jpg/pulmonary_vessels_and_bronchiole13178114728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31683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6444044"/>
            <a:ext cx="242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of 2ry bronchi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45"/>
    </mc:Choice>
    <mc:Fallback xmlns="">
      <p:transition spd="slow" advTm="65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8579296" cy="66967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u="sng" dirty="0" smtClean="0"/>
              <a:t>Bronchioles</a:t>
            </a:r>
          </a:p>
          <a:p>
            <a:r>
              <a:rPr lang="en-US" sz="2800" dirty="0" smtClean="0"/>
              <a:t>Small airways ↓ 0.5 mm</a:t>
            </a:r>
          </a:p>
          <a:p>
            <a:r>
              <a:rPr lang="en-US" sz="2800" dirty="0" smtClean="0"/>
              <a:t>Its wall has </a:t>
            </a:r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/>
              <a:t> (</a:t>
            </a:r>
            <a:r>
              <a:rPr lang="en-US" sz="2800" i="1" dirty="0" err="1" smtClean="0">
                <a:solidFill>
                  <a:schemeClr val="tx2"/>
                </a:solidFill>
              </a:rPr>
              <a:t>submucosa</a:t>
            </a:r>
            <a:r>
              <a:rPr lang="en-US" sz="2800" i="1" dirty="0">
                <a:solidFill>
                  <a:schemeClr val="tx2"/>
                </a:solidFill>
              </a:rPr>
              <a:t>,</a:t>
            </a:r>
            <a:r>
              <a:rPr lang="en-US" sz="2800" i="1" dirty="0" smtClean="0">
                <a:solidFill>
                  <a:schemeClr val="tx2"/>
                </a:solidFill>
              </a:rPr>
              <a:t> cartilage,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</a:rPr>
              <a:t>      lymphatic nodules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Its wall formed of </a:t>
            </a:r>
            <a:r>
              <a:rPr lang="en-US" sz="2800" b="1" dirty="0" smtClean="0">
                <a:solidFill>
                  <a:srgbClr val="FF0000"/>
                </a:solidFill>
              </a:rPr>
              <a:t>3 layers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Mucosa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Simple columnar ciliated+ </a:t>
            </a:r>
            <a:r>
              <a:rPr lang="en-US" sz="2800" u="sng" dirty="0" smtClean="0"/>
              <a:t>Clara cells</a:t>
            </a:r>
          </a:p>
          <a:p>
            <a:pPr marL="0" indent="0">
              <a:buNone/>
            </a:pPr>
            <a:endParaRPr lang="en-US" sz="28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u="sng" dirty="0" err="1" smtClean="0">
                <a:solidFill>
                  <a:srgbClr val="FF0000"/>
                </a:solidFill>
              </a:rPr>
              <a:t>Musculosa</a:t>
            </a:r>
            <a:r>
              <a:rPr lang="en-US" sz="2800" u="sng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 complete layer of circularly arranged s.ms.</a:t>
            </a:r>
          </a:p>
          <a:p>
            <a:pPr marL="0" indent="0">
              <a:buNone/>
            </a:pPr>
            <a:endParaRPr lang="en-US" sz="28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Adventitia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  CT layer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 descr="http://www.lab.anhb.uwa.edu.au/mb140/CorePages/Respiratory/images/lun12h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736304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g.tfd.com/mk/B/X2604-B-37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2071"/>
            <a:ext cx="2808312" cy="3096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63"/>
    </mc:Choice>
    <mc:Fallback xmlns="">
      <p:transition spd="slow" advTm="91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64399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By studying the respiratory system we learn about: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structures involved in inspiration of air, gas exchange,  expiration of CO₂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Structures associated with</a:t>
            </a:r>
          </a:p>
          <a:p>
            <a:pPr>
              <a:buNone/>
            </a:pPr>
            <a:r>
              <a:rPr lang="en-US" sz="2800" dirty="0" smtClean="0"/>
              <a:t>    chemoreceptors of sense of smell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Phonation</a:t>
            </a:r>
            <a:endParaRPr lang="ar-JO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 descr="http://i.telegraph.co.uk/multimedia/archive/01628/smell_162898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714752"/>
            <a:ext cx="2603184" cy="1500198"/>
          </a:xfrm>
          <a:prstGeom prst="rect">
            <a:avLst/>
          </a:prstGeom>
          <a:noFill/>
        </p:spPr>
      </p:pic>
      <p:pic>
        <p:nvPicPr>
          <p:cNvPr id="1030" name="Picture 6" descr="http://en.docsity.com/news/wp-content/uploads/2014/01/breath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857364"/>
            <a:ext cx="2538000" cy="1500198"/>
          </a:xfrm>
          <a:prstGeom prst="rect">
            <a:avLst/>
          </a:prstGeom>
          <a:noFill/>
        </p:spPr>
      </p:pic>
      <p:pic>
        <p:nvPicPr>
          <p:cNvPr id="36866" name="Picture 2" descr="https://music-lessons.ca/wp-content/uploads/2012/04/Girl-singing-with-m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000636"/>
            <a:ext cx="2571768" cy="17145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55"/>
    </mc:Choice>
    <mc:Fallback xmlns="">
      <p:transition spd="slow" advTm="36755"/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Clara cells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845"/>
            <a:ext cx="8229600" cy="5433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Secretory non ciliated  cells with Dome shaped apex</a:t>
            </a:r>
          </a:p>
          <a:p>
            <a:r>
              <a:rPr lang="en-US" sz="2800" dirty="0" smtClean="0"/>
              <a:t>They act as stem cells</a:t>
            </a:r>
          </a:p>
          <a:p>
            <a:r>
              <a:rPr lang="en-US" sz="2800" dirty="0" smtClean="0"/>
              <a:t>They play a role in degradation of inhaled toxins</a:t>
            </a:r>
          </a:p>
          <a:p>
            <a:r>
              <a:rPr lang="en-US" sz="2800" dirty="0" smtClean="0"/>
              <a:t>Secrete </a:t>
            </a:r>
            <a:r>
              <a:rPr lang="en-US" sz="2800" i="1" dirty="0" smtClean="0">
                <a:solidFill>
                  <a:srgbClr val="FF0000"/>
                </a:solidFill>
              </a:rPr>
              <a:t>surfactant –like which prevent collapse of bronchioles</a:t>
            </a:r>
          </a:p>
          <a:p>
            <a:r>
              <a:rPr lang="en-US" sz="2800" dirty="0" smtClean="0"/>
              <a:t>Has defensive role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 descr="https://classconnection.s3.amazonaws.com/340/flashcards/550340/jpg/clara_cells13073390321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51" y="3140968"/>
            <a:ext cx="4158449" cy="30947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36"/>
    </mc:Choice>
    <mc:Fallback xmlns="">
      <p:transition spd="slow" advTm="78636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2068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u="sng" dirty="0" smtClean="0"/>
              <a:t>Terminal bronchioles: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The smallest &amp; last part of conducting portion</a:t>
            </a:r>
          </a:p>
          <a:p>
            <a:r>
              <a:rPr lang="en-US" sz="2800" dirty="0" smtClean="0"/>
              <a:t>Lining epithelium: </a:t>
            </a:r>
            <a:r>
              <a:rPr lang="en-US" sz="2800" dirty="0" smtClean="0">
                <a:solidFill>
                  <a:srgbClr val="FF0000"/>
                </a:solidFill>
              </a:rPr>
              <a:t>simple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cubical p. ciliated + Clara cells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 descr="http://img.tfd.com/mk/B/X2604-B-37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608512" cy="3888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6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28"/>
    </mc:Choice>
    <mc:Fallback xmlns="">
      <p:transition spd="slow" advTm="54028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B- respiratory portion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where gas exchange takes place</a:t>
            </a:r>
          </a:p>
          <a:p>
            <a:endParaRPr lang="en-US" sz="2800" dirty="0" smtClean="0"/>
          </a:p>
          <a:p>
            <a:r>
              <a:rPr lang="en-US" sz="2800" dirty="0" smtClean="0"/>
              <a:t>Includes: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Respiratory bronchioles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Alveolar ducts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Alveolar sacs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A</a:t>
            </a:r>
            <a:r>
              <a:rPr lang="en-US" sz="2800" dirty="0" smtClean="0"/>
              <a:t>lveoli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irc_mi" descr="http://resources.med.fsu.edu/gsm/hp/program/section4/4ch1/4ch1img/page14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169915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http://upload.wikimedia.org/wikipedia/commons/d/db/Alveoli_diagram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3384376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3"/>
    </mc:Choice>
    <mc:Fallback xmlns="">
      <p:transition spd="slow" advTm="2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A</a:t>
            </a:r>
            <a:r>
              <a:rPr lang="en-US" sz="3200" b="1" u="sng" dirty="0" smtClean="0"/>
              <a:t>lveoli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764704"/>
            <a:ext cx="8531225" cy="58790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Sac like structures</a:t>
            </a:r>
          </a:p>
          <a:p>
            <a:endParaRPr lang="en-US" sz="2800" dirty="0" smtClean="0"/>
          </a:p>
          <a:p>
            <a:r>
              <a:rPr lang="en-US" sz="2800" dirty="0" smtClean="0"/>
              <a:t>Responsible for gas exchange</a:t>
            </a:r>
          </a:p>
          <a:p>
            <a:endParaRPr lang="en-US" sz="2800" dirty="0" smtClean="0"/>
          </a:p>
          <a:p>
            <a:r>
              <a:rPr lang="en-US" sz="2800" dirty="0" smtClean="0"/>
              <a:t>They separated by thin septa called</a:t>
            </a:r>
          </a:p>
          <a:p>
            <a:pPr marL="0" indent="0">
              <a:buNone/>
            </a:pPr>
            <a:r>
              <a:rPr lang="en-US" sz="2800" dirty="0" smtClean="0"/>
              <a:t>     inter-alveolar septa</a:t>
            </a:r>
          </a:p>
          <a:p>
            <a:endParaRPr lang="en-US" sz="2800" dirty="0" smtClean="0"/>
          </a:p>
          <a:p>
            <a:r>
              <a:rPr lang="en-US" sz="2800" dirty="0" smtClean="0"/>
              <a:t>Lined with  </a:t>
            </a:r>
            <a:r>
              <a:rPr lang="en-US" sz="2800" dirty="0"/>
              <a:t>2 </a:t>
            </a:r>
            <a:r>
              <a:rPr lang="en-US" sz="2800" dirty="0" smtClean="0"/>
              <a:t>type of cells: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ype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pneumocyte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</a:t>
            </a:r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ype </a:t>
            </a:r>
            <a:r>
              <a:rPr lang="en-US" sz="2800" dirty="0">
                <a:solidFill>
                  <a:srgbClr val="FF0000"/>
                </a:solidFill>
              </a:rPr>
              <a:t>II </a:t>
            </a:r>
            <a:r>
              <a:rPr lang="en-US" sz="2800" dirty="0" err="1" smtClean="0">
                <a:solidFill>
                  <a:srgbClr val="FF0000"/>
                </a:solidFill>
              </a:rPr>
              <a:t>pneumocyte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AutoShape 2" descr="data:image/jpeg;base64,/9j/4AAQSkZJRgABAQAAAQABAAD/2wCEAAkGBxQSEhQUEBQVFRUWGBkYFRUVGBkUGBwVFxYWHRcYGRcYHSggGRomHBcXITEhJSkrLjEuGB8zODMsNygtLisBCgoKDg0OGxAQGywkICQsLCwsLCwsLCwsLCwsLCwsLCwsLi8sLC8sLCwsLC0tLywsLCwsLCwsLywsLCwsLCwvLP/AABEIAMkA+wMBEQACEQEDEQH/xAAcAAACAgMBAQAAAAAAAAAAAAAABgQFAQMHAgj/xABKEAACAgAEBQIDAwYLBgQHAAABAgMRAAQSIQUGEyIxQVEHMmEUI3FCVIGRs9MVFjVSYnJzk5Sh0hclM8HR8ENEg7EkU4KjpLLC/8QAGgEBAAMBAQEAAAAAAAAAAAAAAAECAwQFBv/EADcRAAEDAgQEBQQCAQMEAwAAAAEAAhEhMQMSQVEEYXHwgZGhscETItHhMvEFFEJSBhUjomOCkv/aAAwDAQACEQMRAD8A5JgizgixgiMERgiMERgiMEWcERgixgiMERglVnBFjBJRgiMERgiMEXoDCUXsQnBEGE4IvBXBFisEWMERgiMEgowRZwRYwSqMERgiMEXWOR+UOHZnhqTZtNMhWYvP1pE06ZpVVwpbp9qqPK1tvd4rJzQPJbjBJZmC1LylkHzUaRRFkdQgDSTRqZLZtaEsWIKA+pUkADc3gD9s99z5Bel/osJuEXuGxFZ/GvldOC/DPhd19mJ/9ef/AJSYpmcuA4bSJhbR8MeF/m2/t18x+9xIc4qhwxsgfDHhf5sf7/MfvcRmcn02qNn/AIfcIhUs+VYgeizZgn8AOr5xYElaYXCnFMNWjJ8lcGlVWXKSBmqo5Jcwj771Rl329sRm2M9FH+mc2M4iVEzfwwy/UJiy1xEEgdeYFTXyi3BJ2JBog35qqkO5rqwW8GMMB85p5x6aeqXeX+VcizvDmI5GlWRh3GaEEAH7tCHp3XQxPi7JGw2nN9sjS+/fsujH4XAa61D/ABNddKmfGsq/z/KPCF0/cdMHUdUk2YQaY9OtraSqAYf8rxIBNqrkbwjGTn2milcvfD3hs6tJ9n1xGjGwmzA2IHkdQelGjRGqj4xDpaY1772VOJwsJuUNEGKjvuit/wDZfwr81/8Av5n97iuYrmyBL3PvJHDcpkzJFl6kd0jjYzTmixJJppCD2q3p9fTEgmCung+HZjY4Y63vW3dly2bIoPyb+tt5/Ximcr3z/iuGAjLPi78rIysVbrZ/rN/1wzlT/wBs4T/j/wCzvypuX4VCfKX/APW4/wD6xIcVP/auE/4ervynvlHkfITG5oTIsjFUHVlXpsqB67HGoMOpufGhR6knSZYDyr5x+PVeFx/CNwcUtaKX118U2p8KuF/mp/v8x+9xXMVwkNXv/ZVwwf8Alj/f5j97hJUQ1ZX4YcNHjLH+/wAx/wA5cRJUwFA458P+HRRMyZRnaiQBPmTZ9AAJd8S07rTCwmuJlQeCfCyBoVObiGtjZp5l0g12qFlrbxbFj6k/kg5wmRRHjDFAJKuh8LOF/mp/v8x+9wzO1WWULXmfhfwpVYnLNspO0+YJ2HoOpucRmKs1gJAG6o+UuQ+FZiJ/uuq8TlHPXlBsKtmkcDyTvXocXObK10XW/E4eE3FLG6K5/wBmPC/zU/3+Y/e4yzlZ/Tasj4X8L9cqf7/MfvcTncoOG1ev9l/C/wA1P9/mP3uIzu3UZGo/2X8L/NT/AH+Y/e4Z3JkC4lz3w6PLcQzMEC6Io2UIts1AxIx7mJJ3J8nGoMhZG6ocSoWcEXQ+Q+DLm44ctPK0cc/UOkFi8iRO7FEqwiFw5bUBui0Layc5wBLRann87eJ0XqMxCzhRzJ1vUfFDGhTjzHwtIssXWNco0bxKrUr1GslKKRyAnd5uxZJo4rhlxN81/b9dhdPDPglrTQitJoOz0BK3cV54HSV41cwg6XlRgGZhJQCHdjGSNLNQNSAg2KOjcNoMUm8EePSdR0tCwbwxLi6aAi8RWNtRtERyXvgOSnzs/wBokzEsaKzqYULBNlUKGL+QKuqNnc+d8n4mw772W/FHDwAMNoqN4rOtPyNk8QxBRQv8SbP/AH+GM15pcTUpA+KnFlZfsmWe80GjmZIxqkCpqYaaBOuwGoeAPSxfThNyjM6x37t3oujg2hxOYx7npvb1opvI/LgRxJJ86hghP3pOrSDOZGAIkZRRHgAke+MXPLjAPe0bBacZiHIG6divh/ZonvpViIXnF0hc754CQzGaFkXMga3S6LwAlijAkAxsyAHdTdbnxi7W2JFPn1g84oPBetwzXY2FFftBg8zSO6a9d2U5QmzatPnCDcTpDAgbLrocqw6qsX0M2kWBZANG6rEg6Cnr/fp4LmPGNDQy5P8AInmBIvNCNxqNVLyuYfhms5qFY8tS6ek/USNRW1kKdizD5fAXe9sSG5nZQZJ9e/KqjEyY2FnBALdNwpPEOOQsTrfVBda1AKdRJFCxmjrZy1EFQQQLvxirWYgdAvWekVnlB6+ahmGQ0EDS/wCPPspF524x3w5NNbRxFmkaUlmeU1trb5iiuzGh4OLFpLMx1qI0H7Xqf4/COHjB51G3t4STyCXOKcPtdaD8dvPvX1HvjncNl7TgDI78OexVEh9T6e/n8cVAVApUUh2PpiZVhMyulcg5lxl2CqXkLmRG/IVkDUrAEGmUsoPizv6Y6WFoAny69heH/lWEuDjzEW6V5FdQ4XmxLEkg8ML2/wA/87xDm5TBXz7hBhS8QoWKwReWjB8i8Qpko04Qkr1WCiV5kW8CpBKUcxyXAqt0XkgcqKlTRrtNxbFSWHuDsbxWXAyuwcZiRFK0UPgHFMxPNPCyMBlmROqzBRI5S22UeRsdtt8SSCAZ6wKcuffitn/SaTS+u/RMaSyB0UqKN6rO9Ud1ob76QQa2OKiCudzWlstUw/XFFkCsOaBNX9Pf6YKRVfMvxCzIk4lm3UggyAWpBHbGincEjyCP0Y6GiAssRuV5al7EqizhKLtHweyzGPLyBpNISbUpLaS4nlHbe2nTIpIG2pQdiGumI4ZaATbvn8eC72uA4WNzyp31TPz9w6aSLXBCJWEciMVNTKr6dTRKRUhIFaSR4Fb4nCIzATFdbGLT3yNE4bH+mYPmNKGO6aTRIUyR5eMKV+zBdKhX0hiDZDlA5buIO7USR+GAa50vNRqe/wCgve4fFw2NOGwQBaTf8yaRuuu8HjjWCIQA9PSCuoENvuSwO+okm/reMjcr5t7nOxCcT+Wqmhq381Zobk19PfFgJVHVokrkrhizK+acEvKzqpIGpYgxJF+mpiWavoPTE4gBMbe69XjsYsxsgs0CPJOmTySpqKqAWrURtekUt/gMJK8l7sxkqQ7YKAFz/nbh8U3Esh1xrjKlXjIJDan7b9Agpi5J8Koo6gDowmKc++v7XbgOcMDEFhWtbkVHiBGlbG66Kq14xVedCgccybSwuiP03K9rjfS3oaPkYgtBFVphvyPBNtd45c0k8lnMZiVnzDQoIyiL0QJFeNBIGiEmplU6wrGu760cWflE0MzNd949jbxXdxTgwZGTF/O9I/rmpfN/KPVQLlgFAWlUV2lVpdIbbxX6sZl0mTf36ro4Hj2saWYh6HvYrnXEOHZjKBhnYGjFKPtHmJgtgE6WYRHc7GvP4WNRRetw/G4GI8yRMCTYU9r6xtpJUpNBJKspAP8A3/7j9eMyNIXWCx1WuBr33qLLesJAsBjZ0gMaXUSKu/bfx6XiWjN3VHNyCRJNQJtJPxyrEiphdB5RbpqSaB2C+av1of8Af441BoVzcW3NA8+uyYuW+ZlSdIZGA6harIA1eSfoSSPoTt5OLMEgjb1C8f8AyXBjDAxWCmq6ErXiF4yzgiMERgixiEWCcJUgKh5oz3Qj6oWR2pgqxrrtgpK6j4UX6nbGRbLg8uAAuDrNO7rowQXfYBPv8KNyfw9o4dbySSPMRIzS/MAVG2k/LZttO1FiMXcSKHv+rK3EYmZ8CwoB6Kdx3hS5mPSaDKdcTHUNMgB0t2MGI3ogEWCRikuBlphUw8U4bp01S3wriWYZ0ys7zxSl2KtoS3WDTrNnVpha9jue4C7BxvUguEQPOvpPkunFGDlDwBsYt1HfIwVf5vhruHHXlAZWXSCq6NS1asqhgwO4N+cYZ7UFN/x+lzhzNWr515/yvS4jmYwdWlkBY1bMYYyzmqGpmLMa9WONwZElc7jJKX8SqowRdl+D3MEcUMWWmpOoZTHIxJBkEhJQk7IdJBCjY1dlmIFXYc1F9te+9F15HHCa4A3Pv79jVdWU+oIP1G4/XjMiKFUmVB4rCFhnZIlaQxPQ0Bi1KaU35F+hNYlokgE0V2POduYmARqk/lzmOLJ5dIAmZzMnfIyoA0qajbK6lv8AiFrPTUkjVeNXNzfcSBpbvSk0XTj8OXPL2wBHgYvG+280hT+ZueoostI0QlRiNCSSROqpIwIUkVZo+lf++DcMa9/hVZwTpl72j/2nYQN/lXPJmXRMpCIyp2JcqKHVJPU9yDqsEEk3d2cZuJLpPe3osOJP/ldPfv1umAnbBcy1nFSrgpT54yGuTKsxJj1qkiWdOnrRnXtvY/Gt9x7XaYrtPW3fwu7gyCzFbyt33dOccgYAjwRY/DErzSIoh1vY+DtgiR+TZDFNmMtIV1JMwCRoESOJgzRAEDcMBq82C1YPFo28zTv8ruxyXs+ppt6d+6Y8nntbaXUKa2o6t9wy3QGoV6fX2xk3Ea4louNKTG8TafjdcxaWgFTGWxTUQfIIsEfW8TVRMVC5hkOQsnm8xmBmZpXmDlhHGVjRIrOhQgUqBRoA/MO6qONmk5ZiB5+ffJdePi4jAJJMjUmPKxpQyCpXF/hLAIkGVvUt6nkdmJo2hKAU4FVoGnb67GpJmfZWwePc0w4SJF+VpqJaNj6JHcnLt0Z2B6JUrONYhZ3UkDUQAGAYimPp64gzGYWNxqK9le7hcSx/2Ywgisk0NSB/RpapVnk9VhnF7gixt9CPb6H6YqKmV1vAc0gJp4LzTJHmysgkeB11SzPqYJpQ6RGo7VAI3Fams3uBfR9rmVInTTzXz3GcBFWCvL18dU/Q8UhaLrLLGYgCTIGBQAeba6FYocN4dlIqvJAJOUCuy15LiayuQtgAAmxR3utj71eMwQVtiYBw2glWIxZc61TShfJ87D13/RihKu1pNlWZri4VgF7hvbeaA84kXjuV0M4fM0ucYSlxnm7LzmBQdSEdSZEXqlKTUCwHzKPl7b3avfFnYUOgnx9PDoV1cJhOYHOAJNh0i/73hXj85ZJQgMjBnrQhRg1t8qmxSsfFE4HDrcd/C5f9Ni0JgTuVJ4NzHDmX6aB1k0GTSw/JDKpsjawWG3/TFCwZS4d/pRxHDvwCA6s2IUXj56LqQ6qZjojDqzDrkErenetrPjYecQxsmYmKmsUWuFitLMrtFawZpSsfUeMSPsFDfM4W3CBqLDYnxdYktJkgGFzFpZQr5z+KA/3tnP66fsYsaNssTdK+JUIwRdM5OycJy+UcypHIyZhXUR6ndDmJNLA+NaMi0WsAMfTbEGoIInx9+vKuy9bhQ76bckg1rpfv1pquvcsZFoctErHUxXUxI0ku5LNdnzZrck0BucUeZee+x2AFxYrvvPf5ULmLmHojpQRyyzudAEQHZd3JZ8hfwIuga84sxrRUlbYfDPOXEf8Ax7uFu5N5aXKQrq752DNNMwBkZ3bUwL+SAaHn8kYYji88tB6LDGxM7r0Fu+9lfmO7Dbg+QdxX1GKLKYqEqcmoYps1le4dKVmRdSkCCQgxClG3h6vfbcnFn19P335Bd3FOzNbiEyXb35+E9VIzfEZZ3hEBmiT7uR2CRsHjctUYZmtW7RqABoPXnFhlZIMHTpz/ALhYswqEmP6vT8x7xSx8yZg52VY/vcqARrgqUI8QbVGSaCOxYWO75QBuSVk5RhgOEHnS/nTSsRrsd24Ae1tp173meS8cd5ifMPl4kEcaHpvMZQ3VuQMEgEFhw72tb0dLb0N5ytyuAknlaNTNRHrWynAb9IlzL1vQAWB89xvqrH4fcyvPqhmvVEsdsyiNg7KdULJqNMpFg7drL6gkniteaw4rADTmb49+viE7jFFyKn4hwKOSQyilkKhWYAWwUkqCfpZr8cFvgY/0ppMpF4rw+VZhI6yx5gTaoFSaSaF1VFMgX5VhVlQ3rAHc1ee3PEc5p+2CI2AM1FbzPLqbV6vqMewyCRyvpBPTTnrUyxcN5sVjCkph1v8AO8cymLSWCqyWdThmKAbVbEFtsasYMRpxGzFoIqCLg6Aj8GKrnfgOiRWbDUjdRvh4gL5p4EiXLllSJkfqFumDvqDMNPcQF2KihWwxZ0mriSdZp6QP2aq/Gn+I1HKKeZ1nQJo5hzZiy00i7FUYg0Wo1saG5rzX0xSYXPghpxGh1pVfyVkmTKqZJWnMrGXWwTcPuKCCqIo/pxJoYiOSvxLw99LCle/JUvGvh+m7ZGo/fLsaiP8AZkbwn1oWp9heoQ4T1XTwn+QfgQ01b3bZc9eKaOd4nUx3YkjJAaiFqW/SvHaSO6wCCDhMVBt336r3cPEZjQ9tRUdeZmtO6VXjI5Yqw+05sohOlzSMHTuC9UuAJGs3bAnYetYu3FMjK33vyi3gssbhSGEgxbQTtBMeGnjY9A+G2cVjNG8RjzCrF1Xa/vwqaBKhrTosHx6sbAJ3h5Dvua6RJ5RXxXhcSHNdlINN/PTr3YPobGcrlSr8Q83oy1L1y7MCEyxAlZR8wW/TcXQwYYcIjxErr4TCzOL9GiUuwcN6EKJIQcwYow4ttJiUlVGk9poGmoAX+OL4hL/4WmPHcar0MDEBdGgm8T4/lOvCuAwxBToVpKBLsAzX52J8C/AHj0xnABovNxuJxMU1NNlKfMQdYQs8XW0l1jJXqaNwXC/Np2Iv6YmKLmBVXzDwdyRmMpSzx2QDq0vtRVghFkjbe/TawKgSDI1v331XRh4oy/Tfb2KiZ3j3WjMMayxzSAAMAp0sQdYTX8zKPNrtqF14wcwH7hX469dNVq3hi0yXCAlnhvEM3HCyjLiQxNMOtmHiVQ6M6nSIRbPRPoLHk2RdyMP/AHGJAoJtte3xst3APIAJM+cUifDpHmuR83tIc5MZyTK3TZ7CghmhiJU6e3tvTt503i1NF5mJBeSLSqbBURgi638PslG/C1YMzTR5guFC6mQMTGNII3QhnYsNhb7ijUE107r57c4XfwmKWEB4lsEDz075K6z3OubgRZ80oEcZQTJApYMzkh9JbchV7vIoldyDWJ+0yGi8xy69em9Nul3CYTMK0mJPLnHdJ5w5cr8L0ossg+8Ybk2aWyQPwF7Ch71ZxQuzFc/GY0uLBbkmKsFwLw2KlSua5XNZvMZ7NPw5FClxHNJOHj2gZlXQ5VlbuDmgpNNvpsE7OhrcprqPGJ28D5SvTf8ARZh4YeJI0tIPPlppWbXt4+VZ44m05m2t3VRrRdROurjZSE6lnTuKNbjFC+uaPavmImKT4qp4rCeMmWAddu/ylDl/JSGMq7rG6apIzCph+1aZQxla9MbMxGlGLEgMW00QRs54Do3oZg5ZpFJNLkRUqX5ACbmLi1rm/l4zomrl1FPEprm1yLCC3yglZZC0cUyLah4gpC+CQ7HxZOX+2Yv7DUcjr6LmxiMgIFbGtqkiE7QZdVJKqqljbEAC2oCzXk0ALPtgTK5i5xgE2tyW7EKEYIqXmxIvs7yTEoIlaQSAKzI2ll1qGBFgMdiDeJjMMpEg0I35Fa4Ic5+UGPhcy5T5TfOyF5ZScqEKI0Ex0uTNreNSEFxGhqA0gNstVSxmc2jRE1qOUAx/ygxO3r6GLxDcMfaZdfNr584FrdF1vhXDo8vEsUCLGi+FQBRv5ND1+uIAXlkyZUzBQjEosDBEt86cv/aUDxhesny6jpVkJGpGIB9LIPofoTaJXbwPGHh8TkbrkkGXMkLKjgkMyk6kmC9xoWNj2+PxwcMroI+F9PhvDgRNdvyrbLM6z5eSNpFKBxqVgulSNwVIIcMQNiK2v2xLXQCN/K3cLHiuGZjMhw6VqO+aZ+GcfzUTMsjrmI9tDOoSUG91Yp2keKIXEFzXXAHTv5Xln/F4cTJ7+PCiWnzrvxDq54ZjUQskaQBnijQAKFcoWtWKt52JLHSNsbAZ2/YRHOh9Y6x7qWB2E36QtJrBj0vfX4CtuW4WzedMmaF61YRKGpUy6ErpWN6fuaiWIo7EVqGIc8QGtplr/wDbmbSNtOa53uGHhktNbczuV1BcYBeYuRcu8EkynMarNmJMzJJk3leST3aRhpUWaQBRQ9MX0ULrpGMyrJLiaKLiGbeVpBUYddba0axTtDGbYOoUBtFfOLB2xo3M/DIEXGlup5855G663NP02ZZ57e/fNRefiTlQBI6K+zsoBcLKulFaNhqBLMD6EaT6E4zZLXxSZodKc+wteGM4lKc/kLinPuXEfEMxGAAE6SgDYALl4gAB6AVjWSalcOJGY5bKgwWaMEXa/gtMFy51o9bjqMjdMDqSkqrEaWYnTYFnYA+BiuIKDz7H5+V3D78BjWmomnUm3furfnvMJFm8irxosJclpRpoFmBZXUUVU6EJko7A37izasIFeXt80W3DZyx0TJpaTa1TNfGNYT9A+oalIKncEEEEEeQRsRjIDLRedyK36sSSoha5BsfwO+KhJqEtcqydOaeBinzFogNQYoukSFrABp2q1/A+MXyfYHAU+T+t13cYXPh5t+U0hcQuFQcxwuF1ZHiQqdVrpFHWbaxVGybN+fXE5nTmmu/Sy0GI7dKOVjTJZ6DLQuaKaVSV1B0aSfugEGsdpu2sFR74s8l5zxU1p11rfaBaJXUcX6mCS6B5zIoE/wCIXAjBEYIl3n7JCbJTBmZVVdbKukdRUsmIlgaD/LtvZH4G7LwPO8c1pgvyumJ77B5FVPJHFNCJl3WJWRQSkW6oLCgA2RS+DdG96o3ikGAYIB3vTunlouzicMOAc3bw6fjSPJO4wXnrOCIwRGCKFxeNGidZAGVlKspuiD5XbfcXsMQZAltDur4Q+8QuVcL5SaHKmaM1NMsYiRo+nTdR2iGYSPSKaLSjbdhYkN641e9kkEUGs8oprQ86hegOKc2jKHfU7T9vPa1EZCUyZdpvs+YjZdeuIxsxtPOggdw81+H6TiGjMIcOq9UcX9sup7+Q7OijScU7ASkgjkFCawqajGHC9RSe6mXfwDe5rGgwSDSvcW7kV5J/rMOxoe/Bb+XM6sqF42cnaO2fU5CFtNmqJtmqrsEe+Ixa0urlzDeKHvwV/wAI4jFl5mlnpCY93dAO1D/80jz3EaSRd7YYYcRl775rz+MDMQAMO55U+NfNPuRzKyIsiG1YAg/Q++Ic0tMFeM4FpIOirZOW4jn1z5aTrLD0Atr09GotZGnVqtj619MRKqrgnFSUXNJpJHzgzCNENiHWdnV45zpjWKHSjaSxaNSSDdmsahhdhm/hEReTvAnbqvTLgzDaCPDyM+/pzXqXg9S5RZpnMxjCOVkDl0iOt9WtO5dRKh6Vu8jbFfqEyR/GZFLGKR77eilmKMpgQaxGkwT7bdKlcn+J38q5z+un7GLFl5ZuljBQs4Iu9fDOcnhmQh2CyfaLYncuuZnZUVbs7K7H6KB67QWiJ19uZ9gunB+0HEOnfynDjnAcvPGROtaEZRIO1kUju0tWw2BI8bA14xRpdKYWO9mIHN38508Ul5TKZjKGA5MSDLvIwZO5mjDudMixIzp0aogaQV+l40aWlprUDlBjQSBXxqu3PhPYQ5gEH50NPKgF9ITjLxDNRsA2XEqVZkSRY6o7gq5323Bvfe6xUBpE5q7Qe+9VxPw2H+B8DdKPO/OepzlFjzEa6gsraQvVjlUKqpJdIhZ938gLtuca4bYZnBE+3hvSxXRgcM0Avcbcj5zS1+UVTDynwoZcoCoUhd1DM6rI4TqdN28glRZO5O/qbxdiF1/Pe8eICjiCCygjp/Q9vVNoOIC4FhxiCpBVLzBwD7QYpEbRLCSY3rcahRo+V9PoRYIINYNpbvrv3ULowccYctc0EHuiVIOLcSaCOHVG04kCTSoyppj0+rOCplN7FV+YfLtR3DmyXEU0FTPgNKb2N1u/hsJkTNRTl8/BumHk3jMuYVxmF0yIdJHTZVLIzq5WQsUkFr+T4o35GIeGg07BqKU089Fy4+GGO+23d+aZ8UWK1zwhxTAMPUEWNjfg/hgDCKo4dy8sckkjMzPI+osSflUt00IJOyhiPrt7Ys9wcQQLfN/Nbu4hxEaRCuxiq50YKUYIgnBEt83cQTpmAM6yyjTH0+2SypJaEtQZ1AvyKsWRe8ilYB6inj15CStsHDLjMwO6a+yjxySfZVvaYx0dSh+/+mkR0m63VTuSQDteMnRWLeXlNRG+i3w2uJ2O57/pV3w74UrZPMA3omdgdMiOq0oRkhKfIikEBfSvXzjpcS0tpUbiNdRzWeK92HjUM5TTw5adPlWHHeVlMJEUSysFjWpXYmk1U6n+eNbeNOqzZO2Ma1gkcgpweIh4LvE2W7kTMq+UjUtE0sQ0yrEEURvv2aI9kK/LX0/HE4grIEefzXzWeOIeayr3PZVZYnjkUMrKQVIsEYziKqjHFrgQlfg3HnjeXLywyBYUBWUBRGQATpWvQAe21V7Y0ocMOmto1XZxGCHPzNoO/VTJubYUhE0zxxoRt94GJar0BaFt9BZ28DEFpzZQD5LnbgEug+tFR8d4tmWgdsxeTjKFiy6y3TUdwDaR05GJUU1Gte21jRn2ukAHSpF+mutuS3wxhNMQXEG4235R6b6qn5b4lJk+quZoIX2kCKqsx0rGwdV+8LMD22SoZLxD3Me1sCvc69+/ZjYLXOkkWF/L38bVKk8WKvJHmo4j9oV2i6rCVB0kI6u9USAx0agQSGNGsVaSBDict4p4eE3jlYysxhDOQ2/dKaRJ8lyr4kSq/E82yG1LIQfp0YsWXlPa5riHXS3gqowRdI5Xgllj4PGkyxbzsrDdgUzbswJNUCLWlNm1FVZF82XDJjv9exMar08CPoaxXNF9Irt3XTpOSimizOl5mmMkThxI7ojmiwMK9w1XpUiwQpBF+MUzTS1aGBTramvmmO1uIwPY0Ng6adfz2YvCW6sGXbKt0YwgqN0Eh7XQ0w1UtIkgvyeoD6bwTkcQ+p3mNCKb1I8o5piNxJOUxv49+e6eopFcAghgwsEHUCDW4I2I384ygi686qoubFCAOySOtd+lTIAF3YMq70y6hspBqjV4uGggmk9Y6V5dfNdfDY2UZP7t35qo4jxYZaHqzCUqys3UNLIJHK9KERhF37iLaq09xJxZjMxOWJ25amZPK3gIWrWOLi1tR3ZNvDOIJNEkkbKyuoII3G9YqWkGCFwvYWuIW1M6pcoCCy/NXgE1Sk/ziDde2/qLFpiVGU5cy2ySUCTQAF7mh+vFQFAEmAuZcFy2XnRnnkiaQ5mWDKMdEiq4ZWBWGzH1dWqmIBKhL8jHSS9ggAigc69Z3N40j/lOi9DGfLpnMP7jvwur3h/Eo0zSiXRDmHCoAzaJJlYm5GgQlBboSpJ1VYNXRoWuy/bUX5DlJgx4RK5i2W1qB6VPpfz3lOwxRc6MERgiMERgi1ZmcIrMxpVBZj7KAST+oYASYCKLFxSKSMyRSJInujAix5BN0D734wcIoaKzWOLssKm5X4VJG0jyuZFe2UyBtetmbqEBmPTQqIwEA/Jv1IxdxkVEG3KNPHmtMY5ftB6991lXrcOjLh6YEEkhWZVYlQtugOl9gK1A1VjfFZpBjyE+BuFnnKkogAoCh9NsQqrLYhEocroseczUKE9ndoIsBZWLCnAphYY0dxZBurMkRa1O++S7cfEzYLM1Xbxpb0ThiFxKvz/CY5b1g77GiRY9rG9YqRqt8PiHsEBLnNPBMqkJeWONq3BZQTSkOdgCSO2yANwN7wZmLgASunC4gvJzWAM9+AUrhHBG1h5QgA13GCz95YnUGJACEb6NPknFnQ68nme69Zqq4vEQ0sYIB9e9UwtEpGkgFfGkgEV7V4xXKuLmkHnDgkeTkXNZeJiJX0Sxo1IXcBVdk8fzhZKiyt+hGjHktLHOpzEx35xbZejwuL9Qw+4rNJOgFq/jlbi3OaVnZ/PlfIKneNDuDuDv4O/viYIoe/z1XFxD8+K53dgqTBYrIwRda5E4M0WRymfUJIodzJFoptSz5hFkDlqsBgNls6I19MS4yIF/e1O5pK7uGeXgYI1Ne+yumPwRJgGcitLdN1sHQ/Tazdgm0BB2r09SaZ9O/D8V3UN4jI/M26WcpwSLKS5mF1hWGVohEh1gtpieRklYmtC6X0AELSsD6DGmZ5gtJ+3XaTFPGJ1k3uVcEPaDF9r9P0LC2qv+EccykeqJZ4UWMfItIiLZvTQC6QQfGwpvbajsPEoXA18SflZ4mA6zWmiouauK/b458tEskcQDhswVddhHasoK1IrNtSNqKgnwd7tH04cIO1j1qDSOfPZXwcLKINzTaL1G8eUx4TMzkMucvFnGzM+mKBpDJsS4OmUu6yITYdQQgAA+Wq2xVrnhxZAkm3O2kUjXxusQ5wJFh40H9f0jhnL+YkjjeGR8upbVuAsnT2GkpRAV1VW09pU0fIrE0bSh735b6rqxeKwiYcCSOfX0rtXkqXi2Xg4XmnllizExnkil1ECWHqhlBdF/IkU7Abt3oF8mrtzmxAEHrGx3GugpWyza5uNNInn4eJtQax0DLkcrNnys0rPFAGJjiBKa10kKXU+ltqtt7jUgKPmzoBHffL3NoxHYeD9uF/IGppHOOXdVA49yvJl2ilyqyTxLLqfJkxrGA9F5R2gs+pSbJ/8AEYfKWGGahmki+vntyHvCYWK3EJDzBOtAN6iK2kak3O3jkvJmfMtmZkmUxLpRJwzlJZHZpgsroC4UkKtEqATXnGjnfYGjeaa2Appva6jGxIw8jTe/deVqU5LoWMVxowRGCIwRGCKPnsuXRlB0kjZgAaPoaOx/D1xBANCrMdldKTeA8gmCaKVp2+7JYxRDRCzMHViUJPkMu5s9lXQWtfqULYvFdfPsa0rO+JjhwoKnVPIxmuVZwUowRVXHJpwoGWUM+5onSKWtgxUqGNigSL332wiQVphfTn/yAxyVLyM0hbNmZdLiYroKhGAssLVWKkHUCGGxBHrZJwESNf6XRxWIHNZlmBMSPnVN+IXGsE4golbicpbiMEZNL0ywsWGIayB7P2ij7FsWZBaT3/X6XS05cExc+3NMuIXOqrhfMWXzM08MEgeTLkCYAGlJuhqqmNqQaOxG+JUK0kjDAqwBBFEHcEH0OKFSCQZC+Yef8iIM/mowzMFk2ZzbEMqsAT61qr9GNBYI9xe4uOvffKiWcSqrOCL6J+ETK3BoFoPXXDJYs3mJjp+lgj9eKkVVgS2HCmys+QkKQGMJGkMRKxhXMjK+pjLGzHZgrGgRXkihpssUyZMzzEdDHMVPnNVtjtDXjLERorjinDBMY9YBCsGO5B2V6ojz83g7UTiGPyzF/wBqrMQsmCRsqrIcl5eNgVB06AnTukAUVYStOo2barN4gvJv1nVbHi35co77/RU7jXDvuUiy9RqpWkVAYzGNjGyAfIVPgVVA+BRswiSSJ/O/nffkarLBdldM/wB6JcyJebPZjLsjdOKeKTUPk09JbXc6dIeJdl7ra6AvFwBkaeXyR7HVdT3FmHnj+Qj9921uE/KMZheclznzJlso7hS5iuTQqCQsoVtQVT+UQSARRF+xINmxqunhcQMcZ1BHOdPXw91d8NzQlijlUFRIiuFYUwDKCAR6EXRGDhBIXOQQYKkkYhF5CDBF6wRGCIwRGCIwRGCIwRGCIwRGCLywwUJDbiKrxtopLA6KtEVc6bZWEnVA2BP3ekNfyX6jFoytNhN96Wj1/a7i17+GAiYkimxrPLbnOyds1mNClvav88YErlw2Z3ZUhcZ+IZy83RnikiDj7uUKZK23dowt6QTXrfsPONsNmeoPh+5752Xc7g2CMpzdAT7d+CYOW4pZGbMzMpWRV6OkEXFptWIO4JstX9KvTFSGg0ELLHfhhgw2V1KtuKZITwywsWVZUeMshpgHUqSpN0d9sSuRc5+FnCo8pxPi+XgBEcZy4UEljRWQ+T53JwKgLqIxVylfNPxSb/emc/rr+xjxcWCqlDEojBF2T4ecpGfIZaeKQo7pPCxFBkU5mbUyt5BK2Nt9xuPIn6rmiBaZjfu67sLHw/phmI2QJjevPTvoW3k3PpG7QOyXM8kkRV1KuiiIKUo2SVIJsAk6vNXimI13OkAzOs+xkdE4mXn6hEchoBSvfwmjifE44IXmkP3aLqZlDPSjyaQEmvpigaZjVcgBmCpWXkDKCPB33FHf3B3B+mIuodeqoObeLZiMpFkYllnkDbOdKKoBALEMCu5u6N6SNiQRswNFXLfCwQWnEcYA9e+hVjwDgy5aMKpJNDUWNkmh5Pk73uSTiCZqbqmNjHEI0AsFaYhZLxOgZSCLBFEedj52OESgJBBCUuT+IsuYzWRcN9w2uJiKHSfbT5P5YYgmrDUB2nFo+0HwXXxbSSMXRwnx77pKcMVXIjBEYIjBElc7ca4iuYgyvC4Ft1MkmZmVjAijX2FgKDdt++67b4BQt3wv5pk4jlGkzCoJYpWhcx7oxVVOpSCRRDDwa9tsCpTfgiMERgiMERgiMEVNzHxj7Oq1WpjQLbL5UVd/MSygD1JxBoJhb8NhNxHw4wN0qcuct/aTmf4RSaSVwFeSQJENLi+knTPdoXSpbxZIHg4u8xGU15ad/tdOLxJw4bhfxrQjQ6HueaspOT5Ehjiizc9IQGZ21P09V0Gr5gNht6eh3xT6n3ElMPjQ0QWDl3t5lKucyTL9ty3QlkURQpE6902s9QKvUPdJENLMS7batIU2MaMe1+RznRBPTfwPRaYZOG9jm2Iv8f1+ZaeV+Y7eOGUV1FBhIQilCeJF/wDC3SRVB86DROIcy/I73rodYpPXRYcRhNjOwciNk3YouJQclwaCKaaeKMLLPpMz2xLaAQtgmhVnwBhKLdxHOLCmpj60N6s+3+WKF2y0wsI4jsoXy5znmnkzuYeS9bOCQyNERaLQMb9y0KG/mr9cbRFP36qr4zHKZCpcFRGCLt3wn5kMWTymXkhcq7yLHIqGiHmlJbWTRprUqNxsfXAtEF0inP4XUzAnBzg1Fxt18uacOMcOiz6RmJwkkTgxSLoLDSytSOVYAHSBYseRRxVstkciIPPcKzHHDJDqtMTHf4PNUPKeZzQ4hLDmJpHQPIQKLR6WBdbZu4ML07AAaSDdqcWxSMoIiw5Hb97kkbLfHw2jCztFLabzPPb8rohiA3AF1WMhQLzSUp5XMLmM6s7Bekg6cYeN42GYDMC1uATQJUbUC5onxjYnIctjyINPBdj8NzcKAaXj09fYTYpyxRcaMEQRgijxZGNWd1VQ71rYAAtQoWfWvrgSTdSSTdSMFCMERgiMEXNPjIOJTImV4dBI0Uik5iSPSCwJoRBidhQJbbe1HiwZChMHw0iePJiJ8k2RETFViaQSswpSZSwUbli36sQUTXgpRgiMERgiMERgiUfiIh+zFgpICyhmGkhFMbHUVb5gCo+uAqRXUeNbLs4IjMWnX8++3NXnL0JXLwhhREaD1GwUUCGJINVYJ83g4DMQFyOurFhtiCFC5jwyVVzuf6mafqrG+qc10I9zpJibtEiKo2sggN63i75LAMoqbamOd666r0sRgOExzbaja3fqrjg8TZwZeeR43uJkYwm0kUkW2ooGU2gOlSKNjfFCMjzAiut/karJxaxn2k/lW38YVVQqxyOykAqFYUvU6ZJeSgSpG4u/B3BBMGZr3rYf1zXOMOSYPffoqbjPHMysvTCyxrINImWMOkbuH0kCjrYELYbSu539DLCCMxIppr47eq6voYcQ2/j8dwo3G+LZrNwj7NAYQPM0/TP3gKaQEBI3Us1nwVojfFiMNrxJmvPv8isq2BhHCcQT9xBiPD3rHquPfEtgeKZsiiNSVX9hFgOa89wIcZSziVVGCLrXKBd+G5aOxEy9eWHMBOoERZ5errDgrrJ2AAYhV1fQWDbECZpEwSdPDrQmi7+Ec4MLZienvpryT7wRlMMDQqir0mdVjXogayWFR6j4L7gn8a3xTEzB7s9SDBkz6qw/iQ43I/fTktnEuIwxS5I5hh9oZmCmI0rN09LlhYtKogG91A8+UOyucLUmb8u+axw8N5a5ulL3mse0bW5JqaUe/wD2cZrlyk2SJzzCsRMsUQlmdlRD8xWU6FbVYYKgjFnbYFiKJvG7cSkOP2394iokyd66gruwDLIioIpuO9Uzct59nQJM2qUIHYiNo0Ku7hQuom60EXZvY+GGKuGota82/M7ctFy4zcryFdYqs0YIjBEYIjBEYIjBEYIjBEYIjBEYIsE4IjVgoReClKXMPERLLFlkDl2kulogIl3JJ/NQNVepK+NsA3NXQd0+eq7+HacFpxXbe6bYhQrAFcBqsscSoVPPy3lmZ3EKJI4ppUASQ7384384qQSImi2w8d+GZBVPk8vLw80zSTZcIqIiorPq1sdQWNV30kWoHpe582H3mHQDv38k9Vu7JjYcj+WvP4XieIyTkBiyNKJSswEyUilUEakjpgOFk9Ta+l7UGIQbaRIofH26K/8Ap4w5Jtor/wDgoNCY5WaTUhSRydDMCKY3HWm7PiqxU3kU27K5M5W/7Epj6dUtaQBtS1QA/RiCSbo15Y7M1fMnxEg6fE82hN067/8ApR42FlGK/O8u3S7iVmjBF1v4cZu8plk6qRdKSSZmVwH6CSSGUOmktZJ/JoaaJPoQaHA/aST9oEf7iabCnj0F16GGHHBHeqc88WjEs8eZjbsV40l6SwpG1Gy0ahytepvY+DvgRZuQiJtMk+JjqPULTCMzIMeNx3W/gtXK3KsM2U6ueUzTOxaSa2UyLG//AMO4CkaQIxGQFoe9m8Diku+2woBSk3HnNb7LDFe8Pygg62HLboF45u4vNlsormFyzyKoWCYD73XYjJZRcbiwaW72oXeLMw5JyusDcV67A+YHNVLtde4Pp1rrZW/B+R4YtBZncKdXRdi8KyklmdEa6aztZNAbeTgcV2hj55dOVvIKMTinPcSrDjHCpHmizEUgVoVkAjIIEhcLs7Bvk28aTvpN7VigdlBEX+P7KyY5v8X2m6rcxz2kLrFmIJI5TG8joCrhVQgWGB7tTEqoG/iwLxYspIMiY76a/K2bwb3fxIM28P7Hnurvlzi/2vLxzdN4td2jghlIJBG4F7jz64h7criLrme3K7KrTFVCMERgiMERgiMERgiMERgiMEVZzHmTFl5HVtLBG0tWumrY6Bu2/oNzizRJAPLktMJoLxKoOGZTO6H1mJTJ5kDSuW+7066tOmSQraYwo8jybxL8VpggGm8DXx6Vney1IwQTmJ7p8f3c6Wy/FQjDqB2ZlHeYQojU91FYhRcWaKtXaLFFjVzxNhHj+T76Wqrt/wBL/I15Cfkek6c6VEHA85ks8M5NOrwNSSKt6iumXQrUAoCkoB6eBti4c0sy5bwOlqj1nqtA8YwOG2gFgb708/JTOZPizlcqxjhR55F2IowqDY2LOt+LIIUjxvvePd4H/pviMdoe8hjf/wBE+APuQvKdigGAonBPjDlWhBzYdZrYusaFlA1nQASd+3Tf1vG3E/8ATHEDFIwYLaQSa2r6yoGMIqvXOs0vEcnDnMlPmUyqajJDllZczKRIEAWjQog+boEmj4x4XFcK/hsU4WJcRbmJWjXBwkKP8Mc0+e4STPI2Yny8z9MFvvUKpSAuy7vTMQxvyPahzFxHei2wXAOqnTlOTXAmvql11KTPp6hpyLYrtuKI8bEbYo+C4xHhZXxWuZTsq9xmsV6xKL5g+KX8rZ3+0T9jFjYWVUq4lEYIujcF4TIeHZLM5WB5JYmmLmPpksBPLSsrb1tWoWQNq3xdhaQ5jzAPp0/BgL0+GxAzCEHWwivibaWrtqrjliPrS5WKWkh6olhbaVWZdReAlUURd/y7AEBltjsavgOdvEfg6zTeVvxWbDYRcGsjfnGxtWsaWXZ1G1YwBC8adUsc3RhYF1qlLPAQZCNNlxYj86X8hfWyMdGGJtPh87hdDHBzj0N+7prXGa5gs4KVV8xcFjzcLRSqpBHaWUOFcfK2g7NRo6Tsao4lri00UtcW9FOy0AQaV8YqBClzi4yVuxKqjBEYIjBEYIjBEYIjBFqzCkqdNg0aIrY1t52xIQXqqfl6UKHg1FzEQC5l6rM7amYN6q12dPgAiqAoWeS77nCJ5QPDlputsVgADm6/lQP4K+2TZgZlmkiWRVWMjQtLpOnzZFqCT+Vq9thDnZYind+/BbHE+lhAMu4V3g077KatF4zjVcYKzWHJFG4llBLE8Z21qRfsfQ/oNH9GKkCFfDxDhuDm3CTeFjLZrLCDiXRnaJmh6n9JWMfzCmjYkEWKFkUbx3YHF4+C/NgOLTfr8HpXWdVfiMFpJcLGqbOB8JiykKwZcERoWKgktWt2YizuRbHzjPieJxOJxTi4hlxidLCFzhsCAl/nrk+XOS5bM5PMfZs1liwRyodSrimBUjz+sUSCPbNSo/LXCV4LlZXzMzzzTymSVlRmLzPeyRqCx2BJP4nYeIIJFFdjMxheuGcvdYSZoFkkzDiR13jZXj7QpZGGpQVPa1g2bvxicQ4jPtBtPMGs692E6rqONhycMiQKT01sjk/jEzZjM5edy/2fSuoxsrtZIDs2wJNH5VANWCcQ4MOG1w1mazEX7kxZVx8JrQ0g3E9+vtoU1z5+JCQ7qCAG03baSSAdI3NkEeMY5SsGYbn/AMQvmf4myBuK5xlNguhB+nRjxsLKjmlpg3SxiVCMEX0R8KgBwSA6Sb65IWtRIzM24JI32HkjwN8VJE1WmETnEJIgIGYlYxTZaMOryHUA0cyjqdU3asp7TpUUL3U+nRig/aQQ46UuJjl5mvNe6MuIxzdJrcWkzc0pobzO66c3Mg0Qq0irLIw2KtTopYyURYT7tGYEmtvbGLGSHOAkDnqaCmtTC8h/D5XEaaW6o4jmhncoRE7VIokhkRSGIRw1qWUgEhTpLebwEsJkCnOk97eas1mR4MxoSCNfcbq/4PnBNCkm3cN9JDDUDTAEfUHFSIXNiNyOLdlMwVUYIjBEYIjBEYIjBEYIjBEYIvIbfEIvWJRUHM3A+qmuJikkYkkTSivczIQr0w+cHcEEH0uiRi7H5SecT0Gi2wsQNMOEii1/D+ZnyMJlFSDWJe9ZCZBI+sllAGomyRWxJG9XjJ4AcYt0hRjAh5B5e3h7JiGE0WSziJReW8YhQUs8Ats3nGKxAHphWW+qRp8PY2GxIo+vgYs2uGJnW9r6eK7OJaWsYOX59kxzSBEZqJ0iyACxIA9ANyfpiBJsuUVKpzzTCYetHqdTWkFWissTp/4gBANEg1uPF2LsZBI28f78Fq3h3kgbrTk+GPmbfOirPZGrkUoawSVordAlbPsxPgSb99+PoFZ2KGDJh+e/fcJhRABQ8Youc1ukPmTOT5TMrL92YWlAkCRPPKIz9FrQTuNX4bHFsMNcS2smekj3i/ou5pz4EDSvfZhTl5dhzA6vQWMtIJJE1aCWLL1RN0jUh2vQSRqUX64sHOaSCZpApbaJtfSDssDiFoABqNuVBXui4b8T1riucA/np+xjwaIELAmTJSviVCMEXYOSsw2a4ZkshlwdQkZ55A+kRquamcKwFksRpYKa1XtYDVcfa0unvvuYXXw8YY+tNjbvy7q35Ll+KaGGExSQoDrdNQEhYiQW8o7tZJ1FlYE2QSQSDVzyHkkg6Tp4C0bUppyu77AXMPfn49Qt7coyQhvszhl1a1hktbctZPU7gDe47Pf6VDiHmTffuPfxWrf8gCIe3S47HuqXgfF3yMi5eWKJSpA0wF2ARmbfVp0dT+jalqJAvbE4gBOck1mpifKZjnpI2VnMbjNoamSBbw78lacucXK5sZbLIsuWYSSM8eiLoF3ZkVoxR0nfu3JZvpiz2CM3hrXcz100XJxGC7DAzCvfvVPWMlzIwRGCIwRGCIwRGCIwRGCIwRUHLZubOELIoM5HeQQzKihmX8qrFd380VtizpoCVriiMvQePfwr/FVkl/j3Ma5d1QKXZiFC9ykuysY1QaCJCSN6NINz6A6Mwi5pM26etacqV8FdjM55Km5H5gjMDV09HVcRdBSqMCdz3VbltVjb6WN8Z4kk5azAmSCfGNO5XViYJxHZmWP5hW8XF8yxkAyjDQRpYyAI8bXRUsFIcUQykdtjc3hlEAg38x702qsm4WF/vf6FHDeaFeRYZopcvMwvpyge5A70JU2VO4PqBsWFyWUkFZnBdGYVHL5WvnnjqZbLNql6Jf7sS0x0FgbYaQSXAB0j3r0vDBa5z4a2SKxMdhMPDLvu2ULkgGI5nqq6SSzvI0bi9IoCMqy2pXpqp2Y76h6Vij3gBokEACPmmleQpC6uJZm+5vx3513qnAnb8cI0K4UnHKx5jiasH1DLx2E7WXqOWt/cNQC6vYkD1wAytpr8aeei7iHYeBLhB7/fnVOYwC4VnAolHmnKo2Zy6s0cSzNeYZlUmSOFl6UWojsuSVaYEEHwbIxrgzVzanStpuY6BWDjHdq08ymqKMD5QBuTsANySSfxJ3xg5xN1VfMXxS/lbO/2i/sY8ahQlbEojBF3L4LSRfZUu+rckYNGh97I5G+xJVl7h9R6HEunKBpf49x8rqIccEEaTPmuqRxBfGMVzkk3XpvpiwULmfMPCoZ85JEQqzSBazEcKt0ptKlWk1NYJKivXcV4Jx0te5ozGra/bNwaU6XrbrRehT6AIv8AHtTuFJnH8HuzQl/vQzvmJQZI43Vk1LJpH3cTA+VoCt/FjPDZmAAilMopIi43PWT51YuJ9SmIKdTTzPp1Txw7iaTF1GzxmnQ7EXelhfzI1GmGxojyCBnsQuBwymFNwUIwRGCJe49zSuXkEYTXJQZkLGM9LWql1YqUNFgO5kFkCxYxdjJEm1t6+c+QMLRuEXCZ76dhTYuPQnSC4QuSFWT7s2Bemmqmq+07miRYF4oBNu++SqWOAlWd4hVUXPcRjhrqNRPgAFmq/OlQTX1qsXDSRP6UgEqXiqhGCJR5c4tEubz8DNIGWYSjqjSuiVF/4ZodmsP+u/XF8RhaGkxB781tiS4DkO+9+StOM8zQZbpBnUtM2mIA7M3oNXgC9r/QLO2H03QTBpdUw2ZzEwlrlfKyrmsy7Q0jfeCQu02onqAKrue0rrYUiABasnUKjEeMTDaZpXlExp4C5rygrrx4kNJW7lzKO87/AGiaT7QAjuvSiRTCQSI02LCPUwBDG9UTEVZxYubk+wDLJipMHe8TG1FlimPuaKGg+fFPGnGK5lC4vwiHNR9PMRrIt3TC6I8MPYj3GJDiP4mFLXFpoljhOXYZmVXllJiNJG7xMlEKwkCqC8ezaaJ33PrilCBT3nz1qD49F2uN3RAd3TxB0ULmLgWXkIJE5mGpk6Tv1NBcWgb8mLqMtX4JNbA1uzFxSIbAHMCJi/WL6HW6luJlMOt+Yn91qtic0yooy6xs0zRgxavU2AY5GGwNlbZSQO/xQumGz6jc02Inoe6D9qcbhw0h+hB8xG037opfAI3izEjSosfUEaWrsynRGCANRrtaQjUAurUdtrwJZ9rWHfQb8txpJi0xCpiH6rCbkfmqchillxLOCKslza/aUi1AMUZwpO7KCASB61tftYxDWzXaFqABhknU0VkBgsl8v/FL+Vs7/aL+xjxqFCVsSiMEXY/h4J4uHwT79JVm6J6tL1GnmDKYtNk9tgg/lN74mBA9aVpz9138IGvIYTe/OvfXwC63wrOCaKOVbp1DC/O49sZEQYK43tyuLdlW8xcRdCqRMAbGslSw0+q7EFTVkNvuBsfGLt7r35Lp4fh87cx8Eu5vILPnGhzAjaKSEEENcjyQvCwoeV0WSFFjuNiybsDlZmbMg30AOnjvRXe5wA2uPM/qvtRR+bON9COZApzDF406MikRqHQWqsFHVHjts7yVvYGLYDASHE5YFxfx26+KszDzy4mnh7a92V5yZlp1eZswL1BWL0FHVcXIkSBiUjFIKYA6gx7rsVeWmrel9BaaVPOSNoXPjGGhs1m0crzzTXqxRc6LxCLOJRKvMaRfasuJgG6weJUZQ6khGLDfwSp39woHoMSAauFOlOi68HFAwy0mDcfhVOc4HCuYbsiRY40VIE0feoGHfKhUkojdq0NrO5uhc4jjhCJNf5bUsDTx397YInS4jkNac+4Ttw6EJGqKFCqKUL4CjwBjMkuMlcbrqDx/hXVMUitpaJrPzEMjKyuhUMASQatg1WaAJvFmuAa4EXHfPwEK+E6DCxwbNuHOXlVwyrqV6tGQkbBwKDKTWk0SAD74qB9s9j+/1opxoLszbFSOP5kxwuyvoatKvQanY6VIUkajqIpb3NYlv8pInl32Aq4TM7oXP5tMDTRZp1CEhIZFUSJHL50SrGwkIOvqFH7SdRJ8Xq1ucS0VuZME8xNrRIgldI/+Px9PflFKWTTwTlbKRrqy8SoCNmjJWwx1X5NiyaHgBiBjB7i/+ZmN+SzOK5hEewhWHFoRHCSNlWh6CrNBhXiiQT9LxU1Eq2DiF2J92qoeXJDBNFCwVmkhBkKkBkru1MHYuY2dyFA+W6AoHTofvBdatOehsIEQJ3ve88Q05LzBNevdk7DFAuRGJRKXGsl/vLKzCEk9OZDMrEVvHSyKPnUgvV7A7+gIrmhpaTAmY8FvhgObXSf17enNTQmhW0lgWLsLYv5BJCBje3oo2/DFQczhTbTSdfyrmLpG4dnJH0OpRM0g6idupXjACnXahlDmzSkHcem2NgAwmn2zB3nlXSi9HEwy/DAd338Ldn87xGXKGeKF0k6sbNBIhNQhQCsetR+Uyt7/ADUdsaZMJr8jxTKag67mOVPhcbHMzANPx3408wmLg/MOYRLz8Ii0omrpt1tcjtXYEshQNN6t9z5As4uyf7DI50gc+fT0mFk/BzCWivp+fZTeJ80ooZMoBmJwNo1agDZHe29CwdgCe0isGjNegVG8O+pNI3MKi5aSVM+ZM4w++jaSMS7PAZDEeghY3poEEihagUN71LmkFouI6EDXryiy2xGA4IcwWNT5fv8AC6BeOdcUr5f+KX8rZ3+un7GPGosoStiUWcEXW+WOKBuBx5fSSUdjrU0Yz9pldXF+WsUAPO+/pi7L9R5zTs7hehwnDhxa/MN66c11zl/KtFl4o38qtfos1f1ryfe8ZEyZXJjuDsRxG6puLtLE8ohQzysvUjie1VwrUV6h7QRf6LX3xZrQ4jMYG948F0/Ua7D2gHvx/eirsvwGbNRo+egSKZGMiBJGKhgTorQwKtpIBpqtb32GLFwYT9M0Iior+PRW/wBQwDKTNach1OvheyvP4AjfJyQSB3WRCGti0nuO+QklgdwSTv8AqxAcc0/A9hHouc4mV4iwtPffVLvBuYIslG8NzSTr8uXZi+lVUBTqIuNWAvvNk3Vggmz2/aHmADrv+Y5LqxOFdi40MtTr157T+1A4lzRnGDMZY8vGNzShqH9J2NVXnYfiMYZ4NF6A/wAbw7Gy7TXuimcA53kRFOaKzRse2aI7hfdl8OPcqb+hxYOzGLFcmN/jPtz4Jkd27/K6FDKGFqbB8EYheSQRQqg50zghy5cKXmJCZdQDqaVz2oK99N70O0XXnGjGBx+6y1wJDpigv0t8hLvA89NHDJDnoWjYdR4SdDBlsEwlg5RGLHZbCkHbZTjTFYHuBY7ab33tJ5kSV1uAOIHYdo8tPPz9Ew8rcdjlgUmTVo0RtKQsau76QhUA0rMWUdPyrNpobYpiYZa6IjWNR+r1sYkLjxcN7XVB8VP5jzDplpTHevTpTSyI2pu1dLSdoaztfrWx8YjCALq2v5V0VGiTCq+WswPv8xMZEtgSs5Q9ICNEYK6MVAYpqIvz5AOIEuOVtek184/pa4uGWADdeuMxvmc1FCNSwxFJpXpSGZHDRxLq8nUoZjXaFA8sCqWgTNSDQaTSfxv0oag5WWupOb5fy4pzGGZZC6s3cQ0l6wLPynU3b4tiaxR2I+IB78FLHFzqrby1GY4RExBKMwFF2pC7dMapCWY6as+4IGwxL3BziW69L62p4KuIDMlWOcyqSxtHIoZHUqysLBUjcEYqCRZUCWc5ypolbMZd26pUC2NlQDdRkmkUncqBR0j63OYhoAsNN+u/Karuw+Iw30xG+I77KteA8cGY2KkMFUlqIjfUtnpMfmrwR5Fi/IJs5sAEH8jrsuXFw8jiFbM1YpdZJE4hwz+EswZonqOG4kMisyarKzFUIUkstoGDVVNuQK1l2GMo11mtqeA73XU3EYzCAN5qI7091E4lyrmllzOZR0MytHJlZX1OQFDBodGwRDdE73qPsKDGDcMNrliC0UFxXmtBiYT3BoHnb49/ZR+Uc2xEJlARnolLYlQxsBi27PubJ9bxQx9QgVv47+C9DEaTw8xBg02XROIOAjavFFiACxpd9lG7H6DfFK2/S8TDBmQqLheWaaSXqUICkfRC7SamDNI72LUnUtKfFehxMNAiubXaNF1YmKWw5p77hMGWySR3oUD3PqfxPnEArle9z/5GVF49lEeCTqHSFUtqrVp0gm6G5HmwPIsYXKvgvex32XNOqV+Bcx505brZnKuqIDfaeo6qFPVEYspfdSEH0s+p1eGTAMk66d81o3DwnkyYI0Ijuq4hz/mjLxHNSFSutkYKw0sAYo9Ooehqr+uJIinfeo5Lne3K4hL+IVUYIvpL4NV/BGV/Gc//AJM2KlTonisVReWQEg1uPB/HziQUk2WTiVCqs1x2FNRaRFCret2CRk3QGs7CyQMXbhuJiPK61OA8AEhch4BmGkmzDyX1JCBIT2KJUsGJVZy0mkX3gC9LWPU34pv8eVtaHWwjppSui+g4UxQjU/G99bACiXfiJxi2+yK/TAQvKTfcQpMcQo72av8AR7YxDYXL/keIzH6IoLnnsFZ8rza8hF02B0UrD2ZaJU+53H68ZPE0Xof4/EBwWwbXT5wzjskOXaVXdkhVhIhU6EZIy6SF6BEbKNJA19zKRvYPXhgYgaCKnbXw5dWiKGkFeNx2GxuMQTH4V8eKpmDlmV49QYmWLXqZXMfdEV2N0X2YA9u4HjFHNgSRe1O9rrnZhloc03ge6tuKZHqr2abqu7wVPpsPqf1n3sUlVwMX6bvuskBY4s3qip2bLhtSxsdUNHT0w0TadTH8kmqBJPbjQDEwnS0wSfPnBFtqXXXiY+CW549vW/fimrOyyOqwI7apVK6wbIioKZleqBXUpB3JLfpFWkipAp77Rz9vJYRhtOaeYA32VXzHyxHl8qpyavHIpiiDo8upY5JgJXpG3anZix80CflFXbiOJLnVuaxBOn68lkx78Q5ST799ymjhKo1yqbLeR7HyRvve/n12PtjnylsAmVOM538DorGVARRAP47+NwcFgCRZLPC2BncQ2TD04ppWUvrUK9RrJY70NFjuO/1J20Li3DBdrJAm3MiNdOmy1fDqJjy2YSRQ0bK62RakEWpKsLHqGBB+oOKlpBgrEL1Odj+B2/QcRzUgVSBy/C0AnXKxUqOkcSimh6ml7cFTqjsFOoxv0re8aGXNDnOqZmb/AL1hd724YIBkU7pF1IzGczzzw5fMhY48wHR3jZWCukWuomrVTBJQQ42oU3obfaWy2hbvqDTpSlt7LH/xs+4CfP1/X9OmUyyxoqIKVRQ/D9G2MCuckuMlepRsfw9MQo1C4rHmJmuQTorBQOnGySKh6jVICCdeuNdh4tjfjbUgYZjKb3IIJ5coPp1X0Lc2I05TcU1pNzz66p4yfMzSFmZCGEYOlQZO7Sx0IB8zXe34e+KGCQNJ1pTn7rkPBfTaAVp5S5kOiQTFGdWHbGrq5AROqWQ6iCrtpJNC7G1Y2xWMYBEidzvQDTTqubHwvqPGU6axf8W6W62cfNTSUcvlMw6sNSuwKoykAqVKhj6+GC+PwuhYBc+A79iVmOGEw54Cg5z+Es4MxEojy0TVEGdCz6WX7yRSWF+SoUrd73tiRkaAYmkkfHdFJGFh/wAScwsfG+vY5pr4YDpphRU15vGZqscWJkGZXzZ8Uv5Wzv8AXX9jFi4WSVcSizgi7t8MObslleGZWLMZmJJNUoKF11LqzMpBdbtAQwNn0N+MMhdZXa0kE0pzA/tO/wDHLh/5/k/8RD/qxSFVZ/jlw78/yf8AiIv9WJhQqrmXnjILA2jOZZ2alUJOrdx8a+nqYJ/OIB2xdgBNfifCSB6rTCOV00pulk84ZWTVBqynS6ci6p5YGUyahp1BZO6I7saBLemkijcBrYdmOaR/GRSNyL9YA5hdTnhxmf3y7pHqvTccy8UsjGeCRC7dN43WSRtbK+onUDGPvCunSBSaST0ySxWNc1pB0qJoIEW1tvef+QXXwvFMH8jQWB3Oxm3XqvPFZeHzBw8uVLOpUyaoS4sVYffcehxz10Xa9/C4oOYtk60lacpncll40ihmiKqd+9AzbbliAATtV4q6VbAxeGwmBjXjzCduROY8kscjSZuCIs/ySZiMUqdq0pbtBADfXV+rTKAAAvH/AMjjNxMSW10vPc39VbcRzfBZ2DSZvJagwcMuZiVgwINhg9gmhdVdC8XDnCx778tIXE17miAVaNzZw4gj+EMoLFbZmIED6HXscVFCqKs4RxzIQlr4jkmUqii54jJaahqeQvb2unzZvUbOrAxpNz08vP0otHvDojQK0/jdw78/yf8AiIf9WKws1Xcd5lyEkdLnsmdLBtIzEFmgdlJkAVrIIJ22+uJa0VBWuFiZHApW4VztFlW0GbJrEC5CRTrMrWBXeo+5K0PQqxMgA+U4vlBGp5mAfKa89QIrcLfFDMR05gJ/PfTmnPJ89cPkQN9syyX5V54lYH2I1/5ixihZBXK5uUwuXpx2KWX7EMzHBGJ5ZpM2MyEWQlpGUqQzqAAyjQW30714x252NH1BU0gHT2O9Y8NV2Z2t+6ZNIE2150np8LpHBuaOHxKY/t2TCoSIwJoUCx/kIKfeh6443HNXz66nxXGY0W7inOHDjE6nPZamGj7ueMsNfbY0kkVqvVVAAk7DEBvfftrZQBJSXytzrCuWn1ywddZSVR544uogodrnSGNByGNWavTqxo/CaHNE0jrHZ9F24zml0yIjQg6fn8q8h47li8LycVyjaJZHZetClxOjaI6Vz3I2nuv0PkHFczRMNuAPyeh7ssHPaQQOSY/448P/AD/J/wCIh/1YzylYry/OXD/P27JmvbMQ3/8AvgGlQucZfMZNIY9OcyikJTos0IBcMTrouSGtms+u13QxbFcXuLiKk3+O7bL28DHw2OguHdfdQDxVCDHHncojup+9LpoG4/KLnSasV3EnegASLYWQODnAwDbv3p5rTiOKYWwHAlXvMHHsg+Ujya5uJVZUV2y0ka0gZA25ZtAJa67jpVj6YkFz8U4nvXn3aq83D+mwklxtpU+CdMrzVw5EVBn8pSgKC2ZiY0oA3ZnsnbydzihJJJ/S4lt/jhw78/yf+Ih/1YqQUWV5w4cP/P5P/EQ/6sTCmV87fEfNJLxPNyQukkbOpV0YOrARRgkMux3BG3scXUJbwRGCIwRGCIwRGCLOEojBFjBEYIjBEYIjBEYIjBEYIjBEYIjBEYIjBFnBFjBEYIjBEYIjBEYIjBEYIjBEYIjBEYIjBEYIjBEYIjBEYIjBEYIjBEYIjBEYIjBEYIjBEYIjBEYIjBEYIjBEYIjBEYIjBEYIjBEYIjBEYIjB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SEhQUEBQVFRUWGBkYFRUVGBkUGBwVFxYWHRcYGRcYHSggGRomHBcXITEhJSkrLjEuGB8zODMsNygtLisBCgoKDg0OGxAQGywkICQsLCwsLCwsLCwsLCwsLCwsLCwsLi8sLC8sLCwsLC0tLywsLCwsLCwsLywsLCwsLCwvLP/AABEIAMkA+wMBEQACEQEDEQH/xAAcAAACAgMBAQAAAAAAAAAAAAAABgQFAQMHAgj/xABKEAACAgAEBQIDAwYLBgQHAAABAgMRAAQSIQUGEyIxQVEHMmEUI3FCVIGRs9MVFjVSYnJzk5Sh0hclM8HR8ENEg7EkU4KjpLLC/8QAGgEBAAMBAQEAAAAAAAAAAAAAAAECAwQFBv/EADcRAAEDAgQEBQQCAQMEAwAAAAEAAhEhMQMSQVEEYXHwgZGhscETItHhMvEFFEJSBhUjomOCkv/aAAwDAQACEQMRAD8A5JgizgixgiMERgiMERgiMEWcERgixgiMERglVnBFjBJRgiMERgiMEXoDCUXsQnBEGE4IvBXBFisEWMERgiMEgowRZwRYwSqMERgiMEXWOR+UOHZnhqTZtNMhWYvP1pE06ZpVVwpbp9qqPK1tvd4rJzQPJbjBJZmC1LylkHzUaRRFkdQgDSTRqZLZtaEsWIKA+pUkADc3gD9s99z5Bel/osJuEXuGxFZ/GvldOC/DPhd19mJ/9ef/AJSYpmcuA4bSJhbR8MeF/m2/t18x+9xIc4qhwxsgfDHhf5sf7/MfvcRmcn02qNn/AIfcIhUs+VYgeizZgn8AOr5xYElaYXCnFMNWjJ8lcGlVWXKSBmqo5Jcwj771Rl329sRm2M9FH+mc2M4iVEzfwwy/UJiy1xEEgdeYFTXyi3BJ2JBog35qqkO5rqwW8GMMB85p5x6aeqXeX+VcizvDmI5GlWRh3GaEEAH7tCHp3XQxPi7JGw2nN9sjS+/fsujH4XAa61D/ABNddKmfGsq/z/KPCF0/cdMHUdUk2YQaY9OtraSqAYf8rxIBNqrkbwjGTn2milcvfD3hs6tJ9n1xGjGwmzA2IHkdQelGjRGqj4xDpaY1772VOJwsJuUNEGKjvuit/wDZfwr81/8Av5n97iuYrmyBL3PvJHDcpkzJFl6kd0jjYzTmixJJppCD2q3p9fTEgmCung+HZjY4Y63vW3dly2bIoPyb+tt5/Ximcr3z/iuGAjLPi78rIysVbrZ/rN/1wzlT/wBs4T/j/wCzvypuX4VCfKX/APW4/wD6xIcVP/auE/4ervynvlHkfITG5oTIsjFUHVlXpsqB67HGoMOpufGhR6knSZYDyr5x+PVeFx/CNwcUtaKX118U2p8KuF/mp/v8x+9xXMVwkNXv/ZVwwf8Alj/f5j97hJUQ1ZX4YcNHjLH+/wAx/wA5cRJUwFA458P+HRRMyZRnaiQBPmTZ9AAJd8S07rTCwmuJlQeCfCyBoVObiGtjZp5l0g12qFlrbxbFj6k/kg5wmRRHjDFAJKuh8LOF/mp/v8x+9wzO1WWULXmfhfwpVYnLNspO0+YJ2HoOpucRmKs1gJAG6o+UuQ+FZiJ/uuq8TlHPXlBsKtmkcDyTvXocXObK10XW/E4eE3FLG6K5/wBmPC/zU/3+Y/e4yzlZ/Tasj4X8L9cqf7/MfvcTncoOG1ev9l/C/wA1P9/mP3uIzu3UZGo/2X8L/NT/AH+Y/e4Z3JkC4lz3w6PLcQzMEC6Io2UIts1AxIx7mJJ3J8nGoMhZG6ocSoWcEXQ+Q+DLm44ctPK0cc/UOkFi8iRO7FEqwiFw5bUBui0Layc5wBLRann87eJ0XqMxCzhRzJ1vUfFDGhTjzHwtIssXWNco0bxKrUr1GslKKRyAnd5uxZJo4rhlxN81/b9dhdPDPglrTQitJoOz0BK3cV54HSV41cwg6XlRgGZhJQCHdjGSNLNQNSAg2KOjcNoMUm8EePSdR0tCwbwxLi6aAi8RWNtRtERyXvgOSnzs/wBokzEsaKzqYULBNlUKGL+QKuqNnc+d8n4mw772W/FHDwAMNoqN4rOtPyNk8QxBRQv8SbP/AH+GM15pcTUpA+KnFlZfsmWe80GjmZIxqkCpqYaaBOuwGoeAPSxfThNyjM6x37t3oujg2hxOYx7npvb1opvI/LgRxJJ86hghP3pOrSDOZGAIkZRRHgAke+MXPLjAPe0bBacZiHIG6divh/ZonvpViIXnF0hc754CQzGaFkXMga3S6LwAlijAkAxsyAHdTdbnxi7W2JFPn1g84oPBetwzXY2FFftBg8zSO6a9d2U5QmzatPnCDcTpDAgbLrocqw6qsX0M2kWBZANG6rEg6Cnr/fp4LmPGNDQy5P8AInmBIvNCNxqNVLyuYfhms5qFY8tS6ek/USNRW1kKdizD5fAXe9sSG5nZQZJ9e/KqjEyY2FnBALdNwpPEOOQsTrfVBda1AKdRJFCxmjrZy1EFQQQLvxirWYgdAvWekVnlB6+ahmGQ0EDS/wCPPspF524x3w5NNbRxFmkaUlmeU1trb5iiuzGh4OLFpLMx1qI0H7Xqf4/COHjB51G3t4STyCXOKcPtdaD8dvPvX1HvjncNl7TgDI78OexVEh9T6e/n8cVAVApUUh2PpiZVhMyulcg5lxl2CqXkLmRG/IVkDUrAEGmUsoPizv6Y6WFoAny69heH/lWEuDjzEW6V5FdQ4XmxLEkg8ML2/wA/87xDm5TBXz7hBhS8QoWKwReWjB8i8Qpko04Qkr1WCiV5kW8CpBKUcxyXAqt0XkgcqKlTRrtNxbFSWHuDsbxWXAyuwcZiRFK0UPgHFMxPNPCyMBlmROqzBRI5S22UeRsdtt8SSCAZ6wKcuffitn/SaTS+u/RMaSyB0UqKN6rO9Ud1ob76QQa2OKiCudzWlstUw/XFFkCsOaBNX9Pf6YKRVfMvxCzIk4lm3UggyAWpBHbGincEjyCP0Y6GiAssRuV5al7EqizhKLtHweyzGPLyBpNISbUpLaS4nlHbe2nTIpIG2pQdiGumI4ZaATbvn8eC72uA4WNzyp31TPz9w6aSLXBCJWEciMVNTKr6dTRKRUhIFaSR4Fb4nCIzATFdbGLT3yNE4bH+mYPmNKGO6aTRIUyR5eMKV+zBdKhX0hiDZDlA5buIO7USR+GAa50vNRqe/wCgve4fFw2NOGwQBaTf8yaRuuu8HjjWCIQA9PSCuoENvuSwO+okm/reMjcr5t7nOxCcT+Wqmhq381Zobk19PfFgJVHVokrkrhizK+acEvKzqpIGpYgxJF+mpiWavoPTE4gBMbe69XjsYsxsgs0CPJOmTySpqKqAWrURtekUt/gMJK8l7sxkqQ7YKAFz/nbh8U3Esh1xrjKlXjIJDan7b9Agpi5J8Koo6gDowmKc++v7XbgOcMDEFhWtbkVHiBGlbG66Kq14xVedCgccybSwuiP03K9rjfS3oaPkYgtBFVphvyPBNtd45c0k8lnMZiVnzDQoIyiL0QJFeNBIGiEmplU6wrGu760cWflE0MzNd949jbxXdxTgwZGTF/O9I/rmpfN/KPVQLlgFAWlUV2lVpdIbbxX6sZl0mTf36ro4Hj2saWYh6HvYrnXEOHZjKBhnYGjFKPtHmJgtgE6WYRHc7GvP4WNRRetw/G4GI8yRMCTYU9r6xtpJUpNBJKspAP8A3/7j9eMyNIXWCx1WuBr33qLLesJAsBjZ0gMaXUSKu/bfx6XiWjN3VHNyCRJNQJtJPxyrEiphdB5RbpqSaB2C+av1of8Af441BoVzcW3NA8+uyYuW+ZlSdIZGA6harIA1eSfoSSPoTt5OLMEgjb1C8f8AyXBjDAxWCmq6ErXiF4yzgiMERgixiEWCcJUgKh5oz3Qj6oWR2pgqxrrtgpK6j4UX6nbGRbLg8uAAuDrNO7rowQXfYBPv8KNyfw9o4dbySSPMRIzS/MAVG2k/LZttO1FiMXcSKHv+rK3EYmZ8CwoB6Kdx3hS5mPSaDKdcTHUNMgB0t2MGI3ogEWCRikuBlphUw8U4bp01S3wriWYZ0ys7zxSl2KtoS3WDTrNnVpha9jue4C7BxvUguEQPOvpPkunFGDlDwBsYt1HfIwVf5vhruHHXlAZWXSCq6NS1asqhgwO4N+cYZ7UFN/x+lzhzNWr515/yvS4jmYwdWlkBY1bMYYyzmqGpmLMa9WONwZElc7jJKX8SqowRdl+D3MEcUMWWmpOoZTHIxJBkEhJQk7IdJBCjY1dlmIFXYc1F9te+9F15HHCa4A3Pv79jVdWU+oIP1G4/XjMiKFUmVB4rCFhnZIlaQxPQ0Bi1KaU35F+hNYlokgE0V2POduYmARqk/lzmOLJ5dIAmZzMnfIyoA0qajbK6lv8AiFrPTUkjVeNXNzfcSBpbvSk0XTj8OXPL2wBHgYvG+280hT+ZueoostI0QlRiNCSSROqpIwIUkVZo+lf++DcMa9/hVZwTpl72j/2nYQN/lXPJmXRMpCIyp2JcqKHVJPU9yDqsEEk3d2cZuJLpPe3osOJP/ldPfv1umAnbBcy1nFSrgpT54yGuTKsxJj1qkiWdOnrRnXtvY/Gt9x7XaYrtPW3fwu7gyCzFbyt33dOccgYAjwRY/DErzSIoh1vY+DtgiR+TZDFNmMtIV1JMwCRoESOJgzRAEDcMBq82C1YPFo28zTv8ruxyXs+ppt6d+6Y8nntbaXUKa2o6t9wy3QGoV6fX2xk3Ea4louNKTG8TafjdcxaWgFTGWxTUQfIIsEfW8TVRMVC5hkOQsnm8xmBmZpXmDlhHGVjRIrOhQgUqBRoA/MO6qONmk5ZiB5+ffJdePi4jAJJMjUmPKxpQyCpXF/hLAIkGVvUt6nkdmJo2hKAU4FVoGnb67GpJmfZWwePc0w4SJF+VpqJaNj6JHcnLt0Z2B6JUrONYhZ3UkDUQAGAYimPp64gzGYWNxqK9le7hcSx/2Ywgisk0NSB/RpapVnk9VhnF7gixt9CPb6H6YqKmV1vAc0gJp4LzTJHmysgkeB11SzPqYJpQ6RGo7VAI3Fams3uBfR9rmVInTTzXz3GcBFWCvL18dU/Q8UhaLrLLGYgCTIGBQAeba6FYocN4dlIqvJAJOUCuy15LiayuQtgAAmxR3utj71eMwQVtiYBw2glWIxZc61TShfJ87D13/RihKu1pNlWZri4VgF7hvbeaA84kXjuV0M4fM0ucYSlxnm7LzmBQdSEdSZEXqlKTUCwHzKPl7b3avfFnYUOgnx9PDoV1cJhOYHOAJNh0i/73hXj85ZJQgMjBnrQhRg1t8qmxSsfFE4HDrcd/C5f9Ni0JgTuVJ4NzHDmX6aB1k0GTSw/JDKpsjawWG3/TFCwZS4d/pRxHDvwCA6s2IUXj56LqQ6qZjojDqzDrkErenetrPjYecQxsmYmKmsUWuFitLMrtFawZpSsfUeMSPsFDfM4W3CBqLDYnxdYktJkgGFzFpZQr5z+KA/3tnP66fsYsaNssTdK+JUIwRdM5OycJy+UcypHIyZhXUR6ndDmJNLA+NaMi0WsAMfTbEGoIInx9+vKuy9bhQ76bckg1rpfv1pquvcsZFoctErHUxXUxI0ku5LNdnzZrck0BucUeZee+x2AFxYrvvPf5ULmLmHojpQRyyzudAEQHZd3JZ8hfwIuga84sxrRUlbYfDPOXEf8Ax7uFu5N5aXKQrq752DNNMwBkZ3bUwL+SAaHn8kYYji88tB6LDGxM7r0Fu+9lfmO7Dbg+QdxX1GKLKYqEqcmoYps1le4dKVmRdSkCCQgxClG3h6vfbcnFn19P335Bd3FOzNbiEyXb35+E9VIzfEZZ3hEBmiT7uR2CRsHjctUYZmtW7RqABoPXnFhlZIMHTpz/ALhYswqEmP6vT8x7xSx8yZg52VY/vcqARrgqUI8QbVGSaCOxYWO75QBuSVk5RhgOEHnS/nTSsRrsd24Ae1tp173meS8cd5ifMPl4kEcaHpvMZQ3VuQMEgEFhw72tb0dLb0N5ytyuAknlaNTNRHrWynAb9IlzL1vQAWB89xvqrH4fcyvPqhmvVEsdsyiNg7KdULJqNMpFg7drL6gkniteaw4rADTmb49+viE7jFFyKn4hwKOSQyilkKhWYAWwUkqCfpZr8cFvgY/0ppMpF4rw+VZhI6yx5gTaoFSaSaF1VFMgX5VhVlQ3rAHc1ee3PEc5p+2CI2AM1FbzPLqbV6vqMewyCRyvpBPTTnrUyxcN5sVjCkph1v8AO8cymLSWCqyWdThmKAbVbEFtsasYMRpxGzFoIqCLg6Aj8GKrnfgOiRWbDUjdRvh4gL5p4EiXLllSJkfqFumDvqDMNPcQF2KihWwxZ0mriSdZp6QP2aq/Gn+I1HKKeZ1nQJo5hzZiy00i7FUYg0Wo1saG5rzX0xSYXPghpxGh1pVfyVkmTKqZJWnMrGXWwTcPuKCCqIo/pxJoYiOSvxLw99LCle/JUvGvh+m7ZGo/fLsaiP8AZkbwn1oWp9heoQ4T1XTwn+QfgQ01b3bZc9eKaOd4nUx3YkjJAaiFqW/SvHaSO6wCCDhMVBt336r3cPEZjQ9tRUdeZmtO6VXjI5Yqw+05sohOlzSMHTuC9UuAJGs3bAnYetYu3FMjK33vyi3gssbhSGEgxbQTtBMeGnjY9A+G2cVjNG8RjzCrF1Xa/vwqaBKhrTosHx6sbAJ3h5Dvua6RJ5RXxXhcSHNdlINN/PTr3YPobGcrlSr8Q83oy1L1y7MCEyxAlZR8wW/TcXQwYYcIjxErr4TCzOL9GiUuwcN6EKJIQcwYow4ttJiUlVGk9poGmoAX+OL4hL/4WmPHcar0MDEBdGgm8T4/lOvCuAwxBToVpKBLsAzX52J8C/AHj0xnABovNxuJxMU1NNlKfMQdYQs8XW0l1jJXqaNwXC/Np2Iv6YmKLmBVXzDwdyRmMpSzx2QDq0vtRVghFkjbe/TawKgSDI1v331XRh4oy/Tfb2KiZ3j3WjMMayxzSAAMAp0sQdYTX8zKPNrtqF14wcwH7hX469dNVq3hi0yXCAlnhvEM3HCyjLiQxNMOtmHiVQ6M6nSIRbPRPoLHk2RdyMP/AHGJAoJtte3xst3APIAJM+cUifDpHmuR83tIc5MZyTK3TZ7CghmhiJU6e3tvTt503i1NF5mJBeSLSqbBURgi638PslG/C1YMzTR5guFC6mQMTGNII3QhnYsNhb7ijUE107r57c4XfwmKWEB4lsEDz075K6z3OubgRZ80oEcZQTJApYMzkh9JbchV7vIoldyDWJ+0yGi8xy69em9Nul3CYTMK0mJPLnHdJ5w5cr8L0ossg+8Ybk2aWyQPwF7Ch71ZxQuzFc/GY0uLBbkmKsFwLw2KlSua5XNZvMZ7NPw5FClxHNJOHj2gZlXQ5VlbuDmgpNNvpsE7OhrcprqPGJ28D5SvTf8ARZh4YeJI0tIPPlppWbXt4+VZ44m05m2t3VRrRdROurjZSE6lnTuKNbjFC+uaPavmImKT4qp4rCeMmWAddu/ylDl/JSGMq7rG6apIzCph+1aZQxla9MbMxGlGLEgMW00QRs54Do3oZg5ZpFJNLkRUqX5ACbmLi1rm/l4zomrl1FPEprm1yLCC3yglZZC0cUyLah4gpC+CQ7HxZOX+2Yv7DUcjr6LmxiMgIFbGtqkiE7QZdVJKqqljbEAC2oCzXk0ALPtgTK5i5xgE2tyW7EKEYIqXmxIvs7yTEoIlaQSAKzI2ll1qGBFgMdiDeJjMMpEg0I35Fa4Ic5+UGPhcy5T5TfOyF5ZScqEKI0Ex0uTNreNSEFxGhqA0gNstVSxmc2jRE1qOUAx/ygxO3r6GLxDcMfaZdfNr584FrdF1vhXDo8vEsUCLGi+FQBRv5ND1+uIAXlkyZUzBQjEosDBEt86cv/aUDxhesny6jpVkJGpGIB9LIPofoTaJXbwPGHh8TkbrkkGXMkLKjgkMyk6kmC9xoWNj2+PxwcMroI+F9PhvDgRNdvyrbLM6z5eSNpFKBxqVgulSNwVIIcMQNiK2v2xLXQCN/K3cLHiuGZjMhw6VqO+aZ+GcfzUTMsjrmI9tDOoSUG91Yp2keKIXEFzXXAHTv5Xln/F4cTJ7+PCiWnzrvxDq54ZjUQskaQBnijQAKFcoWtWKt52JLHSNsbAZ2/YRHOh9Y6x7qWB2E36QtJrBj0vfX4CtuW4WzedMmaF61YRKGpUy6ErpWN6fuaiWIo7EVqGIc8QGtplr/wDbmbSNtOa53uGHhktNbczuV1BcYBeYuRcu8EkynMarNmJMzJJk3leST3aRhpUWaQBRQ9MX0ULrpGMyrJLiaKLiGbeVpBUYddba0axTtDGbYOoUBtFfOLB2xo3M/DIEXGlup5855G663NP02ZZ57e/fNRefiTlQBI6K+zsoBcLKulFaNhqBLMD6EaT6E4zZLXxSZodKc+wteGM4lKc/kLinPuXEfEMxGAAE6SgDYALl4gAB6AVjWSalcOJGY5bKgwWaMEXa/gtMFy51o9bjqMjdMDqSkqrEaWYnTYFnYA+BiuIKDz7H5+V3D78BjWmomnUm3furfnvMJFm8irxosJclpRpoFmBZXUUVU6EJko7A37izasIFeXt80W3DZyx0TJpaTa1TNfGNYT9A+oalIKncEEEEEeQRsRjIDLRedyK36sSSoha5BsfwO+KhJqEtcqydOaeBinzFogNQYoukSFrABp2q1/A+MXyfYHAU+T+t13cYXPh5t+U0hcQuFQcxwuF1ZHiQqdVrpFHWbaxVGybN+fXE5nTmmu/Sy0GI7dKOVjTJZ6DLQuaKaVSV1B0aSfugEGsdpu2sFR74s8l5zxU1p11rfaBaJXUcX6mCS6B5zIoE/wCIXAjBEYIl3n7JCbJTBmZVVdbKukdRUsmIlgaD/LtvZH4G7LwPO8c1pgvyumJ77B5FVPJHFNCJl3WJWRQSkW6oLCgA2RS+DdG96o3ikGAYIB3vTunlouzicMOAc3bw6fjSPJO4wXnrOCIwRGCKFxeNGidZAGVlKspuiD5XbfcXsMQZAltDur4Q+8QuVcL5SaHKmaM1NMsYiRo+nTdR2iGYSPSKaLSjbdhYkN641e9kkEUGs8oprQ86hegOKc2jKHfU7T9vPa1EZCUyZdpvs+YjZdeuIxsxtPOggdw81+H6TiGjMIcOq9UcX9sup7+Q7OijScU7ASkgjkFCawqajGHC9RSe6mXfwDe5rGgwSDSvcW7kV5J/rMOxoe/Bb+XM6sqF42cnaO2fU5CFtNmqJtmqrsEe+Ixa0urlzDeKHvwV/wAI4jFl5mlnpCY93dAO1D/80jz3EaSRd7YYYcRl775rz+MDMQAMO55U+NfNPuRzKyIsiG1YAg/Q++Ic0tMFeM4FpIOirZOW4jn1z5aTrLD0Atr09GotZGnVqtj619MRKqrgnFSUXNJpJHzgzCNENiHWdnV45zpjWKHSjaSxaNSSDdmsahhdhm/hEReTvAnbqvTLgzDaCPDyM+/pzXqXg9S5RZpnMxjCOVkDl0iOt9WtO5dRKh6Vu8jbFfqEyR/GZFLGKR77eilmKMpgQaxGkwT7bdKlcn+J38q5z+un7GLFl5ZuljBQs4Iu9fDOcnhmQh2CyfaLYncuuZnZUVbs7K7H6KB67QWiJ19uZ9gunB+0HEOnfynDjnAcvPGROtaEZRIO1kUju0tWw2BI8bA14xRpdKYWO9mIHN38508Ul5TKZjKGA5MSDLvIwZO5mjDudMixIzp0aogaQV+l40aWlprUDlBjQSBXxqu3PhPYQ5gEH50NPKgF9ITjLxDNRsA2XEqVZkSRY6o7gq5323Bvfe6xUBpE5q7Qe+9VxPw2H+B8DdKPO/OepzlFjzEa6gsraQvVjlUKqpJdIhZ938gLtuca4bYZnBE+3hvSxXRgcM0Avcbcj5zS1+UVTDynwoZcoCoUhd1DM6rI4TqdN28glRZO5O/qbxdiF1/Pe8eICjiCCygjp/Q9vVNoOIC4FhxiCpBVLzBwD7QYpEbRLCSY3rcahRo+V9PoRYIINYNpbvrv3ULowccYctc0EHuiVIOLcSaCOHVG04kCTSoyppj0+rOCplN7FV+YfLtR3DmyXEU0FTPgNKb2N1u/hsJkTNRTl8/BumHk3jMuYVxmF0yIdJHTZVLIzq5WQsUkFr+T4o35GIeGg07BqKU089Fy4+GGO+23d+aZ8UWK1zwhxTAMPUEWNjfg/hgDCKo4dy8sckkjMzPI+osSflUt00IJOyhiPrt7Ys9wcQQLfN/Nbu4hxEaRCuxiq50YKUYIgnBEt83cQTpmAM6yyjTH0+2SypJaEtQZ1AvyKsWRe8ilYB6inj15CStsHDLjMwO6a+yjxySfZVvaYx0dSh+/+mkR0m63VTuSQDteMnRWLeXlNRG+i3w2uJ2O57/pV3w74UrZPMA3omdgdMiOq0oRkhKfIikEBfSvXzjpcS0tpUbiNdRzWeK92HjUM5TTw5adPlWHHeVlMJEUSysFjWpXYmk1U6n+eNbeNOqzZO2Ma1gkcgpweIh4LvE2W7kTMq+UjUtE0sQ0yrEEURvv2aI9kK/LX0/HE4grIEefzXzWeOIeayr3PZVZYnjkUMrKQVIsEYziKqjHFrgQlfg3HnjeXLywyBYUBWUBRGQATpWvQAe21V7Y0ocMOmto1XZxGCHPzNoO/VTJubYUhE0zxxoRt94GJar0BaFt9BZ28DEFpzZQD5LnbgEug+tFR8d4tmWgdsxeTjKFiy6y3TUdwDaR05GJUU1Gte21jRn2ukAHSpF+mutuS3wxhNMQXEG4235R6b6qn5b4lJk+quZoIX2kCKqsx0rGwdV+8LMD22SoZLxD3Me1sCvc69+/ZjYLXOkkWF/L38bVKk8WKvJHmo4j9oV2i6rCVB0kI6u9USAx0agQSGNGsVaSBDict4p4eE3jlYysxhDOQ2/dKaRJ8lyr4kSq/E82yG1LIQfp0YsWXlPa5riHXS3gqowRdI5Xgllj4PGkyxbzsrDdgUzbswJNUCLWlNm1FVZF82XDJjv9exMar08CPoaxXNF9Irt3XTpOSimizOl5mmMkThxI7ojmiwMK9w1XpUiwQpBF+MUzTS1aGBTramvmmO1uIwPY0Ng6adfz2YvCW6sGXbKt0YwgqN0Eh7XQ0w1UtIkgvyeoD6bwTkcQ+p3mNCKb1I8o5piNxJOUxv49+e6eopFcAghgwsEHUCDW4I2I384ygi686qoubFCAOySOtd+lTIAF3YMq70y6hspBqjV4uGggmk9Y6V5dfNdfDY2UZP7t35qo4jxYZaHqzCUqys3UNLIJHK9KERhF37iLaq09xJxZjMxOWJ25amZPK3gIWrWOLi1tR3ZNvDOIJNEkkbKyuoII3G9YqWkGCFwvYWuIW1M6pcoCCy/NXgE1Sk/ziDde2/qLFpiVGU5cy2ySUCTQAF7mh+vFQFAEmAuZcFy2XnRnnkiaQ5mWDKMdEiq4ZWBWGzH1dWqmIBKhL8jHSS9ggAigc69Z3N40j/lOi9DGfLpnMP7jvwur3h/Eo0zSiXRDmHCoAzaJJlYm5GgQlBboSpJ1VYNXRoWuy/bUX5DlJgx4RK5i2W1qB6VPpfz3lOwxRc6MERgiMERgi1ZmcIrMxpVBZj7KAST+oYASYCKLFxSKSMyRSJInujAix5BN0D734wcIoaKzWOLssKm5X4VJG0jyuZFe2UyBtetmbqEBmPTQqIwEA/Jv1IxdxkVEG3KNPHmtMY5ftB6991lXrcOjLh6YEEkhWZVYlQtugOl9gK1A1VjfFZpBjyE+BuFnnKkogAoCh9NsQqrLYhEocroseczUKE9ndoIsBZWLCnAphYY0dxZBurMkRa1O++S7cfEzYLM1Xbxpb0ThiFxKvz/CY5b1g77GiRY9rG9YqRqt8PiHsEBLnNPBMqkJeWONq3BZQTSkOdgCSO2yANwN7wZmLgASunC4gvJzWAM9+AUrhHBG1h5QgA13GCz95YnUGJACEb6NPknFnQ68nme69Zqq4vEQ0sYIB9e9UwtEpGkgFfGkgEV7V4xXKuLmkHnDgkeTkXNZeJiJX0Sxo1IXcBVdk8fzhZKiyt+hGjHktLHOpzEx35xbZejwuL9Qw+4rNJOgFq/jlbi3OaVnZ/PlfIKneNDuDuDv4O/viYIoe/z1XFxD8+K53dgqTBYrIwRda5E4M0WRymfUJIodzJFoptSz5hFkDlqsBgNls6I19MS4yIF/e1O5pK7uGeXgYI1Ne+yumPwRJgGcitLdN1sHQ/Tazdgm0BB2r09SaZ9O/D8V3UN4jI/M26WcpwSLKS5mF1hWGVohEh1gtpieRklYmtC6X0AELSsD6DGmZ5gtJ+3XaTFPGJ1k3uVcEPaDF9r9P0LC2qv+EccykeqJZ4UWMfItIiLZvTQC6QQfGwpvbajsPEoXA18SflZ4mA6zWmiouauK/b458tEskcQDhswVddhHasoK1IrNtSNqKgnwd7tH04cIO1j1qDSOfPZXwcLKINzTaL1G8eUx4TMzkMucvFnGzM+mKBpDJsS4OmUu6yITYdQQgAA+Wq2xVrnhxZAkm3O2kUjXxusQ5wJFh40H9f0jhnL+YkjjeGR8upbVuAsnT2GkpRAV1VW09pU0fIrE0bSh735b6rqxeKwiYcCSOfX0rtXkqXi2Xg4XmnllizExnkil1ECWHqhlBdF/IkU7Abt3oF8mrtzmxAEHrGx3GugpWyza5uNNInn4eJtQax0DLkcrNnys0rPFAGJjiBKa10kKXU+ltqtt7jUgKPmzoBHffL3NoxHYeD9uF/IGppHOOXdVA49yvJl2ilyqyTxLLqfJkxrGA9F5R2gs+pSbJ/8AEYfKWGGahmki+vntyHvCYWK3EJDzBOtAN6iK2kak3O3jkvJmfMtmZkmUxLpRJwzlJZHZpgsroC4UkKtEqATXnGjnfYGjeaa2Appva6jGxIw8jTe/deVqU5LoWMVxowRGCIwRGCKPnsuXRlB0kjZgAaPoaOx/D1xBANCrMdldKTeA8gmCaKVp2+7JYxRDRCzMHViUJPkMu5s9lXQWtfqULYvFdfPsa0rO+JjhwoKnVPIxmuVZwUowRVXHJpwoGWUM+5onSKWtgxUqGNigSL332wiQVphfTn/yAxyVLyM0hbNmZdLiYroKhGAssLVWKkHUCGGxBHrZJwESNf6XRxWIHNZlmBMSPnVN+IXGsE4golbicpbiMEZNL0ywsWGIayB7P2ij7FsWZBaT3/X6XS05cExc+3NMuIXOqrhfMWXzM08MEgeTLkCYAGlJuhqqmNqQaOxG+JUK0kjDAqwBBFEHcEH0OKFSCQZC+Yef8iIM/mowzMFk2ZzbEMqsAT61qr9GNBYI9xe4uOvffKiWcSqrOCL6J+ETK3BoFoPXXDJYs3mJjp+lgj9eKkVVgS2HCmys+QkKQGMJGkMRKxhXMjK+pjLGzHZgrGgRXkihpssUyZMzzEdDHMVPnNVtjtDXjLERorjinDBMY9YBCsGO5B2V6ojz83g7UTiGPyzF/wBqrMQsmCRsqrIcl5eNgVB06AnTukAUVYStOo2barN4gvJv1nVbHi35co77/RU7jXDvuUiy9RqpWkVAYzGNjGyAfIVPgVVA+BRswiSSJ/O/nffkarLBdldM/wB6JcyJebPZjLsjdOKeKTUPk09JbXc6dIeJdl7ra6AvFwBkaeXyR7HVdT3FmHnj+Qj9921uE/KMZheclznzJlso7hS5iuTQqCQsoVtQVT+UQSARRF+xINmxqunhcQMcZ1BHOdPXw91d8NzQlijlUFRIiuFYUwDKCAR6EXRGDhBIXOQQYKkkYhF5CDBF6wRGCIwRGCIwRGCIwRGCIwRGCLywwUJDbiKrxtopLA6KtEVc6bZWEnVA2BP3ekNfyX6jFoytNhN96Wj1/a7i17+GAiYkimxrPLbnOyds1mNClvav88YErlw2Z3ZUhcZ+IZy83RnikiDj7uUKZK23dowt6QTXrfsPONsNmeoPh+5752Xc7g2CMpzdAT7d+CYOW4pZGbMzMpWRV6OkEXFptWIO4JstX9KvTFSGg0ELLHfhhgw2V1KtuKZITwywsWVZUeMshpgHUqSpN0d9sSuRc5+FnCo8pxPi+XgBEcZy4UEljRWQ+T53JwKgLqIxVylfNPxSb/emc/rr+xjxcWCqlDEojBF2T4ecpGfIZaeKQo7pPCxFBkU5mbUyt5BK2Nt9xuPIn6rmiBaZjfu67sLHw/phmI2QJjevPTvoW3k3PpG7QOyXM8kkRV1KuiiIKUo2SVIJsAk6vNXimI13OkAzOs+xkdE4mXn6hEchoBSvfwmjifE44IXmkP3aLqZlDPSjyaQEmvpigaZjVcgBmCpWXkDKCPB33FHf3B3B+mIuodeqoObeLZiMpFkYllnkDbOdKKoBALEMCu5u6N6SNiQRswNFXLfCwQWnEcYA9e+hVjwDgy5aMKpJNDUWNkmh5Pk73uSTiCZqbqmNjHEI0AsFaYhZLxOgZSCLBFEedj52OESgJBBCUuT+IsuYzWRcN9w2uJiKHSfbT5P5YYgmrDUB2nFo+0HwXXxbSSMXRwnx77pKcMVXIjBEYIjBElc7ca4iuYgyvC4Ft1MkmZmVjAijX2FgKDdt++67b4BQt3wv5pk4jlGkzCoJYpWhcx7oxVVOpSCRRDDwa9tsCpTfgiMERgiMERgiMEVNzHxj7Oq1WpjQLbL5UVd/MSygD1JxBoJhb8NhNxHw4wN0qcuct/aTmf4RSaSVwFeSQJENLi+knTPdoXSpbxZIHg4u8xGU15ad/tdOLxJw4bhfxrQjQ6HueaspOT5Ehjiizc9IQGZ21P09V0Gr5gNht6eh3xT6n3ElMPjQ0QWDl3t5lKucyTL9ty3QlkURQpE6902s9QKvUPdJENLMS7batIU2MaMe1+RznRBPTfwPRaYZOG9jm2Iv8f1+ZaeV+Y7eOGUV1FBhIQilCeJF/wDC3SRVB86DROIcy/I73rodYpPXRYcRhNjOwciNk3YouJQclwaCKaaeKMLLPpMz2xLaAQtgmhVnwBhKLdxHOLCmpj60N6s+3+WKF2y0wsI4jsoXy5znmnkzuYeS9bOCQyNERaLQMb9y0KG/mr9cbRFP36qr4zHKZCpcFRGCLt3wn5kMWTymXkhcq7yLHIqGiHmlJbWTRprUqNxsfXAtEF0inP4XUzAnBzg1Fxt18uacOMcOiz6RmJwkkTgxSLoLDSytSOVYAHSBYseRRxVstkciIPPcKzHHDJDqtMTHf4PNUPKeZzQ4hLDmJpHQPIQKLR6WBdbZu4ML07AAaSDdqcWxSMoIiw5Hb97kkbLfHw2jCztFLabzPPb8rohiA3AF1WMhQLzSUp5XMLmM6s7Bekg6cYeN42GYDMC1uATQJUbUC5onxjYnIctjyINPBdj8NzcKAaXj09fYTYpyxRcaMEQRgijxZGNWd1VQ71rYAAtQoWfWvrgSTdSSTdSMFCMERgiMEXNPjIOJTImV4dBI0Uik5iSPSCwJoRBidhQJbbe1HiwZChMHw0iePJiJ8k2RETFViaQSswpSZSwUbli36sQUTXgpRgiMERgiMERgiUfiIh+zFgpICyhmGkhFMbHUVb5gCo+uAqRXUeNbLs4IjMWnX8++3NXnL0JXLwhhREaD1GwUUCGJINVYJ83g4DMQFyOurFhtiCFC5jwyVVzuf6mafqrG+qc10I9zpJibtEiKo2sggN63i75LAMoqbamOd666r0sRgOExzbaja3fqrjg8TZwZeeR43uJkYwm0kUkW2ooGU2gOlSKNjfFCMjzAiut/karJxaxn2k/lW38YVVQqxyOykAqFYUvU6ZJeSgSpG4u/B3BBMGZr3rYf1zXOMOSYPffoqbjPHMysvTCyxrINImWMOkbuH0kCjrYELYbSu539DLCCMxIppr47eq6voYcQ2/j8dwo3G+LZrNwj7NAYQPM0/TP3gKaQEBI3Us1nwVojfFiMNrxJmvPv8isq2BhHCcQT9xBiPD3rHquPfEtgeKZsiiNSVX9hFgOa89wIcZSziVVGCLrXKBd+G5aOxEy9eWHMBOoERZ5errDgrrJ2AAYhV1fQWDbECZpEwSdPDrQmi7+Ec4MLZienvpryT7wRlMMDQqir0mdVjXogayWFR6j4L7gn8a3xTEzB7s9SDBkz6qw/iQ43I/fTktnEuIwxS5I5hh9oZmCmI0rN09LlhYtKogG91A8+UOyucLUmb8u+axw8N5a5ulL3mse0bW5JqaUe/wD2cZrlyk2SJzzCsRMsUQlmdlRD8xWU6FbVYYKgjFnbYFiKJvG7cSkOP2394iokyd66gruwDLIioIpuO9Uzct59nQJM2qUIHYiNo0Ku7hQuom60EXZvY+GGKuGota82/M7ctFy4zcryFdYqs0YIjBEYIjBEYIjBEYIjBEYIjBEYIsE4IjVgoReClKXMPERLLFlkDl2kulogIl3JJ/NQNVepK+NsA3NXQd0+eq7+HacFpxXbe6bYhQrAFcBqsscSoVPPy3lmZ3EKJI4ppUASQ7384384qQSImi2w8d+GZBVPk8vLw80zSTZcIqIiorPq1sdQWNV30kWoHpe582H3mHQDv38k9Vu7JjYcj+WvP4XieIyTkBiyNKJSswEyUilUEakjpgOFk9Ta+l7UGIQbaRIofH26K/8Ap4w5Jtor/wDgoNCY5WaTUhSRydDMCKY3HWm7PiqxU3kU27K5M5W/7Epj6dUtaQBtS1QA/RiCSbo15Y7M1fMnxEg6fE82hN067/8ApR42FlGK/O8u3S7iVmjBF1v4cZu8plk6qRdKSSZmVwH6CSSGUOmktZJ/JoaaJPoQaHA/aST9oEf7iabCnj0F16GGHHBHeqc88WjEs8eZjbsV40l6SwpG1Gy0ahytepvY+DvgRZuQiJtMk+JjqPULTCMzIMeNx3W/gtXK3KsM2U6ueUzTOxaSa2UyLG//AMO4CkaQIxGQFoe9m8Diku+2woBSk3HnNb7LDFe8Pygg62HLboF45u4vNlsormFyzyKoWCYD73XYjJZRcbiwaW72oXeLMw5JyusDcV67A+YHNVLtde4Pp1rrZW/B+R4YtBZncKdXRdi8KyklmdEa6aztZNAbeTgcV2hj55dOVvIKMTinPcSrDjHCpHmizEUgVoVkAjIIEhcLs7Bvk28aTvpN7VigdlBEX+P7KyY5v8X2m6rcxz2kLrFmIJI5TG8joCrhVQgWGB7tTEqoG/iwLxYspIMiY76a/K2bwb3fxIM28P7Hnurvlzi/2vLxzdN4td2jghlIJBG4F7jz64h7criLrme3K7KrTFVCMERgiMERgiMERgiMERgiMEVZzHmTFl5HVtLBG0tWumrY6Bu2/oNzizRJAPLktMJoLxKoOGZTO6H1mJTJ5kDSuW+7066tOmSQraYwo8jybxL8VpggGm8DXx6Vney1IwQTmJ7p8f3c6Wy/FQjDqB2ZlHeYQojU91FYhRcWaKtXaLFFjVzxNhHj+T76Wqrt/wBL/I15Cfkek6c6VEHA85ks8M5NOrwNSSKt6iumXQrUAoCkoB6eBti4c0sy5bwOlqj1nqtA8YwOG2gFgb708/JTOZPizlcqxjhR55F2IowqDY2LOt+LIIUjxvvePd4H/pviMdoe8hjf/wBE+APuQvKdigGAonBPjDlWhBzYdZrYusaFlA1nQASd+3Tf1vG3E/8ATHEDFIwYLaQSa2r6yoGMIqvXOs0vEcnDnMlPmUyqajJDllZczKRIEAWjQog+boEmj4x4XFcK/hsU4WJcRbmJWjXBwkKP8Mc0+e4STPI2Yny8z9MFvvUKpSAuy7vTMQxvyPahzFxHei2wXAOqnTlOTXAmvql11KTPp6hpyLYrtuKI8bEbYo+C4xHhZXxWuZTsq9xmsV6xKL5g+KX8rZ3+0T9jFjYWVUq4lEYIujcF4TIeHZLM5WB5JYmmLmPpksBPLSsrb1tWoWQNq3xdhaQ5jzAPp0/BgL0+GxAzCEHWwivibaWrtqrjliPrS5WKWkh6olhbaVWZdReAlUURd/y7AEBltjsavgOdvEfg6zTeVvxWbDYRcGsjfnGxtWsaWXZ1G1YwBC8adUsc3RhYF1qlLPAQZCNNlxYj86X8hfWyMdGGJtPh87hdDHBzj0N+7prXGa5gs4KVV8xcFjzcLRSqpBHaWUOFcfK2g7NRo6Tsao4lri00UtcW9FOy0AQaV8YqBClzi4yVuxKqjBEYIjBEYIjBEYIjBFqzCkqdNg0aIrY1t52xIQXqqfl6UKHg1FzEQC5l6rM7amYN6q12dPgAiqAoWeS77nCJ5QPDlputsVgADm6/lQP4K+2TZgZlmkiWRVWMjQtLpOnzZFqCT+Vq9thDnZYind+/BbHE+lhAMu4V3g077KatF4zjVcYKzWHJFG4llBLE8Z21qRfsfQ/oNH9GKkCFfDxDhuDm3CTeFjLZrLCDiXRnaJmh6n9JWMfzCmjYkEWKFkUbx3YHF4+C/NgOLTfr8HpXWdVfiMFpJcLGqbOB8JiykKwZcERoWKgktWt2YizuRbHzjPieJxOJxTi4hlxidLCFzhsCAl/nrk+XOS5bM5PMfZs1liwRyodSrimBUjz+sUSCPbNSo/LXCV4LlZXzMzzzTymSVlRmLzPeyRqCx2BJP4nYeIIJFFdjMxheuGcvdYSZoFkkzDiR13jZXj7QpZGGpQVPa1g2bvxicQ4jPtBtPMGs692E6rqONhycMiQKT01sjk/jEzZjM5edy/2fSuoxsrtZIDs2wJNH5VANWCcQ4MOG1w1mazEX7kxZVx8JrQ0g3E9+vtoU1z5+JCQ7qCAG03baSSAdI3NkEeMY5SsGYbn/AMQvmf4myBuK5xlNguhB+nRjxsLKjmlpg3SxiVCMEX0R8KgBwSA6Sb65IWtRIzM24JI32HkjwN8VJE1WmETnEJIgIGYlYxTZaMOryHUA0cyjqdU3asp7TpUUL3U+nRig/aQQ46UuJjl5mvNe6MuIxzdJrcWkzc0pobzO66c3Mg0Qq0irLIw2KtTopYyURYT7tGYEmtvbGLGSHOAkDnqaCmtTC8h/D5XEaaW6o4jmhncoRE7VIokhkRSGIRw1qWUgEhTpLebwEsJkCnOk97eas1mR4MxoSCNfcbq/4PnBNCkm3cN9JDDUDTAEfUHFSIXNiNyOLdlMwVUYIjBEYIjBEYIjBEYIjBEYIvIbfEIvWJRUHM3A+qmuJikkYkkTSivczIQr0w+cHcEEH0uiRi7H5SecT0Gi2wsQNMOEii1/D+ZnyMJlFSDWJe9ZCZBI+sllAGomyRWxJG9XjJ4AcYt0hRjAh5B5e3h7JiGE0WSziJReW8YhQUs8Ats3nGKxAHphWW+qRp8PY2GxIo+vgYs2uGJnW9r6eK7OJaWsYOX59kxzSBEZqJ0iyACxIA9ANyfpiBJsuUVKpzzTCYetHqdTWkFWissTp/4gBANEg1uPF2LsZBI28f78Fq3h3kgbrTk+GPmbfOirPZGrkUoawSVordAlbPsxPgSb99+PoFZ2KGDJh+e/fcJhRABQ8Youc1ukPmTOT5TMrL92YWlAkCRPPKIz9FrQTuNX4bHFsMNcS2smekj3i/ou5pz4EDSvfZhTl5dhzA6vQWMtIJJE1aCWLL1RN0jUh2vQSRqUX64sHOaSCZpApbaJtfSDssDiFoABqNuVBXui4b8T1riucA/np+xjwaIELAmTJSviVCMEXYOSsw2a4ZkshlwdQkZ55A+kRquamcKwFksRpYKa1XtYDVcfa0unvvuYXXw8YY+tNjbvy7q35Ll+KaGGExSQoDrdNQEhYiQW8o7tZJ1FlYE2QSQSDVzyHkkg6Tp4C0bUppyu77AXMPfn49Qt7coyQhvszhl1a1hktbctZPU7gDe47Pf6VDiHmTffuPfxWrf8gCIe3S47HuqXgfF3yMi5eWKJSpA0wF2ARmbfVp0dT+jalqJAvbE4gBOck1mpifKZjnpI2VnMbjNoamSBbw78lacucXK5sZbLIsuWYSSM8eiLoF3ZkVoxR0nfu3JZvpiz2CM3hrXcz100XJxGC7DAzCvfvVPWMlzIwRGCIwRGCIwRGCIwRGCIwRUHLZubOELIoM5HeQQzKihmX8qrFd380VtizpoCVriiMvQePfwr/FVkl/j3Ma5d1QKXZiFC9ykuysY1QaCJCSN6NINz6A6Mwi5pM26etacqV8FdjM55Km5H5gjMDV09HVcRdBSqMCdz3VbltVjb6WN8Z4kk5azAmSCfGNO5XViYJxHZmWP5hW8XF8yxkAyjDQRpYyAI8bXRUsFIcUQykdtjc3hlEAg38x702qsm4WF/vf6FHDeaFeRYZopcvMwvpyge5A70JU2VO4PqBsWFyWUkFZnBdGYVHL5WvnnjqZbLNql6Jf7sS0x0FgbYaQSXAB0j3r0vDBa5z4a2SKxMdhMPDLvu2ULkgGI5nqq6SSzvI0bi9IoCMqy2pXpqp2Y76h6Vij3gBokEACPmmleQpC6uJZm+5vx3513qnAnb8cI0K4UnHKx5jiasH1DLx2E7WXqOWt/cNQC6vYkD1wAytpr8aeei7iHYeBLhB7/fnVOYwC4VnAolHmnKo2Zy6s0cSzNeYZlUmSOFl6UWojsuSVaYEEHwbIxrgzVzanStpuY6BWDjHdq08ymqKMD5QBuTsANySSfxJ3xg5xN1VfMXxS/lbO/2i/sY8ahQlbEojBF3L4LSRfZUu+rckYNGh97I5G+xJVl7h9R6HEunKBpf49x8rqIccEEaTPmuqRxBfGMVzkk3XpvpiwULmfMPCoZ85JEQqzSBazEcKt0ptKlWk1NYJKivXcV4Jx0te5ozGra/bNwaU6XrbrRehT6AIv8AHtTuFJnH8HuzQl/vQzvmJQZI43Vk1LJpH3cTA+VoCt/FjPDZmAAilMopIi43PWT51YuJ9SmIKdTTzPp1Txw7iaTF1GzxmnQ7EXelhfzI1GmGxojyCBnsQuBwymFNwUIwRGCJe49zSuXkEYTXJQZkLGM9LWql1YqUNFgO5kFkCxYxdjJEm1t6+c+QMLRuEXCZ76dhTYuPQnSC4QuSFWT7s2Bemmqmq+07miRYF4oBNu++SqWOAlWd4hVUXPcRjhrqNRPgAFmq/OlQTX1qsXDSRP6UgEqXiqhGCJR5c4tEubz8DNIGWYSjqjSuiVF/4ZodmsP+u/XF8RhaGkxB781tiS4DkO+9+StOM8zQZbpBnUtM2mIA7M3oNXgC9r/QLO2H03QTBpdUw2ZzEwlrlfKyrmsy7Q0jfeCQu02onqAKrue0rrYUiABasnUKjEeMTDaZpXlExp4C5rygrrx4kNJW7lzKO87/AGiaT7QAjuvSiRTCQSI02LCPUwBDG9UTEVZxYubk+wDLJipMHe8TG1FlimPuaKGg+fFPGnGK5lC4vwiHNR9PMRrIt3TC6I8MPYj3GJDiP4mFLXFpoljhOXYZmVXllJiNJG7xMlEKwkCqC8ezaaJ33PrilCBT3nz1qD49F2uN3RAd3TxB0ULmLgWXkIJE5mGpk6Tv1NBcWgb8mLqMtX4JNbA1uzFxSIbAHMCJi/WL6HW6luJlMOt+Yn91qtic0yooy6xs0zRgxavU2AY5GGwNlbZSQO/xQumGz6jc02Inoe6D9qcbhw0h+hB8xG037opfAI3izEjSosfUEaWrsynRGCANRrtaQjUAurUdtrwJZ9rWHfQb8txpJi0xCpiH6rCbkfmqchillxLOCKslza/aUi1AMUZwpO7KCASB61tftYxDWzXaFqABhknU0VkBgsl8v/FL+Vs7/aL+xjxqFCVsSiMEXY/h4J4uHwT79JVm6J6tL1GnmDKYtNk9tgg/lN74mBA9aVpz9138IGvIYTe/OvfXwC63wrOCaKOVbp1DC/O49sZEQYK43tyuLdlW8xcRdCqRMAbGslSw0+q7EFTVkNvuBsfGLt7r35Lp4fh87cx8Eu5vILPnGhzAjaKSEEENcjyQvCwoeV0WSFFjuNiybsDlZmbMg30AOnjvRXe5wA2uPM/qvtRR+bON9COZApzDF406MikRqHQWqsFHVHjts7yVvYGLYDASHE5YFxfx26+KszDzy4mnh7a92V5yZlp1eZswL1BWL0FHVcXIkSBiUjFIKYA6gx7rsVeWmrel9BaaVPOSNoXPjGGhs1m0crzzTXqxRc6LxCLOJRKvMaRfasuJgG6weJUZQ6khGLDfwSp39woHoMSAauFOlOi68HFAwy0mDcfhVOc4HCuYbsiRY40VIE0feoGHfKhUkojdq0NrO5uhc4jjhCJNf5bUsDTx397YInS4jkNac+4Ttw6EJGqKFCqKUL4CjwBjMkuMlcbrqDx/hXVMUitpaJrPzEMjKyuhUMASQatg1WaAJvFmuAa4EXHfPwEK+E6DCxwbNuHOXlVwyrqV6tGQkbBwKDKTWk0SAD74qB9s9j+/1opxoLszbFSOP5kxwuyvoatKvQanY6VIUkajqIpb3NYlv8pInl32Aq4TM7oXP5tMDTRZp1CEhIZFUSJHL50SrGwkIOvqFH7SdRJ8Xq1ucS0VuZME8xNrRIgldI/+Px9PflFKWTTwTlbKRrqy8SoCNmjJWwx1X5NiyaHgBiBjB7i/+ZmN+SzOK5hEewhWHFoRHCSNlWh6CrNBhXiiQT9LxU1Eq2DiF2J92qoeXJDBNFCwVmkhBkKkBkru1MHYuY2dyFA+W6AoHTofvBdatOehsIEQJ3ve88Q05LzBNevdk7DFAuRGJRKXGsl/vLKzCEk9OZDMrEVvHSyKPnUgvV7A7+gIrmhpaTAmY8FvhgObXSf17enNTQmhW0lgWLsLYv5BJCBje3oo2/DFQczhTbTSdfyrmLpG4dnJH0OpRM0g6idupXjACnXahlDmzSkHcem2NgAwmn2zB3nlXSi9HEwy/DAd338Ldn87xGXKGeKF0k6sbNBIhNQhQCsetR+Uyt7/ADUdsaZMJr8jxTKag67mOVPhcbHMzANPx3408wmLg/MOYRLz8Ii0omrpt1tcjtXYEshQNN6t9z5As4uyf7DI50gc+fT0mFk/BzCWivp+fZTeJ80ooZMoBmJwNo1agDZHe29CwdgCe0isGjNegVG8O+pNI3MKi5aSVM+ZM4w++jaSMS7PAZDEeghY3poEEihagUN71LmkFouI6EDXryiy2xGA4IcwWNT5fv8AC6BeOdcUr5f+KX8rZ3+un7GPGosoStiUWcEXW+WOKBuBx5fSSUdjrU0Yz9pldXF+WsUAPO+/pi7L9R5zTs7hehwnDhxa/MN66c11zl/KtFl4o38qtfos1f1ryfe8ZEyZXJjuDsRxG6puLtLE8ohQzysvUjie1VwrUV6h7QRf6LX3xZrQ4jMYG948F0/Ua7D2gHvx/eirsvwGbNRo+egSKZGMiBJGKhgTorQwKtpIBpqtb32GLFwYT9M0Iior+PRW/wBQwDKTNach1OvheyvP4AjfJyQSB3WRCGti0nuO+QklgdwSTv8AqxAcc0/A9hHouc4mV4iwtPffVLvBuYIslG8NzSTr8uXZi+lVUBTqIuNWAvvNk3Vggmz2/aHmADrv+Y5LqxOFdi40MtTr157T+1A4lzRnGDMZY8vGNzShqH9J2NVXnYfiMYZ4NF6A/wAbw7Gy7TXuimcA53kRFOaKzRse2aI7hfdl8OPcqb+hxYOzGLFcmN/jPtz4Jkd27/K6FDKGFqbB8EYheSQRQqg50zghy5cKXmJCZdQDqaVz2oK99N70O0XXnGjGBx+6y1wJDpigv0t8hLvA89NHDJDnoWjYdR4SdDBlsEwlg5RGLHZbCkHbZTjTFYHuBY7ab33tJ5kSV1uAOIHYdo8tPPz9Ew8rcdjlgUmTVo0RtKQsau76QhUA0rMWUdPyrNpobYpiYZa6IjWNR+r1sYkLjxcN7XVB8VP5jzDplpTHevTpTSyI2pu1dLSdoaztfrWx8YjCALq2v5V0VGiTCq+WswPv8xMZEtgSs5Q9ICNEYK6MVAYpqIvz5AOIEuOVtek184/pa4uGWADdeuMxvmc1FCNSwxFJpXpSGZHDRxLq8nUoZjXaFA8sCqWgTNSDQaTSfxv0oag5WWupOb5fy4pzGGZZC6s3cQ0l6wLPynU3b4tiaxR2I+IB78FLHFzqrby1GY4RExBKMwFF2pC7dMapCWY6as+4IGwxL3BziW69L62p4KuIDMlWOcyqSxtHIoZHUqysLBUjcEYqCRZUCWc5ypolbMZd26pUC2NlQDdRkmkUncqBR0j63OYhoAsNN+u/Karuw+Iw30xG+I77KteA8cGY2KkMFUlqIjfUtnpMfmrwR5Fi/IJs5sAEH8jrsuXFw8jiFbM1YpdZJE4hwz+EswZonqOG4kMisyarKzFUIUkstoGDVVNuQK1l2GMo11mtqeA73XU3EYzCAN5qI7091E4lyrmllzOZR0MytHJlZX1OQFDBodGwRDdE73qPsKDGDcMNrliC0UFxXmtBiYT3BoHnb49/ZR+Uc2xEJlARnolLYlQxsBi27PubJ9bxQx9QgVv47+C9DEaTw8xBg02XROIOAjavFFiACxpd9lG7H6DfFK2/S8TDBmQqLheWaaSXqUICkfRC7SamDNI72LUnUtKfFehxMNAiubXaNF1YmKWw5p77hMGWySR3oUD3PqfxPnEArle9z/5GVF49lEeCTqHSFUtqrVp0gm6G5HmwPIsYXKvgvex32XNOqV+Bcx505brZnKuqIDfaeo6qFPVEYspfdSEH0s+p1eGTAMk66d81o3DwnkyYI0Ijuq4hz/mjLxHNSFSutkYKw0sAYo9Ooehqr+uJIinfeo5Lne3K4hL+IVUYIvpL4NV/BGV/Gc//AJM2KlTonisVReWQEg1uPB/HziQUk2WTiVCqs1x2FNRaRFCret2CRk3QGs7CyQMXbhuJiPK61OA8AEhch4BmGkmzDyX1JCBIT2KJUsGJVZy0mkX3gC9LWPU34pv8eVtaHWwjppSui+g4UxQjU/G99bACiXfiJxi2+yK/TAQvKTfcQpMcQo72av8AR7YxDYXL/keIzH6IoLnnsFZ8rza8hF02B0UrD2ZaJU+53H68ZPE0Xof4/EBwWwbXT5wzjskOXaVXdkhVhIhU6EZIy6SF6BEbKNJA19zKRvYPXhgYgaCKnbXw5dWiKGkFeNx2GxuMQTH4V8eKpmDlmV49QYmWLXqZXMfdEV2N0X2YA9u4HjFHNgSRe1O9rrnZhloc03ge6tuKZHqr2abqu7wVPpsPqf1n3sUlVwMX6bvuskBY4s3qip2bLhtSxsdUNHT0w0TadTH8kmqBJPbjQDEwnS0wSfPnBFtqXXXiY+CW549vW/fimrOyyOqwI7apVK6wbIioKZleqBXUpB3JLfpFWkipAp77Rz9vJYRhtOaeYA32VXzHyxHl8qpyavHIpiiDo8upY5JgJXpG3anZix80CflFXbiOJLnVuaxBOn68lkx78Q5ST799ymjhKo1yqbLeR7HyRvve/n12PtjnylsAmVOM538DorGVARRAP47+NwcFgCRZLPC2BncQ2TD04ppWUvrUK9RrJY70NFjuO/1J20Li3DBdrJAm3MiNdOmy1fDqJjy2YSRQ0bK62RakEWpKsLHqGBB+oOKlpBgrEL1Odj+B2/QcRzUgVSBy/C0AnXKxUqOkcSimh6ml7cFTqjsFOoxv0re8aGXNDnOqZmb/AL1hd724YIBkU7pF1IzGczzzw5fMhY48wHR3jZWCukWuomrVTBJQQ42oU3obfaWy2hbvqDTpSlt7LH/xs+4CfP1/X9OmUyyxoqIKVRQ/D9G2MCuckuMlepRsfw9MQo1C4rHmJmuQTorBQOnGySKh6jVICCdeuNdh4tjfjbUgYZjKb3IIJ5coPp1X0Lc2I05TcU1pNzz66p4yfMzSFmZCGEYOlQZO7Sx0IB8zXe34e+KGCQNJ1pTn7rkPBfTaAVp5S5kOiQTFGdWHbGrq5AROqWQ6iCrtpJNC7G1Y2xWMYBEidzvQDTTqubHwvqPGU6axf8W6W62cfNTSUcvlMw6sNSuwKoykAqVKhj6+GC+PwuhYBc+A79iVmOGEw54Cg5z+Es4MxEojy0TVEGdCz6WX7yRSWF+SoUrd73tiRkaAYmkkfHdFJGFh/wAScwsfG+vY5pr4YDpphRU15vGZqscWJkGZXzZ8Uv5Wzv8AXX9jFi4WSVcSizgi7t8MObslleGZWLMZmJJNUoKF11LqzMpBdbtAQwNn0N+MMhdZXa0kE0pzA/tO/wDHLh/5/k/8RD/qxSFVZ/jlw78/yf8AiIv9WJhQqrmXnjILA2jOZZ2alUJOrdx8a+nqYJ/OIB2xdgBNfifCSB6rTCOV00pulk84ZWTVBqynS6ci6p5YGUyahp1BZO6I7saBLemkijcBrYdmOaR/GRSNyL9YA5hdTnhxmf3y7pHqvTccy8UsjGeCRC7dN43WSRtbK+onUDGPvCunSBSaST0ySxWNc1pB0qJoIEW1tvef+QXXwvFMH8jQWB3Oxm3XqvPFZeHzBw8uVLOpUyaoS4sVYffcehxz10Xa9/C4oOYtk60lacpncll40ihmiKqd+9AzbbliAATtV4q6VbAxeGwmBjXjzCduROY8kscjSZuCIs/ySZiMUqdq0pbtBADfXV+rTKAAAvH/AMjjNxMSW10vPc39VbcRzfBZ2DSZvJagwcMuZiVgwINhg9gmhdVdC8XDnCx778tIXE17miAVaNzZw4gj+EMoLFbZmIED6HXscVFCqKs4RxzIQlr4jkmUqii54jJaahqeQvb2unzZvUbOrAxpNz08vP0otHvDojQK0/jdw78/yf8AiIf9WKws1Xcd5lyEkdLnsmdLBtIzEFmgdlJkAVrIIJ22+uJa0VBWuFiZHApW4VztFlW0GbJrEC5CRTrMrWBXeo+5K0PQqxMgA+U4vlBGp5mAfKa89QIrcLfFDMR05gJ/PfTmnPJ89cPkQN9syyX5V54lYH2I1/5ixihZBXK5uUwuXpx2KWX7EMzHBGJ5ZpM2MyEWQlpGUqQzqAAyjQW30714x252NH1BU0gHT2O9Y8NV2Z2t+6ZNIE2150np8LpHBuaOHxKY/t2TCoSIwJoUCx/kIKfeh6443HNXz66nxXGY0W7inOHDjE6nPZamGj7ueMsNfbY0kkVqvVVAAk7DEBvfftrZQBJSXytzrCuWn1ywddZSVR544uogodrnSGNByGNWavTqxo/CaHNE0jrHZ9F24zml0yIjQg6fn8q8h47li8LycVyjaJZHZetClxOjaI6Vz3I2nuv0PkHFczRMNuAPyeh7ssHPaQQOSY/448P/AD/J/wCIh/1YzylYry/OXD/P27JmvbMQ3/8AvgGlQucZfMZNIY9OcyikJTos0IBcMTrouSGtms+u13QxbFcXuLiKk3+O7bL28DHw2OguHdfdQDxVCDHHncojup+9LpoG4/KLnSasV3EnegASLYWQODnAwDbv3p5rTiOKYWwHAlXvMHHsg+Ujya5uJVZUV2y0ka0gZA25ZtAJa67jpVj6YkFz8U4nvXn3aq83D+mwklxtpU+CdMrzVw5EVBn8pSgKC2ZiY0oA3ZnsnbydzihJJJ/S4lt/jhw78/yf+Ih/1YqQUWV5w4cP/P5P/EQ/6sTCmV87fEfNJLxPNyQukkbOpV0YOrARRgkMux3BG3scXUJbwRGCIwRGCIwRGCLOEojBFjBEYIjBEYIjBEYIjBEYIjBEYIjBEYIjBFnBFjBEYIjBEYIjBEYIjBEYIjBEYIjBEYIjBEYIjBEYIjBEYIjBEYIjBEYIjBEYIjBEYIjBEYIjBEYIjBEYIjBEYIjBEYIjBEYIjBEYIjBEYIjB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www.michaelsharris.com/12ubio/pix/alveol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0040"/>
            <a:ext cx="2736304" cy="2468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rapid.leeds.ac.uk/ebook/assets/images/illustrations/alveolus-with-corpuscl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980038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4"/>
    </mc:Choice>
    <mc:Fallback xmlns="">
      <p:transition spd="slow" advTm="45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4040188" cy="504056"/>
          </a:xfrm>
        </p:spPr>
        <p:txBody>
          <a:bodyPr/>
          <a:lstStyle/>
          <a:p>
            <a:r>
              <a:rPr lang="en-US" dirty="0" smtClean="0"/>
              <a:t>     Type I </a:t>
            </a:r>
            <a:r>
              <a:rPr lang="en-US" dirty="0" err="1" smtClean="0"/>
              <a:t>pneumocytes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3108101"/>
            <a:ext cx="4464496" cy="36332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Most cells (97%)</a:t>
            </a:r>
          </a:p>
          <a:p>
            <a:r>
              <a:rPr lang="en-US" dirty="0" smtClean="0"/>
              <a:t>Flat simple squamous cells e flat nuclei</a:t>
            </a:r>
          </a:p>
          <a:p>
            <a:endParaRPr lang="en-US" dirty="0" smtClean="0"/>
          </a:p>
          <a:p>
            <a:r>
              <a:rPr lang="en-US" dirty="0" smtClean="0"/>
              <a:t>Function: Gas exchange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3704" y="2636912"/>
            <a:ext cx="3970784" cy="4320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Type II </a:t>
            </a:r>
            <a:r>
              <a:rPr lang="en-US" dirty="0" err="1" smtClean="0"/>
              <a:t>pneumocytes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3" y="3108101"/>
            <a:ext cx="4608513" cy="363326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3%</a:t>
            </a:r>
          </a:p>
          <a:p>
            <a:r>
              <a:rPr lang="en-US" dirty="0" smtClean="0"/>
              <a:t>Cuboidal cells e central nuclei &amp; foamy cytoplasm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Function: Secrete surfactant  + stem cells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290" name="Picture 2" descr="http://classconnection.s3.amazonaws.com/361/flashcards/596361/png/alveoli132295005367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832648" cy="2520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22"/>
    </mc:Choice>
    <mc:Fallback xmlns="">
      <p:transition spd="slow" advTm="59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http://neurobio.drexelmed.edu/education/pil/microanatomy/Cases/01_Quintana/4_Epithelium/Images/alveolarepitheliu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5852" y="642918"/>
            <a:ext cx="6572296" cy="4730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00298" y="5500702"/>
            <a:ext cx="4233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Type I and type II </a:t>
            </a:r>
            <a:r>
              <a:rPr lang="en-US" sz="2400" b="1" dirty="0" err="1" smtClean="0"/>
              <a:t>pneumocytes</a:t>
            </a:r>
            <a:r>
              <a:rPr lang="en-US" sz="2400" b="1" dirty="0" smtClean="0"/>
              <a:t> </a:t>
            </a:r>
            <a:endParaRPr lang="ar-JO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0"/>
    </mc:Choice>
    <mc:Fallback xmlns="">
      <p:transition spd="slow" advTm="22410"/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>
                <a:solidFill>
                  <a:srgbClr val="0070C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</a:rPr>
              <a:t>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E84-4F79-484D-B862-356329CFE18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2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50" y="2780928"/>
            <a:ext cx="3714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"/>
    </mc:Choice>
    <mc:Fallback xmlns="">
      <p:transition spd="slow" advTm="41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488486"/>
              </p:ext>
            </p:extLst>
          </p:nvPr>
        </p:nvGraphicFramePr>
        <p:xfrm>
          <a:off x="395536" y="213320"/>
          <a:ext cx="813467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89"/>
    </mc:Choice>
    <mc:Fallback xmlns="">
      <p:transition spd="slow" advTm="36689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186"/>
            <a:ext cx="8839200" cy="6629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</a:rPr>
              <a:t> A- The conducting portion includes</a:t>
            </a:r>
            <a:r>
              <a:rPr lang="en-US" sz="2800" u="sng" dirty="0" smtClean="0">
                <a:solidFill>
                  <a:srgbClr val="FF0000"/>
                </a:solidFill>
              </a:rPr>
              <a:t>: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Nasal cavity</a:t>
            </a:r>
          </a:p>
          <a:p>
            <a:r>
              <a:rPr lang="en-US" sz="2800" dirty="0" smtClean="0"/>
              <a:t>pharynx</a:t>
            </a:r>
          </a:p>
          <a:p>
            <a:r>
              <a:rPr lang="en-US" sz="2800" dirty="0" smtClean="0"/>
              <a:t>Larynx</a:t>
            </a:r>
          </a:p>
          <a:p>
            <a:r>
              <a:rPr lang="en-US" sz="2800" dirty="0" smtClean="0"/>
              <a:t>Trachea</a:t>
            </a:r>
          </a:p>
          <a:p>
            <a:r>
              <a:rPr lang="en-US" sz="2800" dirty="0" smtClean="0"/>
              <a:t>Primary bronchi (RT +LT)</a:t>
            </a:r>
          </a:p>
          <a:p>
            <a:r>
              <a:rPr lang="en-US" sz="2800" dirty="0" smtClean="0"/>
              <a:t>2ry , 3ry bronchi</a:t>
            </a:r>
          </a:p>
          <a:p>
            <a:r>
              <a:rPr lang="en-US" sz="2800" dirty="0" smtClean="0"/>
              <a:t>Bronchioles</a:t>
            </a:r>
          </a:p>
          <a:p>
            <a:r>
              <a:rPr lang="en-US" sz="2800" dirty="0" smtClean="0"/>
              <a:t>Terminal bronchioles</a:t>
            </a:r>
          </a:p>
          <a:p>
            <a:pPr>
              <a:buNone/>
            </a:pPr>
            <a:endParaRPr lang="en-US" sz="2800" b="1" u="sng" dirty="0" smtClean="0"/>
          </a:p>
          <a:p>
            <a:pPr>
              <a:buNone/>
            </a:pPr>
            <a:r>
              <a:rPr lang="en-US" sz="2800" u="sng" dirty="0" smtClean="0"/>
              <a:t>Function of conducting portion</a:t>
            </a:r>
            <a:r>
              <a:rPr lang="en-US" sz="2800" b="1" u="sng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Conduction of air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Conditioning of air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http://classconnection.s3.amazonaws.com/834/flashcards/2239834/png/respiratory-system-diagram-bronchi135628832004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3380"/>
            <a:ext cx="3214710" cy="25003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teachpe.com/images/respiratory_system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88" y="692696"/>
            <a:ext cx="3974976" cy="36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2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31"/>
    </mc:Choice>
    <mc:Fallback xmlns="">
      <p:transition spd="slow" advTm="61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154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Structure / Function of conducting portion: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1- Conduction of air</a:t>
            </a:r>
            <a:r>
              <a:rPr lang="en-US" sz="2800" dirty="0" smtClean="0"/>
              <a:t>: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artilages to prevent collapse,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lastic &amp; smooth </a:t>
            </a:r>
            <a:r>
              <a:rPr lang="en-US" sz="2800" dirty="0" err="1" smtClean="0"/>
              <a:t>ms.</a:t>
            </a:r>
            <a:r>
              <a:rPr lang="en-US" sz="2800" dirty="0" smtClean="0"/>
              <a:t> fibers for flexibility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2- Conditioning of air:  </a:t>
            </a:r>
          </a:p>
          <a:p>
            <a:r>
              <a:rPr lang="en-US" sz="2800" dirty="0" smtClean="0"/>
              <a:t>Nasal </a:t>
            </a:r>
            <a:r>
              <a:rPr lang="en-US" sz="2800" dirty="0"/>
              <a:t>hairs: clean &amp; trap large particles</a:t>
            </a:r>
          </a:p>
          <a:p>
            <a:r>
              <a:rPr lang="en-US" sz="2800" dirty="0"/>
              <a:t>Capillaries: adjust temperature</a:t>
            </a:r>
          </a:p>
          <a:p>
            <a:r>
              <a:rPr lang="en-US" sz="2800" dirty="0"/>
              <a:t>Respiratory mucosa: adjust </a:t>
            </a:r>
            <a:r>
              <a:rPr lang="en-US" sz="2800" dirty="0" smtClean="0"/>
              <a:t>moisture</a:t>
            </a:r>
          </a:p>
          <a:p>
            <a:pPr marL="0" indent="0">
              <a:buNone/>
            </a:pPr>
            <a:r>
              <a:rPr lang="en-US" sz="2800" dirty="0" smtClean="0"/>
              <a:t>     &amp; filters air  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4" descr="http://upload.wikimedia.org/wikipedia/commons/0/0c/Nasal_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2420888"/>
            <a:ext cx="2160240" cy="1656184"/>
          </a:xfrm>
          <a:prstGeom prst="rect">
            <a:avLst/>
          </a:prstGeom>
          <a:noFill/>
        </p:spPr>
      </p:pic>
      <p:pic>
        <p:nvPicPr>
          <p:cNvPr id="9" name="Picture 2" descr="http://www.rci.rutgers.edu/%7Euzwiak/AnatPhys/PPFall03Lect7_files/image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3042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thpedia.com/education/eatlas/histology/cells_and_epithelia/ciliated_-columnar-epithelium-%5b14-et07-1%5d.jpeg?Width=600&amp;Height=450&amp;Format=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75"/>
    </mc:Choice>
    <mc:Fallback xmlns="">
      <p:transition spd="slow" advTm="151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6200"/>
            <a:ext cx="8915400" cy="662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</a:rPr>
              <a:t>B- The respiratory portion includes</a:t>
            </a:r>
            <a:r>
              <a:rPr lang="en-US" sz="2800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 smtClean="0"/>
              <a:t>Respiratory bronchioles</a:t>
            </a:r>
          </a:p>
          <a:p>
            <a:r>
              <a:rPr lang="en-US" sz="2800" dirty="0" smtClean="0"/>
              <a:t>Alveolar ducts</a:t>
            </a:r>
          </a:p>
          <a:p>
            <a:r>
              <a:rPr lang="en-US" sz="2800" dirty="0" smtClean="0"/>
              <a:t>Alveolar sacs</a:t>
            </a:r>
          </a:p>
          <a:p>
            <a:r>
              <a:rPr lang="en-US" sz="2800" dirty="0" smtClean="0"/>
              <a:t>Alveoli</a:t>
            </a:r>
          </a:p>
          <a:p>
            <a:pPr marL="0" indent="0">
              <a:buNone/>
            </a:pPr>
            <a:r>
              <a:rPr lang="en-US" sz="2800" u="sng" dirty="0" smtClean="0"/>
              <a:t>Function of respiratory portion:</a:t>
            </a:r>
          </a:p>
          <a:p>
            <a:pPr marL="0" indent="0">
              <a:buNone/>
            </a:pPr>
            <a:r>
              <a:rPr lang="en-US" sz="2800" dirty="0" smtClean="0"/>
              <a:t>  O₂/CO₂ exchange take place between blood &amp; inspired air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6" name="Picture 4" descr="http://resources.med.fsu.edu/gsm/hp/program/section4/4ch1/4ch1img/page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3096344" cy="30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nx.org/resources/f07465626127c3ceea628506693fde25/2309_The_Respiratory_Z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32" y="3971948"/>
            <a:ext cx="61722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10800000" flipV="1">
            <a:off x="6429388" y="1000109"/>
            <a:ext cx="1357322" cy="428628"/>
          </a:xfrm>
          <a:prstGeom prst="line">
            <a:avLst/>
          </a:prstGeom>
          <a:ln w="57150" cmpd="sng">
            <a:solidFill>
              <a:schemeClr val="tx1"/>
            </a:solidFill>
            <a:prstDash val="sysDash"/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5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44"/>
    </mc:Choice>
    <mc:Fallback xmlns="">
      <p:transition spd="slow" advTm="5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8927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A- Conducting portion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Nasal cavities</a:t>
            </a:r>
            <a:r>
              <a:rPr lang="en-US" sz="2800" dirty="0" smtClean="0"/>
              <a:t>: each consists of: </a:t>
            </a:r>
          </a:p>
          <a:p>
            <a:pPr marL="0" indent="0">
              <a:buNone/>
            </a:pPr>
            <a:r>
              <a:rPr lang="en-US" sz="2800" dirty="0" smtClean="0"/>
              <a:t> 1- vestibule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2- nasal fossa: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¤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espiratory area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¤  Olfactory area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</a:t>
            </a: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Vestibule:</a:t>
            </a:r>
            <a:endParaRPr lang="en-US" sz="2800" dirty="0" smtClean="0"/>
          </a:p>
          <a:p>
            <a:r>
              <a:rPr lang="en-US" sz="2800" dirty="0" smtClean="0"/>
              <a:t>Is the anterior part</a:t>
            </a:r>
          </a:p>
          <a:p>
            <a:r>
              <a:rPr lang="en-US" sz="2800" dirty="0" smtClean="0"/>
              <a:t>Formed of skin + sebaceous gland + hair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Lined with keratinizes stratified squamous epithelium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 descr="http://www.constantrunnynose.com/wp-content/uploads/2013/08/nasopharynx-smal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744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upload.wikimedia.org/wikipedia/commons/0/0c/Nasal_ha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6192" y="3717032"/>
            <a:ext cx="2000264" cy="1800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0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8"/>
    </mc:Choice>
    <mc:Fallback xmlns="">
      <p:transition spd="slow" advTm="45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Nasal fossae:</a:t>
            </a:r>
          </a:p>
          <a:p>
            <a:r>
              <a:rPr lang="en-US" sz="2800" dirty="0" smtClean="0"/>
              <a:t>2 cavities separated by nasal septum</a:t>
            </a:r>
          </a:p>
          <a:p>
            <a:r>
              <a:rPr lang="en-US" sz="2800" dirty="0" smtClean="0"/>
              <a:t>Their lateral walls contain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3 bony projections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(conchae) superior, middle, inferior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Superior one covered e </a:t>
            </a:r>
            <a:r>
              <a:rPr lang="en-US" sz="2800" dirty="0" smtClean="0">
                <a:solidFill>
                  <a:srgbClr val="FF0000"/>
                </a:solidFill>
              </a:rPr>
              <a:t>Olfactory epithelium</a:t>
            </a:r>
          </a:p>
          <a:p>
            <a:r>
              <a:rPr lang="en-US" sz="2800" dirty="0" smtClean="0"/>
              <a:t>Middle &amp; inferior covered e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espiratory epithelium</a:t>
            </a:r>
          </a:p>
          <a:p>
            <a:endParaRPr lang="en-US" sz="2800" dirty="0" smtClean="0"/>
          </a:p>
          <a:p>
            <a:r>
              <a:rPr lang="en-US" sz="2800" dirty="0" smtClean="0"/>
              <a:t>The conchae increase the surface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area for  better conditioning of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the inspired air </a:t>
            </a: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 descr="http://img.tfd.com/dorland/thumbs/concha_nasi-inferio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3184"/>
            <a:ext cx="1827312" cy="29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inomarin.com/images/nose_1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93096"/>
            <a:ext cx="2971799" cy="2349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885" y="1285528"/>
            <a:ext cx="1459403" cy="19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69"/>
    </mc:Choice>
    <mc:Fallback xmlns="">
      <p:transition spd="slow" advTm="9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14290"/>
            <a:ext cx="8964488" cy="664371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Q:What is the difference between the respiratory &amp; olfactory epithelium?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u="sng" dirty="0" smtClean="0"/>
              <a:t>The respiratory epithelium: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Pseudo-stratified columnar ciliated + goblet cells</a:t>
            </a:r>
          </a:p>
          <a:p>
            <a:pPr>
              <a:buNone/>
            </a:pPr>
            <a:endParaRPr lang="en-US" sz="2800" u="sng" dirty="0" smtClean="0"/>
          </a:p>
          <a:p>
            <a:pPr>
              <a:buNone/>
            </a:pPr>
            <a:r>
              <a:rPr lang="en-US" sz="2800" u="sng" dirty="0" smtClean="0"/>
              <a:t>The olfactory epithelium: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Specialized Pseudo stratified columnar + chemoreceptors &amp; NO goblet cells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Professor Dr. Hala Elmazar 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80699-80D8-400B-A011-6C7F4E14410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51520" y="1247589"/>
            <a:ext cx="4176464" cy="2469443"/>
            <a:chOff x="251520" y="1247589"/>
            <a:chExt cx="4176464" cy="2469443"/>
          </a:xfrm>
        </p:grpSpPr>
        <p:pic>
          <p:nvPicPr>
            <p:cNvPr id="2" name="Picture 2" descr="http://www.vetmed.vt.edu/education/curriculum/vm8054/Labs/Lab25/IMAGES/TRE%20DIAGRAM%20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68780"/>
              <a:ext cx="4176464" cy="214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87624" y="1247589"/>
              <a:ext cx="2320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Respiratory epithelium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008" y="1196752"/>
            <a:ext cx="3976191" cy="2460260"/>
            <a:chOff x="4644008" y="1196752"/>
            <a:chExt cx="3976191" cy="2460260"/>
          </a:xfrm>
        </p:grpSpPr>
        <p:pic>
          <p:nvPicPr>
            <p:cNvPr id="1028" name="Picture 4" descr="http://droualb.faculty.mjc.edu/Course%20Materials/Physiology%20101/Chapter%20Notes/Fall%202007/figure_10_54_label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568780"/>
              <a:ext cx="3976191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436096" y="1196752"/>
              <a:ext cx="211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Olfactory epithelium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33"/>
    </mc:Choice>
    <mc:Fallback xmlns="">
      <p:transition spd="slow" advTm="53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1.9|4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9732</TotalTime>
  <Words>1088</Words>
  <Application>Microsoft Office PowerPoint</Application>
  <PresentationFormat>On-screen Show (4:3)</PresentationFormat>
  <Paragraphs>303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Introduction to The respiratory system 2020 Professor Dr. Hala El-mazar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 Conducting 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Trachea</vt:lpstr>
      <vt:lpstr>PowerPoint Presentation</vt:lpstr>
      <vt:lpstr>PowerPoint Presentation</vt:lpstr>
      <vt:lpstr>Bronchial tree</vt:lpstr>
      <vt:lpstr>PowerPoint Presentation</vt:lpstr>
      <vt:lpstr>PowerPoint Presentation</vt:lpstr>
      <vt:lpstr>Clara cells</vt:lpstr>
      <vt:lpstr>PowerPoint Presentation</vt:lpstr>
      <vt:lpstr>B- respiratory portion</vt:lpstr>
      <vt:lpstr>Alveoli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lion</dc:creator>
  <cp:lastModifiedBy>lion</cp:lastModifiedBy>
  <cp:revision>372</cp:revision>
  <dcterms:created xsi:type="dcterms:W3CDTF">2014-09-03T05:10:02Z</dcterms:created>
  <dcterms:modified xsi:type="dcterms:W3CDTF">2020-04-05T22:19:46Z</dcterms:modified>
</cp:coreProperties>
</file>