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8"/>
  </p:notesMasterIdLst>
  <p:sldIdLst>
    <p:sldId id="256" r:id="rId5"/>
    <p:sldId id="271" r:id="rId6"/>
    <p:sldId id="272" r:id="rId7"/>
    <p:sldId id="273" r:id="rId8"/>
    <p:sldId id="274" r:id="rId9"/>
    <p:sldId id="257" r:id="rId10"/>
    <p:sldId id="258" r:id="rId11"/>
    <p:sldId id="264" r:id="rId12"/>
    <p:sldId id="259" r:id="rId13"/>
    <p:sldId id="275" r:id="rId14"/>
    <p:sldId id="263" r:id="rId15"/>
    <p:sldId id="260" r:id="rId16"/>
    <p:sldId id="261" r:id="rId17"/>
    <p:sldId id="262" r:id="rId18"/>
    <p:sldId id="266" r:id="rId19"/>
    <p:sldId id="267" r:id="rId20"/>
    <p:sldId id="268" r:id="rId21"/>
    <p:sldId id="269" r:id="rId22"/>
    <p:sldId id="270" r:id="rId23"/>
    <p:sldId id="276" r:id="rId24"/>
    <p:sldId id="277" r:id="rId25"/>
    <p:sldId id="278" r:id="rId26"/>
    <p:sldId id="279"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slide" Target="slides/slide14.xml" /><Relationship Id="rId26" Type="http://schemas.openxmlformats.org/officeDocument/2006/relationships/slide" Target="slides/slide22.xml" /><Relationship Id="rId3" Type="http://schemas.openxmlformats.org/officeDocument/2006/relationships/customXml" Target="../customXml/item3.xml" /><Relationship Id="rId21" Type="http://schemas.openxmlformats.org/officeDocument/2006/relationships/slide" Target="slides/slide17.xml"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slide" Target="slides/slide13.xml" /><Relationship Id="rId25" Type="http://schemas.openxmlformats.org/officeDocument/2006/relationships/slide" Target="slides/slide21.xml" /><Relationship Id="rId2" Type="http://schemas.openxmlformats.org/officeDocument/2006/relationships/customXml" Target="../customXml/item2.xml" /><Relationship Id="rId16" Type="http://schemas.openxmlformats.org/officeDocument/2006/relationships/slide" Target="slides/slide12.xml" /><Relationship Id="rId20" Type="http://schemas.openxmlformats.org/officeDocument/2006/relationships/slide" Target="slides/slide16.xml" /><Relationship Id="rId29" Type="http://schemas.openxmlformats.org/officeDocument/2006/relationships/presProps" Target="presProps.xml"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slide" Target="slides/slide7.xml" /><Relationship Id="rId24" Type="http://schemas.openxmlformats.org/officeDocument/2006/relationships/slide" Target="slides/slide20.xml" /><Relationship Id="rId32" Type="http://schemas.openxmlformats.org/officeDocument/2006/relationships/tableStyles" Target="tableStyles.xml" /><Relationship Id="rId5" Type="http://schemas.openxmlformats.org/officeDocument/2006/relationships/slide" Target="slides/slide1.xml" /><Relationship Id="rId15" Type="http://schemas.openxmlformats.org/officeDocument/2006/relationships/slide" Target="slides/slide11.xml" /><Relationship Id="rId23" Type="http://schemas.openxmlformats.org/officeDocument/2006/relationships/slide" Target="slides/slide19.xml" /><Relationship Id="rId28" Type="http://schemas.openxmlformats.org/officeDocument/2006/relationships/notesMaster" Target="notesMasters/notesMaster1.xml" /><Relationship Id="rId10" Type="http://schemas.openxmlformats.org/officeDocument/2006/relationships/slide" Target="slides/slide6.xml" /><Relationship Id="rId19" Type="http://schemas.openxmlformats.org/officeDocument/2006/relationships/slide" Target="slides/slide15.xml" /><Relationship Id="rId31" Type="http://schemas.openxmlformats.org/officeDocument/2006/relationships/theme" Target="theme/theme1.xml"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slide" Target="slides/slide10.xml" /><Relationship Id="rId22" Type="http://schemas.openxmlformats.org/officeDocument/2006/relationships/slide" Target="slides/slide18.xml" /><Relationship Id="rId27" Type="http://schemas.openxmlformats.org/officeDocument/2006/relationships/slide" Target="slides/slide23.xml" /><Relationship Id="rId30"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51938AC-6941-412E-B53D-094CFCD7613B}" type="datetimeFigureOut">
              <a:rPr lang="ar-JO" smtClean="0"/>
              <a:pPr/>
              <a:t>09/10/1443</a:t>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BB21E13-89DF-49B8-9A18-658BE16E6D37}" type="slidenum">
              <a:rPr lang="ar-JO" smtClean="0"/>
              <a:pPr/>
              <a:t>‹#›</a:t>
            </a:fld>
            <a:endParaRPr lang="ar-JO"/>
          </a:p>
        </p:txBody>
      </p:sp>
    </p:spTree>
    <p:extLst>
      <p:ext uri="{BB962C8B-B14F-4D97-AF65-F5344CB8AC3E}">
        <p14:creationId xmlns:p14="http://schemas.microsoft.com/office/powerpoint/2010/main" val="202305595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dirty="0"/>
          </a:p>
        </p:txBody>
      </p:sp>
      <p:sp>
        <p:nvSpPr>
          <p:cNvPr id="4" name="Slide Number Placeholder 3"/>
          <p:cNvSpPr>
            <a:spLocks noGrp="1"/>
          </p:cNvSpPr>
          <p:nvPr>
            <p:ph type="sldNum" sz="quarter" idx="10"/>
          </p:nvPr>
        </p:nvSpPr>
        <p:spPr/>
        <p:txBody>
          <a:bodyPr/>
          <a:lstStyle/>
          <a:p>
            <a:fld id="{ABB21E13-89DF-49B8-9A18-658BE16E6D37}" type="slidenum">
              <a:rPr lang="ar-JO" smtClean="0"/>
              <a:pPr/>
              <a:t>11</a:t>
            </a:fld>
            <a:endParaRPr lang="ar-JO"/>
          </a:p>
        </p:txBody>
      </p:sp>
    </p:spTree>
    <p:extLst>
      <p:ext uri="{BB962C8B-B14F-4D97-AF65-F5344CB8AC3E}">
        <p14:creationId xmlns:p14="http://schemas.microsoft.com/office/powerpoint/2010/main" val="35219603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dirty="0"/>
          </a:p>
        </p:txBody>
      </p:sp>
      <p:sp>
        <p:nvSpPr>
          <p:cNvPr id="4" name="Slide Number Placeholder 3"/>
          <p:cNvSpPr>
            <a:spLocks noGrp="1"/>
          </p:cNvSpPr>
          <p:nvPr>
            <p:ph type="sldNum" sz="quarter" idx="10"/>
          </p:nvPr>
        </p:nvSpPr>
        <p:spPr/>
        <p:txBody>
          <a:bodyPr/>
          <a:lstStyle/>
          <a:p>
            <a:fld id="{ABB21E13-89DF-49B8-9A18-658BE16E6D37}" type="slidenum">
              <a:rPr lang="ar-JO" smtClean="0"/>
              <a:pPr/>
              <a:t>17</a:t>
            </a:fld>
            <a:endParaRPr lang="ar-JO"/>
          </a:p>
        </p:txBody>
      </p:sp>
    </p:spTree>
    <p:extLst>
      <p:ext uri="{BB962C8B-B14F-4D97-AF65-F5344CB8AC3E}">
        <p14:creationId xmlns:p14="http://schemas.microsoft.com/office/powerpoint/2010/main" val="3441201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1D8BD707-D9CF-40AE-B4C6-C98DA3205C09}" type="datetimeFigureOut">
              <a:rPr lang="en-US" smtClean="0"/>
              <a:pPr/>
              <a:t>5/10/2022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1D8BD707-D9CF-40AE-B4C6-C98DA3205C09}" type="datetimeFigureOut">
              <a:rPr lang="en-US" smtClean="0"/>
              <a:pPr/>
              <a:t>5/10/2022</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D8BD707-D9CF-40AE-B4C6-C98DA3205C09}" type="datetimeFigureOut">
              <a:rPr lang="en-US" smtClean="0"/>
              <a:pPr/>
              <a:t>5/10/2022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5/10/2022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1D8BD707-D9CF-40AE-B4C6-C98DA3205C09}" type="datetimeFigureOut">
              <a:rPr lang="en-US" smtClean="0"/>
              <a:pPr/>
              <a:t>5/10/2022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1D8BD707-D9CF-40AE-B4C6-C98DA3205C09}" type="datetimeFigureOut">
              <a:rPr lang="en-US" smtClean="0"/>
              <a:pPr/>
              <a:t>5/10/2022</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1D8BD707-D9CF-40AE-B4C6-C98DA3205C09}" type="datetimeFigureOut">
              <a:rPr lang="en-US" smtClean="0"/>
              <a:pPr/>
              <a:t>5/10/2022</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D8BD707-D9CF-40AE-B4C6-C98DA3205C09}" type="datetimeFigureOut">
              <a:rPr lang="en-US" smtClean="0"/>
              <a:pPr/>
              <a:t>5/10/2022</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D8BD707-D9CF-40AE-B4C6-C98DA3205C09}" type="datetimeFigureOut">
              <a:rPr lang="en-US" smtClean="0"/>
              <a:pPr/>
              <a:t>5/10/2022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3" Type="http://schemas.openxmlformats.org/officeDocument/2006/relationships/image" Target="../media/image8.png" /><Relationship Id="rId2" Type="http://schemas.openxmlformats.org/officeDocument/2006/relationships/image" Target="../media/image7.pn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2" Type="http://schemas.openxmlformats.org/officeDocument/2006/relationships/image" Target="../media/image9.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667000"/>
            <a:ext cx="7315200" cy="609600"/>
          </a:xfrm>
        </p:spPr>
        <p:txBody>
          <a:bodyPr>
            <a:noAutofit/>
          </a:bodyPr>
          <a:lstStyle/>
          <a:p>
            <a:pPr algn="ctr"/>
            <a:r>
              <a:rPr lang="en-US" sz="4800" dirty="0">
                <a:solidFill>
                  <a:schemeClr val="tx1"/>
                </a:solidFill>
              </a:rPr>
              <a:t>Diuretics</a:t>
            </a:r>
            <a:endParaRPr lang="ar-JO" sz="4800" dirty="0">
              <a:solidFill>
                <a:schemeClr val="tx1"/>
              </a:solidFill>
            </a:endParaRPr>
          </a:p>
        </p:txBody>
      </p:sp>
      <p:sp>
        <p:nvSpPr>
          <p:cNvPr id="3" name="Subtitle 2"/>
          <p:cNvSpPr>
            <a:spLocks noGrp="1"/>
          </p:cNvSpPr>
          <p:nvPr>
            <p:ph type="subTitle" idx="1"/>
          </p:nvPr>
        </p:nvSpPr>
        <p:spPr>
          <a:xfrm>
            <a:off x="1905000" y="4038600"/>
            <a:ext cx="6172200" cy="1371600"/>
          </a:xfrm>
        </p:spPr>
        <p:txBody>
          <a:bodyPr>
            <a:normAutofit/>
          </a:bodyPr>
          <a:lstStyle/>
          <a:p>
            <a:pPr algn="ctr">
              <a:lnSpc>
                <a:spcPct val="80000"/>
              </a:lnSpc>
              <a:defRPr/>
            </a:pPr>
            <a:r>
              <a:rPr lang="en-US" sz="2000" dirty="0">
                <a:solidFill>
                  <a:schemeClr val="tx1"/>
                </a:solidFill>
              </a:rPr>
              <a:t>Dr. </a:t>
            </a:r>
            <a:r>
              <a:rPr lang="en-US" sz="2000" dirty="0" err="1">
                <a:solidFill>
                  <a:schemeClr val="tx1"/>
                </a:solidFill>
              </a:rPr>
              <a:t>Yousef</a:t>
            </a:r>
            <a:r>
              <a:rPr lang="en-US" sz="2000" dirty="0">
                <a:solidFill>
                  <a:schemeClr val="tx1"/>
                </a:solidFill>
              </a:rPr>
              <a:t> Al-</a:t>
            </a:r>
            <a:r>
              <a:rPr lang="en-US" sz="2000" dirty="0" err="1">
                <a:solidFill>
                  <a:schemeClr val="tx1"/>
                </a:solidFill>
              </a:rPr>
              <a:t>saraireh</a:t>
            </a:r>
            <a:endParaRPr lang="en-US" sz="2000" dirty="0">
              <a:solidFill>
                <a:schemeClr val="tx1"/>
              </a:solidFill>
            </a:endParaRPr>
          </a:p>
          <a:p>
            <a:pPr algn="ctr">
              <a:lnSpc>
                <a:spcPct val="80000"/>
              </a:lnSpc>
              <a:defRPr/>
            </a:pPr>
            <a:r>
              <a:rPr lang="en-US" sz="2000" dirty="0">
                <a:solidFill>
                  <a:schemeClr val="tx1"/>
                </a:solidFill>
              </a:rPr>
              <a:t>Assistant Professor</a:t>
            </a:r>
          </a:p>
          <a:p>
            <a:pPr algn="ctr">
              <a:lnSpc>
                <a:spcPct val="80000"/>
              </a:lnSpc>
              <a:defRPr/>
            </a:pPr>
            <a:r>
              <a:rPr lang="en-US" sz="2000" dirty="0">
                <a:solidFill>
                  <a:schemeClr val="tx1"/>
                </a:solidFill>
              </a:rPr>
              <a:t>Faculty of Medicine </a:t>
            </a:r>
          </a:p>
          <a:p>
            <a:pPr algn="ctr"/>
            <a:endParaRPr lang="ar-JO"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6019800" cy="6245352"/>
          </a:xfrm>
        </p:spPr>
        <p:txBody>
          <a:bodyPr/>
          <a:lstStyle/>
          <a:p>
            <a:pPr algn="l" rtl="0">
              <a:buNone/>
            </a:pPr>
            <a:r>
              <a:rPr lang="en-US" sz="2000" dirty="0"/>
              <a:t>A. Increased excretion of Na</a:t>
            </a:r>
            <a:r>
              <a:rPr lang="en-US" sz="2000" baseline="30000" dirty="0"/>
              <a:t>+</a:t>
            </a:r>
            <a:r>
              <a:rPr lang="en-US" sz="2000" dirty="0"/>
              <a:t> and </a:t>
            </a:r>
            <a:r>
              <a:rPr lang="en-US" sz="2000" dirty="0" err="1"/>
              <a:t>Cl</a:t>
            </a:r>
            <a:r>
              <a:rPr lang="en-US" sz="2000" baseline="30000" dirty="0"/>
              <a:t>-</a:t>
            </a:r>
          </a:p>
          <a:p>
            <a:pPr algn="l" rtl="0">
              <a:buNone/>
            </a:pPr>
            <a:endParaRPr lang="en-US" sz="2000" baseline="30000" dirty="0"/>
          </a:p>
          <a:p>
            <a:pPr algn="l" rtl="0">
              <a:buNone/>
            </a:pPr>
            <a:r>
              <a:rPr lang="en-US" sz="2000" dirty="0"/>
              <a:t>B. Loss of K</a:t>
            </a:r>
            <a:r>
              <a:rPr lang="en-US" sz="2000" baseline="30000" dirty="0"/>
              <a:t>+</a:t>
            </a:r>
            <a:r>
              <a:rPr lang="en-US" sz="2000" dirty="0"/>
              <a:t>: </a:t>
            </a:r>
            <a:r>
              <a:rPr lang="en-US" sz="2000" dirty="0" err="1"/>
              <a:t>thiazides</a:t>
            </a:r>
            <a:r>
              <a:rPr lang="en-US" sz="2000" dirty="0"/>
              <a:t> increase the Na</a:t>
            </a:r>
            <a:r>
              <a:rPr lang="en-US" sz="2000" baseline="30000" dirty="0"/>
              <a:t>+</a:t>
            </a:r>
            <a:r>
              <a:rPr lang="en-US" sz="2000" dirty="0"/>
              <a:t> in the filtrate arriving at the distal tubule, more K</a:t>
            </a:r>
            <a:r>
              <a:rPr lang="en-US" sz="2000" baseline="30000" dirty="0"/>
              <a:t>+</a:t>
            </a:r>
            <a:r>
              <a:rPr lang="en-US" sz="2000" dirty="0"/>
              <a:t> is also exchanged for Na</a:t>
            </a:r>
            <a:r>
              <a:rPr lang="en-US" sz="2000" baseline="30000" dirty="0"/>
              <a:t>+</a:t>
            </a:r>
            <a:r>
              <a:rPr lang="en-US" sz="2000" dirty="0"/>
              <a:t>, resulting in a continual loss of K</a:t>
            </a:r>
            <a:r>
              <a:rPr lang="en-US" sz="2000" baseline="30000" dirty="0"/>
              <a:t>+</a:t>
            </a:r>
            <a:r>
              <a:rPr lang="en-US" sz="2000" dirty="0"/>
              <a:t> from the body with prolonged use of these drugs.</a:t>
            </a:r>
          </a:p>
          <a:p>
            <a:pPr algn="l" rtl="0">
              <a:buNone/>
            </a:pPr>
            <a:endParaRPr lang="en-US" sz="2000" dirty="0"/>
          </a:p>
          <a:p>
            <a:pPr algn="l" rtl="0">
              <a:buNone/>
            </a:pPr>
            <a:r>
              <a:rPr lang="en-US" sz="2000" dirty="0"/>
              <a:t>C. Loss of Mg</a:t>
            </a:r>
            <a:r>
              <a:rPr lang="en-US" sz="2000" baseline="30000" dirty="0"/>
              <a:t>2+</a:t>
            </a:r>
          </a:p>
          <a:p>
            <a:pPr algn="l" rtl="0">
              <a:buNone/>
            </a:pPr>
            <a:endParaRPr lang="en-US" sz="2000" dirty="0"/>
          </a:p>
          <a:p>
            <a:pPr algn="l" rtl="0">
              <a:buNone/>
            </a:pPr>
            <a:r>
              <a:rPr lang="en-US" sz="2000" dirty="0"/>
              <a:t>D. Decreased urinary calcium excretion: They promote the </a:t>
            </a:r>
            <a:r>
              <a:rPr lang="en-US" sz="2000" dirty="0" err="1"/>
              <a:t>reabsorption</a:t>
            </a:r>
            <a:r>
              <a:rPr lang="en-US" sz="2000" dirty="0"/>
              <a:t> of Ca</a:t>
            </a:r>
            <a:r>
              <a:rPr lang="en-US" sz="2000" baseline="30000" dirty="0"/>
              <a:t>2+</a:t>
            </a:r>
            <a:r>
              <a:rPr lang="en-US" sz="2000" dirty="0"/>
              <a:t>.</a:t>
            </a:r>
          </a:p>
          <a:p>
            <a:pPr algn="l" rtl="0">
              <a:buNone/>
            </a:pPr>
            <a:endParaRPr lang="en-US" sz="2000" dirty="0"/>
          </a:p>
          <a:p>
            <a:pPr marL="274320" lvl="1" algn="l" rtl="0">
              <a:spcBef>
                <a:spcPts val="600"/>
              </a:spcBef>
              <a:buSzPct val="70000"/>
              <a:buNone/>
            </a:pPr>
            <a:r>
              <a:rPr lang="en-US" sz="2000" dirty="0"/>
              <a:t>E. Reduced peripheral vascular resistance: caused by relaxation of arteriolar smooth muscle.</a:t>
            </a:r>
          </a:p>
          <a:p>
            <a:endParaRPr lang="ar-JO" dirty="0"/>
          </a:p>
        </p:txBody>
      </p:sp>
      <p:pic>
        <p:nvPicPr>
          <p:cNvPr id="2050" name="Picture 2"/>
          <p:cNvPicPr>
            <a:picLocks noChangeAspect="1" noChangeArrowheads="1"/>
          </p:cNvPicPr>
          <p:nvPr/>
        </p:nvPicPr>
        <p:blipFill>
          <a:blip r:embed="rId2"/>
          <a:srcRect/>
          <a:stretch>
            <a:fillRect/>
          </a:stretch>
        </p:blipFill>
        <p:spPr bwMode="auto">
          <a:xfrm>
            <a:off x="5943600" y="1676400"/>
            <a:ext cx="3162727" cy="3096000"/>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152400"/>
            <a:ext cx="8610600" cy="6477000"/>
          </a:xfrm>
        </p:spPr>
        <p:txBody>
          <a:bodyPr>
            <a:normAutofit fontScale="92500" lnSpcReduction="20000"/>
          </a:bodyPr>
          <a:lstStyle/>
          <a:p>
            <a:pPr algn="ctr" rtl="0">
              <a:buNone/>
            </a:pPr>
            <a:r>
              <a:rPr lang="en-US" b="1" dirty="0">
                <a:solidFill>
                  <a:srgbClr val="FF0000"/>
                </a:solidFill>
              </a:rPr>
              <a:t>Therapeutic uses:</a:t>
            </a:r>
          </a:p>
          <a:p>
            <a:pPr algn="ctr" rtl="0">
              <a:buNone/>
            </a:pPr>
            <a:r>
              <a:rPr lang="en-US" dirty="0" err="1">
                <a:solidFill>
                  <a:srgbClr val="C00000"/>
                </a:solidFill>
              </a:rPr>
              <a:t>Chlorothiazide</a:t>
            </a:r>
            <a:r>
              <a:rPr lang="en-US" dirty="0">
                <a:solidFill>
                  <a:srgbClr val="C00000"/>
                </a:solidFill>
              </a:rPr>
              <a:t> and hydrochlorothiazide</a:t>
            </a:r>
          </a:p>
          <a:p>
            <a:pPr marL="0" indent="0" algn="l" rtl="0">
              <a:buNone/>
            </a:pPr>
            <a:r>
              <a:rPr lang="en-US" sz="2200" dirty="0">
                <a:solidFill>
                  <a:srgbClr val="FF0000"/>
                </a:solidFill>
              </a:rPr>
              <a:t>1. Hypertension: </a:t>
            </a:r>
            <a:r>
              <a:rPr lang="en-US" sz="2200" dirty="0"/>
              <a:t>effective in reducing systolic and diastolic blood pressure for extended periods in the majority of patients with mild to moderate essential hypertension </a:t>
            </a:r>
          </a:p>
          <a:p>
            <a:pPr marL="0" lvl="1" indent="0" algn="l" rtl="0">
              <a:spcBef>
                <a:spcPts val="600"/>
              </a:spcBef>
              <a:buSzPct val="70000"/>
              <a:buNone/>
            </a:pPr>
            <a:r>
              <a:rPr lang="en-US" sz="2200" dirty="0">
                <a:solidFill>
                  <a:srgbClr val="FF0000"/>
                </a:solidFill>
              </a:rPr>
              <a:t>2. Heart failure: </a:t>
            </a:r>
            <a:r>
              <a:rPr lang="en-US" sz="2200" dirty="0"/>
              <a:t>reduce extracellular volume in mild to moderate heart failure.</a:t>
            </a:r>
          </a:p>
          <a:p>
            <a:pPr marL="0" lvl="1" indent="0" algn="l" rtl="0">
              <a:spcBef>
                <a:spcPts val="600"/>
              </a:spcBef>
              <a:buSzPct val="70000"/>
              <a:buNone/>
            </a:pPr>
            <a:r>
              <a:rPr lang="en-US" sz="2200" dirty="0">
                <a:solidFill>
                  <a:srgbClr val="FF0000"/>
                </a:solidFill>
              </a:rPr>
              <a:t>3. </a:t>
            </a:r>
            <a:r>
              <a:rPr lang="en-US" sz="2200" dirty="0" err="1">
                <a:solidFill>
                  <a:srgbClr val="FF0000"/>
                </a:solidFill>
              </a:rPr>
              <a:t>Hypercalciuria</a:t>
            </a:r>
            <a:r>
              <a:rPr lang="en-US" sz="2200" dirty="0">
                <a:solidFill>
                  <a:srgbClr val="FF0000"/>
                </a:solidFill>
              </a:rPr>
              <a:t>: </a:t>
            </a:r>
            <a:r>
              <a:rPr lang="en-US" sz="2200" dirty="0"/>
              <a:t>treating idiopathic </a:t>
            </a:r>
            <a:r>
              <a:rPr lang="en-US" sz="2200" dirty="0" err="1"/>
              <a:t>hypercalciuria</a:t>
            </a:r>
            <a:r>
              <a:rPr lang="en-US" sz="2200" dirty="0"/>
              <a:t>, because they inhibit urinary Ca</a:t>
            </a:r>
            <a:r>
              <a:rPr lang="en-US" sz="2200" baseline="30000" dirty="0"/>
              <a:t>2+</a:t>
            </a:r>
            <a:r>
              <a:rPr lang="en-US" sz="2200" dirty="0"/>
              <a:t> excretion. This is particularly beneficial for patients with calcium oxalate stones in the urinary tract.</a:t>
            </a:r>
          </a:p>
          <a:p>
            <a:pPr marL="0" lvl="1" indent="0" algn="l" rtl="0">
              <a:spcBef>
                <a:spcPts val="600"/>
              </a:spcBef>
              <a:buSzPct val="70000"/>
              <a:buNone/>
            </a:pPr>
            <a:r>
              <a:rPr lang="en-US" sz="2200" dirty="0">
                <a:solidFill>
                  <a:srgbClr val="FF0000"/>
                </a:solidFill>
              </a:rPr>
              <a:t>4. Diabetes </a:t>
            </a:r>
            <a:r>
              <a:rPr lang="en-US" sz="2200" dirty="0" err="1">
                <a:solidFill>
                  <a:srgbClr val="FF0000"/>
                </a:solidFill>
              </a:rPr>
              <a:t>insipidus</a:t>
            </a:r>
            <a:r>
              <a:rPr lang="en-US" sz="2200" dirty="0">
                <a:solidFill>
                  <a:srgbClr val="FF0000"/>
                </a:solidFill>
              </a:rPr>
              <a:t>: </a:t>
            </a:r>
            <a:r>
              <a:rPr lang="en-US" sz="2200" dirty="0" err="1"/>
              <a:t>Thiazides</a:t>
            </a:r>
            <a:r>
              <a:rPr lang="en-US" sz="2200" dirty="0"/>
              <a:t> can substitute for </a:t>
            </a:r>
            <a:r>
              <a:rPr lang="en-US" sz="2200" dirty="0" err="1"/>
              <a:t>antidiuretic</a:t>
            </a:r>
            <a:r>
              <a:rPr lang="en-US" sz="2200" dirty="0"/>
              <a:t> hormone in the treatment of </a:t>
            </a:r>
            <a:r>
              <a:rPr lang="en-US" sz="2200" dirty="0" err="1"/>
              <a:t>nephrogenic</a:t>
            </a:r>
            <a:r>
              <a:rPr lang="en-US" sz="2200" dirty="0"/>
              <a:t> diabetes </a:t>
            </a:r>
            <a:r>
              <a:rPr lang="en-US" sz="2200" dirty="0" err="1"/>
              <a:t>insipidus</a:t>
            </a:r>
            <a:r>
              <a:rPr lang="en-US" sz="2200" dirty="0"/>
              <a:t>. The urine volume of such individuals may drop from 11 L/day to about 3 L/day when treated with the drug.</a:t>
            </a:r>
          </a:p>
          <a:p>
            <a:pPr marL="0" lvl="1" indent="0" algn="l" rtl="0">
              <a:spcBef>
                <a:spcPts val="600"/>
              </a:spcBef>
              <a:buSzPct val="70000"/>
              <a:buNone/>
            </a:pPr>
            <a:endParaRPr lang="en-US" sz="2200" dirty="0"/>
          </a:p>
          <a:p>
            <a:pPr algn="l" rtl="0">
              <a:buNone/>
            </a:pPr>
            <a:r>
              <a:rPr lang="en-US" sz="2200" dirty="0">
                <a:solidFill>
                  <a:srgbClr val="FF0000"/>
                </a:solidFill>
              </a:rPr>
              <a:t>A. </a:t>
            </a:r>
            <a:r>
              <a:rPr lang="en-US" sz="2200" dirty="0" err="1">
                <a:solidFill>
                  <a:srgbClr val="FF0000"/>
                </a:solidFill>
              </a:rPr>
              <a:t>Chlorthalidone</a:t>
            </a:r>
            <a:r>
              <a:rPr lang="en-US" sz="2200" dirty="0">
                <a:solidFill>
                  <a:srgbClr val="FF0000"/>
                </a:solidFill>
              </a:rPr>
              <a:t>: </a:t>
            </a:r>
            <a:r>
              <a:rPr lang="en-US" sz="2200" dirty="0"/>
              <a:t>It has a very long duration of action and, therefore, is often used to treat hypertension. It is given once per day.</a:t>
            </a:r>
          </a:p>
          <a:p>
            <a:pPr algn="l" rtl="0">
              <a:buNone/>
            </a:pPr>
            <a:r>
              <a:rPr lang="en-US" sz="2200" dirty="0">
                <a:solidFill>
                  <a:srgbClr val="FF0000"/>
                </a:solidFill>
              </a:rPr>
              <a:t>B. </a:t>
            </a:r>
            <a:r>
              <a:rPr lang="en-US" sz="2200" dirty="0" err="1">
                <a:solidFill>
                  <a:srgbClr val="FF0000"/>
                </a:solidFill>
              </a:rPr>
              <a:t>Metolazone</a:t>
            </a:r>
            <a:r>
              <a:rPr lang="en-US" sz="2200" dirty="0"/>
              <a:t>: unlike the </a:t>
            </a:r>
            <a:r>
              <a:rPr lang="en-US" sz="2200" dirty="0" err="1"/>
              <a:t>thiazides</a:t>
            </a:r>
            <a:r>
              <a:rPr lang="en-US" sz="2200" dirty="0"/>
              <a:t>, causes Na</a:t>
            </a:r>
            <a:r>
              <a:rPr lang="en-US" sz="2200" baseline="30000" dirty="0"/>
              <a:t>+</a:t>
            </a:r>
            <a:r>
              <a:rPr lang="en-US" sz="2200" dirty="0"/>
              <a:t> excretion in advanced renal failure.</a:t>
            </a:r>
          </a:p>
          <a:p>
            <a:pPr algn="l" rtl="0">
              <a:buNone/>
            </a:pPr>
            <a:r>
              <a:rPr lang="en-US" sz="2200" dirty="0">
                <a:solidFill>
                  <a:srgbClr val="FF0000"/>
                </a:solidFill>
              </a:rPr>
              <a:t>C. </a:t>
            </a:r>
            <a:r>
              <a:rPr lang="en-US" sz="2200" dirty="0" err="1">
                <a:solidFill>
                  <a:srgbClr val="FF0000"/>
                </a:solidFill>
              </a:rPr>
              <a:t>Indapamide</a:t>
            </a:r>
            <a:r>
              <a:rPr lang="en-US" sz="2200" dirty="0">
                <a:solidFill>
                  <a:srgbClr val="FF0000"/>
                </a:solidFill>
              </a:rPr>
              <a:t>: </a:t>
            </a:r>
            <a:r>
              <a:rPr lang="en-US" sz="2200" dirty="0"/>
              <a:t>It is less likely to accumulate in patients with renal failure and may be useful in their treatment.</a:t>
            </a:r>
          </a:p>
          <a:p>
            <a:pPr marL="0" lvl="1" indent="0" algn="l" rtl="0">
              <a:spcBef>
                <a:spcPts val="600"/>
              </a:spcBef>
              <a:buSzPct val="70000"/>
              <a:buNone/>
            </a:pPr>
            <a:endParaRPr lang="en-US" sz="2200" dirty="0"/>
          </a:p>
          <a:p>
            <a:pPr marL="0" lvl="1" indent="0" algn="l" rtl="0">
              <a:spcBef>
                <a:spcPts val="600"/>
              </a:spcBef>
              <a:buSzPct val="70000"/>
              <a:buNone/>
            </a:pPr>
            <a:endParaRPr lang="en-US" dirty="0"/>
          </a:p>
          <a:p>
            <a:pPr marL="0" indent="0" algn="l" rtl="0">
              <a:buNone/>
            </a:pPr>
            <a:endParaRPr lang="en-US" dirty="0">
              <a:solidFill>
                <a:srgbClr val="FF0000"/>
              </a:solidFill>
            </a:endParaRPr>
          </a:p>
          <a:p>
            <a:pPr marL="0" indent="0" algn="ctr" rtl="0">
              <a:buNone/>
            </a:pPr>
            <a:endParaRPr lang="ar-JO" b="1" dirty="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763000" cy="6245352"/>
          </a:xfrm>
        </p:spPr>
        <p:txBody>
          <a:bodyPr>
            <a:normAutofit lnSpcReduction="10000"/>
          </a:bodyPr>
          <a:lstStyle/>
          <a:p>
            <a:pPr algn="ctr" rtl="0">
              <a:buNone/>
            </a:pPr>
            <a:r>
              <a:rPr lang="en-US" b="1" dirty="0">
                <a:solidFill>
                  <a:srgbClr val="FF0000"/>
                </a:solidFill>
              </a:rPr>
              <a:t>Adverse effects: </a:t>
            </a:r>
          </a:p>
          <a:p>
            <a:pPr algn="l" rtl="0">
              <a:buNone/>
            </a:pPr>
            <a:r>
              <a:rPr lang="en-US" dirty="0"/>
              <a:t>Most of the adverse effects involve problems in fluid and electrolyte balance</a:t>
            </a:r>
          </a:p>
          <a:p>
            <a:pPr algn="l" rtl="0">
              <a:buNone/>
            </a:pPr>
            <a:r>
              <a:rPr lang="en-US" dirty="0"/>
              <a:t>1. </a:t>
            </a:r>
            <a:r>
              <a:rPr lang="en-US" dirty="0" err="1"/>
              <a:t>Hypokalemia</a:t>
            </a:r>
            <a:endParaRPr lang="en-US" dirty="0"/>
          </a:p>
          <a:p>
            <a:pPr algn="l" rtl="0">
              <a:buNone/>
            </a:pPr>
            <a:r>
              <a:rPr lang="en-US" dirty="0"/>
              <a:t>2. </a:t>
            </a:r>
            <a:r>
              <a:rPr lang="en-US" dirty="0" err="1"/>
              <a:t>Hyponatremia</a:t>
            </a:r>
            <a:r>
              <a:rPr lang="en-US" dirty="0"/>
              <a:t>: Limiting water intake and lowering the dose of diuretic can prevent this condition.</a:t>
            </a:r>
          </a:p>
          <a:p>
            <a:pPr algn="l" rtl="0">
              <a:buNone/>
            </a:pPr>
            <a:r>
              <a:rPr lang="en-US" dirty="0"/>
              <a:t>3. </a:t>
            </a:r>
            <a:r>
              <a:rPr lang="en-US" dirty="0" err="1"/>
              <a:t>Hyperuricemia</a:t>
            </a:r>
            <a:r>
              <a:rPr lang="en-US" dirty="0"/>
              <a:t>: </a:t>
            </a:r>
            <a:r>
              <a:rPr lang="en-US" dirty="0" err="1"/>
              <a:t>Thiazides</a:t>
            </a:r>
            <a:r>
              <a:rPr lang="en-US" dirty="0"/>
              <a:t> increase serum uric acid by decreasing the amount of acid excreted by the organic acid </a:t>
            </a:r>
            <a:r>
              <a:rPr lang="en-US" dirty="0" err="1"/>
              <a:t>secretory</a:t>
            </a:r>
            <a:r>
              <a:rPr lang="en-US" dirty="0"/>
              <a:t> system(risk of gout).</a:t>
            </a:r>
          </a:p>
          <a:p>
            <a:pPr algn="l" rtl="0">
              <a:buNone/>
            </a:pPr>
            <a:r>
              <a:rPr lang="en-US" dirty="0"/>
              <a:t>4. Volume depletion: This can cause orthostatic hypotension or light-headedness.</a:t>
            </a:r>
          </a:p>
          <a:p>
            <a:pPr algn="l" rtl="0">
              <a:buNone/>
            </a:pPr>
            <a:r>
              <a:rPr lang="en-US" dirty="0"/>
              <a:t>5. </a:t>
            </a:r>
            <a:r>
              <a:rPr lang="en-US" dirty="0" err="1"/>
              <a:t>Hypercalcemia</a:t>
            </a:r>
            <a:r>
              <a:rPr lang="en-US" dirty="0"/>
              <a:t>: The </a:t>
            </a:r>
            <a:r>
              <a:rPr lang="en-US" dirty="0" err="1"/>
              <a:t>thiazides</a:t>
            </a:r>
            <a:r>
              <a:rPr lang="en-US" dirty="0"/>
              <a:t> inhibit the secretion of Ca</a:t>
            </a:r>
            <a:r>
              <a:rPr lang="en-US" baseline="30000" dirty="0"/>
              <a:t>2+</a:t>
            </a:r>
            <a:r>
              <a:rPr lang="en-US" dirty="0"/>
              <a:t>, sometimes leading to elevated levels of Ca</a:t>
            </a:r>
            <a:r>
              <a:rPr lang="en-US" baseline="30000" dirty="0"/>
              <a:t>2+</a:t>
            </a:r>
            <a:r>
              <a:rPr lang="en-US" dirty="0"/>
              <a:t> in the blood.</a:t>
            </a:r>
          </a:p>
          <a:p>
            <a:pPr algn="l" rtl="0">
              <a:buNone/>
            </a:pPr>
            <a:r>
              <a:rPr lang="en-US" dirty="0"/>
              <a:t>6. Hyperglycemia: Patients with diabetes mellitus taking </a:t>
            </a:r>
            <a:r>
              <a:rPr lang="en-US" dirty="0" err="1"/>
              <a:t>thiazides</a:t>
            </a:r>
            <a:r>
              <a:rPr lang="en-US" dirty="0"/>
              <a:t> for hypertension may become hyperglycemic. This is due to impaired release of insulin and tissue uptake of glucose.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467600" cy="685800"/>
          </a:xfrm>
        </p:spPr>
        <p:txBody>
          <a:bodyPr/>
          <a:lstStyle/>
          <a:p>
            <a:r>
              <a:rPr lang="en-US" b="1" dirty="0">
                <a:solidFill>
                  <a:schemeClr val="tx1"/>
                </a:solidFill>
              </a:rPr>
              <a:t>2. Loop or High-Ceiling Diuretics </a:t>
            </a:r>
            <a:endParaRPr lang="ar-JO" b="1" dirty="0">
              <a:solidFill>
                <a:schemeClr val="tx1"/>
              </a:solidFill>
            </a:endParaRPr>
          </a:p>
        </p:txBody>
      </p:sp>
      <p:sp>
        <p:nvSpPr>
          <p:cNvPr id="3" name="Content Placeholder 2"/>
          <p:cNvSpPr>
            <a:spLocks noGrp="1"/>
          </p:cNvSpPr>
          <p:nvPr>
            <p:ph sz="quarter" idx="1"/>
          </p:nvPr>
        </p:nvSpPr>
        <p:spPr>
          <a:xfrm>
            <a:off x="76200" y="914400"/>
            <a:ext cx="8686800" cy="3048000"/>
          </a:xfrm>
        </p:spPr>
        <p:txBody>
          <a:bodyPr/>
          <a:lstStyle/>
          <a:p>
            <a:pPr algn="l" rtl="0">
              <a:buFont typeface="Wingdings" pitchFamily="2" charset="2"/>
              <a:buChar char="Ø"/>
            </a:pPr>
            <a:r>
              <a:rPr lang="en-US" dirty="0" err="1"/>
              <a:t>Bumetanide</a:t>
            </a:r>
            <a:r>
              <a:rPr lang="en-US" dirty="0"/>
              <a:t>, </a:t>
            </a:r>
            <a:r>
              <a:rPr lang="en-US" dirty="0" err="1"/>
              <a:t>furosemide</a:t>
            </a:r>
            <a:r>
              <a:rPr lang="en-US" dirty="0"/>
              <a:t>, </a:t>
            </a:r>
            <a:r>
              <a:rPr lang="en-US" dirty="0" err="1"/>
              <a:t>torsemide</a:t>
            </a:r>
            <a:r>
              <a:rPr lang="en-US" dirty="0"/>
              <a:t>, and </a:t>
            </a:r>
            <a:r>
              <a:rPr lang="en-US" dirty="0" err="1"/>
              <a:t>ethacrynic</a:t>
            </a:r>
            <a:r>
              <a:rPr lang="en-US" dirty="0"/>
              <a:t> acid</a:t>
            </a:r>
          </a:p>
          <a:p>
            <a:pPr algn="l" rtl="0">
              <a:buFont typeface="Wingdings" pitchFamily="2" charset="2"/>
              <a:buChar char="Ø"/>
            </a:pPr>
            <a:r>
              <a:rPr lang="en-US" dirty="0"/>
              <a:t>their major action on the ascending limb of the loop of </a:t>
            </a:r>
            <a:r>
              <a:rPr lang="en-US" dirty="0" err="1"/>
              <a:t>Henle</a:t>
            </a:r>
            <a:endParaRPr lang="en-US" dirty="0"/>
          </a:p>
          <a:p>
            <a:pPr algn="ctr" rtl="0">
              <a:buNone/>
            </a:pPr>
            <a:r>
              <a:rPr lang="en-US" b="1" dirty="0">
                <a:solidFill>
                  <a:srgbClr val="FF0000"/>
                </a:solidFill>
              </a:rPr>
              <a:t>Mechanism of action:</a:t>
            </a:r>
          </a:p>
          <a:p>
            <a:pPr algn="ctr" rtl="0">
              <a:buNone/>
            </a:pPr>
            <a:r>
              <a:rPr lang="en-US" dirty="0"/>
              <a:t> Loop diuretics inhibit the </a:t>
            </a:r>
            <a:r>
              <a:rPr lang="en-US" dirty="0" err="1"/>
              <a:t>cotransport</a:t>
            </a:r>
            <a:r>
              <a:rPr lang="en-US" dirty="0"/>
              <a:t> of Na</a:t>
            </a:r>
            <a:r>
              <a:rPr lang="en-US" baseline="30000" dirty="0"/>
              <a:t>+</a:t>
            </a:r>
            <a:r>
              <a:rPr lang="en-US" dirty="0"/>
              <a:t>/K</a:t>
            </a:r>
            <a:r>
              <a:rPr lang="en-US" baseline="30000" dirty="0"/>
              <a:t>+</a:t>
            </a:r>
            <a:r>
              <a:rPr lang="en-US" dirty="0"/>
              <a:t>/</a:t>
            </a:r>
            <a:r>
              <a:rPr lang="en-US" dirty="0" err="1"/>
              <a:t>Cl</a:t>
            </a:r>
            <a:r>
              <a:rPr lang="en-US" baseline="30000" dirty="0"/>
              <a:t>-</a:t>
            </a:r>
            <a:r>
              <a:rPr lang="en-US" dirty="0"/>
              <a:t> in the luminal membrane in the ascending limb of the loop of </a:t>
            </a:r>
            <a:r>
              <a:rPr lang="en-US" dirty="0" err="1"/>
              <a:t>Henle</a:t>
            </a:r>
            <a:r>
              <a:rPr lang="en-US" dirty="0"/>
              <a:t>. Therefore, </a:t>
            </a:r>
            <a:r>
              <a:rPr lang="en-US" dirty="0" err="1"/>
              <a:t>reabsorption</a:t>
            </a:r>
            <a:r>
              <a:rPr lang="en-US" dirty="0"/>
              <a:t> of these ions is decreased</a:t>
            </a:r>
          </a:p>
        </p:txBody>
      </p:sp>
      <p:sp>
        <p:nvSpPr>
          <p:cNvPr id="5" name="TextBox 4"/>
          <p:cNvSpPr txBox="1"/>
          <p:nvPr/>
        </p:nvSpPr>
        <p:spPr>
          <a:xfrm>
            <a:off x="152400" y="3962400"/>
            <a:ext cx="5715000" cy="2677656"/>
          </a:xfrm>
          <a:prstGeom prst="rect">
            <a:avLst/>
          </a:prstGeom>
          <a:noFill/>
        </p:spPr>
        <p:txBody>
          <a:bodyPr wrap="square" rtlCol="1">
            <a:spAutoFit/>
          </a:bodyPr>
          <a:lstStyle/>
          <a:p>
            <a:pPr>
              <a:buFont typeface="Wingdings" pitchFamily="2" charset="2"/>
              <a:buChar char="Ø"/>
            </a:pPr>
            <a:r>
              <a:rPr lang="en-US" sz="2400" dirty="0">
                <a:solidFill>
                  <a:srgbClr val="FF0000"/>
                </a:solidFill>
              </a:rPr>
              <a:t> </a:t>
            </a:r>
            <a:r>
              <a:rPr lang="en-US" sz="2400" dirty="0"/>
              <a:t>The loop diuretics are the most efficacious of the diuretic drugs, because the ascending limb accounts for the </a:t>
            </a:r>
            <a:r>
              <a:rPr lang="en-US" sz="2400" dirty="0" err="1"/>
              <a:t>reabsorption</a:t>
            </a:r>
            <a:r>
              <a:rPr lang="en-US" sz="2400" dirty="0"/>
              <a:t> of 25 to 30 percent of filtered </a:t>
            </a:r>
            <a:r>
              <a:rPr lang="en-US" sz="2400" dirty="0" err="1"/>
              <a:t>NaCl</a:t>
            </a:r>
            <a:r>
              <a:rPr lang="en-US" sz="2400" dirty="0"/>
              <a:t> and downstream sites are not able to compensate for this increased Na</a:t>
            </a:r>
            <a:r>
              <a:rPr lang="en-US" sz="2400" baseline="30000" dirty="0"/>
              <a:t>+</a:t>
            </a:r>
            <a:r>
              <a:rPr lang="en-US" sz="2400" dirty="0"/>
              <a:t> load.</a:t>
            </a:r>
          </a:p>
        </p:txBody>
      </p:sp>
      <p:pic>
        <p:nvPicPr>
          <p:cNvPr id="2050" name="Picture 2"/>
          <p:cNvPicPr>
            <a:picLocks noChangeAspect="1" noChangeArrowheads="1"/>
          </p:cNvPicPr>
          <p:nvPr/>
        </p:nvPicPr>
        <p:blipFill>
          <a:blip r:embed="rId2"/>
          <a:srcRect/>
          <a:stretch>
            <a:fillRect/>
          </a:stretch>
        </p:blipFill>
        <p:spPr bwMode="auto">
          <a:xfrm>
            <a:off x="5867400" y="4189800"/>
            <a:ext cx="2919027" cy="2592000"/>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76200"/>
            <a:ext cx="8534400" cy="6553200"/>
          </a:xfrm>
        </p:spPr>
        <p:txBody>
          <a:bodyPr/>
          <a:lstStyle/>
          <a:p>
            <a:pPr marL="0" algn="ctr" rtl="0">
              <a:buNone/>
            </a:pPr>
            <a:r>
              <a:rPr lang="en-US" b="1" dirty="0">
                <a:solidFill>
                  <a:srgbClr val="FF0000"/>
                </a:solidFill>
              </a:rPr>
              <a:t>Therapeutic uses: </a:t>
            </a:r>
          </a:p>
          <a:p>
            <a:pPr marL="0" algn="l" rtl="0">
              <a:buNone/>
            </a:pPr>
            <a:r>
              <a:rPr lang="en-US" dirty="0"/>
              <a:t>1. drugs of choice for reducing the acute pulmonary edema of heart failure. Because of their rapid onset of action, particularly when given intravenously, the drugs are useful in emergency situations, such as acute pulmonary edema, which calls for a rapid, intense </a:t>
            </a:r>
            <a:r>
              <a:rPr lang="en-US" dirty="0" err="1"/>
              <a:t>diuresis</a:t>
            </a:r>
            <a:r>
              <a:rPr lang="en-US" dirty="0"/>
              <a:t>. </a:t>
            </a:r>
          </a:p>
          <a:p>
            <a:pPr marL="0" algn="l" rtl="0">
              <a:buNone/>
            </a:pPr>
            <a:r>
              <a:rPr lang="en-US" dirty="0"/>
              <a:t>2. Loop diuretics (along with hydration) are also useful in treating </a:t>
            </a:r>
            <a:r>
              <a:rPr lang="en-US" dirty="0" err="1"/>
              <a:t>hypercalcemia</a:t>
            </a:r>
            <a:r>
              <a:rPr lang="en-US" dirty="0"/>
              <a:t>, because they stimulate tubular Ca</a:t>
            </a:r>
            <a:r>
              <a:rPr lang="en-US" baseline="30000" dirty="0"/>
              <a:t>2+</a:t>
            </a:r>
            <a:r>
              <a:rPr lang="en-US" dirty="0"/>
              <a:t> excretion. </a:t>
            </a:r>
          </a:p>
          <a:p>
            <a:pPr marL="0" algn="l" rtl="0">
              <a:buNone/>
            </a:pPr>
            <a:r>
              <a:rPr lang="en-US" dirty="0"/>
              <a:t>3. They also are useful in the treatment of </a:t>
            </a:r>
            <a:r>
              <a:rPr lang="en-US" dirty="0" err="1"/>
              <a:t>hyperkalemia</a:t>
            </a:r>
            <a:r>
              <a:rPr lang="en-US" dirty="0"/>
              <a:t>.</a:t>
            </a:r>
          </a:p>
          <a:p>
            <a:pPr marL="0" algn="ctr" rtl="0">
              <a:buNone/>
            </a:pPr>
            <a:endParaRPr lang="en-US" b="1" dirty="0">
              <a:solidFill>
                <a:srgbClr val="FF0000"/>
              </a:solidFill>
            </a:endParaRPr>
          </a:p>
          <a:p>
            <a:pPr marL="0" algn="ctr" rtl="0">
              <a:buNone/>
            </a:pPr>
            <a:r>
              <a:rPr lang="en-US" b="1" dirty="0">
                <a:solidFill>
                  <a:srgbClr val="FF0000"/>
                </a:solidFill>
              </a:rPr>
              <a:t>Pharmacokinetics: </a:t>
            </a:r>
          </a:p>
          <a:p>
            <a:pPr marL="0" algn="l" rtl="0">
              <a:buFont typeface="Wingdings" pitchFamily="2" charset="2"/>
              <a:buChar char="Ø"/>
            </a:pPr>
            <a:r>
              <a:rPr lang="en-US" dirty="0"/>
              <a:t>Loop diuretics are administered orally or </a:t>
            </a:r>
            <a:r>
              <a:rPr lang="en-US" dirty="0" err="1"/>
              <a:t>parenterally</a:t>
            </a:r>
            <a:r>
              <a:rPr lang="en-US" dirty="0"/>
              <a:t>. </a:t>
            </a:r>
          </a:p>
          <a:p>
            <a:pPr marL="0" algn="l" rtl="0">
              <a:buFont typeface="Wingdings" pitchFamily="2" charset="2"/>
              <a:buChar char="Ø"/>
            </a:pPr>
            <a:r>
              <a:rPr lang="en-US" dirty="0"/>
              <a:t>Their duration of action is relatively brief 2 to 4 hours. </a:t>
            </a:r>
          </a:p>
          <a:p>
            <a:pPr marL="0" algn="l" rtl="0">
              <a:buNone/>
            </a:pPr>
            <a:endParaRPr lang="en-US" dirty="0"/>
          </a:p>
          <a:p>
            <a:pPr algn="l" rtl="0"/>
            <a:endParaRPr lang="ar-JO"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686800" cy="6629400"/>
          </a:xfrm>
        </p:spPr>
        <p:txBody>
          <a:bodyPr>
            <a:normAutofit/>
          </a:bodyPr>
          <a:lstStyle/>
          <a:p>
            <a:pPr algn="ctr" rtl="0">
              <a:buNone/>
            </a:pPr>
            <a:r>
              <a:rPr lang="en-US" sz="2600" b="1" dirty="0">
                <a:solidFill>
                  <a:srgbClr val="FF0000"/>
                </a:solidFill>
              </a:rPr>
              <a:t>Adverse effects:</a:t>
            </a:r>
          </a:p>
          <a:p>
            <a:pPr marL="0" indent="0" algn="l" rtl="0">
              <a:buNone/>
            </a:pPr>
            <a:r>
              <a:rPr lang="en-US" dirty="0">
                <a:solidFill>
                  <a:srgbClr val="FF0000"/>
                </a:solidFill>
              </a:rPr>
              <a:t>1. </a:t>
            </a:r>
            <a:r>
              <a:rPr lang="en-US" dirty="0" err="1">
                <a:solidFill>
                  <a:srgbClr val="FF0000"/>
                </a:solidFill>
              </a:rPr>
              <a:t>Ototoxicity</a:t>
            </a:r>
            <a:r>
              <a:rPr lang="en-US" dirty="0">
                <a:solidFill>
                  <a:srgbClr val="FF0000"/>
                </a:solidFill>
              </a:rPr>
              <a:t>: </a:t>
            </a:r>
            <a:r>
              <a:rPr lang="en-US" dirty="0"/>
              <a:t>Hearing can be affected adversely by the loop diuretics, particularly when used in conjunction with the </a:t>
            </a:r>
            <a:r>
              <a:rPr lang="en-US" dirty="0" err="1"/>
              <a:t>aminoglycoside</a:t>
            </a:r>
            <a:r>
              <a:rPr lang="en-US" dirty="0"/>
              <a:t> antibiotics.</a:t>
            </a:r>
          </a:p>
          <a:p>
            <a:pPr marL="0" indent="0" algn="l" rtl="0">
              <a:buNone/>
            </a:pPr>
            <a:r>
              <a:rPr lang="en-US" dirty="0">
                <a:solidFill>
                  <a:srgbClr val="FF0000"/>
                </a:solidFill>
              </a:rPr>
              <a:t>2.Hyperuricemia</a:t>
            </a:r>
            <a:r>
              <a:rPr lang="en-US" dirty="0"/>
              <a:t>: </a:t>
            </a:r>
            <a:r>
              <a:rPr lang="en-US" dirty="0" err="1"/>
              <a:t>Furosemide</a:t>
            </a:r>
            <a:r>
              <a:rPr lang="en-US" dirty="0"/>
              <a:t> and </a:t>
            </a:r>
            <a:r>
              <a:rPr lang="en-US" dirty="0" err="1"/>
              <a:t>ethacrynic</a:t>
            </a:r>
            <a:r>
              <a:rPr lang="en-US" dirty="0"/>
              <a:t> acid compete with uric acid for the renal and </a:t>
            </a:r>
            <a:r>
              <a:rPr lang="en-US" dirty="0" err="1"/>
              <a:t>biliary</a:t>
            </a:r>
            <a:r>
              <a:rPr lang="en-US" dirty="0"/>
              <a:t> </a:t>
            </a:r>
            <a:r>
              <a:rPr lang="en-US" dirty="0" err="1"/>
              <a:t>secretory</a:t>
            </a:r>
            <a:r>
              <a:rPr lang="en-US" dirty="0"/>
              <a:t> systems, thus blocking its secretion and, thereby, causing or exacerbating gouty attacks.</a:t>
            </a:r>
          </a:p>
          <a:p>
            <a:pPr marL="0" indent="0" algn="l" rtl="0">
              <a:buNone/>
            </a:pPr>
            <a:r>
              <a:rPr lang="en-US" dirty="0">
                <a:solidFill>
                  <a:srgbClr val="FF0000"/>
                </a:solidFill>
              </a:rPr>
              <a:t>3. Acute </a:t>
            </a:r>
            <a:r>
              <a:rPr lang="en-US" dirty="0" err="1">
                <a:solidFill>
                  <a:srgbClr val="FF0000"/>
                </a:solidFill>
              </a:rPr>
              <a:t>hypovolemia</a:t>
            </a:r>
            <a:r>
              <a:rPr lang="en-US" dirty="0">
                <a:solidFill>
                  <a:srgbClr val="FF0000"/>
                </a:solidFill>
              </a:rPr>
              <a:t>:</a:t>
            </a:r>
            <a:r>
              <a:rPr lang="en-US" dirty="0"/>
              <a:t> a severe and rapid reduction in blood volume, with the possibility of hypotension, shock, and cardiac arrhythmias.</a:t>
            </a:r>
          </a:p>
          <a:p>
            <a:pPr marL="0" indent="0" algn="l" rtl="0">
              <a:buNone/>
            </a:pPr>
            <a:r>
              <a:rPr lang="en-US" dirty="0">
                <a:solidFill>
                  <a:srgbClr val="FF0000"/>
                </a:solidFill>
              </a:rPr>
              <a:t>4. Potassium depletion:</a:t>
            </a:r>
            <a:r>
              <a:rPr lang="en-US" dirty="0"/>
              <a:t> leads to </a:t>
            </a:r>
            <a:r>
              <a:rPr lang="en-US" dirty="0" err="1"/>
              <a:t>hypokalemic</a:t>
            </a:r>
            <a:r>
              <a:rPr lang="en-US" dirty="0"/>
              <a:t> alkalosis.</a:t>
            </a:r>
          </a:p>
          <a:p>
            <a:pPr marL="0" indent="0" algn="l" rtl="0">
              <a:buNone/>
            </a:pPr>
            <a:endParaRPr lang="en-US" dirty="0"/>
          </a:p>
          <a:p>
            <a:pPr marL="0" indent="0" algn="l" rtl="0">
              <a:buNone/>
            </a:pPr>
            <a:r>
              <a:rPr lang="en-US" dirty="0">
                <a:solidFill>
                  <a:srgbClr val="FF0000"/>
                </a:solidFill>
              </a:rPr>
              <a:t>5. </a:t>
            </a:r>
            <a:r>
              <a:rPr lang="en-US" dirty="0" err="1">
                <a:solidFill>
                  <a:srgbClr val="FF0000"/>
                </a:solidFill>
              </a:rPr>
              <a:t>Hypomagnesemia</a:t>
            </a:r>
            <a:r>
              <a:rPr lang="en-US" dirty="0">
                <a:solidFill>
                  <a:srgbClr val="FF0000"/>
                </a:solidFill>
              </a:rPr>
              <a:t>:</a:t>
            </a:r>
            <a:endParaRPr lang="en-US" dirty="0"/>
          </a:p>
          <a:p>
            <a:pPr algn="l" rtl="0"/>
            <a:endParaRPr lang="ar-JO"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467600" cy="487362"/>
          </a:xfrm>
        </p:spPr>
        <p:txBody>
          <a:bodyPr>
            <a:normAutofit fontScale="90000"/>
          </a:bodyPr>
          <a:lstStyle/>
          <a:p>
            <a:pPr algn="ctr"/>
            <a:r>
              <a:rPr lang="en-US" b="1" dirty="0">
                <a:solidFill>
                  <a:schemeClr val="tx1"/>
                </a:solidFill>
              </a:rPr>
              <a:t>3. Potassium-Sparing Diuretics </a:t>
            </a:r>
            <a:endParaRPr lang="ar-JO" b="1" dirty="0">
              <a:solidFill>
                <a:schemeClr val="tx1"/>
              </a:solidFill>
            </a:endParaRPr>
          </a:p>
        </p:txBody>
      </p:sp>
      <p:sp>
        <p:nvSpPr>
          <p:cNvPr id="3" name="Content Placeholder 2"/>
          <p:cNvSpPr>
            <a:spLocks noGrp="1"/>
          </p:cNvSpPr>
          <p:nvPr>
            <p:ph sz="quarter" idx="1"/>
          </p:nvPr>
        </p:nvSpPr>
        <p:spPr>
          <a:xfrm>
            <a:off x="76200" y="838200"/>
            <a:ext cx="8991600" cy="6019800"/>
          </a:xfrm>
        </p:spPr>
        <p:txBody>
          <a:bodyPr>
            <a:normAutofit/>
          </a:bodyPr>
          <a:lstStyle/>
          <a:p>
            <a:pPr algn="l" rtl="0">
              <a:buFont typeface="Wingdings" pitchFamily="2" charset="2"/>
              <a:buChar char="Ø"/>
            </a:pPr>
            <a:r>
              <a:rPr lang="en-US" dirty="0"/>
              <a:t>They act in the collecting tubule to inhibit Na</a:t>
            </a:r>
            <a:r>
              <a:rPr lang="en-US" baseline="30000" dirty="0"/>
              <a:t>+</a:t>
            </a:r>
            <a:r>
              <a:rPr lang="en-US" dirty="0"/>
              <a:t> </a:t>
            </a:r>
            <a:r>
              <a:rPr lang="en-US" dirty="0" err="1"/>
              <a:t>reabsorption</a:t>
            </a:r>
            <a:r>
              <a:rPr lang="en-US" dirty="0"/>
              <a:t> and K</a:t>
            </a:r>
            <a:r>
              <a:rPr lang="en-US" baseline="30000" dirty="0"/>
              <a:t>+</a:t>
            </a:r>
            <a:r>
              <a:rPr lang="en-US" dirty="0"/>
              <a:t> excretion . </a:t>
            </a:r>
          </a:p>
          <a:p>
            <a:pPr algn="l" rtl="0">
              <a:buFont typeface="Wingdings" pitchFamily="2" charset="2"/>
              <a:buChar char="Ø"/>
            </a:pPr>
            <a:r>
              <a:rPr lang="en-US" dirty="0"/>
              <a:t>They are used alone primarily when </a:t>
            </a:r>
            <a:r>
              <a:rPr lang="en-US" dirty="0" err="1"/>
              <a:t>aldosterone</a:t>
            </a:r>
            <a:r>
              <a:rPr lang="en-US" dirty="0"/>
              <a:t> is present in excess. </a:t>
            </a:r>
          </a:p>
          <a:p>
            <a:pPr algn="l" rtl="0">
              <a:buFont typeface="Wingdings" pitchFamily="2" charset="2"/>
              <a:buChar char="Ø"/>
            </a:pPr>
            <a:r>
              <a:rPr lang="en-US" dirty="0"/>
              <a:t>They are not very efficacious diuretics.</a:t>
            </a:r>
          </a:p>
          <a:p>
            <a:pPr algn="l" rtl="0">
              <a:buFont typeface="Wingdings" pitchFamily="2" charset="2"/>
              <a:buChar char="Ø"/>
            </a:pPr>
            <a:endParaRPr lang="en-US" b="1" dirty="0"/>
          </a:p>
          <a:p>
            <a:pPr algn="l" rtl="0">
              <a:buNone/>
            </a:pPr>
            <a:r>
              <a:rPr lang="en-US" b="1" dirty="0">
                <a:solidFill>
                  <a:srgbClr val="FF0000"/>
                </a:solidFill>
              </a:rPr>
              <a:t>A. </a:t>
            </a:r>
            <a:r>
              <a:rPr lang="en-US" b="1" dirty="0" err="1">
                <a:solidFill>
                  <a:srgbClr val="FF0000"/>
                </a:solidFill>
              </a:rPr>
              <a:t>Aldosterone</a:t>
            </a:r>
            <a:r>
              <a:rPr lang="en-US" b="1" dirty="0">
                <a:solidFill>
                  <a:srgbClr val="FF0000"/>
                </a:solidFill>
              </a:rPr>
              <a:t> antagonists: </a:t>
            </a:r>
            <a:r>
              <a:rPr lang="en-US" b="1" dirty="0" err="1">
                <a:solidFill>
                  <a:srgbClr val="FF0000"/>
                </a:solidFill>
              </a:rPr>
              <a:t>Spironolactone</a:t>
            </a:r>
            <a:endParaRPr lang="en-US" b="1" dirty="0">
              <a:solidFill>
                <a:srgbClr val="FF0000"/>
              </a:solidFill>
            </a:endParaRPr>
          </a:p>
          <a:p>
            <a:pPr algn="ctr" rtl="0">
              <a:buNone/>
            </a:pPr>
            <a:r>
              <a:rPr lang="en-US" dirty="0">
                <a:solidFill>
                  <a:srgbClr val="FF0000"/>
                </a:solidFill>
              </a:rPr>
              <a:t>Mechanism of action: </a:t>
            </a:r>
          </a:p>
          <a:p>
            <a:pPr marL="0" algn="l" rtl="0">
              <a:buNone/>
            </a:pPr>
            <a:r>
              <a:rPr lang="en-US" dirty="0" err="1"/>
              <a:t>Spironolactone</a:t>
            </a:r>
            <a:r>
              <a:rPr lang="en-US" dirty="0"/>
              <a:t> is a synthetic steroid that antagonizes </a:t>
            </a:r>
            <a:r>
              <a:rPr lang="en-US" dirty="0" err="1"/>
              <a:t>aldosterone</a:t>
            </a:r>
            <a:r>
              <a:rPr lang="en-US" dirty="0"/>
              <a:t> at intracellular </a:t>
            </a:r>
            <a:r>
              <a:rPr lang="en-US" dirty="0" err="1"/>
              <a:t>cytoplasmic</a:t>
            </a:r>
            <a:r>
              <a:rPr lang="en-US" dirty="0"/>
              <a:t> receptor sites leading to inhibition of protein synthesis that stimulates the Na</a:t>
            </a:r>
            <a:r>
              <a:rPr lang="en-US" baseline="30000" dirty="0"/>
              <a:t>+</a:t>
            </a:r>
            <a:r>
              <a:rPr lang="en-US" dirty="0"/>
              <a:t>/K</a:t>
            </a:r>
            <a:r>
              <a:rPr lang="en-US" baseline="30000" dirty="0"/>
              <a:t>+</a:t>
            </a:r>
            <a:r>
              <a:rPr lang="en-US" dirty="0"/>
              <a:t>-exchange sites of the collecting tubule and therefore prevents Na</a:t>
            </a:r>
            <a:r>
              <a:rPr lang="en-US" baseline="30000" dirty="0"/>
              <a:t>+</a:t>
            </a:r>
            <a:r>
              <a:rPr lang="en-US" dirty="0"/>
              <a:t> </a:t>
            </a:r>
            <a:r>
              <a:rPr lang="en-US" dirty="0" err="1"/>
              <a:t>reabsorption</a:t>
            </a:r>
            <a:r>
              <a:rPr lang="en-US" dirty="0"/>
              <a:t> and, therefore, K</a:t>
            </a:r>
            <a:r>
              <a:rPr lang="en-US" baseline="30000" dirty="0"/>
              <a:t>+</a:t>
            </a:r>
            <a:r>
              <a:rPr lang="en-US" dirty="0"/>
              <a:t> and H</a:t>
            </a:r>
            <a:r>
              <a:rPr lang="en-US" baseline="30000" dirty="0"/>
              <a:t>+</a:t>
            </a:r>
            <a:r>
              <a:rPr lang="en-US" dirty="0"/>
              <a:t> secretion.</a:t>
            </a:r>
          </a:p>
          <a:p>
            <a:pPr algn="l" rtl="0">
              <a:buNone/>
            </a:pPr>
            <a:endParaRPr lang="ar-JO" dirty="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152400"/>
            <a:ext cx="8610600" cy="6553200"/>
          </a:xfrm>
        </p:spPr>
        <p:txBody>
          <a:bodyPr>
            <a:normAutofit/>
          </a:bodyPr>
          <a:lstStyle/>
          <a:p>
            <a:pPr algn="ctr" rtl="0">
              <a:buNone/>
            </a:pPr>
            <a:r>
              <a:rPr lang="en-US" b="1" dirty="0">
                <a:solidFill>
                  <a:srgbClr val="FF0000"/>
                </a:solidFill>
              </a:rPr>
              <a:t>Therapeutic uses:</a:t>
            </a:r>
          </a:p>
          <a:p>
            <a:pPr algn="l" rtl="0">
              <a:buNone/>
            </a:pPr>
            <a:r>
              <a:rPr lang="en-US" dirty="0"/>
              <a:t>It is given orally for:</a:t>
            </a:r>
          </a:p>
          <a:p>
            <a:pPr marL="0" algn="l" rtl="0">
              <a:buNone/>
            </a:pPr>
            <a:r>
              <a:rPr lang="en-US" dirty="0">
                <a:solidFill>
                  <a:srgbClr val="FF0000"/>
                </a:solidFill>
              </a:rPr>
              <a:t>1. Diuretic: </a:t>
            </a:r>
            <a:r>
              <a:rPr lang="en-US" dirty="0"/>
              <a:t>it is often given in conjunction with a </a:t>
            </a:r>
            <a:r>
              <a:rPr lang="en-US" dirty="0" err="1"/>
              <a:t>thiazide</a:t>
            </a:r>
            <a:r>
              <a:rPr lang="en-US" dirty="0"/>
              <a:t> or loop diuretic to prevent the K</a:t>
            </a:r>
            <a:r>
              <a:rPr lang="en-US" baseline="30000" dirty="0"/>
              <a:t>+</a:t>
            </a:r>
            <a:r>
              <a:rPr lang="en-US" dirty="0"/>
              <a:t> excretion. It is the diuretic of choice in patients with hepatic cirrhosis.</a:t>
            </a:r>
          </a:p>
          <a:p>
            <a:pPr marL="0" algn="l" rtl="0">
              <a:buNone/>
            </a:pPr>
            <a:r>
              <a:rPr lang="en-US" dirty="0">
                <a:solidFill>
                  <a:srgbClr val="FF0000"/>
                </a:solidFill>
              </a:rPr>
              <a:t>2. Secondary </a:t>
            </a:r>
            <a:r>
              <a:rPr lang="en-US" dirty="0" err="1">
                <a:solidFill>
                  <a:srgbClr val="FF0000"/>
                </a:solidFill>
              </a:rPr>
              <a:t>hyperaldosteronism</a:t>
            </a:r>
            <a:r>
              <a:rPr lang="en-US" dirty="0">
                <a:solidFill>
                  <a:srgbClr val="FF0000"/>
                </a:solidFill>
              </a:rPr>
              <a:t>:</a:t>
            </a:r>
            <a:endParaRPr lang="en-US" dirty="0"/>
          </a:p>
          <a:p>
            <a:pPr marL="0" algn="l" rtl="0">
              <a:buNone/>
            </a:pPr>
            <a:r>
              <a:rPr lang="en-US" dirty="0">
                <a:solidFill>
                  <a:srgbClr val="FF0000"/>
                </a:solidFill>
              </a:rPr>
              <a:t>3. Heart failure</a:t>
            </a:r>
            <a:r>
              <a:rPr lang="en-US" dirty="0"/>
              <a:t>: It prevents the remodeling that occurs as compensation for the progressive failure of the heart.</a:t>
            </a:r>
          </a:p>
          <a:p>
            <a:pPr algn="ctr" rtl="0">
              <a:buNone/>
            </a:pPr>
            <a:r>
              <a:rPr lang="en-US" b="1" dirty="0">
                <a:solidFill>
                  <a:srgbClr val="FF0000"/>
                </a:solidFill>
              </a:rPr>
              <a:t>Adverse effects: </a:t>
            </a:r>
          </a:p>
          <a:p>
            <a:pPr algn="l" rtl="0">
              <a:buNone/>
            </a:pPr>
            <a:r>
              <a:rPr lang="en-US" dirty="0"/>
              <a:t>1. It causes gastric upsets and peptic ulcers. </a:t>
            </a:r>
          </a:p>
          <a:p>
            <a:pPr algn="l" rtl="0">
              <a:buNone/>
            </a:pPr>
            <a:r>
              <a:rPr lang="en-US" dirty="0"/>
              <a:t>2. </a:t>
            </a:r>
            <a:r>
              <a:rPr lang="en-US" dirty="0" err="1"/>
              <a:t>Gynecomastia</a:t>
            </a:r>
            <a:r>
              <a:rPr lang="en-US" dirty="0"/>
              <a:t> in males</a:t>
            </a:r>
          </a:p>
          <a:p>
            <a:pPr algn="l" rtl="0">
              <a:buNone/>
            </a:pPr>
            <a:r>
              <a:rPr lang="en-US" dirty="0"/>
              <a:t>3. Menstrual irregularities in females; </a:t>
            </a:r>
          </a:p>
          <a:p>
            <a:pPr algn="l" rtl="0">
              <a:buNone/>
            </a:pPr>
            <a:r>
              <a:rPr lang="en-US" dirty="0"/>
              <a:t>4. At low doses,  </a:t>
            </a:r>
            <a:r>
              <a:rPr lang="en-US" dirty="0" err="1"/>
              <a:t>hyperkalemia</a:t>
            </a:r>
            <a:r>
              <a:rPr lang="en-US" dirty="0"/>
              <a:t>, nausea, lethargy, and mental confusion can occur.</a:t>
            </a:r>
          </a:p>
          <a:p>
            <a:pPr algn="l" rtl="0">
              <a:buNone/>
            </a:pPr>
            <a:endParaRPr lang="ar-JO"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534400" cy="6169152"/>
          </a:xfrm>
        </p:spPr>
        <p:txBody>
          <a:bodyPr/>
          <a:lstStyle/>
          <a:p>
            <a:pPr marL="609600" indent="-609600" algn="ctr" rtl="0">
              <a:buNone/>
            </a:pPr>
            <a:r>
              <a:rPr lang="en-US" b="1" dirty="0">
                <a:solidFill>
                  <a:srgbClr val="FF0000"/>
                </a:solidFill>
              </a:rPr>
              <a:t>B. Epithelial sodium channel blocker :</a:t>
            </a:r>
            <a:r>
              <a:rPr lang="en-US" dirty="0">
                <a:solidFill>
                  <a:srgbClr val="FF0000"/>
                </a:solidFill>
              </a:rPr>
              <a:t> </a:t>
            </a:r>
          </a:p>
          <a:p>
            <a:pPr marL="0" indent="0" algn="l" rtl="0">
              <a:buFont typeface="Wingdings" pitchFamily="2" charset="2"/>
              <a:buChar char="Ø"/>
            </a:pPr>
            <a:r>
              <a:rPr lang="en-US" dirty="0"/>
              <a:t> </a:t>
            </a:r>
            <a:r>
              <a:rPr lang="en-US" dirty="0" err="1"/>
              <a:t>Triamterene</a:t>
            </a:r>
            <a:r>
              <a:rPr lang="en-US" dirty="0"/>
              <a:t>  and </a:t>
            </a:r>
            <a:r>
              <a:rPr lang="en-US" dirty="0" err="1"/>
              <a:t>amiloride</a:t>
            </a:r>
            <a:r>
              <a:rPr lang="en-US" dirty="0"/>
              <a:t> block Na</a:t>
            </a:r>
            <a:r>
              <a:rPr lang="en-US" baseline="30000" dirty="0"/>
              <a:t>+</a:t>
            </a:r>
            <a:r>
              <a:rPr lang="en-US" dirty="0"/>
              <a:t> transport channels, resulting in a decrease in Na</a:t>
            </a:r>
            <a:r>
              <a:rPr lang="en-US" baseline="30000" dirty="0"/>
              <a:t>+</a:t>
            </a:r>
            <a:r>
              <a:rPr lang="en-US" dirty="0"/>
              <a:t>/K</a:t>
            </a:r>
            <a:r>
              <a:rPr lang="en-US" baseline="30000" dirty="0"/>
              <a:t>+</a:t>
            </a:r>
            <a:r>
              <a:rPr lang="en-US" dirty="0"/>
              <a:t> exchange.</a:t>
            </a:r>
          </a:p>
          <a:p>
            <a:pPr marL="0" indent="0" algn="l" rtl="0">
              <a:buFont typeface="Wingdings" pitchFamily="2" charset="2"/>
              <a:buChar char="Ø"/>
            </a:pPr>
            <a:r>
              <a:rPr lang="en-US" dirty="0"/>
              <a:t>Both </a:t>
            </a:r>
            <a:r>
              <a:rPr lang="en-US" dirty="0" err="1"/>
              <a:t>triamterene</a:t>
            </a:r>
            <a:r>
              <a:rPr lang="en-US" dirty="0"/>
              <a:t> and </a:t>
            </a:r>
            <a:r>
              <a:rPr lang="en-US" dirty="0" err="1"/>
              <a:t>amiloride</a:t>
            </a:r>
            <a:r>
              <a:rPr lang="en-US" dirty="0"/>
              <a:t> are frequently used in combination with other diuretics, usually for their potassium-sparing properties. </a:t>
            </a:r>
          </a:p>
          <a:p>
            <a:pPr marL="0" indent="0" algn="l" rtl="0">
              <a:buFont typeface="Wingdings" pitchFamily="2" charset="2"/>
              <a:buChar char="Ø"/>
            </a:pPr>
            <a:r>
              <a:rPr lang="en-US" dirty="0"/>
              <a:t>For example, much like </a:t>
            </a:r>
            <a:r>
              <a:rPr lang="en-US" dirty="0" err="1"/>
              <a:t>spironolactone</a:t>
            </a:r>
            <a:r>
              <a:rPr lang="en-US" dirty="0"/>
              <a:t>, they prevent the loss of K</a:t>
            </a:r>
            <a:r>
              <a:rPr lang="en-US" baseline="30000" dirty="0"/>
              <a:t>+</a:t>
            </a:r>
            <a:r>
              <a:rPr lang="en-US" dirty="0"/>
              <a:t> that occurs with </a:t>
            </a:r>
            <a:r>
              <a:rPr lang="en-US" dirty="0" err="1"/>
              <a:t>thiazides</a:t>
            </a:r>
            <a:r>
              <a:rPr lang="en-US" dirty="0"/>
              <a:t> and </a:t>
            </a:r>
            <a:r>
              <a:rPr lang="en-US" dirty="0" err="1"/>
              <a:t>furosemide</a:t>
            </a:r>
            <a:r>
              <a:rPr lang="en-US" dirty="0"/>
              <a:t>.</a:t>
            </a:r>
          </a:p>
          <a:p>
            <a:pPr marL="0" indent="0" algn="l" rtl="0">
              <a:buFont typeface="Wingdings" pitchFamily="2" charset="2"/>
              <a:buChar char="Ø"/>
            </a:pPr>
            <a:endParaRPr lang="en-US" dirty="0"/>
          </a:p>
          <a:p>
            <a:pPr marL="0" indent="0" algn="ctr" rtl="0">
              <a:buNone/>
            </a:pPr>
            <a:r>
              <a:rPr lang="en-US" b="1" dirty="0">
                <a:solidFill>
                  <a:srgbClr val="FF0000"/>
                </a:solidFill>
              </a:rPr>
              <a:t>Side effects </a:t>
            </a:r>
          </a:p>
          <a:p>
            <a:pPr marL="0" indent="0" algn="l" rtl="0">
              <a:buFont typeface="Wingdings" pitchFamily="2" charset="2"/>
              <a:buChar char="Ø"/>
            </a:pPr>
            <a:r>
              <a:rPr lang="en-US" dirty="0"/>
              <a:t> </a:t>
            </a:r>
            <a:r>
              <a:rPr lang="en-US" dirty="0" err="1"/>
              <a:t>Triamterene</a:t>
            </a:r>
            <a:r>
              <a:rPr lang="en-US" dirty="0"/>
              <a:t> causes leg cramps and the possibility of increased blood urea nitrogen as well as uric acid and K</a:t>
            </a:r>
            <a:r>
              <a:rPr lang="en-US" baseline="30000" dirty="0"/>
              <a:t>+</a:t>
            </a:r>
            <a:r>
              <a:rPr lang="en-US" dirty="0"/>
              <a:t> retention.</a:t>
            </a:r>
          </a:p>
          <a:p>
            <a:pPr>
              <a:buNone/>
            </a:pPr>
            <a:endParaRPr lang="ar-JO"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
            <a:ext cx="7467600" cy="715962"/>
          </a:xfrm>
        </p:spPr>
        <p:txBody>
          <a:bodyPr>
            <a:normAutofit/>
          </a:bodyPr>
          <a:lstStyle/>
          <a:p>
            <a:r>
              <a:rPr lang="en-US" b="1" dirty="0">
                <a:solidFill>
                  <a:schemeClr val="tx1"/>
                </a:solidFill>
              </a:rPr>
              <a:t>4. Carbonic </a:t>
            </a:r>
            <a:r>
              <a:rPr lang="en-US" b="1" dirty="0" err="1">
                <a:solidFill>
                  <a:schemeClr val="tx1"/>
                </a:solidFill>
              </a:rPr>
              <a:t>Anhydrase</a:t>
            </a:r>
            <a:r>
              <a:rPr lang="en-US" b="1" dirty="0">
                <a:solidFill>
                  <a:schemeClr val="tx1"/>
                </a:solidFill>
              </a:rPr>
              <a:t> Inhibitors</a:t>
            </a:r>
            <a:endParaRPr lang="ar-JO" b="1" dirty="0">
              <a:solidFill>
                <a:schemeClr val="tx1"/>
              </a:solidFill>
            </a:endParaRPr>
          </a:p>
        </p:txBody>
      </p:sp>
      <p:sp>
        <p:nvSpPr>
          <p:cNvPr id="3" name="Content Placeholder 2"/>
          <p:cNvSpPr>
            <a:spLocks noGrp="1"/>
          </p:cNvSpPr>
          <p:nvPr>
            <p:ph sz="quarter" idx="1"/>
          </p:nvPr>
        </p:nvSpPr>
        <p:spPr>
          <a:xfrm>
            <a:off x="76200" y="685800"/>
            <a:ext cx="5867400" cy="6248400"/>
          </a:xfrm>
        </p:spPr>
        <p:txBody>
          <a:bodyPr>
            <a:normAutofit/>
          </a:bodyPr>
          <a:lstStyle/>
          <a:p>
            <a:pPr marL="0" indent="0" algn="l" rtl="0">
              <a:buFont typeface="Wingdings" pitchFamily="2" charset="2"/>
              <a:buChar char="Ø"/>
            </a:pPr>
            <a:r>
              <a:rPr lang="en-US" b="1" dirty="0" err="1"/>
              <a:t>Acetazolamide</a:t>
            </a:r>
            <a:r>
              <a:rPr lang="en-US" b="1" dirty="0"/>
              <a:t> </a:t>
            </a:r>
          </a:p>
          <a:p>
            <a:pPr marL="0" indent="0" algn="l" rtl="0">
              <a:buFont typeface="Wingdings" pitchFamily="2" charset="2"/>
              <a:buChar char="Ø"/>
            </a:pPr>
            <a:r>
              <a:rPr lang="en-US" dirty="0"/>
              <a:t>Carbonic </a:t>
            </a:r>
            <a:r>
              <a:rPr lang="en-US" dirty="0" err="1"/>
              <a:t>anhydrase</a:t>
            </a:r>
            <a:r>
              <a:rPr lang="en-US" dirty="0"/>
              <a:t> inhibitors are more often used for their other pharmacologic actions rather than for their diuretic effect, because they are much less efficacious than the </a:t>
            </a:r>
            <a:r>
              <a:rPr lang="en-US" dirty="0" err="1"/>
              <a:t>thiazides</a:t>
            </a:r>
            <a:r>
              <a:rPr lang="en-US" dirty="0"/>
              <a:t> or loop diuretics.</a:t>
            </a:r>
          </a:p>
          <a:p>
            <a:pPr marL="0" indent="0" algn="ctr" rtl="0">
              <a:buNone/>
            </a:pPr>
            <a:r>
              <a:rPr lang="en-US" b="1" dirty="0">
                <a:solidFill>
                  <a:srgbClr val="FF0000"/>
                </a:solidFill>
              </a:rPr>
              <a:t>Mechanism of action: </a:t>
            </a:r>
          </a:p>
          <a:p>
            <a:pPr marL="0" indent="0" algn="l" rtl="0">
              <a:buFont typeface="Wingdings" pitchFamily="2" charset="2"/>
              <a:buChar char="Ø"/>
            </a:pPr>
            <a:r>
              <a:rPr lang="en-US" dirty="0" err="1"/>
              <a:t>Acetazolamide</a:t>
            </a:r>
            <a:r>
              <a:rPr lang="en-US" dirty="0"/>
              <a:t> inhibits carbonic </a:t>
            </a:r>
            <a:r>
              <a:rPr lang="en-US" dirty="0" err="1"/>
              <a:t>anhydrase</a:t>
            </a:r>
            <a:r>
              <a:rPr lang="en-US" dirty="0"/>
              <a:t> located </a:t>
            </a:r>
            <a:r>
              <a:rPr lang="en-US" dirty="0" err="1"/>
              <a:t>intracellularly</a:t>
            </a:r>
            <a:r>
              <a:rPr lang="en-US" dirty="0"/>
              <a:t> (cytoplasm) and on the apical membrane of the proximal tubular epithelium. The decreased ability to exchange Na</a:t>
            </a:r>
            <a:r>
              <a:rPr lang="en-US" baseline="30000" dirty="0"/>
              <a:t>+</a:t>
            </a:r>
            <a:r>
              <a:rPr lang="en-US" dirty="0"/>
              <a:t> for H</a:t>
            </a:r>
            <a:r>
              <a:rPr lang="en-US" baseline="30000" dirty="0"/>
              <a:t>+</a:t>
            </a:r>
            <a:r>
              <a:rPr lang="en-US" dirty="0"/>
              <a:t> in the presence of </a:t>
            </a:r>
            <a:r>
              <a:rPr lang="en-US" dirty="0" err="1"/>
              <a:t>acetazolamide</a:t>
            </a:r>
            <a:r>
              <a:rPr lang="en-US" dirty="0"/>
              <a:t> results in a mild </a:t>
            </a:r>
            <a:r>
              <a:rPr lang="en-US" dirty="0" err="1"/>
              <a:t>diuresis</a:t>
            </a:r>
            <a:r>
              <a:rPr lang="en-US" dirty="0"/>
              <a:t>.</a:t>
            </a:r>
          </a:p>
          <a:p>
            <a:pPr algn="l" rtl="0">
              <a:buFont typeface="Wingdings" pitchFamily="2" charset="2"/>
              <a:buChar char="Ø"/>
            </a:pPr>
            <a:endParaRPr lang="en-US" dirty="0"/>
          </a:p>
          <a:p>
            <a:pPr algn="l">
              <a:buNone/>
            </a:pPr>
            <a:endParaRPr lang="ar-JO" dirty="0"/>
          </a:p>
        </p:txBody>
      </p:sp>
      <p:pic>
        <p:nvPicPr>
          <p:cNvPr id="1026" name="Picture 2"/>
          <p:cNvPicPr>
            <a:picLocks noChangeAspect="1" noChangeArrowheads="1"/>
          </p:cNvPicPr>
          <p:nvPr/>
        </p:nvPicPr>
        <p:blipFill>
          <a:blip r:embed="rId2"/>
          <a:srcRect/>
          <a:stretch>
            <a:fillRect/>
          </a:stretch>
        </p:blipFill>
        <p:spPr bwMode="auto">
          <a:xfrm>
            <a:off x="5904000" y="661200"/>
            <a:ext cx="3240000" cy="3987000"/>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6477000" y="4648200"/>
            <a:ext cx="2590427" cy="219600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534400" cy="1143000"/>
          </a:xfrm>
        </p:spPr>
        <p:txBody>
          <a:bodyPr/>
          <a:lstStyle/>
          <a:p>
            <a:pPr algn="ctr"/>
            <a:r>
              <a:rPr lang="en-US" dirty="0">
                <a:solidFill>
                  <a:schemeClr val="tx1"/>
                </a:solidFill>
              </a:rPr>
              <a:t>Normal Regulation of Fluid and Electrolytes by the Kidneys</a:t>
            </a:r>
            <a:endParaRPr lang="ar-JO" dirty="0">
              <a:solidFill>
                <a:schemeClr val="tx1"/>
              </a:solidFill>
            </a:endParaRPr>
          </a:p>
        </p:txBody>
      </p:sp>
      <p:sp>
        <p:nvSpPr>
          <p:cNvPr id="3" name="Content Placeholder 2"/>
          <p:cNvSpPr>
            <a:spLocks noGrp="1"/>
          </p:cNvSpPr>
          <p:nvPr>
            <p:ph sz="quarter" idx="1"/>
          </p:nvPr>
        </p:nvSpPr>
        <p:spPr>
          <a:xfrm>
            <a:off x="0" y="1219200"/>
            <a:ext cx="8991600" cy="5638800"/>
          </a:xfrm>
        </p:spPr>
        <p:txBody>
          <a:bodyPr>
            <a:normAutofit lnSpcReduction="10000"/>
          </a:bodyPr>
          <a:lstStyle/>
          <a:p>
            <a:pPr algn="l" rtl="0">
              <a:buFont typeface="Wingdings" pitchFamily="2" charset="2"/>
              <a:buChar char="Ø"/>
            </a:pPr>
            <a:r>
              <a:rPr lang="en-US" dirty="0"/>
              <a:t>Approximately 16 to 20 percent of the blood plasma entering the kidneys is filtered from the </a:t>
            </a:r>
            <a:r>
              <a:rPr lang="en-US" dirty="0" err="1"/>
              <a:t>glomerular</a:t>
            </a:r>
            <a:r>
              <a:rPr lang="en-US" dirty="0"/>
              <a:t> capillaries into the Bowman's capsule</a:t>
            </a:r>
          </a:p>
          <a:p>
            <a:pPr algn="l" rtl="0">
              <a:buFont typeface="Wingdings" pitchFamily="2" charset="2"/>
              <a:buChar char="Ø"/>
            </a:pPr>
            <a:r>
              <a:rPr lang="en-US" dirty="0"/>
              <a:t>The filtrate contains most low-molecular-weight plasma components in approximately the same concentrations as are found in the plasma including glucose, sodium bicarbonate, amino acids, and other organic solutes as well as electrolytes, such as Na</a:t>
            </a:r>
            <a:r>
              <a:rPr lang="en-US" baseline="30000" dirty="0"/>
              <a:t>+</a:t>
            </a:r>
            <a:r>
              <a:rPr lang="en-US" dirty="0"/>
              <a:t>, K</a:t>
            </a:r>
            <a:r>
              <a:rPr lang="en-US" baseline="30000" dirty="0"/>
              <a:t>+</a:t>
            </a:r>
            <a:r>
              <a:rPr lang="en-US" dirty="0"/>
              <a:t>, and </a:t>
            </a:r>
            <a:r>
              <a:rPr lang="en-US" dirty="0" err="1"/>
              <a:t>Cl</a:t>
            </a:r>
            <a:r>
              <a:rPr lang="en-US" baseline="30000" dirty="0"/>
              <a:t>-</a:t>
            </a:r>
            <a:r>
              <a:rPr lang="en-US" dirty="0"/>
              <a:t>. </a:t>
            </a:r>
          </a:p>
          <a:p>
            <a:pPr algn="l" rtl="0">
              <a:buFont typeface="Wingdings" pitchFamily="2" charset="2"/>
              <a:buChar char="Ø"/>
            </a:pPr>
            <a:endParaRPr lang="en-US" dirty="0"/>
          </a:p>
          <a:p>
            <a:pPr algn="l" rtl="0">
              <a:buFont typeface="Wingdings" pitchFamily="2" charset="2"/>
              <a:buChar char="Ø"/>
            </a:pPr>
            <a:r>
              <a:rPr lang="en-US" dirty="0"/>
              <a:t>The kidney regulates the ionic composition and volume of urine by the active </a:t>
            </a:r>
            <a:r>
              <a:rPr lang="en-US" dirty="0" err="1"/>
              <a:t>reabsorption</a:t>
            </a:r>
            <a:r>
              <a:rPr lang="en-US" dirty="0"/>
              <a:t> or secretion of ions and/or the passive </a:t>
            </a:r>
            <a:r>
              <a:rPr lang="en-US" dirty="0" err="1"/>
              <a:t>reabsorption</a:t>
            </a:r>
            <a:r>
              <a:rPr lang="en-US" dirty="0"/>
              <a:t> of water at five functional zones along the </a:t>
            </a:r>
            <a:r>
              <a:rPr lang="en-US" dirty="0" err="1"/>
              <a:t>nephron</a:t>
            </a:r>
            <a:r>
              <a:rPr lang="en-US" dirty="0"/>
              <a:t> namely, the proximal convoluted tubule, the descending loop of </a:t>
            </a:r>
            <a:r>
              <a:rPr lang="en-US" dirty="0" err="1"/>
              <a:t>Henle</a:t>
            </a:r>
            <a:r>
              <a:rPr lang="en-US" dirty="0"/>
              <a:t>, the ascending loop of </a:t>
            </a:r>
            <a:r>
              <a:rPr lang="en-US" dirty="0" err="1"/>
              <a:t>Henle</a:t>
            </a:r>
            <a:r>
              <a:rPr lang="en-US" dirty="0"/>
              <a:t>, the distal convoluted tubule, and the collecting tubule and duct </a:t>
            </a:r>
            <a:endParaRPr lang="ar-JO"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152400"/>
            <a:ext cx="8686800" cy="6321552"/>
          </a:xfrm>
        </p:spPr>
        <p:txBody>
          <a:bodyPr>
            <a:normAutofit lnSpcReduction="10000"/>
          </a:bodyPr>
          <a:lstStyle/>
          <a:p>
            <a:pPr algn="ctr" rtl="0">
              <a:buNone/>
            </a:pPr>
            <a:r>
              <a:rPr lang="en-US" b="1" dirty="0">
                <a:solidFill>
                  <a:srgbClr val="FF0000"/>
                </a:solidFill>
              </a:rPr>
              <a:t>Therapeutic uses:</a:t>
            </a:r>
          </a:p>
          <a:p>
            <a:pPr algn="l" rtl="0">
              <a:buNone/>
            </a:pPr>
            <a:r>
              <a:rPr lang="en-US" dirty="0"/>
              <a:t>1. Treatment of glaucoma: The most common use of </a:t>
            </a:r>
            <a:r>
              <a:rPr lang="en-US" dirty="0" err="1"/>
              <a:t>acetazolamide</a:t>
            </a:r>
            <a:r>
              <a:rPr lang="en-US" dirty="0"/>
              <a:t> is to reduce the elevated intraocular pressure of open-angle glaucoma. It decreases the production of aqueous humor, probably by blocking carbonic </a:t>
            </a:r>
            <a:r>
              <a:rPr lang="en-US" dirty="0" err="1"/>
              <a:t>anhydrase</a:t>
            </a:r>
            <a:r>
              <a:rPr lang="en-US" dirty="0"/>
              <a:t> in the </a:t>
            </a:r>
            <a:r>
              <a:rPr lang="en-US" dirty="0" err="1"/>
              <a:t>ciliary</a:t>
            </a:r>
            <a:r>
              <a:rPr lang="en-US" dirty="0"/>
              <a:t>.</a:t>
            </a:r>
          </a:p>
          <a:p>
            <a:pPr algn="l" rtl="0">
              <a:buNone/>
            </a:pPr>
            <a:endParaRPr lang="en-US" dirty="0"/>
          </a:p>
          <a:p>
            <a:pPr algn="ctr" rtl="0">
              <a:buNone/>
            </a:pPr>
            <a:r>
              <a:rPr lang="en-US" b="1" dirty="0">
                <a:solidFill>
                  <a:srgbClr val="FF0000"/>
                </a:solidFill>
              </a:rPr>
              <a:t>Pharmacokinetics: </a:t>
            </a:r>
          </a:p>
          <a:p>
            <a:pPr algn="l" rtl="0">
              <a:buNone/>
            </a:pPr>
            <a:r>
              <a:rPr lang="en-US" dirty="0" err="1"/>
              <a:t>Acetazolamide</a:t>
            </a:r>
            <a:r>
              <a:rPr lang="en-US" dirty="0"/>
              <a:t> is given orally/ topically (eye drops) once to four times daily. It is secreted by the proximal tubule.</a:t>
            </a:r>
          </a:p>
          <a:p>
            <a:pPr algn="ctr" rtl="0">
              <a:buNone/>
            </a:pPr>
            <a:r>
              <a:rPr lang="en-US" b="1" dirty="0">
                <a:solidFill>
                  <a:srgbClr val="FF0000"/>
                </a:solidFill>
              </a:rPr>
              <a:t>Adverse effects: </a:t>
            </a:r>
          </a:p>
          <a:p>
            <a:pPr algn="l" rtl="0">
              <a:buFont typeface="Wingdings" pitchFamily="2" charset="2"/>
              <a:buChar char="Ø"/>
            </a:pPr>
            <a:r>
              <a:rPr lang="en-US" dirty="0"/>
              <a:t>Metabolic acidosis (mild), potassium depletion, renal stone formation, drowsiness, and </a:t>
            </a:r>
            <a:r>
              <a:rPr lang="en-US" dirty="0" err="1"/>
              <a:t>paresthesia</a:t>
            </a:r>
            <a:r>
              <a:rPr lang="en-US" dirty="0"/>
              <a:t> may occur. </a:t>
            </a:r>
          </a:p>
          <a:p>
            <a:pPr algn="l" rtl="0">
              <a:buFont typeface="Wingdings" pitchFamily="2" charset="2"/>
              <a:buChar char="Ø"/>
            </a:pPr>
            <a:endParaRPr lang="en-US" dirty="0"/>
          </a:p>
          <a:p>
            <a:pPr algn="l" rtl="0">
              <a:buFont typeface="Wingdings" pitchFamily="2" charset="2"/>
              <a:buChar char="Ø"/>
            </a:pPr>
            <a:r>
              <a:rPr lang="en-US" dirty="0"/>
              <a:t>The drug should be avoided in patients with hepatic cirrhosis, because it could lead to a decreased excretion of NH</a:t>
            </a:r>
            <a:r>
              <a:rPr lang="en-US" baseline="-25000" dirty="0"/>
              <a:t>4</a:t>
            </a:r>
            <a:r>
              <a:rPr lang="en-US" baseline="30000" dirty="0"/>
              <a:t>+</a:t>
            </a:r>
            <a:r>
              <a:rPr lang="en-US" dirty="0"/>
              <a:t>.</a:t>
            </a:r>
          </a:p>
          <a:p>
            <a:pPr algn="l" rtl="0">
              <a:buNone/>
            </a:pPr>
            <a:endParaRPr lang="ar-JO"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7467600" cy="715962"/>
          </a:xfrm>
        </p:spPr>
        <p:txBody>
          <a:bodyPr/>
          <a:lstStyle/>
          <a:p>
            <a:pPr algn="ctr"/>
            <a:r>
              <a:rPr lang="en-US" b="1" dirty="0">
                <a:solidFill>
                  <a:schemeClr val="tx1"/>
                </a:solidFill>
              </a:rPr>
              <a:t>5. Osmotic Diuretics</a:t>
            </a:r>
            <a:endParaRPr lang="ar-JO" b="1" dirty="0">
              <a:solidFill>
                <a:schemeClr val="tx1"/>
              </a:solidFill>
            </a:endParaRPr>
          </a:p>
        </p:txBody>
      </p:sp>
      <p:sp>
        <p:nvSpPr>
          <p:cNvPr id="3" name="Content Placeholder 2"/>
          <p:cNvSpPr>
            <a:spLocks noGrp="1"/>
          </p:cNvSpPr>
          <p:nvPr>
            <p:ph sz="quarter" idx="1"/>
          </p:nvPr>
        </p:nvSpPr>
        <p:spPr>
          <a:xfrm>
            <a:off x="152400" y="838200"/>
            <a:ext cx="8686800" cy="6400800"/>
          </a:xfrm>
        </p:spPr>
        <p:txBody>
          <a:bodyPr/>
          <a:lstStyle/>
          <a:p>
            <a:pPr algn="l" rtl="0">
              <a:buFont typeface="Wingdings" pitchFamily="2" charset="2"/>
              <a:buChar char="Ø"/>
            </a:pPr>
            <a:r>
              <a:rPr lang="en-US" b="1" dirty="0" err="1"/>
              <a:t>Mannitol</a:t>
            </a:r>
            <a:endParaRPr lang="en-US" b="1" dirty="0"/>
          </a:p>
          <a:p>
            <a:pPr algn="l" rtl="0">
              <a:buFont typeface="Wingdings" pitchFamily="2" charset="2"/>
              <a:buChar char="Ø"/>
            </a:pPr>
            <a:r>
              <a:rPr lang="en-US" dirty="0"/>
              <a:t>They are agents that are freely filtered at the </a:t>
            </a:r>
            <a:r>
              <a:rPr lang="en-US" dirty="0" err="1"/>
              <a:t>glomerulus</a:t>
            </a:r>
            <a:r>
              <a:rPr lang="en-US" dirty="0"/>
              <a:t>, undergo limited </a:t>
            </a:r>
            <a:r>
              <a:rPr lang="en-US" dirty="0" err="1"/>
              <a:t>reabsorption</a:t>
            </a:r>
            <a:r>
              <a:rPr lang="en-US" dirty="0"/>
              <a:t> by the renal tubule, and are relatively inert pharmacologically. </a:t>
            </a:r>
          </a:p>
          <a:p>
            <a:pPr algn="l" rtl="0">
              <a:buFont typeface="Wingdings" pitchFamily="2" charset="2"/>
              <a:buChar char="Ø"/>
            </a:pPr>
            <a:r>
              <a:rPr lang="en-US" dirty="0"/>
              <a:t>They are administered in large enough doses to increase significantly the </a:t>
            </a:r>
            <a:r>
              <a:rPr lang="en-US" dirty="0" err="1"/>
              <a:t>osmolality</a:t>
            </a:r>
            <a:r>
              <a:rPr lang="en-US" dirty="0"/>
              <a:t> of plasma and tubular fluid.</a:t>
            </a:r>
          </a:p>
          <a:p>
            <a:pPr algn="l" rtl="0">
              <a:buFont typeface="Wingdings" pitchFamily="2" charset="2"/>
              <a:buChar char="Ø"/>
            </a:pPr>
            <a:r>
              <a:rPr lang="en-US" dirty="0"/>
              <a:t>Given </a:t>
            </a:r>
            <a:r>
              <a:rPr lang="en-US" dirty="0" err="1"/>
              <a:t>i.v</a:t>
            </a:r>
            <a:r>
              <a:rPr lang="en-US" dirty="0"/>
              <a:t>., filtered by </a:t>
            </a:r>
            <a:r>
              <a:rPr lang="en-US" dirty="0" err="1"/>
              <a:t>glomeruli</a:t>
            </a:r>
            <a:r>
              <a:rPr lang="en-US" dirty="0"/>
              <a:t>, but not reabsorbed by proximal tubule, increasing </a:t>
            </a:r>
            <a:r>
              <a:rPr lang="en-US" dirty="0" err="1"/>
              <a:t>osmolarity</a:t>
            </a:r>
            <a:r>
              <a:rPr lang="en-US" dirty="0"/>
              <a:t> of tubular fluid, thus retaining water with little Na+ in lumen of proximal tubule &amp; descending limb of loop of </a:t>
            </a:r>
            <a:r>
              <a:rPr lang="en-US" dirty="0" err="1"/>
              <a:t>Henle</a:t>
            </a:r>
            <a:r>
              <a:rPr lang="en-US" dirty="0"/>
              <a:t>.</a:t>
            </a:r>
          </a:p>
          <a:p>
            <a:pPr algn="l" rtl="0">
              <a:buFont typeface="Wingdings" pitchFamily="2" charset="2"/>
              <a:buChar char="Ø"/>
            </a:pPr>
            <a:r>
              <a:rPr lang="en-US" dirty="0"/>
              <a:t>The rate of flow of tubular fluid also increases (Flushing action), causing rapid powerful </a:t>
            </a:r>
            <a:r>
              <a:rPr lang="en-US" dirty="0" err="1"/>
              <a:t>diuresis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6200" y="228600"/>
            <a:ext cx="8915400" cy="5867400"/>
          </a:xfrm>
        </p:spPr>
        <p:txBody>
          <a:bodyPr/>
          <a:lstStyle/>
          <a:p>
            <a:pPr marL="0" indent="0" algn="l" rtl="0">
              <a:lnSpc>
                <a:spcPct val="80000"/>
              </a:lnSpc>
              <a:buFont typeface="Wingdings" pitchFamily="2" charset="2"/>
              <a:buChar char="Ø"/>
            </a:pPr>
            <a:r>
              <a:rPr lang="en-US" dirty="0"/>
              <a:t>They also increase plasma </a:t>
            </a:r>
            <a:r>
              <a:rPr lang="en-US" dirty="0" err="1"/>
              <a:t>osmolality</a:t>
            </a:r>
            <a:r>
              <a:rPr lang="en-US" dirty="0"/>
              <a:t>  , which can withdraw fluid from brain in cases of cerebral </a:t>
            </a:r>
            <a:r>
              <a:rPr lang="en-US" dirty="0" err="1"/>
              <a:t>oedema</a:t>
            </a:r>
            <a:r>
              <a:rPr lang="en-US" dirty="0"/>
              <a:t>  or  from anterior chamber of eye in acute glaucoma.</a:t>
            </a:r>
          </a:p>
          <a:p>
            <a:pPr algn="ctr" rtl="0">
              <a:buNone/>
            </a:pPr>
            <a:r>
              <a:rPr lang="en-US" dirty="0"/>
              <a:t> </a:t>
            </a:r>
            <a:r>
              <a:rPr lang="en-US" b="1" dirty="0">
                <a:solidFill>
                  <a:srgbClr val="FF0000"/>
                </a:solidFill>
              </a:rPr>
              <a:t>Therapeutic Uses :</a:t>
            </a:r>
            <a:endParaRPr lang="en-US" altLang="ja-JP" b="1" dirty="0">
              <a:solidFill>
                <a:srgbClr val="FF0000"/>
              </a:solidFill>
              <a:ea typeface="MS PGothic" pitchFamily="34" charset="-128"/>
            </a:endParaRPr>
          </a:p>
          <a:p>
            <a:pPr algn="l" rtl="0">
              <a:buNone/>
            </a:pPr>
            <a:r>
              <a:rPr lang="en-US" altLang="ja-JP" dirty="0">
                <a:ea typeface="MS PGothic" pitchFamily="34" charset="-128"/>
              </a:rPr>
              <a:t>1. It decreases cerebral </a:t>
            </a:r>
            <a:r>
              <a:rPr lang="en-US" altLang="ja-JP" dirty="0" err="1">
                <a:ea typeface="MS PGothic" pitchFamily="34" charset="-128"/>
              </a:rPr>
              <a:t>oedema</a:t>
            </a:r>
            <a:r>
              <a:rPr lang="en-US" altLang="ja-JP" dirty="0">
                <a:ea typeface="MS PGothic" pitchFamily="34" charset="-128"/>
              </a:rPr>
              <a:t>.</a:t>
            </a:r>
          </a:p>
          <a:p>
            <a:pPr algn="l" rtl="0">
              <a:buNone/>
            </a:pPr>
            <a:r>
              <a:rPr lang="en-US" altLang="ja-JP" dirty="0">
                <a:ea typeface="MS PGothic" pitchFamily="34" charset="-128"/>
              </a:rPr>
              <a:t>2. It decreases intra-ocular pressure in acute narrow angle glaucoma.</a:t>
            </a:r>
          </a:p>
          <a:p>
            <a:pPr algn="l" rtl="0">
              <a:buNone/>
            </a:pPr>
            <a:r>
              <a:rPr lang="en-US" altLang="ja-JP" dirty="0">
                <a:ea typeface="MS PGothic" pitchFamily="34" charset="-128"/>
              </a:rPr>
              <a:t>3. It increases excretion of drugs &amp; heavy metal </a:t>
            </a:r>
            <a:r>
              <a:rPr lang="en-US" altLang="ja-JP" dirty="0" err="1">
                <a:ea typeface="MS PGothic" pitchFamily="34" charset="-128"/>
              </a:rPr>
              <a:t>chelates</a:t>
            </a:r>
            <a:r>
              <a:rPr lang="en-US" altLang="ja-JP" dirty="0">
                <a:ea typeface="MS PGothic" pitchFamily="34" charset="-128"/>
              </a:rPr>
              <a:t> in poisoning.</a:t>
            </a:r>
          </a:p>
          <a:p>
            <a:pPr algn="l" rtl="0">
              <a:buNone/>
            </a:pPr>
            <a:r>
              <a:rPr lang="en-US" altLang="ja-JP" dirty="0">
                <a:ea typeface="MS PGothic" pitchFamily="34" charset="-128"/>
              </a:rPr>
              <a:t>4. Prevent RF in early acute tubular necrosis  and in severe </a:t>
            </a:r>
            <a:r>
              <a:rPr lang="en-US" altLang="ja-JP" dirty="0" err="1">
                <a:ea typeface="MS PGothic" pitchFamily="34" charset="-128"/>
              </a:rPr>
              <a:t>haemolysis</a:t>
            </a:r>
            <a:endParaRPr lang="en-US" altLang="ja-JP" dirty="0">
              <a:ea typeface="MS PGothic" pitchFamily="34" charset="-128"/>
            </a:endParaRPr>
          </a:p>
          <a:p>
            <a:pPr algn="l" rtl="0">
              <a:buNone/>
            </a:pPr>
            <a:endParaRPr lang="en-US" altLang="ja-JP" dirty="0">
              <a:ea typeface="MS PGothic" pitchFamily="34" charset="-128"/>
            </a:endParaRPr>
          </a:p>
          <a:p>
            <a:pPr algn="l" rtl="0">
              <a:buNone/>
            </a:pPr>
            <a:r>
              <a:rPr lang="en-US" altLang="ja-JP" b="1" dirty="0">
                <a:ea typeface="MS PGothic" pitchFamily="34" charset="-128"/>
              </a:rPr>
              <a:t>Contraindication:</a:t>
            </a:r>
            <a:r>
              <a:rPr lang="en-US" altLang="ja-JP" dirty="0">
                <a:ea typeface="MS PGothic" pitchFamily="34" charset="-128"/>
              </a:rPr>
              <a:t> heart failure ; established RF; ( they may cause pulmonary </a:t>
            </a:r>
            <a:r>
              <a:rPr lang="en-US" altLang="ja-JP" dirty="0" err="1">
                <a:ea typeface="MS PGothic" pitchFamily="34" charset="-128"/>
              </a:rPr>
              <a:t>oedema</a:t>
            </a:r>
            <a:r>
              <a:rPr lang="en-US" altLang="ja-JP" dirty="0">
                <a:ea typeface="MS PGothic" pitchFamily="34" charset="-128"/>
              </a:rPr>
              <a:t> in these cases )</a:t>
            </a:r>
          </a:p>
          <a:p>
            <a:pPr marL="0" indent="0" algn="l" rtl="0">
              <a:lnSpc>
                <a:spcPct val="80000"/>
              </a:lnSpc>
              <a:buFont typeface="Wingdings" pitchFamily="2" charset="2"/>
              <a:buChar char="Ø"/>
            </a:pPr>
            <a:endParaRPr lang="en-US" u="sng" dirty="0"/>
          </a:p>
          <a:p>
            <a:pPr marL="0"/>
            <a:endParaRPr lang="ar-JO"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1" descr="Scan10001.jpg"/>
          <p:cNvPicPr>
            <a:picLocks noChangeAspect="1"/>
          </p:cNvPicPr>
          <p:nvPr/>
        </p:nvPicPr>
        <p:blipFill>
          <a:blip r:embed="rId2"/>
          <a:srcRect/>
          <a:stretch>
            <a:fillRect/>
          </a:stretch>
        </p:blipFill>
        <p:spPr bwMode="auto">
          <a:xfrm>
            <a:off x="-282575" y="0"/>
            <a:ext cx="9426575" cy="68580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3276600" y="42204"/>
            <a:ext cx="3429000" cy="6768000"/>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6038"/>
            <a:ext cx="7467600" cy="639762"/>
          </a:xfrm>
        </p:spPr>
        <p:txBody>
          <a:bodyPr/>
          <a:lstStyle/>
          <a:p>
            <a:pPr algn="ctr"/>
            <a:r>
              <a:rPr lang="en-US" b="1" dirty="0">
                <a:solidFill>
                  <a:schemeClr val="tx1"/>
                </a:solidFill>
              </a:rPr>
              <a:t>Kidney Function in Disease</a:t>
            </a:r>
            <a:endParaRPr lang="ar-JO" b="1" dirty="0">
              <a:solidFill>
                <a:schemeClr val="tx1"/>
              </a:solidFill>
            </a:endParaRPr>
          </a:p>
        </p:txBody>
      </p:sp>
      <p:sp>
        <p:nvSpPr>
          <p:cNvPr id="3" name="Content Placeholder 2"/>
          <p:cNvSpPr>
            <a:spLocks noGrp="1"/>
          </p:cNvSpPr>
          <p:nvPr>
            <p:ph sz="quarter" idx="1"/>
          </p:nvPr>
        </p:nvSpPr>
        <p:spPr>
          <a:xfrm>
            <a:off x="228600" y="838200"/>
            <a:ext cx="8534400" cy="5867400"/>
          </a:xfrm>
        </p:spPr>
        <p:txBody>
          <a:bodyPr>
            <a:normAutofit lnSpcReduction="10000"/>
          </a:bodyPr>
          <a:lstStyle/>
          <a:p>
            <a:pPr algn="l" rtl="0">
              <a:buNone/>
            </a:pPr>
            <a:r>
              <a:rPr lang="en-US" dirty="0">
                <a:solidFill>
                  <a:srgbClr val="FF0000"/>
                </a:solidFill>
              </a:rPr>
              <a:t>A. Edematous states</a:t>
            </a:r>
          </a:p>
          <a:p>
            <a:pPr algn="l" rtl="0">
              <a:buFont typeface="Wingdings" pitchFamily="2" charset="2"/>
              <a:buChar char="Ø"/>
            </a:pPr>
            <a:r>
              <a:rPr lang="en-US" dirty="0"/>
              <a:t>In many diseases, the amount of sodium chloride reabsorbed by the kidney tubules is abnormally high. This leads to the retention of water, an increase in blood volume, and expansion of the </a:t>
            </a:r>
            <a:r>
              <a:rPr lang="en-US" dirty="0" err="1"/>
              <a:t>extravascular</a:t>
            </a:r>
            <a:r>
              <a:rPr lang="en-US" dirty="0"/>
              <a:t> fluid compartment, resulting in edema of the tissues.</a:t>
            </a:r>
          </a:p>
          <a:p>
            <a:pPr algn="l" rtl="0">
              <a:buFont typeface="Wingdings" pitchFamily="2" charset="2"/>
              <a:buChar char="Ø"/>
            </a:pPr>
            <a:r>
              <a:rPr lang="en-US" dirty="0"/>
              <a:t>Several commonly encountered causes of edema include the following:</a:t>
            </a:r>
          </a:p>
          <a:p>
            <a:pPr algn="l" rtl="0">
              <a:buNone/>
            </a:pPr>
            <a:r>
              <a:rPr lang="en-US" dirty="0"/>
              <a:t>1. Heart failure</a:t>
            </a:r>
          </a:p>
          <a:p>
            <a:pPr algn="l" rtl="0">
              <a:buNone/>
            </a:pPr>
            <a:r>
              <a:rPr lang="en-US" dirty="0"/>
              <a:t>2. Hepatic </a:t>
            </a:r>
            <a:r>
              <a:rPr lang="en-US" dirty="0" err="1"/>
              <a:t>ascites</a:t>
            </a:r>
            <a:endParaRPr lang="en-US" dirty="0"/>
          </a:p>
          <a:p>
            <a:pPr algn="l" rtl="0">
              <a:buNone/>
            </a:pPr>
            <a:r>
              <a:rPr lang="en-US" dirty="0"/>
              <a:t>3. </a:t>
            </a:r>
            <a:r>
              <a:rPr lang="en-US" dirty="0" err="1"/>
              <a:t>Nephrotic</a:t>
            </a:r>
            <a:r>
              <a:rPr lang="en-US" dirty="0"/>
              <a:t> syndrome: When damaged by disease, the </a:t>
            </a:r>
            <a:r>
              <a:rPr lang="en-US" dirty="0" err="1"/>
              <a:t>glomerular</a:t>
            </a:r>
            <a:r>
              <a:rPr lang="en-US" dirty="0"/>
              <a:t> membranes allow plasma proteins to enter the </a:t>
            </a:r>
            <a:r>
              <a:rPr lang="en-US" dirty="0" err="1"/>
              <a:t>glomerular</a:t>
            </a:r>
            <a:r>
              <a:rPr lang="en-US" dirty="0"/>
              <a:t> </a:t>
            </a:r>
            <a:r>
              <a:rPr lang="en-US" dirty="0" err="1"/>
              <a:t>ultrafiltrate</a:t>
            </a:r>
            <a:r>
              <a:rPr lang="en-US" dirty="0"/>
              <a:t>. The loss of protein from the plasma reduces the colloidal osmotic pressure, resulting in edema</a:t>
            </a:r>
          </a:p>
          <a:p>
            <a:pPr algn="l" rtl="0">
              <a:buNone/>
            </a:pPr>
            <a:r>
              <a:rPr lang="en-US" dirty="0"/>
              <a:t>4. Premenstrual edema:</a:t>
            </a:r>
          </a:p>
          <a:p>
            <a:pPr algn="l" rtl="0"/>
            <a:endParaRPr lang="ar-JO"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152400"/>
            <a:ext cx="8763000" cy="6705600"/>
          </a:xfrm>
        </p:spPr>
        <p:txBody>
          <a:bodyPr>
            <a:normAutofit/>
          </a:bodyPr>
          <a:lstStyle/>
          <a:p>
            <a:pPr algn="l" rtl="0">
              <a:buNone/>
            </a:pPr>
            <a:r>
              <a:rPr lang="en-US" sz="2800" dirty="0">
                <a:solidFill>
                  <a:srgbClr val="FF0000"/>
                </a:solidFill>
              </a:rPr>
              <a:t>B. </a:t>
            </a:r>
            <a:r>
              <a:rPr lang="en-US" sz="2800" dirty="0" err="1">
                <a:solidFill>
                  <a:srgbClr val="FF0000"/>
                </a:solidFill>
              </a:rPr>
              <a:t>Nonedematous</a:t>
            </a:r>
            <a:r>
              <a:rPr lang="en-US" sz="2800" dirty="0">
                <a:solidFill>
                  <a:srgbClr val="FF0000"/>
                </a:solidFill>
              </a:rPr>
              <a:t> states:</a:t>
            </a:r>
          </a:p>
          <a:p>
            <a:pPr algn="l" rtl="0">
              <a:buNone/>
            </a:pPr>
            <a:endParaRPr lang="en-US" dirty="0"/>
          </a:p>
          <a:p>
            <a:pPr algn="l" rtl="0">
              <a:buNone/>
            </a:pPr>
            <a:r>
              <a:rPr lang="en-US" dirty="0"/>
              <a:t>1. Hypertension: </a:t>
            </a:r>
            <a:r>
              <a:rPr lang="en-US" dirty="0" err="1"/>
              <a:t>Thiazides</a:t>
            </a:r>
            <a:r>
              <a:rPr lang="en-US" dirty="0"/>
              <a:t> have been widely used in the treatment of hypertension, because of their ability not only to reduce blood volume but also to dilate arterioles .</a:t>
            </a:r>
          </a:p>
          <a:p>
            <a:pPr algn="l" rtl="0">
              <a:buNone/>
            </a:pPr>
            <a:endParaRPr lang="en-US" dirty="0"/>
          </a:p>
          <a:p>
            <a:pPr algn="l" rtl="0">
              <a:buNone/>
            </a:pPr>
            <a:r>
              <a:rPr lang="en-US" dirty="0"/>
              <a:t>2. </a:t>
            </a:r>
            <a:r>
              <a:rPr lang="en-US" dirty="0" err="1"/>
              <a:t>Hypercalcemia</a:t>
            </a:r>
            <a:r>
              <a:rPr lang="en-US" dirty="0"/>
              <a:t>: The seriousness of this condition requires a fast response. Usually, loop diuretics are employed, because they promote calcium excretion.</a:t>
            </a:r>
            <a:br>
              <a:rPr lang="en-US" dirty="0"/>
            </a:br>
            <a:endParaRPr lang="en-US" dirty="0"/>
          </a:p>
          <a:p>
            <a:pPr algn="l" rtl="0">
              <a:buNone/>
            </a:pPr>
            <a:r>
              <a:rPr lang="en-US" dirty="0"/>
              <a:t>3. Diabetes </a:t>
            </a:r>
            <a:r>
              <a:rPr lang="en-US" dirty="0" err="1"/>
              <a:t>insipidus</a:t>
            </a:r>
            <a:r>
              <a:rPr lang="en-US" dirty="0"/>
              <a:t>: When patients suffer from </a:t>
            </a:r>
            <a:r>
              <a:rPr lang="en-US" dirty="0" err="1"/>
              <a:t>polyuria</a:t>
            </a:r>
            <a:r>
              <a:rPr lang="en-US" dirty="0"/>
              <a:t> and </a:t>
            </a:r>
            <a:r>
              <a:rPr lang="en-US" dirty="0" err="1"/>
              <a:t>polydipsia</a:t>
            </a:r>
            <a:r>
              <a:rPr lang="en-US" dirty="0"/>
              <a:t> associated with this condition, they usually respond to </a:t>
            </a:r>
            <a:r>
              <a:rPr lang="en-US" dirty="0" err="1"/>
              <a:t>thiazide</a:t>
            </a:r>
            <a:r>
              <a:rPr lang="en-US" dirty="0"/>
              <a:t> diuretics.</a:t>
            </a:r>
          </a:p>
          <a:p>
            <a:pPr algn="r" rtl="0">
              <a:buNone/>
            </a:pPr>
            <a:endParaRPr lang="ar-JO"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467600" cy="1143000"/>
          </a:xfrm>
        </p:spPr>
        <p:txBody>
          <a:bodyPr/>
          <a:lstStyle/>
          <a:p>
            <a:pPr algn="ctr"/>
            <a:r>
              <a:rPr lang="en-US" b="1" dirty="0">
                <a:solidFill>
                  <a:schemeClr val="tx1"/>
                </a:solidFill>
              </a:rPr>
              <a:t>Definition</a:t>
            </a:r>
            <a:endParaRPr lang="ar-JO" b="1" dirty="0">
              <a:solidFill>
                <a:schemeClr val="tx1"/>
              </a:solidFill>
            </a:endParaRPr>
          </a:p>
        </p:txBody>
      </p:sp>
      <p:sp>
        <p:nvSpPr>
          <p:cNvPr id="3" name="Content Placeholder 2"/>
          <p:cNvSpPr>
            <a:spLocks noGrp="1"/>
          </p:cNvSpPr>
          <p:nvPr>
            <p:ph sz="quarter" idx="1"/>
          </p:nvPr>
        </p:nvSpPr>
        <p:spPr>
          <a:xfrm>
            <a:off x="152400" y="914400"/>
            <a:ext cx="8610600" cy="5791200"/>
          </a:xfrm>
        </p:spPr>
        <p:txBody>
          <a:bodyPr>
            <a:normAutofit/>
          </a:bodyPr>
          <a:lstStyle/>
          <a:p>
            <a:pPr marL="0" indent="-288000" algn="l" rtl="0">
              <a:lnSpc>
                <a:spcPct val="80000"/>
              </a:lnSpc>
              <a:buFont typeface="Wingdings" pitchFamily="2" charset="2"/>
              <a:buChar char="Ø"/>
            </a:pPr>
            <a:r>
              <a:rPr lang="en-US" dirty="0"/>
              <a:t>Diuretics are drugs that act on kidney to increase urine flow.  </a:t>
            </a:r>
          </a:p>
          <a:p>
            <a:pPr marL="0" indent="-288000" algn="l" rtl="0">
              <a:lnSpc>
                <a:spcPct val="80000"/>
              </a:lnSpc>
              <a:buNone/>
            </a:pPr>
            <a:endParaRPr lang="en-US" dirty="0"/>
          </a:p>
          <a:p>
            <a:pPr marL="0" indent="-288000" algn="l" rtl="0">
              <a:lnSpc>
                <a:spcPct val="80000"/>
              </a:lnSpc>
              <a:buFont typeface="Wingdings" pitchFamily="2" charset="2"/>
              <a:buChar char="Ø"/>
            </a:pPr>
            <a:r>
              <a:rPr lang="en-US" dirty="0"/>
              <a:t>Most work by decreasing </a:t>
            </a:r>
            <a:r>
              <a:rPr lang="en-US" dirty="0" err="1"/>
              <a:t>reabsorption</a:t>
            </a:r>
            <a:r>
              <a:rPr lang="en-US" dirty="0"/>
              <a:t> of Na+ at different sites in </a:t>
            </a:r>
            <a:r>
              <a:rPr lang="en-US" dirty="0" err="1"/>
              <a:t>nephron</a:t>
            </a:r>
            <a:r>
              <a:rPr lang="en-US" dirty="0"/>
              <a:t>.</a:t>
            </a:r>
          </a:p>
          <a:p>
            <a:pPr marL="0" indent="-288000" algn="l" rtl="0">
              <a:lnSpc>
                <a:spcPct val="80000"/>
              </a:lnSpc>
              <a:buFont typeface="Wingdings" pitchFamily="2" charset="2"/>
              <a:buChar char="Ø"/>
            </a:pPr>
            <a:endParaRPr lang="en-US" dirty="0"/>
          </a:p>
          <a:p>
            <a:pPr marL="0" indent="-288000" algn="l" rtl="0">
              <a:lnSpc>
                <a:spcPct val="80000"/>
              </a:lnSpc>
              <a:buFont typeface="Wingdings" pitchFamily="2" charset="2"/>
              <a:buChar char="Ø"/>
            </a:pPr>
            <a:r>
              <a:rPr lang="en-US" dirty="0"/>
              <a:t>Na</a:t>
            </a:r>
            <a:r>
              <a:rPr lang="en-US" baseline="30000" dirty="0"/>
              <a:t>+</a:t>
            </a:r>
            <a:r>
              <a:rPr lang="en-US" dirty="0"/>
              <a:t> and other ions, such as </a:t>
            </a:r>
            <a:r>
              <a:rPr lang="en-US" dirty="0" err="1"/>
              <a:t>Cl</a:t>
            </a:r>
            <a:r>
              <a:rPr lang="en-US" baseline="30000" dirty="0"/>
              <a:t>-</a:t>
            </a:r>
            <a:r>
              <a:rPr lang="en-US" dirty="0"/>
              <a:t>, enter the urine in greater than normal amounts along with water, which is carried passively to maintain osmotic equilibrium.</a:t>
            </a:r>
          </a:p>
          <a:p>
            <a:pPr marL="0" indent="-288000" algn="l" rtl="0">
              <a:lnSpc>
                <a:spcPct val="80000"/>
              </a:lnSpc>
              <a:buFont typeface="Wingdings" pitchFamily="2" charset="2"/>
              <a:buChar char="Ø"/>
            </a:pPr>
            <a:endParaRPr lang="en-US" dirty="0"/>
          </a:p>
          <a:p>
            <a:pPr marL="0" indent="-288000" algn="l" rtl="0">
              <a:lnSpc>
                <a:spcPct val="80000"/>
              </a:lnSpc>
              <a:buFont typeface="Wingdings" pitchFamily="2" charset="2"/>
              <a:buChar char="Ø"/>
            </a:pPr>
            <a:r>
              <a:rPr lang="en-US" dirty="0"/>
              <a:t>Diuretics result in:</a:t>
            </a:r>
          </a:p>
          <a:p>
            <a:pPr marL="0" indent="-288000" algn="l" rtl="0">
              <a:lnSpc>
                <a:spcPct val="80000"/>
              </a:lnSpc>
              <a:buNone/>
            </a:pPr>
            <a:r>
              <a:rPr lang="en-US" dirty="0"/>
              <a:t>1.  Increase volume of urine</a:t>
            </a:r>
          </a:p>
          <a:p>
            <a:pPr marL="0" indent="-288000" algn="l" rtl="0">
              <a:lnSpc>
                <a:spcPct val="80000"/>
              </a:lnSpc>
              <a:buNone/>
            </a:pPr>
            <a:r>
              <a:rPr lang="en-US" dirty="0"/>
              <a:t>2. Change urine pH</a:t>
            </a:r>
          </a:p>
          <a:p>
            <a:pPr marL="0" indent="-288000" algn="l" rtl="0">
              <a:lnSpc>
                <a:spcPct val="80000"/>
              </a:lnSpc>
              <a:buNone/>
            </a:pPr>
            <a:r>
              <a:rPr lang="en-US" dirty="0"/>
              <a:t>3. Change ionic composition of the urine and blood</a:t>
            </a:r>
            <a:endParaRPr lang="ar-JO"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7467600" cy="639762"/>
          </a:xfrm>
        </p:spPr>
        <p:txBody>
          <a:bodyPr/>
          <a:lstStyle/>
          <a:p>
            <a:pPr algn="ctr"/>
            <a:r>
              <a:rPr lang="en-US" b="1" dirty="0">
                <a:solidFill>
                  <a:schemeClr val="tx1"/>
                </a:solidFill>
              </a:rPr>
              <a:t>Classification</a:t>
            </a:r>
            <a:endParaRPr lang="ar-JO" b="1" dirty="0">
              <a:solidFill>
                <a:schemeClr val="tx1"/>
              </a:solidFill>
            </a:endParaRPr>
          </a:p>
        </p:txBody>
      </p:sp>
      <p:pic>
        <p:nvPicPr>
          <p:cNvPr id="4" name="Picture 2"/>
          <p:cNvPicPr>
            <a:picLocks noChangeAspect="1" noChangeArrowheads="1"/>
          </p:cNvPicPr>
          <p:nvPr/>
        </p:nvPicPr>
        <p:blipFill>
          <a:blip r:embed="rId2"/>
          <a:srcRect/>
          <a:stretch>
            <a:fillRect/>
          </a:stretch>
        </p:blipFill>
        <p:spPr bwMode="auto">
          <a:xfrm>
            <a:off x="2133600" y="838200"/>
            <a:ext cx="5410200" cy="5967600"/>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115948" y="457200"/>
            <a:ext cx="8985848" cy="5943600"/>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7467600" cy="792162"/>
          </a:xfrm>
        </p:spPr>
        <p:txBody>
          <a:bodyPr/>
          <a:lstStyle/>
          <a:p>
            <a:pPr algn="ctr"/>
            <a:r>
              <a:rPr lang="en-US" b="1" dirty="0">
                <a:solidFill>
                  <a:schemeClr val="tx1"/>
                </a:solidFill>
              </a:rPr>
              <a:t>1. </a:t>
            </a:r>
            <a:r>
              <a:rPr lang="en-US" b="1" dirty="0" err="1">
                <a:solidFill>
                  <a:schemeClr val="tx1"/>
                </a:solidFill>
              </a:rPr>
              <a:t>Thiazides</a:t>
            </a:r>
            <a:r>
              <a:rPr lang="en-US" b="1" dirty="0">
                <a:solidFill>
                  <a:schemeClr val="tx1"/>
                </a:solidFill>
              </a:rPr>
              <a:t> and related agents</a:t>
            </a:r>
            <a:endParaRPr lang="ar-JO" b="1" dirty="0">
              <a:solidFill>
                <a:schemeClr val="tx1"/>
              </a:solidFill>
            </a:endParaRPr>
          </a:p>
        </p:txBody>
      </p:sp>
      <p:sp>
        <p:nvSpPr>
          <p:cNvPr id="3" name="Content Placeholder 2"/>
          <p:cNvSpPr>
            <a:spLocks noGrp="1"/>
          </p:cNvSpPr>
          <p:nvPr>
            <p:ph sz="quarter" idx="1"/>
          </p:nvPr>
        </p:nvSpPr>
        <p:spPr>
          <a:xfrm>
            <a:off x="76200" y="762000"/>
            <a:ext cx="8686800" cy="6172200"/>
          </a:xfrm>
        </p:spPr>
        <p:txBody>
          <a:bodyPr>
            <a:normAutofit/>
          </a:bodyPr>
          <a:lstStyle/>
          <a:p>
            <a:pPr algn="l" rtl="0">
              <a:buFont typeface="Wingdings" pitchFamily="2" charset="2"/>
              <a:buChar char="Ø"/>
            </a:pPr>
            <a:r>
              <a:rPr lang="en-US" dirty="0"/>
              <a:t>They are sulfonamide derivatives and their mechanism of action is similar</a:t>
            </a:r>
          </a:p>
          <a:p>
            <a:pPr algn="l" rtl="0">
              <a:buFont typeface="Wingdings" pitchFamily="2" charset="2"/>
              <a:buChar char="Ø"/>
            </a:pPr>
            <a:r>
              <a:rPr lang="en-US" dirty="0"/>
              <a:t>They are the most widely used of the diuretic drugs</a:t>
            </a:r>
          </a:p>
          <a:p>
            <a:pPr algn="l" rtl="0">
              <a:buFont typeface="Wingdings" pitchFamily="2" charset="2"/>
              <a:buChar char="Ø"/>
            </a:pPr>
            <a:endParaRPr lang="en-US" dirty="0"/>
          </a:p>
          <a:p>
            <a:pPr algn="ctr" rtl="0">
              <a:buNone/>
            </a:pPr>
            <a:r>
              <a:rPr lang="en-US" dirty="0">
                <a:solidFill>
                  <a:srgbClr val="FF0000"/>
                </a:solidFill>
              </a:rPr>
              <a:t>Mechanism of action</a:t>
            </a:r>
          </a:p>
          <a:p>
            <a:pPr algn="ctr" rtl="0">
              <a:buNone/>
            </a:pPr>
            <a:endParaRPr lang="en-US" dirty="0">
              <a:solidFill>
                <a:srgbClr val="FF0000"/>
              </a:solidFill>
            </a:endParaRPr>
          </a:p>
          <a:p>
            <a:pPr algn="ctr" rtl="0">
              <a:buNone/>
            </a:pPr>
            <a:r>
              <a:rPr lang="en-US" dirty="0"/>
              <a:t>They act mainly in the cortical region of the ascending loop of </a:t>
            </a:r>
            <a:r>
              <a:rPr lang="en-US" dirty="0" err="1"/>
              <a:t>Henle</a:t>
            </a:r>
            <a:r>
              <a:rPr lang="en-US" dirty="0"/>
              <a:t> and the distal tubule to decrease the </a:t>
            </a:r>
            <a:r>
              <a:rPr lang="en-US" dirty="0" err="1"/>
              <a:t>reabsorption</a:t>
            </a:r>
            <a:r>
              <a:rPr lang="en-US" dirty="0"/>
              <a:t> of Na+, apparently by inhibition of Na+/</a:t>
            </a:r>
            <a:r>
              <a:rPr lang="en-US" dirty="0" err="1"/>
              <a:t>Cl</a:t>
            </a:r>
            <a:r>
              <a:rPr lang="en-US" dirty="0"/>
              <a:t>–  </a:t>
            </a:r>
            <a:r>
              <a:rPr lang="en-US" dirty="0" err="1"/>
              <a:t>cotransporter</a:t>
            </a:r>
            <a:r>
              <a:rPr lang="en-US" dirty="0"/>
              <a:t> on the luminal membrane of the tubules resulting in</a:t>
            </a:r>
          </a:p>
          <a:p>
            <a:pPr algn="l" rtl="0">
              <a:buNone/>
            </a:pPr>
            <a:endParaRPr lang="ar-JO"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1A1E8E06EC6444FAFC969E2A8D1A55E" ma:contentTypeVersion="4" ma:contentTypeDescription="Create a new document." ma:contentTypeScope="" ma:versionID="f5dea1a68b0326f63c2e530132a118ad">
  <xsd:schema xmlns:xsd="http://www.w3.org/2001/XMLSchema" xmlns:xs="http://www.w3.org/2001/XMLSchema" xmlns:p="http://schemas.microsoft.com/office/2006/metadata/properties" xmlns:ns2="3ae45523-5a85-45e7-8008-accd3c84eec0" targetNamespace="http://schemas.microsoft.com/office/2006/metadata/properties" ma:root="true" ma:fieldsID="363deaca5050fa10968f66489b46302e" ns2:_="">
    <xsd:import namespace="3ae45523-5a85-45e7-8008-accd3c84eec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e45523-5a85-45e7-8008-accd3c84ee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6EC0D8F-A6AF-47B2-9B37-19CB194533E7}">
  <ds:schemaRefs>
    <ds:schemaRef ds:uri="http://schemas.microsoft.com/office/2006/metadata/properties"/>
    <ds:schemaRef ds:uri="http://www.w3.org/2000/xmlns/"/>
  </ds:schemaRefs>
</ds:datastoreItem>
</file>

<file path=customXml/itemProps2.xml><?xml version="1.0" encoding="utf-8"?>
<ds:datastoreItem xmlns:ds="http://schemas.openxmlformats.org/officeDocument/2006/customXml" ds:itemID="{5E7EC00C-2136-4E4B-9422-667AA6085002}">
  <ds:schemaRefs>
    <ds:schemaRef ds:uri="http://schemas.microsoft.com/sharepoint/v3/contenttype/forms"/>
  </ds:schemaRefs>
</ds:datastoreItem>
</file>

<file path=customXml/itemProps3.xml><?xml version="1.0" encoding="utf-8"?>
<ds:datastoreItem xmlns:ds="http://schemas.openxmlformats.org/officeDocument/2006/customXml" ds:itemID="{97E3EEAF-1B59-41A4-A835-7916A69E010F}">
  <ds:schemaRefs>
    <ds:schemaRef ds:uri="http://schemas.microsoft.com/office/2006/metadata/contentType"/>
    <ds:schemaRef ds:uri="http://schemas.microsoft.com/office/2006/metadata/properties/metaAttributes"/>
    <ds:schemaRef ds:uri="http://www.w3.org/2000/xmlns/"/>
    <ds:schemaRef ds:uri="http://www.w3.org/2001/XMLSchema"/>
    <ds:schemaRef ds:uri="3ae45523-5a85-45e7-8008-accd3c84eec0"/>
  </ds:schemaRefs>
</ds:datastoreItem>
</file>

<file path=docProps/app.xml><?xml version="1.0" encoding="utf-8"?>
<Properties xmlns="http://schemas.openxmlformats.org/officeDocument/2006/extended-properties" xmlns:vt="http://schemas.openxmlformats.org/officeDocument/2006/docPropsVTypes">
  <Template>Oriel</Template>
  <TotalTime>397</TotalTime>
  <Words>1911</Words>
  <Application>Microsoft Office PowerPoint</Application>
  <PresentationFormat>On-screen Show (4:3)</PresentationFormat>
  <Paragraphs>147</Paragraphs>
  <Slides>23</Slides>
  <Notes>2</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Oriel</vt:lpstr>
      <vt:lpstr>Diuretics</vt:lpstr>
      <vt:lpstr>Normal Regulation of Fluid and Electrolytes by the Kidneys</vt:lpstr>
      <vt:lpstr>PowerPoint Presentation</vt:lpstr>
      <vt:lpstr>Kidney Function in Disease</vt:lpstr>
      <vt:lpstr>PowerPoint Presentation</vt:lpstr>
      <vt:lpstr>Definition</vt:lpstr>
      <vt:lpstr>Classification</vt:lpstr>
      <vt:lpstr>PowerPoint Presentation</vt:lpstr>
      <vt:lpstr>1. Thiazides and related agents</vt:lpstr>
      <vt:lpstr>PowerPoint Presentation</vt:lpstr>
      <vt:lpstr>PowerPoint Presentation</vt:lpstr>
      <vt:lpstr>PowerPoint Presentation</vt:lpstr>
      <vt:lpstr>2. Loop or High-Ceiling Diuretics </vt:lpstr>
      <vt:lpstr>PowerPoint Presentation</vt:lpstr>
      <vt:lpstr>PowerPoint Presentation</vt:lpstr>
      <vt:lpstr>3. Potassium-Sparing Diuretics </vt:lpstr>
      <vt:lpstr>PowerPoint Presentation</vt:lpstr>
      <vt:lpstr>PowerPoint Presentation</vt:lpstr>
      <vt:lpstr>4. Carbonic Anhydrase Inhibitors</vt:lpstr>
      <vt:lpstr>PowerPoint Presentation</vt:lpstr>
      <vt:lpstr>5. Osmotic Diuretics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WhatsApp</dc:creator>
  <cp:lastModifiedBy>Sanabil Hassanat</cp:lastModifiedBy>
  <cp:revision>72</cp:revision>
  <dcterms:created xsi:type="dcterms:W3CDTF">2006-08-16T00:00:00Z</dcterms:created>
  <dcterms:modified xsi:type="dcterms:W3CDTF">2022-05-10T03:32:07Z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0x01010081A1E8E06EC6444FAFC969E2A8D1A55E</vt:lpwstr>
  </property>
</Properties>
</file>