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1"/>
  </p:notesMasterIdLst>
  <p:sldIdLst>
    <p:sldId id="318" r:id="rId3"/>
    <p:sldId id="294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56" r:id="rId28"/>
    <p:sldId id="257" r:id="rId29"/>
    <p:sldId id="259" r:id="rId30"/>
    <p:sldId id="258" r:id="rId31"/>
    <p:sldId id="260" r:id="rId32"/>
    <p:sldId id="261" r:id="rId33"/>
    <p:sldId id="272" r:id="rId34"/>
    <p:sldId id="262" r:id="rId35"/>
    <p:sldId id="263" r:id="rId36"/>
    <p:sldId id="264" r:id="rId37"/>
    <p:sldId id="265" r:id="rId38"/>
    <p:sldId id="289" r:id="rId39"/>
    <p:sldId id="266" r:id="rId40"/>
    <p:sldId id="267" r:id="rId41"/>
    <p:sldId id="288" r:id="rId42"/>
    <p:sldId id="268" r:id="rId43"/>
    <p:sldId id="269" r:id="rId44"/>
    <p:sldId id="270" r:id="rId45"/>
    <p:sldId id="271" r:id="rId46"/>
    <p:sldId id="273" r:id="rId47"/>
    <p:sldId id="274" r:id="rId48"/>
    <p:sldId id="275" r:id="rId49"/>
    <p:sldId id="278" r:id="rId50"/>
    <p:sldId id="276" r:id="rId51"/>
    <p:sldId id="277" r:id="rId52"/>
    <p:sldId id="279" r:id="rId53"/>
    <p:sldId id="280" r:id="rId54"/>
    <p:sldId id="281" r:id="rId55"/>
    <p:sldId id="284" r:id="rId56"/>
    <p:sldId id="285" r:id="rId57"/>
    <p:sldId id="286" r:id="rId58"/>
    <p:sldId id="287" r:id="rId59"/>
    <p:sldId id="29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1398" autoAdjust="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65089C-47D7-4341-B6DA-602A66C0B668}" type="datetimeFigureOut">
              <a:rPr lang="ar-JO" smtClean="0"/>
              <a:pPr/>
              <a:t>26/02/1442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1E5D84-5B5F-4548-AD05-CAEF018D8F1C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F9FC-85F0-4EC4-A9DB-B3AEC1CD34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E5D84-5B5F-4548-AD05-CAEF018D8F1C}" type="slidenum">
              <a:rPr lang="ar-JO" smtClean="0"/>
              <a:pPr/>
              <a:t>50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" y="19052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4" y="1701847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5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0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6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72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6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E4444"/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3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>
                <a:solidFill>
                  <a:srgbClr val="000000"/>
                </a:solidFill>
              </a:rPr>
              <a:pPr/>
              <a:t>10/13/2020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pt-flower-background-650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abriola" pitchFamily="82" charset="0"/>
              </a:rPr>
              <a:t>Congenital anomalies of CNS </a:t>
            </a:r>
            <a:br>
              <a:rPr lang="en-US" b="1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Gabriola" pitchFamily="82" charset="0"/>
              </a:rPr>
              <a:t>Abla</a:t>
            </a:r>
            <a:r>
              <a:rPr lang="en-US" b="1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en-US" b="1" smtClean="0">
                <a:solidFill>
                  <a:schemeClr val="bg1"/>
                </a:solidFill>
                <a:latin typeface="Gabriola" pitchFamily="82" charset="0"/>
              </a:rPr>
              <a:t>sultan             </a:t>
            </a:r>
            <a:r>
              <a:rPr lang="en-US" b="1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Gabriola" pitchFamily="82" charset="0"/>
              </a:rPr>
              <a:t>Felasten</a:t>
            </a:r>
            <a:r>
              <a:rPr lang="en-US" b="1" dirty="0" smtClean="0">
                <a:solidFill>
                  <a:schemeClr val="bg1"/>
                </a:solidFill>
                <a:latin typeface="Gabriola" pitchFamily="82" charset="0"/>
              </a:rPr>
              <a:t>  Abed</a:t>
            </a:r>
            <a:r>
              <a:rPr lang="ar-JO" dirty="0" smtClean="0">
                <a:solidFill>
                  <a:schemeClr val="bg1"/>
                </a:solidFill>
              </a:rPr>
              <a:t/>
            </a:r>
            <a:br>
              <a:rPr lang="ar-JO" dirty="0" smtClean="0">
                <a:solidFill>
                  <a:schemeClr val="bg1"/>
                </a:solidFill>
              </a:rPr>
            </a:br>
            <a:endParaRPr lang="ar-J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1-Location </a:t>
            </a:r>
          </a:p>
        </p:txBody>
      </p:sp>
      <p:pic>
        <p:nvPicPr>
          <p:cNvPr id="5" name="Picture 2" descr="C:\Users\4t4\Desktop\Encephalocele-w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22" y="1397635"/>
            <a:ext cx="1879759" cy="2813050"/>
          </a:xfrm>
          <a:prstGeom prst="rect">
            <a:avLst/>
          </a:prstGeom>
          <a:noFill/>
        </p:spPr>
      </p:pic>
      <p:sp>
        <p:nvSpPr>
          <p:cNvPr id="4" name="Text Box 3"/>
          <p:cNvSpPr txBox="1"/>
          <p:nvPr/>
        </p:nvSpPr>
        <p:spPr>
          <a:xfrm>
            <a:off x="497697" y="1029335"/>
            <a:ext cx="212740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occipital</a:t>
            </a:r>
          </a:p>
        </p:txBody>
      </p:sp>
      <p:pic>
        <p:nvPicPr>
          <p:cNvPr id="3075" name="Picture 3" descr="C:\Users\4t4\Desktop\parietal_encephalocele_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969" y="1506251"/>
            <a:ext cx="1785938" cy="2596515"/>
          </a:xfrm>
          <a:prstGeom prst="rect">
            <a:avLst/>
          </a:prstGeom>
          <a:noFill/>
        </p:spPr>
      </p:pic>
      <p:sp>
        <p:nvSpPr>
          <p:cNvPr id="6" name="Text Box 5"/>
          <p:cNvSpPr txBox="1"/>
          <p:nvPr/>
        </p:nvSpPr>
        <p:spPr>
          <a:xfrm>
            <a:off x="3485199" y="1195070"/>
            <a:ext cx="19350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parital</a:t>
            </a:r>
          </a:p>
        </p:txBody>
      </p:sp>
      <p:pic>
        <p:nvPicPr>
          <p:cNvPr id="3074" name="Picture 2" descr="C:\Users\4t4\Desktop\frontal_encephalocele_001.jpg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599" y="1506220"/>
            <a:ext cx="1785938" cy="2595880"/>
          </a:xfrm>
          <a:prstGeom prst="rect">
            <a:avLst/>
          </a:prstGeom>
          <a:noFill/>
        </p:spPr>
      </p:pic>
      <p:sp>
        <p:nvSpPr>
          <p:cNvPr id="7" name="Text Box 6"/>
          <p:cNvSpPr txBox="1"/>
          <p:nvPr/>
        </p:nvSpPr>
        <p:spPr>
          <a:xfrm>
            <a:off x="6314601" y="1149985"/>
            <a:ext cx="19578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frontal</a:t>
            </a:r>
          </a:p>
        </p:txBody>
      </p:sp>
      <p:pic>
        <p:nvPicPr>
          <p:cNvPr id="3076" name="Picture 4" descr="C:\Users\4t4\Desktop\figure2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" y="4835556"/>
            <a:ext cx="2743200" cy="1997075"/>
          </a:xfrm>
          <a:prstGeom prst="rect">
            <a:avLst/>
          </a:prstGeom>
          <a:noFill/>
        </p:spPr>
      </p:pic>
      <p:sp>
        <p:nvSpPr>
          <p:cNvPr id="8" name="Text Box 7"/>
          <p:cNvSpPr txBox="1"/>
          <p:nvPr/>
        </p:nvSpPr>
        <p:spPr>
          <a:xfrm>
            <a:off x="1153954" y="4228465"/>
            <a:ext cx="20145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ethmoidal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2-contents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0148" t="11382" r="17973" b="29129"/>
          <a:stretch>
            <a:fillRect/>
          </a:stretch>
        </p:blipFill>
        <p:spPr bwMode="auto">
          <a:xfrm>
            <a:off x="-84772" y="773435"/>
            <a:ext cx="9228296" cy="618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3-associated 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74750"/>
            <a:ext cx="7161848" cy="337312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-Trisomy 13 , 18  </a:t>
            </a:r>
          </a:p>
          <a:p>
            <a:pPr>
              <a:buNone/>
            </a:pPr>
            <a:r>
              <a:rPr 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-hydrocephalus / microceph </a:t>
            </a:r>
          </a:p>
          <a:p>
            <a:pPr>
              <a:buNone/>
            </a:pPr>
            <a:r>
              <a:rPr 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-Meckle Gruber syndrome(occipital encephalocele with multiple renal cysts , postaxial </a:t>
            </a:r>
            <a:r>
              <a:rPr lang="en-US" dirty="0" err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polydactyly</a:t>
            </a:r>
            <a:r>
              <a:rPr 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). </a:t>
            </a:r>
          </a:p>
          <a:p>
            <a:pPr>
              <a:buNone/>
            </a:pPr>
            <a:r>
              <a:rPr 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- and chiari 3 malformation</a:t>
            </a:r>
            <a:endParaRPr lang="en-US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>
              <a:buNone/>
            </a:pPr>
            <a:endParaRPr lang="en-US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endParaRPr lang="en-US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67689" y="7141845"/>
            <a:ext cx="2466975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sym typeface="+mn-ea"/>
              </a:rPr>
              <a:t>Markers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ym typeface="+mn-ea"/>
              </a:rPr>
              <a:t> </a:t>
            </a:r>
            <a:r>
              <a:rPr lang="en-US" sz="2800" dirty="0">
                <a:sym typeface="+mn-ea"/>
              </a:rPr>
              <a:t>: MS AFP ↑ . 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r>
              <a:rPr lang="en-US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sym typeface="+mn-ea"/>
              </a:rPr>
              <a:t>Imaging</a:t>
            </a:r>
            <a:r>
              <a:rPr lang="en-US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ym typeface="+mn-ea"/>
              </a:rPr>
              <a:t> </a:t>
            </a:r>
            <a:r>
              <a:rPr lang="en-US" sz="2800" b="1" dirty="0">
                <a:sym typeface="+mn-ea"/>
              </a:rPr>
              <a:t>: US , MRI </a:t>
            </a:r>
            <a:r>
              <a:rPr lang="en-US" sz="2800" b="1" dirty="0" smtClean="0">
                <a:sym typeface="+mn-ea"/>
              </a:rPr>
              <a:t>.</a:t>
            </a:r>
            <a:endParaRPr lang="en-US" sz="2800" b="1" dirty="0" smtClean="0"/>
          </a:p>
          <a:p>
            <a:pPr>
              <a:buNone/>
            </a:pPr>
            <a:endParaRPr lang="en-US" sz="2800" b="1" dirty="0"/>
          </a:p>
          <a:p>
            <a:r>
              <a:rPr lang="en-US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sym typeface="+mn-ea"/>
              </a:rPr>
              <a:t>Management</a:t>
            </a:r>
            <a:r>
              <a:rPr lang="en-US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ym typeface="+mn-ea"/>
              </a:rPr>
              <a:t> </a:t>
            </a:r>
            <a:r>
              <a:rPr lang="en-US" sz="2800" b="1" dirty="0">
                <a:sym typeface="+mn-ea"/>
              </a:rPr>
              <a:t>:  </a:t>
            </a:r>
            <a:r>
              <a:rPr lang="en-US" sz="2800" b="1" dirty="0">
                <a:solidFill>
                  <a:srgbClr val="C00000"/>
                </a:solidFill>
                <a:sym typeface="+mn-ea"/>
              </a:rPr>
              <a:t>Surgery</a:t>
            </a:r>
            <a:r>
              <a:rPr lang="en-US" sz="2800" dirty="0">
                <a:sym typeface="+mn-ea"/>
              </a:rPr>
              <a:t> to remove the herniated sac ( tissue should be excised) and repair the opening in the skull .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4100" name="Picture 4" descr="C:\Users\4t4\Desktop\posten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714" y="1016025"/>
            <a:ext cx="4522946" cy="2901315"/>
          </a:xfrm>
          <a:prstGeom prst="rect">
            <a:avLst/>
          </a:prstGeom>
          <a:noFill/>
        </p:spPr>
      </p:pic>
      <p:pic>
        <p:nvPicPr>
          <p:cNvPr id="4101" name="Picture 5" descr="C:\Users\4t4\Desktop\Enca15.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714" y="3917315"/>
            <a:ext cx="4522946" cy="2820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23"/>
            <a:ext cx="8229600" cy="82486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fornian FB" panose="0207040306080B030204" pitchFamily="18" charset="0"/>
                <a:sym typeface="+mn-ea"/>
              </a:rPr>
              <a:t>Chiari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fornian FB" panose="0207040306080B030204" pitchFamily="18" charset="0"/>
                <a:sym typeface="+mn-ea"/>
              </a:rPr>
              <a:t> Malformation</a:t>
            </a: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1174750"/>
            <a:ext cx="8440579" cy="2040890"/>
          </a:xfrm>
        </p:spPr>
        <p:txBody>
          <a:bodyPr/>
          <a:lstStyle/>
          <a:p>
            <a:r>
              <a:rPr lang="en-US"/>
              <a:t>Caudal protrusion of “peg-shaped” cerebellar tonsils below foramen magnum</a:t>
            </a:r>
          </a:p>
          <a:p>
            <a:r>
              <a:rPr lang="en-US"/>
              <a:t>divided into 4 types</a:t>
            </a:r>
          </a:p>
        </p:txBody>
      </p:sp>
      <p:pic>
        <p:nvPicPr>
          <p:cNvPr id="104450" name="Picture 2" descr="Chiari malformations: principles of diagnosis and management | The BM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39" y="3215640"/>
            <a:ext cx="7592378" cy="349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Type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err="1"/>
              <a:t>Herniation</a:t>
            </a:r>
            <a:r>
              <a:rPr lang="en-US" sz="2000" dirty="0"/>
              <a:t> of </a:t>
            </a:r>
            <a:r>
              <a:rPr lang="en-US" sz="2000" dirty="0" err="1"/>
              <a:t>cerebellar</a:t>
            </a:r>
            <a:r>
              <a:rPr lang="en-US" sz="2000" dirty="0"/>
              <a:t> tonsils through foramen magnum </a:t>
            </a:r>
          </a:p>
          <a:p>
            <a:r>
              <a:rPr lang="en-US" sz="2000" dirty="0"/>
              <a:t>no </a:t>
            </a:r>
            <a:r>
              <a:rPr lang="en-US" sz="2000" dirty="0" err="1"/>
              <a:t>herniation</a:t>
            </a:r>
            <a:r>
              <a:rPr lang="en-US" sz="2000" dirty="0"/>
              <a:t> of brain stem</a:t>
            </a:r>
          </a:p>
          <a:p>
            <a:r>
              <a:rPr lang="en-US" sz="2000" dirty="0"/>
              <a:t>most common form</a:t>
            </a:r>
          </a:p>
          <a:p>
            <a:r>
              <a:rPr lang="en-US" sz="2000" dirty="0"/>
              <a:t>usually diagnosed in adolescence or adulthood</a:t>
            </a:r>
          </a:p>
          <a:p>
            <a:r>
              <a:rPr lang="en-US" sz="2000" dirty="0"/>
              <a:t>   cause </a:t>
            </a:r>
            <a:r>
              <a:rPr lang="en-US" sz="2000" dirty="0" err="1">
                <a:solidFill>
                  <a:srgbClr val="FF0000"/>
                </a:solidFill>
              </a:rPr>
              <a:t>syringomyelia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(in which a cyst or cavity forms within the spinal cord. This cyst, called a </a:t>
            </a:r>
            <a:r>
              <a:rPr lang="en-US" sz="2000" dirty="0" err="1"/>
              <a:t>syrinx</a:t>
            </a:r>
            <a:r>
              <a:rPr lang="en-US" sz="2000" dirty="0"/>
              <a:t>, can expand and elongate over time)</a:t>
            </a:r>
          </a:p>
        </p:txBody>
      </p:sp>
      <p:pic>
        <p:nvPicPr>
          <p:cNvPr id="5" name="Content Placeholder 4" descr="120199912_981012189415008_7843620804069947684_n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32444" y="2110761"/>
            <a:ext cx="2485549" cy="4535805"/>
          </a:xfrm>
          <a:prstGeom prst="rect">
            <a:avLst/>
          </a:prstGeom>
        </p:spPr>
      </p:pic>
      <p:pic>
        <p:nvPicPr>
          <p:cNvPr id="6" name="Picture 5" descr="104428769_2637617383159883_8894668769366339804_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7508" y="2110105"/>
            <a:ext cx="2506028" cy="45364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64266" y="4122441"/>
            <a:ext cx="1709261" cy="31686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Type 1 clinical presentation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8553926" cy="4953000"/>
          </a:xfrm>
        </p:spPr>
        <p:txBody>
          <a:bodyPr/>
          <a:lstStyle/>
          <a:p>
            <a:r>
              <a:rPr lang="en-US" sz="2400" dirty="0" smtClean="0">
                <a:sym typeface="+mn-ea"/>
              </a:rPr>
              <a:t>Compression of 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upper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cervical cord </a:t>
            </a:r>
            <a:r>
              <a:rPr lang="en-US" sz="2400" dirty="0" smtClean="0">
                <a:sym typeface="+mn-ea"/>
              </a:rPr>
              <a:t>resulting in </a:t>
            </a:r>
            <a:r>
              <a:rPr lang="en-US" sz="2400" dirty="0" err="1" smtClean="0">
                <a:solidFill>
                  <a:srgbClr val="FF0000"/>
                </a:solidFill>
                <a:sym typeface="+mn-ea"/>
              </a:rPr>
              <a:t>myelopathy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 .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ym typeface="+mn-ea"/>
              </a:rPr>
              <a:t>Compression of 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cerebellum</a:t>
            </a:r>
            <a:r>
              <a:rPr lang="en-US" sz="2400" dirty="0" smtClean="0">
                <a:sym typeface="+mn-ea"/>
              </a:rPr>
              <a:t> may result in 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ataxia, </a:t>
            </a:r>
            <a:r>
              <a:rPr lang="en-US" sz="2400" dirty="0" err="1" smtClean="0">
                <a:solidFill>
                  <a:srgbClr val="FF0000"/>
                </a:solidFill>
                <a:sym typeface="+mn-ea"/>
              </a:rPr>
              <a:t>dysmetria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, intentional tremor , </a:t>
            </a:r>
            <a:r>
              <a:rPr lang="en-US" sz="2400" dirty="0" err="1" smtClean="0">
                <a:solidFill>
                  <a:srgbClr val="FF0000"/>
                </a:solidFill>
                <a:sym typeface="+mn-ea"/>
              </a:rPr>
              <a:t>nystagmus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.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ym typeface="+mn-ea"/>
              </a:rPr>
              <a:t>Disruption of 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CSF flow </a:t>
            </a:r>
            <a:r>
              <a:rPr lang="en-US" sz="2400" dirty="0" smtClean="0">
                <a:sym typeface="+mn-ea"/>
              </a:rPr>
              <a:t>through foramen magnum 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: ↑ ICP , </a:t>
            </a:r>
            <a:r>
              <a:rPr lang="en-US" sz="2400" dirty="0" err="1" smtClean="0">
                <a:solidFill>
                  <a:srgbClr val="FF0000"/>
                </a:solidFill>
                <a:sym typeface="+mn-ea"/>
              </a:rPr>
              <a:t>suboccipital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 headache . Neck pain, vomiting , visual defects , </a:t>
            </a:r>
            <a:r>
              <a:rPr lang="en-US" sz="2400" dirty="0" err="1" smtClean="0">
                <a:solidFill>
                  <a:srgbClr val="FF0000"/>
                </a:solidFill>
                <a:sym typeface="+mn-ea"/>
              </a:rPr>
              <a:t>hydroceph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 &lt; 10% of cases </a:t>
            </a:r>
          </a:p>
          <a:p>
            <a:endParaRPr lang="en-US" sz="2400" dirty="0" smtClean="0">
              <a:solidFill>
                <a:srgbClr val="FF0000"/>
              </a:solidFill>
              <a:sym typeface="+mn-ea"/>
            </a:endParaRPr>
          </a:p>
          <a:p>
            <a:r>
              <a:rPr lang="en-US" sz="2400">
                <a:solidFill>
                  <a:srgbClr val="FF0000"/>
                </a:solidFill>
              </a:rPr>
              <a:t>Syringomyelia related symptoms</a:t>
            </a:r>
            <a:r>
              <a:rPr lang="en-US" sz="2400"/>
              <a:t>: cape-like loss of pain and temp sense , weakness and wasting of the small muscle of the hand , and progressive motor deficit of the lower and upper limbs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Type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973472"/>
            <a:ext cx="8440579" cy="2371725"/>
          </a:xfrm>
        </p:spPr>
        <p:txBody>
          <a:bodyPr/>
          <a:lstStyle/>
          <a:p>
            <a:r>
              <a:rPr lang="en-US" altLang="ar-JO" sz="1800" dirty="0" smtClean="0">
                <a:sym typeface="+mn-ea"/>
              </a:rPr>
              <a:t>caudal displacement of the </a:t>
            </a:r>
            <a:r>
              <a:rPr lang="en-US" altLang="ar-JO" sz="1800" b="1" dirty="0" err="1" smtClean="0">
                <a:solidFill>
                  <a:srgbClr val="00B050"/>
                </a:solidFill>
                <a:sym typeface="+mn-ea"/>
              </a:rPr>
              <a:t>cerebellar</a:t>
            </a:r>
            <a:r>
              <a:rPr lang="en-US" altLang="ar-JO" sz="1800" b="1" dirty="0" smtClean="0">
                <a:solidFill>
                  <a:srgbClr val="00B050"/>
                </a:solidFill>
                <a:sym typeface="+mn-ea"/>
              </a:rPr>
              <a:t> </a:t>
            </a:r>
            <a:r>
              <a:rPr lang="en-US" altLang="ar-JO" sz="1800" b="1" dirty="0" err="1" smtClean="0">
                <a:solidFill>
                  <a:srgbClr val="00B050"/>
                </a:solidFill>
                <a:sym typeface="+mn-ea"/>
              </a:rPr>
              <a:t>vermis</a:t>
            </a:r>
            <a:r>
              <a:rPr lang="en-US" altLang="ar-JO" sz="1800" b="1" dirty="0" smtClean="0">
                <a:solidFill>
                  <a:srgbClr val="00B050"/>
                </a:solidFill>
                <a:sym typeface="+mn-ea"/>
              </a:rPr>
              <a:t> , 4</a:t>
            </a:r>
            <a:r>
              <a:rPr lang="en-US" altLang="ar-JO" sz="1800" b="1" baseline="30000" dirty="0" smtClean="0">
                <a:solidFill>
                  <a:srgbClr val="00B050"/>
                </a:solidFill>
                <a:sym typeface="+mn-ea"/>
              </a:rPr>
              <a:t>th</a:t>
            </a:r>
            <a:r>
              <a:rPr lang="en-US" altLang="ar-JO" sz="1800" b="1" dirty="0" smtClean="0">
                <a:solidFill>
                  <a:srgbClr val="00B050"/>
                </a:solidFill>
                <a:sym typeface="+mn-ea"/>
              </a:rPr>
              <a:t> ventricle and medulla oblongata</a:t>
            </a:r>
            <a:r>
              <a:rPr lang="en-US" altLang="ar-JO" sz="1800" b="1" dirty="0" smtClean="0">
                <a:sym typeface="+mn-ea"/>
              </a:rPr>
              <a:t> </a:t>
            </a:r>
            <a:r>
              <a:rPr lang="en-US" altLang="ar-JO" sz="1800" dirty="0" smtClean="0">
                <a:sym typeface="+mn-ea"/>
              </a:rPr>
              <a:t>below </a:t>
            </a:r>
          </a:p>
          <a:p>
            <a:pPr marL="0" indent="0">
              <a:buNone/>
            </a:pPr>
            <a:r>
              <a:rPr lang="en-US" altLang="ar-JO" sz="1800" dirty="0" smtClean="0">
                <a:sym typeface="+mn-ea"/>
              </a:rPr>
              <a:t>foramen magnum , present </a:t>
            </a:r>
            <a:r>
              <a:rPr lang="en-US" altLang="ar-JO" sz="1800" b="1" dirty="0" smtClean="0">
                <a:sym typeface="+mn-ea"/>
              </a:rPr>
              <a:t>in infancy </a:t>
            </a:r>
            <a:r>
              <a:rPr lang="en-US" altLang="ar-JO" sz="1800" dirty="0" smtClean="0">
                <a:sym typeface="+mn-ea"/>
              </a:rPr>
              <a:t>, almost  always association with </a:t>
            </a:r>
            <a:r>
              <a:rPr lang="en-US" altLang="ar-JO" sz="1800" b="1" dirty="0" err="1" smtClean="0">
                <a:sym typeface="+mn-ea"/>
              </a:rPr>
              <a:t>myelomeningocele</a:t>
            </a:r>
            <a:r>
              <a:rPr lang="en-US" altLang="ar-JO" sz="1800" b="1" dirty="0" smtClean="0">
                <a:sym typeface="+mn-ea"/>
              </a:rPr>
              <a:t> .  </a:t>
            </a:r>
          </a:p>
          <a:p>
            <a:pPr>
              <a:buNone/>
            </a:pPr>
            <a:endParaRPr lang="en-US" sz="1800" dirty="0" smtClean="0">
              <a:sym typeface="+mn-ea"/>
            </a:endParaRPr>
          </a:p>
          <a:p>
            <a:pPr>
              <a:buNone/>
            </a:pPr>
            <a:r>
              <a:rPr lang="en-US" sz="1800" dirty="0" smtClean="0">
                <a:sym typeface="+mn-ea"/>
              </a:rPr>
              <a:t>-- </a:t>
            </a:r>
            <a:r>
              <a:rPr lang="en-US" sz="1800" dirty="0" smtClean="0">
                <a:solidFill>
                  <a:srgbClr val="FF0000"/>
                </a:solidFill>
                <a:sym typeface="+mn-ea"/>
              </a:rPr>
              <a:t>signs </a:t>
            </a:r>
            <a:r>
              <a:rPr lang="en-US" sz="1800" dirty="0">
                <a:sym typeface="+mn-ea"/>
              </a:rPr>
              <a:t>of brainstem dysfunction predominate:</a:t>
            </a:r>
          </a:p>
          <a:p>
            <a:pPr>
              <a:buNone/>
            </a:pPr>
            <a:r>
              <a:rPr lang="en-US" sz="1800" dirty="0">
                <a:sym typeface="+mn-ea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+mn-ea"/>
              </a:rPr>
              <a:t>swallowing/feeding difficulties</a:t>
            </a:r>
            <a:r>
              <a:rPr lang="en-US" sz="1800" dirty="0">
                <a:solidFill>
                  <a:srgbClr val="FF0000"/>
                </a:solidFill>
                <a:sym typeface="+mn-ea"/>
              </a:rPr>
              <a:t>, stridor, apnea, respiratory depression  .nystagmus </a:t>
            </a:r>
            <a:r>
              <a:rPr lang="en-US" sz="1800" dirty="0">
                <a:sym typeface="+mn-ea"/>
              </a:rPr>
              <a:t>.</a:t>
            </a:r>
            <a:r>
              <a:rPr lang="en-US" altLang="ar-JO" sz="1800" b="1" dirty="0">
                <a:sym typeface="+mn-ea"/>
              </a:rPr>
              <a:t> </a:t>
            </a:r>
          </a:p>
          <a:p>
            <a:pPr>
              <a:buNone/>
            </a:pPr>
            <a:r>
              <a:rPr lang="en-US" altLang="ar-JO" sz="1800" b="1" dirty="0" err="1" smtClean="0">
                <a:solidFill>
                  <a:srgbClr val="FF0000"/>
                </a:solidFill>
                <a:sym typeface="+mn-ea"/>
              </a:rPr>
              <a:t>Hydroceph</a:t>
            </a:r>
            <a:r>
              <a:rPr lang="en-US" altLang="ar-JO" sz="1800" b="1" dirty="0">
                <a:solidFill>
                  <a:srgbClr val="FF0000"/>
                </a:solidFill>
                <a:sym typeface="+mn-ea"/>
              </a:rPr>
              <a:t>. And syringomyelia are more common than type </a:t>
            </a:r>
            <a:r>
              <a:rPr lang="en-US" altLang="ar-JO" sz="2000" b="1" dirty="0">
                <a:solidFill>
                  <a:srgbClr val="FF0000"/>
                </a:solidFill>
                <a:sym typeface="+mn-ea"/>
              </a:rPr>
              <a:t>1 </a:t>
            </a:r>
            <a:r>
              <a:rPr lang="en-US" altLang="ar-JO" sz="2000" b="1" dirty="0" smtClean="0">
                <a:solidFill>
                  <a:srgbClr val="FF0000"/>
                </a:solidFill>
                <a:sym typeface="+mn-ea"/>
              </a:rPr>
              <a:t>.</a:t>
            </a:r>
            <a:endParaRPr lang="en-US" altLang="ar-JO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ar-JO" sz="20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ar-JO" sz="2000" b="1" dirty="0" smtClean="0"/>
          </a:p>
          <a:p>
            <a:pPr>
              <a:buNone/>
            </a:pPr>
            <a:endParaRPr lang="en-US" altLang="ar-JO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dirty="0"/>
          </a:p>
        </p:txBody>
      </p:sp>
      <p:pic>
        <p:nvPicPr>
          <p:cNvPr id="5" name="Content Placeholder 4" descr="121239509_1830661993764811_1891503599065693692_n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7640" y="3345832"/>
            <a:ext cx="8519160" cy="351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1174750"/>
            <a:ext cx="6177439" cy="4953000"/>
          </a:xfrm>
        </p:spPr>
        <p:txBody>
          <a:bodyPr/>
          <a:lstStyle/>
          <a:p>
            <a:r>
              <a:rPr lang="en-US" altLang="ar-JO" sz="24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Type 3 </a:t>
            </a:r>
            <a:r>
              <a:rPr lang="en-US" altLang="ar-JO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:</a:t>
            </a:r>
            <a:r>
              <a:rPr lang="en-US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 </a:t>
            </a:r>
            <a:r>
              <a:rPr lang="en-US" sz="2400" dirty="0">
                <a:sym typeface="+mn-ea"/>
              </a:rPr>
              <a:t> similar to Chiari II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 but with</a:t>
            </a:r>
            <a:r>
              <a:rPr lang="en-US" sz="2400" dirty="0">
                <a:sym typeface="+mn-ea"/>
              </a:rPr>
              <a:t> an </a:t>
            </a:r>
            <a:r>
              <a:rPr lang="en-US" sz="2400" b="1" dirty="0">
                <a:sym typeface="+mn-ea"/>
              </a:rPr>
              <a:t>occipital and/or high cervical encephalocoele .</a:t>
            </a:r>
            <a:endParaRPr lang="en-US" altLang="ar-JO" sz="2400" b="1" dirty="0">
              <a:solidFill>
                <a:srgbClr val="FF0000"/>
              </a:solidFill>
            </a:endParaRPr>
          </a:p>
          <a:p>
            <a:endParaRPr lang="en-US" altLang="ar-JO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ar-JO" sz="24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Type 4 </a:t>
            </a:r>
            <a:r>
              <a:rPr lang="en-US" altLang="ar-JO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: </a:t>
            </a:r>
            <a:r>
              <a:rPr lang="en-US" sz="2400" dirty="0">
                <a:sym typeface="+mn-ea"/>
              </a:rPr>
              <a:t>cerebellar hypoplasia or </a:t>
            </a:r>
            <a:r>
              <a:rPr lang="en-US" sz="2400" dirty="0" smtClean="0">
                <a:sym typeface="+mn-ea"/>
              </a:rPr>
              <a:t>agenesis</a:t>
            </a:r>
            <a:endParaRPr lang="en-US" sz="2400" dirty="0">
              <a:sym typeface="+mn-ea"/>
            </a:endParaRPr>
          </a:p>
          <a:p>
            <a:pPr marL="0" indent="0">
              <a:buNone/>
            </a:pPr>
            <a:r>
              <a:rPr lang="en-US" sz="2400" dirty="0">
                <a:sym typeface="+mn-ea"/>
              </a:rPr>
              <a:t>.</a:t>
            </a:r>
            <a:r>
              <a:rPr lang="en-US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sym typeface="+mn-ea"/>
              </a:rPr>
              <a:t>Management 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posterior </a:t>
            </a:r>
            <a:r>
              <a:rPr lang="en-US" sz="2400" dirty="0" err="1">
                <a:solidFill>
                  <a:srgbClr val="FF0000"/>
                </a:solidFill>
              </a:rPr>
              <a:t>fossa</a:t>
            </a:r>
            <a:r>
              <a:rPr lang="en-US" sz="2400" dirty="0">
                <a:solidFill>
                  <a:srgbClr val="FF0000"/>
                </a:solidFill>
              </a:rPr>
              <a:t> decompression</a:t>
            </a:r>
            <a:r>
              <a:rPr lang="en-US" sz="2400" dirty="0"/>
              <a:t>:  your surgeon removes a small section of bone in the back of your skull, relieving pressure by giving your brain more room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you have a </a:t>
            </a:r>
            <a:r>
              <a:rPr lang="en-US" sz="2400" dirty="0" err="1"/>
              <a:t>syrinx</a:t>
            </a:r>
            <a:r>
              <a:rPr lang="en-US" sz="2400" dirty="0"/>
              <a:t> or hydrocephalus, you may need a tube </a:t>
            </a:r>
            <a:r>
              <a:rPr lang="en-US" sz="2400" dirty="0">
                <a:solidFill>
                  <a:srgbClr val="FF0000"/>
                </a:solidFill>
              </a:rPr>
              <a:t>(shunt</a:t>
            </a:r>
            <a:r>
              <a:rPr lang="en-US" sz="2400" dirty="0"/>
              <a:t>) to drain the excess fluid.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 descr="121241570_3340555836064798_8314590356858675613_n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67011" y="1174765"/>
            <a:ext cx="2000250" cy="268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13"/>
            <a:ext cx="8229600" cy="763905"/>
          </a:xfrm>
        </p:spPr>
        <p:txBody>
          <a:bodyPr/>
          <a:lstStyle/>
          <a:p>
            <a:pPr algn="ctr"/>
            <a:r>
              <a:rPr lang="en-US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Arachnoid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 Cysts</a:t>
            </a:r>
            <a:r>
              <a:rPr lang="en-US" dirty="0"/>
              <a:t/>
            </a:r>
            <a:br>
              <a:rPr lang="en-US" dirty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955040"/>
            <a:ext cx="8010525" cy="5172710"/>
          </a:xfrm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Arachnoid cysts</a:t>
            </a:r>
            <a:r>
              <a:rPr lang="en-US" sz="2000"/>
              <a:t> are the most common type of brain cyst. They are often </a:t>
            </a:r>
            <a:r>
              <a:rPr lang="en-US" sz="2000">
                <a:solidFill>
                  <a:srgbClr val="C00000"/>
                </a:solidFill>
              </a:rPr>
              <a:t>benign congenita</a:t>
            </a:r>
            <a:r>
              <a:rPr lang="en-US" sz="2000">
                <a:solidFill>
                  <a:srgbClr val="FF0000"/>
                </a:solidFill>
              </a:rPr>
              <a:t>l</a:t>
            </a:r>
            <a:r>
              <a:rPr lang="en-US" sz="2000"/>
              <a:t>, or present at birth (primary arachnoid cysts). Head injury or trauma can also result in a secondary arachnoid cyst. </a:t>
            </a:r>
          </a:p>
          <a:p>
            <a:r>
              <a:rPr lang="en-US" sz="2000"/>
              <a:t>An arachnoid cyst forms when the layers of the arachnoid membrane split apart and become filled with cerebrospinal fluid.</a:t>
            </a:r>
          </a:p>
          <a:p>
            <a:r>
              <a:rPr lang="en-US" sz="2000"/>
              <a:t>The cysts are fluid-filled sacs, not tumors</a:t>
            </a:r>
          </a:p>
          <a:p>
            <a:pPr marL="0" indent="0">
              <a:buNone/>
            </a:pPr>
            <a:r>
              <a:rPr lang="en-US" altLang="en-US" sz="2000" b="1" u="sng" dirty="0">
                <a:sym typeface="+mn-ea"/>
              </a:rPr>
              <a:t>  mostly asymptomatic</a:t>
            </a:r>
          </a:p>
          <a:p>
            <a:pPr marL="0" indent="0">
              <a:buNone/>
            </a:pPr>
            <a:r>
              <a:rPr lang="en-US" altLang="en-US" sz="2000" b="1" u="sng" dirty="0">
                <a:sym typeface="+mn-ea"/>
              </a:rPr>
              <a:t> Locations :</a:t>
            </a:r>
            <a:endParaRPr lang="en-US" altLang="en-US" sz="2000" b="1" u="sng" dirty="0"/>
          </a:p>
          <a:p>
            <a:r>
              <a:rPr lang="en-US" altLang="en-US" sz="2000" dirty="0">
                <a:solidFill>
                  <a:srgbClr val="FF0000"/>
                </a:solidFill>
                <a:sym typeface="+mn-ea"/>
              </a:rPr>
              <a:t>Sylvian fissure 50%</a:t>
            </a:r>
            <a:endParaRPr lang="en-US" altLang="en-US" sz="2000" dirty="0">
              <a:solidFill>
                <a:srgbClr val="FF0000"/>
              </a:solidFill>
            </a:endParaRPr>
          </a:p>
          <a:p>
            <a:r>
              <a:rPr lang="en-US" altLang="en-US" sz="2000" dirty="0">
                <a:sym typeface="+mn-ea"/>
              </a:rPr>
              <a:t>Cerebellopontine angle 10%</a:t>
            </a:r>
            <a:endParaRPr lang="en-US" altLang="en-US" sz="2000" dirty="0"/>
          </a:p>
          <a:p>
            <a:r>
              <a:rPr lang="en-US" altLang="en-US" sz="2000" dirty="0">
                <a:sym typeface="+mn-ea"/>
              </a:rPr>
              <a:t>Quadrigeminal 10%</a:t>
            </a:r>
            <a:endParaRPr lang="en-US" altLang="en-US" sz="2000" dirty="0"/>
          </a:p>
          <a:p>
            <a:r>
              <a:rPr lang="en-US" altLang="en-US" sz="2000" dirty="0">
                <a:sym typeface="+mn-ea"/>
              </a:rPr>
              <a:t>Suprasellar 10%</a:t>
            </a:r>
            <a:endParaRPr lang="en-US" altLang="en-US" sz="2000" dirty="0"/>
          </a:p>
          <a:p>
            <a:r>
              <a:rPr lang="en-US" altLang="en-US" sz="2000" dirty="0">
                <a:sym typeface="+mn-ea"/>
              </a:rPr>
              <a:t>Vermian 8%</a:t>
            </a:r>
            <a:endParaRPr lang="en-US" altLang="en-US" sz="2000" dirty="0"/>
          </a:p>
          <a:p>
            <a:r>
              <a:rPr lang="en-US" altLang="en-US" sz="2000" dirty="0">
                <a:sym typeface="+mn-ea"/>
              </a:rPr>
              <a:t>Cerebral convexity 5%</a:t>
            </a:r>
            <a:endParaRPr lang="en-US" altLang="en-US" sz="2000" dirty="0"/>
          </a:p>
          <a:p>
            <a:r>
              <a:rPr lang="en-US" altLang="en-US" sz="2000" dirty="0">
                <a:sym typeface="+mn-ea"/>
              </a:rPr>
              <a:t>Other 7%</a:t>
            </a:r>
            <a:endParaRPr lang="en-US" altLang="en-US" sz="2000" dirty="0"/>
          </a:p>
          <a:p>
            <a:pPr>
              <a:buNone/>
            </a:pPr>
            <a:endParaRPr lang="en-US" sz="2000" dirty="0"/>
          </a:p>
          <a:p>
            <a:endParaRPr lang="en-US" sz="2000"/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6865"/>
            <a:ext cx="6858000" cy="144653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charset="-127"/>
                <a:ea typeface="Gulim" panose="020B0600000101010101" charset="-127"/>
              </a:rPr>
              <a:t>congenital anomalies of </a:t>
            </a:r>
            <a: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charset="-127"/>
                <a:ea typeface="Gulim" panose="020B0600000101010101" charset="-127"/>
              </a:rPr>
              <a:t>CNS</a:t>
            </a:r>
            <a:b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charset="-127"/>
                <a:ea typeface="Gulim" panose="020B0600000101010101" charset="-127"/>
              </a:rPr>
            </a:br>
            <a:endParaRPr lang="en-US" sz="2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/>
              <a:t>Abla sultan Qudah</a:t>
            </a:r>
          </a:p>
          <a:p>
            <a:pPr algn="l"/>
            <a:r>
              <a:rPr lang="en-US"/>
              <a:t>Felasten Nasser Abed </a:t>
            </a:r>
          </a:p>
        </p:txBody>
      </p:sp>
      <p:pic>
        <p:nvPicPr>
          <p:cNvPr id="4" name="Picture 3" descr="01-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63395"/>
            <a:ext cx="9143524" cy="509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Abla</a:t>
            </a:r>
            <a:r>
              <a:rPr lang="en-US" sz="2400" dirty="0" smtClean="0">
                <a:solidFill>
                  <a:schemeClr val="tx1"/>
                </a:solidFill>
              </a:rPr>
              <a:t> sultan</a:t>
            </a:r>
            <a:endParaRPr lang="ar-JO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Sylvian fissure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common </a:t>
            </a:r>
          </a:p>
          <a:p>
            <a:endParaRPr lang="en-US" sz="2400" dirty="0"/>
          </a:p>
          <a:p>
            <a:r>
              <a:rPr lang="en-US" sz="2400" b="1" u="sng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Clinical features :</a:t>
            </a:r>
          </a:p>
          <a:p>
            <a:pPr>
              <a:buNone/>
            </a:pPr>
            <a:r>
              <a:rPr lang="en-US" sz="2400" dirty="0"/>
              <a:t>    1- ↑ICP : headache , Nausea ,Vomiting</a:t>
            </a:r>
          </a:p>
          <a:p>
            <a:pPr>
              <a:buNone/>
            </a:pP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    2- Seizures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   3- with minor head trauma &gt; hrg &gt; acute presentation .</a:t>
            </a:r>
          </a:p>
        </p:txBody>
      </p:sp>
      <p:pic>
        <p:nvPicPr>
          <p:cNvPr id="11266" name="Picture 2" descr="C:\Users\4t4\Desktop\14948t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0196" y="1403350"/>
            <a:ext cx="3200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Cerebellopontine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Clinical features as in acoustic neuroma :</a:t>
            </a:r>
          </a:p>
          <a:p>
            <a:pPr>
              <a:buNone/>
            </a:pPr>
            <a:r>
              <a:rPr lang="en-US" sz="2400" dirty="0"/>
              <a:t>     - SN hearing loss </a:t>
            </a:r>
          </a:p>
          <a:p>
            <a:pPr>
              <a:buNone/>
            </a:pPr>
            <a:r>
              <a:rPr lang="en-US" sz="2400" dirty="0"/>
              <a:t>     - Tinnitus</a:t>
            </a:r>
          </a:p>
          <a:p>
            <a:pPr>
              <a:buNone/>
            </a:pPr>
            <a:r>
              <a:rPr lang="en-US" sz="2400" dirty="0"/>
              <a:t>     - Vertigo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May cause compression on 5</a:t>
            </a:r>
            <a:r>
              <a:rPr lang="en-US" sz="2400" baseline="30000" dirty="0"/>
              <a:t>th</a:t>
            </a:r>
            <a:r>
              <a:rPr lang="en-US" sz="2400" dirty="0"/>
              <a:t> CN .  </a:t>
            </a:r>
          </a:p>
        </p:txBody>
      </p:sp>
      <p:pic>
        <p:nvPicPr>
          <p:cNvPr id="12290" name="Picture 2" descr="C:\Users\4t4\Desktop\JPediatrNeurosci_2015_10_4_371_174440_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969" y="1181100"/>
            <a:ext cx="30861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Suprasellar (the only extradural one)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In children and adolescents .</a:t>
            </a:r>
          </a:p>
          <a:p>
            <a:endParaRPr lang="en-US" sz="2800" dirty="0"/>
          </a:p>
          <a:p>
            <a:r>
              <a:rPr lang="en-US" sz="2800" b="1" u="sng" dirty="0"/>
              <a:t>Clinical features :</a:t>
            </a:r>
          </a:p>
          <a:p>
            <a:pPr>
              <a:buNone/>
            </a:pPr>
            <a:r>
              <a:rPr lang="en-US" sz="2800" dirty="0"/>
              <a:t>     1- hydrocephalus .</a:t>
            </a:r>
          </a:p>
          <a:p>
            <a:pPr>
              <a:buNone/>
            </a:pPr>
            <a:r>
              <a:rPr lang="en-US" sz="2800" dirty="0"/>
              <a:t>     2- visual impairment.</a:t>
            </a:r>
          </a:p>
          <a:p>
            <a:pPr>
              <a:buNone/>
            </a:pPr>
            <a:r>
              <a:rPr lang="en-US" sz="2800" dirty="0"/>
              <a:t>     3- Endoc. Dysfunction.</a:t>
            </a:r>
          </a:p>
        </p:txBody>
      </p:sp>
      <p:pic>
        <p:nvPicPr>
          <p:cNvPr id="13314" name="Picture 2" descr="C:\Users\4t4\Desktop\cf15e82641c3b94669d1c88463f762_big_galle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223" y="1403350"/>
            <a:ext cx="30289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C00000"/>
                </a:solidFill>
              </a:rPr>
              <a:t>Management</a:t>
            </a:r>
            <a:r>
              <a:rPr lang="en-US" sz="2800" dirty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r>
              <a:rPr lang="en-US" sz="2800" dirty="0"/>
              <a:t>   - asymptomatic , no ventricular distortion ,  enlargment : follow up at regular intervals.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- otherwise : </a:t>
            </a:r>
          </a:p>
          <a:p>
            <a:pPr>
              <a:buNone/>
            </a:pPr>
            <a:r>
              <a:rPr lang="en-US" sz="2800" dirty="0"/>
              <a:t>    </a:t>
            </a:r>
            <a:r>
              <a:rPr lang="en-US" sz="2800" dirty="0">
                <a:solidFill>
                  <a:srgbClr val="FF0000"/>
                </a:solidFill>
              </a:rPr>
              <a:t>1- Craniotomy</a:t>
            </a:r>
            <a:r>
              <a:rPr lang="en-US" sz="2800" dirty="0"/>
              <a:t>, excision of the cyst wall and opening of the membranes to allow drainage into the basal cisterns.</a:t>
            </a:r>
          </a:p>
          <a:p>
            <a:pPr>
              <a:buNone/>
            </a:pPr>
            <a:r>
              <a:rPr lang="en-US" sz="2800" dirty="0"/>
              <a:t>     </a:t>
            </a:r>
            <a:r>
              <a:rPr lang="en-US" sz="2800" dirty="0">
                <a:solidFill>
                  <a:srgbClr val="FF0000"/>
                </a:solidFill>
              </a:rPr>
              <a:t>2- Shunt </a:t>
            </a:r>
            <a:r>
              <a:rPr lang="en-US" sz="2800" dirty="0"/>
              <a:t>: cyst – peritoneum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sym typeface="+mn-ea"/>
              </a:rPr>
              <a:t>Dandy-Walker Malformation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b="1" dirty="0">
                <a:sym typeface="+mn-ea"/>
              </a:rPr>
              <a:t>Characterised by </a:t>
            </a:r>
            <a:r>
              <a:rPr lang="en-US" sz="2800" b="1" dirty="0" smtClean="0">
                <a:sym typeface="+mn-ea"/>
              </a:rPr>
              <a:t>:</a:t>
            </a:r>
            <a:endParaRPr lang="en-US" sz="2800" dirty="0"/>
          </a:p>
          <a:p>
            <a:pPr>
              <a:buNone/>
            </a:pPr>
            <a:r>
              <a:rPr lang="en-US" sz="2800" dirty="0" smtClean="0">
                <a:sym typeface="+mn-ea"/>
              </a:rPr>
              <a:t>1 </a:t>
            </a:r>
            <a:r>
              <a:rPr lang="en-US" sz="2800" dirty="0">
                <a:sym typeface="+mn-ea"/>
              </a:rPr>
              <a:t>- Complete or partial agenesis of the</a:t>
            </a:r>
            <a:r>
              <a:rPr lang="en-US" sz="2800" dirty="0">
                <a:solidFill>
                  <a:srgbClr val="C00000"/>
                </a:solidFill>
                <a:sym typeface="+mn-ea"/>
              </a:rPr>
              <a:t> </a:t>
            </a:r>
            <a:r>
              <a:rPr lang="en-US" sz="2800" b="1" dirty="0">
                <a:solidFill>
                  <a:srgbClr val="C00000"/>
                </a:solidFill>
                <a:sym typeface="+mn-ea"/>
              </a:rPr>
              <a:t>cerebellar vermis</a:t>
            </a:r>
            <a:r>
              <a:rPr lang="en-US" sz="1800" b="1" dirty="0">
                <a:solidFill>
                  <a:srgbClr val="C00000"/>
                </a:solidFill>
                <a:sym typeface="+mn-ea"/>
              </a:rPr>
              <a:t>(the part joining the two hemispheres of the cerebellum) 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 smtClean="0">
                <a:sym typeface="+mn-ea"/>
              </a:rPr>
              <a:t>2- </a:t>
            </a:r>
            <a:r>
              <a:rPr lang="en-US" sz="2800" dirty="0">
                <a:sym typeface="+mn-ea"/>
              </a:rPr>
              <a:t>Cystic dilatation of the </a:t>
            </a:r>
            <a:r>
              <a:rPr lang="en-US" sz="2800" b="1" dirty="0">
                <a:solidFill>
                  <a:srgbClr val="C00000"/>
                </a:solidFill>
                <a:sym typeface="+mn-ea"/>
              </a:rPr>
              <a:t>4</a:t>
            </a:r>
            <a:r>
              <a:rPr lang="en-US" sz="2800" b="1" baseline="30000" dirty="0">
                <a:solidFill>
                  <a:srgbClr val="C00000"/>
                </a:solidFill>
                <a:sym typeface="+mn-ea"/>
              </a:rPr>
              <a:t>th</a:t>
            </a:r>
            <a:r>
              <a:rPr lang="en-US" sz="2800" b="1" dirty="0">
                <a:solidFill>
                  <a:srgbClr val="C00000"/>
                </a:solidFill>
                <a:sym typeface="+mn-ea"/>
              </a:rPr>
              <a:t> ventricle</a:t>
            </a:r>
            <a:r>
              <a:rPr lang="en-US" sz="2000" dirty="0">
                <a:sym typeface="+mn-ea"/>
              </a:rPr>
              <a:t>( failure of foraminal outlets to open </a:t>
            </a:r>
            <a:r>
              <a:rPr lang="en-US" sz="2000" dirty="0" smtClean="0">
                <a:sym typeface="+mn-ea"/>
              </a:rPr>
              <a:t>)</a:t>
            </a:r>
            <a:endParaRPr lang="en-US" sz="2000" dirty="0"/>
          </a:p>
          <a:p>
            <a:pPr>
              <a:buNone/>
            </a:pPr>
            <a:r>
              <a:rPr lang="en-US" sz="2800" dirty="0" smtClean="0">
                <a:sym typeface="+mn-ea"/>
              </a:rPr>
              <a:t>3- </a:t>
            </a:r>
            <a:r>
              <a:rPr lang="en-US" sz="2800" dirty="0">
                <a:sym typeface="+mn-ea"/>
              </a:rPr>
              <a:t>An enlarged posterior fossa with upward displacement of </a:t>
            </a:r>
            <a:r>
              <a:rPr lang="en-US" sz="2800" b="1" dirty="0">
                <a:solidFill>
                  <a:srgbClr val="C00000"/>
                </a:solidFill>
                <a:sym typeface="+mn-ea"/>
              </a:rPr>
              <a:t>tentorium </a:t>
            </a:r>
          </a:p>
        </p:txBody>
      </p:sp>
      <p:pic>
        <p:nvPicPr>
          <p:cNvPr id="1026" name="Picture 2" descr="C:\Users\4t4\Desktop\21910t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193" y="1174750"/>
            <a:ext cx="4004786" cy="531241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910038" y="2477773"/>
            <a:ext cx="147161" cy="30162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84" y="979171"/>
            <a:ext cx="8813006" cy="5752465"/>
          </a:xfrm>
        </p:spPr>
        <p:txBody>
          <a:bodyPr/>
          <a:lstStyle/>
          <a:p>
            <a:pPr algn="ctr"/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symptoms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2400" dirty="0" smtClean="0">
                <a:sym typeface="+mn-ea"/>
              </a:rPr>
              <a:t>1- 70-90% of patients have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 hydrocephalus (present as increasing head size, vomiting, excessive sleepiness, irritability)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2- </a:t>
            </a:r>
            <a:r>
              <a:rPr lang="en-US" sz="2400" dirty="0" smtClean="0">
                <a:sym typeface="+mn-ea"/>
              </a:rPr>
              <a:t>If not diagnosed </a:t>
            </a:r>
            <a:r>
              <a:rPr lang="en-US" sz="2400" dirty="0" err="1" smtClean="0">
                <a:sym typeface="+mn-ea"/>
              </a:rPr>
              <a:t>postnatally</a:t>
            </a:r>
            <a:r>
              <a:rPr lang="en-US" sz="2400" dirty="0" smtClean="0">
                <a:sym typeface="+mn-ea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+mn-ea"/>
              </a:rPr>
              <a:t>: </a:t>
            </a:r>
            <a:r>
              <a:rPr lang="en-US" altLang="ar-JO" sz="2400" dirty="0" smtClean="0">
                <a:solidFill>
                  <a:srgbClr val="FF0000"/>
                </a:solidFill>
                <a:sym typeface="+mn-ea"/>
              </a:rPr>
              <a:t>in childhood the major presenting features are ataxia , and delayed motor development</a:t>
            </a:r>
          </a:p>
          <a:p>
            <a:pPr marL="0" indent="0">
              <a:buNone/>
            </a:pPr>
            <a:r>
              <a:rPr lang="en-US" altLang="ar-JO" sz="2400" dirty="0" smtClean="0">
                <a:solidFill>
                  <a:srgbClr val="FF0000"/>
                </a:solidFill>
                <a:sym typeface="+mn-ea"/>
              </a:rPr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3</a:t>
            </a:r>
            <a:r>
              <a:rPr lang="en-US" sz="24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40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Associated anomalies </a:t>
            </a:r>
            <a:r>
              <a:rPr lang="en-US" sz="2400" dirty="0" smtClean="0">
                <a:sym typeface="+mn-ea"/>
              </a:rPr>
              <a:t>: agenesis of the corpus </a:t>
            </a:r>
            <a:r>
              <a:rPr lang="en-US" sz="2400" dirty="0" err="1" smtClean="0">
                <a:sym typeface="+mn-ea"/>
              </a:rPr>
              <a:t>callosum</a:t>
            </a:r>
            <a:r>
              <a:rPr lang="en-US" sz="2400" dirty="0" smtClean="0">
                <a:sym typeface="+mn-ea"/>
              </a:rPr>
              <a:t>, occipital </a:t>
            </a:r>
            <a:r>
              <a:rPr lang="it-IT" sz="2400" dirty="0" smtClean="0">
                <a:sym typeface="+mn-ea"/>
              </a:rPr>
              <a:t>encephalocele, spina bifida, syringomyelia , cleft palate , c</a:t>
            </a:r>
            <a:r>
              <a:rPr lang="en-US" altLang="it-IT" sz="2400" dirty="0" smtClean="0">
                <a:sym typeface="+mn-ea"/>
              </a:rPr>
              <a:t>a</a:t>
            </a:r>
            <a:r>
              <a:rPr lang="it-IT" sz="2400" dirty="0" smtClean="0">
                <a:sym typeface="+mn-ea"/>
              </a:rPr>
              <a:t>rdiac and renal anomalies.</a:t>
            </a:r>
            <a:endParaRPr lang="en-US" altLang="it-IT" sz="240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altLang="it-IT" sz="36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managment</a:t>
            </a:r>
          </a:p>
          <a:p>
            <a:pPr algn="ctr">
              <a:buNone/>
            </a:pPr>
            <a:r>
              <a:rPr lang="it-IT" sz="2400" dirty="0" smtClean="0">
                <a:sym typeface="+mn-ea"/>
              </a:rPr>
              <a:t>cyst-peritoneal shunt /  VP shunt. .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it-IT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Autofit/>
          </a:bodyPr>
          <a:lstStyle/>
          <a:p>
            <a:pPr lvl="0" rtl="1" fontAlgn="base">
              <a:spcAft>
                <a:spcPct val="0"/>
              </a:spcAft>
              <a:defRPr/>
            </a:pPr>
            <a:r>
              <a:rPr lang="en-US" sz="8000" b="1" i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anose="020B0604020202020204" pitchFamily="34" charset="0"/>
              </a:rPr>
              <a:t>Congenital spinal</a:t>
            </a:r>
            <a:br>
              <a:rPr lang="en-US" sz="8000" b="1" i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anose="020B0604020202020204" pitchFamily="34" charset="0"/>
              </a:rPr>
            </a:br>
            <a:r>
              <a:rPr lang="en-US" sz="8000" b="1" i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anose="020B0604020202020204" pitchFamily="34" charset="0"/>
              </a:rPr>
              <a:t> deformities </a:t>
            </a:r>
            <a:r>
              <a:rPr lang="ar-JO" sz="8000" b="1" i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anose="020B0604020202020204" pitchFamily="34" charset="0"/>
              </a:rPr>
              <a:t/>
            </a:r>
            <a:br>
              <a:rPr lang="ar-JO" sz="8000" b="1" i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  <a:cs typeface="Arial" panose="020B0604020202020204" pitchFamily="34" charset="0"/>
              </a:rPr>
            </a:br>
            <a:endParaRPr lang="ar-JO" sz="8000" b="1" i="1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5867400" cy="1752600"/>
          </a:xfrm>
        </p:spPr>
        <p:txBody>
          <a:bodyPr/>
          <a:lstStyle/>
          <a:p>
            <a:pPr algn="l"/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Felasten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Naser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Abed</a:t>
            </a:r>
            <a:endParaRPr lang="ar-JO" i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5" name="Picture 4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-15904" t="-113131" r="77460" b="-150505"/>
          <a:stretch>
            <a:fillRect/>
          </a:stretch>
        </p:blipFill>
        <p:spPr>
          <a:xfrm>
            <a:off x="7543800" y="-2819400"/>
            <a:ext cx="1600200" cy="8991600"/>
          </a:xfrm>
          <a:prstGeom prst="rect">
            <a:avLst/>
          </a:prstGeom>
        </p:spPr>
      </p:pic>
      <p:pic>
        <p:nvPicPr>
          <p:cNvPr id="6" name="Picture 5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0" y="0"/>
            <a:ext cx="2133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5"/>
                </a:solidFill>
                <a:latin typeface="Gabriola" pitchFamily="82" charset="0"/>
              </a:rPr>
              <a:t>Spinal </a:t>
            </a:r>
            <a:r>
              <a:rPr lang="en-US" i="1" dirty="0" err="1" smtClean="0">
                <a:solidFill>
                  <a:schemeClr val="accent5"/>
                </a:solidFill>
                <a:latin typeface="Gabriola" pitchFamily="82" charset="0"/>
              </a:rPr>
              <a:t>dysraphism</a:t>
            </a:r>
            <a:r>
              <a:rPr lang="en-US" i="1" dirty="0" smtClean="0">
                <a:solidFill>
                  <a:schemeClr val="accent5"/>
                </a:solidFill>
                <a:latin typeface="Gabriola" pitchFamily="82" charset="0"/>
              </a:rPr>
              <a:t> :</a:t>
            </a:r>
            <a:endParaRPr lang="ar-JO" i="1" dirty="0">
              <a:solidFill>
                <a:schemeClr val="accent5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1628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Is a Medical term used to describe group of congenital anomaly of the spine ,</a:t>
            </a:r>
            <a:r>
              <a:rPr lang="en-US" altLang="ar-JO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 characterized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by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midline defect affecting the nervous tissue and its bony and soft tissue covering. </a:t>
            </a:r>
          </a:p>
          <a:p>
            <a:pPr algn="l">
              <a:buNone/>
            </a:pPr>
            <a:endParaRPr lang="en-US" altLang="ar-JO" dirty="0">
              <a:solidFill>
                <a:srgbClr val="7030A0"/>
              </a:solidFill>
              <a:ea typeface="Majalla UI"/>
            </a:endParaRPr>
          </a:p>
          <a:p>
            <a:pPr algn="l">
              <a:buNone/>
            </a:pPr>
            <a:r>
              <a:rPr lang="en-US" altLang="ar-JO" i="1" dirty="0" err="1" smtClean="0">
                <a:solidFill>
                  <a:schemeClr val="accent5"/>
                </a:solidFill>
                <a:latin typeface="Gabriola" pitchFamily="82" charset="0"/>
                <a:ea typeface="Majalla UI"/>
              </a:rPr>
              <a:t>Spina</a:t>
            </a:r>
            <a:r>
              <a:rPr lang="en-US" altLang="ar-JO" i="1" dirty="0">
                <a:solidFill>
                  <a:schemeClr val="accent5"/>
                </a:solidFill>
                <a:latin typeface="Gabriola" pitchFamily="82" charset="0"/>
                <a:ea typeface="Majalla UI"/>
              </a:rPr>
              <a:t> </a:t>
            </a:r>
            <a:r>
              <a:rPr lang="en-US" altLang="ar-JO" i="1" dirty="0" smtClean="0">
                <a:solidFill>
                  <a:schemeClr val="accent5"/>
                </a:solidFill>
                <a:latin typeface="Gabriola" pitchFamily="82" charset="0"/>
                <a:ea typeface="Majalla UI"/>
              </a:rPr>
              <a:t>Bifida </a:t>
            </a:r>
            <a:r>
              <a:rPr lang="en-US" altLang="ar-JO" dirty="0" smtClean="0">
                <a:solidFill>
                  <a:srgbClr val="7030A0"/>
                </a:solidFill>
                <a:ea typeface="Majalla UI"/>
              </a:rPr>
              <a:t>: </a:t>
            </a:r>
            <a:r>
              <a:rPr lang="en-US" altLang="ar-JO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refer to defective fusion of posterior spinal </a:t>
            </a:r>
            <a:r>
              <a:rPr lang="en-US" altLang="ar-JO" i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bony</a:t>
            </a:r>
            <a:r>
              <a:rPr lang="en-US" altLang="ar-JO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  elements but was and still widely used to refer to spinal </a:t>
            </a:r>
            <a:r>
              <a:rPr lang="en-US" altLang="ar-JO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dysraphism</a:t>
            </a:r>
            <a:r>
              <a:rPr lang="en-US" altLang="ar-JO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 </a:t>
            </a:r>
            <a:r>
              <a:rPr lang="en-US" altLang="ar-JO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in general</a:t>
            </a:r>
            <a:endParaRPr lang="ar-JO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696200" y="0"/>
            <a:ext cx="1447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  <a:latin typeface="Gabriola" pitchFamily="82" charset="0"/>
              </a:rPr>
              <a:t>Important terms :</a:t>
            </a:r>
            <a:endParaRPr lang="ar-JO" dirty="0">
              <a:solidFill>
                <a:schemeClr val="accent5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err="1" smtClean="0">
                <a:solidFill>
                  <a:srgbClr val="00B0F0"/>
                </a:solidFill>
                <a:latin typeface="Gabriola" pitchFamily="82" charset="0"/>
              </a:rPr>
              <a:t>Placode</a:t>
            </a:r>
            <a:r>
              <a:rPr lang="en-US" dirty="0" smtClean="0">
                <a:solidFill>
                  <a:srgbClr val="00B050"/>
                </a:solidFill>
                <a:latin typeface="Gabriola" pitchFamily="82" charset="0"/>
              </a:rPr>
              <a:t>: </a:t>
            </a:r>
            <a:r>
              <a:rPr lang="en-US" sz="2800" dirty="0" smtClean="0">
                <a:latin typeface="Gabriola" pitchFamily="82" charset="0"/>
              </a:rPr>
              <a:t>neural tissue </a:t>
            </a:r>
            <a:r>
              <a:rPr lang="en-US" sz="2800" dirty="0" err="1" smtClean="0">
                <a:latin typeface="Gabriola" pitchFamily="82" charset="0"/>
              </a:rPr>
              <a:t>herniating</a:t>
            </a:r>
            <a:r>
              <a:rPr lang="en-US" sz="2800" dirty="0" smtClean="0">
                <a:latin typeface="Gabriola" pitchFamily="82" charset="0"/>
              </a:rPr>
              <a:t> within spinal </a:t>
            </a:r>
            <a:r>
              <a:rPr lang="en-US" sz="2800" dirty="0" err="1" smtClean="0">
                <a:latin typeface="Gabriola" pitchFamily="82" charset="0"/>
              </a:rPr>
              <a:t>dysraphism</a:t>
            </a:r>
            <a:endParaRPr lang="en-US" sz="2800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rgbClr val="00B0F0"/>
                </a:solidFill>
                <a:latin typeface="Gabriola" pitchFamily="82" charset="0"/>
              </a:rPr>
              <a:t>Tethered cord syndrome </a:t>
            </a:r>
            <a:r>
              <a:rPr lang="en-US" dirty="0" smtClean="0">
                <a:latin typeface="Gabriola" pitchFamily="82" charset="0"/>
                <a:cs typeface="Gautami" pitchFamily="34" charset="0"/>
              </a:rPr>
              <a:t>: </a:t>
            </a:r>
            <a:r>
              <a:rPr lang="en-US" sz="2800" dirty="0" smtClean="0">
                <a:latin typeface="Gabriola" pitchFamily="82" charset="0"/>
                <a:cs typeface="Gautami" pitchFamily="34" charset="0"/>
              </a:rPr>
              <a:t>it is a clinical syndrome that involves progressive neurological deterioration whose picture includes motor and sensory dysfunction may be caused by low lying </a:t>
            </a:r>
            <a:r>
              <a:rPr lang="en-US" sz="2800" dirty="0" err="1" smtClean="0">
                <a:latin typeface="Gabriola" pitchFamily="82" charset="0"/>
                <a:cs typeface="Gautami" pitchFamily="34" charset="0"/>
              </a:rPr>
              <a:t>conus</a:t>
            </a:r>
            <a:r>
              <a:rPr lang="en-US" sz="2800" dirty="0" smtClean="0">
                <a:latin typeface="Gabriola" pitchFamily="82" charset="0"/>
                <a:cs typeface="Gautami" pitchFamily="34" charset="0"/>
              </a:rPr>
              <a:t> or normally positioned </a:t>
            </a:r>
            <a:r>
              <a:rPr lang="en-US" sz="2800" dirty="0" err="1" smtClean="0">
                <a:latin typeface="Gabriola" pitchFamily="82" charset="0"/>
                <a:cs typeface="Gautami" pitchFamily="34" charset="0"/>
              </a:rPr>
              <a:t>conus</a:t>
            </a:r>
            <a:r>
              <a:rPr lang="en-US" sz="2400" dirty="0" smtClean="0">
                <a:latin typeface="Gabriola" pitchFamily="82" charset="0"/>
                <a:cs typeface="Gautami" pitchFamily="34" charset="0"/>
              </a:rPr>
              <a:t>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dirty="0" smtClean="0">
                <a:solidFill>
                  <a:srgbClr val="00B0F0"/>
                </a:solidFill>
                <a:latin typeface="Gabriola" pitchFamily="82" charset="0"/>
              </a:rPr>
              <a:t>Tethered cord </a:t>
            </a:r>
            <a:r>
              <a:rPr lang="en-US" sz="2400" dirty="0" smtClean="0"/>
              <a:t>: </a:t>
            </a:r>
            <a:r>
              <a:rPr lang="en-US" sz="2800" dirty="0" smtClean="0">
                <a:latin typeface="Gabriola" pitchFamily="82" charset="0"/>
              </a:rPr>
              <a:t>imaging data refers to low lying </a:t>
            </a:r>
            <a:r>
              <a:rPr lang="en-US" sz="2800" dirty="0" err="1" smtClean="0">
                <a:latin typeface="Gabriola" pitchFamily="82" charset="0"/>
              </a:rPr>
              <a:t>conus</a:t>
            </a:r>
            <a:r>
              <a:rPr lang="en-US" sz="2800" dirty="0" smtClean="0">
                <a:latin typeface="Gabriola" pitchFamily="82" charset="0"/>
              </a:rPr>
              <a:t> being its end below l2 level</a:t>
            </a:r>
            <a:endParaRPr lang="ar-JO" sz="2800" dirty="0"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543800" y="0"/>
            <a:ext cx="160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JO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Emryology</a:t>
            </a:r>
            <a:endParaRPr lang="ar-JO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239000" cy="4525963"/>
          </a:xfrm>
        </p:spPr>
        <p:txBody>
          <a:bodyPr>
            <a:normAutofit fontScale="85000" lnSpcReduction="20000"/>
          </a:bodyPr>
          <a:lstStyle/>
          <a:p>
            <a:pPr marL="365760" indent="-283464" algn="l" rtl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The anterior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neuropore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closes at gestation day 25. </a:t>
            </a:r>
          </a:p>
          <a:p>
            <a:pPr marL="365760" indent="-283464" algn="l" rtl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The caudal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neuropore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closes at day 28 ( failure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spontanous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closure  of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it .)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 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>
                <a:solidFill>
                  <a:srgbClr val="7030A0"/>
                </a:solidFill>
                <a:latin typeface="Gabriola" pitchFamily="82" charset="0"/>
              </a:rPr>
              <a:t>There is several risk factors have been identified: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1)History of neural tube defect in sibling 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2)</a:t>
            </a:r>
            <a:r>
              <a:rPr lang="en-US" dirty="0" err="1" smtClean="0">
                <a:latin typeface="Gabriola" pitchFamily="82" charset="0"/>
              </a:rPr>
              <a:t>Folate</a:t>
            </a:r>
            <a:r>
              <a:rPr lang="en-US" dirty="0" smtClean="0">
                <a:latin typeface="Gabriola" pitchFamily="82" charset="0"/>
              </a:rPr>
              <a:t> deficiency in early pregnancy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3)</a:t>
            </a:r>
            <a:r>
              <a:rPr lang="en-US" dirty="0" err="1" smtClean="0">
                <a:latin typeface="Gabriola" pitchFamily="82" charset="0"/>
              </a:rPr>
              <a:t>Triosomy</a:t>
            </a:r>
            <a:r>
              <a:rPr lang="en-US" dirty="0" smtClean="0">
                <a:latin typeface="Gabriola" pitchFamily="82" charset="0"/>
              </a:rPr>
              <a:t> 13 and 18 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4) Increase in risk associated with some anti-epilepsy drugs in pregnancy ,particularly sodium </a:t>
            </a:r>
            <a:r>
              <a:rPr lang="en-US" dirty="0" err="1" smtClean="0">
                <a:latin typeface="Gabriola" pitchFamily="82" charset="0"/>
              </a:rPr>
              <a:t>valproate</a:t>
            </a:r>
            <a:endParaRPr lang="en-US" dirty="0" smtClean="0"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543800" y="0"/>
            <a:ext cx="160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Batang" panose="02030600000101010101" charset="-127"/>
                <a:ea typeface="Batang" panose="02030600000101010101" charset="-127"/>
              </a:rPr>
              <a:t>Development of the neural tube</a:t>
            </a:r>
          </a:p>
        </p:txBody>
      </p:sp>
      <p:pic>
        <p:nvPicPr>
          <p:cNvPr id="4" name="Content Placeholder 3" descr="Cross-section-embryonic-disk-neural-tube-formation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5282" y="1061720"/>
            <a:ext cx="4664869" cy="566928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7928"/>
          <a:stretch>
            <a:fillRect/>
          </a:stretch>
        </p:blipFill>
        <p:spPr bwMode="auto">
          <a:xfrm>
            <a:off x="4995862" y="929011"/>
            <a:ext cx="4148138" cy="61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ar-JO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Major forms of spinal </a:t>
            </a:r>
            <a:r>
              <a:rPr lang="en-US" altLang="ar-JO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dysraphism</a:t>
            </a:r>
            <a:r>
              <a:rPr lang="en-US" altLang="ar-JO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endParaRPr lang="ar-JO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6"/>
            <a:ext cx="8229600" cy="4983163"/>
          </a:xfrm>
        </p:spPr>
        <p:txBody>
          <a:bodyPr/>
          <a:lstStyle/>
          <a:p>
            <a:pPr algn="l">
              <a:buNone/>
            </a:pPr>
            <a:r>
              <a:rPr lang="en-US" sz="2800" dirty="0" smtClean="0">
                <a:solidFill>
                  <a:srgbClr val="00B050"/>
                </a:solidFill>
                <a:latin typeface="Gabriola" pitchFamily="82" charset="0"/>
              </a:rPr>
              <a:t>1)</a:t>
            </a:r>
            <a:r>
              <a:rPr lang="en-US" dirty="0" smtClean="0">
                <a:latin typeface="Gabriola" pitchFamily="82" charset="0"/>
              </a:rPr>
              <a:t> </a:t>
            </a:r>
            <a:r>
              <a:rPr lang="en-US" sz="2800" dirty="0" smtClean="0">
                <a:latin typeface="Gabriola" pitchFamily="82" charset="0"/>
              </a:rPr>
              <a:t>Open spinal </a:t>
            </a:r>
            <a:r>
              <a:rPr lang="en-US" sz="2800" dirty="0" err="1" smtClean="0">
                <a:latin typeface="Gabriola" pitchFamily="82" charset="0"/>
              </a:rPr>
              <a:t>dysraphism</a:t>
            </a:r>
            <a:r>
              <a:rPr lang="en-US" sz="2800" dirty="0" smtClean="0">
                <a:latin typeface="Gabriola" pitchFamily="82" charset="0"/>
              </a:rPr>
              <a:t> /</a:t>
            </a:r>
            <a:r>
              <a:rPr lang="en-US" sz="2800" dirty="0" err="1">
                <a:latin typeface="Gabriola" pitchFamily="82" charset="0"/>
              </a:rPr>
              <a:t>S</a:t>
            </a:r>
            <a:r>
              <a:rPr lang="en-US" sz="2800" dirty="0" err="1" smtClean="0">
                <a:latin typeface="Gabriola" pitchFamily="82" charset="0"/>
              </a:rPr>
              <a:t>pina</a:t>
            </a:r>
            <a:r>
              <a:rPr lang="en-US" sz="2800" dirty="0" smtClean="0">
                <a:latin typeface="Gabriola" pitchFamily="82" charset="0"/>
              </a:rPr>
              <a:t> Bifida </a:t>
            </a:r>
            <a:r>
              <a:rPr lang="en-US" sz="2800" dirty="0" err="1" smtClean="0">
                <a:latin typeface="Gabriola" pitchFamily="82" charset="0"/>
              </a:rPr>
              <a:t>Aperta</a:t>
            </a:r>
            <a:endParaRPr lang="en-US" sz="2800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sz="2800" dirty="0" smtClean="0">
                <a:solidFill>
                  <a:srgbClr val="00B050"/>
                </a:solidFill>
                <a:latin typeface="Gabriola" pitchFamily="82" charset="0"/>
              </a:rPr>
              <a:t>2)</a:t>
            </a:r>
            <a:r>
              <a:rPr lang="en-US" sz="2800" dirty="0" smtClean="0">
                <a:latin typeface="Gabriola" pitchFamily="82" charset="0"/>
              </a:rPr>
              <a:t> Closed spinal </a:t>
            </a:r>
            <a:r>
              <a:rPr lang="en-US" sz="2800" dirty="0" err="1" smtClean="0">
                <a:latin typeface="Gabriola" pitchFamily="82" charset="0"/>
              </a:rPr>
              <a:t>dycraphism</a:t>
            </a:r>
            <a:r>
              <a:rPr lang="en-US" sz="2800" dirty="0" smtClean="0">
                <a:latin typeface="Gabriola" pitchFamily="82" charset="0"/>
              </a:rPr>
              <a:t> with </a:t>
            </a:r>
            <a:r>
              <a:rPr lang="en-US" sz="2800" dirty="0" err="1" smtClean="0">
                <a:latin typeface="Gabriola" pitchFamily="82" charset="0"/>
              </a:rPr>
              <a:t>subcutanous</a:t>
            </a:r>
            <a:r>
              <a:rPr lang="en-US" sz="2800" dirty="0" smtClean="0">
                <a:latin typeface="Gabriola" pitchFamily="82" charset="0"/>
              </a:rPr>
              <a:t> mass / </a:t>
            </a:r>
            <a:r>
              <a:rPr lang="en-US" sz="2800" dirty="0" err="1" smtClean="0">
                <a:latin typeface="Gabriola" pitchFamily="82" charset="0"/>
              </a:rPr>
              <a:t>Spina</a:t>
            </a:r>
            <a:r>
              <a:rPr lang="en-US" sz="2800" dirty="0" smtClean="0">
                <a:latin typeface="Gabriola" pitchFamily="82" charset="0"/>
              </a:rPr>
              <a:t> Bifida </a:t>
            </a:r>
            <a:r>
              <a:rPr lang="en-US" sz="2800" dirty="0" err="1" smtClean="0">
                <a:latin typeface="Gabriola" pitchFamily="82" charset="0"/>
              </a:rPr>
              <a:t>Cystica</a:t>
            </a:r>
            <a:r>
              <a:rPr lang="en-US" sz="2800" dirty="0" smtClean="0">
                <a:latin typeface="Gabriola" pitchFamily="82" charset="0"/>
              </a:rPr>
              <a:t> 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00B050"/>
                </a:solidFill>
                <a:latin typeface="Gabriola" pitchFamily="82" charset="0"/>
              </a:rPr>
              <a:t>3)</a:t>
            </a:r>
            <a:r>
              <a:rPr lang="en-US" sz="2800" dirty="0" smtClean="0">
                <a:latin typeface="Gabriola" pitchFamily="82" charset="0"/>
              </a:rPr>
              <a:t> Closed spinal </a:t>
            </a:r>
            <a:r>
              <a:rPr lang="en-US" sz="2800" dirty="0" err="1" smtClean="0">
                <a:latin typeface="Gabriola" pitchFamily="82" charset="0"/>
              </a:rPr>
              <a:t>syraphism</a:t>
            </a:r>
            <a:r>
              <a:rPr lang="en-US" sz="2800" dirty="0" smtClean="0">
                <a:latin typeface="Gabriola" pitchFamily="82" charset="0"/>
              </a:rPr>
              <a:t> without </a:t>
            </a:r>
            <a:r>
              <a:rPr lang="en-US" sz="2800" dirty="0" err="1" smtClean="0">
                <a:latin typeface="Gabriola" pitchFamily="82" charset="0"/>
              </a:rPr>
              <a:t>subcutanous</a:t>
            </a:r>
            <a:r>
              <a:rPr lang="en-US" sz="2800" dirty="0" smtClean="0">
                <a:latin typeface="Gabriola" pitchFamily="82" charset="0"/>
              </a:rPr>
              <a:t> mass / </a:t>
            </a:r>
            <a:r>
              <a:rPr lang="en-US" sz="2800" dirty="0" err="1" smtClean="0">
                <a:latin typeface="Gabriola" pitchFamily="82" charset="0"/>
              </a:rPr>
              <a:t>Spina</a:t>
            </a:r>
            <a:r>
              <a:rPr lang="en-US" sz="2800" dirty="0" smtClean="0">
                <a:latin typeface="Gabriola" pitchFamily="82" charset="0"/>
              </a:rPr>
              <a:t> Bifida </a:t>
            </a:r>
            <a:r>
              <a:rPr lang="en-US" sz="2800" dirty="0" err="1" smtClean="0">
                <a:latin typeface="Gabriola" pitchFamily="82" charset="0"/>
              </a:rPr>
              <a:t>Occulta</a:t>
            </a:r>
            <a:endParaRPr lang="ar-JO" sz="2800" dirty="0">
              <a:latin typeface="Gabriola" pitchFamily="82" charset="0"/>
            </a:endParaRPr>
          </a:p>
        </p:txBody>
      </p:sp>
      <p:pic>
        <p:nvPicPr>
          <p:cNvPr id="6" name="Picture 5" descr="121333234_3478147988906067_1571635468956773991_n.jpg"/>
          <p:cNvPicPr>
            <a:picLocks noChangeAspect="1"/>
          </p:cNvPicPr>
          <p:nvPr/>
        </p:nvPicPr>
        <p:blipFill>
          <a:blip r:embed="rId2" cstate="print"/>
          <a:srcRect t="22513" r="868" b="3707"/>
          <a:stretch>
            <a:fillRect/>
          </a:stretch>
        </p:blipFill>
        <p:spPr>
          <a:xfrm>
            <a:off x="990623" y="3657600"/>
            <a:ext cx="707231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47"/>
            <a:ext cx="3886200" cy="3809999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Back mass : </a:t>
            </a:r>
          </a:p>
          <a:p>
            <a:pPr algn="l">
              <a:buNone/>
            </a:pPr>
            <a:r>
              <a:rPr lang="en-US" dirty="0" err="1" smtClean="0">
                <a:solidFill>
                  <a:schemeClr val="accent2"/>
                </a:solidFill>
                <a:latin typeface="Gabriola" pitchFamily="82" charset="0"/>
              </a:rPr>
              <a:t>spina</a:t>
            </a:r>
            <a:r>
              <a:rPr lang="en-US" dirty="0" smtClean="0">
                <a:solidFill>
                  <a:schemeClr val="accent2"/>
                </a:solidFill>
                <a:latin typeface="Gabriola" pitchFamily="82" charset="0"/>
              </a:rPr>
              <a:t> bifida </a:t>
            </a:r>
            <a:r>
              <a:rPr lang="en-US" dirty="0" err="1" smtClean="0">
                <a:solidFill>
                  <a:schemeClr val="accent2"/>
                </a:solidFill>
                <a:latin typeface="Gabriola" pitchFamily="82" charset="0"/>
              </a:rPr>
              <a:t>cystica</a:t>
            </a:r>
            <a:r>
              <a:rPr lang="en-US" dirty="0" smtClean="0">
                <a:solidFill>
                  <a:schemeClr val="accent2"/>
                </a:solidFill>
                <a:latin typeface="Gabriola" pitchFamily="82" charset="0"/>
              </a:rPr>
              <a:t> ( covered by skin )</a:t>
            </a:r>
          </a:p>
          <a:p>
            <a:pPr algn="l">
              <a:buNone/>
            </a:pPr>
            <a:r>
              <a:rPr lang="ar-JO" dirty="0" smtClean="0">
                <a:solidFill>
                  <a:schemeClr val="accent2"/>
                </a:solidFill>
                <a:latin typeface="Gabriola" pitchFamily="8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Gabriola" pitchFamily="82" charset="0"/>
              </a:rPr>
              <a:t>spina</a:t>
            </a:r>
            <a:r>
              <a:rPr lang="en-US" dirty="0" smtClean="0">
                <a:solidFill>
                  <a:schemeClr val="accent2"/>
                </a:solidFill>
                <a:latin typeface="Gabriola" pitchFamily="82" charset="0"/>
              </a:rPr>
              <a:t> bifida </a:t>
            </a:r>
            <a:r>
              <a:rPr lang="en-US" dirty="0" err="1" smtClean="0">
                <a:solidFill>
                  <a:schemeClr val="accent2"/>
                </a:solidFill>
                <a:latin typeface="Gabriola" pitchFamily="82" charset="0"/>
              </a:rPr>
              <a:t>Aperta</a:t>
            </a:r>
            <a:endParaRPr lang="en-US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accent2"/>
                </a:solidFill>
                <a:latin typeface="Gabriola" pitchFamily="82" charset="0"/>
              </a:rPr>
              <a:t>(not covered by skin)</a:t>
            </a:r>
            <a:endParaRPr lang="en-US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No back mass : </a:t>
            </a:r>
          </a:p>
          <a:p>
            <a:pPr algn="l">
              <a:buNone/>
            </a:pPr>
            <a:r>
              <a:rPr lang="en-US" dirty="0" err="1" smtClean="0">
                <a:solidFill>
                  <a:schemeClr val="accent2"/>
                </a:solidFill>
                <a:latin typeface="Gabriola" pitchFamily="82" charset="0"/>
              </a:rPr>
              <a:t>spina</a:t>
            </a:r>
            <a:r>
              <a:rPr lang="en-US" dirty="0" smtClean="0">
                <a:solidFill>
                  <a:schemeClr val="accent2"/>
                </a:solidFill>
                <a:latin typeface="Gabriola" pitchFamily="82" charset="0"/>
              </a:rPr>
              <a:t> bifida </a:t>
            </a:r>
            <a:r>
              <a:rPr lang="en-US" dirty="0" err="1" smtClean="0">
                <a:solidFill>
                  <a:schemeClr val="accent2"/>
                </a:solidFill>
                <a:latin typeface="Gabriola" pitchFamily="82" charset="0"/>
              </a:rPr>
              <a:t>occulta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ar-JO" dirty="0">
              <a:solidFill>
                <a:schemeClr val="accent2"/>
              </a:solidFill>
            </a:endParaRPr>
          </a:p>
        </p:txBody>
      </p:sp>
      <p:pic>
        <p:nvPicPr>
          <p:cNvPr id="4" name="Picture 3" descr="A310119_1_En_13_Fig3_HTM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28600"/>
            <a:ext cx="5029200" cy="4191000"/>
          </a:xfrm>
          <a:prstGeom prst="rect">
            <a:avLst/>
          </a:prstGeom>
        </p:spPr>
      </p:pic>
      <p:pic>
        <p:nvPicPr>
          <p:cNvPr id="5" name="Picture 4" descr="121260336_405354440457328_443710174119002285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2" y="4419646"/>
            <a:ext cx="6696075" cy="2205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accent2"/>
                </a:solidFill>
                <a:latin typeface="Gabriola" pitchFamily="82" charset="0"/>
              </a:rPr>
              <a:t>Spina</a:t>
            </a:r>
            <a:r>
              <a:rPr lang="en-US" dirty="0" smtClean="0">
                <a:solidFill>
                  <a:schemeClr val="accent2"/>
                </a:solidFill>
                <a:latin typeface="Gabriola" pitchFamily="82" charset="0"/>
              </a:rPr>
              <a:t> bifida </a:t>
            </a:r>
            <a:r>
              <a:rPr lang="en-US" dirty="0" err="1" smtClean="0">
                <a:solidFill>
                  <a:schemeClr val="accent2"/>
                </a:solidFill>
                <a:latin typeface="Gabriola" pitchFamily="82" charset="0"/>
              </a:rPr>
              <a:t>Aperta</a:t>
            </a:r>
            <a:r>
              <a:rPr lang="en-US" dirty="0" smtClean="0">
                <a:solidFill>
                  <a:schemeClr val="accent2"/>
                </a:solidFill>
                <a:latin typeface="Gabriola" pitchFamily="82" charset="0"/>
              </a:rPr>
              <a:t> </a:t>
            </a:r>
            <a:endParaRPr lang="ar-JO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1)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M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yelomeningocele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accent5"/>
                </a:solidFill>
                <a:latin typeface="Gabriola" pitchFamily="82" charset="0"/>
              </a:rPr>
              <a:t>(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Myeloschisis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)</a:t>
            </a:r>
            <a:r>
              <a:rPr lang="ar-JO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2)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Myelocele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3)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Hemimyelocele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4)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H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emimyelomeningocele</a:t>
            </a:r>
            <a:endParaRPr lang="ar-JO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6781800" y="0"/>
            <a:ext cx="2362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181600" cy="54864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ar-JO" altLang="ar-JO" dirty="0" smtClean="0">
                <a:solidFill>
                  <a:srgbClr val="0070C0"/>
                </a:solidFill>
              </a:rPr>
              <a:t>: </a:t>
            </a:r>
            <a:r>
              <a:rPr lang="en-US" altLang="ar-JO" dirty="0" err="1" smtClean="0">
                <a:solidFill>
                  <a:srgbClr val="0070C0"/>
                </a:solidFill>
                <a:latin typeface="Gabriola" pitchFamily="82" charset="0"/>
              </a:rPr>
              <a:t>Myelomeningocele</a:t>
            </a:r>
            <a:endParaRPr lang="en-US" altLang="ar-JO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-Congenital defect in vertebral arches  with cystic dilatation of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meninges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and structural or functional abnormality of spinal cord or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cauda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equina</a:t>
            </a:r>
            <a:endParaRPr lang="en-US" altLang="ar-JO" sz="2600" b="1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altLang="ar-JO" sz="26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-</a:t>
            </a:r>
            <a:r>
              <a:rPr lang="en-US" altLang="ar-JO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most </a:t>
            </a:r>
            <a:r>
              <a:rPr lang="en-US" altLang="ar-JO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common </a:t>
            </a:r>
            <a:r>
              <a:rPr lang="en-US" altLang="ar-JO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ocuurs</a:t>
            </a:r>
            <a:r>
              <a:rPr lang="en-US" altLang="ar-JO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 1 in 1000 birth </a:t>
            </a:r>
            <a:r>
              <a:rPr lang="en-US" altLang="ar-JO" sz="2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and </a:t>
            </a:r>
            <a:r>
              <a:rPr lang="en-US" altLang="ar-JO" sz="2600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important form of </a:t>
            </a:r>
            <a:r>
              <a:rPr lang="en-US" altLang="ar-JO" sz="2600" dirty="0" err="1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dysraphism</a:t>
            </a:r>
            <a:r>
              <a:rPr lang="en-US" altLang="ar-JO" sz="2600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  <a:endParaRPr lang="en-US" altLang="ar-JO" sz="2600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marL="365760" indent="-283464" algn="l" rtl="0" fontAlgn="auto">
              <a:spcAft>
                <a:spcPts val="0"/>
              </a:spcAft>
              <a:buNone/>
              <a:defRPr/>
            </a:pPr>
            <a:r>
              <a:rPr lang="en-US" altLang="ar-JO" sz="2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-May occur at any level but its most common in lumbar and </a:t>
            </a:r>
            <a:r>
              <a:rPr lang="en-US" altLang="ar-JO" sz="26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lumbosacral</a:t>
            </a:r>
            <a:endParaRPr lang="en-US" altLang="ar-JO" sz="26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2800" dirty="0" smtClean="0">
                <a:latin typeface="Gabriola" pitchFamily="82" charset="0"/>
              </a:rPr>
              <a:t>ON MRI  :</a:t>
            </a:r>
          </a:p>
          <a:p>
            <a:pPr algn="l">
              <a:buNone/>
            </a:pPr>
            <a:r>
              <a:rPr lang="en-US" sz="2800" dirty="0" smtClean="0">
                <a:latin typeface="Gabriola" pitchFamily="82" charset="0"/>
              </a:rPr>
              <a:t> </a:t>
            </a:r>
            <a:r>
              <a:rPr lang="en-US" sz="2600" dirty="0" smtClean="0">
                <a:latin typeface="Gabriola" pitchFamily="82" charset="0"/>
              </a:rPr>
              <a:t>extension of the neural </a:t>
            </a:r>
            <a:r>
              <a:rPr lang="en-US" sz="2600" dirty="0" err="1" smtClean="0">
                <a:latin typeface="Gabriola" pitchFamily="82" charset="0"/>
              </a:rPr>
              <a:t>placode</a:t>
            </a:r>
            <a:r>
              <a:rPr lang="en-US" sz="2600" dirty="0" smtClean="0">
                <a:latin typeface="Gabriola" pitchFamily="82" charset="0"/>
              </a:rPr>
              <a:t> to the skin surface caused by expansion of the underlying subarachnoid space which is </a:t>
            </a:r>
            <a:r>
              <a:rPr lang="en-US" sz="2600" dirty="0" err="1" smtClean="0">
                <a:latin typeface="Gabriola" pitchFamily="82" charset="0"/>
              </a:rPr>
              <a:t>charactarestic</a:t>
            </a:r>
            <a:r>
              <a:rPr lang="en-US" sz="2600" dirty="0" smtClean="0">
                <a:latin typeface="Gabriola" pitchFamily="82" charset="0"/>
              </a:rPr>
              <a:t> of </a:t>
            </a:r>
            <a:r>
              <a:rPr lang="en-US" sz="2600" dirty="0" err="1" smtClean="0">
                <a:latin typeface="Gabriola" pitchFamily="82" charset="0"/>
              </a:rPr>
              <a:t>myelomeningocele</a:t>
            </a:r>
            <a:r>
              <a:rPr lang="en-US" sz="2600" dirty="0" smtClean="0"/>
              <a:t> </a:t>
            </a:r>
            <a:endParaRPr lang="ar-JO" sz="2600" dirty="0"/>
          </a:p>
        </p:txBody>
      </p:sp>
      <p:pic>
        <p:nvPicPr>
          <p:cNvPr id="4" name="Picture 3" descr="121332476_1103434370104226_8026637286306066697_n.jpg"/>
          <p:cNvPicPr>
            <a:picLocks noChangeAspect="1"/>
          </p:cNvPicPr>
          <p:nvPr/>
        </p:nvPicPr>
        <p:blipFill>
          <a:blip r:embed="rId2" cstate="print"/>
          <a:srcRect t="35412" r="9496"/>
          <a:stretch>
            <a:fillRect/>
          </a:stretch>
        </p:blipFill>
        <p:spPr>
          <a:xfrm>
            <a:off x="5410200" y="3505200"/>
            <a:ext cx="3185682" cy="3352800"/>
          </a:xfrm>
          <a:prstGeom prst="rect">
            <a:avLst/>
          </a:prstGeom>
        </p:spPr>
      </p:pic>
      <p:pic>
        <p:nvPicPr>
          <p:cNvPr id="5" name="Picture 4" descr="121264263_2722422894636676_17784925299712359_n.jpg"/>
          <p:cNvPicPr>
            <a:picLocks noChangeAspect="1"/>
          </p:cNvPicPr>
          <p:nvPr/>
        </p:nvPicPr>
        <p:blipFill>
          <a:blip r:embed="rId3" cstate="print"/>
          <a:srcRect l="11546" t="6390" r="10928" b="4153"/>
          <a:stretch>
            <a:fillRect/>
          </a:stretch>
        </p:blipFill>
        <p:spPr>
          <a:xfrm>
            <a:off x="5867400" y="457200"/>
            <a:ext cx="2362200" cy="288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858000"/>
          </a:xfrm>
        </p:spPr>
        <p:txBody>
          <a:bodyPr>
            <a:noAutofit/>
          </a:bodyPr>
          <a:lstStyle/>
          <a:p>
            <a:pPr marL="365760" indent="-283464" algn="l" rtl="0" fontAlgn="auto">
              <a:spcAft>
                <a:spcPts val="0"/>
              </a:spcAft>
              <a:buNone/>
              <a:defRPr/>
            </a:pPr>
            <a:r>
              <a:rPr lang="en-US" altLang="ar-JO" sz="2000" dirty="0" smtClean="0">
                <a:solidFill>
                  <a:srgbClr val="7030A0"/>
                </a:solidFill>
                <a:latin typeface="Gabriola" pitchFamily="82" charset="0"/>
              </a:rPr>
              <a:t>Clinical  features :</a:t>
            </a:r>
            <a:endParaRPr lang="en-US" altLang="ar-JO" sz="2000" dirty="0">
              <a:solidFill>
                <a:srgbClr val="7030A0"/>
              </a:solidFill>
              <a:latin typeface="Gabriola" pitchFamily="82" charset="0"/>
            </a:endParaRP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000" dirty="0">
                <a:latin typeface="Gabriola" pitchFamily="82" charset="0"/>
              </a:rPr>
              <a:t>Sensory and motor changes distal to anatomic level producing varying </a:t>
            </a:r>
            <a:endParaRPr lang="en-US" altLang="ar-JO" sz="2000" dirty="0" smtClean="0">
              <a:latin typeface="Gabriola" pitchFamily="82" charset="0"/>
            </a:endParaRPr>
          </a:p>
          <a:p>
            <a:pPr marL="640080" lvl="1" indent="-237744" algn="l" rtl="0" fontAlgn="auto">
              <a:spcAft>
                <a:spcPts val="0"/>
              </a:spcAft>
              <a:buNone/>
              <a:defRPr/>
            </a:pPr>
            <a:r>
              <a:rPr lang="en-US" altLang="ar-JO" sz="2000" dirty="0" smtClean="0">
                <a:latin typeface="Gabriola" pitchFamily="82" charset="0"/>
              </a:rPr>
              <a:t>degrees </a:t>
            </a:r>
            <a:r>
              <a:rPr lang="en-US" altLang="ar-JO" sz="2000" dirty="0">
                <a:latin typeface="Gabriola" pitchFamily="82" charset="0"/>
              </a:rPr>
              <a:t>of weakness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000" dirty="0">
                <a:latin typeface="Gabriola" pitchFamily="82" charset="0"/>
              </a:rPr>
              <a:t>Urinary and fecal </a:t>
            </a:r>
            <a:r>
              <a:rPr lang="en-US" altLang="ar-JO" sz="2000" dirty="0" smtClean="0">
                <a:latin typeface="Gabriola" pitchFamily="82" charset="0"/>
              </a:rPr>
              <a:t>incontinence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000" dirty="0" smtClean="0">
                <a:latin typeface="Gabriola" pitchFamily="82" charset="0"/>
              </a:rPr>
              <a:t> </a:t>
            </a:r>
            <a:r>
              <a:rPr lang="en-US" sz="2000" dirty="0" err="1">
                <a:latin typeface="Gabriola" pitchFamily="82" charset="0"/>
              </a:rPr>
              <a:t>wisted</a:t>
            </a:r>
            <a:r>
              <a:rPr lang="en-US" sz="2000" dirty="0">
                <a:latin typeface="Gabriola" pitchFamily="82" charset="0"/>
              </a:rPr>
              <a:t> or abnormal legs and feet; for </a:t>
            </a:r>
            <a:r>
              <a:rPr lang="en-US" sz="2000" dirty="0" err="1" smtClean="0">
                <a:latin typeface="Gabriola" pitchFamily="82" charset="0"/>
              </a:rPr>
              <a:t>example,clubfoot</a:t>
            </a:r>
            <a:endParaRPr lang="en-US" altLang="ar-JO" sz="2000" dirty="0">
              <a:latin typeface="Gabriola" pitchFamily="82" charset="0"/>
            </a:endParaRP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000" dirty="0">
                <a:latin typeface="Gabriola" pitchFamily="82" charset="0"/>
              </a:rPr>
              <a:t>65-85% of patients have hydrocephalus </a:t>
            </a:r>
          </a:p>
          <a:p>
            <a:pPr marL="640080" lvl="1" indent="-237744" algn="l" rtl="0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sz="2000" dirty="0">
                <a:latin typeface="Gabriola" pitchFamily="82" charset="0"/>
              </a:rPr>
              <a:t>Most have </a:t>
            </a:r>
            <a:r>
              <a:rPr lang="en-US" altLang="ar-JO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Type II </a:t>
            </a:r>
            <a:r>
              <a:rPr lang="en-US" altLang="ar-JO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Chiari</a:t>
            </a:r>
            <a:r>
              <a:rPr lang="en-US" altLang="ar-JO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malformation   </a:t>
            </a:r>
            <a:endParaRPr lang="en-US" altLang="ar-JO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  <a:p>
            <a:pPr marL="640080" lvl="1" indent="-237744" algn="l" rtl="0" fontAlgn="auto">
              <a:spcAft>
                <a:spcPts val="0"/>
              </a:spcAft>
              <a:buNone/>
              <a:defRPr/>
            </a:pPr>
            <a:endParaRPr lang="en-US" altLang="ar-JO" sz="2000" b="1" dirty="0">
              <a:latin typeface="Gabriola" pitchFamily="82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000" dirty="0" smtClean="0">
                <a:solidFill>
                  <a:srgbClr val="7030A0"/>
                </a:solidFill>
                <a:latin typeface="Gabriola" pitchFamily="82" charset="0"/>
                <a:ea typeface="Majalla UI"/>
              </a:rPr>
              <a:t>Investigations :</a:t>
            </a:r>
            <a:endParaRPr lang="en-US" altLang="ar-JO" sz="2000" b="1" dirty="0" smtClean="0">
              <a:latin typeface="Gabriola" pitchFamily="82" charset="0"/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400" dirty="0" smtClean="0">
                <a:latin typeface="Gabriola" pitchFamily="82" charset="0"/>
                <a:ea typeface="Majalla UI"/>
              </a:rPr>
              <a:t>- </a:t>
            </a:r>
            <a:r>
              <a:rPr lang="en-US" altLang="ar-JO" sz="24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Prenatal  </a:t>
            </a:r>
            <a:r>
              <a:rPr lang="en-US" altLang="ar-JO" sz="2400" dirty="0" smtClean="0">
                <a:latin typeface="Gabriola" pitchFamily="82" charset="0"/>
                <a:ea typeface="Majalla UI"/>
              </a:rPr>
              <a:t>Measuring  alpha-fetoprotein in amniotic fluid  at 14-16 weeks</a:t>
            </a:r>
            <a:endParaRPr lang="en-US" sz="2400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sz="2400" dirty="0" smtClean="0">
                <a:latin typeface="Gabriola" pitchFamily="82" charset="0"/>
              </a:rPr>
              <a:t>-</a:t>
            </a:r>
            <a:r>
              <a:rPr lang="en-US" sz="2400" dirty="0" err="1" smtClean="0">
                <a:latin typeface="Gabriola" pitchFamily="82" charset="0"/>
              </a:rPr>
              <a:t>Acetylcholinesterase</a:t>
            </a:r>
            <a:r>
              <a:rPr lang="en-US" sz="2400" dirty="0" smtClean="0">
                <a:latin typeface="Gabriola" pitchFamily="82" charset="0"/>
              </a:rPr>
              <a:t> (</a:t>
            </a:r>
            <a:r>
              <a:rPr lang="en-US" sz="2400" dirty="0" err="1" smtClean="0">
                <a:latin typeface="Gabriola" pitchFamily="82" charset="0"/>
              </a:rPr>
              <a:t>AChE</a:t>
            </a:r>
            <a:r>
              <a:rPr lang="en-US" sz="2400" dirty="0" smtClean="0">
                <a:latin typeface="Gabriola" pitchFamily="82" charset="0"/>
              </a:rPr>
              <a:t>) in amniotic fluid is a helpful confirmatory </a:t>
            </a:r>
            <a:endParaRPr lang="ar-JO" sz="2400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sz="2400" dirty="0" smtClean="0">
                <a:latin typeface="Gabriola" pitchFamily="82" charset="0"/>
              </a:rPr>
              <a:t>test</a:t>
            </a:r>
            <a:endParaRPr lang="en-US" altLang="ar-JO" sz="2400" dirty="0" smtClean="0">
              <a:latin typeface="Gabriola" pitchFamily="82" charset="0"/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000" dirty="0" smtClean="0">
                <a:latin typeface="Gabriola" pitchFamily="82" charset="0"/>
                <a:ea typeface="Majalla UI"/>
              </a:rPr>
              <a:t>-</a:t>
            </a:r>
            <a:r>
              <a:rPr lang="en-US" altLang="ar-JO" sz="2400" dirty="0" smtClean="0">
                <a:latin typeface="Gabriola" pitchFamily="82" charset="0"/>
                <a:ea typeface="Majalla UI"/>
              </a:rPr>
              <a:t>Prenatal ultrasound examination  detect the </a:t>
            </a:r>
            <a:r>
              <a:rPr lang="en-US" altLang="ar-JO" sz="2400" dirty="0" err="1" smtClean="0">
                <a:latin typeface="Gabriola" pitchFamily="82" charset="0"/>
                <a:ea typeface="Majalla UI"/>
              </a:rPr>
              <a:t>myelomeningioceal</a:t>
            </a:r>
            <a:endParaRPr lang="en-US" altLang="ar-JO" sz="2400" dirty="0" smtClean="0">
              <a:latin typeface="Gabriola" pitchFamily="82" charset="0"/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400" dirty="0" smtClean="0">
                <a:latin typeface="Gabriola" pitchFamily="82" charset="0"/>
                <a:ea typeface="Majalla UI"/>
              </a:rPr>
              <a:t> as well as condition that can lead to it like </a:t>
            </a:r>
            <a:r>
              <a:rPr lang="en-US" altLang="ar-JO" sz="2400" dirty="0" err="1" smtClean="0">
                <a:latin typeface="Gabriola" pitchFamily="82" charset="0"/>
                <a:ea typeface="Majalla UI"/>
              </a:rPr>
              <a:t>hydrocephalis</a:t>
            </a:r>
            <a:endParaRPr lang="en-US" altLang="ar-JO" sz="2400" dirty="0" smtClean="0">
              <a:latin typeface="Gabriola" pitchFamily="82" charset="0"/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400" dirty="0" smtClean="0">
                <a:latin typeface="Gabriola" pitchFamily="82" charset="0"/>
                <a:ea typeface="Majalla UI"/>
              </a:rPr>
              <a:t>  the </a:t>
            </a:r>
            <a:r>
              <a:rPr lang="en-US" altLang="ar-JO" sz="2400" dirty="0" err="1" smtClean="0">
                <a:latin typeface="Gabriola" pitchFamily="82" charset="0"/>
                <a:ea typeface="Majalla UI"/>
              </a:rPr>
              <a:t>chiari</a:t>
            </a:r>
            <a:r>
              <a:rPr lang="en-US" altLang="ar-JO" sz="2400" dirty="0" smtClean="0">
                <a:latin typeface="Gabriola" pitchFamily="82" charset="0"/>
                <a:ea typeface="Majalla UI"/>
              </a:rPr>
              <a:t> </a:t>
            </a:r>
            <a:r>
              <a:rPr lang="en-US" altLang="ar-JO" sz="2400" dirty="0" err="1" smtClean="0">
                <a:latin typeface="Gabriola" pitchFamily="82" charset="0"/>
                <a:ea typeface="Majalla UI"/>
              </a:rPr>
              <a:t>malphormation</a:t>
            </a:r>
            <a:r>
              <a:rPr lang="en-US" altLang="ar-JO" sz="2400" dirty="0" smtClean="0">
                <a:latin typeface="Gabriola" pitchFamily="82" charset="0"/>
                <a:ea typeface="Majalla UI"/>
              </a:rPr>
              <a:t>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altLang="ar-JO" sz="2000" dirty="0" smtClean="0">
              <a:latin typeface="Gabriola" pitchFamily="82" charset="0"/>
              <a:ea typeface="Majalla UI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altLang="ar-JO" sz="2400" dirty="0" smtClean="0">
                <a:latin typeface="Gabriola" pitchFamily="82" charset="0"/>
                <a:ea typeface="Majalla UI"/>
              </a:rPr>
              <a:t>-Ultrasound examination can be confirmed by MRI  and we perform fetal echocardiogram to rule out any problem in the heart   </a:t>
            </a:r>
          </a:p>
          <a:p>
            <a:pPr algn="l"/>
            <a:endParaRPr lang="ar-JO" sz="2000" dirty="0"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010400" y="0"/>
            <a:ext cx="2133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yelomeningocele-with-bilateral-clubfoot-deform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012493" cy="3657600"/>
          </a:xfrm>
        </p:spPr>
      </p:pic>
      <p:pic>
        <p:nvPicPr>
          <p:cNvPr id="5" name="Picture 4" descr="305143-310739-311113-1703431">
            <a:extLst>
              <a:ext uri="{FF2B5EF4-FFF2-40B4-BE49-F238E27FC236}">
                <a16:creationId xmlns="" xmlns:a16="http://schemas.microsoft.com/office/drawing/2014/main" id="{71C02AD6-2017-48CB-A002-C54B9647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695700"/>
            <a:ext cx="54864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Management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Assessment of the sac and the coverings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Neurological evaluation </a:t>
            </a: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Examination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of other associated conditions 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>
                <a:latin typeface="Gabriola" pitchFamily="82" charset="0"/>
              </a:rPr>
              <a:t>Within CNS e.g. hydrocephalus 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dirty="0" err="1">
                <a:latin typeface="Gabriola" pitchFamily="82" charset="0"/>
              </a:rPr>
              <a:t>Extracranial</a:t>
            </a:r>
            <a:r>
              <a:rPr lang="en-US" sz="2000" dirty="0">
                <a:latin typeface="Gabriola" pitchFamily="82" charset="0"/>
              </a:rPr>
              <a:t> e.g. gastrointestinal , urinary</a:t>
            </a:r>
          </a:p>
          <a:p>
            <a:pPr marL="640080" lvl="1" indent="-237744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sz="2000" dirty="0">
              <a:latin typeface="Gabriola" pitchFamily="82" charset="0"/>
            </a:endParaRPr>
          </a:p>
          <a:p>
            <a:pPr marL="365760" indent="-283464" algn="l" rtl="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briola" pitchFamily="82" charset="0"/>
              </a:rPr>
              <a:t>Surgical procedure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: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>
                <a:latin typeface="Gabriola" pitchFamily="82" charset="0"/>
              </a:rPr>
              <a:t>Closure of the defect over the spinal cord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>
                <a:latin typeface="Gabriola" pitchFamily="82" charset="0"/>
              </a:rPr>
              <a:t>Preserve all  neural tissue and reduce it into the </a:t>
            </a:r>
            <a:r>
              <a:rPr lang="en-US" dirty="0" err="1" smtClean="0">
                <a:latin typeface="Gabriola" pitchFamily="82" charset="0"/>
              </a:rPr>
              <a:t>intervertebral</a:t>
            </a:r>
            <a:r>
              <a:rPr lang="en-US" dirty="0" smtClean="0">
                <a:latin typeface="Gabriola" pitchFamily="82" charset="0"/>
              </a:rPr>
              <a:t> canal  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>
                <a:latin typeface="Gabriola" pitchFamily="82" charset="0"/>
              </a:rPr>
              <a:t>Obtain a watertight  </a:t>
            </a:r>
            <a:r>
              <a:rPr lang="en-US" dirty="0" err="1" smtClean="0">
                <a:latin typeface="Gabriola" pitchFamily="82" charset="0"/>
              </a:rPr>
              <a:t>clocure</a:t>
            </a:r>
            <a:r>
              <a:rPr lang="en-US" dirty="0" smtClean="0">
                <a:latin typeface="Gabriola" pitchFamily="82" charset="0"/>
              </a:rPr>
              <a:t> of </a:t>
            </a:r>
            <a:r>
              <a:rPr lang="en-US" dirty="0" err="1" smtClean="0">
                <a:latin typeface="Gabriola" pitchFamily="82" charset="0"/>
              </a:rPr>
              <a:t>dura</a:t>
            </a:r>
            <a:r>
              <a:rPr lang="en-US" dirty="0" smtClean="0">
                <a:latin typeface="Gabriola" pitchFamily="82" charset="0"/>
              </a:rPr>
              <a:t> lining sac</a:t>
            </a: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>
                <a:latin typeface="Gabriola" pitchFamily="82" charset="0"/>
              </a:rPr>
              <a:t>Cover defect with muscle </a:t>
            </a:r>
            <a:r>
              <a:rPr lang="en-US" dirty="0" err="1" smtClean="0">
                <a:latin typeface="Gabriola" pitchFamily="82" charset="0"/>
              </a:rPr>
              <a:t>fscia</a:t>
            </a:r>
            <a:r>
              <a:rPr lang="en-US" dirty="0" smtClean="0">
                <a:latin typeface="Gabriola" pitchFamily="82" charset="0"/>
              </a:rPr>
              <a:t> and skin  </a:t>
            </a:r>
            <a:endParaRPr lang="en-US" dirty="0">
              <a:latin typeface="Gabriola" pitchFamily="82" charset="0"/>
            </a:endParaRPr>
          </a:p>
          <a:p>
            <a:pPr marL="886968" lvl="2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>
                <a:latin typeface="Gabriola" pitchFamily="82" charset="0"/>
              </a:rPr>
              <a:t>Lower-extremity deformity </a:t>
            </a:r>
            <a:r>
              <a:rPr lang="en-US" dirty="0" smtClean="0">
                <a:latin typeface="Gabriola" pitchFamily="82" charset="0"/>
              </a:rPr>
              <a:t>correction to   preserve neurological status  prevent CNS </a:t>
            </a:r>
            <a:r>
              <a:rPr lang="en-US" dirty="0" err="1" smtClean="0">
                <a:latin typeface="Gabriola" pitchFamily="82" charset="0"/>
              </a:rPr>
              <a:t>infecion</a:t>
            </a:r>
            <a:endParaRPr lang="en-US" dirty="0" smtClean="0">
              <a:latin typeface="Gabriola" pitchFamily="82" charset="0"/>
            </a:endParaRPr>
          </a:p>
          <a:p>
            <a:pPr marL="1097280" lvl="3" indent="-173736" algn="l" rtl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solidFill>
                <a:srgbClr val="00B050"/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2400" dirty="0" smtClean="0">
                <a:latin typeface="Gabriola" pitchFamily="82" charset="0"/>
              </a:rPr>
              <a:t>Most common cause of mortality are complications from </a:t>
            </a:r>
            <a:r>
              <a:rPr lang="en-US" sz="2400" dirty="0" err="1" smtClean="0">
                <a:latin typeface="Gabriola" pitchFamily="82" charset="0"/>
              </a:rPr>
              <a:t>Chiari</a:t>
            </a:r>
            <a:r>
              <a:rPr lang="en-US" sz="2400" dirty="0" smtClean="0">
                <a:latin typeface="Gabriola" pitchFamily="82" charset="0"/>
              </a:rPr>
              <a:t> </a:t>
            </a:r>
            <a:r>
              <a:rPr lang="en-US" sz="2400" dirty="0" err="1" smtClean="0">
                <a:latin typeface="Gabriola" pitchFamily="82" charset="0"/>
              </a:rPr>
              <a:t>malfomation</a:t>
            </a:r>
            <a:r>
              <a:rPr lang="en-US" sz="2400" dirty="0" smtClean="0">
                <a:latin typeface="Gabriola" pitchFamily="82" charset="0"/>
              </a:rPr>
              <a:t>     ( respiratory arrest and aspiration ) ,</a:t>
            </a:r>
          </a:p>
          <a:p>
            <a:pPr algn="l">
              <a:buNone/>
            </a:pPr>
            <a:r>
              <a:rPr lang="en-US" sz="2400" dirty="0" smtClean="0">
                <a:latin typeface="Gabriola" pitchFamily="82" charset="0"/>
              </a:rPr>
              <a:t>whereas late mortality is due to shunt mal function</a:t>
            </a:r>
            <a:endParaRPr lang="ar-JO" sz="2400" dirty="0">
              <a:latin typeface="Gabriola" pitchFamily="82" charset="0"/>
            </a:endParaRPr>
          </a:p>
        </p:txBody>
      </p:sp>
      <p:pic>
        <p:nvPicPr>
          <p:cNvPr id="5" name="Picture 4" descr="19-DDI-3810-fetalSurgery-253-CQD-800x550-3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1000"/>
            <a:ext cx="3124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8"/>
            <a:ext cx="8229600" cy="50593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FFC000"/>
                </a:solidFill>
                <a:latin typeface="Gabriola" pitchFamily="82" charset="0"/>
              </a:rPr>
              <a:t>Selective criteria were developed and the children were exclude from treatment where those with :</a:t>
            </a:r>
          </a:p>
          <a:p>
            <a:pPr algn="l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1) Paralysis at l2 to l3 or above </a:t>
            </a:r>
          </a:p>
          <a:p>
            <a:pPr algn="l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2)Marked hydrocephalus</a:t>
            </a:r>
          </a:p>
          <a:p>
            <a:pPr algn="l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3)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Kyphosis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3)Other major congenital abnormalities or  birth injury</a:t>
            </a:r>
            <a:endParaRPr lang="ar-JO" sz="2800" dirty="0">
              <a:solidFill>
                <a:schemeClr val="tx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-15904" t="-113131" r="77460" b="-150505"/>
          <a:stretch>
            <a:fillRect/>
          </a:stretch>
        </p:blipFill>
        <p:spPr>
          <a:xfrm>
            <a:off x="-304800" y="2514600"/>
            <a:ext cx="160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chemeClr val="accent5"/>
                </a:solidFill>
                <a:latin typeface="Gabriola" pitchFamily="82" charset="0"/>
              </a:rPr>
              <a:t>Myeloschisis</a:t>
            </a:r>
            <a:r>
              <a:rPr lang="en-US" sz="4000" dirty="0" smtClean="0">
                <a:solidFill>
                  <a:schemeClr val="accent5"/>
                </a:solidFill>
                <a:latin typeface="Gabriola" pitchFamily="82" charset="0"/>
              </a:rPr>
              <a:t> (</a:t>
            </a:r>
            <a:r>
              <a:rPr lang="en-US" sz="4000" dirty="0" err="1" smtClean="0">
                <a:solidFill>
                  <a:schemeClr val="accent5"/>
                </a:solidFill>
                <a:latin typeface="Gabriola" pitchFamily="82" charset="0"/>
              </a:rPr>
              <a:t>myelocele</a:t>
            </a:r>
            <a:r>
              <a:rPr lang="en-US" sz="4000" dirty="0" smtClean="0">
                <a:solidFill>
                  <a:schemeClr val="accent5"/>
                </a:solidFill>
                <a:latin typeface="Gabriola" pitchFamily="82" charset="0"/>
              </a:rPr>
              <a:t>):</a:t>
            </a:r>
            <a:endParaRPr lang="ar-JO" sz="4000" dirty="0">
              <a:solidFill>
                <a:schemeClr val="accent5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5"/>
            <a:ext cx="8229600" cy="4906963"/>
          </a:xfrm>
        </p:spPr>
        <p:txBody>
          <a:bodyPr/>
          <a:lstStyle/>
          <a:p>
            <a:pPr algn="l">
              <a:buNone/>
            </a:pPr>
            <a:r>
              <a:rPr lang="en-US" sz="2800" dirty="0" smtClean="0">
                <a:latin typeface="Gabriola" pitchFamily="82" charset="0"/>
              </a:rPr>
              <a:t>Exposed, </a:t>
            </a:r>
            <a:r>
              <a:rPr lang="en-US" sz="2800" dirty="0" err="1" smtClean="0">
                <a:latin typeface="Gabriola" pitchFamily="82" charset="0"/>
              </a:rPr>
              <a:t>unfused</a:t>
            </a:r>
            <a:r>
              <a:rPr lang="en-US" sz="2800" dirty="0" smtClean="0">
                <a:latin typeface="Gabriola" pitchFamily="82" charset="0"/>
              </a:rPr>
              <a:t> neural tissue without skin/</a:t>
            </a:r>
            <a:r>
              <a:rPr lang="en-US" sz="2800" dirty="0" err="1" smtClean="0">
                <a:latin typeface="Gabriola" pitchFamily="82" charset="0"/>
              </a:rPr>
              <a:t>meningeal</a:t>
            </a:r>
            <a:r>
              <a:rPr lang="en-US" sz="2800" dirty="0" smtClean="0">
                <a:latin typeface="Gabriola" pitchFamily="82" charset="0"/>
              </a:rPr>
              <a:t> covering.</a:t>
            </a:r>
          </a:p>
          <a:p>
            <a:pPr algn="l">
              <a:buNone/>
            </a:pPr>
            <a:endParaRPr lang="en-US" sz="2800" dirty="0" smtClean="0">
              <a:latin typeface="Gabriola" pitchFamily="82" charset="0"/>
            </a:endParaRP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ar-JO" dirty="0"/>
          </a:p>
        </p:txBody>
      </p:sp>
      <p:pic>
        <p:nvPicPr>
          <p:cNvPr id="5" name="Picture 4" descr="121179617_1927783664031375_88084024035590310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2" y="2133600"/>
            <a:ext cx="4143375" cy="4400550"/>
          </a:xfrm>
          <a:prstGeom prst="rect">
            <a:avLst/>
          </a:prstGeom>
        </p:spPr>
      </p:pic>
      <p:pic>
        <p:nvPicPr>
          <p:cNvPr id="6" name="Picture 5" descr="7236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14600"/>
            <a:ext cx="3810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13716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  <a:latin typeface="Gabriola" pitchFamily="82" charset="0"/>
              </a:rPr>
              <a:t>Q: why </a:t>
            </a:r>
            <a:r>
              <a:rPr lang="en-US" sz="3200" dirty="0" err="1" smtClean="0">
                <a:solidFill>
                  <a:srgbClr val="00B0F0"/>
                </a:solidFill>
                <a:latin typeface="Gabriola" pitchFamily="82" charset="0"/>
              </a:rPr>
              <a:t>chiari</a:t>
            </a:r>
            <a:r>
              <a:rPr lang="en-US" sz="3200" dirty="0" smtClean="0">
                <a:solidFill>
                  <a:srgbClr val="00B0F0"/>
                </a:solidFill>
                <a:latin typeface="Gabriola" pitchFamily="82" charset="0"/>
              </a:rPr>
              <a:t> 2 associated with </a:t>
            </a:r>
            <a:r>
              <a:rPr lang="en-US" sz="3200" dirty="0" err="1" smtClean="0">
                <a:solidFill>
                  <a:srgbClr val="00B0F0"/>
                </a:solidFill>
                <a:latin typeface="Gabriola" pitchFamily="82" charset="0"/>
              </a:rPr>
              <a:t>spina</a:t>
            </a:r>
            <a:r>
              <a:rPr lang="en-US" sz="3200" dirty="0" smtClean="0">
                <a:solidFill>
                  <a:srgbClr val="00B0F0"/>
                </a:solidFill>
                <a:latin typeface="Gabriola" pitchFamily="82" charset="0"/>
              </a:rPr>
              <a:t> bifida </a:t>
            </a:r>
            <a:r>
              <a:rPr lang="en-US" sz="3200" dirty="0" err="1" smtClean="0">
                <a:solidFill>
                  <a:srgbClr val="00B0F0"/>
                </a:solidFill>
                <a:latin typeface="Gabriola" pitchFamily="82" charset="0"/>
              </a:rPr>
              <a:t>aperta</a:t>
            </a:r>
            <a:r>
              <a:rPr lang="en-US" sz="3200" dirty="0" smtClean="0">
                <a:solidFill>
                  <a:srgbClr val="00B0F0"/>
                </a:solidFill>
                <a:latin typeface="Gabriola" pitchFamily="82" charset="0"/>
              </a:rPr>
              <a:t> ?</a:t>
            </a:r>
            <a:br>
              <a:rPr lang="en-US" sz="3200" dirty="0" smtClean="0">
                <a:solidFill>
                  <a:srgbClr val="00B0F0"/>
                </a:solidFill>
                <a:latin typeface="Gabriola" pitchFamily="82" charset="0"/>
              </a:rPr>
            </a:br>
            <a:endParaRPr lang="ar-JO" sz="3200" dirty="0">
              <a:solidFill>
                <a:srgbClr val="00B0F0"/>
              </a:solidFill>
              <a:latin typeface="Gabriola" pitchFamily="82" charset="0"/>
            </a:endParaRPr>
          </a:p>
        </p:txBody>
      </p:sp>
      <p:pic>
        <p:nvPicPr>
          <p:cNvPr id="4" name="Content Placeholder 3" descr="121167630_1213622319022640_137814723612728853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2" y="2057400"/>
            <a:ext cx="7381875" cy="3866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tang" panose="02030600000101010101" charset="-127"/>
                <a:ea typeface="Batang" panose="02030600000101010101" charset="-127"/>
              </a:rPr>
              <a:t>Development of the brain </a:t>
            </a:r>
          </a:p>
        </p:txBody>
      </p:sp>
      <p:pic>
        <p:nvPicPr>
          <p:cNvPr id="4" name="Content Placeholder 3" descr="104869376_601425534133086_3708943168312044288_n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1999" y="1263015"/>
            <a:ext cx="7960043" cy="559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Spina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bifida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cystica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:</a:t>
            </a:r>
            <a:endParaRPr lang="ar-JO" sz="48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Content Placeholder 3" descr="121266604_370042407516471_342659655611603737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6951" y="1600206"/>
            <a:ext cx="61301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JO" dirty="0" smtClean="0">
                <a:latin typeface="Gabriola" pitchFamily="82" charset="0"/>
              </a:rPr>
              <a:t>:</a:t>
            </a:r>
            <a:r>
              <a:rPr lang="en-US" dirty="0" err="1" smtClean="0">
                <a:latin typeface="Gabriola" pitchFamily="82" charset="0"/>
              </a:rPr>
              <a:t>Meningocele</a:t>
            </a:r>
            <a:r>
              <a:rPr lang="en-US" dirty="0" smtClean="0">
                <a:latin typeface="Gabriola" pitchFamily="82" charset="0"/>
              </a:rPr>
              <a:t> </a:t>
            </a:r>
            <a:endParaRPr lang="ar-JO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-Congenital defect in vertebral arches  with cystic distension of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meninges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, but no </a:t>
            </a:r>
            <a:r>
              <a:rPr lang="ar-JO" sz="2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abnormality of neural tissue. One third have some neurologic deficit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-Less common than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myelomeningocele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altLang="ar-JO" sz="2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-Most commonly in </a:t>
            </a:r>
            <a:r>
              <a:rPr lang="en-US" altLang="ar-JO" sz="2400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lumbosacral</a:t>
            </a:r>
            <a:r>
              <a:rPr lang="en-US" altLang="ar-JO" sz="2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ea typeface="Majalla UI"/>
              </a:rPr>
              <a:t> area</a:t>
            </a:r>
            <a:endParaRPr lang="ar-JO" dirty="0">
              <a:solidFill>
                <a:srgbClr val="00B050"/>
              </a:solidFill>
            </a:endParaRPr>
          </a:p>
        </p:txBody>
      </p:sp>
      <p:pic>
        <p:nvPicPr>
          <p:cNvPr id="4" name="Picture 3" descr="121306491_2779757352267788_35559420181419586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17" y="3429046"/>
            <a:ext cx="4981951" cy="2847975"/>
          </a:xfrm>
          <a:prstGeom prst="rect">
            <a:avLst/>
          </a:prstGeom>
        </p:spPr>
      </p:pic>
      <p:pic>
        <p:nvPicPr>
          <p:cNvPr id="5" name="Picture 5" descr="download (1)">
            <a:extLst>
              <a:ext uri="{FF2B5EF4-FFF2-40B4-BE49-F238E27FC236}">
                <a16:creationId xmlns="" xmlns:a16="http://schemas.microsoft.com/office/drawing/2014/main" id="{8417755E-4698-4DD8-BB25-3DBAA26F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22"/>
          <a:stretch>
            <a:fillRect/>
          </a:stretch>
        </p:blipFill>
        <p:spPr bwMode="auto">
          <a:xfrm>
            <a:off x="5943600" y="34290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46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609600" indent="-609600" algn="l" rt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ar-JO" sz="2800" dirty="0">
                <a:solidFill>
                  <a:srgbClr val="7030A0"/>
                </a:solidFill>
                <a:latin typeface="Gabriola" pitchFamily="82" charset="0"/>
                <a:ea typeface="Majalla UI"/>
              </a:rPr>
              <a:t>Etiology :</a:t>
            </a:r>
          </a:p>
          <a:p>
            <a:pPr marL="990600" lvl="1" indent="-5334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ar-JO" dirty="0">
                <a:latin typeface="Gabriola" pitchFamily="82" charset="0"/>
                <a:ea typeface="Majalla UI"/>
              </a:rPr>
              <a:t>Primary failure of neural tube closure </a:t>
            </a:r>
          </a:p>
          <a:p>
            <a:pPr marL="990600" lvl="1" indent="-5334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ar-JO" dirty="0">
                <a:latin typeface="Gabriola" pitchFamily="82" charset="0"/>
                <a:ea typeface="Majalla UI"/>
              </a:rPr>
              <a:t>Rupture of previously closed neural </a:t>
            </a:r>
            <a:r>
              <a:rPr lang="en-US" altLang="ar-JO" dirty="0" smtClean="0">
                <a:latin typeface="Gabriola" pitchFamily="82" charset="0"/>
                <a:ea typeface="Majalla UI"/>
              </a:rPr>
              <a:t>tube</a:t>
            </a:r>
          </a:p>
          <a:p>
            <a:pPr marL="990600" lvl="1" indent="-533400" algn="l" rtl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ar-JO" dirty="0" smtClean="0">
                <a:latin typeface="Gabriola" pitchFamily="82" charset="0"/>
                <a:ea typeface="Majalla UI"/>
              </a:rPr>
              <a:t> </a:t>
            </a:r>
            <a:r>
              <a:rPr lang="en-US" altLang="ar-JO" dirty="0">
                <a:latin typeface="Gabriola" pitchFamily="82" charset="0"/>
                <a:ea typeface="Majalla UI"/>
              </a:rPr>
              <a:t>due to </a:t>
            </a:r>
            <a:r>
              <a:rPr lang="en-US" altLang="ar-JO" dirty="0" err="1">
                <a:latin typeface="Gabriola" pitchFamily="82" charset="0"/>
                <a:ea typeface="Majalla UI"/>
              </a:rPr>
              <a:t>overdistention</a:t>
            </a:r>
            <a:r>
              <a:rPr lang="en-US" altLang="ar-JO" dirty="0">
                <a:latin typeface="Gabriola" pitchFamily="82" charset="0"/>
                <a:ea typeface="Majalla UI"/>
              </a:rPr>
              <a:t> </a:t>
            </a:r>
          </a:p>
          <a:p>
            <a:pPr algn="l" rtl="0"/>
            <a:r>
              <a:rPr lang="en-US" altLang="ar-JO" sz="2800" dirty="0" smtClean="0">
                <a:solidFill>
                  <a:srgbClr val="7030A0"/>
                </a:solidFill>
                <a:latin typeface="Gabriola" pitchFamily="82" charset="0"/>
                <a:ea typeface="Majalla UI"/>
              </a:rPr>
              <a:t>Clinical features </a:t>
            </a: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Usually no disability </a:t>
            </a: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 low incidence of associated anomalies like </a:t>
            </a:r>
            <a:r>
              <a:rPr lang="en-US" altLang="ar-JO" dirty="0" err="1" smtClean="0">
                <a:latin typeface="Gabriola" pitchFamily="82" charset="0"/>
                <a:ea typeface="Majalla UI"/>
              </a:rPr>
              <a:t>chiari</a:t>
            </a:r>
            <a:r>
              <a:rPr lang="en-US" altLang="ar-JO" dirty="0" smtClean="0">
                <a:latin typeface="Gabriola" pitchFamily="82" charset="0"/>
                <a:ea typeface="Majalla UI"/>
              </a:rPr>
              <a:t> 2</a:t>
            </a:r>
          </a:p>
          <a:p>
            <a:pPr lvl="1" algn="l" rtl="0">
              <a:buNone/>
            </a:pPr>
            <a:r>
              <a:rPr lang="en-US" altLang="ar-JO" dirty="0" smtClean="0">
                <a:latin typeface="Gabriola" pitchFamily="82" charset="0"/>
                <a:ea typeface="Majalla UI"/>
              </a:rPr>
              <a:t> and hydrocephalus  </a:t>
            </a:r>
          </a:p>
          <a:p>
            <a:pPr algn="l" rtl="0"/>
            <a:r>
              <a:rPr lang="en-US" altLang="ar-JO" sz="2800" dirty="0" smtClean="0">
                <a:solidFill>
                  <a:srgbClr val="7030A0"/>
                </a:solidFill>
                <a:latin typeface="Gabriola" pitchFamily="82" charset="0"/>
                <a:ea typeface="Majalla UI"/>
              </a:rPr>
              <a:t>Investigations :</a:t>
            </a: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Plain film , CT , MRI , genitourinary investigations </a:t>
            </a:r>
          </a:p>
          <a:p>
            <a:pPr algn="l" rtl="0"/>
            <a:r>
              <a:rPr lang="en-US" altLang="ar-JO" sz="2800" dirty="0" smtClean="0">
                <a:solidFill>
                  <a:srgbClr val="7030A0"/>
                </a:solidFill>
                <a:latin typeface="Gabriola" pitchFamily="82" charset="0"/>
                <a:ea typeface="Majalla UI"/>
              </a:rPr>
              <a:t>Treatment :</a:t>
            </a: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Surgical excision and tissue repair</a:t>
            </a: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 ( excellent results )</a:t>
            </a:r>
            <a:endParaRPr lang="en-US" altLang="ar-JO" dirty="0">
              <a:latin typeface="Gabriola" pitchFamily="82" charset="0"/>
              <a:ea typeface="Majalla UI"/>
            </a:endParaRPr>
          </a:p>
          <a:p>
            <a:pPr algn="l">
              <a:buNone/>
            </a:pPr>
            <a:endParaRPr lang="ar-JO" dirty="0"/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010400" y="0"/>
            <a:ext cx="2133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ar-JO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Lipomeningocele</a:t>
            </a:r>
            <a:endParaRPr lang="ar-JO" sz="54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4495800" cy="43434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>
                <a:latin typeface="Gabriola" pitchFamily="82" charset="0"/>
              </a:rPr>
              <a:t>Spina</a:t>
            </a:r>
            <a:r>
              <a:rPr lang="en-US" dirty="0" smtClean="0">
                <a:latin typeface="Gabriola" pitchFamily="82" charset="0"/>
              </a:rPr>
              <a:t> bifida </a:t>
            </a:r>
            <a:r>
              <a:rPr lang="en-US" dirty="0" err="1" smtClean="0">
                <a:latin typeface="Gabriola" pitchFamily="82" charset="0"/>
              </a:rPr>
              <a:t>cystica</a:t>
            </a:r>
            <a:r>
              <a:rPr lang="en-US" dirty="0" smtClean="0">
                <a:latin typeface="Gabriola" pitchFamily="82" charset="0"/>
              </a:rPr>
              <a:t> 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-</a:t>
            </a:r>
            <a:r>
              <a:rPr lang="en-US" dirty="0" err="1" smtClean="0">
                <a:latin typeface="Gabriola" pitchFamily="82" charset="0"/>
              </a:rPr>
              <a:t>Placode-lipoma</a:t>
            </a:r>
            <a:r>
              <a:rPr lang="en-US" dirty="0" smtClean="0">
                <a:latin typeface="Gabriola" pitchFamily="82" charset="0"/>
              </a:rPr>
              <a:t> interface ,is located within the spinal canal covered  by </a:t>
            </a:r>
            <a:r>
              <a:rPr lang="en-US" dirty="0" err="1" smtClean="0">
                <a:latin typeface="Gabriola" pitchFamily="82" charset="0"/>
              </a:rPr>
              <a:t>subcutanous</a:t>
            </a:r>
            <a:r>
              <a:rPr lang="en-US" dirty="0" smtClean="0">
                <a:latin typeface="Gabriola" pitchFamily="82" charset="0"/>
              </a:rPr>
              <a:t> fatty mass  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-Less common disorder</a:t>
            </a:r>
          </a:p>
          <a:p>
            <a:pPr algn="l">
              <a:buNone/>
            </a:pPr>
            <a:r>
              <a:rPr lang="en-US" altLang="ar-JO" dirty="0" smtClean="0">
                <a:solidFill>
                  <a:srgbClr val="FF0000"/>
                </a:solidFill>
                <a:latin typeface="Gabriola" pitchFamily="82" charset="0"/>
              </a:rPr>
              <a:t>-</a:t>
            </a:r>
            <a:r>
              <a:rPr lang="en-US" altLang="ar-JO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Neurological examination is usually normal at birth </a:t>
            </a:r>
            <a:r>
              <a:rPr lang="en-US" altLang="ar-JO" dirty="0" smtClean="0">
                <a:latin typeface="Gabriola" pitchFamily="82" charset="0"/>
              </a:rPr>
              <a:t>and progressive neurological deficits occur resulting  from growth and tethering of the spinal cord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JO" dirty="0"/>
          </a:p>
        </p:txBody>
      </p:sp>
      <p:pic>
        <p:nvPicPr>
          <p:cNvPr id="4" name="Picture 3" descr="121230285_1295020604169830_3056030401271738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371600"/>
            <a:ext cx="38862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ar-JO" sz="4800" dirty="0" smtClean="0">
                <a:solidFill>
                  <a:srgbClr val="00B050"/>
                </a:solidFill>
                <a:latin typeface="Gabriola" pitchFamily="82" charset="0"/>
              </a:rPr>
              <a:t>:</a:t>
            </a:r>
            <a:r>
              <a:rPr lang="en-US" sz="4800" dirty="0" err="1" smtClean="0">
                <a:solidFill>
                  <a:srgbClr val="00B050"/>
                </a:solidFill>
                <a:latin typeface="Gabriola" pitchFamily="82" charset="0"/>
              </a:rPr>
              <a:t>lipomyelomeningocele</a:t>
            </a:r>
            <a:endParaRPr lang="ar-JO" sz="4800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1752601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400" dirty="0" smtClean="0"/>
              <a:t>-</a:t>
            </a:r>
            <a:r>
              <a:rPr lang="en-US" sz="2800" dirty="0" err="1" smtClean="0">
                <a:solidFill>
                  <a:srgbClr val="00B0F0"/>
                </a:solidFill>
                <a:latin typeface="Gabriola" pitchFamily="82" charset="0"/>
              </a:rPr>
              <a:t>Spina</a:t>
            </a:r>
            <a:r>
              <a:rPr lang="en-US" sz="2800" dirty="0" smtClean="0">
                <a:solidFill>
                  <a:srgbClr val="00B0F0"/>
                </a:solidFill>
                <a:latin typeface="Gabriola" pitchFamily="82" charset="0"/>
              </a:rPr>
              <a:t> bifida </a:t>
            </a:r>
            <a:r>
              <a:rPr lang="en-US" sz="2800" dirty="0" err="1" smtClean="0">
                <a:solidFill>
                  <a:srgbClr val="00B0F0"/>
                </a:solidFill>
                <a:latin typeface="Gabriola" pitchFamily="82" charset="0"/>
              </a:rPr>
              <a:t>cystica</a:t>
            </a:r>
            <a:r>
              <a:rPr lang="en-US" sz="2800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00B0F0"/>
                </a:solidFill>
                <a:latin typeface="Gabriola" pitchFamily="82" charset="0"/>
              </a:rPr>
              <a:t>-</a:t>
            </a:r>
            <a:r>
              <a:rPr lang="en-US" sz="2800" dirty="0" err="1" smtClean="0">
                <a:solidFill>
                  <a:srgbClr val="00B0F0"/>
                </a:solidFill>
                <a:latin typeface="Gabriola" pitchFamily="82" charset="0"/>
              </a:rPr>
              <a:t>Placode-lipoma</a:t>
            </a:r>
            <a:r>
              <a:rPr lang="en-US" sz="2800" dirty="0" smtClean="0">
                <a:solidFill>
                  <a:srgbClr val="00B0F0"/>
                </a:solidFill>
                <a:latin typeface="Gabriola" pitchFamily="82" charset="0"/>
              </a:rPr>
              <a:t> interface ,is located outside the spinal canal because of expansion of the subarachnoid space 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00B0F0"/>
                </a:solidFill>
                <a:latin typeface="Gabriola" pitchFamily="82" charset="0"/>
              </a:rPr>
              <a:t>covered  by </a:t>
            </a:r>
            <a:r>
              <a:rPr lang="en-US" sz="2800" dirty="0" err="1" smtClean="0">
                <a:solidFill>
                  <a:srgbClr val="00B0F0"/>
                </a:solidFill>
                <a:latin typeface="Gabriola" pitchFamily="82" charset="0"/>
              </a:rPr>
              <a:t>subcutanous</a:t>
            </a:r>
            <a:r>
              <a:rPr lang="en-US" sz="2800" dirty="0" smtClean="0">
                <a:solidFill>
                  <a:srgbClr val="00B0F0"/>
                </a:solidFill>
                <a:latin typeface="Gabriola" pitchFamily="82" charset="0"/>
              </a:rPr>
              <a:t> fatty mass</a:t>
            </a:r>
            <a:endParaRPr lang="ar-JO" sz="2800" dirty="0">
              <a:solidFill>
                <a:srgbClr val="00B0F0"/>
              </a:solidFill>
              <a:latin typeface="Gabriola" pitchFamily="82" charset="0"/>
            </a:endParaRPr>
          </a:p>
        </p:txBody>
      </p:sp>
      <p:pic>
        <p:nvPicPr>
          <p:cNvPr id="5" name="Picture 4" descr="121196741_2917376458546670_854982546080625806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0"/>
            <a:ext cx="714375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  <a:latin typeface="Gabriola" pitchFamily="82" charset="0"/>
              </a:rPr>
              <a:t>Spina</a:t>
            </a:r>
            <a:r>
              <a:rPr lang="en-US" dirty="0" smtClean="0">
                <a:solidFill>
                  <a:srgbClr val="00B0F0"/>
                </a:solidFill>
                <a:latin typeface="Gabriola" pitchFamily="82" charset="0"/>
              </a:rPr>
              <a:t> bifida </a:t>
            </a:r>
            <a:r>
              <a:rPr lang="en-US" dirty="0" err="1" smtClean="0">
                <a:solidFill>
                  <a:srgbClr val="00B0F0"/>
                </a:solidFill>
                <a:latin typeface="Gabriola" pitchFamily="82" charset="0"/>
              </a:rPr>
              <a:t>occulta</a:t>
            </a:r>
            <a:r>
              <a:rPr lang="en-US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endParaRPr lang="ar-JO" dirty="0">
              <a:solidFill>
                <a:srgbClr val="00B0F0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3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3600" dirty="0" smtClean="0">
                <a:latin typeface="Gabriola" pitchFamily="82" charset="0"/>
              </a:rPr>
              <a:t>Closed spinal </a:t>
            </a:r>
            <a:r>
              <a:rPr lang="en-US" sz="3600" dirty="0" err="1" smtClean="0">
                <a:latin typeface="Gabriola" pitchFamily="82" charset="0"/>
              </a:rPr>
              <a:t>dysraphism</a:t>
            </a:r>
            <a:r>
              <a:rPr lang="en-US" sz="3600" dirty="0" smtClean="0">
                <a:latin typeface="Gabriola" pitchFamily="82" charset="0"/>
              </a:rPr>
              <a:t> without sc mass</a:t>
            </a:r>
          </a:p>
          <a:p>
            <a:pPr algn="l">
              <a:buNone/>
            </a:pP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1) Simple </a:t>
            </a:r>
            <a:r>
              <a:rPr lang="en-US" sz="3600" dirty="0" err="1" smtClean="0">
                <a:solidFill>
                  <a:srgbClr val="7030A0"/>
                </a:solidFill>
                <a:latin typeface="Gabriola" pitchFamily="82" charset="0"/>
              </a:rPr>
              <a:t>dysraphic</a:t>
            </a: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 state  :</a:t>
            </a:r>
          </a:p>
          <a:p>
            <a:pPr algn="l">
              <a:buNone/>
            </a:pPr>
            <a:r>
              <a:rPr lang="en-US" sz="3600" dirty="0" smtClean="0">
                <a:solidFill>
                  <a:srgbClr val="00B0F0"/>
                </a:solidFill>
                <a:latin typeface="Gabriola" pitchFamily="82" charset="0"/>
              </a:rPr>
              <a:t>Usually baby come with tethered cord syndrome without </a:t>
            </a:r>
            <a:r>
              <a:rPr lang="en-US" sz="3600" dirty="0" err="1" smtClean="0">
                <a:solidFill>
                  <a:srgbClr val="00B0F0"/>
                </a:solidFill>
                <a:latin typeface="Gabriola" pitchFamily="82" charset="0"/>
              </a:rPr>
              <a:t>cutanous</a:t>
            </a:r>
            <a:r>
              <a:rPr lang="en-US" sz="3600" dirty="0" smtClean="0">
                <a:solidFill>
                  <a:srgbClr val="00B0F0"/>
                </a:solidFill>
                <a:latin typeface="Gabriola" pitchFamily="82" charset="0"/>
              </a:rPr>
              <a:t> (skin) symptoms </a:t>
            </a:r>
          </a:p>
          <a:p>
            <a:pPr algn="l">
              <a:buNone/>
            </a:pP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-</a:t>
            </a:r>
            <a:r>
              <a:rPr lang="en-US" sz="3600" dirty="0" err="1" smtClean="0">
                <a:solidFill>
                  <a:srgbClr val="7030A0"/>
                </a:solidFill>
                <a:latin typeface="Gabriola" pitchFamily="82" charset="0"/>
              </a:rPr>
              <a:t>intradural</a:t>
            </a: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Gabriola" pitchFamily="82" charset="0"/>
              </a:rPr>
              <a:t>lipoma</a:t>
            </a:r>
            <a:endParaRPr lang="en-US" sz="3600" dirty="0" smtClean="0">
              <a:solidFill>
                <a:srgbClr val="7030A0"/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-</a:t>
            </a:r>
            <a:r>
              <a:rPr lang="en-US" sz="3600" dirty="0" err="1" smtClean="0">
                <a:solidFill>
                  <a:srgbClr val="7030A0"/>
                </a:solidFill>
                <a:latin typeface="Gabriola" pitchFamily="82" charset="0"/>
              </a:rPr>
              <a:t>Filar</a:t>
            </a: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Gabriola" pitchFamily="82" charset="0"/>
              </a:rPr>
              <a:t>lipoma</a:t>
            </a:r>
            <a:endParaRPr lang="en-US" sz="3600" dirty="0" smtClean="0">
              <a:solidFill>
                <a:srgbClr val="7030A0"/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- dermal sinus</a:t>
            </a:r>
          </a:p>
          <a:p>
            <a:pPr algn="l">
              <a:buNone/>
            </a:pP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-tight </a:t>
            </a:r>
            <a:r>
              <a:rPr lang="en-US" sz="3600" dirty="0" err="1" smtClean="0">
                <a:solidFill>
                  <a:srgbClr val="7030A0"/>
                </a:solidFill>
                <a:latin typeface="Gabriola" pitchFamily="82" charset="0"/>
              </a:rPr>
              <a:t>filum</a:t>
            </a: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Gabriola" pitchFamily="82" charset="0"/>
              </a:rPr>
              <a:t>terminale</a:t>
            </a: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 (fibrous thickening )</a:t>
            </a:r>
          </a:p>
          <a:p>
            <a:pPr algn="l">
              <a:buNone/>
            </a:pP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-</a:t>
            </a:r>
            <a:r>
              <a:rPr lang="en-US" sz="3600" dirty="0" err="1" smtClean="0">
                <a:solidFill>
                  <a:srgbClr val="7030A0"/>
                </a:solidFill>
                <a:latin typeface="Gabriola" pitchFamily="82" charset="0"/>
              </a:rPr>
              <a:t>persistance</a:t>
            </a:r>
            <a:r>
              <a:rPr lang="en-US" sz="3600" dirty="0" smtClean="0">
                <a:solidFill>
                  <a:srgbClr val="7030A0"/>
                </a:solidFill>
                <a:latin typeface="Gabriola" pitchFamily="82" charset="0"/>
              </a:rPr>
              <a:t> of the terminal ventricle</a:t>
            </a:r>
            <a:r>
              <a:rPr lang="en-US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endParaRPr lang="ar-JO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010400" y="0"/>
            <a:ext cx="2133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46"/>
            <a:ext cx="8229600" cy="544036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7030A0"/>
                </a:solidFill>
                <a:latin typeface="Gabriola" pitchFamily="82" charset="0"/>
              </a:rPr>
              <a:t>2) Complex </a:t>
            </a:r>
            <a:r>
              <a:rPr lang="en-US" dirty="0" err="1" smtClean="0">
                <a:solidFill>
                  <a:srgbClr val="7030A0"/>
                </a:solidFill>
                <a:latin typeface="Gabriola" pitchFamily="82" charset="0"/>
              </a:rPr>
              <a:t>dysrapic</a:t>
            </a:r>
            <a:r>
              <a:rPr lang="en-US" dirty="0" smtClean="0">
                <a:solidFill>
                  <a:srgbClr val="7030A0"/>
                </a:solidFill>
                <a:latin typeface="Gabriola" pitchFamily="82" charset="0"/>
              </a:rPr>
              <a:t> state:</a:t>
            </a:r>
          </a:p>
          <a:p>
            <a:pPr algn="l">
              <a:buNone/>
            </a:pPr>
            <a:r>
              <a:rPr lang="en-US" dirty="0" smtClean="0">
                <a:solidFill>
                  <a:srgbClr val="0070C0"/>
                </a:solidFill>
                <a:latin typeface="Gabriola" pitchFamily="82" charset="0"/>
              </a:rPr>
              <a:t>There is </a:t>
            </a:r>
            <a:r>
              <a:rPr lang="en-US" dirty="0" err="1" smtClean="0">
                <a:solidFill>
                  <a:srgbClr val="0070C0"/>
                </a:solidFill>
                <a:latin typeface="Gabriola" pitchFamily="82" charset="0"/>
              </a:rPr>
              <a:t>cutanous</a:t>
            </a:r>
            <a:r>
              <a:rPr lang="en-US" dirty="0" smtClean="0">
                <a:solidFill>
                  <a:srgbClr val="0070C0"/>
                </a:solidFill>
                <a:latin typeface="Gabriola" pitchFamily="82" charset="0"/>
              </a:rPr>
              <a:t> manifestation ( hair , dimple ,nevus , pigmentation)</a:t>
            </a:r>
          </a:p>
          <a:p>
            <a:pPr algn="l">
              <a:buNone/>
            </a:pPr>
            <a:r>
              <a:rPr lang="en-US" dirty="0" smtClean="0">
                <a:solidFill>
                  <a:srgbClr val="7030A0"/>
                </a:solidFill>
                <a:latin typeface="Gabriola" pitchFamily="82" charset="0"/>
              </a:rPr>
              <a:t>Disorder of the midline :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-dorsal enteric fistula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- </a:t>
            </a:r>
            <a:r>
              <a:rPr lang="en-US" dirty="0" err="1" smtClean="0">
                <a:latin typeface="Gabriola" pitchFamily="82" charset="0"/>
              </a:rPr>
              <a:t>neuroenteric</a:t>
            </a:r>
            <a:r>
              <a:rPr lang="en-US" dirty="0" smtClean="0">
                <a:latin typeface="Gabriola" pitchFamily="82" charset="0"/>
              </a:rPr>
              <a:t> cyst 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-</a:t>
            </a:r>
            <a:r>
              <a:rPr lang="en-US" dirty="0" err="1" smtClean="0">
                <a:latin typeface="Gabriola" pitchFamily="82" charset="0"/>
              </a:rPr>
              <a:t>diastematomyelia</a:t>
            </a:r>
            <a:r>
              <a:rPr lang="en-US" dirty="0" smtClean="0">
                <a:latin typeface="Gabriola" pitchFamily="82" charset="0"/>
              </a:rPr>
              <a:t> </a:t>
            </a:r>
          </a:p>
          <a:p>
            <a:pPr algn="l">
              <a:buNone/>
            </a:pPr>
            <a:r>
              <a:rPr lang="en-US" dirty="0" smtClean="0">
                <a:solidFill>
                  <a:srgbClr val="7030A0"/>
                </a:solidFill>
                <a:latin typeface="Gabriola" pitchFamily="82" charset="0"/>
              </a:rPr>
              <a:t>Disorder of </a:t>
            </a:r>
            <a:r>
              <a:rPr lang="en-US" dirty="0" err="1" smtClean="0">
                <a:solidFill>
                  <a:srgbClr val="7030A0"/>
                </a:solidFill>
                <a:latin typeface="Gabriola" pitchFamily="82" charset="0"/>
              </a:rPr>
              <a:t>notochordal</a:t>
            </a:r>
            <a:r>
              <a:rPr lang="en-US" dirty="0" smtClean="0">
                <a:solidFill>
                  <a:srgbClr val="7030A0"/>
                </a:solidFill>
                <a:latin typeface="Gabriola" pitchFamily="82" charset="0"/>
              </a:rPr>
              <a:t> formation 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-caudal regression </a:t>
            </a: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- Segmental spinal </a:t>
            </a:r>
            <a:r>
              <a:rPr lang="en-US" dirty="0" err="1" smtClean="0">
                <a:latin typeface="Gabriola" pitchFamily="82" charset="0"/>
              </a:rPr>
              <a:t>dysgenesis</a:t>
            </a:r>
            <a:endParaRPr lang="ar-JO" dirty="0"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239000" y="0"/>
            <a:ext cx="190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48400"/>
          </a:xfrm>
        </p:spPr>
        <p:txBody>
          <a:bodyPr>
            <a:normAutofit lnSpcReduction="10000"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latin typeface="Gabriola" pitchFamily="82" charset="0"/>
                <a:ea typeface="Majalla UI"/>
              </a:rPr>
              <a:t>A bony deficit usually found </a:t>
            </a:r>
            <a:r>
              <a:rPr lang="en-US" altLang="ar-JO" sz="2800" dirty="0">
                <a:solidFill>
                  <a:srgbClr val="0070C0"/>
                </a:solidFill>
                <a:latin typeface="Gabriola" pitchFamily="82" charset="0"/>
                <a:ea typeface="Majalla UI"/>
              </a:rPr>
              <a:t>in the </a:t>
            </a:r>
            <a:r>
              <a:rPr lang="en-US" altLang="ar-JO" sz="2800" dirty="0" err="1">
                <a:solidFill>
                  <a:srgbClr val="0070C0"/>
                </a:solidFill>
                <a:latin typeface="Gabriola" pitchFamily="82" charset="0"/>
                <a:ea typeface="Majalla UI"/>
              </a:rPr>
              <a:t>laminae</a:t>
            </a:r>
            <a:r>
              <a:rPr lang="en-US" altLang="ar-JO" sz="2800" dirty="0">
                <a:solidFill>
                  <a:srgbClr val="0070C0"/>
                </a:solidFill>
                <a:latin typeface="Gabriola" pitchFamily="82" charset="0"/>
                <a:ea typeface="Majalla UI"/>
              </a:rPr>
              <a:t> of the </a:t>
            </a:r>
            <a:r>
              <a:rPr lang="en-US" altLang="ar-JO" sz="2800" dirty="0" err="1">
                <a:solidFill>
                  <a:srgbClr val="0070C0"/>
                </a:solidFill>
                <a:latin typeface="Gabriola" pitchFamily="82" charset="0"/>
                <a:ea typeface="Majalla UI"/>
              </a:rPr>
              <a:t>lumbosacral</a:t>
            </a:r>
            <a:r>
              <a:rPr lang="en-US" altLang="ar-JO" sz="2800" dirty="0">
                <a:solidFill>
                  <a:srgbClr val="0070C0"/>
                </a:solidFill>
                <a:latin typeface="Gabriola" pitchFamily="82" charset="0"/>
                <a:ea typeface="Majalla UI"/>
              </a:rPr>
              <a:t> spine</a:t>
            </a:r>
            <a:r>
              <a:rPr lang="en-US" altLang="ar-JO" sz="2800" dirty="0">
                <a:solidFill>
                  <a:srgbClr val="00B050"/>
                </a:solidFill>
                <a:latin typeface="Gabriola" pitchFamily="82" charset="0"/>
                <a:ea typeface="Majalla UI"/>
              </a:rPr>
              <a:t> </a:t>
            </a:r>
            <a:r>
              <a:rPr lang="en-US" altLang="ar-JO" sz="2800" dirty="0">
                <a:latin typeface="Gabriola" pitchFamily="82" charset="0"/>
                <a:ea typeface="Majalla UI"/>
              </a:rPr>
              <a:t>to a </a:t>
            </a:r>
            <a:r>
              <a:rPr lang="en-US" altLang="ar-JO" sz="2800" dirty="0" err="1">
                <a:latin typeface="Gabriola" pitchFamily="82" charset="0"/>
                <a:ea typeface="Majalla UI"/>
              </a:rPr>
              <a:t>medline</a:t>
            </a:r>
            <a:r>
              <a:rPr lang="en-US" altLang="ar-JO" sz="2800" dirty="0">
                <a:latin typeface="Gabriola" pitchFamily="82" charset="0"/>
                <a:ea typeface="Majalla UI"/>
              </a:rPr>
              <a:t> fusion defect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latin typeface="Gabriola" pitchFamily="82" charset="0"/>
                <a:ea typeface="Majalla UI"/>
              </a:rPr>
              <a:t> it is an</a:t>
            </a:r>
            <a:r>
              <a:rPr lang="en-US" altLang="ar-JO" sz="2800" b="1" dirty="0">
                <a:latin typeface="Gabriola" pitchFamily="82" charset="0"/>
                <a:ea typeface="Majalla UI"/>
              </a:rPr>
              <a:t> </a:t>
            </a:r>
            <a:r>
              <a:rPr lang="en-US" altLang="ar-JO" sz="2800" dirty="0">
                <a:solidFill>
                  <a:srgbClr val="0070C0"/>
                </a:solidFill>
                <a:latin typeface="Gabriola" pitchFamily="82" charset="0"/>
                <a:ea typeface="Majalla UI"/>
              </a:rPr>
              <a:t>incidental radiological finding</a:t>
            </a:r>
            <a:r>
              <a:rPr lang="en-US" altLang="ar-JO" sz="2800" dirty="0">
                <a:solidFill>
                  <a:srgbClr val="FF0000"/>
                </a:solidFill>
                <a:latin typeface="Gabriola" pitchFamily="82" charset="0"/>
                <a:ea typeface="Majalla UI"/>
              </a:rPr>
              <a:t> </a:t>
            </a:r>
            <a:r>
              <a:rPr lang="en-US" altLang="ar-JO" sz="2800" dirty="0">
                <a:latin typeface="Gabriola" pitchFamily="82" charset="0"/>
                <a:ea typeface="Majalla UI"/>
              </a:rPr>
              <a:t>and is present in up to 20% of adults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latin typeface="Gabriola" pitchFamily="82" charset="0"/>
                <a:ea typeface="Majalla UI"/>
              </a:rPr>
              <a:t>Most common at </a:t>
            </a:r>
            <a:r>
              <a:rPr lang="en-US" altLang="ar-JO" sz="2800" dirty="0">
                <a:solidFill>
                  <a:srgbClr val="0070C0"/>
                </a:solidFill>
                <a:latin typeface="Gabriola" pitchFamily="82" charset="0"/>
                <a:ea typeface="Majalla UI"/>
              </a:rPr>
              <a:t>L5 or S1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altLang="ar-JO" sz="2800" dirty="0">
                <a:latin typeface="Gabriola" pitchFamily="82" charset="0"/>
                <a:ea typeface="Majalla UI"/>
              </a:rPr>
              <a:t>In the vast majority there </a:t>
            </a:r>
            <a:r>
              <a:rPr lang="en-US" altLang="ar-JO" sz="2800" dirty="0">
                <a:solidFill>
                  <a:srgbClr val="0070C0"/>
                </a:solidFill>
                <a:latin typeface="Gabriola" pitchFamily="82" charset="0"/>
                <a:ea typeface="Majalla UI"/>
              </a:rPr>
              <a:t>is NO neurological involvement </a:t>
            </a:r>
            <a:r>
              <a:rPr lang="en-US" altLang="ar-JO" sz="2800" dirty="0">
                <a:latin typeface="Gabriola" pitchFamily="82" charset="0"/>
                <a:ea typeface="Majalla UI"/>
              </a:rPr>
              <a:t>and the lesion </a:t>
            </a:r>
            <a:r>
              <a:rPr lang="en-US" altLang="ar-JO" sz="2800" dirty="0">
                <a:solidFill>
                  <a:srgbClr val="0070C0"/>
                </a:solidFill>
                <a:latin typeface="Gabriola" pitchFamily="82" charset="0"/>
                <a:ea typeface="Majalla UI"/>
              </a:rPr>
              <a:t>is asymptomatic throughout life  </a:t>
            </a:r>
          </a:p>
          <a:p>
            <a:pPr algn="l" rtl="0"/>
            <a:r>
              <a:rPr lang="en-US" altLang="ar-JO" sz="28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The underlying </a:t>
            </a:r>
            <a:r>
              <a:rPr lang="en-US" altLang="ar-JO" sz="2800" b="1" dirty="0" err="1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intraspinal</a:t>
            </a:r>
            <a:r>
              <a:rPr lang="en-US" altLang="ar-JO" sz="2800" b="1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 lesion</a:t>
            </a:r>
            <a:r>
              <a:rPr lang="en-US" altLang="ar-JO" sz="28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 can often be suspected from an </a:t>
            </a:r>
            <a:r>
              <a:rPr lang="en-US" altLang="ar-JO" sz="2800" b="1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overlying skin lesion</a:t>
            </a:r>
            <a:r>
              <a:rPr lang="en-US" altLang="ar-JO" sz="28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 such as :</a:t>
            </a: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Dimples</a:t>
            </a: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Sinus tract </a:t>
            </a: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Fatty mass</a:t>
            </a:r>
          </a:p>
          <a:p>
            <a:pPr lvl="1" algn="l" rtl="0"/>
            <a:r>
              <a:rPr lang="en-US" altLang="ar-JO" dirty="0" err="1" smtClean="0">
                <a:latin typeface="Gabriola" pitchFamily="82" charset="0"/>
                <a:ea typeface="Majalla UI"/>
              </a:rPr>
              <a:t>Heamangioma</a:t>
            </a:r>
            <a:endParaRPr lang="en-US" altLang="ar-JO" dirty="0" smtClean="0">
              <a:latin typeface="Gabriola" pitchFamily="82" charset="0"/>
              <a:ea typeface="Majalla UI"/>
            </a:endParaRPr>
          </a:p>
          <a:p>
            <a:pPr lvl="1" algn="l" rtl="0"/>
            <a:r>
              <a:rPr lang="en-US" altLang="ar-JO" dirty="0" smtClean="0">
                <a:latin typeface="Gabriola" pitchFamily="82" charset="0"/>
                <a:ea typeface="Majalla UI"/>
              </a:rPr>
              <a:t>Abnormal tuft of hair  </a:t>
            </a:r>
          </a:p>
          <a:p>
            <a:endParaRPr lang="ar-JO" dirty="0" smtClean="0"/>
          </a:p>
          <a:p>
            <a:endParaRPr lang="ar-JO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0AFF67F-A3D3-48AA-8C56-18C16C90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3886200"/>
            <a:ext cx="4114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 marL="609600" indent="-609600" algn="l" rtl="0">
              <a:buFontTx/>
              <a:buNone/>
            </a:pPr>
            <a:r>
              <a:rPr lang="en-US" altLang="ar-JO" sz="30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 Slowly progressive neurological dysfunction involving :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Bowel and bladder disturbances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Progressive weakness of legs and foot deformities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Back pain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Sensory disability </a:t>
            </a:r>
          </a:p>
          <a:p>
            <a:pPr marL="990600" lvl="1" indent="-533400" algn="l" rtl="0">
              <a:buFontTx/>
              <a:buAutoNum type="arabicPeriod"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Progressive scoliosis</a:t>
            </a: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Depending on the  level of abnormality neurological examination </a:t>
            </a: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will show evidence of either upper/ lower motor neuron damage </a:t>
            </a: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Less sever abnormalities will be associated with a low-lying </a:t>
            </a:r>
            <a:r>
              <a:rPr lang="en-US" altLang="ar-JO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conus</a:t>
            </a: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with tethering of the cord by enlarged </a:t>
            </a:r>
            <a:r>
              <a:rPr lang="en-US" altLang="ar-JO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filum</a:t>
            </a: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</a:t>
            </a:r>
            <a:r>
              <a:rPr lang="en-US" altLang="ar-JO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terminale</a:t>
            </a: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or fatty tissue  </a:t>
            </a: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 </a:t>
            </a:r>
            <a:endParaRPr lang="en-US" altLang="ar-JO" sz="3000" dirty="0" smtClean="0">
              <a:latin typeface="Gabriola" pitchFamily="82" charset="0"/>
              <a:ea typeface="Majalla UI"/>
            </a:endParaRP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Treatment :</a:t>
            </a: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If there is underlying lesion we remove it with preservation </a:t>
            </a: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of  neural tissue &amp; </a:t>
            </a:r>
            <a:r>
              <a:rPr lang="en-US" altLang="ar-JO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untether</a:t>
            </a: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the cord</a:t>
            </a: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If  NO underlying lesion  no need for treatment  </a:t>
            </a:r>
          </a:p>
          <a:p>
            <a:pPr marL="990600" lvl="1" indent="-533400" algn="l" rtl="0">
              <a:buNone/>
            </a:pPr>
            <a:endParaRPr lang="en-US" altLang="ar-JO" sz="2600" dirty="0" smtClean="0">
              <a:ea typeface="Majalla UI"/>
            </a:endParaRPr>
          </a:p>
          <a:p>
            <a:pPr marL="990600" lvl="1" indent="-533400" algn="l" rtl="0">
              <a:buNone/>
            </a:pPr>
            <a:endParaRPr lang="ar-JO" sz="2600" dirty="0"/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543800" y="0"/>
            <a:ext cx="160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pina_Bifida_pelvis_X-ray">
            <a:extLst>
              <a:ext uri="{FF2B5EF4-FFF2-40B4-BE49-F238E27FC236}">
                <a16:creationId xmlns="" xmlns:a16="http://schemas.microsoft.com/office/drawing/2014/main" id="{2AC5016B-DF50-451A-8A93-99BF92DC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425291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38646"/>
            <a:ext cx="8229600" cy="2087563"/>
          </a:xfrm>
        </p:spPr>
        <p:txBody>
          <a:bodyPr>
            <a:normAutofit lnSpcReduction="10000"/>
          </a:bodyPr>
          <a:lstStyle/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Investigations :</a:t>
            </a:r>
            <a:endParaRPr lang="en-US" altLang="ar-JO" sz="3000" dirty="0" smtClean="0">
              <a:latin typeface="Gabriola" pitchFamily="82" charset="0"/>
              <a:ea typeface="Majalla UI"/>
            </a:endParaRP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X-ray</a:t>
            </a:r>
            <a:r>
              <a:rPr lang="en-US" altLang="ar-JO" sz="3000" dirty="0" smtClean="0">
                <a:latin typeface="Gabriola" pitchFamily="82" charset="0"/>
                <a:ea typeface="Majalla UI"/>
              </a:rPr>
              <a:t> : absence of the </a:t>
            </a:r>
            <a:r>
              <a:rPr lang="en-US" altLang="ar-JO" sz="3000" dirty="0" err="1" smtClean="0">
                <a:latin typeface="Gabriola" pitchFamily="82" charset="0"/>
                <a:ea typeface="Majalla UI"/>
              </a:rPr>
              <a:t>spinous</a:t>
            </a:r>
            <a:r>
              <a:rPr lang="en-US" altLang="ar-JO" sz="3000" dirty="0" smtClean="0">
                <a:latin typeface="Gabriola" pitchFamily="82" charset="0"/>
                <a:ea typeface="Majalla UI"/>
              </a:rPr>
              <a:t> process along with minor amounts of neural arch</a:t>
            </a:r>
          </a:p>
          <a:p>
            <a:pPr marL="990600" lvl="1" indent="-533400" algn="l" rtl="0">
              <a:buNone/>
            </a:pPr>
            <a:r>
              <a:rPr lang="en-US" altLang="ar-JO" sz="3000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CT and MRI </a:t>
            </a:r>
            <a:r>
              <a:rPr lang="en-US" altLang="ar-JO" sz="3000" dirty="0" smtClean="0">
                <a:latin typeface="Gabriola" pitchFamily="82" charset="0"/>
                <a:ea typeface="Majalla UI"/>
              </a:rPr>
              <a:t>: to exclude spinal anomalies</a:t>
            </a:r>
          </a:p>
          <a:p>
            <a:endParaRPr lang="ar-JO" dirty="0"/>
          </a:p>
        </p:txBody>
      </p:sp>
      <p:pic>
        <p:nvPicPr>
          <p:cNvPr id="6" name="عنصر نائب للمحتوى 4" descr="meningeocele.jpeg">
            <a:extLst>
              <a:ext uri="{FF2B5EF4-FFF2-40B4-BE49-F238E27FC236}">
                <a16:creationId xmlns="" xmlns:a16="http://schemas.microsoft.com/office/drawing/2014/main" id="{F8B5999F-3C4B-4484-BB83-719FDB0B5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81000"/>
            <a:ext cx="3962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charset="-127"/>
                <a:ea typeface="Gulim" panose="020B0600000101010101" charset="-127"/>
                <a:sym typeface="+mn-ea"/>
              </a:rPr>
              <a:t>Anencephaly</a:t>
            </a:r>
          </a:p>
        </p:txBody>
      </p:sp>
      <p:pic>
        <p:nvPicPr>
          <p:cNvPr id="5" name="Content Placeholder 4" descr="300px-Anencephaly-web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64371" y="1174752"/>
            <a:ext cx="3478054" cy="5344795"/>
          </a:xfrm>
          <a:prstGeom prst="rect">
            <a:avLst/>
          </a:prstGeom>
        </p:spPr>
      </p:pic>
      <p:pic>
        <p:nvPicPr>
          <p:cNvPr id="7170" name="Picture 2" descr="C:\Users\4t4\Desktop\wrIuDo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619" y="1292863"/>
            <a:ext cx="4038600" cy="522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3" cstate="print"/>
          <a:srcRect b="23881"/>
          <a:stretch>
            <a:fillRect/>
          </a:stretch>
        </p:blipFill>
        <p:spPr>
          <a:xfrm>
            <a:off x="5715000" y="-1"/>
            <a:ext cx="3429000" cy="4066953"/>
          </a:xfrm>
          <a:prstGeom prst="rect">
            <a:avLst/>
          </a:prstGeom>
        </p:spPr>
      </p:pic>
      <p:pic>
        <p:nvPicPr>
          <p:cNvPr id="7" name="Picture 6" descr="428081af96d803a045d9b779480b0089.jpg"/>
          <p:cNvPicPr>
            <a:picLocks noChangeAspect="1"/>
          </p:cNvPicPr>
          <p:nvPr/>
        </p:nvPicPr>
        <p:blipFill>
          <a:blip r:embed="rId4" cstate="print"/>
          <a:srcRect l="4167" t="6103" r="3333" b="3880"/>
          <a:stretch>
            <a:fillRect/>
          </a:stretch>
        </p:blipFill>
        <p:spPr>
          <a:xfrm>
            <a:off x="0" y="0"/>
            <a:ext cx="5715000" cy="3810000"/>
          </a:xfrm>
          <a:prstGeom prst="rect">
            <a:avLst/>
          </a:prstGeom>
        </p:spPr>
      </p:pic>
      <p:pic>
        <p:nvPicPr>
          <p:cNvPr id="5" name="Picture 4" descr="nejmicm1308004_f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33800"/>
            <a:ext cx="9144000" cy="32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ar-JO" sz="5400" dirty="0" err="1" smtClean="0">
                <a:solidFill>
                  <a:srgbClr val="00B050"/>
                </a:solidFill>
                <a:latin typeface="Gabriola" pitchFamily="82" charset="0"/>
              </a:rPr>
              <a:t>Diastematomyelia</a:t>
            </a:r>
            <a:endParaRPr lang="ar-JO" sz="5400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5715000" cy="4525963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- </a:t>
            </a:r>
            <a:r>
              <a:rPr lang="en-US" dirty="0" smtClean="0">
                <a:latin typeface="Gabriola" pitchFamily="82" charset="0"/>
              </a:rPr>
              <a:t>Focal</a:t>
            </a:r>
            <a:r>
              <a:rPr lang="en-US" dirty="0" smtClean="0"/>
              <a:t> </a:t>
            </a:r>
            <a:r>
              <a:rPr lang="en-US" dirty="0" smtClean="0">
                <a:latin typeface="Gabriola" pitchFamily="82" charset="0"/>
              </a:rPr>
              <a:t>Cleft /split cord</a:t>
            </a:r>
          </a:p>
          <a:p>
            <a:pPr algn="l">
              <a:buNone/>
            </a:pPr>
            <a:r>
              <a:rPr lang="en-US" altLang="ar-JO" dirty="0" smtClean="0">
                <a:latin typeface="Gabriola" pitchFamily="82" charset="0"/>
                <a:ea typeface="Majalla UI"/>
              </a:rPr>
              <a:t>-The spinal cord is bifid and the two hemi cords are separated by a bony spur or </a:t>
            </a:r>
            <a:r>
              <a:rPr lang="en-US" altLang="ar-JO" dirty="0" err="1" smtClean="0">
                <a:latin typeface="Gabriola" pitchFamily="82" charset="0"/>
                <a:ea typeface="Majalla UI"/>
              </a:rPr>
              <a:t>dural</a:t>
            </a:r>
            <a:r>
              <a:rPr lang="en-US" altLang="ar-JO" dirty="0" smtClean="0">
                <a:latin typeface="Gabriola" pitchFamily="82" charset="0"/>
                <a:ea typeface="Majalla UI"/>
              </a:rPr>
              <a:t> band </a:t>
            </a:r>
            <a:endParaRPr lang="en-US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dirty="0" smtClean="0">
                <a:latin typeface="Gabriola" pitchFamily="82" charset="0"/>
              </a:rPr>
              <a:t>-May or may not involve the </a:t>
            </a:r>
            <a:r>
              <a:rPr lang="en-US" dirty="0" err="1" smtClean="0">
                <a:latin typeface="Gabriola" pitchFamily="82" charset="0"/>
              </a:rPr>
              <a:t>dura</a:t>
            </a:r>
            <a:endParaRPr lang="en-US" dirty="0" smtClean="0">
              <a:latin typeface="Gabriola" pitchFamily="82" charset="0"/>
            </a:endParaRPr>
          </a:p>
          <a:p>
            <a:pPr algn="l">
              <a:buNone/>
            </a:pPr>
            <a:r>
              <a:rPr lang="en-US" altLang="ar-JO" dirty="0">
                <a:latin typeface="Gabriola" pitchFamily="82" charset="0"/>
                <a:ea typeface="Majalla UI"/>
              </a:rPr>
              <a:t>-</a:t>
            </a:r>
            <a:r>
              <a:rPr lang="en-US" altLang="ar-JO" dirty="0" smtClean="0">
                <a:latin typeface="Gabriola" pitchFamily="82" charset="0"/>
                <a:ea typeface="Majalla UI"/>
              </a:rPr>
              <a:t>Progressive </a:t>
            </a:r>
            <a:r>
              <a:rPr lang="en-US" altLang="ar-JO" dirty="0" smtClean="0">
                <a:solidFill>
                  <a:srgbClr val="00B050"/>
                </a:solidFill>
                <a:latin typeface="Gabriola" pitchFamily="82" charset="0"/>
                <a:ea typeface="Majalla UI"/>
              </a:rPr>
              <a:t>neurological dysfunction </a:t>
            </a:r>
            <a:r>
              <a:rPr lang="en-US" altLang="ar-JO" dirty="0" smtClean="0">
                <a:latin typeface="Gabriola" pitchFamily="82" charset="0"/>
                <a:ea typeface="Majalla UI"/>
              </a:rPr>
              <a:t>will occur due to traction on the cord that is transfixed during growth period 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 descr="archdischild-2018-July-103-7-683-F3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0320" y="1676400"/>
            <a:ext cx="2773680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ar-JO" sz="4800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Tethered</a:t>
            </a:r>
            <a:r>
              <a:rPr lang="en-US" altLang="ar-JO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cord </a:t>
            </a:r>
            <a:endParaRPr lang="ar-JO" i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5562600"/>
          </a:xfrm>
        </p:spPr>
        <p:txBody>
          <a:bodyPr>
            <a:normAutofit fontScale="70000" lnSpcReduction="20000"/>
          </a:bodyPr>
          <a:lstStyle/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ar-JO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Spinal cord is abnormally attached to tissues around </a:t>
            </a:r>
            <a:r>
              <a:rPr lang="en-US" altLang="ar-JO" sz="3100" dirty="0">
                <a:solidFill>
                  <a:srgbClr val="00B0F0"/>
                </a:solidFill>
                <a:latin typeface="Gabriola" pitchFamily="82" charset="0"/>
              </a:rPr>
              <a:t>( most commonly at the base of spine )</a:t>
            </a:r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sz="3100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Abnormally low </a:t>
            </a:r>
            <a:r>
              <a:rPr lang="en-US" sz="3100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conus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sz="3100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medullaris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. Usually associated with a 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short, thickened </a:t>
            </a:r>
            <a:r>
              <a:rPr lang="en-US" sz="3100" dirty="0" err="1" smtClean="0">
                <a:solidFill>
                  <a:srgbClr val="00B0F0"/>
                </a:solidFill>
                <a:latin typeface="Gabriola" pitchFamily="82" charset="0"/>
              </a:rPr>
              <a:t>filum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en-US" sz="3100" dirty="0" err="1" smtClean="0">
                <a:solidFill>
                  <a:srgbClr val="00B0F0"/>
                </a:solidFill>
                <a:latin typeface="Gabriola" pitchFamily="82" charset="0"/>
              </a:rPr>
              <a:t>terminale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,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or</a:t>
            </a:r>
          </a:p>
          <a:p>
            <a:pPr algn="l">
              <a:buNone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with an </a:t>
            </a:r>
            <a:r>
              <a:rPr lang="en-US" sz="3100" dirty="0" err="1" smtClean="0">
                <a:solidFill>
                  <a:srgbClr val="00B0F0"/>
                </a:solidFill>
                <a:latin typeface="Gabriola" pitchFamily="82" charset="0"/>
              </a:rPr>
              <a:t>intradural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en-US" sz="3100" dirty="0" err="1" smtClean="0">
                <a:solidFill>
                  <a:srgbClr val="00B0F0"/>
                </a:solidFill>
                <a:latin typeface="Gabriola" pitchFamily="82" charset="0"/>
              </a:rPr>
              <a:t>lipoma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 (other lesions, </a:t>
            </a:r>
            <a:r>
              <a:rPr lang="en-US" sz="3100" dirty="0" err="1" smtClean="0">
                <a:solidFill>
                  <a:srgbClr val="00B0F0"/>
                </a:solidFill>
                <a:latin typeface="Gabriola" pitchFamily="82" charset="0"/>
              </a:rPr>
              <a:t>e.g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 </a:t>
            </a:r>
            <a:r>
              <a:rPr lang="en-US" sz="3100" dirty="0" err="1" smtClean="0">
                <a:solidFill>
                  <a:srgbClr val="00B0F0"/>
                </a:solidFill>
                <a:latin typeface="Gabriola" pitchFamily="82" charset="0"/>
              </a:rPr>
              <a:t>lipoma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 extending through </a:t>
            </a:r>
            <a:r>
              <a:rPr lang="en-US" sz="3100" dirty="0" err="1" smtClean="0">
                <a:solidFill>
                  <a:srgbClr val="00B0F0"/>
                </a:solidFill>
                <a:latin typeface="Gabriola" pitchFamily="82" charset="0"/>
              </a:rPr>
              <a:t>dura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,  </a:t>
            </a:r>
            <a:r>
              <a:rPr lang="en-US" altLang="ar-JO" sz="3100" dirty="0" smtClean="0">
                <a:solidFill>
                  <a:srgbClr val="00B0F0"/>
                </a:solidFill>
                <a:latin typeface="Gabriola" pitchFamily="82" charset="0"/>
              </a:rPr>
              <a:t>dermal sinuses tracts, </a:t>
            </a:r>
            <a:r>
              <a:rPr lang="en-US" altLang="ar-JO" sz="3100" dirty="0" err="1" smtClean="0">
                <a:solidFill>
                  <a:srgbClr val="00B0F0"/>
                </a:solidFill>
                <a:latin typeface="Gabriola" pitchFamily="82" charset="0"/>
              </a:rPr>
              <a:t>dermoids</a:t>
            </a:r>
            <a:r>
              <a:rPr lang="en-US" altLang="ar-JO" sz="3100" dirty="0" smtClean="0">
                <a:solidFill>
                  <a:srgbClr val="00B0F0"/>
                </a:solidFill>
                <a:latin typeface="Gabriola" pitchFamily="82" charset="0"/>
              </a:rPr>
              <a:t>. </a:t>
            </a:r>
            <a:r>
              <a:rPr lang="en-US" sz="3100" dirty="0" smtClean="0">
                <a:solidFill>
                  <a:srgbClr val="00B0F0"/>
                </a:solidFill>
                <a:latin typeface="Gabriola" pitchFamily="82" charset="0"/>
              </a:rPr>
              <a:t>or </a:t>
            </a:r>
            <a:r>
              <a:rPr lang="en-US" sz="3100" dirty="0" err="1" smtClean="0">
                <a:solidFill>
                  <a:srgbClr val="00B0F0"/>
                </a:solidFill>
                <a:latin typeface="Gabriola" pitchFamily="82" charset="0"/>
              </a:rPr>
              <a:t>diastematomyela</a:t>
            </a:r>
            <a:endParaRPr lang="en-US" sz="3100" dirty="0" smtClean="0">
              <a:solidFill>
                <a:srgbClr val="00B0F0"/>
              </a:solidFill>
              <a:latin typeface="Gabriola" pitchFamily="82" charset="0"/>
            </a:endParaRPr>
          </a:p>
          <a:p>
            <a:pPr algn="l">
              <a:buNone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Most common in </a:t>
            </a:r>
            <a:r>
              <a:rPr lang="en-US" sz="3100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myelomeningocele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(MM). Diagnosis must be made clinically in MM, as almost all of these patients will have tethering  </a:t>
            </a:r>
            <a:r>
              <a:rPr lang="en-US" sz="3100" dirty="0" err="1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radiographically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.</a:t>
            </a:r>
            <a:endParaRPr lang="en-US" altLang="ar-JO" sz="3100" b="1" dirty="0" smtClean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sz="3100" dirty="0" smtClean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ar-JO" sz="31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The </a:t>
            </a:r>
            <a:r>
              <a:rPr lang="en-US" altLang="ar-JO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spinal cord normally hangs loose in the canal free to move up and down with growth and bending and </a:t>
            </a:r>
            <a:r>
              <a:rPr lang="en-US" altLang="ar-JO" sz="3100" dirty="0" err="1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streching</a:t>
            </a:r>
            <a:r>
              <a:rPr lang="en-US" altLang="ar-JO" sz="3100" dirty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sz="3100" dirty="0">
                <a:solidFill>
                  <a:srgbClr val="00B0F0"/>
                </a:solidFill>
                <a:latin typeface="Gabriola" pitchFamily="82" charset="0"/>
              </a:rPr>
              <a:t>, a tethered cord is held taut at the end </a:t>
            </a:r>
            <a:endParaRPr lang="en-US" altLang="ar-JO" sz="3100" dirty="0" smtClean="0">
              <a:solidFill>
                <a:srgbClr val="00B0F0"/>
              </a:solidFill>
              <a:latin typeface="Gabriola" pitchFamily="82" charset="0"/>
            </a:endParaRPr>
          </a:p>
          <a:p>
            <a:pPr marL="365760" indent="-283464" algn="l" rtl="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ar-JO" sz="2800" b="1" dirty="0">
              <a:solidFill>
                <a:srgbClr val="C00000"/>
              </a:solidFill>
              <a:latin typeface="Gabriola" pitchFamily="82" charset="0"/>
            </a:endParaRPr>
          </a:p>
          <a:p>
            <a:endParaRPr lang="ar-JO" sz="2400" dirty="0"/>
          </a:p>
        </p:txBody>
      </p:sp>
      <p:pic>
        <p:nvPicPr>
          <p:cNvPr id="4" name="Picture 3" descr="picture-706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074" y="0"/>
            <a:ext cx="3936926" cy="5181600"/>
          </a:xfrm>
          <a:prstGeom prst="rect">
            <a:avLst/>
          </a:prstGeom>
        </p:spPr>
      </p:pic>
      <p:pic>
        <p:nvPicPr>
          <p:cNvPr id="5" name="Picture 4" descr="th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2" y="5105400"/>
            <a:ext cx="218802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4008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altLang="ar-JO" sz="2800" dirty="0" smtClean="0">
                <a:solidFill>
                  <a:srgbClr val="00B0F0"/>
                </a:solidFill>
                <a:latin typeface="Gabriola" pitchFamily="82" charset="0"/>
                <a:ea typeface="Majalla UI"/>
              </a:rPr>
              <a:t>Clinical features: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sz="2800" dirty="0" smtClean="0">
                <a:solidFill>
                  <a:srgbClr val="00B0F0"/>
                </a:solidFill>
                <a:latin typeface="Gabriola" pitchFamily="82" charset="0"/>
                <a:ea typeface="Majalla UI"/>
              </a:rPr>
              <a:t>In children </a:t>
            </a:r>
            <a:r>
              <a:rPr lang="en-US" altLang="ar-JO" sz="2800" b="1" dirty="0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: </a:t>
            </a:r>
            <a:r>
              <a:rPr lang="en-US" altLang="ar-JO" sz="2800" dirty="0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symptoms may include lesions , hairy patches , dimples , or fatty tumors on the lower back  , Foot and spinal </a:t>
            </a:r>
            <a:r>
              <a:rPr lang="en-US" altLang="ar-JO" sz="2800" dirty="0" err="1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deformeties</a:t>
            </a:r>
            <a:r>
              <a:rPr lang="en-US" altLang="ar-JO" sz="2800" dirty="0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 , weakness in the legs ,Low back pain , Scoliosis , And </a:t>
            </a:r>
            <a:r>
              <a:rPr lang="en-US" altLang="ar-JO" sz="2800" dirty="0" err="1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incontenece</a:t>
            </a:r>
            <a:r>
              <a:rPr lang="en-US" altLang="ar-JO" sz="2800" dirty="0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endParaRPr lang="en-US" altLang="ar-JO" sz="2800" dirty="0" smtClean="0">
              <a:solidFill>
                <a:srgbClr val="002060"/>
              </a:solidFill>
              <a:latin typeface="Gabriola" pitchFamily="82" charset="0"/>
              <a:ea typeface="Majalla UI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sz="2800" dirty="0" smtClean="0">
                <a:solidFill>
                  <a:srgbClr val="00B0F0"/>
                </a:solidFill>
                <a:latin typeface="Gabriola" pitchFamily="82" charset="0"/>
                <a:ea typeface="Majalla UI"/>
              </a:rPr>
              <a:t>In adults : </a:t>
            </a:r>
            <a:r>
              <a:rPr lang="en-US" altLang="ar-JO" sz="2800" dirty="0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onset of symptoms typically include severe pain ( in the lower back and radiating in to the legs , groin , and perineum ) , bilateral muscle weakness and numbness , bladder and bowel incontinence 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ar-JO" sz="2800" dirty="0" smtClean="0">
                <a:solidFill>
                  <a:srgbClr val="00B0F0"/>
                </a:solidFill>
                <a:latin typeface="Gabriola" pitchFamily="82" charset="0"/>
                <a:ea typeface="Majalla UI"/>
              </a:rPr>
              <a:t>Treatment :</a:t>
            </a:r>
          </a:p>
          <a:p>
            <a:pPr algn="l" rtl="0"/>
            <a:r>
              <a:rPr lang="en-US" altLang="ar-JO" sz="2800" dirty="0" smtClean="0">
                <a:solidFill>
                  <a:srgbClr val="00B0F0"/>
                </a:solidFill>
                <a:latin typeface="Gabriola" pitchFamily="82" charset="0"/>
                <a:ea typeface="Majalla UI"/>
              </a:rPr>
              <a:t>In children :</a:t>
            </a:r>
            <a:r>
              <a:rPr lang="en-US" altLang="ar-JO" sz="2800" dirty="0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early surgery is recommended to prevent further neurological deterioration</a:t>
            </a:r>
          </a:p>
          <a:p>
            <a:pPr algn="l" rtl="0"/>
            <a:r>
              <a:rPr lang="en-US" altLang="ar-JO" sz="2800" dirty="0" smtClean="0">
                <a:solidFill>
                  <a:srgbClr val="00B0F0"/>
                </a:solidFill>
                <a:latin typeface="Gabriola" pitchFamily="82" charset="0"/>
                <a:ea typeface="Majalla UI"/>
              </a:rPr>
              <a:t>In adults :</a:t>
            </a:r>
            <a:r>
              <a:rPr lang="en-US" altLang="ar-JO" sz="2800" dirty="0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surgery to free (</a:t>
            </a:r>
            <a:r>
              <a:rPr lang="en-US" altLang="ar-JO" sz="2800" dirty="0" err="1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detether</a:t>
            </a:r>
            <a:r>
              <a:rPr lang="en-US" altLang="ar-JO" sz="2800" dirty="0" smtClean="0">
                <a:solidFill>
                  <a:srgbClr val="002060"/>
                </a:solidFill>
                <a:latin typeface="Gabriola" pitchFamily="82" charset="0"/>
                <a:ea typeface="Majalla UI"/>
              </a:rPr>
              <a:t>) the spinal cord can reduce the size and further development of cysts in the cord and may restore some function or alleviate other symptoms    </a:t>
            </a:r>
          </a:p>
          <a:p>
            <a:pPr algn="l">
              <a:buNone/>
            </a:pPr>
            <a:endParaRPr lang="ar-JO" sz="2600" dirty="0"/>
          </a:p>
        </p:txBody>
      </p:sp>
      <p:pic>
        <p:nvPicPr>
          <p:cNvPr id="6" name="Picture 5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8153400" y="0"/>
            <a:ext cx="990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cs typeface="Gautami" pitchFamily="34" charset="0"/>
              </a:rPr>
              <a:t>syringomyelia</a:t>
            </a:r>
            <a:endParaRPr lang="ar-JO" sz="54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705600" cy="5257800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sz="2400" dirty="0" smtClean="0">
                <a:latin typeface="Gautami" pitchFamily="34" charset="0"/>
                <a:cs typeface="Gautami" pitchFamily="34" charset="0"/>
              </a:rPr>
              <a:t>Is a genetic term referring to a disorder in which a cyst or cavity (fluid-filled )forms within the spinal </a:t>
            </a:r>
            <a:r>
              <a:rPr lang="en-US" sz="2400" dirty="0" err="1" smtClean="0">
                <a:latin typeface="Gautami" pitchFamily="34" charset="0"/>
                <a:cs typeface="Gautami" pitchFamily="34" charset="0"/>
              </a:rPr>
              <a:t>cord,this</a:t>
            </a:r>
            <a:r>
              <a:rPr lang="en-US" sz="2400" dirty="0" smtClean="0">
                <a:latin typeface="Gautami" pitchFamily="34" charset="0"/>
                <a:cs typeface="Gautami" pitchFamily="34" charset="0"/>
              </a:rPr>
              <a:t> cyst called a </a:t>
            </a:r>
            <a:r>
              <a:rPr lang="en-US" sz="2400" dirty="0" err="1" smtClean="0">
                <a:latin typeface="Gautami" pitchFamily="34" charset="0"/>
                <a:cs typeface="Gautami" pitchFamily="34" charset="0"/>
              </a:rPr>
              <a:t>syrinx</a:t>
            </a:r>
            <a:r>
              <a:rPr lang="en-US" sz="2400" dirty="0" smtClean="0">
                <a:latin typeface="Gautami" pitchFamily="34" charset="0"/>
                <a:cs typeface="Gautami" pitchFamily="34" charset="0"/>
              </a:rPr>
              <a:t>  ,can expand and elongate over time destroying spinal cord</a:t>
            </a:r>
          </a:p>
          <a:p>
            <a:pPr algn="l">
              <a:buNone/>
            </a:pPr>
            <a:r>
              <a:rPr lang="en-US" altLang="ar-JO" sz="2400" dirty="0" smtClean="0">
                <a:latin typeface="Gautami" pitchFamily="34" charset="0"/>
                <a:cs typeface="Gautami" pitchFamily="34" charset="0"/>
              </a:rPr>
              <a:t>Patients may present with </a:t>
            </a:r>
            <a:r>
              <a:rPr lang="en-US" altLang="ar-JO" sz="2400" dirty="0" smtClean="0">
                <a:solidFill>
                  <a:schemeClr val="bg2">
                    <a:lumMod val="25000"/>
                  </a:schemeClr>
                </a:solidFill>
                <a:latin typeface="Gautami" pitchFamily="34" charset="0"/>
                <a:cs typeface="Gautami" pitchFamily="34" charset="0"/>
              </a:rPr>
              <a:t>sensory disturbances </a:t>
            </a:r>
            <a:r>
              <a:rPr lang="en-US" altLang="ar-JO" sz="2400" dirty="0" smtClean="0">
                <a:latin typeface="Gautami" pitchFamily="34" charset="0"/>
                <a:cs typeface="Gautami" pitchFamily="34" charset="0"/>
              </a:rPr>
              <a:t>weakness of the hands loss of pain and temperature sensation or progressive </a:t>
            </a:r>
            <a:r>
              <a:rPr lang="en-US" altLang="ar-JO" sz="2400" dirty="0" err="1" smtClean="0">
                <a:latin typeface="Gautami" pitchFamily="34" charset="0"/>
                <a:cs typeface="Gautami" pitchFamily="34" charset="0"/>
              </a:rPr>
              <a:t>kyphoscoliosis</a:t>
            </a:r>
            <a:r>
              <a:rPr lang="en-US" altLang="ar-JO" sz="2400" dirty="0" smtClean="0">
                <a:latin typeface="Gautami" pitchFamily="34" charset="0"/>
                <a:cs typeface="Gautami" pitchFamily="34" charset="0"/>
              </a:rPr>
              <a:t>.</a:t>
            </a:r>
          </a:p>
          <a:p>
            <a:pPr algn="l">
              <a:buNone/>
            </a:pPr>
            <a:r>
              <a:rPr lang="en-US" altLang="ar-JO" sz="2400" b="1" dirty="0" smtClean="0">
                <a:solidFill>
                  <a:schemeClr val="bg2">
                    <a:lumMod val="25000"/>
                  </a:schemeClr>
                </a:solidFill>
                <a:latin typeface="Gautami" pitchFamily="34" charset="0"/>
                <a:cs typeface="Gautami" pitchFamily="34" charset="0"/>
              </a:rPr>
              <a:t>Hindbrain </a:t>
            </a:r>
            <a:r>
              <a:rPr lang="en-US" altLang="ar-JO" sz="2400" b="1" dirty="0" err="1" smtClean="0">
                <a:solidFill>
                  <a:schemeClr val="bg2">
                    <a:lumMod val="25000"/>
                  </a:schemeClr>
                </a:solidFill>
                <a:latin typeface="Gautami" pitchFamily="34" charset="0"/>
                <a:cs typeface="Gautami" pitchFamily="34" charset="0"/>
              </a:rPr>
              <a:t>herniation</a:t>
            </a:r>
            <a:r>
              <a:rPr lang="en-US" altLang="ar-JO" sz="2400" b="1" dirty="0" smtClean="0">
                <a:latin typeface="Gautami" pitchFamily="34" charset="0"/>
                <a:cs typeface="Gautami" pitchFamily="34" charset="0"/>
              </a:rPr>
              <a:t> </a:t>
            </a:r>
            <a:r>
              <a:rPr lang="en-US" altLang="ar-JO" sz="2400" dirty="0" smtClean="0">
                <a:latin typeface="Gautami" pitchFamily="34" charset="0"/>
                <a:cs typeface="Gautami" pitchFamily="34" charset="0"/>
              </a:rPr>
              <a:t>can lead</a:t>
            </a:r>
            <a:br>
              <a:rPr lang="en-US" altLang="ar-JO" sz="2400" dirty="0" smtClean="0">
                <a:latin typeface="Gautami" pitchFamily="34" charset="0"/>
                <a:cs typeface="Gautami" pitchFamily="34" charset="0"/>
              </a:rPr>
            </a:br>
            <a:r>
              <a:rPr lang="en-US" altLang="ar-JO" sz="2400" dirty="0" smtClean="0">
                <a:latin typeface="Gautami" pitchFamily="34" charset="0"/>
                <a:cs typeface="Gautami" pitchFamily="34" charset="0"/>
              </a:rPr>
              <a:t> to headache neck pain , ataxia </a:t>
            </a:r>
            <a:br>
              <a:rPr lang="en-US" altLang="ar-JO" sz="2400" dirty="0" smtClean="0">
                <a:latin typeface="Gautami" pitchFamily="34" charset="0"/>
                <a:cs typeface="Gautami" pitchFamily="34" charset="0"/>
              </a:rPr>
            </a:br>
            <a:r>
              <a:rPr lang="en-US" altLang="ar-JO" sz="2400" dirty="0" smtClean="0">
                <a:latin typeface="Gautami" pitchFamily="34" charset="0"/>
                <a:cs typeface="Gautami" pitchFamily="34" charset="0"/>
              </a:rPr>
              <a:t>, spasticity and lower cranial </a:t>
            </a:r>
            <a:br>
              <a:rPr lang="en-US" altLang="ar-JO" sz="2400" dirty="0" smtClean="0">
                <a:latin typeface="Gautami" pitchFamily="34" charset="0"/>
                <a:cs typeface="Gautami" pitchFamily="34" charset="0"/>
              </a:rPr>
            </a:br>
            <a:r>
              <a:rPr lang="en-US" altLang="ar-JO" sz="2400" dirty="0" smtClean="0">
                <a:latin typeface="Gautami" pitchFamily="34" charset="0"/>
                <a:cs typeface="Gautami" pitchFamily="34" charset="0"/>
              </a:rPr>
              <a:t>nerve palsies . </a:t>
            </a:r>
          </a:p>
          <a:p>
            <a:pPr algn="l">
              <a:buNone/>
            </a:pPr>
            <a:r>
              <a:rPr lang="en-US" altLang="ar-JO" sz="2400" dirty="0" smtClean="0">
                <a:latin typeface="Gautami" pitchFamily="34" charset="0"/>
                <a:cs typeface="Gautami" pitchFamily="34" charset="0"/>
              </a:rPr>
              <a:t> </a:t>
            </a:r>
          </a:p>
          <a:p>
            <a:pPr algn="l">
              <a:buNone/>
            </a:pPr>
            <a:r>
              <a:rPr lang="en-US" sz="2400" dirty="0" smtClean="0">
                <a:latin typeface="Gautami" pitchFamily="34" charset="0"/>
                <a:cs typeface="Gautami" pitchFamily="34" charset="0"/>
              </a:rPr>
              <a:t>Associated with </a:t>
            </a:r>
            <a:r>
              <a:rPr lang="en-US" sz="2400" dirty="0" err="1" smtClean="0">
                <a:latin typeface="Gautami" pitchFamily="34" charset="0"/>
                <a:cs typeface="Gautami" pitchFamily="34" charset="0"/>
              </a:rPr>
              <a:t>Chiari</a:t>
            </a:r>
            <a:r>
              <a:rPr lang="en-US" sz="2400" dirty="0" smtClean="0">
                <a:latin typeface="Gautami" pitchFamily="34" charset="0"/>
                <a:cs typeface="Gautami" pitchFamily="34" charset="0"/>
              </a:rPr>
              <a:t> I malformation ,scoliosis</a:t>
            </a:r>
          </a:p>
          <a:p>
            <a:pPr algn="l">
              <a:buNone/>
            </a:pPr>
            <a:r>
              <a:rPr lang="en-US" sz="2400" dirty="0" smtClean="0">
                <a:latin typeface="Gautami" pitchFamily="34" charset="0"/>
                <a:cs typeface="Gautami" pitchFamily="34" charset="0"/>
              </a:rPr>
              <a:t>and other congenital malformations; </a:t>
            </a:r>
          </a:p>
          <a:p>
            <a:pPr algn="l">
              <a:buNone/>
            </a:pPr>
            <a:r>
              <a:rPr lang="en-US" sz="2400" dirty="0" smtClean="0">
                <a:latin typeface="Gautami" pitchFamily="34" charset="0"/>
                <a:cs typeface="Gautami" pitchFamily="34" charset="0"/>
              </a:rPr>
              <a:t>acquired causes include trauma and tumors. </a:t>
            </a:r>
          </a:p>
          <a:p>
            <a:pPr algn="l">
              <a:buNone/>
            </a:pPr>
            <a:r>
              <a:rPr lang="en-US" sz="2400" dirty="0" smtClean="0">
                <a:latin typeface="Gautami" pitchFamily="34" charset="0"/>
                <a:cs typeface="Gautami" pitchFamily="34" charset="0"/>
              </a:rPr>
              <a:t>Most common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0B0F0"/>
                </a:solidFill>
                <a:latin typeface="Gautami" pitchFamily="34" charset="0"/>
                <a:cs typeface="Gautami" pitchFamily="34" charset="0"/>
              </a:rPr>
              <a:t>location cervical &gt; thoracic &gt;&gt; lumbar</a:t>
            </a:r>
          </a:p>
          <a:p>
            <a:pPr algn="l">
              <a:buNone/>
            </a:pPr>
            <a:r>
              <a:rPr lang="en-US" sz="2400" dirty="0" err="1" smtClean="0">
                <a:latin typeface="Gautami" pitchFamily="34" charset="0"/>
                <a:cs typeface="Gautami" pitchFamily="34" charset="0"/>
              </a:rPr>
              <a:t>Syrinx</a:t>
            </a:r>
            <a:r>
              <a:rPr lang="en-US" sz="2400" dirty="0" smtClean="0">
                <a:latin typeface="Gautami" pitchFamily="34" charset="0"/>
                <a:cs typeface="Gautami" pitchFamily="34" charset="0"/>
              </a:rPr>
              <a:t> = tube, as in “syringe.”  </a:t>
            </a:r>
            <a:endParaRPr lang="ar-JO" sz="2400" dirty="0" smtClean="0">
              <a:latin typeface="Gautami" pitchFamily="34" charset="0"/>
            </a:endParaRPr>
          </a:p>
          <a:p>
            <a:pPr algn="l">
              <a:buNone/>
            </a:pPr>
            <a:endParaRPr lang="en-US" sz="2400" dirty="0" smtClean="0"/>
          </a:p>
        </p:txBody>
      </p:sp>
      <p:pic>
        <p:nvPicPr>
          <p:cNvPr id="4" name="Picture 3" descr="Syringomye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971800"/>
            <a:ext cx="3962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685800"/>
            <a:ext cx="4800600" cy="5867400"/>
          </a:xfrm>
        </p:spPr>
      </p:pic>
      <p:pic>
        <p:nvPicPr>
          <p:cNvPr id="5" name="Picture 4" descr="th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3276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  <a:latin typeface="Gabriola" pitchFamily="82" charset="0"/>
              </a:rPr>
              <a:t>Types of </a:t>
            </a:r>
            <a:r>
              <a:rPr lang="en-US" dirty="0" err="1" smtClean="0">
                <a:solidFill>
                  <a:srgbClr val="7030A0"/>
                </a:solidFill>
                <a:latin typeface="Gabriola" pitchFamily="82" charset="0"/>
              </a:rPr>
              <a:t>syringomyelia</a:t>
            </a:r>
            <a:endParaRPr lang="ar-JO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6962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altLang="ar-JO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r>
              <a:rPr lang="en-US" altLang="ar-JO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due to </a:t>
            </a:r>
            <a:r>
              <a:rPr lang="en-US" altLang="ar-JO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blockage of CSF circulation </a:t>
            </a:r>
            <a:r>
              <a:rPr lang="en-US" altLang="ar-JO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(without fourth ventricular communication)</a:t>
            </a:r>
          </a:p>
          <a:p>
            <a:pPr algn="l" rtl="0"/>
            <a:r>
              <a:rPr lang="en-US" altLang="ar-JO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r>
              <a:rPr lang="en-US" altLang="ar-JO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due to </a:t>
            </a:r>
            <a:r>
              <a:rPr lang="en-US" altLang="ar-JO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spinal cord injury</a:t>
            </a:r>
          </a:p>
          <a:p>
            <a:pPr algn="l" rtl="0"/>
            <a:r>
              <a:rPr lang="en-US" altLang="ar-JO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r>
              <a:rPr lang="en-US" altLang="ar-JO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and </a:t>
            </a:r>
            <a:r>
              <a:rPr lang="en-US" altLang="ar-JO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spinal </a:t>
            </a:r>
            <a:r>
              <a:rPr lang="en-US" altLang="ar-JO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dysraphism</a:t>
            </a:r>
            <a:endParaRPr lang="en-US" altLang="ar-JO" sz="4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  <a:ea typeface="Majalla UI"/>
            </a:endParaRPr>
          </a:p>
          <a:p>
            <a:pPr algn="l" rtl="0"/>
            <a:r>
              <a:rPr lang="en-US" altLang="ar-JO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r>
              <a:rPr lang="en-US" altLang="ar-JO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due to </a:t>
            </a:r>
            <a:r>
              <a:rPr lang="en-US" altLang="ar-JO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intramedullary</a:t>
            </a:r>
            <a:r>
              <a:rPr lang="en-US" altLang="ar-JO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 tumors</a:t>
            </a:r>
          </a:p>
          <a:p>
            <a:pPr algn="l" rtl="0"/>
            <a:r>
              <a:rPr lang="en-US" altLang="ar-JO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idiopathic </a:t>
            </a:r>
            <a:r>
              <a:rPr lang="en-US" altLang="ar-JO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  <a:ea typeface="Majalla UI"/>
              </a:rPr>
              <a:t>syringomyelia</a:t>
            </a:r>
            <a:endParaRPr lang="en-US" altLang="ar-JO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  <a:ea typeface="Majalla UI"/>
            </a:endParaRPr>
          </a:p>
          <a:p>
            <a:pPr algn="l" rtl="0">
              <a:buFontTx/>
              <a:buNone/>
            </a:pPr>
            <a:endParaRPr lang="en-US" altLang="ar-JO" sz="4000" dirty="0" smtClean="0">
              <a:latin typeface="Gabriola" pitchFamily="82" charset="0"/>
              <a:ea typeface="Majalla UI"/>
            </a:endParaRPr>
          </a:p>
          <a:p>
            <a:pPr algn="l">
              <a:buNone/>
            </a:pPr>
            <a:endParaRPr lang="ar-JO" sz="4000" dirty="0">
              <a:latin typeface="Gabriola" pitchFamily="82" charset="0"/>
            </a:endParaRPr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848600" y="0"/>
            <a:ext cx="1295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Treatment </a:t>
            </a:r>
            <a:endParaRPr lang="ar-JO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/>
              <a:defRPr/>
            </a:pPr>
            <a:r>
              <a:rPr lang="en-US" altLang="ar-JO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Treat underlying pathology :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/>
              <a:defRPr/>
            </a:pPr>
            <a:endParaRPr lang="en-US" altLang="ar-JO" sz="2800" dirty="0">
              <a:latin typeface="Gabriola" pitchFamily="82" charset="0"/>
            </a:endParaRP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If associated 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with a type I </a:t>
            </a:r>
            <a:r>
              <a:rPr lang="en-US" altLang="ar-JO" b="1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Chiari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, then a posterior cranial </a:t>
            </a:r>
            <a:r>
              <a:rPr lang="en-US" altLang="ar-JO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fossa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decompression is indicated to restore cerebral spinal fluid outflow through </a:t>
            </a:r>
            <a:r>
              <a:rPr lang="en-US" altLang="ar-JO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formen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of </a:t>
            </a:r>
            <a:r>
              <a:rPr lang="en-US" altLang="ar-JO" dirty="0" err="1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Magendie</a:t>
            </a:r>
            <a:endParaRPr lang="en-US" altLang="ar-JO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If the cause is an </a:t>
            </a:r>
            <a:r>
              <a:rPr lang="en-US" altLang="ar-JO" b="1" dirty="0" err="1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intramedullary</a:t>
            </a:r>
            <a:r>
              <a:rPr lang="en-US" altLang="ar-JO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spinal cord tumor 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, excision of tumor should restore the communication with central canal </a:t>
            </a: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If 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post traumatic cause </a:t>
            </a:r>
            <a:r>
              <a:rPr lang="en-US" altLang="ar-JO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, the obstruction should be revealed by decompression  </a:t>
            </a:r>
          </a:p>
          <a:p>
            <a:pPr marL="838200" lvl="1" indent="-381000" algn="l" rtl="0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altLang="ar-JO" dirty="0">
              <a:latin typeface="Gabriola" pitchFamily="82" charset="0"/>
            </a:endParaRP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AutoNum type="arabicParenR" startAt="2"/>
              <a:defRPr/>
            </a:pPr>
            <a:r>
              <a:rPr lang="en-US" altLang="ar-JO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Not </a:t>
            </a:r>
            <a:r>
              <a:rPr lang="en-US" altLang="ar-JO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with standing </a:t>
            </a:r>
            <a:r>
              <a:rPr lang="en-US" altLang="ar-JO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this , fluid diversion to the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ar-JO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peritoneum or plural space  </a:t>
            </a:r>
            <a:r>
              <a:rPr lang="en-US" altLang="ar-JO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syingoperitonial</a:t>
            </a:r>
            <a:r>
              <a:rPr lang="en-US" altLang="ar-JO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or</a:t>
            </a:r>
          </a:p>
          <a:p>
            <a:pPr marL="457200" indent="-457200" algn="l" rtl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ar-JO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syringopleural</a:t>
            </a:r>
            <a:r>
              <a:rPr lang="en-US" altLang="ar-JO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altLang="ar-JO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) has been used with moderate success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4" name="Picture 3" descr="اطارات-اطفال-بنات-ناعمة-437x198.png"/>
          <p:cNvPicPr>
            <a:picLocks noChangeAspect="1"/>
          </p:cNvPicPr>
          <p:nvPr/>
        </p:nvPicPr>
        <p:blipFill>
          <a:blip r:embed="rId2" cstate="print"/>
          <a:srcRect l="78906"/>
          <a:stretch>
            <a:fillRect/>
          </a:stretch>
        </p:blipFill>
        <p:spPr>
          <a:xfrm>
            <a:off x="7696200" y="0"/>
            <a:ext cx="1447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" y="0"/>
            <a:ext cx="9143999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00200"/>
          </a:xfrm>
        </p:spPr>
        <p:txBody>
          <a:bodyPr>
            <a:noAutofit/>
          </a:bodyPr>
          <a:lstStyle/>
          <a:p>
            <a:pPr algn="l"/>
            <a:r>
              <a:rPr lang="en-US" sz="9600" b="1" dirty="0" smtClean="0">
                <a:solidFill>
                  <a:schemeClr val="bg1"/>
                </a:solidFill>
                <a:latin typeface="Gabriola" pitchFamily="82" charset="0"/>
              </a:rPr>
              <a:t>Thank you</a:t>
            </a:r>
            <a:endParaRPr lang="ar-JO" sz="96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724400"/>
            <a:ext cx="6172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5400" dirty="0" smtClean="0">
                <a:latin typeface="Gabriola" pitchFamily="82" charset="0"/>
              </a:rPr>
              <a:t>References : </a:t>
            </a:r>
          </a:p>
          <a:p>
            <a:pPr algn="ctr"/>
            <a:r>
              <a:rPr lang="en-US" sz="4400" dirty="0" smtClean="0">
                <a:latin typeface="Gabriola" pitchFamily="82" charset="0"/>
              </a:rPr>
              <a:t>Essential </a:t>
            </a:r>
            <a:r>
              <a:rPr lang="en-US" sz="4400" dirty="0" err="1" smtClean="0">
                <a:latin typeface="Gabriola" pitchFamily="82" charset="0"/>
              </a:rPr>
              <a:t>neurosurgury</a:t>
            </a:r>
            <a:endParaRPr lang="ar-JO" sz="44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charset="-127"/>
                <a:ea typeface="Gulim" panose="020B0600000101010101" charset="-127"/>
                <a:sym typeface="+mn-ea"/>
              </a:rPr>
              <a:t>Anencephaly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92" y="984889"/>
            <a:ext cx="9050179" cy="5873115"/>
          </a:xfrm>
          <a:noFill/>
          <a:effectLst/>
        </p:spPr>
        <p:txBody>
          <a:bodyPr/>
          <a:lstStyle/>
          <a:p>
            <a:r>
              <a:rPr lang="en-US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Serious </a:t>
            </a:r>
            <a:r>
              <a:rPr lang="en-US" sz="2400" dirty="0">
                <a:sym typeface="+mn-ea"/>
              </a:rPr>
              <a:t>NTD caused by failure of closure of </a:t>
            </a:r>
            <a:r>
              <a:rPr lang="en-US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cranial </a:t>
            </a:r>
            <a:r>
              <a:rPr lang="en-US" sz="2400" dirty="0">
                <a:sym typeface="+mn-ea"/>
              </a:rPr>
              <a:t>neuropore in which : </a:t>
            </a:r>
            <a:endParaRPr lang="en-US" sz="2400" dirty="0"/>
          </a:p>
          <a:p>
            <a:pPr>
              <a:buNone/>
            </a:pPr>
            <a:r>
              <a:rPr lang="en-US" sz="2400" dirty="0">
                <a:sym typeface="+mn-ea"/>
              </a:rPr>
              <a:t>  - The </a:t>
            </a:r>
            <a:r>
              <a:rPr lang="en-US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brain 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(</a:t>
            </a:r>
            <a:r>
              <a:rPr lang="en-US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cerebral hemispheres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) </a:t>
            </a:r>
            <a:r>
              <a:rPr lang="en-US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is absent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.                </a:t>
            </a:r>
            <a:r>
              <a:rPr lang="en-US" sz="2400" dirty="0">
                <a:sym typeface="+mn-ea"/>
              </a:rPr>
              <a:t>           </a:t>
            </a:r>
            <a:r>
              <a:rPr lang="en-US" sz="2400" dirty="0" smtClean="0">
                <a:sym typeface="+mn-ea"/>
              </a:rPr>
              <a:t>     </a:t>
            </a:r>
          </a:p>
          <a:p>
            <a:pPr>
              <a:buNone/>
            </a:pPr>
            <a:r>
              <a:rPr lang="en-US" sz="2400" dirty="0" smtClean="0">
                <a:sym typeface="+mn-ea"/>
              </a:rPr>
              <a:t>  -  </a:t>
            </a:r>
            <a:r>
              <a:rPr lang="en-US" sz="2400" dirty="0">
                <a:sym typeface="+mn-ea"/>
              </a:rPr>
              <a:t>Cranial vault are grossly malformed. </a:t>
            </a:r>
            <a:endParaRPr lang="en-US" sz="2400" dirty="0"/>
          </a:p>
          <a:p>
            <a:pPr>
              <a:buNone/>
            </a:pPr>
            <a:r>
              <a:rPr lang="en-US" sz="2400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sym typeface="+mn-ea"/>
              </a:rPr>
              <a:t>  </a:t>
            </a:r>
            <a:r>
              <a:rPr lang="en-US" sz="2400" dirty="0">
                <a:sym typeface="+mn-ea"/>
              </a:rPr>
              <a:t>- The cerebellum are reduced or absent . </a:t>
            </a:r>
            <a:endParaRPr lang="en-US" sz="2400" dirty="0"/>
          </a:p>
          <a:p>
            <a:pPr>
              <a:buNone/>
            </a:pPr>
            <a:r>
              <a:rPr lang="en-US" sz="2400" dirty="0">
                <a:sym typeface="+mn-ea"/>
              </a:rPr>
              <a:t>  - The hindbrain is present. </a:t>
            </a:r>
            <a:endParaRPr lang="en-US" sz="2400" dirty="0" smtClean="0"/>
          </a:p>
          <a:p>
            <a:pPr>
              <a:buNone/>
            </a:pPr>
            <a:r>
              <a:rPr lang="en-US" sz="2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-- leading to: </a:t>
            </a:r>
          </a:p>
          <a:p>
            <a:pPr>
              <a:buNone/>
            </a:pPr>
            <a:r>
              <a:rPr lang="en-US" sz="2400" dirty="0">
                <a:sym typeface="+mn-ea"/>
              </a:rPr>
              <a:t> </a:t>
            </a:r>
            <a:r>
              <a:rPr 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early fetal loss, stillbirth, or neonatal death after few hours/ </a:t>
            </a:r>
            <a:r>
              <a:rPr lang="en-US" sz="24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days.</a:t>
            </a:r>
            <a:endParaRPr lang="en-US" sz="2400" b="1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ym typeface="+mn-ea"/>
              </a:rPr>
              <a:t>if a baby born with anencephaly is usually:</a:t>
            </a:r>
          </a:p>
          <a:p>
            <a:pPr>
              <a:buNone/>
            </a:pPr>
            <a:r>
              <a:rPr lang="en-US" sz="2400" dirty="0" smtClean="0">
                <a:sym typeface="+mn-ea"/>
              </a:rPr>
              <a:t> blind, deaf, unaware of its surroundings and unable to feel pain </a:t>
            </a:r>
            <a:endParaRPr lang="en-US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sym typeface="+mn-ea"/>
              </a:rPr>
              <a:t>Associated anomalies : </a:t>
            </a:r>
            <a:endParaRPr lang="en-US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>
                <a:sym typeface="+mn-ea"/>
              </a:rPr>
              <a:t>   - cleft lip/palate , omphalocele .</a:t>
            </a: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9" y="1174757"/>
            <a:ext cx="8151971" cy="5272405"/>
          </a:xfrm>
        </p:spPr>
        <p:txBody>
          <a:bodyPr/>
          <a:lstStyle/>
          <a:p>
            <a:pPr marL="514350" indent="-514350">
              <a:buFont typeface="Calibri" panose="020F0502020204030204" charset="0"/>
              <a:buAutoNum type="arabicPeriod"/>
            </a:pPr>
            <a:r>
              <a:rPr lang="en-US" altLang="en-US" sz="24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Inadequate Folic acid or Antagonists such as </a:t>
            </a:r>
            <a:r>
              <a:rPr lang="en-US" altLang="en-US" sz="2400" dirty="0" smtClean="0">
                <a:solidFill>
                  <a:srgbClr val="FF0000"/>
                </a:solidFill>
                <a:sym typeface="+mn-ea"/>
              </a:rPr>
              <a:t>:</a:t>
            </a:r>
          </a:p>
          <a:p>
            <a:pPr marL="0" indent="0">
              <a:buFont typeface="Calibri" panose="020F0502020204030204" charset="0"/>
              <a:buNone/>
            </a:pPr>
            <a:r>
              <a:rPr lang="en-US" altLang="en-US" sz="2400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sz="2400" dirty="0" err="1" smtClean="0">
                <a:sym typeface="+mn-ea"/>
              </a:rPr>
              <a:t>Valproic</a:t>
            </a:r>
            <a:r>
              <a:rPr lang="en-US" sz="2400" dirty="0" smtClean="0">
                <a:sym typeface="+mn-ea"/>
              </a:rPr>
              <a:t> acid , </a:t>
            </a:r>
            <a:r>
              <a:rPr lang="en-US" sz="2400" dirty="0" err="1" smtClean="0">
                <a:sym typeface="+mn-ea"/>
              </a:rPr>
              <a:t>carbamazepine</a:t>
            </a:r>
            <a:r>
              <a:rPr lang="en-US" sz="2400" dirty="0" smtClean="0">
                <a:sym typeface="+mn-ea"/>
              </a:rPr>
              <a:t> ,</a:t>
            </a:r>
            <a:r>
              <a:rPr lang="en-US" sz="2400" dirty="0" err="1" smtClean="0">
                <a:sym typeface="+mn-ea"/>
              </a:rPr>
              <a:t>phenobarbital</a:t>
            </a:r>
            <a:r>
              <a:rPr lang="en-US" sz="2400" dirty="0" smtClean="0">
                <a:sym typeface="+mn-ea"/>
              </a:rPr>
              <a:t> , </a:t>
            </a:r>
            <a:r>
              <a:rPr lang="en-US" sz="2400" dirty="0" err="1" smtClean="0">
                <a:sym typeface="+mn-ea"/>
              </a:rPr>
              <a:t>methotrexate</a:t>
            </a:r>
            <a:r>
              <a:rPr lang="en-US" sz="2400" dirty="0" smtClean="0">
                <a:sym typeface="+mn-ea"/>
              </a:rPr>
              <a:t> , </a:t>
            </a:r>
            <a:r>
              <a:rPr lang="en-US" sz="2400" dirty="0" err="1" smtClean="0">
                <a:sym typeface="+mn-ea"/>
              </a:rPr>
              <a:t>trimethoprim</a:t>
            </a:r>
          </a:p>
          <a:p>
            <a:pPr marL="0" indent="0">
              <a:buFont typeface="Calibri" panose="020F0502020204030204" charset="0"/>
              <a:buNone/>
            </a:pPr>
            <a:r>
              <a:rPr lang="en-US" sz="2400" dirty="0" smtClean="0">
                <a:sym typeface="+mn-ea"/>
              </a:rPr>
              <a:t> </a:t>
            </a:r>
            <a:endParaRPr lang="en-US" sz="2400" dirty="0"/>
          </a:p>
          <a:p>
            <a:pPr marL="0" indent="0">
              <a:buFont typeface="Calibri" panose="020F0502020204030204" charset="0"/>
              <a:buNone/>
            </a:pPr>
            <a:r>
              <a:rPr lang="en-US" sz="2400" dirty="0">
                <a:sym typeface="+mn-ea"/>
              </a:rPr>
              <a:t>2- Maternal type 1 diabetes mellitus </a:t>
            </a:r>
            <a:endParaRPr lang="en-US" sz="2400" dirty="0"/>
          </a:p>
          <a:p>
            <a:pPr marL="514350" indent="-514350">
              <a:buFont typeface="Calibri" panose="020F0502020204030204" charset="0"/>
              <a:buAutoNum type="arabicPeriod"/>
            </a:pPr>
            <a:endParaRPr lang="en-US" altLang="en-US" sz="2400" dirty="0"/>
          </a:p>
          <a:p>
            <a:pPr marL="0" indent="0">
              <a:buFont typeface="Calibri" panose="020F0502020204030204" charset="0"/>
              <a:buNone/>
            </a:pPr>
            <a:r>
              <a:rPr lang="en-US" altLang="en-US" sz="2400" dirty="0">
                <a:sym typeface="+mn-ea"/>
              </a:rPr>
              <a:t>3-Maternal Hyperthermia </a:t>
            </a:r>
            <a:endParaRPr lang="en-US" altLang="en-US" sz="2400" dirty="0"/>
          </a:p>
          <a:p>
            <a:pPr marL="514350" indent="-514350">
              <a:buFont typeface="Calibri" panose="020F0502020204030204" charset="0"/>
              <a:buAutoNum type="arabicPeriod"/>
            </a:pPr>
            <a:endParaRPr lang="en-US" sz="2400" dirty="0"/>
          </a:p>
          <a:p>
            <a:pPr marL="0" indent="0">
              <a:buFont typeface="Calibri" panose="020F0502020204030204" charset="0"/>
              <a:buNone/>
            </a:pPr>
            <a:r>
              <a:rPr lang="en-US" sz="2400" dirty="0">
                <a:sym typeface="+mn-ea"/>
              </a:rPr>
              <a:t>4-Genetics </a:t>
            </a:r>
            <a:endParaRPr lang="en-US" sz="2400" dirty="0"/>
          </a:p>
          <a:p>
            <a:pPr marL="514350" indent="-514350">
              <a:buFont typeface="Calibri" panose="020F0502020204030204" charset="0"/>
              <a:buAutoNum type="arabicPeriod"/>
            </a:pPr>
            <a:endParaRPr lang="en-US" sz="2400" dirty="0"/>
          </a:p>
          <a:p>
            <a:pPr marL="0" indent="0">
              <a:buFont typeface="Calibri" panose="020F0502020204030204" charset="0"/>
              <a:buNone/>
            </a:pPr>
            <a:r>
              <a:rPr lang="en-US" sz="2400" dirty="0">
                <a:sym typeface="+mn-ea"/>
              </a:rPr>
              <a:t>5- Amniotic band syndrome . </a:t>
            </a:r>
            <a:endParaRPr lang="en-US" sz="2400" dirty="0"/>
          </a:p>
          <a:p>
            <a:endParaRPr lang="en-US" sz="2400" dirty="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84250"/>
          </a:xfrm>
        </p:spPr>
        <p:txBody>
          <a:bodyPr/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Screening</a:t>
            </a:r>
            <a:r>
              <a:rPr lang="en-US" sz="4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85"/>
            <a:ext cx="8229600" cy="197548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ym typeface="+mn-ea"/>
              </a:rPr>
              <a:t>Lab studies : </a:t>
            </a:r>
            <a:r>
              <a:rPr lang="en-US" sz="2000" dirty="0">
                <a:sym typeface="+mn-ea"/>
              </a:rPr>
              <a:t>mainly during second trimester :  </a:t>
            </a:r>
            <a:endParaRPr lang="en-US" sz="2000" dirty="0"/>
          </a:p>
          <a:p>
            <a:pPr>
              <a:buNone/>
            </a:pPr>
            <a:r>
              <a:rPr lang="en-US" sz="2000" dirty="0">
                <a:sym typeface="+mn-ea"/>
              </a:rPr>
              <a:t>    - maternal serum </a:t>
            </a:r>
            <a:r>
              <a:rPr lang="en-US" sz="2000" u="sng" dirty="0">
                <a:sym typeface="+mn-ea"/>
              </a:rPr>
              <a:t>AFP</a:t>
            </a:r>
            <a:r>
              <a:rPr lang="en-US" sz="2000" dirty="0">
                <a:sym typeface="+mn-ea"/>
              </a:rPr>
              <a:t> , AF AFP ↑</a:t>
            </a:r>
            <a:r>
              <a:rPr lang="en-US" sz="2000" dirty="0" smtClean="0">
                <a:sym typeface="+mn-ea"/>
              </a:rPr>
              <a:t>.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ym typeface="+mn-ea"/>
              </a:rPr>
              <a:t>Imaging studies </a:t>
            </a:r>
            <a:r>
              <a:rPr lang="en-US" sz="2000" dirty="0">
                <a:sym typeface="+mn-ea"/>
              </a:rPr>
              <a:t>: </a:t>
            </a:r>
            <a:endParaRPr lang="en-US" sz="2000" dirty="0"/>
          </a:p>
          <a:p>
            <a:pPr>
              <a:buNone/>
            </a:pPr>
            <a:r>
              <a:rPr lang="en-US" sz="2000" dirty="0">
                <a:sym typeface="+mn-ea"/>
              </a:rPr>
              <a:t>    - </a:t>
            </a:r>
            <a:r>
              <a:rPr lang="en-US" sz="2000" b="1" dirty="0">
                <a:solidFill>
                  <a:srgbClr val="FF0000"/>
                </a:solidFill>
                <a:sym typeface="+mn-ea"/>
              </a:rPr>
              <a:t>US</a:t>
            </a:r>
            <a:r>
              <a:rPr lang="en-US" sz="2000" dirty="0">
                <a:sym typeface="+mn-ea"/>
              </a:rPr>
              <a:t> (</a:t>
            </a:r>
            <a:r>
              <a:rPr lang="en-US" sz="2000"/>
              <a:t>identified from 13 week gestation) </a:t>
            </a:r>
          </a:p>
        </p:txBody>
      </p:sp>
      <p:pic>
        <p:nvPicPr>
          <p:cNvPr id="25604" name="Picture 3" descr="C:\Users\ACER\Desktop\brain\main-qimg-e42081bf2e9f2877d6c3873ab955a39b-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019" y="3293145"/>
            <a:ext cx="406812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4980164" y="3607435"/>
            <a:ext cx="3560921" cy="28346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ym typeface="+mn-ea"/>
              </a:rPr>
              <a:t>absence of brain and calvaria superior to the orbits</a:t>
            </a:r>
          </a:p>
          <a:p>
            <a:r>
              <a:rPr lang="en-US" sz="2400" dirty="0">
                <a:sym typeface="+mn-ea"/>
              </a:rPr>
              <a:t>reduced crown-rump </a:t>
            </a:r>
            <a:r>
              <a:rPr lang="en-US" sz="2400" dirty="0" smtClean="0">
                <a:sym typeface="+mn-ea"/>
              </a:rPr>
              <a:t>length</a:t>
            </a:r>
          </a:p>
          <a:p>
            <a:r>
              <a:rPr lang="en-US" sz="2400" dirty="0" smtClean="0">
                <a:sym typeface="+mn-ea"/>
              </a:rPr>
              <a:t> Later </a:t>
            </a:r>
            <a:r>
              <a:rPr lang="en-US" sz="2400" dirty="0">
                <a:sym typeface="+mn-ea"/>
              </a:rPr>
              <a:t>on : polyhydramnios in 50%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Cephalocele</a:t>
            </a:r>
          </a:p>
        </p:txBody>
      </p:sp>
      <p:pic>
        <p:nvPicPr>
          <p:cNvPr id="5" name="Content Placeholder 4" descr="X2604-E-25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88330" y="1210946"/>
            <a:ext cx="2998470" cy="53625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78" y="1106170"/>
            <a:ext cx="5565458" cy="34950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refers to the outward herniation of CNS contents through a defect in the cranium.</a:t>
            </a:r>
          </a:p>
          <a:p>
            <a:pPr>
              <a:buNone/>
            </a:pPr>
            <a:r>
              <a:rPr lang="en-US" sz="2800" dirty="0"/>
              <a:t>    ( failure </a:t>
            </a:r>
            <a:r>
              <a:rPr lang="en-US" sz="2800" dirty="0">
                <a:solidFill>
                  <a:srgbClr val="FF0000"/>
                </a:solidFill>
              </a:rPr>
              <a:t>of rostral / </a:t>
            </a:r>
            <a:r>
              <a:rPr lang="en-US" sz="2800" b="1" dirty="0">
                <a:solidFill>
                  <a:srgbClr val="FF0000"/>
                </a:solidFill>
              </a:rPr>
              <a:t>cranial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end closure )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Most commonly </a:t>
            </a:r>
            <a:r>
              <a:rPr lang="en-US" sz="2800" b="1" dirty="0">
                <a:solidFill>
                  <a:srgbClr val="FF0000"/>
                </a:solidFill>
              </a:rPr>
              <a:t>occipital</a:t>
            </a:r>
            <a:r>
              <a:rPr lang="en-US" sz="2800" dirty="0"/>
              <a:t> then </a:t>
            </a:r>
            <a:r>
              <a:rPr lang="en-US" sz="2800" b="1" dirty="0">
                <a:solidFill>
                  <a:srgbClr val="FF0000"/>
                </a:solidFill>
              </a:rPr>
              <a:t>Parietal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2" y="3810000"/>
            <a:ext cx="5046345" cy="198119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Comment on :</a:t>
            </a:r>
          </a:p>
          <a:p>
            <a:pPr marL="0" indent="0">
              <a:buNone/>
            </a:pPr>
            <a:r>
              <a:rPr lang="en-US" sz="2400" dirty="0"/>
              <a:t>1-Location </a:t>
            </a:r>
          </a:p>
          <a:p>
            <a:pPr marL="0" indent="0">
              <a:buNone/>
            </a:pPr>
            <a:r>
              <a:rPr lang="en-US" sz="2400" dirty="0"/>
              <a:t>2-Contents</a:t>
            </a:r>
          </a:p>
          <a:p>
            <a:pPr marL="0" indent="0">
              <a:buNone/>
            </a:pPr>
            <a:r>
              <a:rPr lang="en-US" sz="2400" dirty="0"/>
              <a:t>3-Associated anomalies </a:t>
            </a:r>
          </a:p>
          <a:p>
            <a:pPr marL="0" indent="0">
              <a:buNone/>
            </a:pPr>
            <a:r>
              <a:rPr lang="en-US" sz="2400" dirty="0"/>
              <a:t>4-Relation to vascular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2366</Words>
  <Application>Microsoft Office PowerPoint</Application>
  <PresentationFormat>On-screen Show (4:3)</PresentationFormat>
  <Paragraphs>371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Communications and Dialogues</vt:lpstr>
      <vt:lpstr>Congenital anomalies of CNS  Abla sultan              Felasten  Abed </vt:lpstr>
      <vt:lpstr>congenital anomalies of CNS </vt:lpstr>
      <vt:lpstr>Development of the neural tube</vt:lpstr>
      <vt:lpstr>Development of the brain </vt:lpstr>
      <vt:lpstr>Anencephaly</vt:lpstr>
      <vt:lpstr>Anencephaly</vt:lpstr>
      <vt:lpstr>Etiology</vt:lpstr>
      <vt:lpstr>Screening </vt:lpstr>
      <vt:lpstr>Cephalocele</vt:lpstr>
      <vt:lpstr>1-Location </vt:lpstr>
      <vt:lpstr>2-contents</vt:lpstr>
      <vt:lpstr>3-associated anomalies</vt:lpstr>
      <vt:lpstr>Slide 13</vt:lpstr>
      <vt:lpstr>Chiari Malformation </vt:lpstr>
      <vt:lpstr>Type 1</vt:lpstr>
      <vt:lpstr>Type 1 clinical presentation</vt:lpstr>
      <vt:lpstr>Type 2</vt:lpstr>
      <vt:lpstr>Slide 18</vt:lpstr>
      <vt:lpstr>Arachnoid Cysts </vt:lpstr>
      <vt:lpstr>Sylvian fissure</vt:lpstr>
      <vt:lpstr>Cerebellopontine angle</vt:lpstr>
      <vt:lpstr>Suprasellar (the only extradural one) </vt:lpstr>
      <vt:lpstr>Slide 23</vt:lpstr>
      <vt:lpstr>Dandy-Walker Malformation</vt:lpstr>
      <vt:lpstr>Slide 25</vt:lpstr>
      <vt:lpstr>Congenital spinal  deformities  </vt:lpstr>
      <vt:lpstr>Spinal dysraphism :</vt:lpstr>
      <vt:lpstr>Important terms :</vt:lpstr>
      <vt:lpstr> Emryology</vt:lpstr>
      <vt:lpstr>Major forms of spinal dysraphism </vt:lpstr>
      <vt:lpstr>Slide 31</vt:lpstr>
      <vt:lpstr>Spina bifida Aperta </vt:lpstr>
      <vt:lpstr>Slide 33</vt:lpstr>
      <vt:lpstr>Slide 34</vt:lpstr>
      <vt:lpstr>Slide 35</vt:lpstr>
      <vt:lpstr>Management </vt:lpstr>
      <vt:lpstr>Slide 37</vt:lpstr>
      <vt:lpstr>Myeloschisis (myelocele):</vt:lpstr>
      <vt:lpstr>Q: why chiari 2 associated with spina bifida aperta ? </vt:lpstr>
      <vt:lpstr>Spina bifida cystica:</vt:lpstr>
      <vt:lpstr>:Meningocele </vt:lpstr>
      <vt:lpstr>Slide 42</vt:lpstr>
      <vt:lpstr>Lipomeningocele</vt:lpstr>
      <vt:lpstr>:lipomyelomeningocele</vt:lpstr>
      <vt:lpstr>Spina bifida occulta </vt:lpstr>
      <vt:lpstr>Slide 46</vt:lpstr>
      <vt:lpstr>Slide 47</vt:lpstr>
      <vt:lpstr>Slide 48</vt:lpstr>
      <vt:lpstr>Slide 49</vt:lpstr>
      <vt:lpstr>Slide 50</vt:lpstr>
      <vt:lpstr>Diastematomyelia</vt:lpstr>
      <vt:lpstr>Tethered cord </vt:lpstr>
      <vt:lpstr>Slide 53</vt:lpstr>
      <vt:lpstr>syringomyelia</vt:lpstr>
      <vt:lpstr>Slide 55</vt:lpstr>
      <vt:lpstr>Types of syringomyelia</vt:lpstr>
      <vt:lpstr>Treatment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spinal  deformities  </dc:title>
  <dc:creator>user</dc:creator>
  <cp:lastModifiedBy>user</cp:lastModifiedBy>
  <cp:revision>109</cp:revision>
  <dcterms:created xsi:type="dcterms:W3CDTF">2006-08-16T00:00:00Z</dcterms:created>
  <dcterms:modified xsi:type="dcterms:W3CDTF">2020-10-13T09:44:47Z</dcterms:modified>
</cp:coreProperties>
</file>