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A6E63FB-710E-4A20-9D70-A93B627BE31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06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14494-267C-479E-BE5F-E65EB7EF0CDF}"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E63FB-710E-4A20-9D70-A93B627BE31F}" type="slidenum">
              <a:rPr lang="en-US" smtClean="0"/>
              <a:t>‹#›</a:t>
            </a:fld>
            <a:endParaRPr lang="en-US"/>
          </a:p>
        </p:txBody>
      </p:sp>
    </p:spTree>
    <p:extLst>
      <p:ext uri="{BB962C8B-B14F-4D97-AF65-F5344CB8AC3E}">
        <p14:creationId xmlns:p14="http://schemas.microsoft.com/office/powerpoint/2010/main" val="822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004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23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spTree>
    <p:extLst>
      <p:ext uri="{BB962C8B-B14F-4D97-AF65-F5344CB8AC3E}">
        <p14:creationId xmlns:p14="http://schemas.microsoft.com/office/powerpoint/2010/main" val="2578832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1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1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04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07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spTree>
    <p:extLst>
      <p:ext uri="{BB962C8B-B14F-4D97-AF65-F5344CB8AC3E}">
        <p14:creationId xmlns:p14="http://schemas.microsoft.com/office/powerpoint/2010/main" val="211301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14494-267C-479E-BE5F-E65EB7EF0CDF}"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E63FB-710E-4A20-9D70-A93B627BE31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61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14494-267C-479E-BE5F-E65EB7EF0CDF}"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E63FB-710E-4A20-9D70-A93B627BE31F}" type="slidenum">
              <a:rPr lang="en-US" smtClean="0"/>
              <a:t>‹#›</a:t>
            </a:fld>
            <a:endParaRPr lang="en-US"/>
          </a:p>
        </p:txBody>
      </p:sp>
    </p:spTree>
    <p:extLst>
      <p:ext uri="{BB962C8B-B14F-4D97-AF65-F5344CB8AC3E}">
        <p14:creationId xmlns:p14="http://schemas.microsoft.com/office/powerpoint/2010/main" val="298839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14494-267C-479E-BE5F-E65EB7EF0CDF}"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E63FB-710E-4A20-9D70-A93B627BE31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76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14494-267C-479E-BE5F-E65EB7EF0CDF}"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E63FB-710E-4A20-9D70-A93B627BE31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9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14494-267C-479E-BE5F-E65EB7EF0CDF}"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E63FB-710E-4A20-9D70-A93B627BE31F}" type="slidenum">
              <a:rPr lang="en-US" smtClean="0"/>
              <a:t>‹#›</a:t>
            </a:fld>
            <a:endParaRPr lang="en-US"/>
          </a:p>
        </p:txBody>
      </p:sp>
    </p:spTree>
    <p:extLst>
      <p:ext uri="{BB962C8B-B14F-4D97-AF65-F5344CB8AC3E}">
        <p14:creationId xmlns:p14="http://schemas.microsoft.com/office/powerpoint/2010/main" val="285287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14494-267C-479E-BE5F-E65EB7EF0CDF}"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E63FB-710E-4A20-9D70-A93B627BE31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57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14494-267C-479E-BE5F-E65EB7EF0CDF}"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E63FB-710E-4A20-9D70-A93B627BE31F}" type="slidenum">
              <a:rPr lang="en-US" smtClean="0"/>
              <a:t>‹#›</a:t>
            </a:fld>
            <a:endParaRPr lang="en-US"/>
          </a:p>
        </p:txBody>
      </p:sp>
    </p:spTree>
    <p:extLst>
      <p:ext uri="{BB962C8B-B14F-4D97-AF65-F5344CB8AC3E}">
        <p14:creationId xmlns:p14="http://schemas.microsoft.com/office/powerpoint/2010/main" val="242582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A14494-267C-479E-BE5F-E65EB7EF0CDF}" type="datetimeFigureOut">
              <a:rPr lang="en-US" smtClean="0"/>
              <a:t>8/1/2021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6E63FB-710E-4A20-9D70-A93B627BE31F}" type="slidenum">
              <a:rPr lang="en-US" smtClean="0"/>
              <a:t>‹#›</a:t>
            </a:fld>
            <a:endParaRPr lang="en-US"/>
          </a:p>
        </p:txBody>
      </p:sp>
    </p:spTree>
    <p:extLst>
      <p:ext uri="{BB962C8B-B14F-4D97-AF65-F5344CB8AC3E}">
        <p14:creationId xmlns:p14="http://schemas.microsoft.com/office/powerpoint/2010/main" val="363519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B1FF-25BA-4992-AC4D-EFD1FEDF63D9}"/>
              </a:ext>
            </a:extLst>
          </p:cNvPr>
          <p:cNvSpPr>
            <a:spLocks noGrp="1"/>
          </p:cNvSpPr>
          <p:nvPr>
            <p:ph type="ctrTitle"/>
          </p:nvPr>
        </p:nvSpPr>
        <p:spPr/>
        <p:txBody>
          <a:bodyPr/>
          <a:lstStyle/>
          <a:p>
            <a:r>
              <a:rPr lang="en-US" dirty="0"/>
              <a:t>Behavioral Assessment </a:t>
            </a:r>
          </a:p>
        </p:txBody>
      </p:sp>
      <p:sp>
        <p:nvSpPr>
          <p:cNvPr id="3" name="Subtitle 2">
            <a:extLst>
              <a:ext uri="{FF2B5EF4-FFF2-40B4-BE49-F238E27FC236}">
                <a16:creationId xmlns:a16="http://schemas.microsoft.com/office/drawing/2014/main" id="{1AC5AC70-C26F-47E6-9C5A-6B5740B0DE1F}"/>
              </a:ext>
            </a:extLst>
          </p:cNvPr>
          <p:cNvSpPr>
            <a:spLocks noGrp="1"/>
          </p:cNvSpPr>
          <p:nvPr>
            <p:ph type="subTitle" idx="1"/>
          </p:nvPr>
        </p:nvSpPr>
        <p:spPr/>
        <p:txBody>
          <a:bodyPr/>
          <a:lstStyle/>
          <a:p>
            <a:pPr algn="l"/>
            <a:r>
              <a:rPr lang="en-US" dirty="0"/>
              <a:t>Dr. Yazan Al-Mrayat</a:t>
            </a:r>
          </a:p>
          <a:p>
            <a:pPr algn="l"/>
            <a:r>
              <a:rPr lang="en-US" dirty="0"/>
              <a:t>Summer of 2021</a:t>
            </a:r>
          </a:p>
        </p:txBody>
      </p:sp>
    </p:spTree>
    <p:extLst>
      <p:ext uri="{BB962C8B-B14F-4D97-AF65-F5344CB8AC3E}">
        <p14:creationId xmlns:p14="http://schemas.microsoft.com/office/powerpoint/2010/main" val="125410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6AFAE5-4074-47E4-AA78-FC6189985AAA}"/>
              </a:ext>
            </a:extLst>
          </p:cNvPr>
          <p:cNvSpPr>
            <a:spLocks noGrp="1"/>
          </p:cNvSpPr>
          <p:nvPr>
            <p:ph type="title"/>
          </p:nvPr>
        </p:nvSpPr>
        <p:spPr>
          <a:xfrm>
            <a:off x="929141" y="797275"/>
            <a:ext cx="2835464" cy="1254868"/>
          </a:xfrm>
        </p:spPr>
        <p:txBody>
          <a:bodyPr anchor="b">
            <a:normAutofit/>
          </a:bodyPr>
          <a:lstStyle/>
          <a:p>
            <a:pPr>
              <a:lnSpc>
                <a:spcPct val="90000"/>
              </a:lnSpc>
            </a:pPr>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Naturalistic Observation</a:t>
            </a:r>
            <a:endParaRPr lang="en-US" sz="2800" dirty="0">
              <a:solidFill>
                <a:srgbClr val="262626"/>
              </a:solidFill>
            </a:endParaRPr>
          </a:p>
        </p:txBody>
      </p:sp>
      <p:sp>
        <p:nvSpPr>
          <p:cNvPr id="5" name="Content Placeholder 4">
            <a:extLst>
              <a:ext uri="{FF2B5EF4-FFF2-40B4-BE49-F238E27FC236}">
                <a16:creationId xmlns:a16="http://schemas.microsoft.com/office/drawing/2014/main" id="{C4998CB4-7415-4C5C-AE27-E834E19A4578}"/>
              </a:ext>
            </a:extLst>
          </p:cNvPr>
          <p:cNvSpPr>
            <a:spLocks noGrp="1"/>
          </p:cNvSpPr>
          <p:nvPr>
            <p:ph idx="1"/>
          </p:nvPr>
        </p:nvSpPr>
        <p:spPr>
          <a:xfrm>
            <a:off x="929141" y="2430471"/>
            <a:ext cx="2835464" cy="3552039"/>
          </a:xfrm>
        </p:spPr>
        <p:txBody>
          <a:bodyPr>
            <a:normAutofit/>
          </a:bodyPr>
          <a:lstStyle/>
          <a:p>
            <a:r>
              <a:rPr lang="en-US" sz="180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Table 9-2 provides sample items from the DOF.</a:t>
            </a:r>
            <a:endParaRPr lang="en-US" sz="1800">
              <a:solidFill>
                <a:srgbClr val="262626"/>
              </a:solidFill>
            </a:endParaRPr>
          </a:p>
        </p:txBody>
      </p:sp>
      <p:sp useBgFill="1">
        <p:nvSpPr>
          <p:cNvPr id="20" name="Rectangle 19">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ext&#10;&#10;Description automatically generated">
            <a:extLst>
              <a:ext uri="{FF2B5EF4-FFF2-40B4-BE49-F238E27FC236}">
                <a16:creationId xmlns:a16="http://schemas.microsoft.com/office/drawing/2014/main" id="{C3850DDC-F22B-400B-9451-3D77C31E430D}"/>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198053" y="609602"/>
            <a:ext cx="4573755" cy="5587749"/>
          </a:xfrm>
          <a:prstGeom prst="rect">
            <a:avLst/>
          </a:prstGeom>
        </p:spPr>
      </p:pic>
    </p:spTree>
    <p:extLst>
      <p:ext uri="{BB962C8B-B14F-4D97-AF65-F5344CB8AC3E}">
        <p14:creationId xmlns:p14="http://schemas.microsoft.com/office/powerpoint/2010/main" val="338036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694E-0B85-4650-8E93-D6D0AF8D5165}"/>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Examples of Naturalistic Observation</a:t>
            </a:r>
            <a:endParaRPr lang="en-US" sz="2800" dirty="0"/>
          </a:p>
        </p:txBody>
      </p:sp>
      <p:sp>
        <p:nvSpPr>
          <p:cNvPr id="3" name="Content Placeholder 2">
            <a:extLst>
              <a:ext uri="{FF2B5EF4-FFF2-40B4-BE49-F238E27FC236}">
                <a16:creationId xmlns:a16="http://schemas.microsoft.com/office/drawing/2014/main" id="{879AFF7B-750B-460D-92AF-3388FB6BB40C}"/>
              </a:ext>
            </a:extLst>
          </p:cNvPr>
          <p:cNvSpPr>
            <a:spLocks noGrp="1"/>
          </p:cNvSpPr>
          <p:nvPr>
            <p:ph idx="1"/>
          </p:nvPr>
        </p:nvSpPr>
        <p:spPr/>
        <p:txBody>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Hospital 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Observation techniques have long been used in such settings as psychiatric hospitals and institutions for those with mental retardation. The sheltered characteristics of these settings have made careful observation of behavior much more feasible than in more open, uncontrolled environments.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An example of a </a:t>
            </a:r>
            <a:r>
              <a:rPr lang="en-US" sz="1800" i="1" dirty="0">
                <a:effectLst/>
                <a:latin typeface="Times New Roman" panose="02020603050405020304" pitchFamily="18" charset="0"/>
                <a:ea typeface="Calibri" panose="020F0502020204030204" pitchFamily="34" charset="0"/>
                <a:cs typeface="Arial" panose="020B0604020202020204" pitchFamily="34" charset="0"/>
              </a:rPr>
              <a:t>hospital 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measure is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Time Sample Behavior Checklist </a:t>
            </a:r>
            <a:r>
              <a:rPr lang="en-US" sz="1800" dirty="0">
                <a:effectLst/>
                <a:latin typeface="Times New Roman" panose="02020603050405020304" pitchFamily="18" charset="0"/>
                <a:ea typeface="Calibri" panose="020F0502020204030204" pitchFamily="34" charset="0"/>
                <a:cs typeface="Arial" panose="020B0604020202020204" pitchFamily="34" charset="0"/>
              </a:rPr>
              <a:t>(TSBC). It is a time-sample behavioral checklist that can be used with chronic psychiatric patients. Time-sample means that observations are made at regular intervals for a given patient. Observers can make a single 2-second observation of the patient once every waking hour. Thus, a daily behavioral profile can be constructed on each patient.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3105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3A42-C8ED-4671-9E2E-302ABFB6F05F}"/>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b="1" dirty="0">
                <a:effectLst/>
                <a:latin typeface="Times New Roman" panose="02020603050405020304" pitchFamily="18"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cs typeface="Arial" panose="020B0604020202020204" pitchFamily="34" charset="0"/>
              </a:rPr>
              <a:t>Controlled Observation</a:t>
            </a:r>
            <a:endParaRPr lang="en-US" sz="2800" dirty="0"/>
          </a:p>
        </p:txBody>
      </p:sp>
      <p:sp>
        <p:nvSpPr>
          <p:cNvPr id="3" name="Content Placeholder 2">
            <a:extLst>
              <a:ext uri="{FF2B5EF4-FFF2-40B4-BE49-F238E27FC236}">
                <a16:creationId xmlns:a16="http://schemas.microsoft.com/office/drawing/2014/main" id="{4535F7F9-F3D7-4ADC-8DD5-BDA71B1CBF33}"/>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Naturalistic observation has a great deal of intuitive appeal. It provides a picture of how individuals actually behave that is unfiltered by self-reports, inferences, or other potentially contaminating variables. However, this is easier said than done. Sometimes the specific kind of behavior in which clinicians are interested does not occur naturally very often.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Much time and resources can be wasted waiting for the right behavior or situation to happen. The assessment of responsibility-taking, for example, may require day after day of expensive observation before the right situation arises.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1647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7B79-E751-4840-BB1E-7576039AFAE4}"/>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b="1" dirty="0">
                <a:effectLst/>
                <a:latin typeface="Times New Roman" panose="02020603050405020304" pitchFamily="18"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cs typeface="Arial" panose="020B0604020202020204" pitchFamily="34" charset="0"/>
              </a:rPr>
              <a:t>Controlled Observation</a:t>
            </a:r>
            <a:endParaRPr lang="en-US" sz="4000" dirty="0"/>
          </a:p>
        </p:txBody>
      </p:sp>
      <p:sp>
        <p:nvSpPr>
          <p:cNvPr id="3" name="Content Placeholder 2">
            <a:extLst>
              <a:ext uri="{FF2B5EF4-FFF2-40B4-BE49-F238E27FC236}">
                <a16:creationId xmlns:a16="http://schemas.microsoft.com/office/drawing/2014/main" id="{AEE735C0-20C2-4328-9C12-71FAA5238990}"/>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Controlled observation is sometimes referred to as </a:t>
            </a:r>
            <a:r>
              <a:rPr lang="en-US" sz="1800" i="1" dirty="0">
                <a:effectLst/>
                <a:latin typeface="Times New Roman" panose="02020603050405020304" pitchFamily="18" charset="0"/>
                <a:ea typeface="Calibri" panose="020F0502020204030204" pitchFamily="34" charset="0"/>
                <a:cs typeface="Arial" panose="020B0604020202020204" pitchFamily="34" charset="0"/>
              </a:rPr>
              <a:t>analogue behavioral 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(Haynes, 2001). Such observation can occur in a clinic setting or in the natural environment. The important feature is that the environment is “designed” such that it is likely that the assessor will observe the targeted behavior or interactions—for example, asking couples to discuss relationship problems in the laboratory to observe couple interaction patterns.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For many years, researchers have used techniques to elicit controlled samples of behavior.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These are really </a:t>
            </a:r>
            <a:r>
              <a:rPr lang="en-US" sz="1800" i="1" dirty="0">
                <a:effectLst/>
                <a:latin typeface="Times New Roman" panose="02020603050405020304" pitchFamily="18" charset="0"/>
                <a:ea typeface="Calibri" panose="020F0502020204030204" pitchFamily="34" charset="0"/>
                <a:cs typeface="Arial" panose="020B0604020202020204" pitchFamily="34" charset="0"/>
              </a:rPr>
              <a:t>situational tests </a:t>
            </a:r>
            <a:r>
              <a:rPr lang="en-US" sz="1800" dirty="0">
                <a:effectLst/>
                <a:latin typeface="Times New Roman" panose="02020603050405020304" pitchFamily="18" charset="0"/>
                <a:ea typeface="Calibri" panose="020F0502020204030204" pitchFamily="34" charset="0"/>
                <a:cs typeface="Arial" panose="020B0604020202020204" pitchFamily="34" charset="0"/>
              </a:rPr>
              <a:t>that put individuals in situations more or less similar to those of real life. Direct observations are then made of how the individuals react.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042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F963-66A6-4620-B182-454FC0EA85D7}"/>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b="1" dirty="0">
                <a:effectLst/>
                <a:latin typeface="Times New Roman" panose="02020603050405020304" pitchFamily="18"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cs typeface="Arial" panose="020B0604020202020204" pitchFamily="34" charset="0"/>
              </a:rPr>
              <a:t>Self-Monitoring</a:t>
            </a:r>
            <a:endParaRPr lang="en-US" sz="2800" dirty="0"/>
          </a:p>
        </p:txBody>
      </p:sp>
      <p:sp>
        <p:nvSpPr>
          <p:cNvPr id="3" name="Content Placeholder 2">
            <a:extLst>
              <a:ext uri="{FF2B5EF4-FFF2-40B4-BE49-F238E27FC236}">
                <a16:creationId xmlns:a16="http://schemas.microsoft.com/office/drawing/2014/main" id="{B71BB30F-3A72-4C80-B4D7-205E144BD5B1}"/>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 the previous discussion of naturalistic observation, the observational procedures were designed for use by trained staff: clinicians, research assistants, teachers, nurses, ward attendants, and others. But such procedures are often expensive in both time and money. Furthermore, it is necessary in most cases to rely on time-sampling or otherwise limit the extent of the observations. </a:t>
            </a:r>
          </a:p>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When dealing with individual clients, it is often impractical or too expensive to observe them as they move freely about in their daily activities. Therefore, clinicians have been relying increasingly 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self-monitoring</a:t>
            </a:r>
            <a:r>
              <a:rPr lang="en-US" sz="1800" dirty="0">
                <a:effectLst/>
                <a:latin typeface="Times New Roman" panose="02020603050405020304" pitchFamily="18" charset="0"/>
                <a:ea typeface="Calibri" panose="020F0502020204030204" pitchFamily="34" charset="0"/>
                <a:cs typeface="Arial" panose="020B0604020202020204" pitchFamily="34" charset="0"/>
              </a:rPr>
              <a:t>, in which individuals observe and record their own behaviors, thoughts, and emotions.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53218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86AB-FCEB-49AD-9C99-983702973E8D}"/>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b="1" dirty="0">
                <a:effectLst/>
                <a:latin typeface="Times New Roman" panose="02020603050405020304" pitchFamily="18"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cs typeface="Arial" panose="020B0604020202020204" pitchFamily="34" charset="0"/>
              </a:rPr>
              <a:t>Self-Monitoring</a:t>
            </a:r>
            <a:endParaRPr lang="en-US" sz="2800" dirty="0"/>
          </a:p>
        </p:txBody>
      </p:sp>
      <p:sp>
        <p:nvSpPr>
          <p:cNvPr id="3" name="Content Placeholder 2">
            <a:extLst>
              <a:ext uri="{FF2B5EF4-FFF2-40B4-BE49-F238E27FC236}">
                <a16:creationId xmlns:a16="http://schemas.microsoft.com/office/drawing/2014/main" id="{079017B4-38F8-47D9-B34A-5222D5980EEE}"/>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 effect, clients are asked to maintain behavioral logs or diaries over some predetermined time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period. Such a log can provide a running record of the frequency, intensity, and duration of certain target behaviors, along with the stimulus conditions that accompanied them and the consequences that followed. </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Such data are especially useful in telling both clinician and client how often the behavior in question occurs. In addition, it can provide an index of change as a result of therapy (e.g., by comparing baseline frequency with frequency after 6 weeks of therapy). Also, it can help focus the client’s attention on undesirable behavior and thus aid in reducing it.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Finally, clients can come to realize the connections between environmental stimuli, the consequences of their behavior, and the behavior itself.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6874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D0A9-3961-4228-9DDB-8F82235306E0}"/>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b="1" dirty="0">
                <a:effectLst/>
                <a:latin typeface="Times New Roman" panose="02020603050405020304" pitchFamily="18"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cs typeface="Arial" panose="020B0604020202020204" pitchFamily="34" charset="0"/>
              </a:rPr>
              <a:t>Self-Monitoring</a:t>
            </a:r>
            <a:endParaRPr lang="en-US" sz="2800" dirty="0"/>
          </a:p>
        </p:txBody>
      </p:sp>
      <p:sp>
        <p:nvSpPr>
          <p:cNvPr id="3" name="Content Placeholder 2">
            <a:extLst>
              <a:ext uri="{FF2B5EF4-FFF2-40B4-BE49-F238E27FC236}">
                <a16:creationId xmlns:a16="http://schemas.microsoft.com/office/drawing/2014/main" id="{DA4B0925-E7E5-4C2B-B198-84E9182ECFD0}"/>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Of course, there are potential problems with self-monitoring. Some clients may be inaccurate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or may purposely distort their observations or recordings for various reasons. Others may simply </a:t>
            </a:r>
            <a:r>
              <a:rPr lang="en-US" sz="1800" dirty="0">
                <a:effectLst/>
                <a:latin typeface="Times New Roman" panose="02020603050405020304" pitchFamily="18" charset="0"/>
                <a:ea typeface="Calibri" panose="020F0502020204030204" pitchFamily="34" charset="0"/>
              </a:rPr>
              <a:t>resist the whole procedure.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rPr>
              <a:t>Despite these obvious difficulties, self-monitoring has become a useful and efficient technique. It can provide a great deal of information at very low cost.</a:t>
            </a:r>
            <a:endParaRPr lang="en-US" dirty="0"/>
          </a:p>
        </p:txBody>
      </p:sp>
    </p:spTree>
    <p:extLst>
      <p:ext uri="{BB962C8B-B14F-4D97-AF65-F5344CB8AC3E}">
        <p14:creationId xmlns:p14="http://schemas.microsoft.com/office/powerpoint/2010/main" val="4627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A10A-887E-4CEE-8D38-162BBCA5F883}"/>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b="1" dirty="0">
                <a:effectLst/>
                <a:latin typeface="Times New Roman" panose="02020603050405020304" pitchFamily="18"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cs typeface="Arial" panose="020B0604020202020204" pitchFamily="34" charset="0"/>
              </a:rPr>
              <a:t>Self-Monitoring</a:t>
            </a:r>
            <a:endParaRPr lang="en-US" sz="2800" dirty="0"/>
          </a:p>
        </p:txBody>
      </p:sp>
      <p:sp>
        <p:nvSpPr>
          <p:cNvPr id="3" name="Content Placeholder 2">
            <a:extLst>
              <a:ext uri="{FF2B5EF4-FFF2-40B4-BE49-F238E27FC236}">
                <a16:creationId xmlns:a16="http://schemas.microsoft.com/office/drawing/2014/main" id="{61A21838-DEA7-4B85-B55A-70434F406EB1}"/>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 variety of monitoring aids has been developed. Some clients are provided with small counters or stopwatches, depending on what is to be monitored. Small file-sized or wallet-sized cards have been developed upon which clients can quickly and unobtrusively record their data. At a more informal level, some clients are simply encouraged to make entries in a diary. These days, electronic dairies can be used for self-monitoring. Electronic diaries can take the form of personal digital assistants (PDAs), palmtop computers, or even mobile phones.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Electronic diaries provide higher-quality data than paper-and-pencil diaries because time stamps indicate exactly when the experience was logged, and it is possible to portray the sequence of moods, behaviors, and cognitions across time.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9947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9A63B1-3F2B-4257-9F4A-4B959026DE28}"/>
              </a:ext>
            </a:extLst>
          </p:cNvPr>
          <p:cNvSpPr/>
          <p:nvPr/>
        </p:nvSpPr>
        <p:spPr>
          <a:xfrm>
            <a:off x="4237127" y="2967335"/>
            <a:ext cx="371774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p>
        </p:txBody>
      </p:sp>
    </p:spTree>
    <p:extLst>
      <p:ext uri="{BB962C8B-B14F-4D97-AF65-F5344CB8AC3E}">
        <p14:creationId xmlns:p14="http://schemas.microsoft.com/office/powerpoint/2010/main" val="140469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8004-4881-414C-AD04-8F3788AC51F5}"/>
              </a:ext>
            </a:extLst>
          </p:cNvPr>
          <p:cNvSpPr>
            <a:spLocks noGrp="1"/>
          </p:cNvSpPr>
          <p:nvPr>
            <p:ph type="title"/>
          </p:nvPr>
        </p:nvSpPr>
        <p:spPr/>
        <p:txBody>
          <a:bodyPr/>
          <a:lstStyle/>
          <a:p>
            <a:pPr algn="l"/>
            <a:r>
              <a:rPr lang="en-US" sz="3200" b="1" dirty="0">
                <a:latin typeface="Times New Roman" panose="02020603050405020304" pitchFamily="18" charset="0"/>
                <a:cs typeface="Times New Roman" panose="02020603050405020304" pitchFamily="18" charset="0"/>
              </a:rPr>
              <a:t>Outlines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9B55EA-7E2C-41D1-A676-119EE29AA93E}"/>
              </a:ext>
            </a:extLst>
          </p:cNvPr>
          <p:cNvSpPr>
            <a:spLocks noGrp="1"/>
          </p:cNvSpPr>
          <p:nvPr>
            <p:ph idx="1"/>
          </p:nvPr>
        </p:nvSpPr>
        <p:spPr/>
        <p:txBody>
          <a:bodyPr/>
          <a:lstStyle/>
          <a:p>
            <a:r>
              <a:rPr lang="en-US" dirty="0"/>
              <a:t>Naturalistic Observation</a:t>
            </a:r>
          </a:p>
          <a:p>
            <a:r>
              <a:rPr lang="en-US" dirty="0"/>
              <a:t>Controlled Observation</a:t>
            </a:r>
          </a:p>
          <a:p>
            <a:r>
              <a:rPr lang="en-US" dirty="0"/>
              <a:t>Self-Monitoring</a:t>
            </a:r>
          </a:p>
          <a:p>
            <a:endParaRPr lang="en-US" dirty="0"/>
          </a:p>
        </p:txBody>
      </p:sp>
    </p:spTree>
    <p:extLst>
      <p:ext uri="{BB962C8B-B14F-4D97-AF65-F5344CB8AC3E}">
        <p14:creationId xmlns:p14="http://schemas.microsoft.com/office/powerpoint/2010/main" val="89313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B333-CBAC-4B7D-A628-991908D432A0}"/>
              </a:ext>
            </a:extLst>
          </p:cNvPr>
          <p:cNvSpPr>
            <a:spLocks noGrp="1"/>
          </p:cNvSpPr>
          <p:nvPr>
            <p:ph type="title"/>
          </p:nvPr>
        </p:nvSpPr>
        <p:spPr/>
        <p:txBody>
          <a:bodyPr>
            <a:norm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dirty="0">
                <a:effectLst/>
                <a:latin typeface="Calibri" panose="020F0502020204030204" pitchFamily="34"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rPr>
              <a:t>Naturalistic Observation</a:t>
            </a:r>
            <a:endParaRPr lang="en-US" sz="6000" dirty="0"/>
          </a:p>
        </p:txBody>
      </p:sp>
      <p:sp>
        <p:nvSpPr>
          <p:cNvPr id="3" name="Content Placeholder 2">
            <a:extLst>
              <a:ext uri="{FF2B5EF4-FFF2-40B4-BE49-F238E27FC236}">
                <a16:creationId xmlns:a16="http://schemas.microsoft.com/office/drawing/2014/main" id="{116D2F5A-4C30-4C36-BC11-C21B2F1629CE}"/>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To assess and understand behavior, one must first know what one is dealing with. It comes as no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surprise, then, that behavioral assessment employs </a:t>
            </a:r>
            <a:r>
              <a:rPr lang="en-US" sz="1800" i="1" dirty="0">
                <a:effectLst/>
                <a:latin typeface="Times New Roman" panose="02020603050405020304" pitchFamily="18" charset="0"/>
                <a:ea typeface="Calibri" panose="020F0502020204030204" pitchFamily="34" charset="0"/>
                <a:cs typeface="Arial" panose="020B0604020202020204" pitchFamily="34" charset="0"/>
              </a:rPr>
              <a:t>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as a primary technique.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 clinician can try to understand a person with a phobia’s fear of heights, a student’s avoidance of evaluation settings, or anyone’s tendency to overeat. These people could be interviewed or assessed with self-report inventories. But many clinicians would argue that unless those people are directly observed in their natural environments, true understanding will be incomplete.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To determine the frequency, strength, and pervasiveness of the problem behavior or the factors that are maintaining it, behavioral clinicians advocate direct observation.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71926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4D1C-7F69-4A93-810C-BC0848F8EDB7}"/>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dirty="0">
                <a:effectLst/>
                <a:latin typeface="Calibri" panose="020F0502020204030204" pitchFamily="34"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rPr>
              <a:t>Naturalistic Observation</a:t>
            </a:r>
            <a:endParaRPr lang="en-US" sz="2800" dirty="0"/>
          </a:p>
        </p:txBody>
      </p:sp>
      <p:sp>
        <p:nvSpPr>
          <p:cNvPr id="3" name="Content Placeholder 2">
            <a:extLst>
              <a:ext uri="{FF2B5EF4-FFF2-40B4-BE49-F238E27FC236}">
                <a16:creationId xmlns:a16="http://schemas.microsoft.com/office/drawing/2014/main" id="{098D8B3A-CDAF-4E41-8401-184BFDCA137C}"/>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Of course, all this is easier said than done. Practically speaking, it is difficult and expensive to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maintain trained observers and have them available. This is especially true in the case of adults who are being treated on an outpatient basis. It is relatively easier to accomplish with children or those with cognitive limitations.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It is likewise easier to make observations in a sheltered or institutional setting. In some cases, it is possible to use observers who are characteristically part of the person’s environment (e.g., spouse, parent, teacher, friend, or nurse). In certain instances, it is even possible to have the client do some self-observation. Of course, there is the ever-present question of ethics.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06674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7A5C-84A3-4ECE-9B96-C69D74B6EBB9}"/>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Behavioral Assessment – Observational Methods</a:t>
            </a:r>
            <a:br>
              <a:rPr lang="en-US" sz="2800" dirty="0">
                <a:effectLst/>
                <a:latin typeface="Calibri" panose="020F0502020204030204" pitchFamily="34" charset="0"/>
                <a:ea typeface="Calibri" panose="020F0502020204030204" pitchFamily="34" charset="0"/>
                <a:cs typeface="Arial" panose="020B0604020202020204" pitchFamily="34" charset="0"/>
              </a:rPr>
            </a:br>
            <a:r>
              <a:rPr lang="en-US" sz="2800" b="1" dirty="0">
                <a:effectLst/>
                <a:latin typeface="Times New Roman" panose="02020603050405020304" pitchFamily="18" charset="0"/>
                <a:ea typeface="Calibri" panose="020F0502020204030204" pitchFamily="34" charset="0"/>
              </a:rPr>
              <a:t>Naturalistic Observation</a:t>
            </a:r>
            <a:endParaRPr lang="en-US" sz="2800" dirty="0"/>
          </a:p>
        </p:txBody>
      </p:sp>
      <p:sp>
        <p:nvSpPr>
          <p:cNvPr id="3" name="Content Placeholder 2">
            <a:extLst>
              <a:ext uri="{FF2B5EF4-FFF2-40B4-BE49-F238E27FC236}">
                <a16:creationId xmlns:a16="http://schemas.microsoft.com/office/drawing/2014/main" id="{8B9F6601-C671-4A81-96C0-26391A6868EF}"/>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Clinical psychologists must take pains to make sure that people are not observed without their knowledge or that friends and associates of the client are not unwittingly drawn into the observational net in a way that compromises their dignity and right to privacy.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For all these reasons, naturalistic observation has not been used in clinical practice as much as 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800" dirty="0">
                <a:effectLst/>
                <a:latin typeface="Times New Roman" panose="02020603050405020304" pitchFamily="18" charset="0"/>
                <a:ea typeface="Calibri" panose="020F0502020204030204" pitchFamily="34" charset="0"/>
              </a:rPr>
              <a:t>might be. Indeed, observation is still more prominent in research than in clinical practice.</a:t>
            </a:r>
            <a:endParaRPr lang="en-US" dirty="0"/>
          </a:p>
        </p:txBody>
      </p:sp>
    </p:spTree>
    <p:extLst>
      <p:ext uri="{BB962C8B-B14F-4D97-AF65-F5344CB8AC3E}">
        <p14:creationId xmlns:p14="http://schemas.microsoft.com/office/powerpoint/2010/main" val="405372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76E0-AE23-499B-8469-F3C15DE92BE9}"/>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Examples of Naturalistic Observation</a:t>
            </a:r>
            <a:endParaRPr lang="en-US" sz="6000" dirty="0"/>
          </a:p>
        </p:txBody>
      </p:sp>
      <p:sp>
        <p:nvSpPr>
          <p:cNvPr id="3" name="Content Placeholder 2">
            <a:extLst>
              <a:ext uri="{FF2B5EF4-FFF2-40B4-BE49-F238E27FC236}">
                <a16:creationId xmlns:a16="http://schemas.microsoft.com/office/drawing/2014/main" id="{943FE480-EF53-48CE-8A3A-A0CBE9A46D42}"/>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Home 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Because experiences in the family or home have such pervasive effects on adjustment, it is not surprising that a number of assessment procedures have been developed for behaviors occurring in this setting. One of the most well-regarded systems for </a:t>
            </a:r>
            <a:r>
              <a:rPr lang="en-US" sz="1800" i="1" dirty="0">
                <a:effectLst/>
                <a:latin typeface="Times New Roman" panose="02020603050405020304" pitchFamily="18" charset="0"/>
                <a:ea typeface="Calibri" panose="020F0502020204030204" pitchFamily="34" charset="0"/>
                <a:cs typeface="Arial" panose="020B0604020202020204" pitchFamily="34" charset="0"/>
              </a:rPr>
              <a:t>home 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is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Mealtime Family Interaction Coding System.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i="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This observational system involves the use of a videotaped interaction of the entire family eating at mealtime, without the presence of a clinician or researcher. Trained coders watch the videotape and rate the family on several domains, including: </a:t>
            </a:r>
            <a:r>
              <a:rPr lang="en-US" sz="1800" i="1" dirty="0">
                <a:effectLst/>
                <a:latin typeface="Times New Roman" panose="02020603050405020304" pitchFamily="18" charset="0"/>
                <a:ea typeface="Calibri" panose="020F0502020204030204" pitchFamily="34" charset="0"/>
                <a:cs typeface="Arial" panose="020B0604020202020204" pitchFamily="34" charset="0"/>
              </a:rPr>
              <a:t>Task Accomplishment </a:t>
            </a:r>
            <a:r>
              <a:rPr lang="en-US" sz="1800" dirty="0">
                <a:effectLst/>
                <a:latin typeface="Times New Roman" panose="02020603050405020304" pitchFamily="18" charset="0"/>
                <a:ea typeface="Calibri" panose="020F0502020204030204" pitchFamily="34" charset="0"/>
                <a:cs typeface="Arial" panose="020B0604020202020204" pitchFamily="34" charset="0"/>
              </a:rPr>
              <a:t>(meeting and balancing of family members’ needs in the context of the meal) </a:t>
            </a:r>
            <a:r>
              <a:rPr lang="en-US" sz="1800" i="1" dirty="0">
                <a:effectLst/>
                <a:latin typeface="Times New Roman" panose="02020603050405020304" pitchFamily="18" charset="0"/>
                <a:ea typeface="Calibri" panose="020F0502020204030204" pitchFamily="34" charset="0"/>
                <a:cs typeface="Arial" panose="020B0604020202020204" pitchFamily="34" charset="0"/>
              </a:rPr>
              <a:t>Affect Management </a:t>
            </a:r>
            <a:r>
              <a:rPr lang="en-US" sz="1800" dirty="0">
                <a:effectLst/>
                <a:latin typeface="Times New Roman" panose="02020603050405020304" pitchFamily="18" charset="0"/>
                <a:ea typeface="Calibri" panose="020F0502020204030204" pitchFamily="34" charset="0"/>
                <a:cs typeface="Arial" panose="020B0604020202020204" pitchFamily="34" charset="0"/>
              </a:rPr>
              <a:t>(expression and management of feelings expressed by family members) </a:t>
            </a:r>
            <a:r>
              <a:rPr lang="en-US" sz="1800" i="1" dirty="0">
                <a:effectLst/>
                <a:latin typeface="Times New Roman" panose="02020603050405020304" pitchFamily="18" charset="0"/>
                <a:ea typeface="Calibri" panose="020F0502020204030204" pitchFamily="34" charset="0"/>
                <a:cs typeface="Arial" panose="020B0604020202020204" pitchFamily="34" charset="0"/>
              </a:rPr>
              <a:t>Interpersonal Involvement </a:t>
            </a:r>
            <a:r>
              <a:rPr lang="en-US" sz="1800" dirty="0">
                <a:effectLst/>
                <a:latin typeface="Times New Roman" panose="02020603050405020304" pitchFamily="18" charset="0"/>
                <a:ea typeface="Calibri" panose="020F0502020204030204" pitchFamily="34" charset="0"/>
                <a:cs typeface="Arial" panose="020B0604020202020204" pitchFamily="34" charset="0"/>
              </a:rPr>
              <a:t>(the degree to which family members show concern for one another’s needs) </a:t>
            </a:r>
            <a:r>
              <a:rPr lang="en-US" sz="1800" i="1" dirty="0">
                <a:effectLst/>
                <a:latin typeface="Times New Roman" panose="02020603050405020304" pitchFamily="18" charset="0"/>
                <a:ea typeface="Calibri" panose="020F0502020204030204" pitchFamily="34" charset="0"/>
                <a:cs typeface="Arial" panose="020B0604020202020204" pitchFamily="34" charset="0"/>
              </a:rPr>
              <a:t>Behavior Control </a:t>
            </a:r>
            <a:r>
              <a:rPr lang="en-US" sz="1800" dirty="0">
                <a:effectLst/>
                <a:latin typeface="Times New Roman" panose="02020603050405020304" pitchFamily="18" charset="0"/>
                <a:ea typeface="Calibri" panose="020F0502020204030204" pitchFamily="34" charset="0"/>
                <a:cs typeface="Arial" panose="020B0604020202020204" pitchFamily="34" charset="0"/>
              </a:rPr>
              <a:t>(use of discipline and consistency) </a:t>
            </a:r>
            <a:r>
              <a:rPr lang="en-US" sz="1800" i="1" dirty="0">
                <a:effectLst/>
                <a:latin typeface="Times New Roman" panose="02020603050405020304" pitchFamily="18" charset="0"/>
                <a:ea typeface="Calibri" panose="020F0502020204030204" pitchFamily="34" charset="0"/>
                <a:cs typeface="Arial" panose="020B0604020202020204" pitchFamily="34" charset="0"/>
              </a:rPr>
              <a:t>Communication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(appropriateness and directness of verbal and non-verbal communication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Roles </a:t>
            </a:r>
            <a:r>
              <a:rPr lang="en-US" sz="1800" dirty="0">
                <a:effectLst/>
                <a:latin typeface="Times New Roman" panose="02020603050405020304" pitchFamily="18" charset="0"/>
                <a:ea typeface="Calibri" panose="020F0502020204030204" pitchFamily="34" charset="0"/>
                <a:cs typeface="Arial" panose="020B0604020202020204" pitchFamily="34" charset="0"/>
              </a:rPr>
              <a:t>(how family members divide tasks and responsibilities).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8723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4599-FA49-4079-94DD-F51707B01032}"/>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Examples of Naturalistic Observation</a:t>
            </a:r>
            <a:endParaRPr lang="en-US" sz="2800" dirty="0"/>
          </a:p>
        </p:txBody>
      </p:sp>
      <p:sp>
        <p:nvSpPr>
          <p:cNvPr id="3" name="Content Placeholder 2">
            <a:extLst>
              <a:ext uri="{FF2B5EF4-FFF2-40B4-BE49-F238E27FC236}">
                <a16:creationId xmlns:a16="http://schemas.microsoft.com/office/drawing/2014/main" id="{88614EFA-8DF1-4C17-AF32-50663AF6DF9B}"/>
              </a:ext>
            </a:extLst>
          </p:cNvPr>
          <p:cNvSpPr>
            <a:spLocks noGrp="1"/>
          </p:cNvSpPr>
          <p:nvPr>
            <p:ph idx="1"/>
          </p:nvPr>
        </p:nvSpPr>
        <p:spPr/>
        <p:txBody>
          <a:bodyPr>
            <a:normAutofit/>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 one study,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Moens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Braet</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Soetens</a:t>
            </a:r>
            <a:r>
              <a:rPr lang="en-US" sz="1800" dirty="0">
                <a:effectLst/>
                <a:latin typeface="Times New Roman" panose="02020603050405020304" pitchFamily="18" charset="0"/>
                <a:ea typeface="Calibri" panose="020F0502020204030204" pitchFamily="34" charset="0"/>
                <a:cs typeface="Arial" panose="020B0604020202020204" pitchFamily="34" charset="0"/>
              </a:rPr>
              <a:t> (2007) collected observational data from home  interactions in 28 families with a normal-weight child and 28 families with a child who was overweight (all children aged 7–13 years).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Moens</a:t>
            </a:r>
            <a:r>
              <a:rPr lang="en-US" sz="1800" dirty="0">
                <a:effectLst/>
                <a:latin typeface="Times New Roman" panose="02020603050405020304" pitchFamily="18" charset="0"/>
                <a:ea typeface="Calibri" panose="020F0502020204030204" pitchFamily="34" charset="0"/>
                <a:cs typeface="Arial" panose="020B0604020202020204" pitchFamily="34" charset="0"/>
              </a:rPr>
              <a:t> and colleagues (2007) asked parents to report the degree of support and control they provided to their children. They also collected observational data using the MICS on these same dimensions. Results revealed that although parents of overweight children reported that they provided similar levels of support to their children, as compared to parents of normal weight children, observational data indicated that they provided significantly less support.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Moreover, observational data indicated that as compared to other children, parents of overweight children exhibited significantly higher levels of maladaptive control, such as an overly permissive approach. </a:t>
            </a:r>
            <a:endParaRPr lang="en-US" dirty="0"/>
          </a:p>
        </p:txBody>
      </p:sp>
    </p:spTree>
    <p:extLst>
      <p:ext uri="{BB962C8B-B14F-4D97-AF65-F5344CB8AC3E}">
        <p14:creationId xmlns:p14="http://schemas.microsoft.com/office/powerpoint/2010/main" val="147384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6A12-158A-4C8F-BAE8-0520A4F6795C}"/>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Examples of Naturalistic Observation</a:t>
            </a:r>
            <a:endParaRPr lang="en-US" sz="2800" dirty="0"/>
          </a:p>
        </p:txBody>
      </p:sp>
      <p:sp>
        <p:nvSpPr>
          <p:cNvPr id="3" name="Content Placeholder 2">
            <a:extLst>
              <a:ext uri="{FF2B5EF4-FFF2-40B4-BE49-F238E27FC236}">
                <a16:creationId xmlns:a16="http://schemas.microsoft.com/office/drawing/2014/main" id="{6600AB40-9A12-42AF-8780-2B310ECF4A9A}"/>
              </a:ext>
            </a:extLst>
          </p:cNvPr>
          <p:cNvSpPr>
            <a:spLocks noGrp="1"/>
          </p:cNvSpPr>
          <p:nvPr>
            <p:ph idx="1"/>
          </p:nvPr>
        </p:nvSpPr>
        <p:spPr/>
        <p:txBody>
          <a:bodyPr/>
          <a:lstStyle/>
          <a:p>
            <a:pPr marL="0" indent="0">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School Observation.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Clinical child psychologists must often deal with behavior problems that take place in the school setting; some children are disruptive in class, overly aggressive on the playground, generally fearful, cling to the teacher, will not concentrate, and so on. Although the verbal reports of parents and teachers are useful, the most direct assessment procedure is to observe the problem behavior in its natural habitat.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7770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3C4E-C6AF-40FD-BABC-181E2E54655A}"/>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Examples of Naturalistic Observation</a:t>
            </a:r>
            <a:endParaRPr lang="en-US" sz="2800" dirty="0"/>
          </a:p>
        </p:txBody>
      </p:sp>
      <p:sp>
        <p:nvSpPr>
          <p:cNvPr id="3" name="Content Placeholder 2">
            <a:extLst>
              <a:ext uri="{FF2B5EF4-FFF2-40B4-BE49-F238E27FC236}">
                <a16:creationId xmlns:a16="http://schemas.microsoft.com/office/drawing/2014/main" id="{36112D32-4A1C-4505-A35D-3955C2800902}"/>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An example of a behavioral observation system used in school settings is Achenbach’s revised </a:t>
            </a:r>
            <a:r>
              <a:rPr lang="en-US" sz="1800" i="1" dirty="0">
                <a:effectLst/>
                <a:latin typeface="Times New Roman" panose="02020603050405020304" pitchFamily="18" charset="0"/>
                <a:ea typeface="Calibri" panose="020F0502020204030204" pitchFamily="34" charset="0"/>
                <a:cs typeface="Arial" panose="020B0604020202020204" pitchFamily="34" charset="0"/>
              </a:rPr>
              <a:t>Direct Observation Form </a:t>
            </a:r>
            <a:r>
              <a:rPr lang="en-US" sz="1800" dirty="0">
                <a:effectLst/>
                <a:latin typeface="Times New Roman" panose="02020603050405020304" pitchFamily="18" charset="0"/>
                <a:ea typeface="Calibri" panose="020F0502020204030204" pitchFamily="34" charset="0"/>
                <a:cs typeface="Arial" panose="020B0604020202020204" pitchFamily="34" charset="0"/>
              </a:rPr>
              <a:t>(DOF) of the Child Behavior checklist. The DOF is used to assess problem behaviors that may be observed in school classrooms or other settings. It consists of 88 problem items as well as an open-ended item that allows assessors to indicate problem behaviors not covered by these items.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Assessors are instructed to rate each item according to its frequency, duration, and intensity within a 10-minute observation period. It is recommended that three to six10-minute observation periods be completed over at least two days, preferably in both the morning and afternoon. In this way, a more reliable and stable estimate of the child’s level of behavior problems in the classroom can be obtained.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725574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4" ma:contentTypeDescription="Create a new document." ma:contentTypeScope="" ma:versionID="4c40dbe13afeee972c5a88e1c6daacc1">
  <xsd:schema xmlns:xsd="http://www.w3.org/2001/XMLSchema" xmlns:xs="http://www.w3.org/2001/XMLSchema" xmlns:p="http://schemas.microsoft.com/office/2006/metadata/properties" xmlns:ns2="45500715-b3f9-42b0-bc72-b20bef4117f8" targetNamespace="http://schemas.microsoft.com/office/2006/metadata/properties" ma:root="true" ma:fieldsID="345313b5a76a17b29a155270b33d775b"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C41177-71CF-496A-8D2D-E9FBBEE10F1D}"/>
</file>

<file path=customXml/itemProps2.xml><?xml version="1.0" encoding="utf-8"?>
<ds:datastoreItem xmlns:ds="http://schemas.openxmlformats.org/officeDocument/2006/customXml" ds:itemID="{D2E9EFE2-FA8C-4491-844C-8B159AFCFC9E}"/>
</file>

<file path=customXml/itemProps3.xml><?xml version="1.0" encoding="utf-8"?>
<ds:datastoreItem xmlns:ds="http://schemas.openxmlformats.org/officeDocument/2006/customXml" ds:itemID="{2B793ED8-96F6-4121-8652-86E5868614DC}"/>
</file>

<file path=docProps/app.xml><?xml version="1.0" encoding="utf-8"?>
<Properties xmlns="http://schemas.openxmlformats.org/officeDocument/2006/extended-properties" xmlns:vt="http://schemas.openxmlformats.org/officeDocument/2006/docPropsVTypes">
  <Template>Organic</Template>
  <TotalTime>68</TotalTime>
  <Words>1791</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Garamond</vt:lpstr>
      <vt:lpstr>Times New Roman</vt:lpstr>
      <vt:lpstr>Organic</vt:lpstr>
      <vt:lpstr>Behavioral Assessment </vt:lpstr>
      <vt:lpstr>Outlines</vt:lpstr>
      <vt:lpstr>Behavioral Assessment – Observational Methods Naturalistic Observation</vt:lpstr>
      <vt:lpstr>Behavioral Assessment – Observational Methods Naturalistic Observation</vt:lpstr>
      <vt:lpstr>Behavioral Assessment – Observational Methods Naturalistic Observation</vt:lpstr>
      <vt:lpstr>Examples of Naturalistic Observation</vt:lpstr>
      <vt:lpstr>Examples of Naturalistic Observation</vt:lpstr>
      <vt:lpstr>Examples of Naturalistic Observation</vt:lpstr>
      <vt:lpstr>Examples of Naturalistic Observation</vt:lpstr>
      <vt:lpstr>Naturalistic Observation</vt:lpstr>
      <vt:lpstr>Examples of Naturalistic Observation</vt:lpstr>
      <vt:lpstr>Behavioral Assessment – Observational Methods Controlled Observation</vt:lpstr>
      <vt:lpstr>Behavioral Assessment – Observational Methods Controlled Observation</vt:lpstr>
      <vt:lpstr>Behavioral Assessment – Observational Methods Self-Monitoring</vt:lpstr>
      <vt:lpstr>Behavioral Assessment – Observational Methods Self-Monitoring</vt:lpstr>
      <vt:lpstr>Behavioral Assessment – Observational Methods Self-Monitoring</vt:lpstr>
      <vt:lpstr>Behavioral Assessment – Observational Methods Self-Monitoring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Assessment </dc:title>
  <dc:creator>Yazan Almrayat</dc:creator>
  <cp:lastModifiedBy>Yazan Almrayat</cp:lastModifiedBy>
  <cp:revision>24</cp:revision>
  <dcterms:created xsi:type="dcterms:W3CDTF">2021-07-31T23:28:05Z</dcterms:created>
  <dcterms:modified xsi:type="dcterms:W3CDTF">2021-08-01T09:40:56Z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