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9"/>
  </p:notesMasterIdLst>
  <p:handoutMasterIdLst>
    <p:handoutMasterId r:id="rId30"/>
  </p:handoutMasterIdLst>
  <p:sldIdLst>
    <p:sldId id="306" r:id="rId5"/>
    <p:sldId id="256" r:id="rId6"/>
    <p:sldId id="257" r:id="rId7"/>
    <p:sldId id="323" r:id="rId8"/>
    <p:sldId id="322" r:id="rId9"/>
    <p:sldId id="296" r:id="rId10"/>
    <p:sldId id="258" r:id="rId11"/>
    <p:sldId id="324" r:id="rId12"/>
    <p:sldId id="259" r:id="rId13"/>
    <p:sldId id="261" r:id="rId14"/>
    <p:sldId id="321" r:id="rId15"/>
    <p:sldId id="300" r:id="rId16"/>
    <p:sldId id="298" r:id="rId17"/>
    <p:sldId id="309" r:id="rId18"/>
    <p:sldId id="311" r:id="rId19"/>
    <p:sldId id="310" r:id="rId20"/>
    <p:sldId id="312" r:id="rId21"/>
    <p:sldId id="302" r:id="rId22"/>
    <p:sldId id="313" r:id="rId23"/>
    <p:sldId id="268" r:id="rId24"/>
    <p:sldId id="303" r:id="rId25"/>
    <p:sldId id="270" r:id="rId26"/>
    <p:sldId id="315" r:id="rId27"/>
    <p:sldId id="320" r:id="rId28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F947E2-0FEB-4971-9082-EFFF5B33E149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01DD60-5652-4CD2-B973-B15E78C158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1269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0B4F69-04A1-46AA-A50D-A35777D8CEAA}" type="datetimeFigureOut">
              <a:rPr lang="en-MY" smtClean="0"/>
              <a:t>29/3/2022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0D8579-A054-4C71-B6E7-FD5E2127A88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22660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D8579-A054-4C71-B6E7-FD5E2127A889}" type="slidenum">
              <a:rPr lang="en-MY" smtClean="0"/>
              <a:t>13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640193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D8579-A054-4C71-B6E7-FD5E2127A889}" type="slidenum">
              <a:rPr lang="en-MY" smtClean="0"/>
              <a:t>16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088604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D8579-A054-4C71-B6E7-FD5E2127A889}" type="slidenum">
              <a:rPr lang="en-MY" smtClean="0"/>
              <a:t>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83698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81086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03415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65117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73487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39768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44415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30665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71868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28512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10056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36450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3A795-1C12-4395-A803-7C6BE0D93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8091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en.wikipedia.org/wiki/File:Cutaneous_anthrax_lesion_on_the_neck._PHIL_1934_lores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hyperlink" Target="https://en.wikipedia.org/wiki/File:Skin_reaction_to_anthrax.jpg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en.wikipedia.org/wiki/File:Anthrax_PHIL_2033.png" TargetMode="Externa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en.wikipedia.org/wiki/File:Anthrax_-_inhalational.jpg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hyperlink" Target="https://en.wikipedia.org/wiki/File:Anthrax_-_inhalational.jpg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Anthrax_lethal_factor_endopeptidase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en.wikipedia.org/wiki/Gram_stain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ebmd.com/a-to-z-guides/computed-tomography-ct-scan-of-the-body" TargetMode="Externa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en.wikipedia.org/wiki/File:Skin_reaction_to_anthrax.jpg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hyperlink" Target="https://en.wikipedia.org/wiki/File:Cutaneous_anthrax_lesion_on_the_neck._PHIL_1934_lores.jpg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Prophylaxis" TargetMode="External"/><Relationship Id="rId3" Type="http://schemas.openxmlformats.org/officeDocument/2006/relationships/hyperlink" Target="https://en.wikipedia.org/wiki/Erythromycin" TargetMode="External"/><Relationship Id="rId7" Type="http://schemas.openxmlformats.org/officeDocument/2006/relationships/hyperlink" Target="https://en.wikipedia.org/wiki/Penicillin" TargetMode="External"/><Relationship Id="rId2" Type="http://schemas.openxmlformats.org/officeDocument/2006/relationships/hyperlink" Target="https://en.wikipedia.org/wiki/Doxycycline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en.wikipedia.org/wiki/Vancomycin" TargetMode="External"/><Relationship Id="rId5" Type="http://schemas.openxmlformats.org/officeDocument/2006/relationships/hyperlink" Target="https://en.wikipedia.org/wiki/Ciprofloxacin" TargetMode="External"/><Relationship Id="rId4" Type="http://schemas.openxmlformats.org/officeDocument/2006/relationships/hyperlink" Target="https://en.wikipedia.org/wiki/Fluoroquinolone" TargetMode="Externa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ile:Anthrax_PHIL_2033.png" TargetMode="External"/><Relationship Id="rId2" Type="http://schemas.openxmlformats.org/officeDocument/2006/relationships/hyperlink" Target="https://en.wikipedia.org/wiki/Carnivores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en.wikipedia.org/wiki/File:Anthrax_PHIL_2033.png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Robert_Koch" TargetMode="External"/><Relationship Id="rId2" Type="http://schemas.openxmlformats.org/officeDocument/2006/relationships/hyperlink" Target="https://en.wikipedia.org/wiki/Gram-positive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hyperlink" Target="https://en.wikipedia.org/wiki/File:Bacillus_anthracis_Gram.jp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en.wikipedia.org/wiki/File:Anthrax_PHIL_2033.png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en.wikipedia.org/wiki/File:Anthrax_PHIL_2033.png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en.wikipedia.org/wiki/File:Cutaneous_anthrax_lesion_on_the_neck._PHIL_1934_lores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hyperlink" Target="https://en.wikipedia.org/wiki/File:Skin_reaction_to_anthrax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41087" y="2266500"/>
            <a:ext cx="756084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OCCUPATIONAL 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HEALTH</a:t>
            </a:r>
          </a:p>
        </p:txBody>
      </p:sp>
      <p:sp>
        <p:nvSpPr>
          <p:cNvPr id="5" name="Rectangle 4"/>
          <p:cNvSpPr/>
          <p:nvPr/>
        </p:nvSpPr>
        <p:spPr>
          <a:xfrm>
            <a:off x="1012914" y="5733256"/>
            <a:ext cx="741682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Prof. dr. WAQAR  AL-KUBAISY</a:t>
            </a:r>
            <a:endParaRPr lang="en-MY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59832" y="4653136"/>
            <a:ext cx="108694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IV</a:t>
            </a:r>
            <a:endParaRPr lang="en-MY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16285" y="3008498"/>
            <a:ext cx="2952328" cy="2471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WordArt 6"/>
          <p:cNvSpPr>
            <a:spLocks noChangeArrowheads="1" noChangeShapeType="1" noTextEdit="1"/>
          </p:cNvSpPr>
          <p:nvPr/>
        </p:nvSpPr>
        <p:spPr bwMode="auto">
          <a:xfrm>
            <a:off x="467544" y="548680"/>
            <a:ext cx="8135938" cy="1368152"/>
          </a:xfrm>
          <a:prstGeom prst="rect">
            <a:avLst/>
          </a:prstGeom>
          <a:noFill/>
          <a:ln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</a:ln>
          <a:scene3d>
            <a:camera prst="orthographicFront"/>
            <a:lightRig rig="threePt" dir="t"/>
          </a:scene3d>
          <a:sp3d contourW="12700" prstMaterial="metal">
            <a:contourClr>
              <a:schemeClr val="accent1">
                <a:lumMod val="20000"/>
                <a:lumOff val="80000"/>
              </a:schemeClr>
            </a:contourClr>
          </a:sp3d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 rtl="1"/>
            <a:r>
              <a:rPr lang="ar-AE" sz="3600" kern="10" dirty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1616BA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بِسْمِ اللّهِ الرَّحْمَنِ الرَّحِيمِ </a:t>
            </a:r>
            <a:endParaRPr lang="en-MY" sz="3600" kern="10" dirty="0">
              <a:ln w="12700">
                <a:solidFill>
                  <a:srgbClr val="B2B2B2"/>
                </a:solidFill>
                <a:round/>
                <a:headEnd/>
                <a:tailEnd/>
              </a:ln>
              <a:solidFill>
                <a:srgbClr val="1616BA"/>
              </a:soli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53023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99592" y="154865"/>
            <a:ext cx="6206319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Mode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of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infection</a:t>
            </a:r>
            <a:r>
              <a:rPr lang="ar-JO" sz="2400" b="1" dirty="0">
                <a:solidFill>
                  <a:srgbClr val="FF0000"/>
                </a:solidFill>
                <a:cs typeface="Times New Roman" pitchFamily="18" charset="0"/>
              </a:rPr>
              <a:t> طريقة </a:t>
            </a:r>
            <a:r>
              <a:rPr lang="ar-JO" sz="2400" b="1" dirty="0" smtClean="0">
                <a:solidFill>
                  <a:srgbClr val="FF0000"/>
                </a:solidFill>
                <a:cs typeface="Times New Roman" pitchFamily="18" charset="0"/>
              </a:rPr>
              <a:t>الإصابة </a:t>
            </a:r>
            <a:endParaRPr lang="en-MY" sz="2400" dirty="0">
              <a:solidFill>
                <a:srgbClr val="FF0000"/>
              </a:solidFill>
              <a:cs typeface="Times New Roman" pitchFamily="18" charset="0"/>
            </a:endParaRPr>
          </a:p>
          <a:p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Anthrax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can enter the human body through the </a:t>
            </a:r>
            <a:endParaRPr lang="en-MY" sz="2400" dirty="0">
              <a:solidFill>
                <a:srgbClr val="0070C0"/>
              </a:solidFill>
              <a:cs typeface="Times New Roman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MY" sz="2400" b="1" dirty="0" smtClean="0">
                <a:solidFill>
                  <a:schemeClr val="tx2"/>
                </a:solidFill>
                <a:cs typeface="Times New Roman" pitchFamily="18" charset="0"/>
              </a:rPr>
              <a:t>G I tract (ingestion</a:t>
            </a: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), </a:t>
            </a:r>
            <a:r>
              <a:rPr lang="ar-JO" sz="2400" b="1" dirty="0" smtClean="0">
                <a:solidFill>
                  <a:schemeClr val="tx2"/>
                </a:solidFill>
                <a:cs typeface="Times New Roman" pitchFamily="18" charset="0"/>
              </a:rPr>
              <a:t>الابتلاع </a:t>
            </a:r>
            <a:endParaRPr lang="en-MY" sz="2400" dirty="0">
              <a:solidFill>
                <a:schemeClr val="tx2"/>
              </a:solidFill>
              <a:cs typeface="Times New Roman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lungs (inhalation</a:t>
            </a:r>
            <a:r>
              <a:rPr lang="en-MY" sz="2400" b="1" dirty="0" smtClean="0">
                <a:solidFill>
                  <a:schemeClr val="tx2"/>
                </a:solidFill>
                <a:cs typeface="Times New Roman" pitchFamily="18" charset="0"/>
              </a:rPr>
              <a:t>),</a:t>
            </a:r>
            <a:r>
              <a:rPr lang="ar-JO" sz="2400" b="1" dirty="0" smtClean="0">
                <a:solidFill>
                  <a:schemeClr val="tx2"/>
                </a:solidFill>
                <a:cs typeface="Times New Roman" pitchFamily="18" charset="0"/>
              </a:rPr>
              <a:t> الاستنشاق </a:t>
            </a:r>
            <a:endParaRPr lang="en-MY" sz="2400" dirty="0">
              <a:solidFill>
                <a:schemeClr val="tx2"/>
              </a:solidFill>
              <a:cs typeface="Times New Roman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skin (cutaneous</a:t>
            </a:r>
            <a:r>
              <a:rPr lang="en-MY" sz="2400" dirty="0">
                <a:solidFill>
                  <a:schemeClr val="tx2"/>
                </a:solidFill>
                <a:cs typeface="Times New Roman" pitchFamily="18" charset="0"/>
              </a:rPr>
              <a:t>) </a:t>
            </a:r>
            <a:r>
              <a:rPr lang="ar-JO" sz="2400" dirty="0" smtClean="0">
                <a:solidFill>
                  <a:schemeClr val="tx2"/>
                </a:solidFill>
                <a:cs typeface="Times New Roman" pitchFamily="18" charset="0"/>
              </a:rPr>
              <a:t>الجلد</a:t>
            </a:r>
            <a:endParaRPr lang="en-MY" sz="2400" dirty="0">
              <a:solidFill>
                <a:schemeClr val="tx2"/>
              </a:solidFill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16" y="2124635"/>
            <a:ext cx="878497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 smtClean="0">
                <a:solidFill>
                  <a:srgbClr val="C00000"/>
                </a:solidFill>
                <a:cs typeface="Times New Roman" pitchFamily="18" charset="0"/>
              </a:rPr>
              <a:t>                            I    </a:t>
            </a:r>
            <a:r>
              <a:rPr lang="en-MY" sz="2400" b="1" dirty="0">
                <a:solidFill>
                  <a:srgbClr val="C00000"/>
                </a:solidFill>
                <a:cs typeface="Times New Roman" pitchFamily="18" charset="0"/>
              </a:rPr>
              <a:t>Cutaneous anthrax, </a:t>
            </a:r>
            <a:r>
              <a:rPr lang="ar-JO" sz="2400" b="1" dirty="0" smtClean="0">
                <a:solidFill>
                  <a:srgbClr val="C00000"/>
                </a:solidFill>
                <a:cs typeface="Times New Roman" pitchFamily="18" charset="0"/>
              </a:rPr>
              <a:t>الجمرة الخبيثة الجلدية</a:t>
            </a:r>
            <a:endParaRPr lang="en-MY" sz="2400" dirty="0">
              <a:solidFill>
                <a:srgbClr val="C00000"/>
              </a:solidFill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400" b="1" dirty="0">
                <a:cs typeface="Times New Roman" pitchFamily="18" charset="0"/>
              </a:rPr>
              <a:t>also known as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hide-porter's disease, </a:t>
            </a:r>
            <a:r>
              <a:rPr lang="en-MY" sz="2400" b="1" dirty="0">
                <a:cs typeface="Times New Roman" pitchFamily="18" charset="0"/>
              </a:rPr>
              <a:t>(carrier </a:t>
            </a:r>
            <a:r>
              <a:rPr lang="en-MY" sz="2400" b="1" dirty="0" smtClean="0">
                <a:cs typeface="Times New Roman" pitchFamily="18" charset="0"/>
              </a:rPr>
              <a:t>)</a:t>
            </a:r>
            <a:endParaRPr lang="ar-JO" sz="2400" b="1" dirty="0" smtClean="0">
              <a:cs typeface="Times New Roman" pitchFamily="18" charset="0"/>
            </a:endParaRPr>
          </a:p>
          <a:p>
            <a:pPr lvl="0"/>
            <a:r>
              <a:rPr lang="ar-JO" sz="2400" dirty="0">
                <a:cs typeface="Times New Roman" pitchFamily="18" charset="0"/>
              </a:rPr>
              <a:t>يُعرف أيضًا باسم مرض إخفاء بورتر ، (الناقل)</a:t>
            </a:r>
            <a:endParaRPr lang="en-MY" sz="2400" dirty="0"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It is the most common form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(&gt;90</a:t>
            </a:r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%</a:t>
            </a:r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of anthrax cases</a:t>
            </a:r>
            <a:r>
              <a:rPr lang="en-MY" sz="2400" dirty="0" smtClean="0">
                <a:cs typeface="Times New Roman" pitchFamily="18" charset="0"/>
              </a:rPr>
              <a:t>).</a:t>
            </a:r>
            <a:endParaRPr lang="ar-JO" sz="2400" dirty="0" smtClean="0">
              <a:cs typeface="Times New Roman" pitchFamily="18" charset="0"/>
            </a:endParaRPr>
          </a:p>
          <a:p>
            <a:pPr lvl="0"/>
            <a:r>
              <a:rPr lang="ar-JO" sz="2400" dirty="0">
                <a:cs typeface="Times New Roman" pitchFamily="18" charset="0"/>
              </a:rPr>
              <a:t>وهو الشكل الأكثر شيوعًا (&gt; 90٪ من حالات الجمرة الخبيثة).</a:t>
            </a:r>
            <a:r>
              <a:rPr lang="en-MY" sz="2400" dirty="0" smtClean="0">
                <a:cs typeface="Times New Roman" pitchFamily="18" charset="0"/>
              </a:rPr>
              <a:t> </a:t>
            </a:r>
            <a:endParaRPr lang="en-MY" sz="2400" dirty="0"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400" dirty="0">
                <a:cs typeface="Times New Roman" pitchFamily="18" charset="0"/>
              </a:rPr>
              <a:t>It is also the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least dangerous </a:t>
            </a:r>
            <a:r>
              <a:rPr lang="en-MY" sz="2400" dirty="0">
                <a:cs typeface="Times New Roman" pitchFamily="18" charset="0"/>
              </a:rPr>
              <a:t>form </a:t>
            </a:r>
            <a:r>
              <a:rPr lang="ar-JO" sz="2400" dirty="0" smtClean="0">
                <a:cs typeface="Times New Roman" pitchFamily="18" charset="0"/>
              </a:rPr>
              <a:t>هو الاقل خطورة</a:t>
            </a:r>
            <a:endParaRPr lang="en-MY" sz="2400" dirty="0"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400" b="1" dirty="0">
                <a:cs typeface="Times New Roman" pitchFamily="18" charset="0"/>
              </a:rPr>
              <a:t> (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low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mortality with </a:t>
            </a:r>
            <a:r>
              <a:rPr lang="en-MY" sz="2400" b="1" dirty="0">
                <a:cs typeface="Times New Roman" pitchFamily="18" charset="0"/>
              </a:rPr>
              <a:t>treatment, </a:t>
            </a:r>
            <a:r>
              <a:rPr lang="ar-JO" sz="2400" b="1" dirty="0" smtClean="0">
                <a:cs typeface="Times New Roman" pitchFamily="18" charset="0"/>
              </a:rPr>
              <a:t>انخفاض معدل الوفيات مع العلاج</a:t>
            </a:r>
            <a:endParaRPr lang="en-MY" sz="2400" dirty="0">
              <a:solidFill>
                <a:srgbClr val="FF0000"/>
              </a:solidFill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400" b="1" dirty="0">
                <a:cs typeface="Times New Roman" pitchFamily="18" charset="0"/>
              </a:rPr>
              <a:t>Cutaneous anthrax is </a:t>
            </a:r>
            <a:r>
              <a:rPr lang="en-MY" sz="2400" dirty="0">
                <a:cs typeface="Times New Roman" pitchFamily="18" charset="0"/>
              </a:rPr>
              <a:t>typically caused when </a:t>
            </a:r>
            <a:r>
              <a:rPr lang="en-MY" sz="2400" b="1" i="1" dirty="0">
                <a:solidFill>
                  <a:srgbClr val="0070C0"/>
                </a:solidFill>
                <a:cs typeface="Times New Roman" pitchFamily="18" charset="0"/>
              </a:rPr>
              <a:t>B. </a:t>
            </a:r>
            <a:r>
              <a:rPr lang="en-MY" sz="2400" b="1" i="1" dirty="0" err="1">
                <a:solidFill>
                  <a:srgbClr val="0070C0"/>
                </a:solidFill>
                <a:cs typeface="Times New Roman" pitchFamily="18" charset="0"/>
              </a:rPr>
              <a:t>anthracis</a:t>
            </a:r>
            <a:r>
              <a:rPr lang="en-MY" sz="2400" b="1" dirty="0">
                <a:cs typeface="Times New Roman" pitchFamily="18" charset="0"/>
              </a:rPr>
              <a:t> </a:t>
            </a:r>
            <a:r>
              <a:rPr lang="en-MY" sz="2400" b="1" i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spores </a:t>
            </a:r>
            <a:r>
              <a:rPr lang="en-MY" sz="2400" b="1" dirty="0">
                <a:cs typeface="Times New Roman" pitchFamily="18" charset="0"/>
              </a:rPr>
              <a:t>enter</a:t>
            </a:r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through cuts on the skin</a:t>
            </a:r>
            <a:r>
              <a:rPr lang="en-MY" sz="2400" dirty="0">
                <a:cs typeface="Times New Roman" pitchFamily="18" charset="0"/>
              </a:rPr>
              <a:t>. </a:t>
            </a:r>
            <a:r>
              <a:rPr lang="ar-JO" dirty="0">
                <a:cs typeface="Times New Roman" pitchFamily="18" charset="0"/>
              </a:rPr>
              <a:t>عادة ما تحدث الجمرة الخبيثة الجلدية عندما تدخل جراثيم الجمرة الخبيثة من خلال جروح على الجلد.</a:t>
            </a:r>
            <a:endParaRPr lang="en-MY" dirty="0"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400" b="1" dirty="0">
                <a:cs typeface="Times New Roman" pitchFamily="18" charset="0"/>
              </a:rPr>
              <a:t>This form is found most commonly when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humans</a:t>
            </a:r>
          </a:p>
          <a:p>
            <a:pPr marL="457200" lvl="0" indent="-457200">
              <a:buFont typeface="Wingdings" panose="05000000000000000000" pitchFamily="2" charset="2"/>
              <a:buChar char="q"/>
            </a:pP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 handle infected animal</a:t>
            </a:r>
            <a:r>
              <a:rPr lang="en-MY" sz="2400" b="1" dirty="0">
                <a:cs typeface="Times New Roman" pitchFamily="18" charset="0"/>
              </a:rPr>
              <a:t>s and/or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animal products</a:t>
            </a:r>
            <a:r>
              <a:rPr lang="en-MY" sz="2400" b="1" dirty="0" smtClean="0">
                <a:cs typeface="Times New Roman" pitchFamily="18" charset="0"/>
              </a:rPr>
              <a:t>.</a:t>
            </a:r>
            <a:endParaRPr lang="ar-JO" sz="2400" b="1" dirty="0" smtClean="0">
              <a:cs typeface="Times New Roman" pitchFamily="18" charset="0"/>
            </a:endParaRPr>
          </a:p>
          <a:p>
            <a:pPr lvl="0"/>
            <a:r>
              <a:rPr lang="ar-JO" b="1" dirty="0">
                <a:cs typeface="Times New Roman" pitchFamily="18" charset="0"/>
              </a:rPr>
              <a:t>يتم العثور على هذا النموذج بشكل أكثر شيوعًا عندما يتعامل البشر مع الحيوانات المصابة و / أو المنتجات الحيوانية</a:t>
            </a:r>
            <a:endParaRPr lang="en-MY" b="1" dirty="0">
              <a:cs typeface="Times New Roman" pitchFamily="18" charset="0"/>
            </a:endParaRPr>
          </a:p>
        </p:txBody>
      </p:sp>
      <p:pic>
        <p:nvPicPr>
          <p:cNvPr id="5" name="Picture 4" descr="https://upload.wikimedia.org/wikipedia/commons/thumb/3/37/Cutaneous_anthrax_lesion_on_the_neck._PHIL_1934_lores.jpg/220px-Cutaneous_anthrax_lesion_on_the_neck._PHIL_1934_lores.jp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8738" y="2924944"/>
            <a:ext cx="1564354" cy="144016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s://upload.wikimedia.org/wikipedia/commons/thumb/c/c7/Skin_reaction_to_anthrax.jpg/220px-Skin_reaction_to_anthrax.jpg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5911" y="143259"/>
            <a:ext cx="1717181" cy="1592716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661706" y="6334874"/>
            <a:ext cx="2133600" cy="365125"/>
          </a:xfrm>
        </p:spPr>
        <p:txBody>
          <a:bodyPr/>
          <a:lstStyle/>
          <a:p>
            <a:fld id="{6833A795-1C12-4395-A803-7C6BE0D93AC5}" type="slidenum">
              <a:rPr lang="en-MY" smtClean="0"/>
              <a:t>10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7894016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08520" y="188640"/>
            <a:ext cx="9439939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MY" sz="2000" b="1" dirty="0">
                <a:cs typeface="Times New Roman" pitchFamily="18" charset="0"/>
              </a:rPr>
              <a:t>Cutaneous anthrax </a:t>
            </a:r>
            <a:r>
              <a:rPr lang="en-MY" sz="2000" b="1" dirty="0">
                <a:solidFill>
                  <a:srgbClr val="0070C0"/>
                </a:solidFill>
                <a:cs typeface="Times New Roman" pitchFamily="18" charset="0"/>
              </a:rPr>
              <a:t>is rarely fatal </a:t>
            </a:r>
            <a:r>
              <a:rPr lang="en-MY" sz="2000" b="1" dirty="0">
                <a:cs typeface="Times New Roman" pitchFamily="18" charset="0"/>
              </a:rPr>
              <a:t>if treated</a:t>
            </a:r>
            <a:r>
              <a:rPr lang="en-MY" sz="1600" b="1" dirty="0" smtClean="0">
                <a:cs typeface="Times New Roman" pitchFamily="18" charset="0"/>
              </a:rPr>
              <a:t>,</a:t>
            </a:r>
            <a:r>
              <a:rPr lang="ar-JO" sz="1600" b="1" dirty="0">
                <a:cs typeface="Times New Roman" pitchFamily="18" charset="0"/>
              </a:rPr>
              <a:t> نادرا ما تكون الجمرة الخبيثة الجلدية قاتلة إذا تم علاجها.</a:t>
            </a:r>
            <a:endParaRPr lang="en-MY" sz="1600" b="1" dirty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Without treatment</a:t>
            </a:r>
            <a:r>
              <a:rPr lang="en-MY" sz="2400" dirty="0">
                <a:cs typeface="Times New Roman" pitchFamily="18" charset="0"/>
              </a:rPr>
              <a:t>, </a:t>
            </a:r>
            <a:r>
              <a:rPr lang="en-MY" sz="2400" b="1" dirty="0">
                <a:cs typeface="Times New Roman" pitchFamily="18" charset="0"/>
              </a:rPr>
              <a:t>about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 20% </a:t>
            </a:r>
            <a:r>
              <a:rPr lang="en-MY" sz="2400" b="1" dirty="0">
                <a:cs typeface="Times New Roman" pitchFamily="18" charset="0"/>
              </a:rPr>
              <a:t>of cutaneous skin infection cases     progress to</a:t>
            </a:r>
            <a:r>
              <a:rPr lang="en-MY" sz="2400" dirty="0">
                <a:cs typeface="Times New Roman" pitchFamily="18" charset="0"/>
              </a:rPr>
              <a:t> 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 toxaemia </a:t>
            </a:r>
            <a:r>
              <a:rPr lang="en-MY" sz="2400" dirty="0">
                <a:cs typeface="Times New Roman" pitchFamily="18" charset="0"/>
              </a:rPr>
              <a:t>and </a:t>
            </a:r>
            <a:r>
              <a:rPr lang="en-MY" sz="2400" dirty="0" smtClean="0">
                <a:solidFill>
                  <a:srgbClr val="FF0000"/>
                </a:solidFill>
                <a:cs typeface="Times New Roman" pitchFamily="18" charset="0"/>
              </a:rPr>
              <a:t>death</a:t>
            </a:r>
            <a:r>
              <a:rPr lang="en-MY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ar-JO" b="1" dirty="0">
                <a:solidFill>
                  <a:srgbClr val="FF0000"/>
                </a:solidFill>
                <a:cs typeface="Times New Roman" pitchFamily="18" charset="0"/>
              </a:rPr>
              <a:t>بدون علاج ، تتطور حوالي 20٪ من حالات العدوى الجلدية إلى تسمم الدم والوفاة</a:t>
            </a:r>
            <a:endParaRPr lang="en-MY" b="1" dirty="0" smtClean="0">
              <a:solidFill>
                <a:srgbClr val="0070C0"/>
              </a:solidFill>
              <a:cs typeface="Times New Roman" pitchFamily="18" charset="0"/>
            </a:endParaRPr>
          </a:p>
          <a:p>
            <a:pPr marL="457200" lvl="0" indent="-457200">
              <a:buFont typeface="Wingdings" panose="05000000000000000000" pitchFamily="2" charset="2"/>
              <a:buChar char="q"/>
            </a:pPr>
            <a:r>
              <a:rPr lang="en-MY" sz="2400" b="1" dirty="0" smtClean="0">
                <a:solidFill>
                  <a:srgbClr val="7030A0"/>
                </a:solidFill>
                <a:cs typeface="Times New Roman" pitchFamily="18" charset="0"/>
              </a:rPr>
              <a:t>beginning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as an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irritating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 and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itchy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skin lesion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boil -like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 </a:t>
            </a:r>
            <a:r>
              <a:rPr lang="en-MY" sz="2400" b="1" dirty="0" smtClean="0">
                <a:solidFill>
                  <a:prstClr val="black"/>
                </a:solidFill>
                <a:cs typeface="Times New Roman" pitchFamily="18" charset="0"/>
              </a:rPr>
              <a:t>skin-lesion</a:t>
            </a:r>
          </a:p>
          <a:p>
            <a:pPr lvl="0"/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prstClr val="black"/>
                </a:solidFill>
                <a:cs typeface="Times New Roman" pitchFamily="18" charset="0"/>
              </a:rPr>
              <a:t>    </a:t>
            </a: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 that eventually 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forms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an 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ulcer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 with </a:t>
            </a: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a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black centre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(</a:t>
            </a:r>
            <a:r>
              <a:rPr lang="en-MY" sz="2400" b="1" dirty="0">
                <a:solidFill>
                  <a:srgbClr val="1F497D"/>
                </a:solidFill>
                <a:cs typeface="Times New Roman" pitchFamily="18" charset="0"/>
              </a:rPr>
              <a:t>eschar</a:t>
            </a:r>
            <a:r>
              <a:rPr lang="en-MY" sz="2400" dirty="0" smtClean="0">
                <a:solidFill>
                  <a:srgbClr val="1F497D"/>
                </a:solidFill>
                <a:cs typeface="Times New Roman" pitchFamily="18" charset="0"/>
              </a:rPr>
              <a:t>)</a:t>
            </a:r>
            <a:r>
              <a:rPr lang="en-MY" sz="2400" dirty="0" smtClean="0">
                <a:solidFill>
                  <a:prstClr val="black"/>
                </a:solidFill>
                <a:cs typeface="Times New Roman" pitchFamily="18" charset="0"/>
              </a:rPr>
              <a:t>.</a:t>
            </a:r>
          </a:p>
          <a:p>
            <a:pPr lvl="0"/>
            <a:r>
              <a:rPr lang="ar-JO" sz="2400" dirty="0">
                <a:solidFill>
                  <a:prstClr val="black"/>
                </a:solidFill>
                <a:cs typeface="Times New Roman" pitchFamily="18" charset="0"/>
              </a:rPr>
              <a:t>تبدأ آفة جلدية مزعجة ومثيرة للحكة.</a:t>
            </a:r>
            <a:endParaRPr lang="en-MY" sz="2400" dirty="0">
              <a:solidFill>
                <a:prstClr val="black"/>
              </a:solidFill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The black eschar often shows up as</a:t>
            </a: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  a</a:t>
            </a:r>
            <a:r>
              <a:rPr lang="en-MY" sz="24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large</a:t>
            </a:r>
            <a:r>
              <a:rPr lang="en-MY" sz="2400" b="1" dirty="0" smtClean="0">
                <a:solidFill>
                  <a:prstClr val="black"/>
                </a:solidFill>
                <a:cs typeface="Times New Roman" pitchFamily="18" charset="0"/>
              </a:rPr>
              <a:t>, </a:t>
            </a:r>
            <a:r>
              <a:rPr lang="ar-JO" b="1" dirty="0">
                <a:solidFill>
                  <a:prstClr val="black"/>
                </a:solidFill>
                <a:cs typeface="Times New Roman" pitchFamily="18" charset="0"/>
              </a:rPr>
              <a:t>غالبًا ما يظهر الخشر الأسود بشكل كبير</a:t>
            </a:r>
            <a:endParaRPr lang="en-MY" b="1" dirty="0">
              <a:solidFill>
                <a:prstClr val="black"/>
              </a:solidFill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painless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,  necrotic ulcer</a:t>
            </a: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ar-JO" sz="2400" dirty="0">
                <a:solidFill>
                  <a:prstClr val="black"/>
                </a:solidFill>
                <a:cs typeface="Times New Roman" pitchFamily="18" charset="0"/>
              </a:rPr>
              <a:t>قرحة نخرية غير مؤلمة</a:t>
            </a:r>
            <a:endParaRPr lang="en-MY" sz="2400" dirty="0" smtClean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dirty="0" smtClean="0">
                <a:cs typeface="Times New Roman" pitchFamily="18" charset="0"/>
              </a:rPr>
              <a:t>In general, </a:t>
            </a:r>
            <a:r>
              <a:rPr lang="en-MY" sz="2400" b="1" dirty="0" smtClean="0">
                <a:cs typeface="Times New Roman" pitchFamily="18" charset="0"/>
              </a:rPr>
              <a:t>cutaneous infections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form within the site of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spore penetration </a:t>
            </a:r>
            <a:r>
              <a:rPr lang="en-MY" sz="2400" b="1" dirty="0" smtClean="0">
                <a:cs typeface="Times New Roman" pitchFamily="18" charset="0"/>
              </a:rPr>
              <a:t>between </a:t>
            </a:r>
            <a:r>
              <a:rPr lang="en-MY" sz="2400" b="1" u="sng" dirty="0" smtClean="0">
                <a:solidFill>
                  <a:srgbClr val="FF0000"/>
                </a:solidFill>
                <a:cs typeface="Times New Roman" pitchFamily="18" charset="0"/>
              </a:rPr>
              <a:t>2 - 5 days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after exposure</a:t>
            </a:r>
            <a:r>
              <a:rPr lang="en-MY" sz="2400" b="1" dirty="0" smtClean="0">
                <a:cs typeface="Times New Roman" pitchFamily="18" charset="0"/>
              </a:rPr>
              <a:t>.</a:t>
            </a:r>
            <a:r>
              <a:rPr lang="en-MY" sz="2400" dirty="0" smtClean="0">
                <a:cs typeface="Times New Roman" pitchFamily="18" charset="0"/>
              </a:rPr>
              <a:t> </a:t>
            </a:r>
            <a:endParaRPr lang="en-MY" sz="2400" dirty="0" smtClean="0">
              <a:cs typeface="Times New Roman" pitchFamily="18" charset="0"/>
            </a:endParaRPr>
          </a:p>
          <a:p>
            <a:r>
              <a:rPr lang="ar-JO" sz="2400" dirty="0">
                <a:cs typeface="Times New Roman" pitchFamily="18" charset="0"/>
              </a:rPr>
              <a:t>بشكل عام ، تتشكل الالتهابات الجلدية في موقع اختراق البوغ بين 2-5 أيام بعد التعرض</a:t>
            </a:r>
            <a:endParaRPr lang="en-MY" sz="2400" dirty="0" smtClean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en-MY" sz="2000" dirty="0" smtClean="0">
                <a:cs typeface="Times New Roman" pitchFamily="18" charset="0"/>
              </a:rPr>
              <a:t>Unlike </a:t>
            </a:r>
            <a:r>
              <a:rPr lang="en-MY" sz="2000" b="1" dirty="0" smtClean="0">
                <a:cs typeface="Times New Roman" pitchFamily="18" charset="0"/>
              </a:rPr>
              <a:t>bruises  or most other lesions, cutaneous anthrax </a:t>
            </a:r>
            <a:r>
              <a:rPr lang="en-MY" sz="2000" dirty="0" smtClean="0">
                <a:cs typeface="Times New Roman" pitchFamily="18" charset="0"/>
              </a:rPr>
              <a:t>infections </a:t>
            </a:r>
            <a:r>
              <a:rPr lang="en-MY" sz="2000" b="1" dirty="0" smtClean="0">
                <a:cs typeface="Times New Roman" pitchFamily="18" charset="0"/>
              </a:rPr>
              <a:t>normally do </a:t>
            </a:r>
            <a:r>
              <a:rPr lang="en-MY" sz="2000" b="1" dirty="0" smtClean="0">
                <a:solidFill>
                  <a:srgbClr val="FF0000"/>
                </a:solidFill>
                <a:cs typeface="Times New Roman" pitchFamily="18" charset="0"/>
              </a:rPr>
              <a:t>not cause pain</a:t>
            </a:r>
            <a:r>
              <a:rPr lang="en-MY" sz="2400" b="1" dirty="0" smtClean="0">
                <a:cs typeface="Times New Roman" pitchFamily="18" charset="0"/>
              </a:rPr>
              <a:t>.</a:t>
            </a:r>
            <a:r>
              <a:rPr lang="en-MY" b="1" dirty="0" smtClean="0">
                <a:cs typeface="Times New Roman" pitchFamily="18" charset="0"/>
              </a:rPr>
              <a:t> </a:t>
            </a:r>
            <a:r>
              <a:rPr lang="ar-JO" b="1" dirty="0">
                <a:cs typeface="Times New Roman" pitchFamily="18" charset="0"/>
              </a:rPr>
              <a:t>على عكس الكدمات أو معظم الآفات الأخرى ، فإن عدوى الجمرة الخبيثة الجلدية عادة لا تسبب الألم</a:t>
            </a:r>
            <a:r>
              <a:rPr lang="ar-JO" sz="2400" b="1" dirty="0">
                <a:cs typeface="Times New Roman" pitchFamily="18" charset="0"/>
              </a:rPr>
              <a:t>.</a:t>
            </a:r>
            <a:endParaRPr lang="en-MY" sz="2400" dirty="0" smtClean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en-MY" sz="2200" b="1" dirty="0" smtClean="0">
                <a:solidFill>
                  <a:srgbClr val="FF0000"/>
                </a:solidFill>
                <a:cs typeface="Times New Roman" pitchFamily="18" charset="0"/>
              </a:rPr>
              <a:t>Nearby </a:t>
            </a:r>
            <a:r>
              <a:rPr lang="en-MY" sz="2200" b="1" dirty="0" smtClean="0">
                <a:solidFill>
                  <a:srgbClr val="0070C0"/>
                </a:solidFill>
                <a:cs typeface="Times New Roman" pitchFamily="18" charset="0"/>
              </a:rPr>
              <a:t>lymph nodes </a:t>
            </a:r>
            <a:r>
              <a:rPr lang="en-MY" sz="2200" dirty="0" smtClean="0">
                <a:cs typeface="Times New Roman" pitchFamily="18" charset="0"/>
              </a:rPr>
              <a:t>may become </a:t>
            </a:r>
            <a:r>
              <a:rPr lang="en-MY" sz="2200" b="1" dirty="0" smtClean="0">
                <a:solidFill>
                  <a:srgbClr val="FF0000"/>
                </a:solidFill>
                <a:cs typeface="Times New Roman" pitchFamily="18" charset="0"/>
              </a:rPr>
              <a:t>infected, </a:t>
            </a:r>
            <a:r>
              <a:rPr lang="en-MY" sz="2200" b="1" dirty="0" smtClean="0">
                <a:solidFill>
                  <a:srgbClr val="0070C0"/>
                </a:solidFill>
                <a:cs typeface="Times New Roman" pitchFamily="18" charset="0"/>
              </a:rPr>
              <a:t>reddened, swollen</a:t>
            </a:r>
            <a:r>
              <a:rPr lang="en-MY" sz="2200" b="1" dirty="0" smtClean="0">
                <a:cs typeface="Times New Roman" pitchFamily="18" charset="0"/>
              </a:rPr>
              <a:t>, &amp; </a:t>
            </a:r>
            <a:r>
              <a:rPr lang="en-MY" sz="2200" b="1" dirty="0" smtClean="0">
                <a:solidFill>
                  <a:srgbClr val="0070C0"/>
                </a:solidFill>
                <a:cs typeface="Times New Roman" pitchFamily="18" charset="0"/>
              </a:rPr>
              <a:t>painful</a:t>
            </a:r>
            <a:r>
              <a:rPr lang="en-MY" sz="2200" dirty="0" smtClean="0">
                <a:solidFill>
                  <a:srgbClr val="0070C0"/>
                </a:solidFill>
                <a:cs typeface="Times New Roman" pitchFamily="18" charset="0"/>
              </a:rPr>
              <a:t>.</a:t>
            </a:r>
          </a:p>
          <a:p>
            <a:r>
              <a:rPr lang="ar-JO" sz="2000" b="1" dirty="0">
                <a:cs typeface="Times New Roman" pitchFamily="18" charset="0"/>
              </a:rPr>
              <a:t>قد تصاب الغدد الليمفاوية المجاورة بالعدوى ، واحمرارها ، وانتفاخها ، ومؤلمة.</a:t>
            </a:r>
            <a:endParaRPr lang="en-MY" sz="2000" b="1" dirty="0" smtClean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MY" sz="2300" b="1" dirty="0" smtClean="0">
                <a:solidFill>
                  <a:srgbClr val="0070C0"/>
                </a:solidFill>
                <a:cs typeface="Times New Roman" pitchFamily="18" charset="0"/>
              </a:rPr>
              <a:t>A </a:t>
            </a:r>
            <a:r>
              <a:rPr lang="en-MY" sz="2300" b="1" dirty="0" smtClean="0">
                <a:cs typeface="Times New Roman" pitchFamily="18" charset="0"/>
              </a:rPr>
              <a:t>dry </a:t>
            </a:r>
            <a:r>
              <a:rPr lang="en-MY" sz="2300" b="1" dirty="0" smtClean="0">
                <a:solidFill>
                  <a:srgbClr val="0070C0"/>
                </a:solidFill>
                <a:cs typeface="Times New Roman" pitchFamily="18" charset="0"/>
              </a:rPr>
              <a:t>crust forms </a:t>
            </a:r>
            <a:r>
              <a:rPr lang="en-MY" sz="2300" b="1" dirty="0" smtClean="0">
                <a:cs typeface="Times New Roman" pitchFamily="18" charset="0"/>
              </a:rPr>
              <a:t>over the lesion soon</a:t>
            </a:r>
            <a:r>
              <a:rPr lang="en-MY" sz="2300" dirty="0" smtClean="0">
                <a:cs typeface="Times New Roman" pitchFamily="18" charset="0"/>
              </a:rPr>
              <a:t>, </a:t>
            </a:r>
            <a:r>
              <a:rPr lang="en-MY" sz="2300" b="1" dirty="0" smtClean="0">
                <a:cs typeface="Times New Roman" pitchFamily="18" charset="0"/>
              </a:rPr>
              <a:t>and falls off  in a </a:t>
            </a:r>
            <a:r>
              <a:rPr lang="en-MY" sz="2300" b="1" dirty="0" smtClean="0">
                <a:solidFill>
                  <a:srgbClr val="0070C0"/>
                </a:solidFill>
                <a:cs typeface="Times New Roman" pitchFamily="18" charset="0"/>
              </a:rPr>
              <a:t>few weeks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.</a:t>
            </a:r>
          </a:p>
          <a:p>
            <a:r>
              <a:rPr lang="ar-JO" sz="2400" b="1" dirty="0">
                <a:cs typeface="Times New Roman" pitchFamily="18" charset="0"/>
              </a:rPr>
              <a:t>تتشكل قشرة جافة فوق الآفة قريبًا ، وتسقط في غضون أسابيع قليلة</a:t>
            </a:r>
            <a:r>
              <a:rPr lang="en-MY" sz="2400" b="1" dirty="0" smtClean="0">
                <a:cs typeface="Times New Roman" pitchFamily="18" charset="0"/>
              </a:rPr>
              <a:t> </a:t>
            </a:r>
            <a:endParaRPr lang="en-MY" sz="2400" b="1" dirty="0" smtClean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en-MY" sz="2400" b="1" dirty="0" smtClean="0">
                <a:cs typeface="Times New Roman" pitchFamily="18" charset="0"/>
              </a:rPr>
              <a:t>Complete recovery may take longer</a:t>
            </a:r>
            <a:r>
              <a:rPr lang="en-MY" sz="2400" b="1" dirty="0" smtClean="0">
                <a:cs typeface="Times New Roman" pitchFamily="18" charset="0"/>
              </a:rPr>
              <a:t>. </a:t>
            </a:r>
            <a:r>
              <a:rPr lang="ar-JO" sz="2400" b="1" dirty="0">
                <a:cs typeface="Times New Roman" pitchFamily="18" charset="0"/>
              </a:rPr>
              <a:t>قد يستغرق الشفاء الكامل وقتًا أطول.</a:t>
            </a:r>
            <a:endParaRPr lang="en-MY" sz="2400" b="1" dirty="0" smtClean="0"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200" y="0"/>
            <a:ext cx="32043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dirty="0" smtClean="0">
                <a:latin typeface="Garamond" pitchFamily="18" charset="0"/>
              </a:rPr>
              <a:t>Cutaneous anthrax cont. ..</a:t>
            </a:r>
            <a:endParaRPr lang="en-MY" dirty="0"/>
          </a:p>
        </p:txBody>
      </p:sp>
      <p:sp>
        <p:nvSpPr>
          <p:cNvPr id="4" name="Right Arrow 3"/>
          <p:cNvSpPr/>
          <p:nvPr/>
        </p:nvSpPr>
        <p:spPr>
          <a:xfrm>
            <a:off x="8165592" y="605428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6" name="Picture 5" descr="Anthrax PHIL 2033.pn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1337" y="3068960"/>
            <a:ext cx="1392663" cy="108012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339280" cy="365125"/>
          </a:xfrm>
        </p:spPr>
        <p:txBody>
          <a:bodyPr/>
          <a:lstStyle/>
          <a:p>
            <a:fld id="{6833A795-1C12-4395-A803-7C6BE0D93AC5}" type="slidenum">
              <a:rPr lang="en-MY" smtClean="0"/>
              <a:t>11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466711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4783"/>
            <a:ext cx="9144000" cy="70788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2800" b="1" dirty="0" smtClean="0">
                <a:solidFill>
                  <a:srgbClr val="C00000"/>
                </a:solidFill>
                <a:latin typeface="Garamond" pitchFamily="18" charset="0"/>
              </a:rPr>
              <a:t>  </a:t>
            </a:r>
            <a:r>
              <a:rPr lang="en-MY" sz="2800" b="1" dirty="0" smtClean="0">
                <a:solidFill>
                  <a:srgbClr val="C00000"/>
                </a:solidFill>
                <a:cs typeface="Times New Roman" pitchFamily="18" charset="0"/>
              </a:rPr>
              <a:t>II </a:t>
            </a:r>
            <a:r>
              <a:rPr lang="en-MY" sz="2800" b="1" u="sng" dirty="0" smtClean="0">
                <a:solidFill>
                  <a:srgbClr val="C00000"/>
                </a:solidFill>
                <a:cs typeface="Times New Roman" pitchFamily="18" charset="0"/>
              </a:rPr>
              <a:t>Respiratory infection in human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MY" sz="2400" dirty="0" smtClean="0">
                <a:cs typeface="Times New Roman" pitchFamily="18" charset="0"/>
              </a:rPr>
              <a:t>   Historically</a:t>
            </a:r>
            <a:r>
              <a:rPr lang="en-MY" sz="2400" dirty="0">
                <a:cs typeface="Times New Roman" pitchFamily="18" charset="0"/>
              </a:rPr>
              <a:t>, </a:t>
            </a:r>
            <a:r>
              <a:rPr lang="en-MY" sz="2400" b="1" dirty="0">
                <a:cs typeface="Times New Roman" pitchFamily="18" charset="0"/>
              </a:rPr>
              <a:t>inhalational anthrax </a:t>
            </a:r>
            <a:r>
              <a:rPr lang="en-MY" sz="2400" dirty="0">
                <a:cs typeface="Times New Roman" pitchFamily="18" charset="0"/>
              </a:rPr>
              <a:t>was</a:t>
            </a:r>
            <a:r>
              <a:rPr lang="en-MY" sz="2400" b="1" dirty="0">
                <a:cs typeface="Times New Roman" pitchFamily="18" charset="0"/>
              </a:rPr>
              <a:t> called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wool sorters'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disease</a:t>
            </a:r>
          </a:p>
          <a:p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     </a:t>
            </a:r>
            <a:r>
              <a:rPr lang="en-MY" sz="2400" dirty="0" smtClean="0">
                <a:cs typeface="Times New Roman" pitchFamily="18" charset="0"/>
              </a:rPr>
              <a:t>because </a:t>
            </a:r>
            <a:r>
              <a:rPr lang="en-MY" sz="2400" dirty="0">
                <a:cs typeface="Times New Roman" pitchFamily="18" charset="0"/>
              </a:rPr>
              <a:t>it was an occupational hazard for people who sorted wool</a:t>
            </a:r>
            <a:r>
              <a:rPr lang="en-MY" sz="2400" dirty="0" smtClean="0">
                <a:solidFill>
                  <a:srgbClr val="7030A0"/>
                </a:solidFill>
                <a:cs typeface="Times New Roman" pitchFamily="18" charset="0"/>
              </a:rPr>
              <a:t>.</a:t>
            </a:r>
          </a:p>
          <a:p>
            <a:r>
              <a:rPr lang="ar-JO" sz="2000" b="1" dirty="0">
                <a:solidFill>
                  <a:srgbClr val="7030A0"/>
                </a:solidFill>
                <a:cs typeface="Times New Roman" pitchFamily="18" charset="0"/>
              </a:rPr>
              <a:t>تاريخيًا ، كان يُطلق على الجمرة الخبيثة الاستنشاقية اسم مرض فارزي الصوف لأنه يمثل خطرًا مهنيًا على الأشخاص الذين يقومون بفرز الصوف</a:t>
            </a:r>
            <a:endParaRPr lang="en-MY" sz="2000" b="1" dirty="0">
              <a:solidFill>
                <a:srgbClr val="7030A0"/>
              </a:solidFill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400" b="1" dirty="0">
                <a:solidFill>
                  <a:srgbClr val="7030A0"/>
                </a:solidFill>
                <a:cs typeface="Times New Roman" pitchFamily="18" charset="0"/>
              </a:rPr>
              <a:t>Today, this form of infection is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extremely rare </a:t>
            </a:r>
            <a:r>
              <a:rPr lang="en-MY" sz="2400" b="1" dirty="0" smtClean="0">
                <a:solidFill>
                  <a:srgbClr val="7030A0"/>
                </a:solidFill>
                <a:cs typeface="Times New Roman" pitchFamily="18" charset="0"/>
              </a:rPr>
              <a:t>,in </a:t>
            </a:r>
            <a:r>
              <a:rPr lang="en-MY" sz="2400" b="1" dirty="0">
                <a:solidFill>
                  <a:srgbClr val="7030A0"/>
                </a:solidFill>
                <a:cs typeface="Times New Roman" pitchFamily="18" charset="0"/>
              </a:rPr>
              <a:t>advanced nations, as almost no infected animals </a:t>
            </a:r>
            <a:r>
              <a:rPr lang="en-MY" sz="2400" b="1" dirty="0" smtClean="0">
                <a:solidFill>
                  <a:srgbClr val="7030A0"/>
                </a:solidFill>
                <a:cs typeface="Times New Roman" pitchFamily="18" charset="0"/>
              </a:rPr>
              <a:t>remain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ar-JO" sz="2000" b="1" dirty="0">
                <a:solidFill>
                  <a:srgbClr val="C00000"/>
                </a:solidFill>
                <a:cs typeface="Times New Roman" pitchFamily="18" charset="0"/>
              </a:rPr>
              <a:t>اليوم ، يعد هذا النوع من العدوى نادرًا للغاية ، في الدول المتقدمة ، حيث لا توجد حيوانات مصابة تقريبًا</a:t>
            </a:r>
            <a:endParaRPr lang="en-MY" sz="2000" b="1" dirty="0" smtClean="0">
              <a:solidFill>
                <a:srgbClr val="C00000"/>
              </a:solidFill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Relatively rare </a:t>
            </a:r>
            <a:r>
              <a:rPr lang="en-MY" sz="2400" b="1" dirty="0" smtClean="0">
                <a:cs typeface="Times New Roman" pitchFamily="18" charset="0"/>
              </a:rPr>
              <a:t>and </a:t>
            </a:r>
            <a:r>
              <a:rPr lang="en-MY" sz="2400" b="1" dirty="0" smtClean="0">
                <a:cs typeface="Times New Roman" pitchFamily="18" charset="0"/>
              </a:rPr>
              <a:t>presents </a:t>
            </a:r>
            <a:r>
              <a:rPr lang="en-MY" sz="2400" b="1" u="sng" dirty="0" smtClean="0">
                <a:solidFill>
                  <a:srgbClr val="FF0000"/>
                </a:solidFill>
                <a:cs typeface="Times New Roman" pitchFamily="18" charset="0"/>
              </a:rPr>
              <a:t>as two stages</a:t>
            </a:r>
            <a:r>
              <a:rPr lang="en-MY" sz="2400" b="1" u="sng" dirty="0" smtClean="0">
                <a:cs typeface="Times New Roman" pitchFamily="18" charset="0"/>
              </a:rPr>
              <a:t>. </a:t>
            </a:r>
            <a:r>
              <a:rPr lang="ar-JO" sz="2400" b="1" dirty="0">
                <a:cs typeface="Times New Roman" pitchFamily="18" charset="0"/>
              </a:rPr>
              <a:t>نادر نسبيا يقدم على مرحلتين</a:t>
            </a:r>
            <a:r>
              <a:rPr lang="ar-JO" sz="2400" b="1" u="sng" dirty="0">
                <a:cs typeface="Times New Roman" pitchFamily="18" charset="0"/>
              </a:rPr>
              <a:t>.</a:t>
            </a:r>
            <a:endParaRPr lang="en-MY" sz="2400" b="1" u="sng" dirty="0" smtClean="0">
              <a:cs typeface="Times New Roman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MY" sz="2400" dirty="0" smtClean="0">
                <a:cs typeface="Times New Roman" pitchFamily="18" charset="0"/>
              </a:rPr>
              <a:t> </a:t>
            </a:r>
            <a:r>
              <a:rPr lang="en-MY" sz="2000" dirty="0" smtClean="0">
                <a:cs typeface="Times New Roman" pitchFamily="18" charset="0"/>
              </a:rPr>
              <a:t>It infects the </a:t>
            </a:r>
            <a:r>
              <a:rPr lang="en-MY" sz="2000" b="1" dirty="0" smtClean="0">
                <a:solidFill>
                  <a:srgbClr val="002060"/>
                </a:solidFill>
                <a:cs typeface="Times New Roman" pitchFamily="18" charset="0"/>
              </a:rPr>
              <a:t>lymph nodes </a:t>
            </a:r>
            <a:r>
              <a:rPr lang="en-MY" sz="2000" dirty="0" smtClean="0">
                <a:cs typeface="Times New Roman" pitchFamily="18" charset="0"/>
              </a:rPr>
              <a:t>in the chest</a:t>
            </a:r>
            <a:r>
              <a:rPr lang="en-MY" sz="2000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000" b="1" dirty="0" smtClean="0">
                <a:solidFill>
                  <a:srgbClr val="FF0000"/>
                </a:solidFill>
                <a:cs typeface="Times New Roman" pitchFamily="18" charset="0"/>
              </a:rPr>
              <a:t>first</a:t>
            </a:r>
            <a:r>
              <a:rPr lang="en-MY" sz="2000" dirty="0" smtClean="0">
                <a:cs typeface="Times New Roman" pitchFamily="18" charset="0"/>
              </a:rPr>
              <a:t>, </a:t>
            </a:r>
            <a:r>
              <a:rPr lang="en-MY" sz="2000" b="1" dirty="0" smtClean="0">
                <a:cs typeface="Times New Roman" pitchFamily="18" charset="0"/>
              </a:rPr>
              <a:t>rather than the lungs themselves, </a:t>
            </a:r>
            <a:r>
              <a:rPr lang="en-MY" sz="2000" dirty="0">
                <a:cs typeface="Times New Roman" pitchFamily="18" charset="0"/>
              </a:rPr>
              <a:t>causing </a:t>
            </a:r>
            <a:r>
              <a:rPr lang="en-MY" sz="2000" b="1" dirty="0" smtClean="0">
                <a:solidFill>
                  <a:srgbClr val="FF0000"/>
                </a:solidFill>
                <a:cs typeface="Times New Roman" pitchFamily="18" charset="0"/>
              </a:rPr>
              <a:t>Haemorrhagic</a:t>
            </a:r>
            <a:r>
              <a:rPr lang="en-MY" sz="2000" b="1" u="sng" dirty="0" smtClean="0">
                <a:solidFill>
                  <a:srgbClr val="FF0000"/>
                </a:solidFill>
                <a:cs typeface="Times New Roman" pitchFamily="18" charset="0"/>
              </a:rPr>
              <a:t>  </a:t>
            </a:r>
            <a:r>
              <a:rPr lang="en-MY" sz="2000" b="1" u="sng" dirty="0" err="1" smtClean="0">
                <a:solidFill>
                  <a:srgbClr val="FF0000"/>
                </a:solidFill>
                <a:cs typeface="Times New Roman" pitchFamily="18" charset="0"/>
              </a:rPr>
              <a:t>Mediastinitis</a:t>
            </a:r>
            <a:r>
              <a:rPr lang="en-MY" sz="2000" i="1" dirty="0" smtClean="0">
                <a:cs typeface="Times New Roman" pitchFamily="18" charset="0"/>
              </a:rPr>
              <a:t>, </a:t>
            </a:r>
            <a:r>
              <a:rPr lang="en-MY" sz="2000" b="1" dirty="0" smtClean="0">
                <a:cs typeface="Times New Roman" pitchFamily="18" charset="0"/>
              </a:rPr>
              <a:t>therefore causing    </a:t>
            </a:r>
            <a:r>
              <a:rPr lang="en-MY" sz="2000" b="1" dirty="0" smtClean="0">
                <a:solidFill>
                  <a:schemeClr val="tx2"/>
                </a:solidFill>
                <a:cs typeface="Times New Roman" pitchFamily="18" charset="0"/>
              </a:rPr>
              <a:t>shortness of breath</a:t>
            </a:r>
            <a:r>
              <a:rPr lang="en-MY" sz="2000" dirty="0" smtClean="0">
                <a:solidFill>
                  <a:schemeClr val="tx2"/>
                </a:solidFill>
                <a:cs typeface="Times New Roman" pitchFamily="18" charset="0"/>
              </a:rPr>
              <a:t>. </a:t>
            </a:r>
            <a:endParaRPr lang="en-MY" sz="2000" dirty="0" smtClean="0">
              <a:solidFill>
                <a:schemeClr val="tx2"/>
              </a:solidFill>
              <a:cs typeface="Times New Roman" pitchFamily="18" charset="0"/>
            </a:endParaRPr>
          </a:p>
          <a:p>
            <a:pPr lvl="0"/>
            <a:r>
              <a:rPr lang="ar-JO" sz="1600" b="1" dirty="0">
                <a:solidFill>
                  <a:schemeClr val="tx2"/>
                </a:solidFill>
                <a:cs typeface="Times New Roman" pitchFamily="18" charset="0"/>
              </a:rPr>
              <a:t>تصيب الغدد الليمفاوية في الصدر أولاً ، بدلاً من الرئتين نفسها ، مسببةً التهاب المنصف النزفي ، مما يتسبب في ضيق التنفس.</a:t>
            </a:r>
            <a:endParaRPr lang="en-MY" sz="1600" b="1" dirty="0" smtClean="0">
              <a:solidFill>
                <a:schemeClr val="tx2"/>
              </a:solidFill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q"/>
            </a:pP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The first stage </a:t>
            </a:r>
            <a:r>
              <a:rPr lang="en-MY" sz="2400" b="1" dirty="0" smtClean="0">
                <a:solidFill>
                  <a:schemeClr val="tx2"/>
                </a:solidFill>
                <a:cs typeface="Times New Roman" pitchFamily="18" charset="0"/>
              </a:rPr>
              <a:t>causes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cold and flu-like symptoms</a:t>
            </a:r>
            <a:r>
              <a:rPr lang="en-MY" sz="2400" dirty="0" smtClean="0">
                <a:cs typeface="Times New Roman" pitchFamily="18" charset="0"/>
              </a:rPr>
              <a:t>. </a:t>
            </a:r>
            <a:endParaRPr lang="en-MY" sz="2400" dirty="0" smtClean="0">
              <a:cs typeface="Times New Roman" pitchFamily="18" charset="0"/>
            </a:endParaRPr>
          </a:p>
          <a:p>
            <a:pPr lvl="0"/>
            <a:r>
              <a:rPr lang="ar-JO" sz="2400" dirty="0">
                <a:cs typeface="Times New Roman" pitchFamily="18" charset="0"/>
              </a:rPr>
              <a:t>المرحلة الأولى تسبب أعراض البرد والانفلونزا.</a:t>
            </a:r>
            <a:endParaRPr lang="en-MY" sz="2400" dirty="0" smtClean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MY" sz="2300" b="1" dirty="0" smtClean="0">
                <a:solidFill>
                  <a:srgbClr val="7030A0"/>
                </a:solidFill>
                <a:cs typeface="Times New Roman" pitchFamily="18" charset="0"/>
              </a:rPr>
              <a:t>Symptoms </a:t>
            </a:r>
            <a:r>
              <a:rPr lang="en-MY" sz="2300" b="1" dirty="0" smtClean="0">
                <a:cs typeface="Times New Roman" pitchFamily="18" charset="0"/>
              </a:rPr>
              <a:t>include </a:t>
            </a:r>
            <a:r>
              <a:rPr lang="en-MY" sz="2300" b="1" dirty="0" smtClean="0">
                <a:solidFill>
                  <a:srgbClr val="0070C0"/>
                </a:solidFill>
                <a:cs typeface="Times New Roman" pitchFamily="18" charset="0"/>
              </a:rPr>
              <a:t>fever, shortness of breath, cough, fatigue, &amp; chills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. </a:t>
            </a:r>
            <a:endParaRPr lang="en-MY" sz="2400" b="1" dirty="0" smtClean="0">
              <a:solidFill>
                <a:srgbClr val="0070C0"/>
              </a:solidFill>
              <a:cs typeface="Times New Roman" pitchFamily="18" charset="0"/>
            </a:endParaRPr>
          </a:p>
          <a:p>
            <a:r>
              <a:rPr lang="ar-JO" b="1" dirty="0">
                <a:cs typeface="Times New Roman" pitchFamily="18" charset="0"/>
              </a:rPr>
              <a:t>تشمل الأعراض الحمى وضيق التنفس والسعال والتعب والقشعريرة.</a:t>
            </a:r>
            <a:endParaRPr lang="en-MY" b="1" dirty="0" smtClean="0"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400" b="1" dirty="0" smtClean="0">
                <a:cs typeface="Times New Roman" pitchFamily="18" charset="0"/>
              </a:rPr>
              <a:t> This can 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last</a:t>
            </a:r>
            <a:r>
              <a:rPr lang="en-MY" sz="2400" b="1" dirty="0" smtClean="0">
                <a:solidFill>
                  <a:srgbClr val="7030A0"/>
                </a:solidFill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hours </a:t>
            </a:r>
            <a:r>
              <a:rPr lang="en-MY" sz="2400" b="1" dirty="0" smtClean="0">
                <a:cs typeface="Times New Roman" pitchFamily="18" charset="0"/>
              </a:rPr>
              <a:t>to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days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.</a:t>
            </a:r>
            <a:r>
              <a:rPr lang="en-MY" sz="2000" b="1" dirty="0" smtClean="0">
                <a:cs typeface="Times New Roman" pitchFamily="18" charset="0"/>
              </a:rPr>
              <a:t> </a:t>
            </a:r>
            <a:r>
              <a:rPr lang="ar-JO" sz="2000" b="1" dirty="0">
                <a:cs typeface="Times New Roman" pitchFamily="18" charset="0"/>
              </a:rPr>
              <a:t>يمكن أن يستمر هذا من ساعات إلى أيام</a:t>
            </a:r>
            <a:r>
              <a:rPr lang="en-MY" sz="2000" b="1" dirty="0" smtClean="0">
                <a:cs typeface="Times New Roman" pitchFamily="18" charset="0"/>
              </a:rPr>
              <a:t> </a:t>
            </a:r>
            <a:endParaRPr lang="en-MY" sz="2400" b="1" dirty="0" smtClean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fatalities </a:t>
            </a:r>
            <a:r>
              <a:rPr lang="en-MY" sz="2400" b="1" dirty="0" smtClean="0">
                <a:cs typeface="Times New Roman" pitchFamily="18" charset="0"/>
              </a:rPr>
              <a:t>from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 inhalational </a:t>
            </a:r>
            <a:r>
              <a:rPr lang="en-MY" sz="2400" b="1" dirty="0">
                <a:cs typeface="Times New Roman" pitchFamily="18" charset="0"/>
              </a:rPr>
              <a:t>anthrax which is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90% fatal. </a:t>
            </a:r>
            <a:endParaRPr lang="en-MY" sz="24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r>
              <a:rPr lang="ar-JO" b="1" dirty="0">
                <a:cs typeface="Times New Roman" pitchFamily="18" charset="0"/>
              </a:rPr>
              <a:t>الوفيات من الجمرة الخبيثة الاستنشاقية والتي تؤدي إلى وفاة 90</a:t>
            </a:r>
            <a:r>
              <a:rPr lang="ar-JO" b="1" dirty="0" smtClean="0">
                <a:cs typeface="Times New Roman" pitchFamily="18" charset="0"/>
              </a:rPr>
              <a:t>٪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400" dirty="0" smtClean="0">
                <a:cs typeface="Times New Roman" pitchFamily="18" charset="0"/>
              </a:rPr>
              <a:t>Occurred   when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endParaRPr lang="en-MY" sz="2400" dirty="0">
              <a:solidFill>
                <a:srgbClr val="FF0000"/>
              </a:solidFill>
              <a:cs typeface="Times New Roman" pitchFamily="18" charset="0"/>
            </a:endParaRPr>
          </a:p>
        </p:txBody>
      </p:sp>
      <p:pic>
        <p:nvPicPr>
          <p:cNvPr id="3" name="Picture 2" descr="https://upload.wikimedia.org/wikipedia/commons/thumb/e/e6/Anthrax_-_inhalational.jpg/220px-Anthrax_-_inhalational.jp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1657580"/>
            <a:ext cx="1000676" cy="97933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12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5406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32656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MY" sz="2800" dirty="0">
                <a:latin typeface="Garamond" pitchFamily="18" charset="0"/>
              </a:rPr>
              <a:t> </a:t>
            </a:r>
          </a:p>
        </p:txBody>
      </p:sp>
      <p:sp>
        <p:nvSpPr>
          <p:cNvPr id="3" name="Rectangle 2"/>
          <p:cNvSpPr/>
          <p:nvPr/>
        </p:nvSpPr>
        <p:spPr>
          <a:xfrm>
            <a:off x="9097" y="553005"/>
            <a:ext cx="9145016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Wingdings" pitchFamily="2" charset="2"/>
              <a:buChar char="v"/>
            </a:pPr>
            <a:r>
              <a:rPr lang="en-MY" sz="1400" b="1" dirty="0">
                <a:solidFill>
                  <a:srgbClr val="FF0000"/>
                </a:solidFill>
                <a:cs typeface="Times New Roman" pitchFamily="18" charset="0"/>
              </a:rPr>
              <a:t>fatalities </a:t>
            </a:r>
            <a:r>
              <a:rPr lang="en-MY" sz="1400" b="1" dirty="0">
                <a:cs typeface="Times New Roman" pitchFamily="18" charset="0"/>
              </a:rPr>
              <a:t>from</a:t>
            </a:r>
            <a:r>
              <a:rPr lang="en-MY" sz="1400" b="1" dirty="0">
                <a:solidFill>
                  <a:srgbClr val="FF0000"/>
                </a:solidFill>
                <a:cs typeface="Times New Roman" pitchFamily="18" charset="0"/>
              </a:rPr>
              <a:t> inhalational </a:t>
            </a:r>
            <a:r>
              <a:rPr lang="en-MY" sz="1400" b="1" dirty="0">
                <a:cs typeface="Times New Roman" pitchFamily="18" charset="0"/>
              </a:rPr>
              <a:t>anthrax </a:t>
            </a:r>
            <a:r>
              <a:rPr lang="en-MY" sz="1400" dirty="0">
                <a:cs typeface="Times New Roman" pitchFamily="18" charset="0"/>
              </a:rPr>
              <a:t>are  when 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400" dirty="0">
                <a:cs typeface="Times New Roman" pitchFamily="18" charset="0"/>
              </a:rPr>
              <a:t>the </a:t>
            </a:r>
            <a:r>
              <a:rPr lang="en-MY" sz="2400" b="1" dirty="0">
                <a:cs typeface="Times New Roman" pitchFamily="18" charset="0"/>
              </a:rPr>
              <a:t>first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stage is mistaken </a:t>
            </a:r>
            <a:r>
              <a:rPr lang="en-MY" sz="2400" b="1" dirty="0">
                <a:cs typeface="Times New Roman" pitchFamily="18" charset="0"/>
              </a:rPr>
              <a:t>for the cold or flu and the victim does not seek treatment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until the second stage</a:t>
            </a:r>
            <a:r>
              <a:rPr lang="en-MY" sz="2400" dirty="0">
                <a:solidFill>
                  <a:srgbClr val="0070C0"/>
                </a:solidFill>
                <a:cs typeface="Times New Roman" pitchFamily="18" charset="0"/>
              </a:rPr>
              <a:t>,</a:t>
            </a:r>
          </a:p>
          <a:p>
            <a:pPr lvl="0"/>
            <a:r>
              <a:rPr lang="en-MY" sz="2400" dirty="0">
                <a:cs typeface="Times New Roman" pitchFamily="18" charset="0"/>
              </a:rPr>
              <a:t> </a:t>
            </a:r>
            <a:endParaRPr lang="en-MY" sz="24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MY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400" b="1" u="sng" dirty="0" smtClean="0">
                <a:cs typeface="Times New Roman" pitchFamily="18" charset="0"/>
              </a:rPr>
              <a:t>The </a:t>
            </a:r>
            <a:r>
              <a:rPr lang="en-MY" sz="2400" b="1" u="sng" dirty="0">
                <a:solidFill>
                  <a:srgbClr val="FF0000"/>
                </a:solidFill>
                <a:cs typeface="Times New Roman" pitchFamily="18" charset="0"/>
              </a:rPr>
              <a:t>second (pneumonia</a:t>
            </a:r>
            <a:r>
              <a:rPr lang="en-MY" sz="2400" b="1" u="sng" dirty="0">
                <a:cs typeface="Times New Roman" pitchFamily="18" charset="0"/>
              </a:rPr>
              <a:t>) </a:t>
            </a:r>
            <a:r>
              <a:rPr lang="en-MY" sz="2400" b="1" u="sng" dirty="0">
                <a:solidFill>
                  <a:srgbClr val="FF0000"/>
                </a:solidFill>
                <a:cs typeface="Times New Roman" pitchFamily="18" charset="0"/>
              </a:rPr>
              <a:t>stage</a:t>
            </a:r>
            <a:r>
              <a:rPr lang="en-MY" sz="2400" b="1" u="sng" dirty="0">
                <a:cs typeface="Times New Roman" pitchFamily="18" charset="0"/>
              </a:rPr>
              <a:t> </a:t>
            </a:r>
            <a:endParaRPr lang="en-MY" sz="2400" u="sng" dirty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>
                <a:cs typeface="Times New Roman" pitchFamily="18" charset="0"/>
              </a:rPr>
              <a:t> occurs when the </a:t>
            </a:r>
            <a:r>
              <a:rPr lang="en-MY" sz="2200" b="1" dirty="0">
                <a:solidFill>
                  <a:srgbClr val="0070C0"/>
                </a:solidFill>
                <a:cs typeface="Times New Roman" pitchFamily="18" charset="0"/>
              </a:rPr>
              <a:t>infection spreads </a:t>
            </a:r>
            <a:r>
              <a:rPr lang="en-MY" sz="2200" b="1" dirty="0">
                <a:cs typeface="Times New Roman" pitchFamily="18" charset="0"/>
              </a:rPr>
              <a:t>from the lymph nodes </a:t>
            </a:r>
            <a:r>
              <a:rPr lang="en-MY" sz="2200" dirty="0">
                <a:cs typeface="Times New Roman" pitchFamily="18" charset="0"/>
              </a:rPr>
              <a:t> </a:t>
            </a:r>
            <a:r>
              <a:rPr lang="en-MY" sz="2200" b="1" dirty="0" smtClean="0">
                <a:solidFill>
                  <a:srgbClr val="0070C0"/>
                </a:solidFill>
                <a:cs typeface="Times New Roman" pitchFamily="18" charset="0"/>
              </a:rPr>
              <a:t>to </a:t>
            </a:r>
            <a:r>
              <a:rPr lang="en-MY" sz="2200" b="1" dirty="0">
                <a:solidFill>
                  <a:srgbClr val="0070C0"/>
                </a:solidFill>
                <a:cs typeface="Times New Roman" pitchFamily="18" charset="0"/>
              </a:rPr>
              <a:t>the lungs</a:t>
            </a:r>
            <a:r>
              <a:rPr lang="en-MY" sz="2200" dirty="0">
                <a:solidFill>
                  <a:srgbClr val="0070C0"/>
                </a:solidFill>
                <a:cs typeface="Times New Roman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>
                <a:cs typeface="Times New Roman" pitchFamily="18" charset="0"/>
              </a:rPr>
              <a:t> 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Symptoms of the second stage </a:t>
            </a:r>
            <a:r>
              <a:rPr lang="en-MY" sz="2200" b="1" dirty="0">
                <a:solidFill>
                  <a:srgbClr val="0070C0"/>
                </a:solidFill>
                <a:cs typeface="Times New Roman" pitchFamily="18" charset="0"/>
              </a:rPr>
              <a:t>develop suddenly </a:t>
            </a:r>
            <a:r>
              <a:rPr lang="en-MY" sz="2200" b="1" dirty="0" smtClean="0">
                <a:solidFill>
                  <a:srgbClr val="0070C0"/>
                </a:solidFill>
                <a:cs typeface="Times New Roman" pitchFamily="18" charset="0"/>
              </a:rPr>
              <a:t>after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MY" sz="2200" b="1" dirty="0" smtClean="0">
                <a:solidFill>
                  <a:srgbClr val="CC0099"/>
                </a:solidFill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CC0099"/>
                </a:solidFill>
                <a:cs typeface="Times New Roman" pitchFamily="18" charset="0"/>
              </a:rPr>
              <a:t>hours or days </a:t>
            </a:r>
            <a:r>
              <a:rPr lang="en-MY" sz="2200" b="1" dirty="0">
                <a:cs typeface="Times New Roman" pitchFamily="18" charset="0"/>
              </a:rPr>
              <a:t>of the first stage. </a:t>
            </a:r>
            <a:endParaRPr lang="en-MY" sz="2200" dirty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 smtClean="0">
                <a:solidFill>
                  <a:srgbClr val="FF0000"/>
                </a:solidFill>
                <a:cs typeface="Times New Roman" pitchFamily="18" charset="0"/>
              </a:rPr>
              <a:t>Symptoms include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MY" sz="2200" b="1" dirty="0" smtClean="0">
                <a:solidFill>
                  <a:srgbClr val="7030A0"/>
                </a:solidFill>
                <a:cs typeface="Times New Roman" pitchFamily="18" charset="0"/>
              </a:rPr>
              <a:t> </a:t>
            </a:r>
            <a:r>
              <a:rPr lang="en-MY" sz="2200" b="1" dirty="0">
                <a:cs typeface="Times New Roman" pitchFamily="18" charset="0"/>
              </a:rPr>
              <a:t>high </a:t>
            </a:r>
            <a:r>
              <a:rPr lang="en-MY" sz="2200" b="1" dirty="0">
                <a:solidFill>
                  <a:srgbClr val="7030A0"/>
                </a:solidFill>
                <a:cs typeface="Times New Roman" pitchFamily="18" charset="0"/>
              </a:rPr>
              <a:t>fever,  </a:t>
            </a:r>
            <a:r>
              <a:rPr lang="en-MY" sz="2200" b="1" dirty="0" smtClean="0">
                <a:solidFill>
                  <a:srgbClr val="7030A0"/>
                </a:solidFill>
                <a:cs typeface="Times New Roman" pitchFamily="18" charset="0"/>
              </a:rPr>
              <a:t> extreme </a:t>
            </a:r>
            <a:r>
              <a:rPr lang="en-MY" sz="2200" b="1" dirty="0">
                <a:solidFill>
                  <a:srgbClr val="7030A0"/>
                </a:solidFill>
                <a:cs typeface="Times New Roman" pitchFamily="18" charset="0"/>
              </a:rPr>
              <a:t>shortness of breath</a:t>
            </a:r>
            <a:r>
              <a:rPr lang="en-MY" sz="2200" dirty="0">
                <a:solidFill>
                  <a:srgbClr val="7030A0"/>
                </a:solidFill>
                <a:cs typeface="Times New Roman" pitchFamily="18" charset="0"/>
              </a:rPr>
              <a:t>  </a:t>
            </a:r>
            <a:r>
              <a:rPr lang="en-MY" sz="2200" b="1" dirty="0" smtClean="0">
                <a:solidFill>
                  <a:srgbClr val="7030A0"/>
                </a:solidFill>
                <a:cs typeface="Times New Roman" pitchFamily="18" charset="0"/>
              </a:rPr>
              <a:t>shock</a:t>
            </a:r>
            <a:r>
              <a:rPr lang="en-MY" sz="2200" dirty="0">
                <a:solidFill>
                  <a:srgbClr val="7030A0"/>
                </a:solidFill>
                <a:cs typeface="Times New Roman" pitchFamily="18" charset="0"/>
              </a:rPr>
              <a:t>, a</a:t>
            </a:r>
            <a:r>
              <a:rPr lang="en-MY" sz="2200" dirty="0">
                <a:cs typeface="Times New Roman" pitchFamily="18" charset="0"/>
              </a:rPr>
              <a:t>nd </a:t>
            </a:r>
            <a:endParaRPr lang="en-MY" sz="2200" dirty="0" smtClean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MY" sz="2200" b="1" dirty="0" smtClean="0">
                <a:cs typeface="Times New Roman" pitchFamily="18" charset="0"/>
              </a:rPr>
              <a:t>rapid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death within 48 hours </a:t>
            </a:r>
            <a:r>
              <a:rPr lang="en-MY" sz="2200" b="1" dirty="0">
                <a:cs typeface="Times New Roman" pitchFamily="18" charset="0"/>
              </a:rPr>
              <a:t>in fatal cases</a:t>
            </a:r>
            <a:r>
              <a:rPr lang="en-MY" sz="2200" dirty="0" smtClean="0">
                <a:cs typeface="Times New Roman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 smtClean="0">
                <a:cs typeface="Times New Roman" pitchFamily="18" charset="0"/>
              </a:rPr>
              <a:t>mortality </a:t>
            </a:r>
            <a:r>
              <a:rPr lang="en-MY" sz="2200" b="1" dirty="0">
                <a:cs typeface="Times New Roman" pitchFamily="18" charset="0"/>
              </a:rPr>
              <a:t>rates </a:t>
            </a:r>
            <a:r>
              <a:rPr lang="en-MY" sz="2200" dirty="0">
                <a:cs typeface="Times New Roman" pitchFamily="18" charset="0"/>
              </a:rPr>
              <a:t>were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over 85</a:t>
            </a:r>
            <a:r>
              <a:rPr lang="en-MY" sz="2200" b="1" dirty="0" smtClean="0">
                <a:solidFill>
                  <a:srgbClr val="FF0000"/>
                </a:solidFill>
                <a:cs typeface="Times New Roman" pitchFamily="18" charset="0"/>
              </a:rPr>
              <a:t>%,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dirty="0">
                <a:cs typeface="Times New Roman" pitchFamily="18" charset="0"/>
              </a:rPr>
              <a:t> </a:t>
            </a:r>
            <a:r>
              <a:rPr lang="en-MY" sz="2200" b="1" dirty="0" smtClean="0">
                <a:cs typeface="Times New Roman" pitchFamily="18" charset="0"/>
              </a:rPr>
              <a:t>treated </a:t>
            </a:r>
            <a:r>
              <a:rPr lang="en-MY" sz="2200" b="1" dirty="0">
                <a:cs typeface="Times New Roman" pitchFamily="18" charset="0"/>
              </a:rPr>
              <a:t>early case fatality rate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dropped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 45</a:t>
            </a:r>
            <a:r>
              <a:rPr lang="en-MY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%.</a:t>
            </a:r>
          </a:p>
        </p:txBody>
      </p:sp>
      <p:sp>
        <p:nvSpPr>
          <p:cNvPr id="4" name="Rectangle 3"/>
          <p:cNvSpPr/>
          <p:nvPr/>
        </p:nvSpPr>
        <p:spPr>
          <a:xfrm>
            <a:off x="827584" y="183673"/>
            <a:ext cx="33843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dirty="0" smtClean="0">
                <a:latin typeface="Garamond" pitchFamily="18" charset="0"/>
              </a:rPr>
              <a:t>Respiratory infection cont. .. </a:t>
            </a:r>
            <a:endParaRPr lang="en-MY" dirty="0"/>
          </a:p>
        </p:txBody>
      </p:sp>
      <p:sp>
        <p:nvSpPr>
          <p:cNvPr id="5" name="Rectangle 4"/>
          <p:cNvSpPr/>
          <p:nvPr/>
        </p:nvSpPr>
        <p:spPr>
          <a:xfrm>
            <a:off x="146872" y="5264544"/>
            <a:ext cx="8539928" cy="110799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Distinguishing pulmonary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anthrax from more common  causes of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respiratory illness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is essential to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avoiding delays i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n diagnosis and thereby improving outcomes</a:t>
            </a:r>
          </a:p>
        </p:txBody>
      </p:sp>
      <p:pic>
        <p:nvPicPr>
          <p:cNvPr id="7" name="Picture 6" descr="https://upload.wikimedia.org/wikipedia/commons/thumb/e/e6/Anthrax_-_inhalational.jpg/220px-Anthrax_-_inhalational.jpg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831497"/>
            <a:ext cx="2142938" cy="226561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13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56826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21489"/>
            <a:ext cx="9127318" cy="670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MY" sz="2400" b="1" dirty="0" smtClean="0">
                <a:cs typeface="Times New Roman" pitchFamily="18" charset="0"/>
              </a:rPr>
              <a:t>The </a:t>
            </a:r>
            <a:r>
              <a:rPr lang="en-MY" sz="2400" b="1" dirty="0">
                <a:cs typeface="Times New Roman" pitchFamily="18" charset="0"/>
              </a:rPr>
              <a:t>infection of</a:t>
            </a: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 herbivores</a:t>
            </a:r>
            <a:r>
              <a:rPr lang="en-MY" sz="2400" b="1" dirty="0">
                <a:cs typeface="Times New Roman" pitchFamily="18" charset="0"/>
              </a:rPr>
              <a:t> (and occasionally </a:t>
            </a: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humans</a:t>
            </a:r>
            <a:r>
              <a:rPr lang="en-MY" sz="2400" b="1" dirty="0">
                <a:cs typeface="Times New Roman" pitchFamily="18" charset="0"/>
              </a:rPr>
              <a:t>) by the </a:t>
            </a: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inhalational route normally </a:t>
            </a:r>
            <a:r>
              <a:rPr lang="en-MY" sz="2400" b="1" dirty="0">
                <a:cs typeface="Times New Roman" pitchFamily="18" charset="0"/>
              </a:rPr>
              <a:t>proceeds as</a:t>
            </a:r>
            <a:r>
              <a:rPr lang="en-MY" sz="2400" b="1" dirty="0" smtClean="0">
                <a:cs typeface="Times New Roman" pitchFamily="18" charset="0"/>
              </a:rPr>
              <a:t>:</a:t>
            </a:r>
          </a:p>
          <a:p>
            <a:r>
              <a:rPr lang="ar-JO" sz="2000" b="1" dirty="0">
                <a:cs typeface="Times New Roman" pitchFamily="18" charset="0"/>
              </a:rPr>
              <a:t>عادة ما تتم إصابة الحيوانات العاشبة (وأحيانًا البشر) عن طريق الاستنشاق على النحو التالي:</a:t>
            </a:r>
            <a:endParaRPr lang="en-MY" sz="2000" b="1" dirty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>
                <a:cs typeface="Times New Roman" pitchFamily="18" charset="0"/>
              </a:rPr>
              <a:t> Once the spores are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inhaled, </a:t>
            </a:r>
            <a:r>
              <a:rPr lang="en-MY" sz="2400" b="1" dirty="0">
                <a:cs typeface="Times New Roman" pitchFamily="18" charset="0"/>
              </a:rPr>
              <a:t>they are transported </a:t>
            </a:r>
            <a:r>
              <a:rPr lang="en-MY" sz="2400" b="1" dirty="0" smtClean="0">
                <a:cs typeface="Times New Roman" pitchFamily="18" charset="0"/>
              </a:rPr>
              <a:t>into </a:t>
            </a:r>
            <a:r>
              <a:rPr lang="en-MY" sz="2400" b="1" dirty="0">
                <a:cs typeface="Times New Roman" pitchFamily="18" charset="0"/>
              </a:rPr>
              <a:t>the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alveoli</a:t>
            </a:r>
            <a:r>
              <a:rPr lang="en-MY" sz="2400" dirty="0" smtClean="0">
                <a:cs typeface="Times New Roman" pitchFamily="18" charset="0"/>
              </a:rPr>
              <a:t>. </a:t>
            </a:r>
            <a:endParaRPr lang="en-MY" sz="2400" dirty="0" smtClean="0">
              <a:cs typeface="Times New Roman" pitchFamily="18" charset="0"/>
            </a:endParaRPr>
          </a:p>
          <a:p>
            <a:r>
              <a:rPr lang="ar-JO" sz="2000" b="1" dirty="0">
                <a:cs typeface="Times New Roman" pitchFamily="18" charset="0"/>
              </a:rPr>
              <a:t>بمجرد استنشاق الجراثيم ، يتم نقلها إلى الحويصلات الهوائية.</a:t>
            </a:r>
            <a:endParaRPr lang="en-MY" sz="2000" b="1" dirty="0" smtClean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dirty="0">
                <a:cs typeface="Times New Roman" pitchFamily="18" charset="0"/>
              </a:rPr>
              <a:t>The spores are then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picked up by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macrophages </a:t>
            </a:r>
            <a:r>
              <a:rPr lang="en-MY" sz="2400" dirty="0" smtClean="0">
                <a:cs typeface="Times New Roman" pitchFamily="18" charset="0"/>
              </a:rPr>
              <a:t>in </a:t>
            </a:r>
            <a:r>
              <a:rPr lang="en-MY" sz="2400" dirty="0">
                <a:cs typeface="Times New Roman" pitchFamily="18" charset="0"/>
              </a:rPr>
              <a:t>the lungs and are </a:t>
            </a:r>
            <a:r>
              <a:rPr lang="en-MY" sz="2400" b="1" dirty="0">
                <a:solidFill>
                  <a:schemeClr val="accent1"/>
                </a:solidFill>
                <a:cs typeface="Times New Roman" pitchFamily="18" charset="0"/>
              </a:rPr>
              <a:t>transported through </a:t>
            </a:r>
            <a:r>
              <a:rPr lang="en-MY" sz="2400" b="1" dirty="0" smtClean="0">
                <a:solidFill>
                  <a:schemeClr val="accent1"/>
                </a:solidFill>
                <a:cs typeface="Times New Roman" pitchFamily="18" charset="0"/>
              </a:rPr>
              <a:t>lymphatic  </a:t>
            </a:r>
            <a:r>
              <a:rPr lang="en-MY" sz="2400" dirty="0" smtClean="0">
                <a:cs typeface="Times New Roman" pitchFamily="18" charset="0"/>
              </a:rPr>
              <a:t>vessels </a:t>
            </a:r>
            <a:r>
              <a:rPr lang="en-MY" sz="2400" dirty="0">
                <a:cs typeface="Times New Roman" pitchFamily="18" charset="0"/>
              </a:rPr>
              <a:t>to </a:t>
            </a:r>
            <a:r>
              <a:rPr lang="en-MY" sz="2400" dirty="0" smtClean="0">
                <a:cs typeface="Times New Roman" pitchFamily="18" charset="0"/>
              </a:rPr>
              <a:t>the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lymph nodes</a:t>
            </a:r>
            <a:r>
              <a:rPr lang="en-MY" sz="2400" b="1" dirty="0">
                <a:cs typeface="Times New Roman" pitchFamily="18" charset="0"/>
              </a:rPr>
              <a:t>  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in the 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mediastinum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.</a:t>
            </a:r>
            <a:r>
              <a:rPr lang="en-MY" b="1" dirty="0" smtClean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ar-JO" b="1" dirty="0">
                <a:solidFill>
                  <a:srgbClr val="0070C0"/>
                </a:solidFill>
                <a:cs typeface="Times New Roman" pitchFamily="18" charset="0"/>
              </a:rPr>
              <a:t>ثم يتم التقاط الجراثيم بواسطة الضامة في الرئتين ويتم نقلها عبر الأوعية اللمفاوية إلى العقد الليمفاوية في المنصف.</a:t>
            </a:r>
            <a:endParaRPr lang="en-MY" b="1" dirty="0">
              <a:solidFill>
                <a:srgbClr val="0070C0"/>
              </a:solidFill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Once in the lymph </a:t>
            </a:r>
            <a:r>
              <a:rPr lang="en-MY" sz="2400" b="1" dirty="0">
                <a:cs typeface="Times New Roman" pitchFamily="18" charset="0"/>
              </a:rPr>
              <a:t>nodes, the spores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germinate</a:t>
            </a:r>
            <a:r>
              <a:rPr lang="en-MY" sz="2400" b="1" dirty="0">
                <a:cs typeface="Times New Roman" pitchFamily="18" charset="0"/>
              </a:rPr>
              <a:t> into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endParaRPr lang="en-MY" sz="2400" b="1" dirty="0" smtClean="0">
              <a:solidFill>
                <a:srgbClr val="0070C0"/>
              </a:solidFill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ar-JO" b="1" dirty="0">
                <a:cs typeface="Times New Roman" pitchFamily="18" charset="0"/>
              </a:rPr>
              <a:t>بمجرد دخولها إلى الغدد الليمفاوية ، تنبت الجراثيم فيها</a:t>
            </a:r>
            <a:endParaRPr lang="en-MY" b="1" dirty="0" smtClean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active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bacilli </a:t>
            </a:r>
            <a:r>
              <a:rPr lang="en-MY" sz="2400" b="1" dirty="0">
                <a:cs typeface="Times New Roman" pitchFamily="18" charset="0"/>
              </a:rPr>
              <a:t>that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multiply</a:t>
            </a:r>
            <a:r>
              <a:rPr lang="en-MY" sz="2400" b="1" dirty="0">
                <a:cs typeface="Times New Roman" pitchFamily="18" charset="0"/>
              </a:rPr>
              <a:t> and </a:t>
            </a:r>
            <a:r>
              <a:rPr lang="en-MY" sz="2400" b="1" dirty="0" smtClean="0">
                <a:cs typeface="Times New Roman" pitchFamily="18" charset="0"/>
              </a:rPr>
              <a:t>eventually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 smtClean="0"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burst the </a:t>
            </a:r>
            <a:r>
              <a:rPr lang="en-MY" sz="2400" b="1" dirty="0" smtClean="0">
                <a:cs typeface="Times New Roman" pitchFamily="18" charset="0"/>
              </a:rPr>
              <a:t>macrophages, </a:t>
            </a:r>
            <a:r>
              <a:rPr lang="ar-JO" b="1" dirty="0" smtClean="0">
                <a:cs typeface="Times New Roman" pitchFamily="18" charset="0"/>
              </a:rPr>
              <a:t>الجراثيم</a:t>
            </a:r>
            <a:r>
              <a:rPr lang="ar-JO" b="1" dirty="0" smtClean="0">
                <a:cs typeface="Times New Roman" pitchFamily="18" charset="0"/>
              </a:rPr>
              <a:t> </a:t>
            </a:r>
            <a:r>
              <a:rPr lang="ar-JO" b="1" dirty="0">
                <a:cs typeface="Times New Roman" pitchFamily="18" charset="0"/>
              </a:rPr>
              <a:t>النشطة التي تتكاثر وتنفجر الضامة في النهاية</a:t>
            </a:r>
            <a:endParaRPr lang="en-MY" sz="2400" b="1" dirty="0" smtClean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releasing </a:t>
            </a:r>
            <a:r>
              <a:rPr lang="en-MY" sz="2400" b="1" dirty="0">
                <a:cs typeface="Times New Roman" pitchFamily="18" charset="0"/>
              </a:rPr>
              <a:t>many more bacilli into the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bloodstream</a:t>
            </a:r>
            <a:r>
              <a:rPr lang="en-MY" sz="2400" b="1" dirty="0">
                <a:cs typeface="Times New Roman" pitchFamily="18" charset="0"/>
              </a:rPr>
              <a:t> to </a:t>
            </a:r>
            <a:endParaRPr lang="en-MY" sz="2400" b="1" dirty="0" smtClean="0">
              <a:cs typeface="Times New Roman" pitchFamily="18" charset="0"/>
            </a:endParaRPr>
          </a:p>
          <a:p>
            <a:r>
              <a:rPr lang="en-MY" sz="2400" b="1" dirty="0">
                <a:cs typeface="Times New Roman" pitchFamily="18" charset="0"/>
              </a:rPr>
              <a:t> </a:t>
            </a:r>
            <a:r>
              <a:rPr lang="en-MY" sz="2400" b="1" dirty="0" smtClean="0">
                <a:cs typeface="Times New Roman" pitchFamily="18" charset="0"/>
              </a:rPr>
              <a:t>        be </a:t>
            </a:r>
            <a:r>
              <a:rPr lang="en-MY" sz="2400" b="1" dirty="0">
                <a:cs typeface="Times New Roman" pitchFamily="18" charset="0"/>
              </a:rPr>
              <a:t>transferred to the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entire body. </a:t>
            </a:r>
            <a:r>
              <a:rPr lang="ar-JO" b="1" dirty="0">
                <a:cs typeface="Times New Roman" pitchFamily="18" charset="0"/>
              </a:rPr>
              <a:t>إطلاق المزيد من </a:t>
            </a:r>
            <a:r>
              <a:rPr lang="ar-JO" b="1" dirty="0" smtClean="0">
                <a:cs typeface="Times New Roman" pitchFamily="18" charset="0"/>
              </a:rPr>
              <a:t>الجراثيم </a:t>
            </a:r>
            <a:r>
              <a:rPr lang="ar-JO" b="1" dirty="0">
                <a:cs typeface="Times New Roman" pitchFamily="18" charset="0"/>
              </a:rPr>
              <a:t>في مجرى الدم ليتم نقلها إلى الجسم كله.</a:t>
            </a:r>
            <a:endParaRPr lang="en-MY" b="1" dirty="0">
              <a:cs typeface="Times New Roman" pitchFamily="18" charset="0"/>
            </a:endParaRPr>
          </a:p>
          <a:p>
            <a:pPr algn="ctr"/>
            <a:r>
              <a:rPr lang="en-MY" sz="2400" b="1" i="1" dirty="0" smtClean="0">
                <a:latin typeface="Garamond" pitchFamily="18" charset="0"/>
              </a:rPr>
              <a:t>     </a:t>
            </a:r>
            <a:r>
              <a:rPr lang="en-MY" sz="1400" b="1" i="1" dirty="0" smtClean="0">
                <a:latin typeface="Garamond" pitchFamily="18" charset="0"/>
              </a:rPr>
              <a:t>Once </a:t>
            </a:r>
            <a:r>
              <a:rPr lang="en-MY" sz="1400" b="1" i="1" dirty="0">
                <a:latin typeface="Garamond" pitchFamily="18" charset="0"/>
              </a:rPr>
              <a:t>in the blood stream</a:t>
            </a:r>
            <a:r>
              <a:rPr lang="en-MY" sz="1600" i="1" dirty="0">
                <a:latin typeface="Garamond" pitchFamily="18" charset="0"/>
              </a:rPr>
              <a:t>, these bacilli </a:t>
            </a:r>
            <a:r>
              <a:rPr lang="en-MY" sz="1600" b="1" i="1" dirty="0">
                <a:latin typeface="Garamond" pitchFamily="18" charset="0"/>
              </a:rPr>
              <a:t>release three proteins </a:t>
            </a:r>
            <a:r>
              <a:rPr lang="en-MY" sz="1600" i="1" dirty="0">
                <a:latin typeface="Garamond" pitchFamily="18" charset="0"/>
              </a:rPr>
              <a:t>named </a:t>
            </a:r>
            <a:r>
              <a:rPr lang="en-MY" sz="1600" i="1" dirty="0">
                <a:latin typeface="Garamond" pitchFamily="18" charset="0"/>
                <a:hlinkClick r:id="rId2"/>
              </a:rPr>
              <a:t>lethal </a:t>
            </a:r>
            <a:r>
              <a:rPr lang="en-MY" sz="1600" i="1" dirty="0" smtClean="0">
                <a:latin typeface="Garamond" pitchFamily="18" charset="0"/>
                <a:hlinkClick r:id="rId2"/>
              </a:rPr>
              <a:t>factor</a:t>
            </a:r>
            <a:r>
              <a:rPr lang="en-MY" sz="1600" i="1" dirty="0">
                <a:latin typeface="Garamond" pitchFamily="18" charset="0"/>
              </a:rPr>
              <a:t>, </a:t>
            </a:r>
            <a:r>
              <a:rPr lang="en-MY" sz="1600" i="1" dirty="0" err="1" smtClean="0">
                <a:latin typeface="Garamond" pitchFamily="18" charset="0"/>
              </a:rPr>
              <a:t>edema</a:t>
            </a:r>
            <a:r>
              <a:rPr lang="en-MY" sz="1600" i="1" dirty="0" smtClean="0">
                <a:latin typeface="Garamond" pitchFamily="18" charset="0"/>
              </a:rPr>
              <a:t> </a:t>
            </a:r>
            <a:r>
              <a:rPr lang="en-MY" sz="1600" i="1" dirty="0">
                <a:latin typeface="Garamond" pitchFamily="18" charset="0"/>
              </a:rPr>
              <a:t>factor, and protective antigen. </a:t>
            </a:r>
            <a:r>
              <a:rPr lang="en-MY" sz="1600" i="1" dirty="0" smtClean="0">
                <a:latin typeface="Garamond" pitchFamily="18" charset="0"/>
              </a:rPr>
              <a:t>   The </a:t>
            </a:r>
            <a:r>
              <a:rPr lang="en-MY" sz="1600" i="1" dirty="0">
                <a:latin typeface="Garamond" pitchFamily="18" charset="0"/>
              </a:rPr>
              <a:t>three are </a:t>
            </a:r>
            <a:r>
              <a:rPr lang="en-MY" sz="1600" b="1" i="1" dirty="0">
                <a:latin typeface="Garamond" pitchFamily="18" charset="0"/>
              </a:rPr>
              <a:t>not toxic by themselve</a:t>
            </a:r>
            <a:r>
              <a:rPr lang="en-MY" sz="1600" i="1" dirty="0">
                <a:latin typeface="Garamond" pitchFamily="18" charset="0"/>
              </a:rPr>
              <a:t>s, but their combination is incredibly lethal to </a:t>
            </a:r>
            <a:r>
              <a:rPr lang="en-MY" sz="1600" i="1" dirty="0" smtClean="0">
                <a:latin typeface="Garamond" pitchFamily="18" charset="0"/>
              </a:rPr>
              <a:t>humans</a:t>
            </a:r>
            <a:endParaRPr lang="ar-JO" sz="1600" i="1" dirty="0" smtClean="0">
              <a:latin typeface="Garamond" pitchFamily="18" charset="0"/>
            </a:endParaRPr>
          </a:p>
          <a:p>
            <a:pPr algn="ctr"/>
            <a:r>
              <a:rPr lang="ar-JO" sz="1600" b="1" i="1" dirty="0">
                <a:latin typeface="Garamond" pitchFamily="18" charset="0"/>
              </a:rPr>
              <a:t>بمجرد دخول مجرى الدم ، تطلق هذه العصيات ثلاثة بروتينات تسمى العامل المميت وعامل الوذمة ومستضد الحماية. الثلاثة ليست سامة في حد ذاتها ، ولكن مزيجها قاتل بشكل لا يصدق للإنسان</a:t>
            </a:r>
            <a:endParaRPr lang="en-MY" sz="1600" b="1" i="1" dirty="0"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51520" y="0"/>
            <a:ext cx="33843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dirty="0" smtClean="0">
                <a:latin typeface="Garamond" pitchFamily="18" charset="0"/>
              </a:rPr>
              <a:t>Respiratory infection cont. .. </a:t>
            </a:r>
            <a:endParaRPr lang="en-MY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14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164291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5924" y="-18832"/>
            <a:ext cx="8964488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000" b="1" u="sng" dirty="0" smtClean="0">
                <a:solidFill>
                  <a:srgbClr val="C00000"/>
                </a:solidFill>
              </a:rPr>
              <a:t>  </a:t>
            </a:r>
            <a:r>
              <a:rPr lang="en-MY" sz="2000" b="1" u="sng" dirty="0" smtClean="0">
                <a:solidFill>
                  <a:srgbClr val="C00000"/>
                </a:solidFill>
                <a:cs typeface="Times New Roman" pitchFamily="18" charset="0"/>
              </a:rPr>
              <a:t>III  Gastrointestinal </a:t>
            </a:r>
            <a:r>
              <a:rPr lang="en-MY" sz="2000" b="1" u="sng" dirty="0">
                <a:solidFill>
                  <a:srgbClr val="C00000"/>
                </a:solidFill>
                <a:cs typeface="Times New Roman" pitchFamily="18" charset="0"/>
              </a:rPr>
              <a:t>infection (GI</a:t>
            </a:r>
            <a:r>
              <a:rPr lang="en-MY" sz="2000" b="1" dirty="0">
                <a:solidFill>
                  <a:srgbClr val="C00000"/>
                </a:solidFill>
                <a:cs typeface="Times New Roman" pitchFamily="18" charset="0"/>
              </a:rPr>
              <a:t>) </a:t>
            </a:r>
            <a:r>
              <a:rPr lang="ar-JO" sz="2000" b="1" dirty="0" smtClean="0">
                <a:solidFill>
                  <a:srgbClr val="C00000"/>
                </a:solidFill>
                <a:cs typeface="Times New Roman" pitchFamily="18" charset="0"/>
              </a:rPr>
              <a:t>عدوى الجهاز الهضمي</a:t>
            </a:r>
            <a:endParaRPr lang="en-MY" sz="2000" b="1" dirty="0">
              <a:solidFill>
                <a:srgbClr val="C00000"/>
              </a:solidFill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000" dirty="0">
                <a:cs typeface="Times New Roman" pitchFamily="18" charset="0"/>
              </a:rPr>
              <a:t>is most </a:t>
            </a:r>
            <a:r>
              <a:rPr lang="en-MY" sz="2000" b="1" dirty="0">
                <a:cs typeface="Times New Roman" pitchFamily="18" charset="0"/>
              </a:rPr>
              <a:t>often caused by </a:t>
            </a:r>
            <a:r>
              <a:rPr lang="en-MY" sz="2000" b="1" dirty="0">
                <a:solidFill>
                  <a:srgbClr val="0070C0"/>
                </a:solidFill>
                <a:cs typeface="Times New Roman" pitchFamily="18" charset="0"/>
              </a:rPr>
              <a:t>consuming </a:t>
            </a:r>
            <a:r>
              <a:rPr lang="en-MY" sz="2000" b="1" dirty="0">
                <a:solidFill>
                  <a:srgbClr val="FF0000"/>
                </a:solidFill>
                <a:cs typeface="Times New Roman" pitchFamily="18" charset="0"/>
              </a:rPr>
              <a:t>anthrax-infected meat </a:t>
            </a:r>
            <a:r>
              <a:rPr lang="en-MY" sz="2000" b="1" dirty="0" smtClean="0">
                <a:cs typeface="Times New Roman" pitchFamily="18" charset="0"/>
              </a:rPr>
              <a:t>and </a:t>
            </a:r>
            <a:r>
              <a:rPr lang="en-MY" sz="2000" dirty="0" smtClean="0">
                <a:cs typeface="Times New Roman" pitchFamily="18" charset="0"/>
              </a:rPr>
              <a:t>is </a:t>
            </a:r>
            <a:r>
              <a:rPr lang="en-MY" sz="2000" b="1" dirty="0">
                <a:solidFill>
                  <a:srgbClr val="FF0000"/>
                </a:solidFill>
                <a:cs typeface="Times New Roman" pitchFamily="18" charset="0"/>
              </a:rPr>
              <a:t>characterized </a:t>
            </a:r>
            <a:r>
              <a:rPr lang="en-MY" sz="2000" b="1" dirty="0" smtClean="0">
                <a:solidFill>
                  <a:srgbClr val="FF0000"/>
                </a:solidFill>
                <a:cs typeface="Times New Roman" pitchFamily="18" charset="0"/>
              </a:rPr>
              <a:t>by</a:t>
            </a:r>
            <a:r>
              <a:rPr lang="ar-JO" sz="16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ar-JO" sz="1600" b="1" dirty="0">
                <a:cs typeface="Times New Roman" pitchFamily="18" charset="0"/>
              </a:rPr>
              <a:t>غالبًا ما ينتج عن تناول اللحوم المصابة بالجمرة الخبيثة وتتميز بـ</a:t>
            </a:r>
            <a:endParaRPr lang="ar-JO" sz="1600" b="1" dirty="0" smtClean="0">
              <a:cs typeface="Times New Roman" pitchFamily="18" charset="0"/>
            </a:endParaRPr>
          </a:p>
          <a:p>
            <a:pPr lvl="0"/>
            <a:r>
              <a:rPr lang="en-MY" sz="2000" b="1" dirty="0" smtClean="0">
                <a:solidFill>
                  <a:schemeClr val="tx2"/>
                </a:solidFill>
                <a:cs typeface="Times New Roman" pitchFamily="18" charset="0"/>
              </a:rPr>
              <a:t>diarrhoea</a:t>
            </a:r>
            <a:r>
              <a:rPr lang="en-MY" sz="2000" b="1" dirty="0" smtClean="0">
                <a:solidFill>
                  <a:schemeClr val="tx2"/>
                </a:solidFill>
                <a:cs typeface="Times New Roman" pitchFamily="18" charset="0"/>
              </a:rPr>
              <a:t>, </a:t>
            </a:r>
            <a:r>
              <a:rPr lang="en-MY" sz="2000" b="1" dirty="0">
                <a:solidFill>
                  <a:schemeClr val="tx2"/>
                </a:solidFill>
                <a:cs typeface="Times New Roman" pitchFamily="18" charset="0"/>
              </a:rPr>
              <a:t>potentially with blood, </a:t>
            </a:r>
            <a:r>
              <a:rPr lang="ar-JO" sz="2000" b="1" dirty="0">
                <a:solidFill>
                  <a:schemeClr val="tx2"/>
                </a:solidFill>
                <a:cs typeface="Times New Roman" pitchFamily="18" charset="0"/>
              </a:rPr>
              <a:t>الإسهال مع الدم</a:t>
            </a:r>
            <a:endParaRPr lang="en-MY" sz="2000" b="1" dirty="0" smtClean="0">
              <a:solidFill>
                <a:schemeClr val="tx2"/>
              </a:solidFill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§"/>
            </a:pPr>
            <a:r>
              <a:rPr lang="en-MY" sz="2000" b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MY" sz="2000" b="1" dirty="0" smtClean="0">
                <a:solidFill>
                  <a:schemeClr val="tx2"/>
                </a:solidFill>
                <a:cs typeface="Times New Roman" pitchFamily="18" charset="0"/>
              </a:rPr>
              <a:t>abdominal </a:t>
            </a:r>
            <a:r>
              <a:rPr lang="en-MY" sz="2000" b="1" dirty="0">
                <a:solidFill>
                  <a:schemeClr val="tx2"/>
                </a:solidFill>
                <a:cs typeface="Times New Roman" pitchFamily="18" charset="0"/>
              </a:rPr>
              <a:t>pains, </a:t>
            </a:r>
            <a:r>
              <a:rPr lang="ar-JO" sz="2000" b="1" dirty="0" smtClean="0">
                <a:solidFill>
                  <a:schemeClr val="tx2"/>
                </a:solidFill>
                <a:cs typeface="Times New Roman" pitchFamily="18" charset="0"/>
              </a:rPr>
              <a:t>اللام البطن</a:t>
            </a:r>
            <a:endParaRPr lang="en-MY" sz="2000" b="1" dirty="0" smtClean="0">
              <a:solidFill>
                <a:schemeClr val="tx2"/>
              </a:solidFill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§"/>
            </a:pPr>
            <a:r>
              <a:rPr lang="en-MY" sz="2000" b="1" dirty="0" smtClean="0">
                <a:solidFill>
                  <a:schemeClr val="tx2"/>
                </a:solidFill>
                <a:cs typeface="Times New Roman" pitchFamily="18" charset="0"/>
              </a:rPr>
              <a:t>loss </a:t>
            </a:r>
            <a:r>
              <a:rPr lang="en-MY" sz="2000" b="1" dirty="0">
                <a:solidFill>
                  <a:schemeClr val="tx2"/>
                </a:solidFill>
                <a:cs typeface="Times New Roman" pitchFamily="18" charset="0"/>
              </a:rPr>
              <a:t>of appetite</a:t>
            </a:r>
            <a:r>
              <a:rPr lang="en-MY" sz="2000" b="1" dirty="0" smtClean="0">
                <a:solidFill>
                  <a:schemeClr val="tx2"/>
                </a:solidFill>
                <a:cs typeface="Times New Roman" pitchFamily="18" charset="0"/>
              </a:rPr>
              <a:t>.</a:t>
            </a:r>
            <a:r>
              <a:rPr lang="ar-JO" sz="2000" b="1" dirty="0" smtClean="0">
                <a:solidFill>
                  <a:schemeClr val="tx2"/>
                </a:solidFill>
                <a:cs typeface="Times New Roman" pitchFamily="18" charset="0"/>
              </a:rPr>
              <a:t> فقدان الشهيه</a:t>
            </a:r>
            <a:endParaRPr lang="en-MY" sz="2000" dirty="0">
              <a:solidFill>
                <a:schemeClr val="tx2"/>
              </a:solidFill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§"/>
            </a:pPr>
            <a:r>
              <a:rPr lang="en-MY" sz="2000" b="1" u="sng" baseline="30000" dirty="0">
                <a:cs typeface="Times New Roman" pitchFamily="18" charset="0"/>
              </a:rPr>
              <a:t> </a:t>
            </a:r>
            <a:r>
              <a:rPr lang="en-MY" sz="2000" b="1" dirty="0">
                <a:solidFill>
                  <a:srgbClr val="FF0000"/>
                </a:solidFill>
                <a:cs typeface="Times New Roman" pitchFamily="18" charset="0"/>
              </a:rPr>
              <a:t>Occasional </a:t>
            </a:r>
            <a:r>
              <a:rPr lang="en-MY" sz="2000" b="1" dirty="0" smtClean="0">
                <a:solidFill>
                  <a:srgbClr val="FF0000"/>
                </a:solidFill>
                <a:cs typeface="Times New Roman" pitchFamily="18" charset="0"/>
              </a:rPr>
              <a:t>vomiting </a:t>
            </a:r>
            <a:r>
              <a:rPr lang="en-MY" sz="2000" b="1" dirty="0">
                <a:solidFill>
                  <a:srgbClr val="FF0000"/>
                </a:solidFill>
                <a:cs typeface="Times New Roman" pitchFamily="18" charset="0"/>
              </a:rPr>
              <a:t>of blood</a:t>
            </a:r>
            <a:r>
              <a:rPr lang="en-MY" sz="20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000" b="1" dirty="0">
                <a:cs typeface="Times New Roman" pitchFamily="18" charset="0"/>
              </a:rPr>
              <a:t> can </a:t>
            </a:r>
            <a:r>
              <a:rPr lang="en-MY" sz="2000" b="1" dirty="0" smtClean="0">
                <a:cs typeface="Times New Roman" pitchFamily="18" charset="0"/>
              </a:rPr>
              <a:t>occur</a:t>
            </a:r>
            <a:r>
              <a:rPr lang="ar-JO" b="1" dirty="0" smtClean="0">
                <a:cs typeface="Times New Roman" pitchFamily="18" charset="0"/>
              </a:rPr>
              <a:t>. </a:t>
            </a:r>
            <a:r>
              <a:rPr lang="ar-JO" b="1" dirty="0">
                <a:cs typeface="Times New Roman" pitchFamily="18" charset="0"/>
              </a:rPr>
              <a:t>يمكن أن يحدث القيء العرضي للدم. </a:t>
            </a:r>
            <a:endParaRPr lang="en-MY" dirty="0">
              <a:cs typeface="Times New Roman" pitchFamily="18" charset="0"/>
            </a:endParaRPr>
          </a:p>
          <a:p>
            <a:pPr lvl="0"/>
            <a:r>
              <a:rPr lang="en-MY" sz="2000" dirty="0">
                <a:cs typeface="Times New Roman" pitchFamily="18" charset="0"/>
              </a:rPr>
              <a:t> </a:t>
            </a:r>
            <a:r>
              <a:rPr lang="en-MY" sz="2000" b="1" u="sng" dirty="0">
                <a:solidFill>
                  <a:srgbClr val="7030A0"/>
                </a:solidFill>
                <a:cs typeface="Times New Roman" pitchFamily="18" charset="0"/>
              </a:rPr>
              <a:t>Lesions have been found </a:t>
            </a:r>
            <a:r>
              <a:rPr lang="ar-JO" sz="2000" b="1" u="sng" dirty="0">
                <a:solidFill>
                  <a:srgbClr val="7030A0"/>
                </a:solidFill>
                <a:cs typeface="Times New Roman" pitchFamily="18" charset="0"/>
              </a:rPr>
              <a:t>تم العثور على الآفات</a:t>
            </a:r>
            <a:endParaRPr lang="en-MY" sz="2000" b="1" u="sng" dirty="0">
              <a:solidFill>
                <a:srgbClr val="7030A0"/>
              </a:solidFill>
              <a:cs typeface="Times New Roman" pitchFamily="18" charset="0"/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en-MY" sz="2000" dirty="0">
                <a:cs typeface="Times New Roman" pitchFamily="18" charset="0"/>
              </a:rPr>
              <a:t>in </a:t>
            </a:r>
            <a:r>
              <a:rPr lang="en-MY" sz="2000" b="1" dirty="0">
                <a:cs typeface="Times New Roman" pitchFamily="18" charset="0"/>
              </a:rPr>
              <a:t>the </a:t>
            </a:r>
            <a:r>
              <a:rPr lang="en-MY" sz="2000" b="1" dirty="0">
                <a:solidFill>
                  <a:srgbClr val="FF0000"/>
                </a:solidFill>
                <a:cs typeface="Times New Roman" pitchFamily="18" charset="0"/>
              </a:rPr>
              <a:t>intestines</a:t>
            </a:r>
            <a:r>
              <a:rPr lang="en-MY" sz="2000" b="1" dirty="0">
                <a:cs typeface="Times New Roman" pitchFamily="18" charset="0"/>
              </a:rPr>
              <a:t> and </a:t>
            </a:r>
            <a:r>
              <a:rPr lang="ar-JO" sz="2000" b="1" dirty="0">
                <a:cs typeface="Times New Roman" pitchFamily="18" charset="0"/>
              </a:rPr>
              <a:t>في الامعاء</a:t>
            </a:r>
            <a:endParaRPr lang="en-MY" sz="2000" b="1" dirty="0" smtClean="0">
              <a:cs typeface="Times New Roman" pitchFamily="18" charset="0"/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en-MY" sz="2000" dirty="0" smtClean="0">
                <a:cs typeface="Times New Roman" pitchFamily="18" charset="0"/>
              </a:rPr>
              <a:t>in </a:t>
            </a:r>
            <a:r>
              <a:rPr lang="en-MY" sz="2000" dirty="0">
                <a:cs typeface="Times New Roman" pitchFamily="18" charset="0"/>
              </a:rPr>
              <a:t>the </a:t>
            </a:r>
            <a:r>
              <a:rPr lang="en-MY" sz="2000" b="1" dirty="0">
                <a:solidFill>
                  <a:srgbClr val="FF0000"/>
                </a:solidFill>
                <a:cs typeface="Times New Roman" pitchFamily="18" charset="0"/>
              </a:rPr>
              <a:t>mouth </a:t>
            </a:r>
            <a:r>
              <a:rPr lang="en-MY" sz="2000" b="1" dirty="0" smtClean="0">
                <a:cs typeface="Times New Roman" pitchFamily="18" charset="0"/>
              </a:rPr>
              <a:t>and</a:t>
            </a:r>
            <a:r>
              <a:rPr lang="ar-JO" sz="2000" b="1" dirty="0" smtClean="0">
                <a:cs typeface="Times New Roman" pitchFamily="18" charset="0"/>
              </a:rPr>
              <a:t> في الفم </a:t>
            </a:r>
            <a:endParaRPr lang="en-MY" sz="2000" b="1" dirty="0" smtClean="0">
              <a:cs typeface="Times New Roman" pitchFamily="18" charset="0"/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en-MY" sz="20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000" b="1" dirty="0">
                <a:solidFill>
                  <a:srgbClr val="FF0000"/>
                </a:solidFill>
                <a:cs typeface="Times New Roman" pitchFamily="18" charset="0"/>
              </a:rPr>
              <a:t>throat</a:t>
            </a:r>
            <a:r>
              <a:rPr lang="en-MY" sz="2000" dirty="0">
                <a:solidFill>
                  <a:srgbClr val="FF0000"/>
                </a:solidFill>
                <a:cs typeface="Times New Roman" pitchFamily="18" charset="0"/>
              </a:rPr>
              <a:t>. </a:t>
            </a:r>
            <a:r>
              <a:rPr lang="ar-JO" sz="2000" dirty="0" smtClean="0">
                <a:solidFill>
                  <a:srgbClr val="FF0000"/>
                </a:solidFill>
                <a:cs typeface="Times New Roman" pitchFamily="18" charset="0"/>
              </a:rPr>
              <a:t>في الحلق</a:t>
            </a:r>
            <a:endParaRPr lang="en-MY" sz="2000" dirty="0">
              <a:solidFill>
                <a:srgbClr val="FF0000"/>
              </a:solidFill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q"/>
            </a:pPr>
            <a:r>
              <a:rPr lang="en-MY" sz="2000" b="1" dirty="0">
                <a:cs typeface="Times New Roman" pitchFamily="18" charset="0"/>
              </a:rPr>
              <a:t>After the bacterium invades the </a:t>
            </a:r>
            <a:r>
              <a:rPr lang="en-MY" sz="2000" b="1" dirty="0">
                <a:solidFill>
                  <a:srgbClr val="FF0000"/>
                </a:solidFill>
                <a:cs typeface="Times New Roman" pitchFamily="18" charset="0"/>
              </a:rPr>
              <a:t>gastrointestinal system</a:t>
            </a:r>
            <a:r>
              <a:rPr lang="en-MY" sz="2000" b="1" dirty="0">
                <a:cs typeface="Times New Roman" pitchFamily="18" charset="0"/>
              </a:rPr>
              <a:t>, </a:t>
            </a:r>
            <a:endParaRPr lang="ar-JO" sz="2000" b="1" dirty="0" smtClean="0">
              <a:cs typeface="Times New Roman" pitchFamily="18" charset="0"/>
            </a:endParaRPr>
          </a:p>
          <a:p>
            <a:pPr lvl="0"/>
            <a:r>
              <a:rPr lang="ar-JO" b="1" dirty="0">
                <a:cs typeface="Times New Roman" pitchFamily="18" charset="0"/>
              </a:rPr>
              <a:t>بعد أن تغزو البكتيريا الجهاز الهضمي</a:t>
            </a:r>
            <a:endParaRPr lang="en-MY" b="1" dirty="0" smtClean="0"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000" b="1" dirty="0" smtClean="0">
                <a:cs typeface="Times New Roman" pitchFamily="18" charset="0"/>
              </a:rPr>
              <a:t>it </a:t>
            </a:r>
            <a:r>
              <a:rPr lang="en-MY" sz="2000" b="1" dirty="0">
                <a:cs typeface="Times New Roman" pitchFamily="18" charset="0"/>
              </a:rPr>
              <a:t>spreads </a:t>
            </a:r>
            <a:r>
              <a:rPr lang="en-MY" sz="2000" b="1" dirty="0">
                <a:solidFill>
                  <a:srgbClr val="FF0000"/>
                </a:solidFill>
                <a:cs typeface="Times New Roman" pitchFamily="18" charset="0"/>
              </a:rPr>
              <a:t>to the bloodstream </a:t>
            </a:r>
            <a:r>
              <a:rPr lang="en-MY" sz="2000" b="1" dirty="0">
                <a:cs typeface="Times New Roman" pitchFamily="18" charset="0"/>
              </a:rPr>
              <a:t>and throughout the body, while continuing to </a:t>
            </a:r>
            <a:r>
              <a:rPr lang="en-MY" sz="2000" b="1" dirty="0">
                <a:solidFill>
                  <a:srgbClr val="0070C0"/>
                </a:solidFill>
                <a:cs typeface="Times New Roman" pitchFamily="18" charset="0"/>
              </a:rPr>
              <a:t>make toxins.</a:t>
            </a:r>
            <a:r>
              <a:rPr lang="en-MY" sz="12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ar-JO" sz="2000" b="1" dirty="0">
                <a:solidFill>
                  <a:srgbClr val="0070C0"/>
                </a:solidFill>
                <a:cs typeface="Times New Roman" pitchFamily="18" charset="0"/>
              </a:rPr>
              <a:t>ينتشر في مجرى الدم وفي جميع أنحاء الجسم ، مع الاستمرار في إنتاج السموم</a:t>
            </a:r>
            <a:endParaRPr lang="en-MY" sz="2000" b="1" dirty="0" smtClean="0">
              <a:solidFill>
                <a:srgbClr val="0070C0"/>
              </a:solidFill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000" b="1" dirty="0" smtClean="0">
                <a:solidFill>
                  <a:prstClr val="black"/>
                </a:solidFill>
                <a:cs typeface="Times New Roman" pitchFamily="18" charset="0"/>
              </a:rPr>
              <a:t>GI infections </a:t>
            </a:r>
            <a:r>
              <a:rPr lang="en-MY" sz="2000" b="1" dirty="0" smtClean="0">
                <a:solidFill>
                  <a:srgbClr val="FF0000"/>
                </a:solidFill>
                <a:cs typeface="Times New Roman" pitchFamily="18" charset="0"/>
              </a:rPr>
              <a:t>can be treated, </a:t>
            </a:r>
            <a:r>
              <a:rPr lang="ar-JO" sz="2000" b="1" dirty="0">
                <a:solidFill>
                  <a:srgbClr val="FF0000"/>
                </a:solidFill>
                <a:cs typeface="Times New Roman" pitchFamily="18" charset="0"/>
              </a:rPr>
              <a:t>يمكن علاج التهابات الجهاز الهضمي ،</a:t>
            </a:r>
            <a:endParaRPr lang="en-MY" sz="2000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000" dirty="0" smtClean="0">
                <a:solidFill>
                  <a:prstClr val="black"/>
                </a:solidFill>
                <a:cs typeface="Times New Roman" pitchFamily="18" charset="0"/>
              </a:rPr>
              <a:t>   but usually result in </a:t>
            </a:r>
            <a:r>
              <a:rPr lang="en-MY" sz="2000" b="1" dirty="0" smtClean="0">
                <a:solidFill>
                  <a:srgbClr val="FF0000"/>
                </a:solidFill>
                <a:cs typeface="Times New Roman" pitchFamily="18" charset="0"/>
              </a:rPr>
              <a:t>fatality </a:t>
            </a:r>
            <a:r>
              <a:rPr lang="en-MY" sz="2000" b="1" dirty="0" smtClean="0">
                <a:solidFill>
                  <a:prstClr val="black"/>
                </a:solidFill>
                <a:cs typeface="Times New Roman" pitchFamily="18" charset="0"/>
              </a:rPr>
              <a:t>rates </a:t>
            </a:r>
            <a:r>
              <a:rPr lang="en-MY" sz="2000" dirty="0" smtClean="0">
                <a:solidFill>
                  <a:srgbClr val="FF0000"/>
                </a:solidFill>
                <a:cs typeface="Times New Roman" pitchFamily="18" charset="0"/>
              </a:rPr>
              <a:t>of </a:t>
            </a:r>
            <a:r>
              <a:rPr lang="en-MY" sz="2000" b="1" dirty="0" smtClean="0">
                <a:solidFill>
                  <a:srgbClr val="FF0000"/>
                </a:solidFill>
                <a:cs typeface="Times New Roman" pitchFamily="18" charset="0"/>
              </a:rPr>
              <a:t>25% to 75%, </a:t>
            </a:r>
            <a:r>
              <a:rPr lang="en-MY" sz="2000" b="1" dirty="0" smtClean="0">
                <a:solidFill>
                  <a:srgbClr val="002060"/>
                </a:solidFill>
                <a:cs typeface="Times New Roman" pitchFamily="18" charset="0"/>
              </a:rPr>
              <a:t>depending upon how soon treatment commences. </a:t>
            </a:r>
            <a:r>
              <a:rPr lang="ar-JO" sz="2000" b="1" dirty="0">
                <a:solidFill>
                  <a:srgbClr val="002060"/>
                </a:solidFill>
                <a:cs typeface="Times New Roman" pitchFamily="18" charset="0"/>
              </a:rPr>
              <a:t>و</a:t>
            </a:r>
            <a:r>
              <a:rPr lang="ar-JO" b="1" dirty="0">
                <a:solidFill>
                  <a:srgbClr val="002060"/>
                </a:solidFill>
                <a:cs typeface="Times New Roman" pitchFamily="18" charset="0"/>
              </a:rPr>
              <a:t>لكن عادة ما تؤدي إلى معدلات وفيات تتراوح من 25٪ إلى 75٪ ، اعتمادًا على وقت بدء العلاج</a:t>
            </a:r>
            <a:endParaRPr lang="en-MY" sz="2000" b="1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000" b="1" dirty="0" smtClean="0">
                <a:solidFill>
                  <a:srgbClr val="002060"/>
                </a:solidFill>
                <a:cs typeface="Times New Roman" pitchFamily="18" charset="0"/>
              </a:rPr>
              <a:t>This </a:t>
            </a:r>
            <a:r>
              <a:rPr lang="en-MY" sz="2000" b="1" dirty="0">
                <a:solidFill>
                  <a:srgbClr val="002060"/>
                </a:solidFill>
                <a:cs typeface="Times New Roman" pitchFamily="18" charset="0"/>
              </a:rPr>
              <a:t>form of anthrax </a:t>
            </a:r>
            <a:r>
              <a:rPr lang="en-MY" sz="2000" b="1" dirty="0">
                <a:solidFill>
                  <a:srgbClr val="FF0000"/>
                </a:solidFill>
                <a:cs typeface="Times New Roman" pitchFamily="18" charset="0"/>
              </a:rPr>
              <a:t>is the rarest</a:t>
            </a:r>
            <a:r>
              <a:rPr lang="en-MY" sz="2000" b="1" dirty="0" smtClean="0">
                <a:solidFill>
                  <a:srgbClr val="FF0000"/>
                </a:solidFill>
                <a:cs typeface="Times New Roman" pitchFamily="18" charset="0"/>
              </a:rPr>
              <a:t>.</a:t>
            </a:r>
            <a:r>
              <a:rPr lang="ar-JO" sz="2000" b="1" dirty="0">
                <a:solidFill>
                  <a:srgbClr val="FF0000"/>
                </a:solidFill>
                <a:cs typeface="Times New Roman" pitchFamily="18" charset="0"/>
              </a:rPr>
              <a:t> هذا النوع من الجمرة الخبيثة هو الأندر</a:t>
            </a:r>
            <a:r>
              <a:rPr lang="ar-JO" sz="2000" b="1" dirty="0" smtClean="0">
                <a:solidFill>
                  <a:srgbClr val="FF0000"/>
                </a:solidFill>
                <a:cs typeface="Times New Roman" pitchFamily="18" charset="0"/>
              </a:rPr>
              <a:t>. </a:t>
            </a:r>
            <a:endParaRPr lang="en-MY" sz="2000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7812360" y="6112791"/>
            <a:ext cx="83439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15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95244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91600" y="222324"/>
            <a:ext cx="8821488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Wingdings" pitchFamily="2" charset="2"/>
              <a:buChar char="v"/>
            </a:pPr>
            <a:r>
              <a:rPr lang="en-MY" sz="2000" b="1" dirty="0">
                <a:solidFill>
                  <a:prstClr val="black"/>
                </a:solidFill>
                <a:cs typeface="Times New Roman" pitchFamily="18" charset="0"/>
              </a:rPr>
              <a:t>GI infections </a:t>
            </a:r>
            <a:r>
              <a:rPr lang="en-MY" sz="2000" b="1" dirty="0">
                <a:solidFill>
                  <a:srgbClr val="FF0000"/>
                </a:solidFill>
                <a:cs typeface="Times New Roman" pitchFamily="18" charset="0"/>
              </a:rPr>
              <a:t>can be treated, </a:t>
            </a:r>
            <a:r>
              <a:rPr lang="ar-JO" sz="2000" b="1" dirty="0">
                <a:solidFill>
                  <a:srgbClr val="FF0000"/>
                </a:solidFill>
                <a:cs typeface="Times New Roman" pitchFamily="18" charset="0"/>
              </a:rPr>
              <a:t>يمكن علاج التهابات الجهاز الهضمي ،</a:t>
            </a:r>
            <a:endParaRPr lang="en-MY" sz="2000" dirty="0">
              <a:solidFill>
                <a:srgbClr val="FF0000"/>
              </a:solidFill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000" dirty="0">
                <a:solidFill>
                  <a:prstClr val="black"/>
                </a:solidFill>
                <a:cs typeface="Times New Roman" pitchFamily="18" charset="0"/>
              </a:rPr>
              <a:t>   </a:t>
            </a: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but usually result in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fatality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rates </a:t>
            </a:r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of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25% to 75%,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depending upon how soon treatment commences. 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This form of anthrax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is the rarest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.</a:t>
            </a:r>
            <a:endParaRPr lang="en-MY" sz="23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                               1V </a:t>
            </a:r>
            <a:r>
              <a:rPr lang="en-MY" sz="23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MY" sz="23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injection </a:t>
            </a:r>
            <a:r>
              <a:rPr lang="en-MY" sz="23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form </a:t>
            </a:r>
            <a:r>
              <a:rPr lang="ar-JO" dirty="0"/>
              <a:t>شكل </a:t>
            </a:r>
            <a:r>
              <a:rPr lang="ar-JO" dirty="0" smtClean="0"/>
              <a:t>الحقن</a:t>
            </a:r>
            <a:endParaRPr lang="en-MY" sz="23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MY" sz="2200" dirty="0" smtClean="0">
                <a:latin typeface="Times New Roman" pitchFamily="18" charset="0"/>
                <a:cs typeface="Times New Roman" pitchFamily="18" charset="0"/>
              </a:rPr>
              <a:t>presents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with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fever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MY" sz="2200" dirty="0" smtClean="0">
                <a:latin typeface="Times New Roman" pitchFamily="18" charset="0"/>
                <a:cs typeface="Times New Roman" pitchFamily="18" charset="0"/>
              </a:rPr>
              <a:t>an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abscess 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 at </a:t>
            </a:r>
            <a:r>
              <a:rPr lang="en-MY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site of  drug injection</a:t>
            </a:r>
            <a:r>
              <a:rPr lang="en-MY" sz="2800" dirty="0">
                <a:latin typeface="Garamond" pitchFamily="18" charset="0"/>
              </a:rPr>
              <a:t> </a:t>
            </a:r>
            <a:endParaRPr lang="ar-JO" sz="2800" dirty="0" smtClean="0">
              <a:latin typeface="Garamond" pitchFamily="18" charset="0"/>
            </a:endParaRPr>
          </a:p>
          <a:p>
            <a:pPr lvl="0"/>
            <a:r>
              <a:rPr lang="ar-JO" sz="2800" dirty="0">
                <a:latin typeface="Garamond" pitchFamily="18" charset="0"/>
              </a:rPr>
              <a:t>يظهر مع حمى وخراج في موقع حقن المخدرات</a:t>
            </a:r>
            <a:endParaRPr lang="en-MY" sz="2800" dirty="0">
              <a:latin typeface="Garamond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87824" y="2810235"/>
            <a:ext cx="3826412" cy="49244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r>
              <a:rPr lang="en-MY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Diagnosis.</a:t>
            </a:r>
            <a:r>
              <a:rPr lang="ar-JO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التشخيص</a:t>
            </a:r>
            <a:endParaRPr lang="en-MY" sz="2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37848" y="3136227"/>
            <a:ext cx="8928992" cy="38010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Various techniques </a:t>
            </a:r>
            <a:r>
              <a:rPr lang="en-MY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MY" sz="2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identification </a:t>
            </a:r>
            <a:r>
              <a:rPr lang="en-MY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MY" sz="22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MY" sz="22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MY" sz="2200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anthracis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 clinical material</a:t>
            </a:r>
            <a:r>
              <a:rPr lang="en-MY" sz="23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ar-JO" sz="23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ar-JO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تقنيات مختلفة ، التعرف على بكتيريا الجمرة الخبيثة في المواد السريرية.</a:t>
            </a:r>
            <a:endParaRPr lang="en-MY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MY" sz="23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Firstly, specimens may be </a:t>
            </a:r>
            <a:r>
              <a:rPr lang="en-MY" sz="2300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Gram stained</a:t>
            </a:r>
            <a:r>
              <a:rPr lang="en-MY" sz="23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ar-JO" sz="23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أولاً ، قد تكون العينات ملطخة بالجرام.</a:t>
            </a:r>
            <a:endParaRPr lang="en-MY" sz="23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Gram-positive. are not motile, susceptible to penicillin </a:t>
            </a:r>
          </a:p>
          <a:p>
            <a:pPr lvl="0"/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Diagnosis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can be confirmed based 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on finding </a:t>
            </a:r>
          </a:p>
          <a:p>
            <a:pPr marL="342900" lvl="0" indent="-342900">
              <a:buFont typeface="Wingdings" pitchFamily="2" charset="2"/>
              <a:buChar char="§"/>
            </a:pP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antibodies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or </a:t>
            </a:r>
            <a:r>
              <a:rPr lang="ar-JO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الأجسام المضادة</a:t>
            </a:r>
            <a:endParaRPr lang="en-MY" sz="2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§"/>
            </a:pP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the toxin in 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the blood </a:t>
            </a:r>
            <a:r>
              <a:rPr lang="en-MY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ar-JO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السم في </a:t>
            </a:r>
            <a:r>
              <a:rPr lang="ar-JO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الدم </a:t>
            </a:r>
            <a:endParaRPr lang="en-MY" sz="2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by 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culture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of a sample 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from the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infected site to </a:t>
            </a:r>
            <a:r>
              <a:rPr lang="en-MY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identify</a:t>
            </a:r>
            <a:endParaRPr lang="ar-JO" sz="22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ar-JO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عن طريق ثقافة عينة من الموقع المصاب للتعرف عليها</a:t>
            </a:r>
            <a:endParaRPr lang="en-MY" sz="22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Ø"/>
            </a:pP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PCR</a:t>
            </a:r>
            <a:endParaRPr lang="en-MY" sz="2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v"/>
            </a:pPr>
            <a:endParaRPr lang="en-US" sz="23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2130" y="6386847"/>
            <a:ext cx="8504670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though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culture of the organism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is still the gold standard for diagnosis</a:t>
            </a:r>
            <a:r>
              <a:rPr lang="en-MY" sz="2400" b="1" dirty="0">
                <a:latin typeface="Garamond" pitchFamily="18" charset="0"/>
              </a:rPr>
              <a:t>. </a:t>
            </a:r>
            <a:endParaRPr lang="en-MY" sz="2400" dirty="0">
              <a:latin typeface="Garamond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dirty="0" smtClean="0"/>
              <a:t>28/3/2021</a:t>
            </a:r>
            <a:endParaRPr lang="en-MY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16</a:t>
            </a:fld>
            <a:endParaRPr lang="en-MY"/>
          </a:p>
        </p:txBody>
      </p:sp>
      <p:sp>
        <p:nvSpPr>
          <p:cNvPr id="6" name="Rectangle 5"/>
          <p:cNvSpPr/>
          <p:nvPr/>
        </p:nvSpPr>
        <p:spPr>
          <a:xfrm>
            <a:off x="6814236" y="4149080"/>
            <a:ext cx="2352604" cy="12249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/>
              <a:t>غرام إيجابي. ليسوا متحركين وعرضة للبنسلين</a:t>
            </a:r>
          </a:p>
          <a:p>
            <a:pPr algn="ctr"/>
            <a:r>
              <a:rPr lang="ar-JO"/>
              <a:t>يمكن تأكيد التشخيص بناءً على النتائج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512346" y="6123360"/>
            <a:ext cx="7174454" cy="2329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b="1" dirty="0"/>
              <a:t>على الرغم من أن ثقافة الكائن الحي لا تزال هي المعيار الذهبي للتشخيص.</a:t>
            </a:r>
            <a:endParaRPr lang="en-US" b="1" dirty="0"/>
          </a:p>
        </p:txBody>
      </p:sp>
      <p:cxnSp>
        <p:nvCxnSpPr>
          <p:cNvPr id="11" name="Elbow Connector 10"/>
          <p:cNvCxnSpPr/>
          <p:nvPr/>
        </p:nvCxnSpPr>
        <p:spPr>
          <a:xfrm rot="16200000" flipV="1">
            <a:off x="8630605" y="6351767"/>
            <a:ext cx="357497" cy="133672"/>
          </a:xfrm>
          <a:prstGeom prst="bentConnector2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9963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395" y="43409"/>
            <a:ext cx="9168395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200" dirty="0" smtClean="0">
                <a:latin typeface="Times New Roman" pitchFamily="18" charset="0"/>
                <a:cs typeface="Times New Roman" pitchFamily="18" charset="0"/>
              </a:rPr>
              <a:t>depending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on the part </a:t>
            </a:r>
            <a:r>
              <a:rPr lang="en-MY" sz="2200" dirty="0" smtClean="0">
                <a:latin typeface="Times New Roman" pitchFamily="18" charset="0"/>
                <a:cs typeface="Times New Roman" pitchFamily="18" charset="0"/>
              </a:rPr>
              <a:t>of the body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that’s affected</a:t>
            </a:r>
            <a:r>
              <a:rPr lang="en-MY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ar-JO" sz="2200" dirty="0">
                <a:latin typeface="Times New Roman" pitchFamily="18" charset="0"/>
                <a:cs typeface="Times New Roman" pitchFamily="18" charset="0"/>
              </a:rPr>
              <a:t> اعتمادًا على الجزء المصاب من الجسم.</a:t>
            </a:r>
            <a:endParaRPr lang="en-MY" sz="22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MY" sz="2100" b="1" dirty="0">
                <a:latin typeface="Times New Roman" pitchFamily="18" charset="0"/>
                <a:cs typeface="Times New Roman" pitchFamily="18" charset="0"/>
              </a:rPr>
              <a:t>If skin symptoms, take a </a:t>
            </a:r>
            <a:r>
              <a:rPr lang="en-MY" sz="21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small sample </a:t>
            </a:r>
            <a:r>
              <a:rPr lang="en-MY" sz="2100" b="1" dirty="0">
                <a:latin typeface="Times New Roman" pitchFamily="18" charset="0"/>
                <a:cs typeface="Times New Roman" pitchFamily="18" charset="0"/>
              </a:rPr>
              <a:t>of the affected skin to test in a lab</a:t>
            </a:r>
            <a:r>
              <a:rPr lang="en-MY" sz="21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ar-JO" sz="21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ar-JO" sz="2100" b="1" dirty="0">
                <a:latin typeface="Times New Roman" pitchFamily="18" charset="0"/>
                <a:cs typeface="Times New Roman" pitchFamily="18" charset="0"/>
              </a:rPr>
              <a:t>إذا ظهرت أعراض على الجلد ، خذ عينة صغيرة من الجلد المصاب لاختبارها في المختبر.</a:t>
            </a:r>
            <a:r>
              <a:rPr lang="en-MY" sz="2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MY" sz="21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X-ray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of chest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or </a:t>
            </a:r>
            <a:r>
              <a:rPr lang="en-MY" sz="2200" u="sng" dirty="0">
                <a:latin typeface="Times New Roman" pitchFamily="18" charset="0"/>
                <a:cs typeface="Times New Roman" pitchFamily="18" charset="0"/>
                <a:hlinkClick r:id="rId2"/>
              </a:rPr>
              <a:t>CT scan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 if inhalation anthrax</a:t>
            </a:r>
            <a:r>
              <a:rPr lang="en-MY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ar-JO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MY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JO" sz="1600" b="1" dirty="0">
                <a:latin typeface="Times New Roman" pitchFamily="18" charset="0"/>
                <a:cs typeface="Times New Roman" pitchFamily="18" charset="0"/>
              </a:rPr>
              <a:t>الأشعة السينية للصدر أو الأشعة المقطعية إذا استنشاق الجمرة الخبيثة.</a:t>
            </a:r>
            <a:endParaRPr lang="en-MY" sz="16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And a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stool test </a:t>
            </a:r>
            <a:r>
              <a:rPr lang="en-MY" sz="2200" b="1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order to diagnose gastrointestinal anthrax</a:t>
            </a:r>
            <a:r>
              <a:rPr lang="en-MY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ar-JO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ar-JO" b="1" dirty="0">
                <a:latin typeface="Times New Roman" pitchFamily="18" charset="0"/>
                <a:cs typeface="Times New Roman" pitchFamily="18" charset="0"/>
              </a:rPr>
              <a:t>واختبار البراز لتشخيص الجمرة الخبيثة المعوية.</a:t>
            </a:r>
            <a:endParaRPr lang="en-MY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might have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meningitis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caused by anthrax, 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CSF </a:t>
            </a:r>
            <a:r>
              <a:rPr lang="en-MY" sz="2200" b="1" dirty="0">
                <a:solidFill>
                  <a:srgbClr val="0070C0"/>
                </a:solidFill>
                <a:latin typeface="Garamond" pitchFamily="18" charset="0"/>
              </a:rPr>
              <a:t>test</a:t>
            </a:r>
            <a:r>
              <a:rPr lang="en-MY" sz="2800" b="1" dirty="0" smtClean="0">
                <a:latin typeface="Garamond" pitchFamily="18" charset="0"/>
              </a:rPr>
              <a:t>.</a:t>
            </a:r>
            <a:r>
              <a:rPr lang="ar-JO" sz="1600" b="1" dirty="0">
                <a:latin typeface="Garamond" pitchFamily="18" charset="0"/>
              </a:rPr>
              <a:t> قد يكون لديك التهاب السحايا الناجم عن الجمرة الخبيثة ، اختبار السائل النخاعي.</a:t>
            </a:r>
            <a:endParaRPr lang="en-MY" sz="1600" b="1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8568" y="2776280"/>
            <a:ext cx="9144000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MY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Epidemiology</a:t>
            </a:r>
            <a:r>
              <a:rPr lang="ar-JO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علم </a:t>
            </a:r>
            <a:r>
              <a:rPr lang="ar-JO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الأوبئة </a:t>
            </a:r>
            <a:endParaRPr lang="en-MY" sz="2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MY" sz="2800" b="1" dirty="0" smtClean="0">
                <a:latin typeface="Garamond" pitchFamily="18" charset="0"/>
              </a:rPr>
              <a:t>          </a:t>
            </a:r>
            <a:r>
              <a:rPr lang="en-MY" sz="2400" b="1" dirty="0" smtClean="0">
                <a:latin typeface="Garamond" pitchFamily="18" charset="0"/>
              </a:rPr>
              <a:t>Anthrax </a:t>
            </a:r>
            <a:r>
              <a:rPr lang="en-MY" sz="2400" b="1" dirty="0">
                <a:latin typeface="Garamond" pitchFamily="18" charset="0"/>
              </a:rPr>
              <a:t>is </a:t>
            </a:r>
            <a:endParaRPr lang="en-MY" sz="2400" dirty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>
                <a:cs typeface="Times New Roman" pitchFamily="18" charset="0"/>
              </a:rPr>
              <a:t>spread by contact with </a:t>
            </a:r>
            <a:r>
              <a:rPr lang="en-MY" sz="2400" dirty="0">
                <a:cs typeface="Times New Roman" pitchFamily="18" charset="0"/>
              </a:rPr>
              <a:t>the bacterium's </a:t>
            </a:r>
            <a:r>
              <a:rPr lang="en-MY" sz="2400" dirty="0" smtClean="0">
                <a:solidFill>
                  <a:srgbClr val="FF0000"/>
                </a:solidFill>
                <a:cs typeface="Times New Roman" pitchFamily="18" charset="0"/>
              </a:rPr>
              <a:t>spores</a:t>
            </a:r>
            <a:r>
              <a:rPr lang="en-MY" sz="2400" dirty="0" smtClean="0">
                <a:cs typeface="Times New Roman" pitchFamily="18" charset="0"/>
              </a:rPr>
              <a:t> </a:t>
            </a:r>
            <a:r>
              <a:rPr lang="en-MY" sz="2400" dirty="0">
                <a:cs typeface="Times New Roman" pitchFamily="18" charset="0"/>
              </a:rPr>
              <a:t>,which often </a:t>
            </a:r>
            <a:r>
              <a:rPr lang="en-MY" sz="2400" dirty="0" smtClean="0">
                <a:cs typeface="Times New Roman" pitchFamily="18" charset="0"/>
              </a:rPr>
              <a:t> </a:t>
            </a:r>
            <a:r>
              <a:rPr lang="en-MY" sz="2400" b="1" dirty="0" smtClean="0">
                <a:cs typeface="Times New Roman" pitchFamily="18" charset="0"/>
              </a:rPr>
              <a:t>appear </a:t>
            </a:r>
            <a:r>
              <a:rPr lang="en-MY" sz="2400" b="1" dirty="0">
                <a:cs typeface="Times New Roman" pitchFamily="18" charset="0"/>
              </a:rPr>
              <a:t>in infectious animal products</a:t>
            </a:r>
            <a:r>
              <a:rPr lang="en-MY" sz="2400" dirty="0" smtClean="0">
                <a:cs typeface="Times New Roman" pitchFamily="18" charset="0"/>
              </a:rPr>
              <a:t>.</a:t>
            </a:r>
            <a:r>
              <a:rPr lang="en-MY" sz="2400" dirty="0">
                <a:cs typeface="Times New Roman" pitchFamily="18" charset="0"/>
              </a:rPr>
              <a:t> 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>
                <a:cs typeface="Times New Roman" pitchFamily="18" charset="0"/>
              </a:rPr>
              <a:t>Contact</a:t>
            </a:r>
            <a:r>
              <a:rPr lang="en-MY" sz="2400" dirty="0">
                <a:cs typeface="Times New Roman" pitchFamily="18" charset="0"/>
              </a:rPr>
              <a:t> is by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breathing,</a:t>
            </a:r>
            <a:r>
              <a:rPr lang="en-MY" sz="2400" b="1" dirty="0"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eating</a:t>
            </a:r>
            <a:r>
              <a:rPr lang="en-MY" sz="2400" b="1" dirty="0">
                <a:cs typeface="Times New Roman" pitchFamily="18" charset="0"/>
              </a:rPr>
              <a:t>, </a:t>
            </a:r>
            <a:r>
              <a:rPr lang="en-MY" sz="2400" dirty="0">
                <a:cs typeface="Times New Roman" pitchFamily="18" charset="0"/>
              </a:rPr>
              <a:t>or </a:t>
            </a:r>
            <a:r>
              <a:rPr lang="en-MY" sz="2400" b="1" dirty="0">
                <a:cs typeface="Times New Roman" pitchFamily="18" charset="0"/>
              </a:rPr>
              <a:t>through an area </a:t>
            </a:r>
            <a:r>
              <a:rPr lang="en-MY" sz="2400" dirty="0">
                <a:cs typeface="Times New Roman" pitchFamily="18" charset="0"/>
              </a:rPr>
              <a:t>of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broken skin</a:t>
            </a:r>
            <a:r>
              <a:rPr lang="en-MY" sz="2400" b="1" dirty="0" smtClean="0">
                <a:cs typeface="Times New Roman" pitchFamily="18" charset="0"/>
              </a:rPr>
              <a:t>.</a:t>
            </a:r>
            <a:endParaRPr lang="ar-JO" sz="2400" b="1" dirty="0" smtClean="0">
              <a:cs typeface="Times New Roman" pitchFamily="18" charset="0"/>
            </a:endParaRPr>
          </a:p>
          <a:p>
            <a:r>
              <a:rPr lang="ar-JO" b="1" dirty="0">
                <a:cs typeface="Times New Roman" pitchFamily="18" charset="0"/>
              </a:rPr>
              <a:t>يتم الاتصال عن طريق التنفس أو الأكل أو من خلال منطقة الجلد </a:t>
            </a:r>
            <a:r>
              <a:rPr lang="ar-JO" b="1" dirty="0" smtClean="0">
                <a:cs typeface="Times New Roman" pitchFamily="18" charset="0"/>
              </a:rPr>
              <a:t>المجروح.</a:t>
            </a:r>
            <a:endParaRPr lang="en-MY" b="1" dirty="0" smtClean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 smtClean="0"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does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not typically </a:t>
            </a:r>
            <a:r>
              <a:rPr lang="en-MY" sz="2400" b="1" dirty="0">
                <a:cs typeface="Times New Roman" pitchFamily="18" charset="0"/>
              </a:rPr>
              <a:t>spread directly between </a:t>
            </a:r>
            <a:r>
              <a:rPr lang="en-MY" sz="2400" b="1" dirty="0" smtClean="0">
                <a:cs typeface="Times New Roman" pitchFamily="18" charset="0"/>
              </a:rPr>
              <a:t>people</a:t>
            </a:r>
            <a:r>
              <a:rPr lang="ar-JO" sz="2400" b="1" dirty="0" smtClean="0">
                <a:cs typeface="Times New Roman" pitchFamily="18" charset="0"/>
              </a:rPr>
              <a:t> </a:t>
            </a:r>
            <a:endParaRPr lang="en-MY" sz="2400" b="1" dirty="0">
              <a:solidFill>
                <a:srgbClr val="C00000"/>
              </a:solidFill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000" b="1" dirty="0">
                <a:cs typeface="Times New Roman" pitchFamily="18" charset="0"/>
              </a:rPr>
              <a:t>Althoug</a:t>
            </a:r>
            <a:r>
              <a:rPr lang="en-MY" sz="2000" dirty="0">
                <a:cs typeface="Times New Roman" pitchFamily="18" charset="0"/>
              </a:rPr>
              <a:t>h </a:t>
            </a:r>
            <a:r>
              <a:rPr lang="en-MY" sz="2000" b="1" dirty="0">
                <a:cs typeface="Times New Roman" pitchFamily="18" charset="0"/>
              </a:rPr>
              <a:t>a rare disease</a:t>
            </a:r>
            <a:r>
              <a:rPr lang="en-MY" sz="2000" dirty="0">
                <a:cs typeface="Times New Roman" pitchFamily="18" charset="0"/>
              </a:rPr>
              <a:t>, </a:t>
            </a:r>
            <a:r>
              <a:rPr lang="en-MY" sz="2000" dirty="0" smtClean="0">
                <a:cs typeface="Times New Roman" pitchFamily="18" charset="0"/>
              </a:rPr>
              <a:t> human </a:t>
            </a:r>
            <a:r>
              <a:rPr lang="en-MY" sz="2000" dirty="0">
                <a:cs typeface="Times New Roman" pitchFamily="18" charset="0"/>
              </a:rPr>
              <a:t>anthrax</a:t>
            </a:r>
            <a:r>
              <a:rPr lang="en-MY" sz="2000" dirty="0" smtClean="0">
                <a:cs typeface="Times New Roman" pitchFamily="18" charset="0"/>
              </a:rPr>
              <a:t>,</a:t>
            </a:r>
            <a:r>
              <a:rPr lang="ar-JO" sz="1200" b="1" dirty="0">
                <a:cs typeface="Times New Roman" pitchFamily="18" charset="0"/>
              </a:rPr>
              <a:t> </a:t>
            </a:r>
            <a:r>
              <a:rPr lang="ar-JO" b="1" dirty="0">
                <a:cs typeface="Times New Roman" pitchFamily="18" charset="0"/>
              </a:rPr>
              <a:t>على الرغم من مرض نادر ، الجمرة الخبيثة البشرية</a:t>
            </a:r>
            <a:r>
              <a:rPr lang="ar-JO" sz="1200" b="1" dirty="0">
                <a:cs typeface="Times New Roman" pitchFamily="18" charset="0"/>
              </a:rPr>
              <a:t> ،</a:t>
            </a:r>
            <a:endParaRPr lang="en-MY" sz="1200" b="1" dirty="0" smtClean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000" dirty="0" smtClean="0">
                <a:solidFill>
                  <a:srgbClr val="FFC000"/>
                </a:solidFill>
                <a:cs typeface="Times New Roman" pitchFamily="18" charset="0"/>
              </a:rPr>
              <a:t> </a:t>
            </a:r>
            <a:r>
              <a:rPr lang="en-MY" sz="2000" dirty="0" smtClean="0">
                <a:cs typeface="Times New Roman" pitchFamily="18" charset="0"/>
              </a:rPr>
              <a:t>is </a:t>
            </a:r>
            <a:r>
              <a:rPr lang="en-MY" sz="2000" b="1" dirty="0">
                <a:cs typeface="Times New Roman" pitchFamily="18" charset="0"/>
              </a:rPr>
              <a:t>most </a:t>
            </a:r>
            <a:r>
              <a:rPr lang="en-MY" sz="2000" b="1" dirty="0">
                <a:solidFill>
                  <a:srgbClr val="FF0000"/>
                </a:solidFill>
                <a:cs typeface="Times New Roman" pitchFamily="18" charset="0"/>
              </a:rPr>
              <a:t>common in Africa </a:t>
            </a:r>
            <a:r>
              <a:rPr lang="en-MY" sz="2000" dirty="0">
                <a:cs typeface="Times New Roman" pitchFamily="18" charset="0"/>
              </a:rPr>
              <a:t>and </a:t>
            </a:r>
            <a:r>
              <a:rPr lang="en-MY" sz="2000" b="1" dirty="0">
                <a:solidFill>
                  <a:srgbClr val="FF0000"/>
                </a:solidFill>
                <a:cs typeface="Times New Roman" pitchFamily="18" charset="0"/>
              </a:rPr>
              <a:t>central and southern </a:t>
            </a:r>
            <a:r>
              <a:rPr lang="en-MY" sz="2000" b="1" dirty="0" smtClean="0">
                <a:cs typeface="Times New Roman" pitchFamily="18" charset="0"/>
              </a:rPr>
              <a:t>Asia</a:t>
            </a:r>
            <a:r>
              <a:rPr lang="ar-JO" sz="2000" b="1" dirty="0">
                <a:cs typeface="Times New Roman" pitchFamily="18" charset="0"/>
              </a:rPr>
              <a:t> </a:t>
            </a:r>
            <a:r>
              <a:rPr lang="ar-JO" b="1" dirty="0">
                <a:cs typeface="Times New Roman" pitchFamily="18" charset="0"/>
              </a:rPr>
              <a:t>أكثر شيوعًا في إفريقيا ووسط وجنوب آسيا</a:t>
            </a:r>
            <a:endParaRPr lang="en-MY" b="1" dirty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000" dirty="0">
                <a:cs typeface="Times New Roman" pitchFamily="18" charset="0"/>
              </a:rPr>
              <a:t>It also occurs </a:t>
            </a:r>
            <a:r>
              <a:rPr lang="en-MY" sz="2000" b="1" dirty="0">
                <a:cs typeface="Times New Roman" pitchFamily="18" charset="0"/>
              </a:rPr>
              <a:t>more regularly </a:t>
            </a:r>
            <a:r>
              <a:rPr lang="en-MY" sz="2000" dirty="0">
                <a:cs typeface="Times New Roman" pitchFamily="18" charset="0"/>
              </a:rPr>
              <a:t>in </a:t>
            </a:r>
            <a:r>
              <a:rPr lang="en-MY" sz="2000" dirty="0" smtClean="0">
                <a:cs typeface="Times New Roman" pitchFamily="18" charset="0"/>
              </a:rPr>
              <a:t> </a:t>
            </a:r>
            <a:r>
              <a:rPr lang="en-MY" sz="2000" b="1" dirty="0" smtClean="0">
                <a:solidFill>
                  <a:srgbClr val="FF0000"/>
                </a:solidFill>
                <a:cs typeface="Times New Roman" pitchFamily="18" charset="0"/>
              </a:rPr>
              <a:t>southern Europe</a:t>
            </a:r>
            <a:r>
              <a:rPr lang="en-MY" sz="2000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000" dirty="0">
                <a:cs typeface="Times New Roman" pitchFamily="18" charset="0"/>
              </a:rPr>
              <a:t> than elsewhere </a:t>
            </a:r>
            <a:endParaRPr lang="ar-JO" sz="2000" dirty="0" smtClean="0">
              <a:cs typeface="Times New Roman" pitchFamily="18" charset="0"/>
            </a:endParaRPr>
          </a:p>
          <a:p>
            <a:r>
              <a:rPr lang="ar-JO" sz="2000" dirty="0">
                <a:cs typeface="Times New Roman" pitchFamily="18" charset="0"/>
              </a:rPr>
              <a:t>كما أنه يحدث بانتظام في جنوب أوروبا أكثر من أي مكان آخر</a:t>
            </a:r>
            <a:endParaRPr lang="en-MY" sz="2000" dirty="0" smtClean="0">
              <a:cs typeface="Times New Roman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17</a:t>
            </a:fld>
            <a:endParaRPr lang="en-MY" dirty="0"/>
          </a:p>
        </p:txBody>
      </p:sp>
      <p:sp>
        <p:nvSpPr>
          <p:cNvPr id="6" name="Rectangle 5"/>
          <p:cNvSpPr/>
          <p:nvPr/>
        </p:nvSpPr>
        <p:spPr>
          <a:xfrm>
            <a:off x="4608592" y="3933056"/>
            <a:ext cx="4535408" cy="50405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b="1" dirty="0"/>
              <a:t>تنتشر عن طريق ملامسة جراثيم البكتيريا ، والتي تظهر غالبًا في المنتجات الحيوانية المعدية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7020272" y="4869161"/>
            <a:ext cx="2123728" cy="50405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b="1" dirty="0"/>
              <a:t>لا ينتشر عادة بشكل مباشر بين الناس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72763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4360" y="551092"/>
            <a:ext cx="853244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Wingdings" pitchFamily="2" charset="2"/>
              <a:buChar char="q"/>
            </a:pPr>
            <a:r>
              <a:rPr lang="en-MY" sz="2400" b="1" dirty="0" smtClean="0">
                <a:solidFill>
                  <a:prstClr val="black"/>
                </a:solidFill>
                <a:cs typeface="Times New Roman" pitchFamily="18" charset="0"/>
              </a:rPr>
              <a:t>is</a:t>
            </a:r>
            <a:r>
              <a:rPr lang="en-MY" sz="2400" b="1" dirty="0" smtClean="0">
                <a:solidFill>
                  <a:srgbClr val="00B05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00B050"/>
                </a:solidFill>
                <a:cs typeface="Times New Roman" pitchFamily="18" charset="0"/>
              </a:rPr>
              <a:t>uncommon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in</a:t>
            </a: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 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North Europe </a:t>
            </a:r>
            <a:r>
              <a:rPr lang="en-MY" sz="2400" dirty="0">
                <a:solidFill>
                  <a:srgbClr val="0070C0"/>
                </a:solidFill>
                <a:cs typeface="Times New Roman" pitchFamily="18" charset="0"/>
              </a:rPr>
              <a:t> and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North America</a:t>
            </a:r>
            <a:r>
              <a:rPr lang="en-MY" sz="2400" dirty="0" smtClean="0">
                <a:solidFill>
                  <a:prstClr val="black"/>
                </a:solidFill>
                <a:cs typeface="Times New Roman" pitchFamily="18" charset="0"/>
              </a:rPr>
              <a:t>.</a:t>
            </a:r>
          </a:p>
          <a:p>
            <a:pPr lvl="0"/>
            <a:r>
              <a:rPr lang="en-MY" sz="2400" dirty="0" smtClean="0">
                <a:solidFill>
                  <a:prstClr val="black"/>
                </a:solidFill>
                <a:cs typeface="Times New Roman" pitchFamily="18" charset="0"/>
              </a:rPr>
              <a:t> </a:t>
            </a:r>
            <a:endParaRPr lang="en-MY" sz="2400" dirty="0">
              <a:solidFill>
                <a:prstClr val="black"/>
              </a:solidFill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q"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Globally,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at least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2,000 cases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occur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a year</a:t>
            </a:r>
          </a:p>
          <a:p>
            <a:pPr marL="457200" lvl="0" indent="-457200">
              <a:buFont typeface="Wingdings" pitchFamily="2" charset="2"/>
              <a:buChar char="Ø"/>
            </a:pP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 with about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two cases a year </a:t>
            </a: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in the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United States</a:t>
            </a:r>
            <a:r>
              <a:rPr lang="en-MY" sz="2400" b="1" dirty="0" smtClean="0">
                <a:solidFill>
                  <a:prstClr val="black"/>
                </a:solidFill>
                <a:cs typeface="Times New Roman" pitchFamily="18" charset="0"/>
              </a:rPr>
              <a:t>.</a:t>
            </a:r>
          </a:p>
          <a:p>
            <a:pPr lvl="0"/>
            <a:endParaRPr lang="en-MY" sz="2400" b="1" dirty="0" smtClean="0">
              <a:solidFill>
                <a:prstClr val="black"/>
              </a:solidFill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MY" sz="2400" b="1" i="1" dirty="0">
                <a:cs typeface="Times New Roman" pitchFamily="18" charset="0"/>
              </a:rPr>
              <a:t>Until </a:t>
            </a:r>
            <a:r>
              <a:rPr lang="en-MY" sz="2400" b="1" i="1" dirty="0">
                <a:solidFill>
                  <a:srgbClr val="0070C0"/>
                </a:solidFill>
                <a:cs typeface="Times New Roman" pitchFamily="18" charset="0"/>
              </a:rPr>
              <a:t>the 20th century, </a:t>
            </a:r>
            <a:r>
              <a:rPr lang="en-MY" sz="2400" b="1" i="1" dirty="0">
                <a:cs typeface="Times New Roman" pitchFamily="18" charset="0"/>
              </a:rPr>
              <a:t>anthrax infections </a:t>
            </a:r>
            <a:r>
              <a:rPr lang="en-MY" sz="2400" b="1" i="1" dirty="0">
                <a:solidFill>
                  <a:srgbClr val="0070C0"/>
                </a:solidFill>
                <a:cs typeface="Times New Roman" pitchFamily="18" charset="0"/>
              </a:rPr>
              <a:t>killed hundreds of thousands</a:t>
            </a:r>
            <a:r>
              <a:rPr lang="en-MY" sz="2400" b="1" i="1" dirty="0">
                <a:cs typeface="Times New Roman" pitchFamily="18" charset="0"/>
              </a:rPr>
              <a:t> of people and animals each year</a:t>
            </a:r>
            <a:r>
              <a:rPr lang="en-MY" sz="2400" dirty="0" smtClean="0">
                <a:cs typeface="Times New Roman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Ø"/>
            </a:pPr>
            <a:endParaRPr lang="en-MY" sz="2400" b="1" dirty="0">
              <a:solidFill>
                <a:srgbClr val="7030A0"/>
              </a:solidFill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 smtClean="0">
                <a:solidFill>
                  <a:srgbClr val="7030A0"/>
                </a:solidFill>
                <a:cs typeface="Times New Roman" pitchFamily="18" charset="0"/>
              </a:rPr>
              <a:t>Skin </a:t>
            </a:r>
            <a:r>
              <a:rPr lang="en-MY" sz="2400" b="1" dirty="0">
                <a:solidFill>
                  <a:srgbClr val="7030A0"/>
                </a:solidFill>
                <a:cs typeface="Times New Roman" pitchFamily="18" charset="0"/>
              </a:rPr>
              <a:t>infections </a:t>
            </a:r>
            <a:r>
              <a:rPr lang="en-MY" sz="2400" dirty="0">
                <a:cs typeface="Times New Roman" pitchFamily="18" charset="0"/>
              </a:rPr>
              <a:t>represent </a:t>
            </a:r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more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than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90%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of cases</a:t>
            </a:r>
            <a:r>
              <a:rPr lang="en-MY" sz="2400" b="1" dirty="0">
                <a:cs typeface="Times New Roman" pitchFamily="18" charset="0"/>
              </a:rPr>
              <a:t>.</a:t>
            </a:r>
            <a:r>
              <a:rPr lang="en-MY" sz="2400" b="1" baseline="30000" dirty="0">
                <a:cs typeface="Times New Roman" pitchFamily="18" charset="0"/>
              </a:rPr>
              <a:t>.</a:t>
            </a:r>
            <a:r>
              <a:rPr lang="en-MY" sz="2400" b="1" dirty="0">
                <a:cs typeface="Times New Roman" pitchFamily="18" charset="0"/>
              </a:rPr>
              <a:t> </a:t>
            </a:r>
            <a:endParaRPr lang="en-MY" sz="2400" dirty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dirty="0" smtClean="0">
                <a:cs typeface="Times New Roman" pitchFamily="18" charset="0"/>
              </a:rPr>
              <a:t>Without </a:t>
            </a:r>
            <a:r>
              <a:rPr lang="en-MY" sz="2400" dirty="0">
                <a:cs typeface="Times New Roman" pitchFamily="18" charset="0"/>
              </a:rPr>
              <a:t>treatment</a:t>
            </a:r>
            <a:r>
              <a:rPr lang="en-MY" sz="2400" dirty="0" smtClean="0">
                <a:cs typeface="Times New Roman" pitchFamily="18" charset="0"/>
              </a:rPr>
              <a:t>, </a:t>
            </a:r>
            <a:r>
              <a:rPr lang="en-MY" sz="2400" b="1" dirty="0">
                <a:cs typeface="Times New Roman" pitchFamily="18" charset="0"/>
              </a:rPr>
              <a:t>the risk of death from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skin anthrax</a:t>
            </a:r>
            <a:r>
              <a:rPr lang="en-MY" sz="2400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is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20%.</a:t>
            </a:r>
          </a:p>
          <a:p>
            <a:endParaRPr lang="en-MY" sz="2400" dirty="0">
              <a:solidFill>
                <a:srgbClr val="FF0000"/>
              </a:solidFill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dirty="0">
                <a:cs typeface="Times New Roman" pitchFamily="18" charset="0"/>
              </a:rPr>
              <a:t> </a:t>
            </a:r>
            <a:r>
              <a:rPr lang="en-MY" sz="2400" b="1" dirty="0">
                <a:cs typeface="Times New Roman" pitchFamily="18" charset="0"/>
              </a:rPr>
              <a:t>For intestinal infection</a:t>
            </a:r>
            <a:r>
              <a:rPr lang="en-MY" sz="2400" dirty="0">
                <a:cs typeface="Times New Roman" pitchFamily="18" charset="0"/>
              </a:rPr>
              <a:t>, the risk of</a:t>
            </a:r>
            <a:r>
              <a:rPr lang="en-MY" sz="2400" b="1" dirty="0">
                <a:cs typeface="Times New Roman" pitchFamily="18" charset="0"/>
              </a:rPr>
              <a:t> death </a:t>
            </a:r>
            <a:r>
              <a:rPr lang="en-MY" sz="2400" dirty="0">
                <a:cs typeface="Times New Roman" pitchFamily="18" charset="0"/>
              </a:rPr>
              <a:t>is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25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to 75%, </a:t>
            </a:r>
            <a:endParaRPr lang="en-MY" sz="24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dirty="0" smtClean="0">
                <a:cs typeface="Times New Roman" pitchFamily="18" charset="0"/>
              </a:rPr>
              <a:t>while </a:t>
            </a: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respiratory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anthrax</a:t>
            </a:r>
            <a:r>
              <a:rPr lang="en-MY" sz="2400" dirty="0">
                <a:cs typeface="Times New Roman" pitchFamily="18" charset="0"/>
              </a:rPr>
              <a:t> has a </a:t>
            </a:r>
            <a:r>
              <a:rPr lang="en-MY" sz="2400" b="1" dirty="0">
                <a:cs typeface="Times New Roman" pitchFamily="18" charset="0"/>
              </a:rPr>
              <a:t>mortality</a:t>
            </a:r>
            <a:r>
              <a:rPr lang="en-MY" sz="2400" dirty="0">
                <a:cs typeface="Times New Roman" pitchFamily="18" charset="0"/>
              </a:rPr>
              <a:t> of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up 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to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85%, </a:t>
            </a:r>
          </a:p>
          <a:p>
            <a:pPr marL="457200" indent="-457200">
              <a:buFont typeface="Wingdings" pitchFamily="2" charset="2"/>
              <a:buChar char="v"/>
            </a:pPr>
            <a:endParaRPr lang="en-MY" sz="24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 smtClean="0">
                <a:solidFill>
                  <a:srgbClr val="CC0099"/>
                </a:solidFill>
                <a:cs typeface="Times New Roman" pitchFamily="18" charset="0"/>
              </a:rPr>
              <a:t>Anthrax </a:t>
            </a:r>
            <a:r>
              <a:rPr lang="en-MY" sz="2400" b="1" dirty="0">
                <a:solidFill>
                  <a:srgbClr val="CC0099"/>
                </a:solidFill>
                <a:cs typeface="Times New Roman" pitchFamily="18" charset="0"/>
              </a:rPr>
              <a:t>has been developed as a weapon by a number of countries</a:t>
            </a:r>
            <a:r>
              <a:rPr lang="en-MY" sz="2400" dirty="0">
                <a:solidFill>
                  <a:srgbClr val="CC0099"/>
                </a:solidFill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2123728" y="107340"/>
            <a:ext cx="30243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dirty="0" err="1" smtClean="0">
                <a:latin typeface="Garamond" pitchFamily="18" charset="0"/>
              </a:rPr>
              <a:t>Epidemiolog</a:t>
            </a:r>
            <a:r>
              <a:rPr lang="en-MY" b="1" dirty="0" smtClean="0">
                <a:latin typeface="Garamond" pitchFamily="18" charset="0"/>
              </a:rPr>
              <a:t>  ..  Cont.</a:t>
            </a:r>
            <a:endParaRPr lang="en-MY" b="1" dirty="0">
              <a:latin typeface="Garamond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18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36574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15153"/>
            <a:ext cx="8817403" cy="73558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en-MY" sz="2000" b="1" dirty="0">
                <a:solidFill>
                  <a:srgbClr val="FF0000"/>
                </a:solidFill>
                <a:cs typeface="Times New Roman" pitchFamily="18" charset="0"/>
              </a:rPr>
              <a:t>Certification </a:t>
            </a:r>
            <a:r>
              <a:rPr lang="en-MY" sz="2000" b="1" dirty="0">
                <a:cs typeface="Times New Roman" pitchFamily="18" charset="0"/>
              </a:rPr>
              <a:t>of imported hides, hair, and wool as </a:t>
            </a:r>
            <a:r>
              <a:rPr lang="en-MY" sz="2000" b="1" dirty="0">
                <a:solidFill>
                  <a:srgbClr val="FF0000"/>
                </a:solidFill>
                <a:cs typeface="Times New Roman" pitchFamily="18" charset="0"/>
              </a:rPr>
              <a:t>anthrax free </a:t>
            </a:r>
            <a:r>
              <a:rPr lang="en-MY" sz="2000" b="1" dirty="0" smtClean="0">
                <a:solidFill>
                  <a:srgbClr val="0070C0"/>
                </a:solidFill>
                <a:cs typeface="Times New Roman" pitchFamily="18" charset="0"/>
              </a:rPr>
              <a:t>by</a:t>
            </a:r>
            <a:r>
              <a:rPr lang="en-MY" sz="2000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MY" sz="2000" b="1" dirty="0" smtClean="0">
                <a:solidFill>
                  <a:srgbClr val="0070C0"/>
                </a:solidFill>
                <a:cs typeface="Times New Roman" pitchFamily="18" charset="0"/>
              </a:rPr>
              <a:t>the </a:t>
            </a:r>
            <a:r>
              <a:rPr lang="en-MY" sz="2000" b="1" dirty="0">
                <a:solidFill>
                  <a:srgbClr val="0070C0"/>
                </a:solidFill>
                <a:cs typeface="Times New Roman" pitchFamily="18" charset="0"/>
              </a:rPr>
              <a:t>exporting country </a:t>
            </a:r>
            <a:r>
              <a:rPr lang="en-MY" sz="2000" b="1" dirty="0">
                <a:cs typeface="Times New Roman" pitchFamily="18" charset="0"/>
              </a:rPr>
              <a:t>has helped to reduce the incidence of anthrax. </a:t>
            </a:r>
            <a:endParaRPr lang="en-MY" sz="2000" b="1" dirty="0" smtClean="0">
              <a:cs typeface="Times New Roman" pitchFamily="18" charset="0"/>
            </a:endParaRPr>
          </a:p>
          <a:p>
            <a:r>
              <a:rPr lang="ar-JO" b="1" dirty="0">
                <a:cs typeface="Times New Roman" pitchFamily="18" charset="0"/>
              </a:rPr>
              <a:t>ساعد اعتماد استيراد الجلود ، والشعر ، والصوف على أنها خالية من الجمرة الخبيثة من قبل الدولة المصدرة في تقليل حدوث الجمرة الخبيثة.</a:t>
            </a:r>
            <a:endParaRPr lang="en-MY" b="1" dirty="0" smtClean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MY" sz="2000" b="1" dirty="0" smtClean="0">
                <a:cs typeface="Times New Roman" pitchFamily="18" charset="0"/>
              </a:rPr>
              <a:t>In</a:t>
            </a:r>
            <a:r>
              <a:rPr lang="en-MY" sz="2000" dirty="0">
                <a:cs typeface="Times New Roman" pitchFamily="18" charset="0"/>
              </a:rPr>
              <a:t> </a:t>
            </a:r>
            <a:r>
              <a:rPr lang="en-MY" sz="2000" b="1" dirty="0" smtClean="0">
                <a:cs typeface="Times New Roman" pitchFamily="18" charset="0"/>
              </a:rPr>
              <a:t>the </a:t>
            </a:r>
            <a:r>
              <a:rPr lang="en-MY" sz="2000" b="1" u="sng" dirty="0" smtClean="0">
                <a:cs typeface="Times New Roman" pitchFamily="18" charset="0"/>
              </a:rPr>
              <a:t>U.K. </a:t>
            </a:r>
            <a:r>
              <a:rPr lang="en-MY" sz="2000" b="1" dirty="0" smtClean="0">
                <a:solidFill>
                  <a:srgbClr val="FF0000"/>
                </a:solidFill>
                <a:cs typeface="Times New Roman" pitchFamily="18" charset="0"/>
              </a:rPr>
              <a:t>imported </a:t>
            </a:r>
            <a:r>
              <a:rPr lang="en-MY" sz="2000" b="1" dirty="0">
                <a:cs typeface="Times New Roman" pitchFamily="18" charset="0"/>
              </a:rPr>
              <a:t>hair and wool are </a:t>
            </a:r>
            <a:r>
              <a:rPr lang="en-MY" sz="2000" b="1" dirty="0">
                <a:solidFill>
                  <a:srgbClr val="FF0000"/>
                </a:solidFill>
                <a:cs typeface="Times New Roman" pitchFamily="18" charset="0"/>
              </a:rPr>
              <a:t>treated with warm </a:t>
            </a:r>
            <a:r>
              <a:rPr lang="en-MY" sz="2000" b="1" dirty="0" smtClean="0">
                <a:solidFill>
                  <a:srgbClr val="FF0000"/>
                </a:solidFill>
                <a:cs typeface="Times New Roman" pitchFamily="18" charset="0"/>
              </a:rPr>
              <a:t>formaldehyde </a:t>
            </a:r>
            <a:r>
              <a:rPr lang="en-MY" sz="2000" b="1" dirty="0" smtClean="0">
                <a:cs typeface="Times New Roman" pitchFamily="18" charset="0"/>
              </a:rPr>
              <a:t>solution</a:t>
            </a:r>
            <a:r>
              <a:rPr lang="en-MY" sz="2400" b="1" dirty="0">
                <a:cs typeface="Times New Roman" pitchFamily="18" charset="0"/>
              </a:rPr>
              <a:t>.</a:t>
            </a:r>
            <a:r>
              <a:rPr lang="en-MY" b="1" dirty="0">
                <a:cs typeface="Times New Roman" pitchFamily="18" charset="0"/>
              </a:rPr>
              <a:t> </a:t>
            </a:r>
            <a:r>
              <a:rPr lang="ar-JO" b="1" dirty="0">
                <a:cs typeface="Times New Roman" pitchFamily="18" charset="0"/>
              </a:rPr>
              <a:t>يتم معالجة الشعر والصوف المستوردين في المملكة المتحدة بمحلول الفورمالديهايد </a:t>
            </a:r>
            <a:r>
              <a:rPr lang="ar-JO" b="1" dirty="0" smtClean="0">
                <a:cs typeface="Times New Roman" pitchFamily="18" charset="0"/>
              </a:rPr>
              <a:t>الدافئ</a:t>
            </a:r>
            <a:endParaRPr lang="en-MY" sz="2400" b="1" dirty="0" smtClean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MY" sz="2400" b="1" dirty="0" smtClean="0">
                <a:cs typeface="Times New Roman" pitchFamily="18" charset="0"/>
              </a:rPr>
              <a:t>In </a:t>
            </a:r>
            <a:r>
              <a:rPr lang="en-MY" sz="2400" b="1" dirty="0">
                <a:cs typeface="Times New Roman" pitchFamily="18" charset="0"/>
              </a:rPr>
              <a:t>the </a:t>
            </a:r>
            <a:r>
              <a:rPr lang="en-MY" sz="2400" b="1" u="sng" dirty="0">
                <a:cs typeface="Times New Roman" pitchFamily="18" charset="0"/>
              </a:rPr>
              <a:t>United States </a:t>
            </a:r>
            <a:r>
              <a:rPr lang="en-MY" sz="2400" b="1" dirty="0">
                <a:cs typeface="Times New Roman" pitchFamily="18" charset="0"/>
              </a:rPr>
              <a:t>the chief preventive </a:t>
            </a:r>
            <a:r>
              <a:rPr lang="en-MY" sz="2400" b="1" dirty="0" smtClean="0">
                <a:cs typeface="Times New Roman" pitchFamily="18" charset="0"/>
              </a:rPr>
              <a:t>measure</a:t>
            </a:r>
            <a:r>
              <a:rPr lang="en-MY" sz="2000" b="1" dirty="0" smtClean="0">
                <a:cs typeface="Times New Roman" pitchFamily="18" charset="0"/>
              </a:rPr>
              <a:t> </a:t>
            </a:r>
            <a:r>
              <a:rPr lang="ar-JO" sz="2000" b="1" dirty="0" smtClean="0">
                <a:cs typeface="Times New Roman" pitchFamily="18" charset="0"/>
              </a:rPr>
              <a:t> التدبير الوقائي الرئيسي في الولايات المتحدة</a:t>
            </a:r>
            <a:endParaRPr lang="en-MY" sz="2000" dirty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MY" sz="2000" b="1" dirty="0" smtClean="0">
                <a:cs typeface="Times New Roman" pitchFamily="18" charset="0"/>
              </a:rPr>
              <a:t> for </a:t>
            </a:r>
            <a:r>
              <a:rPr lang="en-MY" sz="2000" b="1" dirty="0">
                <a:cs typeface="Times New Roman" pitchFamily="18" charset="0"/>
              </a:rPr>
              <a:t>high risk </a:t>
            </a:r>
            <a:r>
              <a:rPr lang="en-MY" sz="2000" b="1" dirty="0">
                <a:solidFill>
                  <a:schemeClr val="tx2"/>
                </a:solidFill>
                <a:cs typeface="Times New Roman" pitchFamily="18" charset="0"/>
              </a:rPr>
              <a:t>industrial workers is </a:t>
            </a:r>
            <a:r>
              <a:rPr lang="en-MY" sz="2000" b="1" dirty="0">
                <a:solidFill>
                  <a:srgbClr val="FF0000"/>
                </a:solidFill>
                <a:cs typeface="Times New Roman" pitchFamily="18" charset="0"/>
              </a:rPr>
              <a:t>immunization</a:t>
            </a:r>
            <a:r>
              <a:rPr lang="en-MY" sz="2000" b="1" dirty="0" smtClean="0">
                <a:solidFill>
                  <a:srgbClr val="FF0000"/>
                </a:solidFill>
                <a:cs typeface="Times New Roman" pitchFamily="18" charset="0"/>
              </a:rPr>
              <a:t>.</a:t>
            </a:r>
            <a:r>
              <a:rPr lang="ar-JO" sz="1600" b="1" dirty="0">
                <a:solidFill>
                  <a:srgbClr val="FF0000"/>
                </a:solidFill>
                <a:cs typeface="Times New Roman" pitchFamily="18" charset="0"/>
              </a:rPr>
              <a:t> لعمال الصناعة عالية الخطورة هو التحصين.</a:t>
            </a:r>
            <a:endParaRPr lang="en-MY" sz="16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MY" sz="20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000" b="1" dirty="0" smtClean="0">
                <a:cs typeface="Times New Roman" pitchFamily="18" charset="0"/>
              </a:rPr>
              <a:t>Improved personal</a:t>
            </a:r>
            <a:r>
              <a:rPr lang="en-MY" sz="2000" dirty="0">
                <a:cs typeface="Times New Roman" pitchFamily="18" charset="0"/>
              </a:rPr>
              <a:t> </a:t>
            </a:r>
            <a:r>
              <a:rPr lang="en-MY" sz="2000" b="1" dirty="0" smtClean="0">
                <a:cs typeface="Times New Roman" pitchFamily="18" charset="0"/>
              </a:rPr>
              <a:t>hygiene </a:t>
            </a:r>
            <a:r>
              <a:rPr lang="en-MY" sz="2000" b="1" dirty="0">
                <a:cs typeface="Times New Roman" pitchFamily="18" charset="0"/>
              </a:rPr>
              <a:t>of workers, </a:t>
            </a:r>
            <a:r>
              <a:rPr lang="ar-JO" sz="2000" b="1" dirty="0">
                <a:cs typeface="Times New Roman" pitchFamily="18" charset="0"/>
              </a:rPr>
              <a:t>تحسين النظافة الشخصية للعمال ،</a:t>
            </a:r>
            <a:endParaRPr lang="en-MY" sz="2000" b="1" dirty="0" smtClean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MY" sz="2000" b="1" dirty="0" smtClean="0">
                <a:cs typeface="Times New Roman" pitchFamily="18" charset="0"/>
              </a:rPr>
              <a:t> protective </a:t>
            </a:r>
            <a:r>
              <a:rPr lang="en-MY" sz="2000" b="1" dirty="0">
                <a:cs typeface="Times New Roman" pitchFamily="18" charset="0"/>
              </a:rPr>
              <a:t>clothing, </a:t>
            </a:r>
            <a:r>
              <a:rPr lang="ar-JO" sz="2000" b="1" dirty="0">
                <a:cs typeface="Times New Roman" pitchFamily="18" charset="0"/>
              </a:rPr>
              <a:t>ملابس واقية،</a:t>
            </a:r>
            <a:endParaRPr lang="en-MY" sz="2000" b="1" dirty="0" smtClean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MY" sz="2000" b="1" dirty="0" smtClean="0">
                <a:cs typeface="Times New Roman" pitchFamily="18" charset="0"/>
              </a:rPr>
              <a:t>  ventilation </a:t>
            </a:r>
            <a:r>
              <a:rPr lang="en-MY" sz="2000" b="1" dirty="0">
                <a:cs typeface="Times New Roman" pitchFamily="18" charset="0"/>
              </a:rPr>
              <a:t>and </a:t>
            </a:r>
            <a:r>
              <a:rPr lang="en-MY" sz="2000" b="1" dirty="0" smtClean="0">
                <a:cs typeface="Times New Roman" pitchFamily="18" charset="0"/>
              </a:rPr>
              <a:t>housekeeping</a:t>
            </a:r>
            <a:r>
              <a:rPr lang="en-MY" sz="2000" dirty="0">
                <a:cs typeface="Times New Roman" pitchFamily="18" charset="0"/>
              </a:rPr>
              <a:t> </a:t>
            </a:r>
            <a:r>
              <a:rPr lang="en-MY" sz="2000" b="1" dirty="0" smtClean="0">
                <a:cs typeface="Times New Roman" pitchFamily="18" charset="0"/>
              </a:rPr>
              <a:t>controls </a:t>
            </a:r>
            <a:r>
              <a:rPr lang="en-MY" sz="2000" b="1" dirty="0">
                <a:cs typeface="Times New Roman" pitchFamily="18" charset="0"/>
              </a:rPr>
              <a:t>in the plants</a:t>
            </a:r>
            <a:r>
              <a:rPr lang="en-MY" sz="1400" b="1" dirty="0">
                <a:cs typeface="Times New Roman" pitchFamily="18" charset="0"/>
              </a:rPr>
              <a:t> </a:t>
            </a:r>
            <a:r>
              <a:rPr lang="ar-JO" sz="1400" b="1" dirty="0">
                <a:cs typeface="Times New Roman" pitchFamily="18" charset="0"/>
              </a:rPr>
              <a:t>ضوابط التهوية والتدبير المنزلي في النباتات</a:t>
            </a:r>
            <a:endParaRPr lang="en-MY" sz="1400" b="1" dirty="0" smtClean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MY" sz="2000" b="1" dirty="0" smtClean="0">
                <a:solidFill>
                  <a:srgbClr val="FF0000"/>
                </a:solidFill>
                <a:cs typeface="Times New Roman" pitchFamily="18" charset="0"/>
              </a:rPr>
              <a:t>Vaccination </a:t>
            </a:r>
            <a:r>
              <a:rPr lang="en-MY" sz="2000" b="1" dirty="0" smtClean="0">
                <a:cs typeface="Times New Roman" pitchFamily="18" charset="0"/>
              </a:rPr>
              <a:t>of </a:t>
            </a:r>
            <a:r>
              <a:rPr lang="en-MY" sz="2000" b="1" dirty="0">
                <a:cs typeface="Times New Roman" pitchFamily="18" charset="0"/>
              </a:rPr>
              <a:t>animals in enzootic areas </a:t>
            </a:r>
            <a:r>
              <a:rPr lang="en-MY" sz="2000" b="1" dirty="0" smtClean="0">
                <a:cs typeface="Times New Roman" pitchFamily="18" charset="0"/>
              </a:rPr>
              <a:t>and</a:t>
            </a:r>
            <a:r>
              <a:rPr lang="ar-JO" sz="2000" b="1" dirty="0">
                <a:cs typeface="Times New Roman" pitchFamily="18" charset="0"/>
              </a:rPr>
              <a:t>تطعيم الحيوانات في مناطق </a:t>
            </a:r>
            <a:r>
              <a:rPr lang="ar-JO" sz="2000" b="1" dirty="0" smtClean="0">
                <a:cs typeface="Times New Roman" pitchFamily="18" charset="0"/>
              </a:rPr>
              <a:t>التكاثر </a:t>
            </a:r>
            <a:endParaRPr lang="en-MY" sz="2000" b="1" dirty="0" smtClean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MY" sz="2000" b="1" dirty="0" smtClean="0">
                <a:cs typeface="Times New Roman" pitchFamily="18" charset="0"/>
              </a:rPr>
              <a:t> </a:t>
            </a:r>
            <a:r>
              <a:rPr lang="en-MY" sz="2000" b="1" dirty="0">
                <a:solidFill>
                  <a:srgbClr val="FF0000"/>
                </a:solidFill>
                <a:cs typeface="Times New Roman" pitchFamily="18" charset="0"/>
              </a:rPr>
              <a:t>strict adherence </a:t>
            </a:r>
            <a:r>
              <a:rPr lang="en-MY" sz="2000" b="1" dirty="0">
                <a:cs typeface="Times New Roman" pitchFamily="18" charset="0"/>
              </a:rPr>
              <a:t>to laws </a:t>
            </a:r>
            <a:r>
              <a:rPr lang="en-MY" sz="2000" b="1" dirty="0" smtClean="0">
                <a:cs typeface="Times New Roman" pitchFamily="18" charset="0"/>
              </a:rPr>
              <a:t>regarding</a:t>
            </a:r>
            <a:r>
              <a:rPr lang="en-MY" sz="2000" dirty="0">
                <a:cs typeface="Times New Roman" pitchFamily="18" charset="0"/>
              </a:rPr>
              <a:t> </a:t>
            </a:r>
            <a:r>
              <a:rPr lang="en-MY" sz="2000" b="1" dirty="0" smtClean="0">
                <a:cs typeface="Times New Roman" pitchFamily="18" charset="0"/>
              </a:rPr>
              <a:t>animals contracted </a:t>
            </a:r>
            <a:r>
              <a:rPr lang="en-MY" sz="2000" b="1" dirty="0">
                <a:cs typeface="Times New Roman" pitchFamily="18" charset="0"/>
              </a:rPr>
              <a:t>or </a:t>
            </a:r>
            <a:r>
              <a:rPr lang="en-MY" sz="2000" b="1" dirty="0" smtClean="0">
                <a:cs typeface="Times New Roman" pitchFamily="18" charset="0"/>
              </a:rPr>
              <a:t>died </a:t>
            </a:r>
            <a:r>
              <a:rPr lang="en-MY" sz="2000" b="1" dirty="0">
                <a:cs typeface="Times New Roman" pitchFamily="18" charset="0"/>
              </a:rPr>
              <a:t>of anthrax </a:t>
            </a:r>
            <a:r>
              <a:rPr lang="en-MY" sz="2000" b="1" dirty="0" smtClean="0">
                <a:cs typeface="Times New Roman" pitchFamily="18" charset="0"/>
              </a:rPr>
              <a:t>,</a:t>
            </a:r>
            <a:r>
              <a:rPr lang="en-MY" sz="2000" b="1" dirty="0" smtClean="0">
                <a:solidFill>
                  <a:srgbClr val="0070C0"/>
                </a:solidFill>
                <a:cs typeface="Times New Roman" pitchFamily="18" charset="0"/>
              </a:rPr>
              <a:t>have</a:t>
            </a:r>
            <a:r>
              <a:rPr lang="en-MY" sz="2000" dirty="0" smtClean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MY" sz="2000" b="1" dirty="0" smtClean="0">
                <a:solidFill>
                  <a:srgbClr val="0070C0"/>
                </a:solidFill>
                <a:cs typeface="Times New Roman" pitchFamily="18" charset="0"/>
              </a:rPr>
              <a:t>helped </a:t>
            </a:r>
            <a:r>
              <a:rPr lang="en-MY" sz="2000" b="1" dirty="0">
                <a:solidFill>
                  <a:srgbClr val="0070C0"/>
                </a:solidFill>
                <a:cs typeface="Times New Roman" pitchFamily="18" charset="0"/>
              </a:rPr>
              <a:t>reduce agricultural incidence</a:t>
            </a:r>
            <a:r>
              <a:rPr lang="en-MY" sz="2000" b="1" dirty="0" smtClean="0"/>
              <a:t>.</a:t>
            </a:r>
            <a:r>
              <a:rPr lang="ar-JO" sz="2000" b="1" dirty="0"/>
              <a:t> ساعد الالتزام الصارم بالقوانين المتعلقة بالحيوانات المصابة أو النافقة بسبب الجمرة الخبيثة في تقليل الإصابة الزراعية.</a:t>
            </a:r>
            <a:endParaRPr lang="en-MY" sz="2000" b="1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en-MY" sz="2000" b="1" dirty="0">
                <a:solidFill>
                  <a:srgbClr val="FF0000"/>
                </a:solidFill>
                <a:cs typeface="Times New Roman" pitchFamily="18" charset="0"/>
              </a:rPr>
              <a:t>Precautions</a:t>
            </a:r>
            <a:r>
              <a:rPr lang="en-MY" sz="2000" b="1" dirty="0">
                <a:solidFill>
                  <a:prstClr val="black"/>
                </a:solidFill>
                <a:cs typeface="Times New Roman" pitchFamily="18" charset="0"/>
              </a:rPr>
              <a:t> are </a:t>
            </a:r>
            <a:r>
              <a:rPr lang="en-MY" sz="2000" dirty="0">
                <a:solidFill>
                  <a:prstClr val="black"/>
                </a:solidFill>
                <a:cs typeface="Times New Roman" pitchFamily="18" charset="0"/>
              </a:rPr>
              <a:t>taken </a:t>
            </a:r>
            <a:r>
              <a:rPr lang="en-MY" sz="2000" b="1" dirty="0">
                <a:solidFill>
                  <a:srgbClr val="002060"/>
                </a:solidFill>
                <a:cs typeface="Times New Roman" pitchFamily="18" charset="0"/>
              </a:rPr>
              <a:t>to </a:t>
            </a:r>
            <a:r>
              <a:rPr lang="en-MY" sz="2000" b="1" dirty="0">
                <a:solidFill>
                  <a:srgbClr val="FF0000"/>
                </a:solidFill>
                <a:cs typeface="Times New Roman" pitchFamily="18" charset="0"/>
              </a:rPr>
              <a:t>avoid </a:t>
            </a:r>
            <a:r>
              <a:rPr lang="en-MY" sz="2000" b="1" dirty="0">
                <a:solidFill>
                  <a:srgbClr val="002060"/>
                </a:solidFill>
                <a:cs typeface="Times New Roman" pitchFamily="18" charset="0"/>
              </a:rPr>
              <a:t>contact </a:t>
            </a:r>
            <a:r>
              <a:rPr lang="en-MY" sz="2000" b="1" dirty="0">
                <a:solidFill>
                  <a:prstClr val="black"/>
                </a:solidFill>
                <a:cs typeface="Times New Roman" pitchFamily="18" charset="0"/>
              </a:rPr>
              <a:t>with the </a:t>
            </a:r>
            <a:r>
              <a:rPr lang="en-MY" sz="2000" b="1" dirty="0">
                <a:solidFill>
                  <a:srgbClr val="FF0000"/>
                </a:solidFill>
                <a:cs typeface="Times New Roman" pitchFamily="18" charset="0"/>
              </a:rPr>
              <a:t>skin </a:t>
            </a:r>
            <a:r>
              <a:rPr lang="en-MY" sz="2000" b="1" dirty="0">
                <a:solidFill>
                  <a:srgbClr val="002060"/>
                </a:solidFill>
                <a:cs typeface="Times New Roman" pitchFamily="18" charset="0"/>
              </a:rPr>
              <a:t>and any</a:t>
            </a:r>
            <a:r>
              <a:rPr lang="en-MY" sz="2000" b="1" dirty="0">
                <a:solidFill>
                  <a:srgbClr val="FF0000"/>
                </a:solidFill>
                <a:cs typeface="Times New Roman" pitchFamily="18" charset="0"/>
              </a:rPr>
              <a:t> fluids exuded</a:t>
            </a:r>
            <a:r>
              <a:rPr lang="en-MY" sz="2000" dirty="0">
                <a:solidFill>
                  <a:prstClr val="black"/>
                </a:solidFill>
                <a:cs typeface="Times New Roman" pitchFamily="18" charset="0"/>
              </a:rPr>
              <a:t> through </a:t>
            </a:r>
            <a:r>
              <a:rPr lang="en-MY" sz="2000" b="1" dirty="0">
                <a:solidFill>
                  <a:prstClr val="black"/>
                </a:solidFill>
                <a:cs typeface="Times New Roman" pitchFamily="18" charset="0"/>
              </a:rPr>
              <a:t>natural </a:t>
            </a:r>
            <a:r>
              <a:rPr lang="en-MY" sz="2000" b="1" dirty="0">
                <a:solidFill>
                  <a:srgbClr val="0070C0"/>
                </a:solidFill>
                <a:cs typeface="Times New Roman" pitchFamily="18" charset="0"/>
              </a:rPr>
              <a:t>body openings of a deceased body</a:t>
            </a:r>
            <a:r>
              <a:rPr lang="en-MY" sz="2000" b="1" dirty="0">
                <a:solidFill>
                  <a:prstClr val="black"/>
                </a:solidFill>
                <a:cs typeface="Times New Roman" pitchFamily="18" charset="0"/>
              </a:rPr>
              <a:t> that is suspected of harbouring </a:t>
            </a:r>
            <a:r>
              <a:rPr lang="en-MY" sz="2000" b="1" dirty="0" smtClean="0">
                <a:solidFill>
                  <a:prstClr val="black"/>
                </a:solidFill>
                <a:cs typeface="Times New Roman" pitchFamily="18" charset="0"/>
              </a:rPr>
              <a:t>anthrax</a:t>
            </a:r>
            <a:endParaRPr lang="ar-JO" sz="2000" b="1" dirty="0" smtClean="0">
              <a:solidFill>
                <a:prstClr val="black"/>
              </a:solidFill>
              <a:cs typeface="Times New Roman" pitchFamily="18" charset="0"/>
            </a:endParaRPr>
          </a:p>
          <a:p>
            <a:r>
              <a:rPr lang="ar-JO" b="1" dirty="0">
                <a:cs typeface="Times New Roman" pitchFamily="18" charset="0"/>
              </a:rPr>
              <a:t>يتم اتخاذ الاحتياطات لتجنب ملامسة الجلد وأي سوائل تخرج من خلال فتحات الجسم الطبيعية لجسم متوفى يشتبه في إصابته بالجمرة الخبيثة</a:t>
            </a:r>
            <a:endParaRPr lang="en-US" b="1" dirty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endParaRPr lang="en-US" sz="2400" b="1" dirty="0" smtClean="0"/>
          </a:p>
          <a:p>
            <a:pPr marL="342900" indent="-342900">
              <a:buFont typeface="Wingdings" pitchFamily="2" charset="2"/>
              <a:buChar char="Ø"/>
            </a:pPr>
            <a:endParaRPr lang="en-MY" sz="2400" dirty="0"/>
          </a:p>
        </p:txBody>
      </p:sp>
      <p:sp>
        <p:nvSpPr>
          <p:cNvPr id="3" name="Rectangle 2"/>
          <p:cNvSpPr/>
          <p:nvPr/>
        </p:nvSpPr>
        <p:spPr>
          <a:xfrm>
            <a:off x="2590800" y="-171400"/>
            <a:ext cx="19442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Prevention</a:t>
            </a:r>
            <a:endParaRPr lang="en-MY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8086572" y="637336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</p:spPr>
        <p:txBody>
          <a:bodyPr/>
          <a:lstStyle/>
          <a:p>
            <a:r>
              <a:rPr lang="en-MY" dirty="0" smtClean="0"/>
              <a:t>28/3/2021</a:t>
            </a:r>
            <a:endParaRPr lang="en-M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19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87790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67744" y="1325853"/>
            <a:ext cx="460036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MY" sz="54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Garamond" pitchFamily="18" charset="0"/>
              </a:rPr>
              <a:t>ANTHRAX</a:t>
            </a:r>
            <a:endParaRPr lang="en-MY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7" name="Picture 6" descr="https://upload.wikimedia.org/wikipedia/commons/thumb/c/c7/Skin_reaction_to_anthrax.jpg/220px-Skin_reaction_to_anthrax.jp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020" y="2352948"/>
            <a:ext cx="3777744" cy="364610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https://upload.wikimedia.org/wikipedia/commons/thumb/3/37/Cutaneous_anthrax_lesion_on_the_neck._PHIL_1934_lores.jpg/220px-Cutaneous_anthrax_lesion_on_the_neck._PHIL_1934_lores.jpg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2352949"/>
            <a:ext cx="3456384" cy="40852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202020" y="332656"/>
            <a:ext cx="82958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MY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Garamond" pitchFamily="18" charset="0"/>
              </a:rPr>
              <a:t>BIOLOGICAL    HAZARD</a:t>
            </a:r>
            <a:endParaRPr lang="en-MY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866359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79652" y="551171"/>
            <a:ext cx="9216148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Wingdings" pitchFamily="2" charset="2"/>
              <a:buChar char="v"/>
            </a:pPr>
            <a:r>
              <a:rPr lang="en-MY" sz="2400" b="1" dirty="0" smtClean="0">
                <a:cs typeface="Times New Roman" pitchFamily="18" charset="0"/>
              </a:rPr>
              <a:t>The </a:t>
            </a:r>
            <a:r>
              <a:rPr lang="en-MY" sz="2400" b="1" dirty="0">
                <a:cs typeface="Times New Roman" pitchFamily="18" charset="0"/>
              </a:rPr>
              <a:t>body should be pu</a:t>
            </a:r>
            <a:r>
              <a:rPr lang="en-MY" sz="2400" b="1" dirty="0">
                <a:solidFill>
                  <a:srgbClr val="00B050"/>
                </a:solidFill>
                <a:cs typeface="Times New Roman" pitchFamily="18" charset="0"/>
              </a:rPr>
              <a:t>t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in strict quarantine</a:t>
            </a:r>
            <a:r>
              <a:rPr lang="en-MY" sz="2400" dirty="0">
                <a:solidFill>
                  <a:srgbClr val="00B050"/>
                </a:solidFill>
                <a:cs typeface="Times New Roman" pitchFamily="18" charset="0"/>
              </a:rPr>
              <a:t>.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300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A blood sample</a:t>
            </a:r>
            <a:r>
              <a:rPr lang="en-MY" sz="2300" b="1" dirty="0">
                <a:solidFill>
                  <a:srgbClr val="00B050"/>
                </a:solidFill>
                <a:cs typeface="Times New Roman" pitchFamily="18" charset="0"/>
              </a:rPr>
              <a:t> </a:t>
            </a:r>
            <a:r>
              <a:rPr lang="en-MY" sz="2300" b="1" dirty="0">
                <a:solidFill>
                  <a:srgbClr val="0070C0"/>
                </a:solidFill>
                <a:cs typeface="Times New Roman" pitchFamily="18" charset="0"/>
              </a:rPr>
              <a:t>is collected and sealed in a container </a:t>
            </a:r>
            <a:r>
              <a:rPr lang="en-MY" sz="2300" b="1" dirty="0">
                <a:cs typeface="Times New Roman" pitchFamily="18" charset="0"/>
              </a:rPr>
              <a:t>and </a:t>
            </a:r>
            <a:r>
              <a:rPr lang="en-MY" sz="2300" b="1" dirty="0">
                <a:solidFill>
                  <a:srgbClr val="0070C0"/>
                </a:solidFill>
                <a:cs typeface="Times New Roman" pitchFamily="18" charset="0"/>
              </a:rPr>
              <a:t>analysed</a:t>
            </a:r>
            <a:r>
              <a:rPr lang="en-MY" sz="2300" b="1" dirty="0">
                <a:cs typeface="Times New Roman" pitchFamily="18" charset="0"/>
              </a:rPr>
              <a:t> </a:t>
            </a:r>
            <a:r>
              <a:rPr lang="en-MY" sz="2300" b="1" dirty="0" smtClean="0">
                <a:cs typeface="Times New Roman" pitchFamily="18" charset="0"/>
              </a:rPr>
              <a:t>in </a:t>
            </a:r>
          </a:p>
          <a:p>
            <a:pPr lvl="0"/>
            <a:r>
              <a:rPr lang="en-MY" sz="2300" b="1" dirty="0">
                <a:cs typeface="Times New Roman" pitchFamily="18" charset="0"/>
              </a:rPr>
              <a:t> </a:t>
            </a:r>
            <a:r>
              <a:rPr lang="en-MY" sz="2300" b="1" dirty="0" smtClean="0">
                <a:cs typeface="Times New Roman" pitchFamily="18" charset="0"/>
              </a:rPr>
              <a:t>        an </a:t>
            </a:r>
            <a:r>
              <a:rPr lang="en-MY" sz="2300" b="1" dirty="0">
                <a:cs typeface="Times New Roman" pitchFamily="18" charset="0"/>
              </a:rPr>
              <a:t>approved laboratory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to ascertain </a:t>
            </a:r>
            <a:r>
              <a:rPr lang="en-MY" sz="2300" b="1" dirty="0">
                <a:cs typeface="Times New Roman" pitchFamily="18" charset="0"/>
              </a:rPr>
              <a:t>if anthrax is the cause of death. </a:t>
            </a:r>
            <a:endParaRPr lang="en-MY" sz="2300" dirty="0"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400" b="1" dirty="0">
                <a:cs typeface="Times New Roman" pitchFamily="18" charset="0"/>
              </a:rPr>
              <a:t>The body should be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sealed in an airtight </a:t>
            </a:r>
            <a:r>
              <a:rPr lang="en-MY" sz="2400" b="1" dirty="0">
                <a:cs typeface="Times New Roman" pitchFamily="18" charset="0"/>
              </a:rPr>
              <a:t>body bag and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incinerated </a:t>
            </a:r>
            <a:endParaRPr lang="en-MY" sz="24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lvl="0"/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    </a:t>
            </a:r>
            <a:r>
              <a:rPr lang="en-MY" sz="2400" b="1" dirty="0" smtClean="0">
                <a:cs typeface="Times New Roman" pitchFamily="18" charset="0"/>
              </a:rPr>
              <a:t>to </a:t>
            </a:r>
            <a:r>
              <a:rPr lang="en-MY" sz="2400" b="1" dirty="0">
                <a:cs typeface="Times New Roman" pitchFamily="18" charset="0"/>
              </a:rPr>
              <a:t>prevent transmission of anthrax spores</a:t>
            </a:r>
            <a:r>
              <a:rPr lang="en-MY" sz="2400" dirty="0">
                <a:cs typeface="Times New Roman" pitchFamily="18" charset="0"/>
              </a:rPr>
              <a:t>.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Full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isolation </a:t>
            </a:r>
            <a:r>
              <a:rPr lang="en-MY" sz="2400" b="1" dirty="0">
                <a:cs typeface="Times New Roman" pitchFamily="18" charset="0"/>
              </a:rPr>
              <a:t>of the body is important to prevent possible contamination of others.</a:t>
            </a:r>
            <a:r>
              <a:rPr lang="en-MY" sz="2400" b="1" u="sng" baseline="30000" dirty="0">
                <a:cs typeface="Times New Roman" pitchFamily="18" charset="0"/>
              </a:rPr>
              <a:t> </a:t>
            </a:r>
            <a:endParaRPr lang="en-MY" sz="2400" dirty="0"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Protective,</a:t>
            </a:r>
            <a:r>
              <a:rPr lang="en-MY" sz="2400" b="1" dirty="0"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impermeable</a:t>
            </a:r>
            <a:r>
              <a:rPr lang="en-MY" sz="2400" b="1" dirty="0"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clothing and equipment </a:t>
            </a:r>
            <a:r>
              <a:rPr lang="en-MY" sz="2400" b="1" dirty="0">
                <a:cs typeface="Times New Roman" pitchFamily="18" charset="0"/>
              </a:rPr>
              <a:t>such as </a:t>
            </a: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rubber 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gloves </a:t>
            </a:r>
            <a:r>
              <a:rPr lang="en-MY" sz="2400" b="1" dirty="0" smtClean="0">
                <a:cs typeface="Times New Roman" pitchFamily="18" charset="0"/>
              </a:rPr>
              <a:t>rubber </a:t>
            </a:r>
            <a:r>
              <a:rPr lang="en-MY" sz="2400" b="1" dirty="0">
                <a:cs typeface="Times New Roman" pitchFamily="18" charset="0"/>
              </a:rPr>
              <a:t>apron, and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rubber boots </a:t>
            </a:r>
            <a:r>
              <a:rPr lang="en-MY" sz="2400" b="1" dirty="0">
                <a:cs typeface="Times New Roman" pitchFamily="18" charset="0"/>
              </a:rPr>
              <a:t>with no perforations </a:t>
            </a:r>
            <a:endParaRPr lang="en-MY" sz="2400" b="1" dirty="0" smtClean="0">
              <a:cs typeface="Times New Roman" pitchFamily="18" charset="0"/>
            </a:endParaRPr>
          </a:p>
          <a:p>
            <a:pPr lvl="0"/>
            <a:r>
              <a:rPr lang="en-MY" sz="2400" b="1" dirty="0">
                <a:cs typeface="Times New Roman" pitchFamily="18" charset="0"/>
              </a:rPr>
              <a:t> </a:t>
            </a:r>
            <a:r>
              <a:rPr lang="en-MY" sz="2400" b="1" dirty="0" smtClean="0">
                <a:cs typeface="Times New Roman" pitchFamily="18" charset="0"/>
              </a:rPr>
              <a:t>           are </a:t>
            </a:r>
            <a:r>
              <a:rPr lang="en-MY" sz="2400" b="1" dirty="0">
                <a:cs typeface="Times New Roman" pitchFamily="18" charset="0"/>
              </a:rPr>
              <a:t>used when handling the body. </a:t>
            </a:r>
            <a:endParaRPr lang="en-MY" sz="2400" dirty="0"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Ø"/>
            </a:pPr>
            <a:r>
              <a:rPr lang="en-MY" sz="2200" b="1" dirty="0">
                <a:cs typeface="Times New Roman" pitchFamily="18" charset="0"/>
              </a:rPr>
              <a:t>No skin, especially if it has any wounds or scratches, should be exposed</a:t>
            </a:r>
            <a:r>
              <a:rPr lang="en-MY" sz="2400" b="1" dirty="0">
                <a:cs typeface="Times New Roman" pitchFamily="18" charset="0"/>
              </a:rPr>
              <a:t>. </a:t>
            </a:r>
            <a:endParaRPr lang="en-MY" sz="2400" b="1" dirty="0" smtClean="0"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Disposable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PPE is preferable</a:t>
            </a:r>
            <a:r>
              <a:rPr lang="en-MY" sz="2400" dirty="0">
                <a:solidFill>
                  <a:srgbClr val="00B050"/>
                </a:solidFill>
                <a:cs typeface="Times New Roman" pitchFamily="18" charset="0"/>
              </a:rPr>
              <a:t>, </a:t>
            </a:r>
          </a:p>
          <a:p>
            <a:pPr marL="342900" lvl="0" indent="-342900">
              <a:buFont typeface="Wingdings" pitchFamily="2" charset="2"/>
              <a:buChar char="§"/>
            </a:pP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  </a:t>
            </a:r>
            <a:r>
              <a:rPr lang="en-MY" sz="2200" b="1" dirty="0">
                <a:solidFill>
                  <a:prstClr val="black"/>
                </a:solidFill>
                <a:cs typeface="Times New Roman" pitchFamily="18" charset="0"/>
              </a:rPr>
              <a:t>but if </a:t>
            </a:r>
            <a:r>
              <a:rPr lang="en-MY" sz="2200" b="1" dirty="0">
                <a:solidFill>
                  <a:srgbClr val="0070C0"/>
                </a:solidFill>
                <a:cs typeface="Times New Roman" pitchFamily="18" charset="0"/>
              </a:rPr>
              <a:t>not available</a:t>
            </a:r>
            <a:r>
              <a:rPr lang="en-MY" sz="2200" dirty="0">
                <a:solidFill>
                  <a:srgbClr val="00B050"/>
                </a:solidFill>
                <a:cs typeface="Times New Roman" pitchFamily="18" charset="0"/>
              </a:rPr>
              <a:t>, </a:t>
            </a:r>
            <a:r>
              <a:rPr lang="en-MY" sz="2200" b="1" dirty="0">
                <a:solidFill>
                  <a:prstClr val="black"/>
                </a:solidFill>
                <a:cs typeface="Times New Roman" pitchFamily="18" charset="0"/>
              </a:rPr>
              <a:t>decontamination can be achieved by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autoclaving. </a:t>
            </a:r>
            <a:endParaRPr lang="en-MY" sz="2200" dirty="0">
              <a:solidFill>
                <a:srgbClr val="FF0000"/>
              </a:solidFill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Ø"/>
            </a:pP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  Used disposable equipment, is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burned</a:t>
            </a:r>
            <a:r>
              <a:rPr lang="en-MY" sz="2400" b="1" dirty="0">
                <a:solidFill>
                  <a:srgbClr val="00B05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and/or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buried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after </a:t>
            </a:r>
            <a:r>
              <a:rPr lang="en-MY" sz="2400" b="1" dirty="0" smtClean="0">
                <a:solidFill>
                  <a:prstClr val="black"/>
                </a:solidFill>
                <a:cs typeface="Times New Roman" pitchFamily="18" charset="0"/>
              </a:rPr>
              <a:t>use</a:t>
            </a:r>
          </a:p>
          <a:p>
            <a:pPr marL="342900" lvl="0" indent="-342900">
              <a:buFont typeface="Wingdings" pitchFamily="2" charset="2"/>
              <a:buChar char="Ø"/>
            </a:pP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All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contaminated </a:t>
            </a:r>
            <a:r>
              <a:rPr lang="en-MY" sz="2400" b="1" dirty="0">
                <a:solidFill>
                  <a:srgbClr val="1F497D"/>
                </a:solidFill>
                <a:cs typeface="Times New Roman" pitchFamily="18" charset="0"/>
              </a:rPr>
              <a:t>bedding or clothing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is </a:t>
            </a:r>
            <a:r>
              <a:rPr lang="en-MY" sz="2400" b="1" dirty="0">
                <a:solidFill>
                  <a:srgbClr val="1F497D"/>
                </a:solidFill>
                <a:cs typeface="Times New Roman" pitchFamily="18" charset="0"/>
              </a:rPr>
              <a:t>isolated in double  plastic</a:t>
            </a:r>
          </a:p>
          <a:p>
            <a:pPr lvl="0"/>
            <a:r>
              <a:rPr lang="en-MY" sz="2400" b="1" dirty="0">
                <a:solidFill>
                  <a:srgbClr val="1F497D"/>
                </a:solidFill>
                <a:cs typeface="Times New Roman" pitchFamily="18" charset="0"/>
              </a:rPr>
              <a:t>         bags and treated as biohazard waste</a:t>
            </a:r>
            <a:r>
              <a:rPr lang="en-MY" sz="2400" b="1" dirty="0" smtClean="0">
                <a:solidFill>
                  <a:srgbClr val="1F497D"/>
                </a:solidFill>
                <a:cs typeface="Times New Roman" pitchFamily="18" charset="0"/>
              </a:rPr>
              <a:t>.</a:t>
            </a:r>
            <a:endParaRPr lang="en-MY" sz="2400" dirty="0">
              <a:solidFill>
                <a:srgbClr val="1F497D"/>
              </a:solidFill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07704" y="201669"/>
            <a:ext cx="23042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dirty="0" smtClean="0">
                <a:latin typeface="Times New Roman" pitchFamily="18" charset="0"/>
                <a:cs typeface="Times New Roman" pitchFamily="18" charset="0"/>
              </a:rPr>
              <a:t>Cont. ..Prevention</a:t>
            </a:r>
            <a:endParaRPr lang="en-MY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7812360" y="638132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20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89515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15495" y="559574"/>
            <a:ext cx="9007975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MY" sz="22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MY" sz="2400" b="1" dirty="0" smtClean="0">
                <a:solidFill>
                  <a:schemeClr val="tx2"/>
                </a:solidFill>
                <a:cs typeface="Times New Roman" pitchFamily="18" charset="0"/>
              </a:rPr>
              <a:t>Respiratory </a:t>
            </a: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equipment capable of filtering small particles</a:t>
            </a:r>
            <a:r>
              <a:rPr lang="en-MY" sz="2400" dirty="0">
                <a:solidFill>
                  <a:srgbClr val="00B050"/>
                </a:solidFill>
                <a:cs typeface="Times New Roman" pitchFamily="18" charset="0"/>
              </a:rPr>
              <a:t>, </a:t>
            </a:r>
            <a:endParaRPr lang="en-MY" sz="2400" dirty="0" smtClean="0">
              <a:solidFill>
                <a:srgbClr val="00B050"/>
              </a:solidFill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  Preventive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antibiotics </a:t>
            </a:r>
            <a:r>
              <a:rPr lang="en-MY" sz="2400" b="1" dirty="0">
                <a:cs typeface="Times New Roman" pitchFamily="18" charset="0"/>
              </a:rPr>
              <a:t>are recommended in those </a:t>
            </a: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who have </a:t>
            </a:r>
            <a:r>
              <a:rPr lang="en-MY" sz="2400" b="1" dirty="0" smtClean="0">
                <a:solidFill>
                  <a:schemeClr val="tx2"/>
                </a:solidFill>
                <a:cs typeface="Times New Roman" pitchFamily="18" charset="0"/>
              </a:rPr>
              <a:t>been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chemeClr val="tx2"/>
                </a:solidFill>
                <a:cs typeface="Times New Roman" pitchFamily="18" charset="0"/>
              </a:rPr>
              <a:t> exposed </a:t>
            </a:r>
            <a:r>
              <a:rPr lang="en-MY" sz="2400" b="1" dirty="0" smtClean="0">
                <a:cs typeface="Times New Roman" pitchFamily="18" charset="0"/>
              </a:rPr>
              <a:t>must </a:t>
            </a:r>
            <a:r>
              <a:rPr lang="en-MY" sz="2400" b="1" dirty="0">
                <a:cs typeface="Times New Roman" pitchFamily="18" charset="0"/>
              </a:rPr>
              <a:t>be started as soon as possible</a:t>
            </a:r>
            <a:endParaRPr lang="en-MY" sz="2400" dirty="0">
              <a:cs typeface="Times New Roman" pitchFamily="18" charset="0"/>
            </a:endParaRPr>
          </a:p>
          <a:p>
            <a:pPr marL="342900" indent="-342900" algn="ctr">
              <a:buFont typeface="Wingdings" pitchFamily="2" charset="2"/>
              <a:buChar char="q"/>
            </a:pP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      Early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detection </a:t>
            </a:r>
            <a:r>
              <a:rPr lang="en-MY" sz="2400" b="1" dirty="0">
                <a:cs typeface="Times New Roman" pitchFamily="18" charset="0"/>
              </a:rPr>
              <a:t>of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sources</a:t>
            </a:r>
            <a:r>
              <a:rPr lang="en-MY" sz="2400" b="1" dirty="0">
                <a:cs typeface="Times New Roman" pitchFamily="18" charset="0"/>
              </a:rPr>
              <a:t> of anthrax infection can allow </a:t>
            </a: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preventive </a:t>
            </a:r>
            <a:r>
              <a:rPr lang="en-MY" sz="2400" b="1" dirty="0" smtClean="0">
                <a:solidFill>
                  <a:schemeClr val="tx2"/>
                </a:solidFill>
                <a:cs typeface="Times New Roman" pitchFamily="18" charset="0"/>
              </a:rPr>
              <a:t> measures </a:t>
            </a: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to be taken. </a:t>
            </a:r>
            <a:endParaRPr lang="en-MY" sz="2400" b="1" dirty="0" smtClean="0">
              <a:solidFill>
                <a:schemeClr val="tx2"/>
              </a:solidFill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Anthrax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cannot be spread directly from person to person, but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person's clothing</a:t>
            </a:r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and body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may be contaminated </a:t>
            </a: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with spores. 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Effective decontamination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of people can be accomplished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by a</a:t>
            </a:r>
          </a:p>
          <a:p>
            <a:pPr marL="342900" lvl="0" indent="-342900">
              <a:buFont typeface="Wingdings" pitchFamily="2" charset="2"/>
              <a:buChar char="Ø"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thorough wash-down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with 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antimicrobial, </a:t>
            </a: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soap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and water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. 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Waste water is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treated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with bleach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or another </a:t>
            </a:r>
            <a:r>
              <a:rPr lang="en-MY" sz="2400" b="1" dirty="0">
                <a:solidFill>
                  <a:srgbClr val="1F497D"/>
                </a:solidFill>
                <a:cs typeface="Times New Roman" pitchFamily="18" charset="0"/>
              </a:rPr>
              <a:t>antimicrobial agent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.</a:t>
            </a:r>
            <a:endParaRPr lang="en-MY" sz="2400" dirty="0">
              <a:solidFill>
                <a:prstClr val="black"/>
              </a:solidFill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400" b="1" dirty="0">
                <a:solidFill>
                  <a:srgbClr val="1F497D"/>
                </a:solidFill>
                <a:cs typeface="Times New Roman" pitchFamily="18" charset="0"/>
              </a:rPr>
              <a:t>Effective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decontamination</a:t>
            </a:r>
            <a:r>
              <a:rPr lang="en-MY" sz="2400" b="1" dirty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of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articles c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an be accomplished by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boiling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them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in water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for </a:t>
            </a:r>
            <a:r>
              <a:rPr lang="en-MY" sz="2400" b="1" u="sng" dirty="0">
                <a:solidFill>
                  <a:srgbClr val="FF0000"/>
                </a:solidFill>
                <a:cs typeface="Times New Roman" pitchFamily="18" charset="0"/>
              </a:rPr>
              <a:t>30 minutes or longer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. </a:t>
            </a:r>
            <a:endParaRPr lang="en-MY" sz="2400" dirty="0">
              <a:solidFill>
                <a:prstClr val="black"/>
              </a:solidFill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q"/>
            </a:pP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Chlorine bleach </a:t>
            </a: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is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ineffective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in destroying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spores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and </a:t>
            </a:r>
            <a:endParaRPr lang="en-MY" sz="2400" b="1" dirty="0" smtClean="0">
              <a:solidFill>
                <a:prstClr val="black"/>
              </a:solidFill>
              <a:cs typeface="Times New Roman" pitchFamily="18" charset="0"/>
            </a:endParaRPr>
          </a:p>
          <a:p>
            <a:pPr lvl="0"/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prstClr val="black"/>
                </a:solidFill>
                <a:cs typeface="Times New Roman" pitchFamily="18" charset="0"/>
              </a:rPr>
              <a:t>                                   </a:t>
            </a: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vegetative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cells on surfaces, 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though 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formaldehyde  is effective. 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Burning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clothing is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very effective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in destroying spores. </a:t>
            </a:r>
          </a:p>
          <a:p>
            <a:endParaRPr lang="en-US" sz="2400" b="1" dirty="0">
              <a:solidFill>
                <a:schemeClr val="tx2"/>
              </a:solidFill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27584" y="190242"/>
            <a:ext cx="20882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dirty="0" smtClean="0">
                <a:solidFill>
                  <a:schemeClr val="tx2"/>
                </a:solidFill>
                <a:latin typeface="Garamond" pitchFamily="18" charset="0"/>
              </a:rPr>
              <a:t>Prevention cont.  ..</a:t>
            </a:r>
            <a:endParaRPr lang="en-MY" dirty="0">
              <a:solidFill>
                <a:schemeClr val="tx2"/>
              </a:solidFill>
              <a:latin typeface="Garamond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21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77994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476672"/>
            <a:ext cx="8712968" cy="45089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MY" sz="23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Antibiotics</a:t>
            </a:r>
            <a:endParaRPr lang="en-MY" sz="23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MY" sz="2400" b="1" dirty="0">
                <a:cs typeface="Times New Roman" pitchFamily="18" charset="0"/>
              </a:rPr>
              <a:t>Early antibiotic treatment of anthrax is essential; </a:t>
            </a:r>
          </a:p>
          <a:p>
            <a:pPr lvl="0"/>
            <a:r>
              <a:rPr lang="en-MY" sz="2400" dirty="0" smtClean="0">
                <a:cs typeface="Times New Roman" pitchFamily="18" charset="0"/>
              </a:rPr>
              <a:t>Treatment </a:t>
            </a:r>
            <a:r>
              <a:rPr lang="en-MY" sz="2400" dirty="0">
                <a:cs typeface="Times New Roman" pitchFamily="18" charset="0"/>
              </a:rPr>
              <a:t>for anthrax infection </a:t>
            </a:r>
            <a:r>
              <a:rPr lang="en-MY" sz="2400" dirty="0" smtClean="0">
                <a:cs typeface="Times New Roman" pitchFamily="18" charset="0"/>
              </a:rPr>
              <a:t>includes </a:t>
            </a:r>
            <a:r>
              <a:rPr lang="en-MY" sz="2400" dirty="0">
                <a:cs typeface="Times New Roman" pitchFamily="18" charset="0"/>
              </a:rPr>
              <a:t>large doses </a:t>
            </a:r>
            <a:r>
              <a:rPr lang="en-MY" sz="2400" dirty="0" smtClean="0">
                <a:cs typeface="Times New Roman" pitchFamily="18" charset="0"/>
              </a:rPr>
              <a:t>of</a:t>
            </a:r>
          </a:p>
          <a:p>
            <a:pPr lvl="0"/>
            <a:r>
              <a:rPr lang="en-MY" sz="2400" dirty="0" smtClean="0"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intravenous and oral antibiotics, </a:t>
            </a:r>
            <a:r>
              <a:rPr lang="en-MY" sz="2400" dirty="0">
                <a:cs typeface="Times New Roman" pitchFamily="18" charset="0"/>
              </a:rPr>
              <a:t>such </a:t>
            </a:r>
            <a:r>
              <a:rPr lang="en-MY" sz="2400" dirty="0" smtClean="0">
                <a:cs typeface="Times New Roman" pitchFamily="18" charset="0"/>
              </a:rPr>
              <a:t>as</a:t>
            </a:r>
            <a:r>
              <a:rPr lang="en-MY" sz="2400" u="sng" dirty="0">
                <a:cs typeface="Times New Roman" pitchFamily="18" charset="0"/>
                <a:hlinkClick r:id="rId2"/>
              </a:rPr>
              <a:t> doxycycline</a:t>
            </a:r>
            <a:r>
              <a:rPr lang="en-MY" sz="2400" dirty="0">
                <a:cs typeface="Times New Roman" pitchFamily="18" charset="0"/>
              </a:rPr>
              <a:t>, </a:t>
            </a:r>
            <a:r>
              <a:rPr lang="en-MY" sz="2400" u="sng" dirty="0">
                <a:cs typeface="Times New Roman" pitchFamily="18" charset="0"/>
                <a:hlinkClick r:id="rId3"/>
              </a:rPr>
              <a:t>erythromycin </a:t>
            </a:r>
            <a:r>
              <a:rPr lang="en-MY" sz="2400" dirty="0">
                <a:cs typeface="Times New Roman" pitchFamily="18" charset="0"/>
              </a:rPr>
              <a:t> </a:t>
            </a:r>
            <a:r>
              <a:rPr lang="en-MY" sz="2400" u="sng" dirty="0" err="1">
                <a:cs typeface="Times New Roman" pitchFamily="18" charset="0"/>
                <a:hlinkClick r:id="rId4"/>
              </a:rPr>
              <a:t>fluoroquinolones</a:t>
            </a:r>
            <a:r>
              <a:rPr lang="en-MY" sz="2400" dirty="0">
                <a:cs typeface="Times New Roman" pitchFamily="18" charset="0"/>
              </a:rPr>
              <a:t> (</a:t>
            </a:r>
            <a:r>
              <a:rPr lang="en-MY" sz="2400" u="sng" dirty="0">
                <a:cs typeface="Times New Roman" pitchFamily="18" charset="0"/>
                <a:hlinkClick r:id="rId5"/>
              </a:rPr>
              <a:t>ciprofloxacin</a:t>
            </a:r>
            <a:r>
              <a:rPr lang="en-MY" sz="2400" dirty="0">
                <a:cs typeface="Times New Roman" pitchFamily="18" charset="0"/>
              </a:rPr>
              <a:t>), </a:t>
            </a:r>
            <a:r>
              <a:rPr lang="en-MY" sz="2400" dirty="0" smtClean="0">
                <a:cs typeface="Times New Roman" pitchFamily="18" charset="0"/>
              </a:rPr>
              <a:t>,</a:t>
            </a:r>
            <a:r>
              <a:rPr lang="en-MY" sz="2400" dirty="0">
                <a:cs typeface="Times New Roman" pitchFamily="18" charset="0"/>
              </a:rPr>
              <a:t> </a:t>
            </a:r>
            <a:r>
              <a:rPr lang="en-MY" sz="2400" u="sng" dirty="0" err="1">
                <a:cs typeface="Times New Roman" pitchFamily="18" charset="0"/>
                <a:hlinkClick r:id="rId6"/>
              </a:rPr>
              <a:t>vancomycin</a:t>
            </a:r>
            <a:r>
              <a:rPr lang="en-MY" sz="2400" dirty="0">
                <a:cs typeface="Times New Roman" pitchFamily="18" charset="0"/>
              </a:rPr>
              <a:t>, or </a:t>
            </a:r>
            <a:r>
              <a:rPr lang="en-MY" sz="2400" u="sng" dirty="0">
                <a:cs typeface="Times New Roman" pitchFamily="18" charset="0"/>
                <a:hlinkClick r:id="rId7"/>
              </a:rPr>
              <a:t>penicillin</a:t>
            </a:r>
            <a:r>
              <a:rPr lang="en-MY" sz="2400" dirty="0" smtClean="0">
                <a:cs typeface="Times New Roman" pitchFamily="18" charset="0"/>
              </a:rPr>
              <a:t>.</a:t>
            </a:r>
          </a:p>
          <a:p>
            <a:pPr lvl="0"/>
            <a:endParaRPr lang="en-MY" sz="2400" dirty="0">
              <a:cs typeface="Times New Roman" pitchFamily="18" charset="0"/>
            </a:endParaRPr>
          </a:p>
          <a:p>
            <a:pPr lvl="0"/>
            <a:r>
              <a:rPr lang="en-MY" sz="2400" dirty="0">
                <a:cs typeface="Times New Roman" pitchFamily="18" charset="0"/>
              </a:rPr>
              <a:t>In possible cases of pulmonary anthrax, early </a:t>
            </a:r>
            <a:r>
              <a:rPr lang="en-MY" sz="2400" u="sng" dirty="0">
                <a:cs typeface="Times New Roman" pitchFamily="18" charset="0"/>
                <a:hlinkClick r:id="rId8"/>
              </a:rPr>
              <a:t>antibiotic prophylaxis</a:t>
            </a:r>
            <a:endParaRPr lang="en-MY" sz="2400" dirty="0">
              <a:cs typeface="Times New Roman" pitchFamily="18" charset="0"/>
            </a:endParaRPr>
          </a:p>
          <a:p>
            <a:pPr lvl="0"/>
            <a:r>
              <a:rPr lang="en-MY" sz="2400" dirty="0">
                <a:cs typeface="Times New Roman" pitchFamily="18" charset="0"/>
              </a:rPr>
              <a:t> 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treatment is crucial to prevent possible death</a:t>
            </a:r>
            <a:r>
              <a:rPr lang="en-MY" sz="2400" dirty="0">
                <a:cs typeface="Times New Roman" pitchFamily="18" charset="0"/>
              </a:rPr>
              <a:t>.</a:t>
            </a:r>
          </a:p>
          <a:p>
            <a:pPr lvl="0"/>
            <a:r>
              <a:rPr lang="en-MY" sz="2400" dirty="0">
                <a:cs typeface="Times New Roman" pitchFamily="18" charset="0"/>
              </a:rPr>
              <a:t>Many </a:t>
            </a:r>
            <a:r>
              <a:rPr lang="en-MY" sz="2400" b="1" dirty="0">
                <a:cs typeface="Times New Roman" pitchFamily="18" charset="0"/>
              </a:rPr>
              <a:t>attempts have been made to develop new drugs against anthrax, but existing drugs are effective if treatment is started soon enough</a:t>
            </a:r>
            <a:r>
              <a:rPr lang="en-MY" sz="2400" b="1" dirty="0" smtClean="0">
                <a:cs typeface="Times New Roman" pitchFamily="18" charset="0"/>
              </a:rPr>
              <a:t>.</a:t>
            </a:r>
            <a:endParaRPr lang="en-MY" sz="2400" dirty="0">
              <a:cs typeface="Times New Roman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22</a:t>
            </a:fld>
            <a:endParaRPr lang="en-MY"/>
          </a:p>
        </p:txBody>
      </p:sp>
      <p:sp>
        <p:nvSpPr>
          <p:cNvPr id="5" name="Rectangle 4"/>
          <p:cNvSpPr/>
          <p:nvPr/>
        </p:nvSpPr>
        <p:spPr>
          <a:xfrm>
            <a:off x="224345" y="5246250"/>
            <a:ext cx="8712968" cy="1292662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MY" sz="2200" b="1" dirty="0">
                <a:latin typeface="Garamond" pitchFamily="18" charset="0"/>
              </a:rPr>
              <a:t>One possible approach to vaccination </a:t>
            </a:r>
            <a:r>
              <a:rPr lang="en-MY" sz="2200" b="1" dirty="0" smtClean="0">
                <a:latin typeface="Garamond" pitchFamily="18" charset="0"/>
              </a:rPr>
              <a:t>of animal is </a:t>
            </a:r>
            <a:r>
              <a:rPr lang="en-MY" sz="2200" b="1" dirty="0">
                <a:latin typeface="Garamond" pitchFamily="18" charset="0"/>
              </a:rPr>
              <a:t>an initial schedule of </a:t>
            </a:r>
            <a:endParaRPr lang="en-MY" sz="2200" b="1" dirty="0" smtClean="0">
              <a:latin typeface="Garamond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MY" sz="2400" b="1" dirty="0" smtClean="0">
                <a:solidFill>
                  <a:srgbClr val="FF0000"/>
                </a:solidFill>
                <a:latin typeface="Garamond" pitchFamily="18" charset="0"/>
              </a:rPr>
              <a:t>two </a:t>
            </a:r>
            <a:r>
              <a:rPr lang="en-MY" sz="2400" b="1" dirty="0">
                <a:solidFill>
                  <a:srgbClr val="0070C0"/>
                </a:solidFill>
                <a:latin typeface="Garamond" pitchFamily="18" charset="0"/>
              </a:rPr>
              <a:t>inoculations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one month apart</a:t>
            </a:r>
            <a:r>
              <a:rPr lang="en-MY" sz="2800" b="1" dirty="0">
                <a:latin typeface="Garamond" pitchFamily="18" charset="0"/>
              </a:rPr>
              <a:t>, </a:t>
            </a:r>
            <a:endParaRPr lang="en-MY" sz="2800" b="1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800" dirty="0" smtClean="0">
                <a:latin typeface="Garamond" pitchFamily="18" charset="0"/>
              </a:rPr>
              <a:t>A </a:t>
            </a:r>
            <a:r>
              <a:rPr lang="en-MY" sz="2800" dirty="0">
                <a:solidFill>
                  <a:srgbClr val="FF0000"/>
                </a:solidFill>
                <a:latin typeface="Garamond" pitchFamily="18" charset="0"/>
              </a:rPr>
              <a:t>single annual booster </a:t>
            </a:r>
            <a:r>
              <a:rPr lang="en-MY" sz="2800" dirty="0">
                <a:latin typeface="Garamond" pitchFamily="18" charset="0"/>
              </a:rPr>
              <a:t>may be administered thereafter. </a:t>
            </a:r>
            <a:endParaRPr lang="en-MY" sz="2800" dirty="0" smtClean="0">
              <a:latin typeface="Garamond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79912" y="4462379"/>
            <a:ext cx="197323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Vaccine</a:t>
            </a:r>
          </a:p>
        </p:txBody>
      </p:sp>
    </p:spTree>
    <p:extLst>
      <p:ext uri="{BB962C8B-B14F-4D97-AF65-F5344CB8AC3E}">
        <p14:creationId xmlns:p14="http://schemas.microsoft.com/office/powerpoint/2010/main" val="879138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139952" y="199371"/>
            <a:ext cx="197323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Vaccine</a:t>
            </a:r>
          </a:p>
        </p:txBody>
      </p:sp>
      <p:sp>
        <p:nvSpPr>
          <p:cNvPr id="3" name="Rectangle 2"/>
          <p:cNvSpPr/>
          <p:nvPr/>
        </p:nvSpPr>
        <p:spPr>
          <a:xfrm>
            <a:off x="-324544" y="542010"/>
            <a:ext cx="9324528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2800" dirty="0" smtClean="0">
                <a:latin typeface="Garamond" pitchFamily="18" charset="0"/>
              </a:rPr>
              <a:t>           </a:t>
            </a:r>
            <a:r>
              <a:rPr lang="en-MY" sz="2200" b="1" dirty="0" smtClean="0">
                <a:cs typeface="Times New Roman" pitchFamily="18" charset="0"/>
              </a:rPr>
              <a:t>Anthrax </a:t>
            </a:r>
            <a:r>
              <a:rPr lang="en-MY" sz="2200" b="1" dirty="0">
                <a:cs typeface="Times New Roman" pitchFamily="18" charset="0"/>
              </a:rPr>
              <a:t>vaccine is approved for </a:t>
            </a:r>
            <a:r>
              <a:rPr lang="en-MY" sz="2200" b="1" dirty="0" smtClean="0">
                <a:cs typeface="Times New Roman" pitchFamily="18" charset="0"/>
              </a:rPr>
              <a:t>adults who </a:t>
            </a:r>
            <a:r>
              <a:rPr lang="en-MY" sz="2200" b="1" dirty="0">
                <a:cs typeface="Times New Roman" pitchFamily="18" charset="0"/>
              </a:rPr>
              <a:t>may be at risk </a:t>
            </a:r>
            <a:r>
              <a:rPr lang="en-MY" sz="2200" b="1" dirty="0" smtClean="0">
                <a:cs typeface="Times New Roman" pitchFamily="18" charset="0"/>
              </a:rPr>
              <a:t>of  coming     in </a:t>
            </a:r>
            <a:r>
              <a:rPr lang="en-MY" sz="2200" b="1" dirty="0">
                <a:cs typeface="Times New Roman" pitchFamily="18" charset="0"/>
              </a:rPr>
              <a:t>contact with anthrax because of their job</a:t>
            </a:r>
            <a:r>
              <a:rPr lang="en-MY" sz="2200" dirty="0">
                <a:cs typeface="Times New Roman" pitchFamily="18" charset="0"/>
              </a:rPr>
              <a:t>. </a:t>
            </a:r>
            <a:endParaRPr lang="en-MY" sz="2200" dirty="0" smtClean="0">
              <a:cs typeface="Times New Roman" pitchFamily="18" charset="0"/>
            </a:endParaRPr>
          </a:p>
          <a:p>
            <a:r>
              <a:rPr lang="en-MY" sz="2200" b="1" dirty="0" smtClean="0">
                <a:solidFill>
                  <a:srgbClr val="0070C0"/>
                </a:solidFill>
                <a:cs typeface="Times New Roman" pitchFamily="18" charset="0"/>
              </a:rPr>
              <a:t>              These </a:t>
            </a:r>
            <a:r>
              <a:rPr lang="en-MY" sz="2200" b="1" dirty="0">
                <a:solidFill>
                  <a:srgbClr val="0070C0"/>
                </a:solidFill>
                <a:cs typeface="Times New Roman" pitchFamily="18" charset="0"/>
              </a:rPr>
              <a:t>at-risk adults </a:t>
            </a:r>
            <a:r>
              <a:rPr lang="en-MY" sz="2200" b="1" dirty="0">
                <a:cs typeface="Times New Roman" pitchFamily="18" charset="0"/>
              </a:rPr>
              <a:t>will receive the </a:t>
            </a:r>
            <a:r>
              <a:rPr lang="en-MY" sz="2200" b="1" dirty="0" smtClean="0">
                <a:cs typeface="Times New Roman" pitchFamily="18" charset="0"/>
              </a:rPr>
              <a:t>vaccine </a:t>
            </a:r>
            <a:r>
              <a:rPr lang="en-MY" sz="2200" b="1" u="sng" dirty="0" smtClean="0">
                <a:solidFill>
                  <a:srgbClr val="FF0000"/>
                </a:solidFill>
                <a:cs typeface="Times New Roman" pitchFamily="18" charset="0"/>
              </a:rPr>
              <a:t>before exposure</a:t>
            </a:r>
            <a:r>
              <a:rPr lang="en-MY" sz="2200" dirty="0" smtClean="0">
                <a:solidFill>
                  <a:srgbClr val="FF0000"/>
                </a:solidFill>
                <a:cs typeface="Times New Roman" pitchFamily="18" charset="0"/>
              </a:rPr>
              <a:t>: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n-MY" sz="2200" dirty="0" smtClean="0">
                <a:cs typeface="Times New Roman" pitchFamily="18" charset="0"/>
              </a:rPr>
              <a:t> </a:t>
            </a:r>
            <a:r>
              <a:rPr lang="en-MY" sz="2200" dirty="0" smtClean="0">
                <a:solidFill>
                  <a:srgbClr val="0070C0"/>
                </a:solidFill>
                <a:cs typeface="Times New Roman" pitchFamily="18" charset="0"/>
              </a:rPr>
              <a:t>Certain </a:t>
            </a:r>
            <a:r>
              <a:rPr lang="en-MY" sz="2200" dirty="0">
                <a:solidFill>
                  <a:srgbClr val="0070C0"/>
                </a:solidFill>
                <a:cs typeface="Times New Roman" pitchFamily="18" charset="0"/>
              </a:rPr>
              <a:t>laboratory workers </a:t>
            </a:r>
            <a:r>
              <a:rPr lang="en-MY" sz="2200" dirty="0">
                <a:cs typeface="Times New Roman" pitchFamily="18" charset="0"/>
              </a:rPr>
              <a:t>who work with </a:t>
            </a:r>
            <a:r>
              <a:rPr lang="en-MY" sz="2200" dirty="0" smtClean="0">
                <a:cs typeface="Times New Roman" pitchFamily="18" charset="0"/>
              </a:rPr>
              <a:t>anthrax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MY" sz="2200" b="1" dirty="0" smtClean="0">
                <a:cs typeface="Times New Roman" pitchFamily="18" charset="0"/>
              </a:rPr>
              <a:t> people </a:t>
            </a:r>
            <a:r>
              <a:rPr lang="en-MY" sz="2200" b="1" dirty="0">
                <a:solidFill>
                  <a:srgbClr val="0070C0"/>
                </a:solidFill>
                <a:cs typeface="Times New Roman" pitchFamily="18" charset="0"/>
              </a:rPr>
              <a:t>who handle animals </a:t>
            </a:r>
            <a:r>
              <a:rPr lang="en-MY" sz="2200" b="1" dirty="0">
                <a:cs typeface="Times New Roman" pitchFamily="18" charset="0"/>
              </a:rPr>
              <a:t>or animal products, </a:t>
            </a:r>
            <a:r>
              <a:rPr lang="en-MY" sz="2200" b="1" dirty="0" smtClean="0">
                <a:cs typeface="Times New Roman" pitchFamily="18" charset="0"/>
              </a:rPr>
              <a:t>such </a:t>
            </a:r>
            <a:r>
              <a:rPr lang="en-MY" sz="2200" b="1" dirty="0">
                <a:cs typeface="Times New Roman" pitchFamily="18" charset="0"/>
              </a:rPr>
              <a:t>as some </a:t>
            </a:r>
            <a:r>
              <a:rPr lang="en-MY" sz="2200" b="1" dirty="0" smtClean="0">
                <a:solidFill>
                  <a:srgbClr val="0070C0"/>
                </a:solidFill>
                <a:cs typeface="Times New Roman" pitchFamily="18" charset="0"/>
              </a:rPr>
              <a:t>veterinarians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n-MY" sz="2200" b="1" dirty="0" smtClean="0">
                <a:cs typeface="Times New Roman" pitchFamily="18" charset="0"/>
              </a:rPr>
              <a:t>Some </a:t>
            </a:r>
            <a:r>
              <a:rPr lang="en-MY" sz="2200" b="1" dirty="0">
                <a:cs typeface="Times New Roman" pitchFamily="18" charset="0"/>
              </a:rPr>
              <a:t>members of the United </a:t>
            </a:r>
            <a:r>
              <a:rPr lang="en-MY" sz="2200" b="1" dirty="0">
                <a:solidFill>
                  <a:srgbClr val="0070C0"/>
                </a:solidFill>
                <a:cs typeface="Times New Roman" pitchFamily="18" charset="0"/>
              </a:rPr>
              <a:t>States </a:t>
            </a:r>
            <a:r>
              <a:rPr lang="en-MY" sz="2200" b="1" dirty="0" smtClean="0">
                <a:solidFill>
                  <a:srgbClr val="0070C0"/>
                </a:solidFill>
                <a:cs typeface="Times New Roman" pitchFamily="18" charset="0"/>
              </a:rPr>
              <a:t>military</a:t>
            </a:r>
          </a:p>
          <a:p>
            <a:pPr marL="457200" indent="-457200">
              <a:buFont typeface="Wingdings" pitchFamily="2" charset="2"/>
              <a:buChar char="§"/>
            </a:pPr>
            <a:endParaRPr lang="en-MY" sz="2200" b="1" dirty="0" smtClean="0">
              <a:solidFill>
                <a:srgbClr val="0070C0"/>
              </a:solidFill>
              <a:cs typeface="Times New Roman" pitchFamily="18" charset="0"/>
            </a:endParaRPr>
          </a:p>
          <a:p>
            <a:r>
              <a:rPr lang="en-MY" sz="2200" b="1" dirty="0" smtClean="0">
                <a:solidFill>
                  <a:srgbClr val="0070C0"/>
                </a:solidFill>
                <a:cs typeface="Times New Roman" pitchFamily="18" charset="0"/>
              </a:rPr>
              <a:t>                    </a:t>
            </a:r>
            <a:r>
              <a:rPr lang="en-MY" sz="2200" b="1" u="sng" dirty="0" smtClean="0">
                <a:solidFill>
                  <a:srgbClr val="FF0000"/>
                </a:solidFill>
                <a:cs typeface="Times New Roman" pitchFamily="18" charset="0"/>
              </a:rPr>
              <a:t>To </a:t>
            </a:r>
            <a:r>
              <a:rPr lang="en-MY" sz="2200" b="1" u="sng" dirty="0">
                <a:solidFill>
                  <a:srgbClr val="FF0000"/>
                </a:solidFill>
                <a:cs typeface="Times New Roman" pitchFamily="18" charset="0"/>
              </a:rPr>
              <a:t>build up protection against anthrax, </a:t>
            </a:r>
            <a:endParaRPr lang="en-MY" sz="2200" b="1" u="sng" dirty="0" smtClean="0">
              <a:solidFill>
                <a:srgbClr val="FF0000"/>
              </a:solidFill>
              <a:cs typeface="Times New Roman" pitchFamily="18" charset="0"/>
            </a:endParaRPr>
          </a:p>
          <a:p>
            <a:r>
              <a:rPr lang="en-MY" sz="2200" b="1" dirty="0" smtClean="0">
                <a:solidFill>
                  <a:srgbClr val="00B050"/>
                </a:solidFill>
                <a:cs typeface="Times New Roman" pitchFamily="18" charset="0"/>
              </a:rPr>
              <a:t>                     </a:t>
            </a:r>
            <a:r>
              <a:rPr lang="en-MY" sz="2200" b="1" dirty="0" smtClean="0">
                <a:solidFill>
                  <a:srgbClr val="FF0000"/>
                </a:solidFill>
                <a:cs typeface="Times New Roman" pitchFamily="18" charset="0"/>
              </a:rPr>
              <a:t>5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shots</a:t>
            </a:r>
            <a:r>
              <a:rPr lang="en-MY" sz="2200" b="1" dirty="0">
                <a:solidFill>
                  <a:srgbClr val="0070C0"/>
                </a:solidFill>
                <a:cs typeface="Times New Roman" pitchFamily="18" charset="0"/>
              </a:rPr>
              <a:t> </a:t>
            </a:r>
            <a:r>
              <a:rPr lang="en-MY" sz="2200" dirty="0">
                <a:solidFill>
                  <a:srgbClr val="0070C0"/>
                </a:solidFill>
                <a:cs typeface="Times New Roman" pitchFamily="18" charset="0"/>
              </a:rPr>
              <a:t>of anthrax </a:t>
            </a:r>
            <a:r>
              <a:rPr lang="en-MY" sz="2200" b="1" dirty="0">
                <a:solidFill>
                  <a:srgbClr val="0070C0"/>
                </a:solidFill>
                <a:cs typeface="Times New Roman" pitchFamily="18" charset="0"/>
              </a:rPr>
              <a:t>intramuscular</a:t>
            </a:r>
            <a:r>
              <a:rPr lang="en-MY" sz="2200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MY" sz="2200" dirty="0" smtClean="0">
                <a:solidFill>
                  <a:srgbClr val="0070C0"/>
                </a:solidFill>
                <a:cs typeface="Times New Roman" pitchFamily="18" charset="0"/>
              </a:rPr>
              <a:t>vaccine </a:t>
            </a:r>
            <a:r>
              <a:rPr lang="en-MY" sz="2200" dirty="0">
                <a:solidFill>
                  <a:srgbClr val="FF0000"/>
                </a:solidFill>
                <a:cs typeface="Times New Roman" pitchFamily="18" charset="0"/>
              </a:rPr>
              <a:t>over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18 months</a:t>
            </a:r>
            <a:r>
              <a:rPr lang="en-MY" sz="2200" dirty="0">
                <a:cs typeface="Times New Roman" pitchFamily="18" charset="0"/>
              </a:rPr>
              <a:t>. </a:t>
            </a:r>
            <a:endParaRPr lang="en-MY" sz="2200" dirty="0" smtClean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n-MY" sz="2200" b="1" dirty="0" smtClean="0">
                <a:solidFill>
                  <a:srgbClr val="FF0000"/>
                </a:solidFill>
                <a:cs typeface="Times New Roman" pitchFamily="18" charset="0"/>
              </a:rPr>
              <a:t>                  annual boosters  </a:t>
            </a:r>
            <a:r>
              <a:rPr lang="en-MY" sz="2200" b="1" dirty="0" smtClean="0">
                <a:cs typeface="Times New Roman" pitchFamily="18" charset="0"/>
              </a:rPr>
              <a:t>should  be given</a:t>
            </a:r>
            <a:endParaRPr lang="en-MY" sz="2200" dirty="0">
              <a:cs typeface="Times New Roman" pitchFamily="18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23</a:t>
            </a:fld>
            <a:endParaRPr lang="en-MY"/>
          </a:p>
        </p:txBody>
      </p:sp>
      <p:sp>
        <p:nvSpPr>
          <p:cNvPr id="7" name="Rectangle 6"/>
          <p:cNvSpPr/>
          <p:nvPr/>
        </p:nvSpPr>
        <p:spPr>
          <a:xfrm>
            <a:off x="69273" y="4112218"/>
            <a:ext cx="9074727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MY" sz="2400" b="1" dirty="0">
                <a:solidFill>
                  <a:srgbClr val="7030A0"/>
                </a:solidFill>
                <a:cs typeface="Times New Roman" pitchFamily="18" charset="0"/>
              </a:rPr>
              <a:t>Post-Event Emergency </a:t>
            </a:r>
            <a:r>
              <a:rPr lang="en-MY" sz="2400" dirty="0">
                <a:solidFill>
                  <a:schemeClr val="tx2"/>
                </a:solidFill>
                <a:cs typeface="Times New Roman" pitchFamily="18" charset="0"/>
              </a:rPr>
              <a:t>Use </a:t>
            </a:r>
          </a:p>
          <a:p>
            <a:pPr lvl="0"/>
            <a:r>
              <a:rPr lang="en-MY" sz="2000" dirty="0">
                <a:solidFill>
                  <a:prstClr val="black"/>
                </a:solidFill>
                <a:cs typeface="Times New Roman" pitchFamily="18" charset="0"/>
              </a:rPr>
              <a:t>In November 2015</a:t>
            </a:r>
            <a:r>
              <a:rPr lang="en-MY" sz="2200" dirty="0">
                <a:solidFill>
                  <a:prstClr val="black"/>
                </a:solidFill>
                <a:cs typeface="Times New Roman" pitchFamily="18" charset="0"/>
              </a:rPr>
              <a:t>, FDA </a:t>
            </a:r>
            <a:r>
              <a:rPr lang="en-MY" sz="2000" dirty="0">
                <a:solidFill>
                  <a:prstClr val="black"/>
                </a:solidFill>
                <a:cs typeface="Times New Roman" pitchFamily="18" charset="0"/>
              </a:rPr>
              <a:t>also approved the vaccine for </a:t>
            </a:r>
            <a:r>
              <a:rPr lang="en-MY" sz="2000" b="1" dirty="0">
                <a:solidFill>
                  <a:prstClr val="black"/>
                </a:solidFill>
                <a:cs typeface="Times New Roman" pitchFamily="18" charset="0"/>
              </a:rPr>
              <a:t>use </a:t>
            </a:r>
            <a:r>
              <a:rPr lang="en-MY" sz="2000" b="1" dirty="0">
                <a:solidFill>
                  <a:schemeClr val="accent1"/>
                </a:solidFill>
                <a:cs typeface="Times New Roman" pitchFamily="18" charset="0"/>
              </a:rPr>
              <a:t>after exposure to anthrax</a:t>
            </a:r>
          </a:p>
          <a:p>
            <a:pPr lvl="0"/>
            <a:r>
              <a:rPr lang="en-MY" sz="2200" b="1" dirty="0">
                <a:solidFill>
                  <a:prstClr val="black"/>
                </a:solidFill>
                <a:cs typeface="Times New Roman" pitchFamily="18" charset="0"/>
              </a:rPr>
              <a:t>In certain situations, such as a bioterrorist attack involving anthrax,</a:t>
            </a:r>
          </a:p>
          <a:p>
            <a:pPr lvl="0"/>
            <a:r>
              <a:rPr lang="en-MY" sz="2200" b="1" dirty="0">
                <a:solidFill>
                  <a:srgbClr val="00B050"/>
                </a:solidFill>
                <a:cs typeface="Times New Roman" pitchFamily="18" charset="0"/>
              </a:rPr>
              <a:t>   </a:t>
            </a:r>
            <a:r>
              <a:rPr lang="en-MY" sz="2200" b="1" dirty="0">
                <a:solidFill>
                  <a:schemeClr val="tx2"/>
                </a:solidFill>
                <a:cs typeface="Times New Roman" pitchFamily="18" charset="0"/>
              </a:rPr>
              <a:t>anthrax vaccine might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be recommended </a:t>
            </a:r>
          </a:p>
          <a:p>
            <a:pPr marL="457200" lvl="0" indent="-457200">
              <a:buFont typeface="Wingdings" pitchFamily="2" charset="2"/>
              <a:buChar char="§"/>
            </a:pPr>
            <a:r>
              <a:rPr lang="en-MY" sz="2200" dirty="0">
                <a:solidFill>
                  <a:srgbClr val="00B050"/>
                </a:solidFill>
                <a:cs typeface="Times New Roman" pitchFamily="18" charset="0"/>
              </a:rPr>
              <a:t> </a:t>
            </a:r>
            <a:r>
              <a:rPr lang="en-MY" sz="2200" b="1" dirty="0">
                <a:solidFill>
                  <a:prstClr val="black"/>
                </a:solidFill>
                <a:cs typeface="Times New Roman" pitchFamily="18" charset="0"/>
              </a:rPr>
              <a:t>3 shots of anthrax vaccine </a:t>
            </a:r>
          </a:p>
          <a:p>
            <a:pPr marL="457200" lvl="0" indent="-457200">
              <a:buFont typeface="Wingdings" pitchFamily="2" charset="2"/>
              <a:buChar char="§"/>
            </a:pPr>
            <a:r>
              <a:rPr lang="en-MY" sz="2200" b="1" dirty="0">
                <a:solidFill>
                  <a:prstClr val="black"/>
                </a:solidFill>
                <a:cs typeface="Times New Roman" pitchFamily="18" charset="0"/>
              </a:rPr>
              <a:t>over 4 weeks </a:t>
            </a:r>
          </a:p>
          <a:p>
            <a:pPr marL="457200" lvl="0" indent="-457200">
              <a:buFont typeface="Wingdings" pitchFamily="2" charset="2"/>
              <a:buChar char="§"/>
            </a:pPr>
            <a:r>
              <a:rPr lang="en-MY" sz="2200" b="1" dirty="0">
                <a:solidFill>
                  <a:prstClr val="black"/>
                </a:solidFill>
                <a:cs typeface="Times New Roman" pitchFamily="18" charset="0"/>
              </a:rPr>
              <a:t>plus a 60-day course of antibiotics</a:t>
            </a:r>
            <a:endParaRPr lang="en-MY" sz="2200" dirty="0"/>
          </a:p>
        </p:txBody>
      </p:sp>
    </p:spTree>
    <p:extLst>
      <p:ext uri="{BB962C8B-B14F-4D97-AF65-F5344CB8AC3E}">
        <p14:creationId xmlns:p14="http://schemas.microsoft.com/office/powerpoint/2010/main" val="3042216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media1.picsearch.com/is?TUGECIwaHFeGQCGjFzgKg5ulpQOof2tcQn1Xocygs2g&amp;height=28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469" y="332656"/>
            <a:ext cx="8219996" cy="6120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24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85908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8929" y="1052736"/>
            <a:ext cx="8783551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23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500" b="1" dirty="0" smtClean="0">
                <a:solidFill>
                  <a:srgbClr val="0070C0"/>
                </a:solidFill>
                <a:cs typeface="Times New Roman" pitchFamily="18" charset="0"/>
              </a:rPr>
              <a:t>Wool sorters disease</a:t>
            </a:r>
            <a:r>
              <a:rPr lang="en-MY" sz="2500" b="1" dirty="0" smtClean="0">
                <a:cs typeface="Times New Roman" pitchFamily="18" charset="0"/>
              </a:rPr>
              <a:t>, </a:t>
            </a:r>
            <a:r>
              <a:rPr lang="en-MY" sz="2500" b="1" dirty="0" smtClean="0">
                <a:solidFill>
                  <a:srgbClr val="CC0099"/>
                </a:solidFill>
                <a:cs typeface="Times New Roman" pitchFamily="18" charset="0"/>
              </a:rPr>
              <a:t>rag sorters disease</a:t>
            </a:r>
            <a:r>
              <a:rPr lang="en-MY" sz="2500" b="1" dirty="0">
                <a:cs typeface="Times New Roman" pitchFamily="18" charset="0"/>
              </a:rPr>
              <a:t>, </a:t>
            </a:r>
            <a:r>
              <a:rPr lang="en-MY" sz="2500" b="1" dirty="0">
                <a:solidFill>
                  <a:srgbClr val="0070C0"/>
                </a:solidFill>
                <a:cs typeface="Times New Roman" pitchFamily="18" charset="0"/>
              </a:rPr>
              <a:t>malignant </a:t>
            </a:r>
            <a:r>
              <a:rPr lang="en-MY" sz="2500" b="1" dirty="0" smtClean="0">
                <a:solidFill>
                  <a:srgbClr val="0070C0"/>
                </a:solidFill>
                <a:cs typeface="Times New Roman" pitchFamily="18" charset="0"/>
              </a:rPr>
              <a:t>pustule      </a:t>
            </a:r>
            <a:r>
              <a:rPr lang="en-MY" sz="2500" b="1" dirty="0" err="1" smtClean="0">
                <a:solidFill>
                  <a:srgbClr val="0070C0"/>
                </a:solidFill>
                <a:cs typeface="Times New Roman" pitchFamily="18" charset="0"/>
              </a:rPr>
              <a:t>milzbrand</a:t>
            </a:r>
            <a:r>
              <a:rPr lang="en-MY" sz="2500" b="1" dirty="0">
                <a:cs typeface="Times New Roman" pitchFamily="18" charset="0"/>
              </a:rPr>
              <a:t>,</a:t>
            </a:r>
            <a:r>
              <a:rPr lang="en-MY" sz="2500" dirty="0">
                <a:cs typeface="Times New Roman" pitchFamily="18" charset="0"/>
              </a:rPr>
              <a:t> </a:t>
            </a:r>
            <a:r>
              <a:rPr lang="en-MY" sz="2500" b="1" dirty="0">
                <a:cs typeface="Times New Roman" pitchFamily="18" charset="0"/>
              </a:rPr>
              <a:t>and </a:t>
            </a:r>
            <a:r>
              <a:rPr lang="en-MY" sz="2500" b="1" dirty="0" err="1" smtClean="0">
                <a:cs typeface="Times New Roman" pitchFamily="18" charset="0"/>
              </a:rPr>
              <a:t>Maladi</a:t>
            </a:r>
            <a:r>
              <a:rPr lang="en-MY" sz="2500" b="1" dirty="0" smtClean="0">
                <a:cs typeface="Times New Roman" pitchFamily="18" charset="0"/>
              </a:rPr>
              <a:t> </a:t>
            </a:r>
            <a:r>
              <a:rPr lang="en-MY" sz="2500" b="1" dirty="0" err="1" smtClean="0">
                <a:cs typeface="Times New Roman" pitchFamily="18" charset="0"/>
              </a:rPr>
              <a:t>charbon</a:t>
            </a:r>
            <a:endParaRPr lang="en-MY" sz="2500" b="1" dirty="0" smtClean="0">
              <a:cs typeface="Times New Roman" pitchFamily="18" charset="0"/>
            </a:endParaRPr>
          </a:p>
          <a:p>
            <a:endParaRPr lang="en-MY" sz="2500" b="1" dirty="0">
              <a:solidFill>
                <a:srgbClr val="0070C0"/>
              </a:solidFill>
              <a:cs typeface="Times New Roman" pitchFamily="18" charset="0"/>
            </a:endParaRPr>
          </a:p>
          <a:p>
            <a:pPr algn="ctr"/>
            <a:r>
              <a:rPr lang="en-US" sz="2500" b="1" dirty="0">
                <a:solidFill>
                  <a:srgbClr val="5D5F66"/>
                </a:solidFill>
              </a:rPr>
              <a:t>Anthrax is a </a:t>
            </a:r>
            <a:r>
              <a:rPr lang="en-US" sz="2500" b="1" dirty="0">
                <a:solidFill>
                  <a:srgbClr val="FF0000"/>
                </a:solidFill>
              </a:rPr>
              <a:t>serious bacterial</a:t>
            </a:r>
            <a:r>
              <a:rPr lang="en-US" sz="2500" b="1" dirty="0">
                <a:solidFill>
                  <a:srgbClr val="5D5F66"/>
                </a:solidFill>
              </a:rPr>
              <a:t>, </a:t>
            </a:r>
            <a:r>
              <a:rPr lang="en-US" sz="2500" b="1" dirty="0">
                <a:solidFill>
                  <a:schemeClr val="tx2"/>
                </a:solidFill>
              </a:rPr>
              <a:t>cutaneous</a:t>
            </a:r>
            <a:r>
              <a:rPr lang="en-US" sz="2500" b="1" dirty="0">
                <a:solidFill>
                  <a:srgbClr val="5D5F66"/>
                </a:solidFill>
              </a:rPr>
              <a:t>, </a:t>
            </a:r>
            <a:r>
              <a:rPr lang="en-US" sz="2500" b="1" dirty="0" err="1">
                <a:solidFill>
                  <a:srgbClr val="7030A0"/>
                </a:solidFill>
              </a:rPr>
              <a:t>zoontic</a:t>
            </a:r>
            <a:r>
              <a:rPr lang="en-US" sz="2500" b="1" dirty="0">
                <a:solidFill>
                  <a:srgbClr val="7030A0"/>
                </a:solidFill>
              </a:rPr>
              <a:t> </a:t>
            </a:r>
            <a:r>
              <a:rPr lang="en-US" sz="2500" b="1" dirty="0" smtClean="0"/>
              <a:t>disease</a:t>
            </a:r>
          </a:p>
          <a:p>
            <a:pPr algn="ctr"/>
            <a:r>
              <a:rPr lang="en-US" sz="2500" b="1" dirty="0" smtClean="0">
                <a:solidFill>
                  <a:srgbClr val="5D5F66"/>
                </a:solidFill>
              </a:rPr>
              <a:t> </a:t>
            </a:r>
            <a:r>
              <a:rPr lang="en-US" sz="2500" b="1" dirty="0">
                <a:solidFill>
                  <a:srgbClr val="5D5F66"/>
                </a:solidFill>
              </a:rPr>
              <a:t>that affects the </a:t>
            </a:r>
            <a:r>
              <a:rPr lang="en-US" sz="2500" b="1" dirty="0">
                <a:solidFill>
                  <a:schemeClr val="tx2">
                    <a:lumMod val="75000"/>
                  </a:schemeClr>
                </a:solidFill>
              </a:rPr>
              <a:t>gastrointestinal</a:t>
            </a:r>
            <a:r>
              <a:rPr lang="en-US" sz="2500" b="1" dirty="0">
                <a:solidFill>
                  <a:srgbClr val="5D5F66"/>
                </a:solidFill>
              </a:rPr>
              <a:t> </a:t>
            </a:r>
            <a:r>
              <a:rPr lang="en-US" sz="2500" b="1" dirty="0"/>
              <a:t>and </a:t>
            </a:r>
            <a:r>
              <a:rPr lang="en-US" sz="2500" b="1" dirty="0">
                <a:solidFill>
                  <a:schemeClr val="tx2">
                    <a:lumMod val="75000"/>
                  </a:schemeClr>
                </a:solidFill>
              </a:rPr>
              <a:t>respiratory</a:t>
            </a:r>
            <a:r>
              <a:rPr lang="en-US" sz="2500" b="1" dirty="0">
                <a:solidFill>
                  <a:srgbClr val="5D5F66"/>
                </a:solidFill>
              </a:rPr>
              <a:t> </a:t>
            </a:r>
            <a:r>
              <a:rPr lang="en-US" sz="2500" b="1" dirty="0"/>
              <a:t>tracts of most mammals including humans</a:t>
            </a:r>
            <a:r>
              <a:rPr lang="en-US" sz="2500" b="1" dirty="0">
                <a:solidFill>
                  <a:srgbClr val="5D5F66"/>
                </a:solidFill>
              </a:rPr>
              <a:t>, </a:t>
            </a:r>
            <a:r>
              <a:rPr lang="en-US" sz="2500" b="1" dirty="0"/>
              <a:t>several species of birds, and herbivores</a:t>
            </a:r>
            <a:r>
              <a:rPr lang="en-US" sz="2500" b="1" dirty="0" smtClean="0"/>
              <a:t>.</a:t>
            </a:r>
          </a:p>
          <a:p>
            <a:pPr algn="ctr"/>
            <a:r>
              <a:rPr lang="ar-JO" b="1" dirty="0"/>
              <a:t>الجمرة الخبيثة هي مرض بكتيري ، جلدي ، حيواني المصدر ، يصيب الجهاز الهضمي والجهاز التنفسي لمعظم الثدييات بما في ذلك البشر ، والعديد من أنواع الطيور ، والحيوانات العاشبة.</a:t>
            </a:r>
            <a:endParaRPr lang="en-US" b="1" dirty="0"/>
          </a:p>
          <a:p>
            <a:pPr marL="457200" indent="-457200">
              <a:buFont typeface="Wingdings" pitchFamily="2" charset="2"/>
              <a:buChar char="q"/>
            </a:pPr>
            <a:r>
              <a:rPr lang="en-MY" sz="2500" b="1" dirty="0">
                <a:cs typeface="Times New Roman" pitchFamily="18" charset="0"/>
              </a:rPr>
              <a:t>In plant-eating animals</a:t>
            </a:r>
            <a:r>
              <a:rPr lang="en-MY" sz="2500" dirty="0">
                <a:cs typeface="Times New Roman" pitchFamily="18" charset="0"/>
              </a:rPr>
              <a:t>, </a:t>
            </a:r>
            <a:r>
              <a:rPr lang="en-MY" sz="2500" b="1" dirty="0">
                <a:cs typeface="Times New Roman" pitchFamily="18" charset="0"/>
              </a:rPr>
              <a:t>infection occurs </a:t>
            </a:r>
            <a:r>
              <a:rPr lang="en-MY" sz="2500" b="1" dirty="0">
                <a:solidFill>
                  <a:srgbClr val="0070C0"/>
                </a:solidFill>
                <a:cs typeface="Times New Roman" pitchFamily="18" charset="0"/>
              </a:rPr>
              <a:t>when they</a:t>
            </a:r>
          </a:p>
          <a:p>
            <a:r>
              <a:rPr lang="en-MY" sz="2500" b="1" dirty="0">
                <a:solidFill>
                  <a:srgbClr val="0070C0"/>
                </a:solidFill>
                <a:cs typeface="Times New Roman" pitchFamily="18" charset="0"/>
              </a:rPr>
              <a:t>          </a:t>
            </a: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eat or breathe </a:t>
            </a:r>
            <a:r>
              <a:rPr lang="en-MY" sz="2500" b="1" dirty="0">
                <a:cs typeface="Times New Roman" pitchFamily="18" charset="0"/>
              </a:rPr>
              <a:t>in, the </a:t>
            </a:r>
            <a:r>
              <a:rPr lang="en-MY" sz="2500" b="1" dirty="0">
                <a:solidFill>
                  <a:srgbClr val="0070C0"/>
                </a:solidFill>
                <a:cs typeface="Times New Roman" pitchFamily="18" charset="0"/>
              </a:rPr>
              <a:t>spores </a:t>
            </a:r>
            <a:r>
              <a:rPr lang="en-MY" sz="2500" b="1" dirty="0">
                <a:cs typeface="Times New Roman" pitchFamily="18" charset="0"/>
              </a:rPr>
              <a:t>while </a:t>
            </a:r>
            <a:r>
              <a:rPr lang="en-MY" sz="2500" b="1" dirty="0" smtClean="0">
                <a:cs typeface="Times New Roman" pitchFamily="18" charset="0"/>
              </a:rPr>
              <a:t>grazing</a:t>
            </a:r>
          </a:p>
          <a:p>
            <a:r>
              <a:rPr lang="ar-JO" sz="2500" b="1" dirty="0" smtClean="0">
                <a:cs typeface="Times New Roman" pitchFamily="18" charset="0"/>
              </a:rPr>
              <a:t> </a:t>
            </a:r>
            <a:r>
              <a:rPr lang="ar-JO" b="1" dirty="0" smtClean="0">
                <a:cs typeface="Times New Roman" pitchFamily="18" charset="0"/>
              </a:rPr>
              <a:t>تحدث العدوى في الحيوانات الآكلة للنبات عندما تأكل أو تتنفس الجراثيم أثناء </a:t>
            </a:r>
            <a:r>
              <a:rPr lang="ar-JO" b="1" dirty="0">
                <a:cs typeface="Times New Roman" pitchFamily="18" charset="0"/>
              </a:rPr>
              <a:t>الرعي</a:t>
            </a:r>
            <a:endParaRPr lang="en-MY" sz="1600" b="1" dirty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500" b="1" dirty="0">
                <a:cs typeface="Times New Roman" pitchFamily="18" charset="0"/>
              </a:rPr>
              <a:t> </a:t>
            </a:r>
            <a:r>
              <a:rPr lang="en-MY" sz="2500" b="1" u="sng" dirty="0">
                <a:cs typeface="Times New Roman" pitchFamily="18" charset="0"/>
                <a:hlinkClick r:id="rId2"/>
              </a:rPr>
              <a:t>Carnivores</a:t>
            </a:r>
            <a:r>
              <a:rPr lang="en-MY" sz="2500" dirty="0">
                <a:cs typeface="Times New Roman" pitchFamily="18" charset="0"/>
              </a:rPr>
              <a:t> may </a:t>
            </a:r>
            <a:r>
              <a:rPr lang="en-MY" sz="2500" b="1" dirty="0">
                <a:cs typeface="Times New Roman" pitchFamily="18" charset="0"/>
              </a:rPr>
              <a:t>become infected by </a:t>
            </a:r>
            <a:r>
              <a:rPr lang="en-MY" sz="2500" b="1" dirty="0">
                <a:solidFill>
                  <a:srgbClr val="0070C0"/>
                </a:solidFill>
                <a:cs typeface="Times New Roman" pitchFamily="18" charset="0"/>
              </a:rPr>
              <a:t>eating infected animals</a:t>
            </a:r>
            <a:r>
              <a:rPr lang="en-MY" sz="2500" dirty="0" smtClean="0">
                <a:cs typeface="Times New Roman" pitchFamily="18" charset="0"/>
              </a:rPr>
              <a:t>.</a:t>
            </a:r>
            <a:endParaRPr lang="en-US" sz="2800" b="1" dirty="0" smtClean="0">
              <a:latin typeface="Garamond" pitchFamily="18" charset="0"/>
            </a:endParaRPr>
          </a:p>
          <a:p>
            <a:pPr algn="r"/>
            <a:r>
              <a:rPr lang="ar-JO" b="1" dirty="0">
                <a:latin typeface="Garamond" pitchFamily="18" charset="0"/>
              </a:rPr>
              <a:t>قد تصاب الحيوانات آكلة اللحوم بالعدوى عن طريق أكل الحيوانات المصابة.</a:t>
            </a:r>
            <a:endParaRPr lang="en-MY" b="1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59632" y="468875"/>
            <a:ext cx="230425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Anthrax</a:t>
            </a:r>
            <a:r>
              <a:rPr lang="en-MY" sz="3200" b="1" dirty="0" smtClean="0">
                <a:solidFill>
                  <a:srgbClr val="C00000"/>
                </a:solidFill>
                <a:latin typeface="Garamond" pitchFamily="18" charset="0"/>
              </a:rPr>
              <a:t> </a:t>
            </a:r>
            <a:endParaRPr lang="en-MY" sz="3200" dirty="0">
              <a:solidFill>
                <a:srgbClr val="C00000"/>
              </a:solidFill>
              <a:latin typeface="Garamond" pitchFamily="18" charset="0"/>
            </a:endParaRPr>
          </a:p>
        </p:txBody>
      </p:sp>
      <p:pic>
        <p:nvPicPr>
          <p:cNvPr id="5" name="Picture 4" descr="Anthrax PHIL 2033.png">
            <a:hlinkClick r:id="rId3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-1"/>
            <a:ext cx="1607013" cy="1071507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dirty="0" smtClean="0"/>
              <a:t>28/3/2021</a:t>
            </a:r>
            <a:endParaRPr lang="en-MY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3</a:t>
            </a:fld>
            <a:endParaRPr lang="en-MY"/>
          </a:p>
        </p:txBody>
      </p:sp>
      <p:sp>
        <p:nvSpPr>
          <p:cNvPr id="4" name="Notched Right Arrow 3"/>
          <p:cNvSpPr/>
          <p:nvPr/>
        </p:nvSpPr>
        <p:spPr>
          <a:xfrm>
            <a:off x="7430839" y="6262290"/>
            <a:ext cx="864095" cy="263054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661541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4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0" y="631706"/>
            <a:ext cx="8784976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Herbivores</a:t>
            </a:r>
            <a:r>
              <a:rPr lang="en-MY" sz="2400" b="1" dirty="0">
                <a:cs typeface="Times New Roman" pitchFamily="18" charset="0"/>
              </a:rPr>
              <a:t> are often infected whilst grazing, </a:t>
            </a:r>
          </a:p>
          <a:p>
            <a:r>
              <a:rPr lang="en-MY" sz="2400" b="1" dirty="0">
                <a:cs typeface="Times New Roman" pitchFamily="18" charset="0"/>
              </a:rPr>
              <a:t>    plant-eating animals  infection occurs when they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eat </a:t>
            </a:r>
            <a:r>
              <a:rPr lang="en-MY" sz="2400" b="1" dirty="0">
                <a:cs typeface="Times New Roman" pitchFamily="18" charset="0"/>
              </a:rPr>
              <a:t>or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breathe in</a:t>
            </a:r>
            <a:r>
              <a:rPr lang="en-MY" sz="2400" b="1" dirty="0">
                <a:cs typeface="Times New Roman" pitchFamily="18" charset="0"/>
              </a:rPr>
              <a:t>, the spores while </a:t>
            </a:r>
            <a:r>
              <a:rPr lang="en-MY" sz="2400" b="1" dirty="0" smtClean="0">
                <a:cs typeface="Times New Roman" pitchFamily="18" charset="0"/>
              </a:rPr>
              <a:t>grazing </a:t>
            </a:r>
            <a:endParaRPr lang="en-MY" sz="2400" b="1" dirty="0">
              <a:cs typeface="Times New Roman" pitchFamily="18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MY" sz="2400" b="1" dirty="0">
                <a:cs typeface="Times New Roman" pitchFamily="18" charset="0"/>
              </a:rPr>
              <a:t>especially when eating rough, irritant, or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spiky vegetation</a:t>
            </a:r>
            <a:r>
              <a:rPr lang="en-MY" sz="2400" dirty="0">
                <a:cs typeface="Times New Roman" pitchFamily="18" charset="0"/>
              </a:rPr>
              <a:t>; </a:t>
            </a:r>
            <a:r>
              <a:rPr lang="en-MY" sz="2400" i="1" dirty="0">
                <a:cs typeface="Times New Roman" pitchFamily="18" charset="0"/>
              </a:rPr>
              <a:t>the vegetation has been hypothesized </a:t>
            </a:r>
            <a:r>
              <a:rPr lang="en-MY" sz="2400" i="1" dirty="0">
                <a:solidFill>
                  <a:srgbClr val="0070C0"/>
                </a:solidFill>
                <a:cs typeface="Times New Roman" pitchFamily="18" charset="0"/>
              </a:rPr>
              <a:t>to </a:t>
            </a:r>
            <a:r>
              <a:rPr lang="en-MY" sz="2400" b="1" i="1" dirty="0">
                <a:solidFill>
                  <a:srgbClr val="0070C0"/>
                </a:solidFill>
                <a:cs typeface="Times New Roman" pitchFamily="18" charset="0"/>
              </a:rPr>
              <a:t>cause wounds </a:t>
            </a:r>
            <a:r>
              <a:rPr lang="en-MY" sz="2400" b="1" i="1" dirty="0">
                <a:cs typeface="Times New Roman" pitchFamily="18" charset="0"/>
              </a:rPr>
              <a:t>within the </a:t>
            </a:r>
            <a:r>
              <a:rPr lang="en-MY" sz="2400" i="1" dirty="0">
                <a:cs typeface="Times New Roman" pitchFamily="18" charset="0"/>
              </a:rPr>
              <a:t>GI tract, </a:t>
            </a:r>
            <a:r>
              <a:rPr lang="en-MY" sz="2400" b="1" i="1" dirty="0" smtClean="0">
                <a:solidFill>
                  <a:srgbClr val="0070C0"/>
                </a:solidFill>
                <a:cs typeface="Times New Roman" pitchFamily="18" charset="0"/>
              </a:rPr>
              <a:t>permitting entry of the bacterial spores </a:t>
            </a:r>
            <a:r>
              <a:rPr lang="en-MY" sz="2400" b="1" i="1" dirty="0" smtClean="0">
                <a:cs typeface="Times New Roman" pitchFamily="18" charset="0"/>
              </a:rPr>
              <a:t>into </a:t>
            </a:r>
            <a:r>
              <a:rPr lang="en-MY" sz="2400" b="1" i="1" dirty="0">
                <a:cs typeface="Times New Roman" pitchFamily="18" charset="0"/>
              </a:rPr>
              <a:t>the tissues, though this has not been </a:t>
            </a:r>
            <a:r>
              <a:rPr lang="en-MY" sz="2400" b="1" i="1" dirty="0" smtClean="0">
                <a:cs typeface="Times New Roman" pitchFamily="18" charset="0"/>
              </a:rPr>
              <a:t>proven</a:t>
            </a:r>
          </a:p>
          <a:p>
            <a:r>
              <a:rPr lang="ar-JO" b="1" i="1" dirty="0">
                <a:cs typeface="Times New Roman" pitchFamily="18" charset="0"/>
              </a:rPr>
              <a:t>خاصة عند تناول نباتات خشنة أو مهيجة أو شائكة ؛ تم افتراض أن الغطاء النباتي يسبب جروحًا داخل الجهاز الهضمي ، مما يسمح بدخول الأبواغ البكتيرية إلى الأنسجة ، على الرغم من عدم إثبات </a:t>
            </a:r>
            <a:r>
              <a:rPr lang="ar-JO" b="1" i="1" dirty="0" smtClean="0">
                <a:cs typeface="Times New Roman" pitchFamily="18" charset="0"/>
              </a:rPr>
              <a:t>ذلك</a:t>
            </a:r>
            <a:endParaRPr lang="en-MY" sz="2400" i="1" dirty="0"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Carnivores </a:t>
            </a:r>
            <a:r>
              <a:rPr lang="en-MY" sz="2400" b="1" dirty="0">
                <a:cs typeface="Times New Roman" pitchFamily="18" charset="0"/>
              </a:rPr>
              <a:t>may become infected by eating infected </a:t>
            </a:r>
            <a:r>
              <a:rPr lang="en-MY" sz="2400" b="1" dirty="0" smtClean="0">
                <a:cs typeface="Times New Roman" pitchFamily="18" charset="0"/>
              </a:rPr>
              <a:t>animals</a:t>
            </a:r>
          </a:p>
          <a:p>
            <a:r>
              <a:rPr lang="ar-JO" sz="2400" i="1" dirty="0">
                <a:cs typeface="Times New Roman" pitchFamily="18" charset="0"/>
              </a:rPr>
              <a:t>قد تصاب الحيوانات آكلة اللحوم بالعدوى عن طريق أكل الحيوانات المصابة</a:t>
            </a:r>
            <a:endParaRPr lang="en-MY" sz="2400" i="1" dirty="0">
              <a:cs typeface="Times New Roman" pitchFamily="18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Once ingested or placed in an open wound, the bacteria begin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multiplying inside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the animal or human and typically </a:t>
            </a:r>
            <a:endParaRPr lang="en-MY" sz="2400" b="1" dirty="0" smtClean="0">
              <a:solidFill>
                <a:srgbClr val="002060"/>
              </a:solidFill>
              <a:cs typeface="Times New Roman" pitchFamily="18" charset="0"/>
            </a:endParaRPr>
          </a:p>
          <a:p>
            <a:r>
              <a:rPr lang="ar-JO" b="1" dirty="0">
                <a:cs typeface="Times New Roman" pitchFamily="18" charset="0"/>
              </a:rPr>
              <a:t>بمجرد تناولها أو وضعها في جرح مفتوح ، تبدأ البكتيريا في التكاثر داخل الحيوان أو الإنسان وبشكل نموذجي</a:t>
            </a:r>
            <a:endParaRPr lang="en-MY" b="1" dirty="0">
              <a:cs typeface="Times New Roman" pitchFamily="18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kill the host within a few days or weeks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. </a:t>
            </a:r>
            <a:endParaRPr lang="en-MY" sz="2400" b="1" dirty="0" smtClean="0">
              <a:solidFill>
                <a:srgbClr val="002060"/>
              </a:solidFill>
              <a:cs typeface="Times New Roman" pitchFamily="18" charset="0"/>
            </a:endParaRPr>
          </a:p>
          <a:p>
            <a:r>
              <a:rPr lang="ar-JO" b="1" dirty="0">
                <a:cs typeface="Times New Roman" pitchFamily="18" charset="0"/>
              </a:rPr>
              <a:t>قتل المضيف في غضون أيام أو أسابيع </a:t>
            </a:r>
            <a:r>
              <a:rPr lang="ar-JO" b="1" dirty="0" smtClean="0">
                <a:cs typeface="Times New Roman" pitchFamily="18" charset="0"/>
              </a:rPr>
              <a:t>قليلة</a:t>
            </a:r>
            <a:endParaRPr lang="en-MY" b="1" i="1" dirty="0">
              <a:latin typeface="Garamond" pitchFamily="18" charset="0"/>
            </a:endParaRPr>
          </a:p>
          <a:p>
            <a:r>
              <a:rPr lang="en-MY" sz="2000" b="1" i="1" dirty="0">
                <a:latin typeface="Garamond" pitchFamily="18" charset="0"/>
              </a:rPr>
              <a:t>The spores germinate at the site of entry into the tissues and then spread by the </a:t>
            </a:r>
          </a:p>
          <a:p>
            <a:r>
              <a:rPr lang="en-MY" sz="2000" b="1" i="1" dirty="0">
                <a:latin typeface="Garamond" pitchFamily="18" charset="0"/>
              </a:rPr>
              <a:t>       circulation to the lymphatics, where the bacteria multiply.</a:t>
            </a:r>
          </a:p>
        </p:txBody>
      </p:sp>
      <p:pic>
        <p:nvPicPr>
          <p:cNvPr id="5" name="Picture 4" descr="Anthrax PHIL 2033.pn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16632"/>
            <a:ext cx="1763688" cy="1656184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6553200" y="404664"/>
            <a:ext cx="2483296" cy="136815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غالبًا ما تصاب الحيوانات العاشبة بالعدوى أثناء الرعي ، وتحدث عدوى الحيوانات الآكلة للنبات عندما تأكل أو تتنفس ، وتحدث الجراثيم أثناء الرعي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6084168" y="908720"/>
            <a:ext cx="46903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ight Arrow 8"/>
          <p:cNvSpPr/>
          <p:nvPr/>
        </p:nvSpPr>
        <p:spPr>
          <a:xfrm>
            <a:off x="6084168" y="836712"/>
            <a:ext cx="469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652120" y="5492255"/>
            <a:ext cx="3384376" cy="7422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تنبت الجراثيم في موقع الدخول إلى الأنسجة ثم تنتشر عن طريق الدورة الدموية إلى الأوعية اللمفاوية ، حيث تتكاثر البكتيريا.</a:t>
            </a:r>
            <a:endParaRPr lang="en-US" sz="16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12" name="Elbow Connector 11"/>
          <p:cNvCxnSpPr/>
          <p:nvPr/>
        </p:nvCxnSpPr>
        <p:spPr>
          <a:xfrm rot="5400000" flipH="1" flipV="1">
            <a:off x="8618122" y="6295650"/>
            <a:ext cx="426023" cy="331873"/>
          </a:xfrm>
          <a:prstGeom prst="bentConnector3">
            <a:avLst>
              <a:gd name="adj1" fmla="val 50000"/>
            </a:avLst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1181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5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0" y="3416511"/>
            <a:ext cx="9144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Wingdings" pitchFamily="2" charset="2"/>
              <a:buChar char="q"/>
            </a:pPr>
            <a:r>
              <a:rPr lang="en-MY" sz="2500" b="1" i="1" dirty="0">
                <a:cs typeface="Times New Roman" pitchFamily="18" charset="0"/>
              </a:rPr>
              <a:t>Bacillus </a:t>
            </a:r>
            <a:r>
              <a:rPr lang="en-MY" sz="2500" b="1" i="1" dirty="0" err="1">
                <a:cs typeface="Times New Roman" pitchFamily="18" charset="0"/>
              </a:rPr>
              <a:t>anthracis</a:t>
            </a:r>
            <a:r>
              <a:rPr lang="en-MY" sz="2500" b="1" dirty="0">
                <a:cs typeface="Times New Roman" pitchFamily="18" charset="0"/>
              </a:rPr>
              <a:t> is a rod-shaped, </a:t>
            </a:r>
            <a:r>
              <a:rPr lang="en-MY" sz="2500" b="1" u="sng" dirty="0">
                <a:cs typeface="Times New Roman" pitchFamily="18" charset="0"/>
                <a:hlinkClick r:id="rId2"/>
              </a:rPr>
              <a:t>Gram-positive</a:t>
            </a:r>
            <a:r>
              <a:rPr lang="en-MY" sz="2500" dirty="0">
                <a:cs typeface="Times New Roman" pitchFamily="18" charset="0"/>
              </a:rPr>
              <a:t>,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MY" sz="2500" dirty="0">
                <a:cs typeface="Times New Roman" pitchFamily="18" charset="0"/>
              </a:rPr>
              <a:t> </a:t>
            </a:r>
            <a:r>
              <a:rPr lang="en-MY" sz="2500" b="1" dirty="0">
                <a:cs typeface="Times New Roman" pitchFamily="18" charset="0"/>
              </a:rPr>
              <a:t>facultative anaerobic bacterium </a:t>
            </a:r>
            <a:r>
              <a:rPr lang="en-MY" sz="2500" dirty="0">
                <a:cs typeface="Times New Roman" pitchFamily="18" charset="0"/>
              </a:rPr>
              <a:t>about 1 by 9 </a:t>
            </a:r>
            <a:r>
              <a:rPr lang="en-MY" sz="2500" dirty="0" err="1">
                <a:cs typeface="Times New Roman" pitchFamily="18" charset="0"/>
              </a:rPr>
              <a:t>μm</a:t>
            </a:r>
            <a:r>
              <a:rPr lang="en-MY" sz="2500" dirty="0">
                <a:cs typeface="Times New Roman" pitchFamily="18" charset="0"/>
              </a:rPr>
              <a:t> in size.</a:t>
            </a:r>
            <a:r>
              <a:rPr lang="en-MY" sz="2500" u="sng" baseline="30000" dirty="0">
                <a:cs typeface="Times New Roman" pitchFamily="18" charset="0"/>
              </a:rPr>
              <a:t> </a:t>
            </a:r>
            <a:r>
              <a:rPr lang="en-MY" sz="2500" dirty="0">
                <a:cs typeface="Times New Roman" pitchFamily="18" charset="0"/>
              </a:rPr>
              <a:t> </a:t>
            </a:r>
            <a:endParaRPr lang="ar-JO" sz="2500" dirty="0" smtClean="0">
              <a:cs typeface="Times New Roman" pitchFamily="18" charset="0"/>
            </a:endParaRPr>
          </a:p>
          <a:p>
            <a:pPr lvl="0"/>
            <a:r>
              <a:rPr lang="ar-JO" b="1" dirty="0" smtClean="0">
                <a:cs typeface="Times New Roman" pitchFamily="18" charset="0"/>
              </a:rPr>
              <a:t>حجم البكتيريا </a:t>
            </a:r>
            <a:r>
              <a:rPr lang="ar-JO" b="1" dirty="0">
                <a:cs typeface="Times New Roman" pitchFamily="18" charset="0"/>
              </a:rPr>
              <a:t>اللاهوائية الاختيارية </a:t>
            </a:r>
            <a:r>
              <a:rPr lang="ar-JO" b="1" dirty="0" smtClean="0">
                <a:cs typeface="Times New Roman" pitchFamily="18" charset="0"/>
              </a:rPr>
              <a:t>حوالي </a:t>
            </a:r>
            <a:r>
              <a:rPr lang="ar-JO" b="1" dirty="0">
                <a:cs typeface="Times New Roman" pitchFamily="18" charset="0"/>
              </a:rPr>
              <a:t>1 في 9 </a:t>
            </a:r>
            <a:r>
              <a:rPr lang="ar-JO" b="1" dirty="0" smtClean="0">
                <a:cs typeface="Times New Roman" pitchFamily="18" charset="0"/>
              </a:rPr>
              <a:t>ميكرومتر.</a:t>
            </a:r>
            <a:endParaRPr lang="en-MY" b="1" dirty="0">
              <a:cs typeface="Times New Roman" pitchFamily="18" charset="0"/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en-MY" sz="2500" dirty="0">
                <a:cs typeface="Times New Roman" pitchFamily="18" charset="0"/>
              </a:rPr>
              <a:t> </a:t>
            </a:r>
            <a:r>
              <a:rPr lang="en-MY" sz="2500" u="sng" dirty="0">
                <a:cs typeface="Times New Roman" pitchFamily="18" charset="0"/>
                <a:hlinkClick r:id="rId3"/>
              </a:rPr>
              <a:t>Robert Koch</a:t>
            </a:r>
            <a:r>
              <a:rPr lang="en-MY" sz="2500" dirty="0">
                <a:cs typeface="Times New Roman" pitchFamily="18" charset="0"/>
              </a:rPr>
              <a:t> in</a:t>
            </a:r>
            <a:r>
              <a:rPr lang="en-MY" sz="2500" b="1" dirty="0">
                <a:cs typeface="Times New Roman" pitchFamily="18" charset="0"/>
              </a:rPr>
              <a:t> 1876 </a:t>
            </a:r>
            <a:r>
              <a:rPr lang="en-MY" sz="2500" i="1" dirty="0">
                <a:cs typeface="Times New Roman" pitchFamily="18" charset="0"/>
              </a:rPr>
              <a:t>blood sample from an infected cow</a:t>
            </a:r>
            <a:r>
              <a:rPr lang="en-MY" sz="2500" i="1" dirty="0" smtClean="0">
                <a:cs typeface="Times New Roman" pitchFamily="18" charset="0"/>
              </a:rPr>
              <a:t>,</a:t>
            </a:r>
            <a:endParaRPr lang="ar-JO" sz="2500" i="1" dirty="0" smtClean="0">
              <a:cs typeface="Times New Roman" pitchFamily="18" charset="0"/>
            </a:endParaRPr>
          </a:p>
          <a:p>
            <a:pPr lvl="0"/>
            <a:r>
              <a:rPr lang="ar-JO" b="1" dirty="0">
                <a:cs typeface="Times New Roman" pitchFamily="18" charset="0"/>
              </a:rPr>
              <a:t>روبرت كوخ عام 1876 عينة دم من بقرة مصابة ،</a:t>
            </a:r>
            <a:endParaRPr lang="en-MY" b="1" dirty="0" smtClean="0">
              <a:cs typeface="Times New Roman" pitchFamily="18" charset="0"/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en-MY" sz="2500" i="1" dirty="0" smtClean="0">
                <a:cs typeface="Times New Roman" pitchFamily="18" charset="0"/>
              </a:rPr>
              <a:t> </a:t>
            </a:r>
            <a:r>
              <a:rPr lang="en-MY" sz="2500" i="1" dirty="0">
                <a:cs typeface="Times New Roman" pitchFamily="18" charset="0"/>
              </a:rPr>
              <a:t>isolated the bacteria, and put them into a mouse.</a:t>
            </a:r>
            <a:r>
              <a:rPr lang="en-MY" sz="2500" i="1" u="sng" baseline="30000" dirty="0">
                <a:cs typeface="Times New Roman" pitchFamily="18" charset="0"/>
              </a:rPr>
              <a:t> </a:t>
            </a:r>
            <a:r>
              <a:rPr lang="en-MY" sz="2500" i="1" dirty="0">
                <a:cs typeface="Times New Roman" pitchFamily="18" charset="0"/>
              </a:rPr>
              <a:t> </a:t>
            </a:r>
            <a:endParaRPr lang="ar-JO" sz="2500" i="1" dirty="0" smtClean="0">
              <a:cs typeface="Times New Roman" pitchFamily="18" charset="0"/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ar-JO" b="1" dirty="0" smtClean="0">
                <a:cs typeface="Times New Roman" pitchFamily="18" charset="0"/>
              </a:rPr>
              <a:t>فصل </a:t>
            </a:r>
            <a:r>
              <a:rPr lang="ar-JO" b="1" dirty="0">
                <a:cs typeface="Times New Roman" pitchFamily="18" charset="0"/>
              </a:rPr>
              <a:t>البكتيريا ووضعها في فأر.</a:t>
            </a:r>
            <a:endParaRPr lang="en-MY" b="1" dirty="0">
              <a:cs typeface="Times New Roman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en-MY" sz="2500" b="1" dirty="0">
                <a:cs typeface="Times New Roman" pitchFamily="18" charset="0"/>
              </a:rPr>
              <a:t> </a:t>
            </a:r>
            <a:r>
              <a:rPr lang="en-MY" sz="2400" b="1" dirty="0" smtClean="0">
                <a:cs typeface="Times New Roman" pitchFamily="18" charset="0"/>
              </a:rPr>
              <a:t>The </a:t>
            </a:r>
            <a:r>
              <a:rPr lang="en-MY" sz="2400" b="1" dirty="0">
                <a:cs typeface="Times New Roman" pitchFamily="18" charset="0"/>
              </a:rPr>
              <a:t>bacterium normally in spore form in the soil,  and </a:t>
            </a:r>
            <a:r>
              <a:rPr lang="en-MY" sz="2400" b="1" dirty="0" smtClean="0">
                <a:cs typeface="Times New Roman" pitchFamily="18" charset="0"/>
              </a:rPr>
              <a:t>can survive </a:t>
            </a:r>
            <a:r>
              <a:rPr lang="en-MY" sz="2400" b="1" dirty="0">
                <a:cs typeface="Times New Roman" pitchFamily="18" charset="0"/>
              </a:rPr>
              <a:t>for decades or even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centuries in this harsh conditions</a:t>
            </a:r>
            <a:r>
              <a:rPr lang="en-MY" sz="2500" dirty="0" smtClean="0">
                <a:solidFill>
                  <a:prstClr val="black"/>
                </a:solidFill>
                <a:cs typeface="Times New Roman" pitchFamily="18" charset="0"/>
              </a:rPr>
              <a:t>.</a:t>
            </a:r>
            <a:endParaRPr lang="ar-JO" sz="2500" dirty="0" smtClean="0">
              <a:solidFill>
                <a:prstClr val="black"/>
              </a:solidFill>
              <a:cs typeface="Times New Roman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ar-JO" b="1" dirty="0">
                <a:solidFill>
                  <a:prstClr val="black"/>
                </a:solidFill>
                <a:cs typeface="Times New Roman" pitchFamily="18" charset="0"/>
              </a:rPr>
              <a:t>عادة ما تكون البكتيريا في بوغ في التربة ، ويمكن أن تعيش لعقود أو حتى قرون في هذه الظروف القاسية</a:t>
            </a:r>
            <a:endParaRPr lang="en-MY" b="1" dirty="0">
              <a:solidFill>
                <a:prstClr val="black"/>
              </a:solidFill>
              <a:cs typeface="Times New Roman" pitchFamily="18" charset="0"/>
            </a:endParaRPr>
          </a:p>
        </p:txBody>
      </p:sp>
      <p:pic>
        <p:nvPicPr>
          <p:cNvPr id="5" name="Picture 4" descr="https://upload.wikimedia.org/wikipedia/commons/thumb/a/a1/Bacillus_anthracis_Gram.jpg/220px-Bacillus_anthracis_Gram.jpg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8960" y="2416054"/>
            <a:ext cx="1849524" cy="140922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215516" y="476672"/>
            <a:ext cx="8712968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en-MY" sz="2500" b="1" dirty="0">
                <a:solidFill>
                  <a:srgbClr val="0070C0"/>
                </a:solidFill>
                <a:cs typeface="Times New Roman" pitchFamily="18" charset="0"/>
              </a:rPr>
              <a:t>infection caused by the   </a:t>
            </a:r>
            <a:r>
              <a:rPr lang="en-MY" sz="2500" b="1" i="1" dirty="0">
                <a:solidFill>
                  <a:srgbClr val="FF0000"/>
                </a:solidFill>
                <a:cs typeface="Times New Roman" pitchFamily="18" charset="0"/>
              </a:rPr>
              <a:t>Bacillus </a:t>
            </a:r>
            <a:r>
              <a:rPr lang="en-MY" sz="2500" b="1" i="1" dirty="0" err="1">
                <a:solidFill>
                  <a:srgbClr val="FF0000"/>
                </a:solidFill>
                <a:cs typeface="Times New Roman" pitchFamily="18" charset="0"/>
              </a:rPr>
              <a:t>anthracis</a:t>
            </a:r>
            <a:r>
              <a:rPr lang="en-MY" sz="2500" b="1" i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1200" b="1" i="1" dirty="0">
                <a:cs typeface="Times New Roman" pitchFamily="18" charset="0"/>
              </a:rPr>
              <a:t> </a:t>
            </a:r>
            <a:r>
              <a:rPr lang="ar-JO" sz="1200" b="1" i="1" dirty="0">
                <a:cs typeface="Times New Roman" pitchFamily="18" charset="0"/>
              </a:rPr>
              <a:t>العدوى التي تسببها </a:t>
            </a:r>
            <a:r>
              <a:rPr lang="ar-JO" sz="1200" b="1" i="1" dirty="0" smtClean="0">
                <a:cs typeface="Times New Roman" pitchFamily="18" charset="0"/>
              </a:rPr>
              <a:t>جراثيم </a:t>
            </a:r>
            <a:r>
              <a:rPr lang="ar-JO" sz="1200" b="1" i="1" dirty="0">
                <a:cs typeface="Times New Roman" pitchFamily="18" charset="0"/>
              </a:rPr>
              <a:t>الجمرة الخبيثة</a:t>
            </a:r>
            <a:r>
              <a:rPr lang="en-MY" sz="1200" b="1" i="1" dirty="0" smtClean="0">
                <a:cs typeface="Times New Roman" pitchFamily="18" charset="0"/>
              </a:rPr>
              <a:t>      </a:t>
            </a:r>
            <a:endParaRPr lang="en-MY" sz="2500" b="1" dirty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MY" sz="2500" b="1" dirty="0">
                <a:cs typeface="Times New Roman" pitchFamily="18" charset="0"/>
              </a:rPr>
              <a:t>The anthrax bacillus originally gains entry through</a:t>
            </a:r>
            <a:r>
              <a:rPr lang="en-MY" sz="2500" dirty="0">
                <a:cs typeface="Times New Roman" pitchFamily="18" charset="0"/>
              </a:rPr>
              <a:t> </a:t>
            </a:r>
            <a:r>
              <a:rPr lang="en-MY" sz="2500" b="1" dirty="0">
                <a:cs typeface="Times New Roman" pitchFamily="18" charset="0"/>
              </a:rPr>
              <a:t> small breaks in</a:t>
            </a:r>
            <a:r>
              <a:rPr lang="en-MY" sz="2500" dirty="0">
                <a:cs typeface="Times New Roman" pitchFamily="18" charset="0"/>
              </a:rPr>
              <a:t> </a:t>
            </a:r>
            <a:r>
              <a:rPr lang="en-MY" sz="2500" b="1" dirty="0">
                <a:cs typeface="Times New Roman" pitchFamily="18" charset="0"/>
              </a:rPr>
              <a:t>the </a:t>
            </a:r>
            <a:r>
              <a:rPr lang="en-MY" sz="2500" b="1" dirty="0" smtClean="0">
                <a:cs typeface="Times New Roman" pitchFamily="18" charset="0"/>
              </a:rPr>
              <a:t>skin </a:t>
            </a:r>
            <a:r>
              <a:rPr lang="ar-JO" sz="1600" b="1" dirty="0">
                <a:cs typeface="Times New Roman" pitchFamily="18" charset="0"/>
              </a:rPr>
              <a:t>تكتسب </a:t>
            </a:r>
            <a:r>
              <a:rPr lang="ar-JO" sz="1600" b="1" dirty="0" smtClean="0">
                <a:cs typeface="Times New Roman" pitchFamily="18" charset="0"/>
              </a:rPr>
              <a:t>جرثومة </a:t>
            </a:r>
            <a:r>
              <a:rPr lang="ar-JO" sz="1600" b="1" dirty="0">
                <a:cs typeface="Times New Roman" pitchFamily="18" charset="0"/>
              </a:rPr>
              <a:t>الجمرة الخبيثة في الأصل الدخول من خلال شقوق صغيرة في الجلد</a:t>
            </a:r>
            <a:endParaRPr lang="en-MY" sz="1600" dirty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MY" sz="2500" b="1" dirty="0">
                <a:cs typeface="Times New Roman" pitchFamily="18" charset="0"/>
              </a:rPr>
              <a:t>In general, an infected human </a:t>
            </a:r>
            <a:r>
              <a:rPr lang="en-MY" sz="2500" b="1" dirty="0">
                <a:solidFill>
                  <a:srgbClr val="0070C0"/>
                </a:solidFill>
                <a:cs typeface="Times New Roman" pitchFamily="18" charset="0"/>
              </a:rPr>
              <a:t>is quarantined</a:t>
            </a:r>
            <a:r>
              <a:rPr lang="en-MY" sz="2500" dirty="0">
                <a:solidFill>
                  <a:srgbClr val="0070C0"/>
                </a:solidFill>
                <a:cs typeface="Times New Roman" pitchFamily="18" charset="0"/>
              </a:rPr>
              <a:t>. </a:t>
            </a:r>
            <a:endParaRPr lang="ar-JO" sz="2500" dirty="0" smtClean="0">
              <a:solidFill>
                <a:srgbClr val="0070C0"/>
              </a:solidFill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MY" sz="2500" b="1" dirty="0" smtClean="0">
                <a:cs typeface="Times New Roman" pitchFamily="18" charset="0"/>
              </a:rPr>
              <a:t>However, anthrax </a:t>
            </a:r>
            <a:r>
              <a:rPr lang="en-MY" sz="2500" b="1" dirty="0" smtClean="0">
                <a:solidFill>
                  <a:srgbClr val="FF0000"/>
                </a:solidFill>
                <a:cs typeface="Times New Roman" pitchFamily="18" charset="0"/>
              </a:rPr>
              <a:t>does not </a:t>
            </a:r>
            <a:r>
              <a:rPr lang="en-MY" sz="2500" b="1" dirty="0" smtClean="0">
                <a:solidFill>
                  <a:srgbClr val="0070C0"/>
                </a:solidFill>
                <a:cs typeface="Times New Roman" pitchFamily="18" charset="0"/>
              </a:rPr>
              <a:t>usually </a:t>
            </a:r>
            <a:r>
              <a:rPr lang="en-MY" sz="2500" b="1" dirty="0" smtClean="0">
                <a:cs typeface="Times New Roman" pitchFamily="18" charset="0"/>
              </a:rPr>
              <a:t>spread </a:t>
            </a:r>
            <a:r>
              <a:rPr lang="en-MY" sz="2500" b="1" dirty="0" smtClean="0">
                <a:solidFill>
                  <a:srgbClr val="0070C0"/>
                </a:solidFill>
                <a:cs typeface="Times New Roman" pitchFamily="18" charset="0"/>
              </a:rPr>
              <a:t>from an infected </a:t>
            </a:r>
            <a:r>
              <a:rPr lang="en-MY" sz="2500" b="1" dirty="0" smtClean="0">
                <a:cs typeface="Times New Roman" pitchFamily="18" charset="0"/>
              </a:rPr>
              <a:t>human</a:t>
            </a:r>
            <a:r>
              <a:rPr lang="en-MY" sz="2500" b="1" dirty="0" smtClean="0">
                <a:solidFill>
                  <a:srgbClr val="0070C0"/>
                </a:solidFill>
                <a:cs typeface="Times New Roman" pitchFamily="18" charset="0"/>
              </a:rPr>
              <a:t> to an uninfected </a:t>
            </a:r>
            <a:r>
              <a:rPr lang="en-MY" sz="2500" b="1" dirty="0" smtClean="0"/>
              <a:t>human. </a:t>
            </a:r>
            <a:endParaRPr lang="en-MY" sz="2500" b="1" dirty="0"/>
          </a:p>
        </p:txBody>
      </p:sp>
      <p:sp>
        <p:nvSpPr>
          <p:cNvPr id="7" name="Rectangle 6"/>
          <p:cNvSpPr/>
          <p:nvPr/>
        </p:nvSpPr>
        <p:spPr>
          <a:xfrm>
            <a:off x="6732240" y="1628799"/>
            <a:ext cx="2411760" cy="4770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1400" b="1" dirty="0"/>
              <a:t>بشكل عام ، يتم وضع الإنسان المصاب في الحجر الصحي.</a:t>
            </a:r>
            <a:endParaRPr lang="en-US" sz="1400" b="1" dirty="0"/>
          </a:p>
        </p:txBody>
      </p:sp>
      <p:sp>
        <p:nvSpPr>
          <p:cNvPr id="8" name="Rectangle 7"/>
          <p:cNvSpPr/>
          <p:nvPr/>
        </p:nvSpPr>
        <p:spPr>
          <a:xfrm>
            <a:off x="3995936" y="2719265"/>
            <a:ext cx="32267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/>
              <a:t>ومع</a:t>
            </a:r>
            <a:r>
              <a:rPr lang="en-US" b="1" dirty="0"/>
              <a:t> </a:t>
            </a:r>
            <a:r>
              <a:rPr lang="en-US" b="1" dirty="0" err="1"/>
              <a:t>ذلك</a:t>
            </a:r>
            <a:r>
              <a:rPr lang="en-US" b="1" dirty="0"/>
              <a:t> ، </a:t>
            </a:r>
            <a:r>
              <a:rPr lang="en-US" b="1" dirty="0" err="1"/>
              <a:t>لا</a:t>
            </a:r>
            <a:r>
              <a:rPr lang="en-US" b="1" dirty="0"/>
              <a:t> </a:t>
            </a:r>
            <a:r>
              <a:rPr lang="en-US" b="1" dirty="0" err="1"/>
              <a:t>تنتقل</a:t>
            </a:r>
            <a:r>
              <a:rPr lang="en-US" b="1" dirty="0"/>
              <a:t> </a:t>
            </a:r>
            <a:r>
              <a:rPr lang="en-US" b="1" dirty="0" err="1"/>
              <a:t>الجمرة</a:t>
            </a:r>
            <a:r>
              <a:rPr lang="en-US" b="1" dirty="0"/>
              <a:t> </a:t>
            </a:r>
            <a:r>
              <a:rPr lang="en-US" b="1" dirty="0" err="1"/>
              <a:t>الخبيثة</a:t>
            </a:r>
            <a:r>
              <a:rPr lang="en-US" b="1" dirty="0"/>
              <a:t> </a:t>
            </a:r>
            <a:r>
              <a:rPr lang="en-US" b="1" dirty="0" err="1"/>
              <a:t>عادة</a:t>
            </a:r>
            <a:r>
              <a:rPr lang="en-US" b="1" dirty="0"/>
              <a:t> </a:t>
            </a:r>
            <a:r>
              <a:rPr lang="en-US" b="1" dirty="0" err="1"/>
              <a:t>من</a:t>
            </a:r>
            <a:r>
              <a:rPr lang="en-US" b="1" dirty="0"/>
              <a:t> </a:t>
            </a:r>
            <a:r>
              <a:rPr lang="en-US" b="1" dirty="0" err="1"/>
              <a:t>إنسان</a:t>
            </a:r>
            <a:r>
              <a:rPr lang="en-US" b="1" dirty="0"/>
              <a:t> </a:t>
            </a:r>
            <a:r>
              <a:rPr lang="en-US" b="1" dirty="0" err="1"/>
              <a:t>مصاب</a:t>
            </a:r>
            <a:r>
              <a:rPr lang="en-US" b="1" dirty="0"/>
              <a:t> </a:t>
            </a:r>
            <a:r>
              <a:rPr lang="en-US" b="1" dirty="0" err="1"/>
              <a:t>إلى</a:t>
            </a:r>
            <a:r>
              <a:rPr lang="en-US" b="1" dirty="0"/>
              <a:t> </a:t>
            </a:r>
            <a:r>
              <a:rPr lang="en-US" b="1" dirty="0" err="1"/>
              <a:t>إنسان</a:t>
            </a:r>
            <a:r>
              <a:rPr lang="en-US" b="1" dirty="0"/>
              <a:t> </a:t>
            </a:r>
            <a:r>
              <a:rPr lang="en-US" b="1" dirty="0" err="1"/>
              <a:t>غير</a:t>
            </a:r>
            <a:r>
              <a:rPr lang="en-US" b="1" dirty="0"/>
              <a:t> </a:t>
            </a:r>
            <a:r>
              <a:rPr lang="en-US" b="1" dirty="0" err="1"/>
              <a:t>مصاب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72354" y="3170812"/>
            <a:ext cx="36263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JO" b="1" dirty="0" smtClean="0"/>
              <a:t>جراثيم</a:t>
            </a:r>
            <a:r>
              <a:rPr lang="en-US" b="1" dirty="0" smtClean="0"/>
              <a:t> </a:t>
            </a:r>
            <a:r>
              <a:rPr lang="en-US" b="1" dirty="0" err="1"/>
              <a:t>الجمرة</a:t>
            </a:r>
            <a:r>
              <a:rPr lang="en-US" b="1" dirty="0"/>
              <a:t> </a:t>
            </a:r>
            <a:r>
              <a:rPr lang="en-US" b="1" dirty="0" err="1"/>
              <a:t>الخبيثة</a:t>
            </a:r>
            <a:r>
              <a:rPr lang="en-US" b="1" dirty="0"/>
              <a:t> </a:t>
            </a:r>
            <a:r>
              <a:rPr lang="en-US" b="1" dirty="0" err="1"/>
              <a:t>هي</a:t>
            </a:r>
            <a:r>
              <a:rPr lang="en-US" b="1" dirty="0"/>
              <a:t> </a:t>
            </a:r>
            <a:r>
              <a:rPr lang="en-US" b="1" dirty="0" err="1"/>
              <a:t>قضيب</a:t>
            </a:r>
            <a:r>
              <a:rPr lang="en-US" b="1" dirty="0"/>
              <a:t> </a:t>
            </a:r>
            <a:r>
              <a:rPr lang="ar-JO" b="1" dirty="0" smtClean="0"/>
              <a:t>موجبة</a:t>
            </a:r>
            <a:r>
              <a:rPr lang="en-US" b="1" dirty="0" smtClean="0"/>
              <a:t> </a:t>
            </a:r>
            <a:r>
              <a:rPr lang="en-US" b="1" dirty="0" err="1"/>
              <a:t>الجرام</a:t>
            </a:r>
            <a:endParaRPr lang="en-US" b="1" dirty="0"/>
          </a:p>
        </p:txBody>
      </p:sp>
      <p:sp>
        <p:nvSpPr>
          <p:cNvPr id="10" name="Down Arrow 9"/>
          <p:cNvSpPr/>
          <p:nvPr/>
        </p:nvSpPr>
        <p:spPr>
          <a:xfrm>
            <a:off x="5076056" y="2416054"/>
            <a:ext cx="144016" cy="3155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374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-14382"/>
            <a:ext cx="8507288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          Harmful Effects</a:t>
            </a:r>
            <a:r>
              <a:rPr lang="ar-JO" sz="2800" b="1" dirty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 الآثار </a:t>
            </a:r>
            <a:r>
              <a:rPr lang="ar-JO" sz="2800" b="1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الضارة </a:t>
            </a:r>
            <a:endParaRPr lang="en-MY" sz="2800" dirty="0" smtClean="0">
              <a:solidFill>
                <a:schemeClr val="tx2">
                  <a:lumMod val="75000"/>
                </a:schemeClr>
              </a:solidFill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en-MY" sz="2600" b="1" i="1" dirty="0" smtClean="0">
                <a:solidFill>
                  <a:srgbClr val="FF0000"/>
                </a:solidFill>
              </a:rPr>
              <a:t>       </a:t>
            </a: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Local</a:t>
            </a:r>
            <a:r>
              <a:rPr lang="ar-JO" sz="2600" b="1" dirty="0" smtClean="0">
                <a:solidFill>
                  <a:srgbClr val="FF0000"/>
                </a:solidFill>
                <a:cs typeface="Times New Roman" pitchFamily="18" charset="0"/>
              </a:rPr>
              <a:t>    </a:t>
            </a:r>
            <a:r>
              <a:rPr lang="ar-JO" dirty="0" smtClean="0"/>
              <a:t>دَاخِلِيّ  </a:t>
            </a:r>
            <a:endParaRPr lang="en-MY" sz="2600" dirty="0">
              <a:solidFill>
                <a:srgbClr val="FF0000"/>
              </a:solidFill>
              <a:cs typeface="Times New Roman" pitchFamily="18" charset="0"/>
            </a:endParaRPr>
          </a:p>
          <a:p>
            <a:r>
              <a:rPr lang="en-MY" sz="2800" b="1" dirty="0" smtClean="0">
                <a:cs typeface="Times New Roman" pitchFamily="18" charset="0"/>
              </a:rPr>
              <a:t>       </a:t>
            </a:r>
            <a:r>
              <a:rPr lang="en-MY" sz="2400" b="1" dirty="0" smtClean="0">
                <a:cs typeface="Times New Roman" pitchFamily="18" charset="0"/>
              </a:rPr>
              <a:t>At </a:t>
            </a:r>
            <a:r>
              <a:rPr lang="en-MY" sz="2400" b="1" dirty="0">
                <a:cs typeface="Times New Roman" pitchFamily="18" charset="0"/>
              </a:rPr>
              <a:t>the site of entry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vesicles develop </a:t>
            </a:r>
            <a:r>
              <a:rPr lang="en-MY" sz="2400" b="1" dirty="0">
                <a:cs typeface="Times New Roman" pitchFamily="18" charset="0"/>
              </a:rPr>
              <a:t>initially </a:t>
            </a:r>
            <a:r>
              <a:rPr lang="en-MY" sz="2400" b="1" dirty="0" smtClean="0">
                <a:cs typeface="Times New Roman" pitchFamily="18" charset="0"/>
              </a:rPr>
              <a:t>and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 progress</a:t>
            </a:r>
            <a:r>
              <a:rPr lang="en-MY" sz="2400" dirty="0" smtClean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to a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depressed</a:t>
            </a:r>
            <a:r>
              <a:rPr lang="en-MY" sz="2400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black 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eschar</a:t>
            </a:r>
            <a:r>
              <a:rPr lang="ar-AE" sz="2400" b="1" dirty="0">
                <a:solidFill>
                  <a:srgbClr val="0070C0"/>
                </a:solidFill>
                <a:cs typeface="Times New Roman" pitchFamily="18" charset="0"/>
              </a:rPr>
              <a:t>ندبة</a:t>
            </a:r>
            <a:r>
              <a:rPr lang="en-MY" sz="2400" b="1" dirty="0" smtClean="0">
                <a:cs typeface="Times New Roman" pitchFamily="18" charset="0"/>
              </a:rPr>
              <a:t>, </a:t>
            </a:r>
            <a:r>
              <a:rPr lang="en-MY" sz="2400" b="1" dirty="0">
                <a:cs typeface="Times New Roman" pitchFamily="18" charset="0"/>
              </a:rPr>
              <a:t>at times </a:t>
            </a:r>
            <a:r>
              <a:rPr lang="en-MY" sz="2400" b="1" dirty="0" smtClean="0"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surrounded</a:t>
            </a:r>
            <a:r>
              <a:rPr lang="ar-JO" sz="24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b="1" dirty="0" smtClean="0">
                <a:cs typeface="Times New Roman" pitchFamily="18" charset="0"/>
              </a:rPr>
              <a:t>by </a:t>
            </a:r>
            <a:r>
              <a:rPr lang="en-MY" sz="2400" b="1" dirty="0">
                <a:cs typeface="Times New Roman" pitchFamily="18" charset="0"/>
              </a:rPr>
              <a:t>mild</a:t>
            </a:r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to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moderate 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oedema</a:t>
            </a:r>
            <a:r>
              <a:rPr lang="en-MY" sz="2400" b="1" dirty="0" smtClean="0">
                <a:cs typeface="Times New Roman" pitchFamily="18" charset="0"/>
              </a:rPr>
              <a:t>.</a:t>
            </a:r>
            <a:r>
              <a:rPr lang="en-MY" sz="2400" dirty="0" smtClean="0"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Pain is unusual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.</a:t>
            </a:r>
            <a:endParaRPr lang="ar-JO" sz="24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r>
              <a:rPr lang="ar-JO" sz="1400" b="1" dirty="0">
                <a:cs typeface="Times New Roman" pitchFamily="18" charset="0"/>
              </a:rPr>
              <a:t>في موقع دخول الحويصلات تتطور في البداية وتتقدم إلى ندبة سوداء مكتئبة ، محاطة أحيانًا بوذمة خفيفة إلى معتدلة. الألم غير معتاد.</a:t>
            </a:r>
            <a:endParaRPr lang="en-MY" sz="1400" b="1" dirty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en-MY" sz="2400" b="1" i="1" dirty="0" smtClean="0">
                <a:solidFill>
                  <a:srgbClr val="FF0000"/>
                </a:solidFill>
                <a:cs typeface="Times New Roman" pitchFamily="18" charset="0"/>
              </a:rPr>
              <a:t>        </a:t>
            </a:r>
            <a:r>
              <a:rPr lang="en-MY" sz="2600" b="1" i="1" dirty="0" smtClean="0">
                <a:solidFill>
                  <a:srgbClr val="FF0000"/>
                </a:solidFill>
                <a:cs typeface="Times New Roman" pitchFamily="18" charset="0"/>
              </a:rPr>
              <a:t>Systemic</a:t>
            </a:r>
            <a:r>
              <a:rPr lang="ar-JO" sz="2600" b="1" i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ar-JO" sz="2600" b="1" i="1" dirty="0" smtClean="0">
                <a:cs typeface="Times New Roman" pitchFamily="18" charset="0"/>
              </a:rPr>
              <a:t>النظامي</a:t>
            </a:r>
            <a:r>
              <a:rPr lang="ar-JO" sz="2600" b="1" i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endParaRPr lang="en-MY" sz="2600" dirty="0">
              <a:solidFill>
                <a:srgbClr val="FF0000"/>
              </a:solidFill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>
                <a:cs typeface="Times New Roman" pitchFamily="18" charset="0"/>
              </a:rPr>
              <a:t>The disease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spreads </a:t>
            </a:r>
            <a:r>
              <a:rPr lang="en-MY" sz="2400" b="1" dirty="0">
                <a:cs typeface="Times New Roman" pitchFamily="18" charset="0"/>
              </a:rPr>
              <a:t>from the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local area </a:t>
            </a:r>
            <a:r>
              <a:rPr lang="en-MY" sz="2400" b="1" dirty="0">
                <a:cs typeface="Times New Roman" pitchFamily="18" charset="0"/>
              </a:rPr>
              <a:t>through the </a:t>
            </a:r>
            <a:endParaRPr lang="en-MY" sz="2400" b="1" dirty="0" smtClean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regional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lymph</a:t>
            </a:r>
            <a:r>
              <a:rPr lang="en-MY" sz="2400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nodes and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blood stream</a:t>
            </a:r>
            <a:r>
              <a:rPr lang="en-MY" sz="2400" b="1" dirty="0">
                <a:cs typeface="Times New Roman" pitchFamily="18" charset="0"/>
              </a:rPr>
              <a:t>, which may </a:t>
            </a:r>
            <a:r>
              <a:rPr lang="en-MY" sz="2400" b="1" dirty="0" smtClean="0">
                <a:cs typeface="Times New Roman" pitchFamily="18" charset="0"/>
              </a:rPr>
              <a:t>result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MY" sz="2400" b="1" dirty="0" smtClean="0"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in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overwhelming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septicaemia</a:t>
            </a:r>
            <a:r>
              <a:rPr lang="en-MY" sz="2400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and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death</a:t>
            </a:r>
            <a:r>
              <a:rPr lang="en-MY" sz="2400" b="1" dirty="0">
                <a:cs typeface="Times New Roman" pitchFamily="18" charset="0"/>
              </a:rPr>
              <a:t> in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untreated 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c</a:t>
            </a:r>
            <a:r>
              <a:rPr lang="en-MY" sz="2400" b="1" dirty="0" smtClean="0">
                <a:cs typeface="Times New Roman" pitchFamily="18" charset="0"/>
              </a:rPr>
              <a:t>ases.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ar-JO" b="1" dirty="0">
                <a:solidFill>
                  <a:srgbClr val="002060"/>
                </a:solidFill>
                <a:cs typeface="Times New Roman" pitchFamily="18" charset="0"/>
              </a:rPr>
              <a:t>ينتشر المرض من المنطقة المحلية من خلال العقد الليمفاوية الإقليمية ومجرى الدم ، مما قد يؤدي إلى تسمم الدم الشديد والوفاة في الحالات غير المعالجة</a:t>
            </a:r>
            <a:endParaRPr lang="en-MY" b="1" dirty="0">
              <a:solidFill>
                <a:srgbClr val="002060"/>
              </a:solidFill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Inhalation</a:t>
            </a:r>
            <a:r>
              <a:rPr lang="en-MY" sz="2400" b="1" dirty="0" smtClean="0"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of anthrax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spores causes </a:t>
            </a:r>
            <a:r>
              <a:rPr lang="en-MY" sz="2400" b="1" dirty="0">
                <a:cs typeface="Times New Roman" pitchFamily="18" charset="0"/>
              </a:rPr>
              <a:t>initial</a:t>
            </a:r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symptoms</a:t>
            </a:r>
            <a:r>
              <a:rPr lang="en-MY" sz="2400" b="1" dirty="0">
                <a:cs typeface="Times New Roman" pitchFamily="18" charset="0"/>
              </a:rPr>
              <a:t> that </a:t>
            </a:r>
            <a:r>
              <a:rPr lang="en-MY" sz="2400" b="1" dirty="0" smtClean="0">
                <a:cs typeface="Times New Roman" pitchFamily="18" charset="0"/>
              </a:rPr>
              <a:t>are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mild</a:t>
            </a:r>
            <a:r>
              <a:rPr lang="en-MY" sz="2400" b="1" dirty="0" smtClean="0"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and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nonspecific</a:t>
            </a:r>
            <a:r>
              <a:rPr lang="en-MY" sz="2400" b="1" dirty="0">
                <a:cs typeface="Times New Roman" pitchFamily="18" charset="0"/>
              </a:rPr>
              <a:t> resembling a common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upper</a:t>
            </a:r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respiratory infection. </a:t>
            </a:r>
            <a:r>
              <a:rPr lang="ar-JO" sz="1600" b="1" dirty="0">
                <a:solidFill>
                  <a:srgbClr val="FF0000"/>
                </a:solidFill>
                <a:cs typeface="Times New Roman" pitchFamily="18" charset="0"/>
              </a:rPr>
              <a:t>يتسبب استنشاق جراثيم الجمرة الخبيثة في ظهور أعراض أولية خفيفة وغير محددة تشبه عدوى الجهاز التنفسي العلوي الشائعة</a:t>
            </a:r>
            <a:endParaRPr lang="en-MY" sz="1600" b="1" dirty="0">
              <a:solidFill>
                <a:srgbClr val="FF0000"/>
              </a:solidFill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 smtClean="0">
                <a:cs typeface="Times New Roman" pitchFamily="18" charset="0"/>
              </a:rPr>
              <a:t>Respiratory </a:t>
            </a:r>
            <a:r>
              <a:rPr lang="en-MY" sz="2400" b="1" dirty="0">
                <a:cs typeface="Times New Roman" pitchFamily="18" charset="0"/>
              </a:rPr>
              <a:t>distress,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fever,</a:t>
            </a:r>
            <a:r>
              <a:rPr lang="en-MY" sz="2400" b="1" dirty="0">
                <a:cs typeface="Times New Roman" pitchFamily="18" charset="0"/>
              </a:rPr>
              <a:t> and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shock</a:t>
            </a:r>
            <a:r>
              <a:rPr lang="en-MY" sz="2400" b="1" dirty="0">
                <a:cs typeface="Times New Roman" pitchFamily="18" charset="0"/>
              </a:rPr>
              <a:t> follow in</a:t>
            </a:r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3-5 days,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  </a:t>
            </a:r>
            <a:r>
              <a:rPr lang="en-MY" sz="2400" b="1" dirty="0" smtClean="0">
                <a:cs typeface="Times New Roman" pitchFamily="18" charset="0"/>
              </a:rPr>
              <a:t>with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death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 commonly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7 to 24 hours </a:t>
            </a:r>
            <a:r>
              <a:rPr lang="en-MY" sz="2400" b="1" dirty="0" smtClean="0">
                <a:cs typeface="Times New Roman" pitchFamily="18" charset="0"/>
              </a:rPr>
              <a:t>thereafter</a:t>
            </a:r>
            <a:endParaRPr lang="ar-JO" sz="2400" b="1" dirty="0" smtClean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ar-JO" b="1" dirty="0">
                <a:cs typeface="Times New Roman" pitchFamily="18" charset="0"/>
              </a:rPr>
              <a:t>وتتبع الضائقة التنفسية والحمى والصدمة في غضون 3-5 أيام ، وعادة ما تكون الوفاة بعد ذلك بـ 7 إلى 24 ساعة</a:t>
            </a:r>
            <a:endParaRPr lang="en-MY" b="1" dirty="0">
              <a:cs typeface="Times New Roman" pitchFamily="18" charset="0"/>
            </a:endParaRPr>
          </a:p>
        </p:txBody>
      </p:sp>
      <p:pic>
        <p:nvPicPr>
          <p:cNvPr id="3" name="Picture 2" descr="Anthrax PHIL 2033.pn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9" y="116632"/>
            <a:ext cx="1800200" cy="165618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627784" y="6538912"/>
            <a:ext cx="2133600" cy="365125"/>
          </a:xfrm>
        </p:spPr>
        <p:txBody>
          <a:bodyPr/>
          <a:lstStyle/>
          <a:p>
            <a:r>
              <a:rPr lang="en-MY" dirty="0" smtClean="0"/>
              <a:t>8/3/2021</a:t>
            </a:r>
            <a:endParaRPr lang="en-MY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7608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43754" y="25973"/>
            <a:ext cx="9100417" cy="69403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Exposure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MY" sz="2400" b="1" dirty="0" smtClean="0">
                <a:cs typeface="Times New Roman" pitchFamily="18" charset="0"/>
              </a:rPr>
              <a:t>The spores of anthrax are 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able to survive </a:t>
            </a:r>
            <a:r>
              <a:rPr lang="en-MY" sz="2400" b="1" dirty="0" smtClean="0">
                <a:cs typeface="Times New Roman" pitchFamily="18" charset="0"/>
              </a:rPr>
              <a:t>in harsh conditions</a:t>
            </a:r>
            <a:endParaRPr lang="en-MY" sz="2400" dirty="0" smtClean="0">
              <a:cs typeface="Times New Roman" pitchFamily="18" charset="0"/>
            </a:endParaRPr>
          </a:p>
          <a:p>
            <a:r>
              <a:rPr lang="en-MY" sz="2400" b="1" dirty="0" smtClean="0">
                <a:cs typeface="Times New Roman" pitchFamily="18" charset="0"/>
              </a:rPr>
              <a:t>     for decades or even centuries</a:t>
            </a:r>
            <a:r>
              <a:rPr lang="en-MY" sz="2400" dirty="0" smtClean="0">
                <a:cs typeface="Times New Roman" pitchFamily="18" charset="0"/>
              </a:rPr>
              <a:t>.</a:t>
            </a:r>
            <a:endParaRPr lang="ar-JO" sz="2400" dirty="0" smtClean="0">
              <a:cs typeface="Times New Roman" pitchFamily="18" charset="0"/>
            </a:endParaRPr>
          </a:p>
          <a:p>
            <a:r>
              <a:rPr lang="ar-JO" sz="2000" b="1" dirty="0">
                <a:cs typeface="Times New Roman" pitchFamily="18" charset="0"/>
              </a:rPr>
              <a:t>تستطيع جراثيم الجمرة الخبيثة البقاء على قيد الحياة في ظروف قاسية لعقود أو حتى قرون</a:t>
            </a:r>
            <a:r>
              <a:rPr lang="ar-JO" sz="2000" b="1" dirty="0" smtClean="0">
                <a:cs typeface="Times New Roman" pitchFamily="18" charset="0"/>
              </a:rPr>
              <a:t>.</a:t>
            </a:r>
            <a:endParaRPr lang="en-MY" sz="2400" dirty="0" smtClean="0">
              <a:cs typeface="Times New Roman" pitchFamily="18" charset="0"/>
            </a:endParaRPr>
          </a:p>
          <a:p>
            <a:r>
              <a:rPr lang="en-MY" sz="2400" dirty="0" smtClean="0">
                <a:cs typeface="Times New Roman" pitchFamily="18" charset="0"/>
              </a:rPr>
              <a:t>  </a:t>
            </a:r>
            <a:r>
              <a:rPr lang="en-MY" sz="2400" b="1" u="sng" dirty="0" smtClean="0">
                <a:solidFill>
                  <a:srgbClr val="FF0000"/>
                </a:solidFill>
                <a:cs typeface="Times New Roman" pitchFamily="18" charset="0"/>
              </a:rPr>
              <a:t>Occupational exposure to;</a:t>
            </a:r>
            <a:r>
              <a:rPr lang="en-MY" sz="2400" u="sng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ar-JO" sz="2400" u="sng" dirty="0">
                <a:cs typeface="Times New Roman" pitchFamily="18" charset="0"/>
              </a:rPr>
              <a:t>التعرض المهني ل</a:t>
            </a:r>
            <a:endParaRPr lang="en-MY" sz="2400" u="sng" dirty="0" smtClean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infected animals </a:t>
            </a:r>
            <a:r>
              <a:rPr lang="en-MY" sz="2400" dirty="0" smtClean="0">
                <a:solidFill>
                  <a:srgbClr val="0070C0"/>
                </a:solidFill>
                <a:cs typeface="Times New Roman" pitchFamily="18" charset="0"/>
              </a:rPr>
              <a:t>or 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their products </a:t>
            </a:r>
            <a:r>
              <a:rPr lang="en-MY" sz="2400" dirty="0" smtClean="0">
                <a:cs typeface="Times New Roman" pitchFamily="18" charset="0"/>
              </a:rPr>
              <a:t>(</a:t>
            </a:r>
            <a:r>
              <a:rPr lang="en-MY" sz="2400" b="1" i="1" dirty="0" smtClean="0">
                <a:cs typeface="Times New Roman" pitchFamily="18" charset="0"/>
              </a:rPr>
              <a:t>such as skin, wool,&amp; meat</a:t>
            </a:r>
            <a:r>
              <a:rPr lang="en-MY" sz="2400" i="1" dirty="0" smtClean="0">
                <a:cs typeface="Times New Roman" pitchFamily="18" charset="0"/>
              </a:rPr>
              <a:t>) </a:t>
            </a:r>
          </a:p>
          <a:p>
            <a:r>
              <a:rPr lang="en-MY" sz="2400" b="1" dirty="0" smtClean="0">
                <a:cs typeface="Times New Roman" pitchFamily="18" charset="0"/>
              </a:rPr>
              <a:t>       is the usual pathway of exposure for humans. </a:t>
            </a:r>
            <a:endParaRPr lang="ar-JO" sz="2400" b="1" dirty="0" smtClean="0">
              <a:cs typeface="Times New Roman" pitchFamily="18" charset="0"/>
            </a:endParaRPr>
          </a:p>
          <a:p>
            <a:r>
              <a:rPr lang="ar-JO" b="1" dirty="0">
                <a:cs typeface="Times New Roman" pitchFamily="18" charset="0"/>
              </a:rPr>
              <a:t>الحيوانات المصابة أو منتجاتها (مثل الجلد والصوف واللحوم) هي المسار المعتاد لتعرض البشر</a:t>
            </a:r>
            <a:endParaRPr lang="en-MY" b="1" dirty="0" smtClean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Workers who are exposed to</a:t>
            </a:r>
            <a:endParaRPr lang="en-MY" sz="2400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 smtClean="0"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dead animals </a:t>
            </a:r>
            <a:r>
              <a:rPr lang="en-MY" sz="2400" b="1" dirty="0" smtClean="0">
                <a:cs typeface="Times New Roman" pitchFamily="18" charset="0"/>
              </a:rPr>
              <a:t>and 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animal products </a:t>
            </a:r>
            <a:r>
              <a:rPr lang="en-MY" sz="2400" b="1" dirty="0" smtClean="0">
                <a:cs typeface="Times New Roman" pitchFamily="18" charset="0"/>
              </a:rPr>
              <a:t>are at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the highest risk, </a:t>
            </a:r>
            <a:endParaRPr lang="en-MY" sz="2400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MY" sz="2400" b="1" dirty="0" smtClean="0">
                <a:cs typeface="Times New Roman" pitchFamily="18" charset="0"/>
              </a:rPr>
              <a:t>especially in countries where anthrax is more common.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MY" sz="1600" b="1" dirty="0" smtClean="0">
                <a:cs typeface="Times New Roman" pitchFamily="18" charset="0"/>
              </a:rPr>
              <a:t> </a:t>
            </a:r>
            <a:r>
              <a:rPr lang="ar-JO" sz="1600" b="1" dirty="0">
                <a:cs typeface="Times New Roman" pitchFamily="18" charset="0"/>
              </a:rPr>
              <a:t>العمال الذين يتعرضون للحيوانات النافقة والمنتجات الحيوانية هم الأكثر عرضة للخطر ، لا سيما في البلدان التي ينتشر فيها الجمرة الخبيثة</a:t>
            </a:r>
            <a:endParaRPr lang="en-MY" sz="1600" b="1" dirty="0" smtClean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en-MY" sz="2400" b="1" dirty="0" smtClean="0">
                <a:cs typeface="Times New Roman" pitchFamily="18" charset="0"/>
              </a:rPr>
              <a:t>Anthrax</a:t>
            </a:r>
            <a:r>
              <a:rPr lang="en-MY" sz="2400" b="1" dirty="0" smtClean="0">
                <a:solidFill>
                  <a:schemeClr val="tx2"/>
                </a:solidFill>
                <a:cs typeface="Times New Roman" pitchFamily="18" charset="0"/>
              </a:rPr>
              <a:t> in livestock grazing on </a:t>
            </a:r>
            <a:r>
              <a:rPr lang="en-MY" sz="2400" b="1" dirty="0" smtClean="0">
                <a:solidFill>
                  <a:srgbClr val="CC0099"/>
                </a:solidFill>
                <a:cs typeface="Times New Roman" pitchFamily="18" charset="0"/>
              </a:rPr>
              <a:t>open range </a:t>
            </a:r>
            <a:r>
              <a:rPr lang="en-MY" sz="2400" b="1" dirty="0" smtClean="0">
                <a:solidFill>
                  <a:schemeClr val="tx2"/>
                </a:solidFill>
                <a:cs typeface="Times New Roman" pitchFamily="18" charset="0"/>
              </a:rPr>
              <a:t>where they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chemeClr val="tx2"/>
                </a:solidFill>
                <a:cs typeface="Times New Roman" pitchFamily="18" charset="0"/>
              </a:rPr>
              <a:t> mix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with wild animals </a:t>
            </a:r>
            <a:r>
              <a:rPr lang="en-MY" sz="2400" b="1" dirty="0" smtClean="0">
                <a:solidFill>
                  <a:schemeClr val="tx2"/>
                </a:solidFill>
                <a:cs typeface="Times New Roman" pitchFamily="18" charset="0"/>
              </a:rPr>
              <a:t>still occasionally </a:t>
            </a:r>
            <a:r>
              <a:rPr lang="en-MY" sz="2400" b="1" dirty="0" smtClean="0">
                <a:cs typeface="Times New Roman" pitchFamily="18" charset="0"/>
              </a:rPr>
              <a:t>occurs in the United States and elsewhere.</a:t>
            </a:r>
            <a:r>
              <a:rPr lang="en-MY" sz="1600" b="1" dirty="0" smtClean="0">
                <a:cs typeface="Times New Roman" pitchFamily="18" charset="0"/>
              </a:rPr>
              <a:t> </a:t>
            </a:r>
            <a:r>
              <a:rPr lang="ar-JO" sz="1600" b="1" dirty="0">
                <a:cs typeface="Times New Roman" pitchFamily="18" charset="0"/>
              </a:rPr>
              <a:t>لا تزال الجمرة الخبيثة في رعي الماشية في مناطق مفتوحة حيث تختلط بالحيوانات البرية تحدث أحيانًا في الولايات المتحدة وأماكن أخرى.</a:t>
            </a:r>
            <a:endParaRPr lang="en-US" sz="1600" b="1" dirty="0">
              <a:cs typeface="Times New Roman" pitchFamily="18" charset="0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handling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infected animals</a:t>
            </a:r>
            <a:r>
              <a:rPr lang="en-MY" sz="2400" dirty="0">
                <a:cs typeface="Times New Roman" pitchFamily="18" charset="0"/>
              </a:rPr>
              <a:t>, their wool, or their </a:t>
            </a:r>
            <a:r>
              <a:rPr lang="en-MY" sz="2400" dirty="0" smtClean="0">
                <a:cs typeface="Times New Roman" pitchFamily="18" charset="0"/>
              </a:rPr>
              <a:t>hides</a:t>
            </a:r>
          </a:p>
          <a:p>
            <a:pPr marL="457200" lvl="0" indent="-457200">
              <a:buFont typeface="Wingdings" pitchFamily="2" charset="2"/>
              <a:buChar char="q"/>
            </a:pPr>
            <a:r>
              <a:rPr lang="en-MY" sz="23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ar-JO" sz="23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التعامل مع الحيوانات المصابة أو صوفها أو جلودها</a:t>
            </a:r>
            <a:endParaRPr lang="en-MY" sz="23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6890887" y="6281832"/>
            <a:ext cx="220254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MY" sz="1400" b="1" dirty="0" smtClean="0">
                <a:solidFill>
                  <a:srgbClr val="0070C0"/>
                </a:solidFill>
                <a:latin typeface="Garamond" pitchFamily="18" charset="0"/>
              </a:rPr>
              <a:t>de</a:t>
            </a:r>
            <a:endParaRPr lang="en-MY" sz="1400" dirty="0">
              <a:solidFill>
                <a:schemeClr val="bg1"/>
              </a:solidFill>
            </a:endParaRPr>
          </a:p>
        </p:txBody>
      </p:sp>
      <p:pic>
        <p:nvPicPr>
          <p:cNvPr id="5" name="Picture 4" descr="Anthrax PHIL 2033.pn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404664"/>
            <a:ext cx="1192651" cy="158417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60232" y="5944850"/>
            <a:ext cx="2133600" cy="365125"/>
          </a:xfrm>
        </p:spPr>
        <p:txBody>
          <a:bodyPr/>
          <a:lstStyle/>
          <a:p>
            <a:r>
              <a:rPr lang="en-MY" b="1" dirty="0">
                <a:solidFill>
                  <a:schemeClr val="bg1"/>
                </a:solidFill>
                <a:cs typeface="Times New Roman" pitchFamily="18" charset="0"/>
              </a:rPr>
              <a:t>Many workers who deal </a:t>
            </a:r>
            <a:fld id="{6833A795-1C12-4395-A803-7C6BE0D93AC5}" type="slidenum">
              <a:rPr lang="en-MY" smtClean="0"/>
              <a:t>7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3699398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8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179512" y="692696"/>
            <a:ext cx="8640960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Many workers who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deal with wool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and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animal hides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are  routinely exposed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to low levels of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anthrax spores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,  </a:t>
            </a:r>
            <a:r>
              <a:rPr lang="en-MY" sz="2400" b="1" u="sng" dirty="0">
                <a:solidFill>
                  <a:srgbClr val="FF0000"/>
                </a:solidFill>
                <a:cs typeface="Times New Roman" pitchFamily="18" charset="0"/>
              </a:rPr>
              <a:t>but most </a:t>
            </a:r>
            <a:endParaRPr lang="en-MY" sz="2400" b="1" u="sng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MY" sz="2400" b="1" u="sng" dirty="0" smtClean="0">
                <a:solidFill>
                  <a:srgbClr val="FF0000"/>
                </a:solidFill>
                <a:cs typeface="Times New Roman" pitchFamily="18" charset="0"/>
              </a:rPr>
              <a:t>exposure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levels are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not sufficient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to develop anthrax </a:t>
            </a:r>
            <a:r>
              <a:rPr lang="en-MY" sz="2400" b="1" dirty="0" smtClean="0">
                <a:solidFill>
                  <a:prstClr val="black"/>
                </a:solidFill>
                <a:cs typeface="Times New Roman" pitchFamily="18" charset="0"/>
              </a:rPr>
              <a:t>infections</a:t>
            </a:r>
          </a:p>
          <a:p>
            <a:r>
              <a:rPr lang="ar-JO" b="1" dirty="0">
                <a:solidFill>
                  <a:prstClr val="black"/>
                </a:solidFill>
                <a:cs typeface="Times New Roman" pitchFamily="18" charset="0"/>
              </a:rPr>
              <a:t>يتعرض العديد من العمال الذين يتعاملون مع الصوف وجلود الحيوانات بشكل روتيني لمستويات منخفضة من جراثيم الجمرة الخبيثة ، ولكن معظم مستويات التعرض ليست كافية للإصابة بعدوى الجمرة الخبيثة</a:t>
            </a:r>
            <a:endParaRPr lang="en-MY" b="1" dirty="0">
              <a:solidFill>
                <a:prstClr val="black"/>
              </a:solidFill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A lethal infectio</a:t>
            </a:r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n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is </a:t>
            </a:r>
            <a:r>
              <a:rPr lang="en-MY" sz="2400" dirty="0">
                <a:cs typeface="Times New Roman" pitchFamily="18" charset="0"/>
              </a:rPr>
              <a:t>reported to result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from inhalation </a:t>
            </a:r>
            <a:r>
              <a:rPr lang="en-MY" sz="2400" dirty="0">
                <a:cs typeface="Times New Roman" pitchFamily="18" charset="0"/>
              </a:rPr>
              <a:t>of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about </a:t>
            </a:r>
          </a:p>
          <a:p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         10,000–20,000 spores</a:t>
            </a:r>
            <a:r>
              <a:rPr lang="en-MY" sz="2400" b="1" dirty="0">
                <a:cs typeface="Times New Roman" pitchFamily="18" charset="0"/>
              </a:rPr>
              <a:t>. Though this dose varies among host species</a:t>
            </a:r>
            <a:r>
              <a:rPr lang="en-MY" sz="2400" b="1" dirty="0" smtClean="0">
                <a:cs typeface="Times New Roman" pitchFamily="18" charset="0"/>
              </a:rPr>
              <a:t>.</a:t>
            </a:r>
            <a:endParaRPr lang="ar-JO" sz="2400" b="1" dirty="0" smtClean="0">
              <a:cs typeface="Times New Roman" pitchFamily="18" charset="0"/>
            </a:endParaRPr>
          </a:p>
          <a:p>
            <a:r>
              <a:rPr lang="ar-JO" b="1" dirty="0">
                <a:cs typeface="Times New Roman" pitchFamily="18" charset="0"/>
              </a:rPr>
              <a:t>تم الإبلاغ عن عدوى قاتلة نتيجة استنشاق حوالي 10000-20000 جراثيم. على الرغم من أن هذه الجرعة تختلف باختلاف الأنواع المضيفة.</a:t>
            </a:r>
            <a:endParaRPr lang="en-MY" b="1" dirty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MY" sz="2400" b="1" dirty="0">
                <a:cs typeface="Times New Roman" pitchFamily="18" charset="0"/>
              </a:rPr>
              <a:t>Little documented evidence is available to verify the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400" b="1" dirty="0"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exact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or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average number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of spores needed for 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infection</a:t>
            </a:r>
            <a:endParaRPr lang="ar-JO" sz="2400" b="1" dirty="0" smtClean="0">
              <a:solidFill>
                <a:srgbClr val="0070C0"/>
              </a:solidFill>
              <a:cs typeface="Times New Roman" pitchFamily="18" charset="0"/>
            </a:endParaRPr>
          </a:p>
          <a:p>
            <a:r>
              <a:rPr lang="ar-JO" b="1" dirty="0">
                <a:solidFill>
                  <a:prstClr val="black"/>
                </a:solidFill>
                <a:cs typeface="Times New Roman" pitchFamily="18" charset="0"/>
              </a:rPr>
              <a:t>يتوفر القليل من الأدلة الموثقة للتحقق من العدد الدقيق أو المتوسط للجراثيم اللازمة للعدوى</a:t>
            </a:r>
            <a:endParaRPr lang="en-MY" b="1" dirty="0" smtClean="0">
              <a:solidFill>
                <a:prstClr val="black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54292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ight Arrow 2"/>
          <p:cNvSpPr/>
          <p:nvPr/>
        </p:nvSpPr>
        <p:spPr>
          <a:xfrm>
            <a:off x="8149599" y="631198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4" name="Picture 3" descr="https://upload.wikimedia.org/wikipedia/commons/thumb/3/37/Cutaneous_anthrax_lesion_on_the_neck._PHIL_1934_lores.jpg/220px-Cutaneous_anthrax_lesion_on_the_neck._PHIL_1934_lores.jp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8931" y="1825496"/>
            <a:ext cx="1495069" cy="172072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85444" y="70516"/>
            <a:ext cx="8856984" cy="64479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b="1" u="sng" dirty="0">
                <a:solidFill>
                  <a:srgbClr val="C00000"/>
                </a:solidFill>
                <a:cs typeface="Times New Roman" pitchFamily="18" charset="0"/>
              </a:rPr>
              <a:t>Occupation occurs</a:t>
            </a:r>
            <a:endParaRPr lang="en-MY" sz="2400" u="sng" dirty="0">
              <a:solidFill>
                <a:srgbClr val="C00000"/>
              </a:solidFill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200" b="1" dirty="0">
                <a:solidFill>
                  <a:srgbClr val="0070C0"/>
                </a:solidFill>
                <a:cs typeface="Times New Roman" pitchFamily="18" charset="0"/>
              </a:rPr>
              <a:t>Animal Breeder</a:t>
            </a:r>
            <a:r>
              <a:rPr lang="en-MY" sz="2200" b="1" dirty="0">
                <a:solidFill>
                  <a:prstClr val="black"/>
                </a:solidFill>
                <a:cs typeface="Times New Roman" pitchFamily="18" charset="0"/>
              </a:rPr>
              <a:t>, </a:t>
            </a:r>
            <a:r>
              <a:rPr lang="en-MY" sz="2200" b="1" dirty="0">
                <a:solidFill>
                  <a:srgbClr val="CC0099"/>
                </a:solidFill>
                <a:cs typeface="Times New Roman" pitchFamily="18" charset="0"/>
              </a:rPr>
              <a:t>animal caretaker</a:t>
            </a:r>
            <a:r>
              <a:rPr lang="en-MY" sz="2200" b="1" dirty="0">
                <a:solidFill>
                  <a:prstClr val="black"/>
                </a:solidFill>
                <a:cs typeface="Times New Roman" pitchFamily="18" charset="0"/>
              </a:rPr>
              <a:t>, </a:t>
            </a:r>
            <a:r>
              <a:rPr lang="en-MY" sz="2200" b="1" dirty="0">
                <a:solidFill>
                  <a:srgbClr val="0070C0"/>
                </a:solidFill>
                <a:cs typeface="Times New Roman" pitchFamily="18" charset="0"/>
              </a:rPr>
              <a:t>animal scientist</a:t>
            </a:r>
            <a:r>
              <a:rPr lang="en-MY" sz="2200" b="1" dirty="0">
                <a:solidFill>
                  <a:prstClr val="black"/>
                </a:solidFill>
                <a:cs typeface="Times New Roman" pitchFamily="18" charset="0"/>
              </a:rPr>
              <a:t>, </a:t>
            </a:r>
            <a:r>
              <a:rPr lang="en-MY" sz="2200" b="1" dirty="0">
                <a:solidFill>
                  <a:srgbClr val="C0504D">
                    <a:lumMod val="60000"/>
                    <a:lumOff val="40000"/>
                  </a:srgbClr>
                </a:solidFill>
                <a:cs typeface="Times New Roman" pitchFamily="18" charset="0"/>
              </a:rPr>
              <a:t>butcher</a:t>
            </a:r>
            <a:r>
              <a:rPr lang="en-MY" sz="2200" b="1" dirty="0">
                <a:solidFill>
                  <a:prstClr val="black"/>
                </a:solidFill>
                <a:cs typeface="Times New Roman" pitchFamily="18" charset="0"/>
              </a:rPr>
              <a:t>, </a:t>
            </a:r>
            <a:r>
              <a:rPr lang="en-MY" sz="2200" b="1" dirty="0">
                <a:solidFill>
                  <a:srgbClr val="0070C0"/>
                </a:solidFill>
                <a:cs typeface="Times New Roman" pitchFamily="18" charset="0"/>
              </a:rPr>
              <a:t>farmer</a:t>
            </a:r>
            <a:r>
              <a:rPr lang="en-MY" sz="2200" b="1" dirty="0">
                <a:solidFill>
                  <a:prstClr val="black"/>
                </a:solidFill>
                <a:cs typeface="Times New Roman" pitchFamily="18" charset="0"/>
              </a:rPr>
              <a:t> and </a:t>
            </a:r>
            <a:r>
              <a:rPr lang="en-MY" sz="2200" b="1" dirty="0">
                <a:solidFill>
                  <a:srgbClr val="7030A0"/>
                </a:solidFill>
                <a:cs typeface="Times New Roman" pitchFamily="18" charset="0"/>
              </a:rPr>
              <a:t>rancher</a:t>
            </a:r>
            <a:r>
              <a:rPr lang="en-MY" sz="2300" b="1" dirty="0">
                <a:solidFill>
                  <a:srgbClr val="7030A0"/>
                </a:solidFill>
                <a:cs typeface="Times New Roman" pitchFamily="18" charset="0"/>
              </a:rPr>
              <a:t>,</a:t>
            </a:r>
            <a:r>
              <a:rPr lang="en-MY" sz="2300" b="1" dirty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ar-AE" sz="1400" dirty="0">
                <a:solidFill>
                  <a:prstClr val="black"/>
                </a:solidFill>
                <a:cs typeface="Times New Roman" pitchFamily="18" charset="0"/>
              </a:rPr>
              <a:t>مربي الأبقار </a:t>
            </a:r>
            <a:r>
              <a:rPr lang="en-MY" sz="2200" b="1" dirty="0">
                <a:solidFill>
                  <a:srgbClr val="0070C0"/>
                </a:solidFill>
                <a:cs typeface="Times New Roman" pitchFamily="18" charset="0"/>
              </a:rPr>
              <a:t>farmworker, </a:t>
            </a:r>
            <a:r>
              <a:rPr lang="en-MY" sz="2200" b="1" dirty="0">
                <a:solidFill>
                  <a:prstClr val="black"/>
                </a:solidFill>
                <a:cs typeface="Times New Roman" pitchFamily="18" charset="0"/>
              </a:rPr>
              <a:t>hunter and trapper, </a:t>
            </a:r>
            <a:r>
              <a:rPr lang="en-MY" sz="2200" b="1" dirty="0">
                <a:solidFill>
                  <a:srgbClr val="0070C0"/>
                </a:solidFill>
                <a:cs typeface="Times New Roman" pitchFamily="18" charset="0"/>
              </a:rPr>
              <a:t>laboratory animal worker</a:t>
            </a:r>
            <a:r>
              <a:rPr lang="en-MY" sz="2200" b="1" dirty="0">
                <a:solidFill>
                  <a:prstClr val="black"/>
                </a:solidFill>
                <a:cs typeface="Times New Roman" pitchFamily="18" charset="0"/>
              </a:rPr>
              <a:t>, </a:t>
            </a:r>
            <a:r>
              <a:rPr lang="en-MY" sz="2200" b="1" dirty="0">
                <a:solidFill>
                  <a:srgbClr val="C00000"/>
                </a:solidFill>
                <a:cs typeface="Times New Roman" pitchFamily="18" charset="0"/>
              </a:rPr>
              <a:t>meat packer, slaughterer</a:t>
            </a:r>
            <a:r>
              <a:rPr lang="en-MY" sz="2200" b="1" dirty="0">
                <a:solidFill>
                  <a:prstClr val="black"/>
                </a:solidFill>
                <a:cs typeface="Times New Roman" pitchFamily="18" charset="0"/>
              </a:rPr>
              <a:t>, </a:t>
            </a:r>
            <a:r>
              <a:rPr lang="en-MY" sz="2200" b="1" dirty="0" smtClean="0">
                <a:solidFill>
                  <a:prstClr val="black"/>
                </a:solidFill>
                <a:cs typeface="Times New Roman" pitchFamily="18" charset="0"/>
              </a:rPr>
              <a:t>veterinarian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ar-JO" sz="1600" b="1" dirty="0">
                <a:solidFill>
                  <a:prstClr val="black"/>
                </a:solidFill>
                <a:cs typeface="Times New Roman" pitchFamily="18" charset="0"/>
              </a:rPr>
              <a:t>مربي حيوانات ، راعي حيوانات ، عالم حيوانات ، جزار ، مزارع ومربي مربي الأبقار ، عامل مزرعة ، صياد وصيد ، عامل حيوانات مختبر ، عامل تعبئة لحوم ، جزار ، طبيب بيطري</a:t>
            </a:r>
            <a:endParaRPr lang="en-MY" sz="1600" b="1" dirty="0">
              <a:solidFill>
                <a:prstClr val="black"/>
              </a:solidFill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200" b="1" dirty="0">
                <a:solidFill>
                  <a:srgbClr val="002060"/>
                </a:solidFill>
                <a:cs typeface="Times New Roman" pitchFamily="18" charset="0"/>
              </a:rPr>
              <a:t>Handling of infected animal </a:t>
            </a:r>
            <a:r>
              <a:rPr lang="en-MY" sz="2200" b="1" dirty="0">
                <a:solidFill>
                  <a:srgbClr val="1F497D"/>
                </a:solidFill>
                <a:cs typeface="Times New Roman" pitchFamily="18" charset="0"/>
              </a:rPr>
              <a:t>carcasses</a:t>
            </a:r>
            <a:r>
              <a:rPr lang="en-MY" sz="2200" b="1" dirty="0">
                <a:solidFill>
                  <a:prstClr val="black"/>
                </a:solidFill>
                <a:cs typeface="Times New Roman" pitchFamily="18" charset="0"/>
              </a:rPr>
              <a:t> or </a:t>
            </a:r>
            <a:r>
              <a:rPr lang="en-MY" sz="2200" b="1" dirty="0">
                <a:solidFill>
                  <a:srgbClr val="1F497D"/>
                </a:solidFill>
                <a:cs typeface="Times New Roman" pitchFamily="18" charset="0"/>
              </a:rPr>
              <a:t>placental </a:t>
            </a:r>
            <a:r>
              <a:rPr lang="en-MY" sz="2200" b="1" dirty="0">
                <a:solidFill>
                  <a:prstClr val="black"/>
                </a:solidFill>
                <a:cs typeface="Times New Roman" pitchFamily="18" charset="0"/>
              </a:rPr>
              <a:t>tissues</a:t>
            </a:r>
            <a:endParaRPr lang="en-MY" sz="2200" dirty="0">
              <a:solidFill>
                <a:prstClr val="black"/>
              </a:solidFill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200" b="1" dirty="0">
                <a:solidFill>
                  <a:srgbClr val="002060"/>
                </a:solidFill>
                <a:cs typeface="Times New Roman" pitchFamily="18" charset="0"/>
              </a:rPr>
              <a:t>Handling of </a:t>
            </a:r>
            <a:r>
              <a:rPr lang="en-MY" sz="2200" b="1" dirty="0">
                <a:solidFill>
                  <a:srgbClr val="0070C0"/>
                </a:solidFill>
                <a:cs typeface="Times New Roman" pitchFamily="18" charset="0"/>
              </a:rPr>
              <a:t>raw goat </a:t>
            </a:r>
            <a:r>
              <a:rPr lang="en-MY" sz="2200" b="1" dirty="0">
                <a:solidFill>
                  <a:srgbClr val="002060"/>
                </a:solidFill>
                <a:cs typeface="Times New Roman" pitchFamily="18" charset="0"/>
              </a:rPr>
              <a:t>hair</a:t>
            </a:r>
            <a:r>
              <a:rPr lang="en-MY" sz="2200" b="1" dirty="0">
                <a:solidFill>
                  <a:prstClr val="black"/>
                </a:solidFill>
                <a:cs typeface="Times New Roman" pitchFamily="18" charset="0"/>
              </a:rPr>
              <a:t>, wool, or hides from endemic areas</a:t>
            </a:r>
            <a:endParaRPr lang="en-MY" sz="2200" dirty="0">
              <a:solidFill>
                <a:prstClr val="black"/>
              </a:solidFill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200" dirty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en-MY" sz="2200" b="1" dirty="0" smtClean="0">
                <a:solidFill>
                  <a:srgbClr val="0070C0"/>
                </a:solidFill>
                <a:cs typeface="Times New Roman" pitchFamily="18" charset="0"/>
              </a:rPr>
              <a:t>Veterinarians</a:t>
            </a:r>
          </a:p>
          <a:p>
            <a:pPr lvl="0"/>
            <a:r>
              <a:rPr lang="ar-JO" b="1" dirty="0">
                <a:solidFill>
                  <a:prstClr val="black"/>
                </a:solidFill>
                <a:cs typeface="Times New Roman" pitchFamily="18" charset="0"/>
              </a:rPr>
              <a:t>التعامل مع جيف الحيوانات المصابة أو أنسجة المشيمة التعامل مع شعر الماعز الخام أو الصوف أو الجلود من المناطق الموبوءة الأطباء البيطريون</a:t>
            </a:r>
            <a:endParaRPr lang="en-MY" b="1" dirty="0">
              <a:solidFill>
                <a:prstClr val="black"/>
              </a:solidFill>
              <a:cs typeface="Times New Roman" pitchFamily="18" charset="0"/>
            </a:endParaRPr>
          </a:p>
          <a:p>
            <a:pPr lvl="0"/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MY" sz="23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Risk factors include </a:t>
            </a:r>
            <a:r>
              <a:rPr lang="ar-JO" sz="23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عوامل الخطر</a:t>
            </a:r>
            <a:endParaRPr lang="en-MY" sz="23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people who work with animals or animal products, </a:t>
            </a:r>
            <a:endParaRPr lang="ar-JO" sz="22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ar-JO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الأشخاص الذين يعملون مع الحيوانات أو المنتجات الحيوانية ،</a:t>
            </a:r>
            <a:endParaRPr lang="en-MY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2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travellers,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JO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مسافرين</a:t>
            </a:r>
            <a:endParaRPr lang="en-MY" sz="2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postal </a:t>
            </a:r>
            <a:r>
              <a:rPr lang="en-MY" sz="2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workers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and </a:t>
            </a:r>
            <a:r>
              <a:rPr lang="ar-JO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عمال البريد</a:t>
            </a:r>
            <a:endParaRPr lang="en-MY" sz="22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military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personnel</a:t>
            </a:r>
            <a:r>
              <a:rPr lang="en-MY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ar-JO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الأفراد العسكريين.</a:t>
            </a:r>
            <a:endParaRPr lang="en-MY" sz="2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contracted in laboratory accidents 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MY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ar-JO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حوادث المختبرات </a:t>
            </a:r>
            <a:endParaRPr lang="en-MY" sz="2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It has also been used 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biological warfare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  agents and by </a:t>
            </a:r>
            <a:r>
              <a:rPr lang="en-MY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terrorists</a:t>
            </a:r>
            <a:endParaRPr lang="en-MY" sz="2200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 descr="https://upload.wikimedia.org/wikipedia/commons/thumb/c/c7/Skin_reaction_to_anthrax.jpg/220px-Skin_reaction_to_anthrax.jpg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8930" y="3720001"/>
            <a:ext cx="1315557" cy="143719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9</a:t>
            </a:fld>
            <a:endParaRPr lang="en-MY" dirty="0"/>
          </a:p>
        </p:txBody>
      </p:sp>
      <p:sp>
        <p:nvSpPr>
          <p:cNvPr id="2" name="Rectangle 1"/>
          <p:cNvSpPr/>
          <p:nvPr/>
        </p:nvSpPr>
        <p:spPr>
          <a:xfrm>
            <a:off x="1331640" y="6331128"/>
            <a:ext cx="59046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/>
              <a:t>وقد</a:t>
            </a:r>
            <a:r>
              <a:rPr lang="en-US" b="1" dirty="0"/>
              <a:t> </a:t>
            </a:r>
            <a:r>
              <a:rPr lang="en-US" b="1" dirty="0" err="1"/>
              <a:t>تم</a:t>
            </a:r>
            <a:r>
              <a:rPr lang="en-US" b="1" dirty="0"/>
              <a:t> </a:t>
            </a:r>
            <a:r>
              <a:rPr lang="en-US" b="1" dirty="0" err="1"/>
              <a:t>استخدامه</a:t>
            </a:r>
            <a:r>
              <a:rPr lang="en-US" b="1" dirty="0"/>
              <a:t> </a:t>
            </a:r>
            <a:r>
              <a:rPr lang="en-US" b="1" dirty="0" err="1"/>
              <a:t>أيضًا</a:t>
            </a:r>
            <a:r>
              <a:rPr lang="en-US" b="1" dirty="0"/>
              <a:t> </a:t>
            </a:r>
            <a:r>
              <a:rPr lang="en-US" b="1" dirty="0" err="1"/>
              <a:t>في</a:t>
            </a:r>
            <a:r>
              <a:rPr lang="en-US" b="1" dirty="0"/>
              <a:t> </a:t>
            </a:r>
            <a:r>
              <a:rPr lang="en-US" b="1" dirty="0" err="1"/>
              <a:t>عوامل</a:t>
            </a:r>
            <a:r>
              <a:rPr lang="en-US" b="1" dirty="0"/>
              <a:t> </a:t>
            </a:r>
            <a:r>
              <a:rPr lang="en-US" b="1" dirty="0" err="1"/>
              <a:t>الحرب</a:t>
            </a:r>
            <a:r>
              <a:rPr lang="en-US" b="1" dirty="0"/>
              <a:t> </a:t>
            </a:r>
            <a:r>
              <a:rPr lang="en-US" b="1" dirty="0" err="1"/>
              <a:t>البيولوجية</a:t>
            </a:r>
            <a:r>
              <a:rPr lang="en-US" b="1" dirty="0"/>
              <a:t> </a:t>
            </a:r>
            <a:r>
              <a:rPr lang="en-US" b="1" dirty="0" err="1"/>
              <a:t>ومن</a:t>
            </a:r>
            <a:r>
              <a:rPr lang="en-US" b="1" dirty="0"/>
              <a:t> </a:t>
            </a:r>
            <a:r>
              <a:rPr lang="en-US" b="1" dirty="0" err="1"/>
              <a:t>قبل</a:t>
            </a:r>
            <a:r>
              <a:rPr lang="en-US" b="1" dirty="0"/>
              <a:t> </a:t>
            </a:r>
            <a:r>
              <a:rPr lang="en-US" b="1" dirty="0" err="1"/>
              <a:t>الإرهابيين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029662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85BD0D362FE4498F457B21D75D702E" ma:contentTypeVersion="4" ma:contentTypeDescription="Create a new document." ma:contentTypeScope="" ma:versionID="abbba0ae70455f6d4c9bd8e40f68085f">
  <xsd:schema xmlns:xsd="http://www.w3.org/2001/XMLSchema" xmlns:xs="http://www.w3.org/2001/XMLSchema" xmlns:p="http://schemas.microsoft.com/office/2006/metadata/properties" xmlns:ns2="1f03ce4d-2404-4236-8700-bd01b623a4ab" targetNamespace="http://schemas.microsoft.com/office/2006/metadata/properties" ma:root="true" ma:fieldsID="ac039211ef6c9fd60a12070104ec8f04" ns2:_="">
    <xsd:import namespace="1f03ce4d-2404-4236-8700-bd01b623a4a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03ce4d-2404-4236-8700-bd01b623a4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CA75E98-36E0-4DAA-88BA-007362D3A51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3306231-22D8-4D26-81EA-EF9FD863CC98}">
  <ds:schemaRefs>
    <ds:schemaRef ds:uri="http://purl.org/dc/elements/1.1/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terms/"/>
    <ds:schemaRef ds:uri="http://schemas.openxmlformats.org/package/2006/metadata/core-properties"/>
    <ds:schemaRef ds:uri="1f03ce4d-2404-4236-8700-bd01b623a4ab"/>
  </ds:schemaRefs>
</ds:datastoreItem>
</file>

<file path=customXml/itemProps3.xml><?xml version="1.0" encoding="utf-8"?>
<ds:datastoreItem xmlns:ds="http://schemas.openxmlformats.org/officeDocument/2006/customXml" ds:itemID="{0C9E6C2A-9A27-4BEB-99DD-A91BF7101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03ce4d-2404-4236-8700-bd01b623a4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2371</TotalTime>
  <Words>4052</Words>
  <Application>Microsoft Office PowerPoint</Application>
  <PresentationFormat>On-screen Show (4:3)</PresentationFormat>
  <Paragraphs>375</Paragraphs>
  <Slides>24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Calibri</vt:lpstr>
      <vt:lpstr>Garamond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Laith H. Kharbsheh</cp:lastModifiedBy>
  <cp:revision>179</cp:revision>
  <cp:lastPrinted>2022-03-28T21:17:14Z</cp:lastPrinted>
  <dcterms:created xsi:type="dcterms:W3CDTF">2020-02-20T17:06:31Z</dcterms:created>
  <dcterms:modified xsi:type="dcterms:W3CDTF">2022-03-29T09:18:00Z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0x0101006F85BD0D362FE4498F457B21D75D702E</vt:lpwstr>
  </property>
</Properties>
</file>