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7" r:id="rId3"/>
    <p:sldId id="258" r:id="rId4"/>
    <p:sldId id="260" r:id="rId5"/>
    <p:sldId id="280" r:id="rId6"/>
    <p:sldId id="262" r:id="rId7"/>
    <p:sldId id="259" r:id="rId8"/>
    <p:sldId id="263" r:id="rId9"/>
    <p:sldId id="264" r:id="rId10"/>
    <p:sldId id="265" r:id="rId11"/>
    <p:sldId id="269" r:id="rId12"/>
    <p:sldId id="290" r:id="rId13"/>
    <p:sldId id="268" r:id="rId14"/>
    <p:sldId id="282" r:id="rId15"/>
    <p:sldId id="285" r:id="rId16"/>
    <p:sldId id="283" r:id="rId17"/>
    <p:sldId id="284" r:id="rId18"/>
    <p:sldId id="286" r:id="rId19"/>
    <p:sldId id="294" r:id="rId20"/>
    <p:sldId id="291" r:id="rId21"/>
    <p:sldId id="292" r:id="rId22"/>
    <p:sldId id="277" r:id="rId23"/>
    <p:sldId id="287" r:id="rId24"/>
    <p:sldId id="289" r:id="rId25"/>
    <p:sldId id="272" r:id="rId26"/>
    <p:sldId id="274" r:id="rId27"/>
    <p:sldId id="275" r:id="rId28"/>
    <p:sldId id="276" r:id="rId2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5FC2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965" autoAdjust="0"/>
  </p:normalViewPr>
  <p:slideViewPr>
    <p:cSldViewPr snapToGrid="0">
      <p:cViewPr varScale="1">
        <p:scale>
          <a:sx n="105" d="100"/>
          <a:sy n="105" d="100"/>
        </p:scale>
        <p:origin x="802"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5719B1-95F9-4F8B-915B-6FDB0EE6B3DF}" type="datetimeFigureOut">
              <a:rPr lang="en-US" smtClean="0"/>
              <a:t>1/20/2022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1473C3-D61F-4DB0-9B46-DDF38ADE84BC}" type="slidenum">
              <a:rPr lang="en-US" smtClean="0"/>
              <a:t>‹#›</a:t>
            </a:fld>
            <a:endParaRPr lang="en-US"/>
          </a:p>
        </p:txBody>
      </p:sp>
    </p:spTree>
    <p:extLst>
      <p:ext uri="{BB962C8B-B14F-4D97-AF65-F5344CB8AC3E}">
        <p14:creationId xmlns:p14="http://schemas.microsoft.com/office/powerpoint/2010/main" val="46210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kilopascal ≈ 7.5 mmHg</a:t>
            </a:r>
          </a:p>
        </p:txBody>
      </p:sp>
      <p:sp>
        <p:nvSpPr>
          <p:cNvPr id="4" name="Slide Number Placeholder 3"/>
          <p:cNvSpPr>
            <a:spLocks noGrp="1"/>
          </p:cNvSpPr>
          <p:nvPr>
            <p:ph type="sldNum" sz="quarter" idx="5"/>
          </p:nvPr>
        </p:nvSpPr>
        <p:spPr/>
        <p:txBody>
          <a:bodyPr/>
          <a:lstStyle/>
          <a:p>
            <a:fld id="{AA1473C3-D61F-4DB0-9B46-DDF38ADE84BC}" type="slidenum">
              <a:rPr lang="en-US" smtClean="0"/>
              <a:t>2</a:t>
            </a:fld>
            <a:endParaRPr lang="en-US"/>
          </a:p>
        </p:txBody>
      </p:sp>
    </p:spTree>
    <p:extLst>
      <p:ext uri="{BB962C8B-B14F-4D97-AF65-F5344CB8AC3E}">
        <p14:creationId xmlns:p14="http://schemas.microsoft.com/office/powerpoint/2010/main" val="422116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1473C3-D61F-4DB0-9B46-DDF38ADE84BC}" type="slidenum">
              <a:rPr lang="en-US" smtClean="0"/>
              <a:t>16</a:t>
            </a:fld>
            <a:endParaRPr lang="en-US"/>
          </a:p>
        </p:txBody>
      </p:sp>
    </p:spTree>
    <p:extLst>
      <p:ext uri="{BB962C8B-B14F-4D97-AF65-F5344CB8AC3E}">
        <p14:creationId xmlns:p14="http://schemas.microsoft.com/office/powerpoint/2010/main" val="1256636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Used to buy time prior to intubation</a:t>
            </a:r>
            <a:endParaRPr lang="en-US" dirty="0"/>
          </a:p>
        </p:txBody>
      </p:sp>
      <p:sp>
        <p:nvSpPr>
          <p:cNvPr id="4" name="Slide Number Placeholder 3"/>
          <p:cNvSpPr>
            <a:spLocks noGrp="1"/>
          </p:cNvSpPr>
          <p:nvPr>
            <p:ph type="sldNum" sz="quarter" idx="5"/>
          </p:nvPr>
        </p:nvSpPr>
        <p:spPr/>
        <p:txBody>
          <a:bodyPr/>
          <a:lstStyle/>
          <a:p>
            <a:fld id="{AA1473C3-D61F-4DB0-9B46-DDF38ADE84BC}" type="slidenum">
              <a:rPr lang="en-US" smtClean="0"/>
              <a:t>18</a:t>
            </a:fld>
            <a:endParaRPr lang="en-US"/>
          </a:p>
        </p:txBody>
      </p:sp>
    </p:spTree>
    <p:extLst>
      <p:ext uri="{BB962C8B-B14F-4D97-AF65-F5344CB8AC3E}">
        <p14:creationId xmlns:p14="http://schemas.microsoft.com/office/powerpoint/2010/main" val="3492894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1473C3-D61F-4DB0-9B46-DDF38ADE84BC}" type="slidenum">
              <a:rPr lang="en-US" smtClean="0"/>
              <a:t>26</a:t>
            </a:fld>
            <a:endParaRPr lang="en-US"/>
          </a:p>
        </p:txBody>
      </p:sp>
    </p:spTree>
    <p:extLst>
      <p:ext uri="{BB962C8B-B14F-4D97-AF65-F5344CB8AC3E}">
        <p14:creationId xmlns:p14="http://schemas.microsoft.com/office/powerpoint/2010/main" val="2084930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r>
              <a:rPr lang="en-US" sz="1200" dirty="0"/>
              <a:t>When disease impairs ventilation of part of a lung, perfusion of that region results in hypoxic and CO</a:t>
            </a:r>
            <a:r>
              <a:rPr lang="en-US" sz="1200" baseline="-25000" dirty="0"/>
              <a:t>2</a:t>
            </a:r>
            <a:r>
              <a:rPr lang="en-US" sz="1200" dirty="0"/>
              <a:t>-laden blood entering the pulmonary veins. </a:t>
            </a:r>
          </a:p>
          <a:p>
            <a:pPr marL="285750" indent="-285750" algn="just"/>
            <a:endParaRPr lang="en-US" sz="1200" dirty="0"/>
          </a:p>
          <a:p>
            <a:pPr marL="0" indent="-285750" algn="just"/>
            <a:r>
              <a:rPr lang="en-US" sz="1200" dirty="0"/>
              <a:t>Increased ventilation of neighboring regions of normal lung can increase CO</a:t>
            </a:r>
            <a:r>
              <a:rPr lang="en-US" sz="1200" baseline="-25000" dirty="0"/>
              <a:t>2</a:t>
            </a:r>
            <a:r>
              <a:rPr lang="en-US" sz="1200" dirty="0"/>
              <a:t> excretion, correcting arterial CO</a:t>
            </a:r>
            <a:r>
              <a:rPr lang="en-US" sz="1200" baseline="-25000" dirty="0"/>
              <a:t>2</a:t>
            </a:r>
            <a:r>
              <a:rPr lang="en-US" sz="1200" dirty="0"/>
              <a:t> to normal, but cannot augment oxygen uptake because the hemoglobin flowing through these normal regions is already fully saturated. </a:t>
            </a:r>
          </a:p>
          <a:p>
            <a:pPr marL="285750" indent="-285750" algn="just"/>
            <a:endParaRPr lang="en-US" sz="1200" dirty="0"/>
          </a:p>
          <a:p>
            <a:pPr marL="285750" indent="-285750" algn="just"/>
            <a:r>
              <a:rPr lang="en-US" sz="1200" dirty="0"/>
              <a:t>Admixture of blood from the under-ventilated and normal regions thus results in hypoxia with normocapnia.</a:t>
            </a:r>
          </a:p>
          <a:p>
            <a:endParaRPr lang="en-US" dirty="0"/>
          </a:p>
        </p:txBody>
      </p:sp>
      <p:sp>
        <p:nvSpPr>
          <p:cNvPr id="4" name="Slide Number Placeholder 3"/>
          <p:cNvSpPr>
            <a:spLocks noGrp="1"/>
          </p:cNvSpPr>
          <p:nvPr>
            <p:ph type="sldNum" sz="quarter" idx="5"/>
          </p:nvPr>
        </p:nvSpPr>
        <p:spPr/>
        <p:txBody>
          <a:bodyPr/>
          <a:lstStyle/>
          <a:p>
            <a:fld id="{AA1473C3-D61F-4DB0-9B46-DDF38ADE84BC}" type="slidenum">
              <a:rPr lang="en-US" smtClean="0"/>
              <a:t>3</a:t>
            </a:fld>
            <a:endParaRPr lang="en-US"/>
          </a:p>
        </p:txBody>
      </p:sp>
    </p:spTree>
    <p:extLst>
      <p:ext uri="{BB962C8B-B14F-4D97-AF65-F5344CB8AC3E}">
        <p14:creationId xmlns:p14="http://schemas.microsoft.com/office/powerpoint/2010/main" val="1862585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Type II (Hypercapnic) Respiratory failure: </a:t>
            </a:r>
            <a:r>
              <a:rPr lang="it-IT" dirty="0"/>
              <a:t>PaCO2 &gt; 45 mmHg + pH &lt; 7.35 (in some references)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a:p>
            <a:pPr marL="0" indent="-285750" algn="just"/>
            <a:r>
              <a:rPr lang="en-US" sz="1200" dirty="0"/>
              <a:t>Type II respiratory failure is seen in conditions that cause generalized, severe ventilation–perfusion mismatch, leaving insufficient normal lung to correct PaCO</a:t>
            </a:r>
            <a:r>
              <a:rPr lang="en-US" sz="1200" baseline="-25000" dirty="0"/>
              <a:t>2</a:t>
            </a:r>
            <a:r>
              <a:rPr lang="en-US" sz="1200" dirty="0"/>
              <a:t>, or any disease that reduces total ventilation.</a:t>
            </a:r>
          </a:p>
          <a:p>
            <a:pPr marL="285750" indent="-285750" algn="just"/>
            <a:endParaRPr lang="en-US" sz="1200" dirty="0"/>
          </a:p>
          <a:p>
            <a:pPr marL="285750" indent="-285750" algn="just"/>
            <a:r>
              <a:rPr lang="en-US" sz="1200" dirty="0"/>
              <a:t>This includes not just diseases of the lung but also disorders affecting any part of the neuromuscular mechanism of ventilation.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p:txBody>
      </p:sp>
      <p:sp>
        <p:nvSpPr>
          <p:cNvPr id="4" name="Slide Number Placeholder 3"/>
          <p:cNvSpPr>
            <a:spLocks noGrp="1"/>
          </p:cNvSpPr>
          <p:nvPr>
            <p:ph type="sldNum" sz="quarter" idx="5"/>
          </p:nvPr>
        </p:nvSpPr>
        <p:spPr/>
        <p:txBody>
          <a:bodyPr/>
          <a:lstStyle/>
          <a:p>
            <a:fld id="{AA1473C3-D61F-4DB0-9B46-DDF38ADE84BC}" type="slidenum">
              <a:rPr lang="en-US" smtClean="0"/>
              <a:t>4</a:t>
            </a:fld>
            <a:endParaRPr lang="en-US"/>
          </a:p>
        </p:txBody>
      </p:sp>
    </p:spTree>
    <p:extLst>
      <p:ext uri="{BB962C8B-B14F-4D97-AF65-F5344CB8AC3E}">
        <p14:creationId xmlns:p14="http://schemas.microsoft.com/office/powerpoint/2010/main" val="1994940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1473C3-D61F-4DB0-9B46-DDF38ADE84BC}" type="slidenum">
              <a:rPr lang="en-US" smtClean="0"/>
              <a:t>5</a:t>
            </a:fld>
            <a:endParaRPr lang="en-US"/>
          </a:p>
        </p:txBody>
      </p:sp>
    </p:spTree>
    <p:extLst>
      <p:ext uri="{BB962C8B-B14F-4D97-AF65-F5344CB8AC3E}">
        <p14:creationId xmlns:p14="http://schemas.microsoft.com/office/powerpoint/2010/main" val="3919581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Asterixis = Flapping tremor</a:t>
            </a:r>
          </a:p>
        </p:txBody>
      </p:sp>
      <p:sp>
        <p:nvSpPr>
          <p:cNvPr id="4" name="Slide Number Placeholder 3"/>
          <p:cNvSpPr>
            <a:spLocks noGrp="1"/>
          </p:cNvSpPr>
          <p:nvPr>
            <p:ph type="sldNum" sz="quarter" idx="5"/>
          </p:nvPr>
        </p:nvSpPr>
        <p:spPr/>
        <p:txBody>
          <a:bodyPr/>
          <a:lstStyle/>
          <a:p>
            <a:fld id="{AA1473C3-D61F-4DB0-9B46-DDF38ADE84BC}" type="slidenum">
              <a:rPr lang="en-US" smtClean="0"/>
              <a:t>6</a:t>
            </a:fld>
            <a:endParaRPr lang="en-US"/>
          </a:p>
        </p:txBody>
      </p:sp>
    </p:spTree>
    <p:extLst>
      <p:ext uri="{BB962C8B-B14F-4D97-AF65-F5344CB8AC3E}">
        <p14:creationId xmlns:p14="http://schemas.microsoft.com/office/powerpoint/2010/main" val="3272359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elevated creatine kinase level with a normal troponin I level may indicate myositis, which occasionally can cause respiratory failure.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Abnormalities in electrolytes such as potassium, magnesium, and phosphate may aggravate respiratory failure and other organ function.</a:t>
            </a:r>
          </a:p>
        </p:txBody>
      </p:sp>
      <p:sp>
        <p:nvSpPr>
          <p:cNvPr id="4" name="Slide Number Placeholder 3"/>
          <p:cNvSpPr>
            <a:spLocks noGrp="1"/>
          </p:cNvSpPr>
          <p:nvPr>
            <p:ph type="sldNum" sz="quarter" idx="5"/>
          </p:nvPr>
        </p:nvSpPr>
        <p:spPr/>
        <p:txBody>
          <a:bodyPr/>
          <a:lstStyle/>
          <a:p>
            <a:fld id="{AA1473C3-D61F-4DB0-9B46-DDF38ADE84BC}" type="slidenum">
              <a:rPr lang="en-US" smtClean="0"/>
              <a:t>9</a:t>
            </a:fld>
            <a:endParaRPr lang="en-US"/>
          </a:p>
        </p:txBody>
      </p:sp>
    </p:spTree>
    <p:extLst>
      <p:ext uri="{BB962C8B-B14F-4D97-AF65-F5344CB8AC3E}">
        <p14:creationId xmlns:p14="http://schemas.microsoft.com/office/powerpoint/2010/main" val="3425842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findings of left ventricular dilatation, regional or global wall motion abnormalities, or severe mitral regurgitation support the diagnosis of cardiogenic pulmonary edema. A normal heart size and normal systolic and diastolic function in a patient with pulmonary edema would suggest ARDS.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Echocardiography provides an estimate of right ventricular function and pulmonary artery pressure in patients with chronic hypercapnic respiratory failure.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Normal values for forced expiratory volume in 1 second (FEV1) and forced vital capacity (FVC) suggest a disturbance in respiratory control. A decrease in the FEV1 to FVC ratio (FEV1/FVC) indicates airflow obstruction, whereas a reduction in both FEV1 and FVC and maintenance of FEV1/FVC suggest restrictive lung disease.</a:t>
            </a:r>
          </a:p>
        </p:txBody>
      </p:sp>
      <p:sp>
        <p:nvSpPr>
          <p:cNvPr id="4" name="Slide Number Placeholder 3"/>
          <p:cNvSpPr>
            <a:spLocks noGrp="1"/>
          </p:cNvSpPr>
          <p:nvPr>
            <p:ph type="sldNum" sz="quarter" idx="5"/>
          </p:nvPr>
        </p:nvSpPr>
        <p:spPr/>
        <p:txBody>
          <a:bodyPr/>
          <a:lstStyle/>
          <a:p>
            <a:fld id="{AA1473C3-D61F-4DB0-9B46-DDF38ADE84BC}" type="slidenum">
              <a:rPr lang="en-US" smtClean="0"/>
              <a:t>10</a:t>
            </a:fld>
            <a:endParaRPr lang="en-US"/>
          </a:p>
        </p:txBody>
      </p:sp>
    </p:spTree>
    <p:extLst>
      <p:ext uri="{BB962C8B-B14F-4D97-AF65-F5344CB8AC3E}">
        <p14:creationId xmlns:p14="http://schemas.microsoft.com/office/powerpoint/2010/main" val="2287368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AGaramondPro-Regular"/>
              </a:rPr>
              <a:t>Many patients with type 2 respiratory failure secondary to severe, chronic disease are not considered suitable for ventilation on the ICU as they can develop severe nosocomial infections and weaning them off the ventilator can be very difficult.</a:t>
            </a:r>
            <a:endParaRPr lang="en-US" dirty="0"/>
          </a:p>
        </p:txBody>
      </p:sp>
      <p:sp>
        <p:nvSpPr>
          <p:cNvPr id="4" name="Slide Number Placeholder 3"/>
          <p:cNvSpPr>
            <a:spLocks noGrp="1"/>
          </p:cNvSpPr>
          <p:nvPr>
            <p:ph type="sldNum" sz="quarter" idx="5"/>
          </p:nvPr>
        </p:nvSpPr>
        <p:spPr/>
        <p:txBody>
          <a:bodyPr/>
          <a:lstStyle/>
          <a:p>
            <a:fld id="{AA1473C3-D61F-4DB0-9B46-DDF38ADE84BC}" type="slidenum">
              <a:rPr lang="en-US" smtClean="0"/>
              <a:t>12</a:t>
            </a:fld>
            <a:endParaRPr lang="en-US"/>
          </a:p>
        </p:txBody>
      </p:sp>
    </p:spTree>
    <p:extLst>
      <p:ext uri="{BB962C8B-B14F-4D97-AF65-F5344CB8AC3E}">
        <p14:creationId xmlns:p14="http://schemas.microsoft.com/office/powerpoint/2010/main" val="225949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Libre Franklin" panose="020B0604020202020204" pitchFamily="2" charset="0"/>
              </a:rPr>
              <a:t>SpO2 = oxygen saturation as measured by pulse oximeter</a:t>
            </a:r>
          </a:p>
          <a:p>
            <a:pPr algn="l"/>
            <a:r>
              <a:rPr lang="en-US" b="0" i="0" dirty="0">
                <a:solidFill>
                  <a:srgbClr val="333333"/>
                </a:solidFill>
                <a:effectLst/>
                <a:latin typeface="Libre Franklin" panose="020B0604020202020204" pitchFamily="2" charset="0"/>
              </a:rPr>
              <a:t>SaO2 = oxygen saturation as measured by blood analysis (e.g., a blood gas)</a:t>
            </a:r>
          </a:p>
          <a:p>
            <a:endParaRPr lang="en-US" dirty="0"/>
          </a:p>
          <a:p>
            <a:pPr algn="l"/>
            <a:r>
              <a:rPr lang="en-US" b="0" i="0" dirty="0">
                <a:solidFill>
                  <a:srgbClr val="2A2A2A"/>
                </a:solidFill>
                <a:effectLst/>
                <a:latin typeface="proxima_nova_rgregular"/>
              </a:rPr>
              <a:t>The risks of oxygen therapy are oxygen toxicity and carbon dioxide narcosis. Pulmonary oxygen toxicity rarely occurs when a fractional concentration of oxygen in inspired gas (FiO</a:t>
            </a:r>
            <a:r>
              <a:rPr lang="en-US" b="0" i="0" baseline="-25000" dirty="0">
                <a:solidFill>
                  <a:srgbClr val="2A2A2A"/>
                </a:solidFill>
                <a:effectLst/>
                <a:latin typeface="proxima_nova_rgregular"/>
              </a:rPr>
              <a:t>2</a:t>
            </a:r>
            <a:r>
              <a:rPr lang="en-US" b="0" i="0" dirty="0">
                <a:solidFill>
                  <a:srgbClr val="2A2A2A"/>
                </a:solidFill>
                <a:effectLst/>
                <a:latin typeface="proxima_nova_rgregular"/>
              </a:rPr>
              <a:t>) lower than 0.6 is used; therefore, an attempt to lower the inspired oxygen concentration to this level should be made in critically ill patients.</a:t>
            </a:r>
          </a:p>
          <a:p>
            <a:pPr algn="l"/>
            <a:endParaRPr lang="en-US" b="0" i="0" dirty="0">
              <a:solidFill>
                <a:srgbClr val="2A2A2A"/>
              </a:solidFill>
              <a:effectLst/>
              <a:latin typeface="proxima_nova_rgregular"/>
            </a:endParaRPr>
          </a:p>
          <a:p>
            <a:pPr algn="l"/>
            <a:r>
              <a:rPr lang="en-US" b="0" i="0" dirty="0">
                <a:solidFill>
                  <a:srgbClr val="2A2A2A"/>
                </a:solidFill>
                <a:effectLst/>
                <a:latin typeface="proxima_nova_rgregular"/>
              </a:rPr>
              <a:t>Carbon dioxide narcosis occasionally occurs when some patients with hypercapnia are given oxygen to breathe. Arterial carbon dioxide tension (PaCO</a:t>
            </a:r>
            <a:r>
              <a:rPr lang="en-US" b="0" i="0" baseline="-25000" dirty="0">
                <a:solidFill>
                  <a:srgbClr val="2A2A2A"/>
                </a:solidFill>
                <a:effectLst/>
                <a:latin typeface="proxima_nova_rgregular"/>
              </a:rPr>
              <a:t>2</a:t>
            </a:r>
            <a:r>
              <a:rPr lang="en-US" b="0" i="0" dirty="0">
                <a:solidFill>
                  <a:srgbClr val="2A2A2A"/>
                </a:solidFill>
                <a:effectLst/>
                <a:latin typeface="proxima_nova_rgregular"/>
              </a:rPr>
              <a:t>) increases sharply and progressively with severe respiratory acidosis, somnolence, and coma. The mechanism is primarily the reversal of pulmonary vasoconstriction and the increase in dead space ventilation.</a:t>
            </a:r>
          </a:p>
          <a:p>
            <a:endParaRPr lang="en-US" dirty="0"/>
          </a:p>
        </p:txBody>
      </p:sp>
      <p:sp>
        <p:nvSpPr>
          <p:cNvPr id="4" name="Slide Number Placeholder 3"/>
          <p:cNvSpPr>
            <a:spLocks noGrp="1"/>
          </p:cNvSpPr>
          <p:nvPr>
            <p:ph type="sldNum" sz="quarter" idx="5"/>
          </p:nvPr>
        </p:nvSpPr>
        <p:spPr/>
        <p:txBody>
          <a:bodyPr/>
          <a:lstStyle/>
          <a:p>
            <a:fld id="{AA1473C3-D61F-4DB0-9B46-DDF38ADE84BC}" type="slidenum">
              <a:rPr lang="en-US" smtClean="0"/>
              <a:t>13</a:t>
            </a:fld>
            <a:endParaRPr lang="en-US"/>
          </a:p>
        </p:txBody>
      </p:sp>
    </p:spTree>
    <p:extLst>
      <p:ext uri="{BB962C8B-B14F-4D97-AF65-F5344CB8AC3E}">
        <p14:creationId xmlns:p14="http://schemas.microsoft.com/office/powerpoint/2010/main" val="26111742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EFDD228-25B3-4F68-ACCA-7C813A37DD2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DB1B63-4DB9-4938-931A-C7CB57B9C8E5}" type="slidenum">
              <a:rPr lang="en-US" smtClean="0"/>
              <a:t>‹#›</a:t>
            </a:fld>
            <a:endParaRPr lang="en-US" dirty="0"/>
          </a:p>
        </p:txBody>
      </p:sp>
      <p:sp>
        <p:nvSpPr>
          <p:cNvPr id="11" name="Google Shape;9;p2">
            <a:extLst>
              <a:ext uri="{FF2B5EF4-FFF2-40B4-BE49-F238E27FC236}">
                <a16:creationId xmlns:a16="http://schemas.microsoft.com/office/drawing/2014/main" id="{A872735F-D85A-4ACF-8909-2444478BCE55}"/>
              </a:ext>
            </a:extLst>
          </p:cNvPr>
          <p:cNvSpPr txBox="1">
            <a:spLocks noGrp="1"/>
          </p:cNvSpPr>
          <p:nvPr>
            <p:ph type="ctrTitle"/>
          </p:nvPr>
        </p:nvSpPr>
        <p:spPr>
          <a:xfrm>
            <a:off x="572510" y="740560"/>
            <a:ext cx="3975600" cy="2577900"/>
          </a:xfrm>
          <a:prstGeom prst="rect">
            <a:avLst/>
          </a:prstGeom>
        </p:spPr>
        <p:txBody>
          <a:bodyPr spcFirstLastPara="1" wrap="square" lIns="91425" tIns="91425" rIns="91425" bIns="91425" anchor="ctr" anchorCtr="0">
            <a:noAutofit/>
          </a:bodyPr>
          <a:lstStyle>
            <a:lvl1pPr lvl="0" algn="l">
              <a:lnSpc>
                <a:spcPct val="100000"/>
              </a:lnSpc>
              <a:spcBef>
                <a:spcPts val="0"/>
              </a:spcBef>
              <a:spcAft>
                <a:spcPts val="0"/>
              </a:spcAft>
              <a:buSzPts val="7200"/>
              <a:buNone/>
              <a:defRPr sz="6200" b="1">
                <a:latin typeface="Roboto Condensed" panose="02000000000000000000" pitchFamily="2" charset="0"/>
                <a:ea typeface="Roboto Condensed" panose="02000000000000000000" pitchFamily="2" charset="0"/>
              </a:defRPr>
            </a:lvl1pPr>
            <a:lvl2pPr lvl="1" algn="l">
              <a:spcBef>
                <a:spcPts val="0"/>
              </a:spcBef>
              <a:spcAft>
                <a:spcPts val="0"/>
              </a:spcAft>
              <a:buSzPts val="7200"/>
              <a:buNone/>
              <a:defRPr sz="7200"/>
            </a:lvl2pPr>
            <a:lvl3pPr lvl="2" algn="l">
              <a:spcBef>
                <a:spcPts val="0"/>
              </a:spcBef>
              <a:spcAft>
                <a:spcPts val="0"/>
              </a:spcAft>
              <a:buSzPts val="7200"/>
              <a:buNone/>
              <a:defRPr sz="7200"/>
            </a:lvl3pPr>
            <a:lvl4pPr lvl="3" algn="l">
              <a:spcBef>
                <a:spcPts val="0"/>
              </a:spcBef>
              <a:spcAft>
                <a:spcPts val="0"/>
              </a:spcAft>
              <a:buSzPts val="7200"/>
              <a:buNone/>
              <a:defRPr sz="7200"/>
            </a:lvl4pPr>
            <a:lvl5pPr lvl="4" algn="l">
              <a:spcBef>
                <a:spcPts val="0"/>
              </a:spcBef>
              <a:spcAft>
                <a:spcPts val="0"/>
              </a:spcAft>
              <a:buSzPts val="7200"/>
              <a:buNone/>
              <a:defRPr sz="7200"/>
            </a:lvl5pPr>
            <a:lvl6pPr lvl="5" algn="l">
              <a:spcBef>
                <a:spcPts val="0"/>
              </a:spcBef>
              <a:spcAft>
                <a:spcPts val="0"/>
              </a:spcAft>
              <a:buSzPts val="7200"/>
              <a:buNone/>
              <a:defRPr sz="7200"/>
            </a:lvl6pPr>
            <a:lvl7pPr lvl="6" algn="l">
              <a:spcBef>
                <a:spcPts val="0"/>
              </a:spcBef>
              <a:spcAft>
                <a:spcPts val="0"/>
              </a:spcAft>
              <a:buSzPts val="7200"/>
              <a:buNone/>
              <a:defRPr sz="7200"/>
            </a:lvl7pPr>
            <a:lvl8pPr lvl="7" algn="l">
              <a:spcBef>
                <a:spcPts val="0"/>
              </a:spcBef>
              <a:spcAft>
                <a:spcPts val="0"/>
              </a:spcAft>
              <a:buSzPts val="7200"/>
              <a:buNone/>
              <a:defRPr sz="7200"/>
            </a:lvl8pPr>
            <a:lvl9pPr lvl="8" algn="l">
              <a:spcBef>
                <a:spcPts val="0"/>
              </a:spcBef>
              <a:spcAft>
                <a:spcPts val="0"/>
              </a:spcAft>
              <a:buSzPts val="7200"/>
              <a:buNone/>
              <a:defRPr sz="7200"/>
            </a:lvl9pPr>
          </a:lstStyle>
          <a:p>
            <a:endParaRPr dirty="0"/>
          </a:p>
        </p:txBody>
      </p:sp>
      <p:sp>
        <p:nvSpPr>
          <p:cNvPr id="12" name="Google Shape;10;p2">
            <a:extLst>
              <a:ext uri="{FF2B5EF4-FFF2-40B4-BE49-F238E27FC236}">
                <a16:creationId xmlns:a16="http://schemas.microsoft.com/office/drawing/2014/main" id="{4D50AD5C-6D03-4E80-943F-D826D16BB43B}"/>
              </a:ext>
            </a:extLst>
          </p:cNvPr>
          <p:cNvSpPr txBox="1">
            <a:spLocks noGrp="1"/>
          </p:cNvSpPr>
          <p:nvPr>
            <p:ph type="subTitle" idx="1"/>
          </p:nvPr>
        </p:nvSpPr>
        <p:spPr>
          <a:xfrm>
            <a:off x="581424" y="3474675"/>
            <a:ext cx="3068400" cy="1009200"/>
          </a:xfrm>
          <a:prstGeom prst="rect">
            <a:avLst/>
          </a:prstGeom>
        </p:spPr>
        <p:txBody>
          <a:bodyPr spcFirstLastPara="1" wrap="square" lIns="91425" tIns="91425" rIns="91425" bIns="91425" anchor="t" anchorCtr="0">
            <a:noAutofit/>
          </a:bodyPr>
          <a:lstStyle>
            <a:lvl1pPr marL="457200" lvl="0" indent="-329184">
              <a:lnSpc>
                <a:spcPct val="100000"/>
              </a:lnSpc>
              <a:spcBef>
                <a:spcPts val="0"/>
              </a:spcBef>
              <a:spcAft>
                <a:spcPts val="0"/>
              </a:spcAft>
              <a:buClr>
                <a:schemeClr val="accent1"/>
              </a:buClr>
              <a:buSzPts val="2400"/>
              <a:buFont typeface="Roboto Condensed"/>
              <a:buNone/>
              <a:defRPr sz="2400" b="1">
                <a:solidFill>
                  <a:srgbClr val="5FC2AB"/>
                </a:solidFill>
                <a:latin typeface="Roboto Condensed"/>
                <a:ea typeface="Roboto Condensed"/>
                <a:cs typeface="Roboto Condensed"/>
                <a:sym typeface="Roboto Condensed"/>
              </a:defRPr>
            </a:lvl1pPr>
            <a:lvl2pPr lvl="1">
              <a:lnSpc>
                <a:spcPct val="100000"/>
              </a:lnSpc>
              <a:spcBef>
                <a:spcPts val="0"/>
              </a:spcBef>
              <a:spcAft>
                <a:spcPts val="0"/>
              </a:spcAft>
              <a:buClr>
                <a:schemeClr val="accent1"/>
              </a:buClr>
              <a:buSzPts val="2400"/>
              <a:buFont typeface="Roboto Condensed"/>
              <a:buNone/>
              <a:defRPr sz="2400" b="1">
                <a:solidFill>
                  <a:schemeClr val="accent1"/>
                </a:solidFill>
                <a:latin typeface="Roboto Condensed"/>
                <a:ea typeface="Roboto Condensed"/>
                <a:cs typeface="Roboto Condensed"/>
                <a:sym typeface="Roboto Condensed"/>
              </a:defRPr>
            </a:lvl2pPr>
            <a:lvl3pPr lvl="2">
              <a:lnSpc>
                <a:spcPct val="100000"/>
              </a:lnSpc>
              <a:spcBef>
                <a:spcPts val="0"/>
              </a:spcBef>
              <a:spcAft>
                <a:spcPts val="0"/>
              </a:spcAft>
              <a:buClr>
                <a:schemeClr val="accent1"/>
              </a:buClr>
              <a:buSzPts val="2400"/>
              <a:buFont typeface="Roboto Condensed"/>
              <a:buNone/>
              <a:defRPr sz="2400" b="1">
                <a:solidFill>
                  <a:schemeClr val="accent1"/>
                </a:solidFill>
                <a:latin typeface="Roboto Condensed"/>
                <a:ea typeface="Roboto Condensed"/>
                <a:cs typeface="Roboto Condensed"/>
                <a:sym typeface="Roboto Condensed"/>
              </a:defRPr>
            </a:lvl3pPr>
            <a:lvl4pPr lvl="3">
              <a:lnSpc>
                <a:spcPct val="100000"/>
              </a:lnSpc>
              <a:spcBef>
                <a:spcPts val="0"/>
              </a:spcBef>
              <a:spcAft>
                <a:spcPts val="0"/>
              </a:spcAft>
              <a:buClr>
                <a:schemeClr val="accent1"/>
              </a:buClr>
              <a:buSzPts val="2400"/>
              <a:buFont typeface="Roboto Condensed"/>
              <a:buNone/>
              <a:defRPr sz="2400" b="1">
                <a:solidFill>
                  <a:schemeClr val="accent1"/>
                </a:solidFill>
                <a:latin typeface="Roboto Condensed"/>
                <a:ea typeface="Roboto Condensed"/>
                <a:cs typeface="Roboto Condensed"/>
                <a:sym typeface="Roboto Condensed"/>
              </a:defRPr>
            </a:lvl4pPr>
            <a:lvl5pPr lvl="4">
              <a:lnSpc>
                <a:spcPct val="100000"/>
              </a:lnSpc>
              <a:spcBef>
                <a:spcPts val="0"/>
              </a:spcBef>
              <a:spcAft>
                <a:spcPts val="0"/>
              </a:spcAft>
              <a:buClr>
                <a:schemeClr val="accent1"/>
              </a:buClr>
              <a:buSzPts val="2400"/>
              <a:buFont typeface="Roboto Condensed"/>
              <a:buNone/>
              <a:defRPr sz="2400" b="1">
                <a:solidFill>
                  <a:schemeClr val="accent1"/>
                </a:solidFill>
                <a:latin typeface="Roboto Condensed"/>
                <a:ea typeface="Roboto Condensed"/>
                <a:cs typeface="Roboto Condensed"/>
                <a:sym typeface="Roboto Condensed"/>
              </a:defRPr>
            </a:lvl5pPr>
            <a:lvl6pPr lvl="5">
              <a:lnSpc>
                <a:spcPct val="100000"/>
              </a:lnSpc>
              <a:spcBef>
                <a:spcPts val="0"/>
              </a:spcBef>
              <a:spcAft>
                <a:spcPts val="0"/>
              </a:spcAft>
              <a:buClr>
                <a:schemeClr val="accent1"/>
              </a:buClr>
              <a:buSzPts val="2400"/>
              <a:buFont typeface="Roboto Condensed"/>
              <a:buNone/>
              <a:defRPr sz="2400" b="1">
                <a:solidFill>
                  <a:schemeClr val="accent1"/>
                </a:solidFill>
                <a:latin typeface="Roboto Condensed"/>
                <a:ea typeface="Roboto Condensed"/>
                <a:cs typeface="Roboto Condensed"/>
                <a:sym typeface="Roboto Condensed"/>
              </a:defRPr>
            </a:lvl6pPr>
            <a:lvl7pPr lvl="6">
              <a:lnSpc>
                <a:spcPct val="100000"/>
              </a:lnSpc>
              <a:spcBef>
                <a:spcPts val="0"/>
              </a:spcBef>
              <a:spcAft>
                <a:spcPts val="0"/>
              </a:spcAft>
              <a:buClr>
                <a:schemeClr val="accent1"/>
              </a:buClr>
              <a:buSzPts val="2400"/>
              <a:buFont typeface="Roboto Condensed"/>
              <a:buNone/>
              <a:defRPr sz="2400" b="1">
                <a:solidFill>
                  <a:schemeClr val="accent1"/>
                </a:solidFill>
                <a:latin typeface="Roboto Condensed"/>
                <a:ea typeface="Roboto Condensed"/>
                <a:cs typeface="Roboto Condensed"/>
                <a:sym typeface="Roboto Condensed"/>
              </a:defRPr>
            </a:lvl7pPr>
            <a:lvl8pPr lvl="7">
              <a:lnSpc>
                <a:spcPct val="100000"/>
              </a:lnSpc>
              <a:spcBef>
                <a:spcPts val="0"/>
              </a:spcBef>
              <a:spcAft>
                <a:spcPts val="0"/>
              </a:spcAft>
              <a:buClr>
                <a:schemeClr val="accent1"/>
              </a:buClr>
              <a:buSzPts val="2400"/>
              <a:buFont typeface="Roboto Condensed"/>
              <a:buNone/>
              <a:defRPr sz="2400" b="1">
                <a:solidFill>
                  <a:schemeClr val="accent1"/>
                </a:solidFill>
                <a:latin typeface="Roboto Condensed"/>
                <a:ea typeface="Roboto Condensed"/>
                <a:cs typeface="Roboto Condensed"/>
                <a:sym typeface="Roboto Condensed"/>
              </a:defRPr>
            </a:lvl8pPr>
            <a:lvl9pPr lvl="8">
              <a:lnSpc>
                <a:spcPct val="100000"/>
              </a:lnSpc>
              <a:spcBef>
                <a:spcPts val="0"/>
              </a:spcBef>
              <a:spcAft>
                <a:spcPts val="0"/>
              </a:spcAft>
              <a:buClr>
                <a:schemeClr val="accent1"/>
              </a:buClr>
              <a:buSzPts val="2400"/>
              <a:buFont typeface="Roboto Condensed"/>
              <a:buNone/>
              <a:defRPr sz="2400" b="1">
                <a:solidFill>
                  <a:schemeClr val="accent1"/>
                </a:solidFill>
                <a:latin typeface="Roboto Condensed"/>
                <a:ea typeface="Roboto Condensed"/>
                <a:cs typeface="Roboto Condensed"/>
                <a:sym typeface="Roboto Condensed"/>
              </a:defRPr>
            </a:lvl9pPr>
          </a:lstStyle>
          <a:p>
            <a:endParaRPr dirty="0"/>
          </a:p>
        </p:txBody>
      </p:sp>
    </p:spTree>
    <p:extLst>
      <p:ext uri="{BB962C8B-B14F-4D97-AF65-F5344CB8AC3E}">
        <p14:creationId xmlns:p14="http://schemas.microsoft.com/office/powerpoint/2010/main" val="1101412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FDD228-25B3-4F68-ACCA-7C813A37DD2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DB1B63-4DB9-4938-931A-C7CB57B9C8E5}" type="slidenum">
              <a:rPr lang="en-US" smtClean="0"/>
              <a:t>‹#›</a:t>
            </a:fld>
            <a:endParaRPr lang="en-US" dirty="0"/>
          </a:p>
        </p:txBody>
      </p:sp>
    </p:spTree>
    <p:extLst>
      <p:ext uri="{BB962C8B-B14F-4D97-AF65-F5344CB8AC3E}">
        <p14:creationId xmlns:p14="http://schemas.microsoft.com/office/powerpoint/2010/main" val="3581077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273844"/>
            <a:ext cx="5800725" cy="4358879"/>
          </a:xfrm>
          <a:prstGeom prst="rect">
            <a:avLst/>
          </a:prstGeo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EFDD228-25B3-4F68-ACCA-7C813A37DD2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DB1B63-4DB9-4938-931A-C7CB57B9C8E5}" type="slidenum">
              <a:rPr lang="en-US" smtClean="0"/>
              <a:t>‹#›</a:t>
            </a:fld>
            <a:endParaRPr lang="en-US" dirty="0"/>
          </a:p>
        </p:txBody>
      </p:sp>
    </p:spTree>
    <p:extLst>
      <p:ext uri="{BB962C8B-B14F-4D97-AF65-F5344CB8AC3E}">
        <p14:creationId xmlns:p14="http://schemas.microsoft.com/office/powerpoint/2010/main" val="2730094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EFDD228-25B3-4F68-ACCA-7C813A37DD2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DB1B63-4DB9-4938-931A-C7CB57B9C8E5}" type="slidenum">
              <a:rPr lang="en-US" smtClean="0"/>
              <a:t>‹#›</a:t>
            </a:fld>
            <a:endParaRPr lang="en-US" dirty="0"/>
          </a:p>
        </p:txBody>
      </p:sp>
      <p:sp>
        <p:nvSpPr>
          <p:cNvPr id="7" name="Google Shape;6;p1">
            <a:extLst>
              <a:ext uri="{FF2B5EF4-FFF2-40B4-BE49-F238E27FC236}">
                <a16:creationId xmlns:a16="http://schemas.microsoft.com/office/drawing/2014/main" id="{7617FA76-E1BC-452A-87F4-B7B5EFA2D112}"/>
              </a:ext>
            </a:extLst>
          </p:cNvPr>
          <p:cNvSpPr txBox="1">
            <a:spLocks noGrp="1"/>
          </p:cNvSpPr>
          <p:nvPr>
            <p:ph type="title"/>
          </p:nvPr>
        </p:nvSpPr>
        <p:spPr>
          <a:xfrm>
            <a:off x="311700" y="365160"/>
            <a:ext cx="8520600" cy="5727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3300"/>
              <a:buFont typeface="Roboto Condensed"/>
              <a:buNone/>
              <a:defRPr sz="3300" b="1">
                <a:solidFill>
                  <a:schemeClr val="dk1"/>
                </a:solidFill>
                <a:latin typeface="Roboto Condensed"/>
                <a:ea typeface="Roboto Condensed"/>
                <a:cs typeface="Roboto Condensed"/>
                <a:sym typeface="Roboto Condensed"/>
              </a:defRPr>
            </a:lvl1pPr>
            <a:lvl2pPr lvl="1" algn="ctr">
              <a:spcBef>
                <a:spcPts val="0"/>
              </a:spcBef>
              <a:spcAft>
                <a:spcPts val="0"/>
              </a:spcAft>
              <a:buClr>
                <a:schemeClr val="dk1"/>
              </a:buClr>
              <a:buSzPts val="3300"/>
              <a:buFont typeface="Roboto Condensed"/>
              <a:buNone/>
              <a:defRPr sz="3300" b="1">
                <a:solidFill>
                  <a:schemeClr val="dk1"/>
                </a:solidFill>
                <a:latin typeface="Roboto Condensed"/>
                <a:ea typeface="Roboto Condensed"/>
                <a:cs typeface="Roboto Condensed"/>
                <a:sym typeface="Roboto Condensed"/>
              </a:defRPr>
            </a:lvl2pPr>
            <a:lvl3pPr lvl="2" algn="ctr">
              <a:spcBef>
                <a:spcPts val="0"/>
              </a:spcBef>
              <a:spcAft>
                <a:spcPts val="0"/>
              </a:spcAft>
              <a:buClr>
                <a:schemeClr val="dk1"/>
              </a:buClr>
              <a:buSzPts val="3300"/>
              <a:buFont typeface="Roboto Condensed"/>
              <a:buNone/>
              <a:defRPr sz="3300" b="1">
                <a:solidFill>
                  <a:schemeClr val="dk1"/>
                </a:solidFill>
                <a:latin typeface="Roboto Condensed"/>
                <a:ea typeface="Roboto Condensed"/>
                <a:cs typeface="Roboto Condensed"/>
                <a:sym typeface="Roboto Condensed"/>
              </a:defRPr>
            </a:lvl3pPr>
            <a:lvl4pPr lvl="3" algn="ctr">
              <a:spcBef>
                <a:spcPts val="0"/>
              </a:spcBef>
              <a:spcAft>
                <a:spcPts val="0"/>
              </a:spcAft>
              <a:buClr>
                <a:schemeClr val="dk1"/>
              </a:buClr>
              <a:buSzPts val="3300"/>
              <a:buFont typeface="Roboto Condensed"/>
              <a:buNone/>
              <a:defRPr sz="3300" b="1">
                <a:solidFill>
                  <a:schemeClr val="dk1"/>
                </a:solidFill>
                <a:latin typeface="Roboto Condensed"/>
                <a:ea typeface="Roboto Condensed"/>
                <a:cs typeface="Roboto Condensed"/>
                <a:sym typeface="Roboto Condensed"/>
              </a:defRPr>
            </a:lvl4pPr>
            <a:lvl5pPr lvl="4" algn="ctr">
              <a:spcBef>
                <a:spcPts val="0"/>
              </a:spcBef>
              <a:spcAft>
                <a:spcPts val="0"/>
              </a:spcAft>
              <a:buClr>
                <a:schemeClr val="dk1"/>
              </a:buClr>
              <a:buSzPts val="3300"/>
              <a:buFont typeface="Roboto Condensed"/>
              <a:buNone/>
              <a:defRPr sz="3300" b="1">
                <a:solidFill>
                  <a:schemeClr val="dk1"/>
                </a:solidFill>
                <a:latin typeface="Roboto Condensed"/>
                <a:ea typeface="Roboto Condensed"/>
                <a:cs typeface="Roboto Condensed"/>
                <a:sym typeface="Roboto Condensed"/>
              </a:defRPr>
            </a:lvl5pPr>
            <a:lvl6pPr lvl="5" algn="ctr">
              <a:spcBef>
                <a:spcPts val="0"/>
              </a:spcBef>
              <a:spcAft>
                <a:spcPts val="0"/>
              </a:spcAft>
              <a:buClr>
                <a:schemeClr val="dk1"/>
              </a:buClr>
              <a:buSzPts val="3300"/>
              <a:buFont typeface="Roboto Condensed"/>
              <a:buNone/>
              <a:defRPr sz="3300" b="1">
                <a:solidFill>
                  <a:schemeClr val="dk1"/>
                </a:solidFill>
                <a:latin typeface="Roboto Condensed"/>
                <a:ea typeface="Roboto Condensed"/>
                <a:cs typeface="Roboto Condensed"/>
                <a:sym typeface="Roboto Condensed"/>
              </a:defRPr>
            </a:lvl6pPr>
            <a:lvl7pPr lvl="6" algn="ctr">
              <a:spcBef>
                <a:spcPts val="0"/>
              </a:spcBef>
              <a:spcAft>
                <a:spcPts val="0"/>
              </a:spcAft>
              <a:buClr>
                <a:schemeClr val="dk1"/>
              </a:buClr>
              <a:buSzPts val="3300"/>
              <a:buFont typeface="Roboto Condensed"/>
              <a:buNone/>
              <a:defRPr sz="3300" b="1">
                <a:solidFill>
                  <a:schemeClr val="dk1"/>
                </a:solidFill>
                <a:latin typeface="Roboto Condensed"/>
                <a:ea typeface="Roboto Condensed"/>
                <a:cs typeface="Roboto Condensed"/>
                <a:sym typeface="Roboto Condensed"/>
              </a:defRPr>
            </a:lvl7pPr>
            <a:lvl8pPr lvl="7" algn="ctr">
              <a:spcBef>
                <a:spcPts val="0"/>
              </a:spcBef>
              <a:spcAft>
                <a:spcPts val="0"/>
              </a:spcAft>
              <a:buClr>
                <a:schemeClr val="dk1"/>
              </a:buClr>
              <a:buSzPts val="3300"/>
              <a:buFont typeface="Roboto Condensed"/>
              <a:buNone/>
              <a:defRPr sz="3300" b="1">
                <a:solidFill>
                  <a:schemeClr val="dk1"/>
                </a:solidFill>
                <a:latin typeface="Roboto Condensed"/>
                <a:ea typeface="Roboto Condensed"/>
                <a:cs typeface="Roboto Condensed"/>
                <a:sym typeface="Roboto Condensed"/>
              </a:defRPr>
            </a:lvl8pPr>
            <a:lvl9pPr lvl="8" algn="ctr">
              <a:spcBef>
                <a:spcPts val="0"/>
              </a:spcBef>
              <a:spcAft>
                <a:spcPts val="0"/>
              </a:spcAft>
              <a:buClr>
                <a:schemeClr val="dk1"/>
              </a:buClr>
              <a:buSzPts val="3300"/>
              <a:buFont typeface="Roboto Condensed"/>
              <a:buNone/>
              <a:defRPr sz="3300" b="1">
                <a:solidFill>
                  <a:schemeClr val="dk1"/>
                </a:solidFill>
                <a:latin typeface="Roboto Condensed"/>
                <a:ea typeface="Roboto Condensed"/>
                <a:cs typeface="Roboto Condensed"/>
                <a:sym typeface="Roboto Condensed"/>
              </a:defRPr>
            </a:lvl9pPr>
          </a:lstStyle>
          <a:p>
            <a:endParaRPr dirty="0"/>
          </a:p>
        </p:txBody>
      </p:sp>
      <p:sp>
        <p:nvSpPr>
          <p:cNvPr id="8" name="Google Shape;7;p1">
            <a:extLst>
              <a:ext uri="{FF2B5EF4-FFF2-40B4-BE49-F238E27FC236}">
                <a16:creationId xmlns:a16="http://schemas.microsoft.com/office/drawing/2014/main" id="{2F05820B-1A33-43A8-8495-6A835416A894}"/>
              </a:ext>
            </a:extLst>
          </p:cNvPr>
          <p:cNvSpPr txBox="1">
            <a:spLocks noGrp="1"/>
          </p:cNvSpPr>
          <p:nvPr>
            <p:ph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0" lvl="0" indent="-330200">
              <a:lnSpc>
                <a:spcPct val="100000"/>
              </a:lnSpc>
              <a:spcBef>
                <a:spcPts val="0"/>
              </a:spcBef>
              <a:spcAft>
                <a:spcPts val="0"/>
              </a:spcAft>
              <a:buClr>
                <a:schemeClr val="dk1"/>
              </a:buClr>
              <a:buSzPts val="1600"/>
              <a:buFont typeface="Roboto Condensed"/>
              <a:buChar char="●"/>
              <a:defRPr sz="1600">
                <a:solidFill>
                  <a:schemeClr val="dk1"/>
                </a:solidFill>
                <a:latin typeface="Roboto Condensed"/>
                <a:ea typeface="Roboto Condensed"/>
                <a:cs typeface="Roboto Condensed"/>
                <a:sym typeface="Roboto Condensed"/>
              </a:defRPr>
            </a:lvl1pPr>
            <a:lvl2pPr marL="914400" lvl="1" indent="-330200">
              <a:lnSpc>
                <a:spcPct val="100000"/>
              </a:lnSpc>
              <a:spcBef>
                <a:spcPts val="1600"/>
              </a:spcBef>
              <a:spcAft>
                <a:spcPts val="0"/>
              </a:spcAft>
              <a:buClr>
                <a:schemeClr val="dk1"/>
              </a:buClr>
              <a:buSzPts val="1600"/>
              <a:buFont typeface="Roboto Condensed"/>
              <a:buChar char="○"/>
              <a:defRPr sz="1600">
                <a:solidFill>
                  <a:schemeClr val="dk1"/>
                </a:solidFill>
                <a:latin typeface="Roboto Condensed"/>
                <a:ea typeface="Roboto Condensed"/>
                <a:cs typeface="Roboto Condensed"/>
                <a:sym typeface="Roboto Condensed"/>
              </a:defRPr>
            </a:lvl2pPr>
            <a:lvl3pPr marL="1371600" lvl="2" indent="-330200">
              <a:lnSpc>
                <a:spcPct val="100000"/>
              </a:lnSpc>
              <a:spcBef>
                <a:spcPts val="1600"/>
              </a:spcBef>
              <a:spcAft>
                <a:spcPts val="0"/>
              </a:spcAft>
              <a:buClr>
                <a:schemeClr val="dk1"/>
              </a:buClr>
              <a:buSzPts val="1600"/>
              <a:buFont typeface="Roboto Condensed"/>
              <a:buChar char="■"/>
              <a:defRPr sz="1600">
                <a:solidFill>
                  <a:schemeClr val="dk1"/>
                </a:solidFill>
                <a:latin typeface="Roboto Condensed"/>
                <a:ea typeface="Roboto Condensed"/>
                <a:cs typeface="Roboto Condensed"/>
                <a:sym typeface="Roboto Condensed"/>
              </a:defRPr>
            </a:lvl3pPr>
            <a:lvl4pPr marL="1828800" lvl="3" indent="-330200">
              <a:lnSpc>
                <a:spcPct val="100000"/>
              </a:lnSpc>
              <a:spcBef>
                <a:spcPts val="1600"/>
              </a:spcBef>
              <a:spcAft>
                <a:spcPts val="0"/>
              </a:spcAft>
              <a:buClr>
                <a:schemeClr val="dk1"/>
              </a:buClr>
              <a:buSzPts val="1600"/>
              <a:buFont typeface="Roboto Condensed"/>
              <a:buChar char="●"/>
              <a:defRPr sz="1600">
                <a:solidFill>
                  <a:schemeClr val="dk1"/>
                </a:solidFill>
                <a:latin typeface="Roboto Condensed"/>
                <a:ea typeface="Roboto Condensed"/>
                <a:cs typeface="Roboto Condensed"/>
                <a:sym typeface="Roboto Condensed"/>
              </a:defRPr>
            </a:lvl4pPr>
            <a:lvl5pPr marL="2286000" lvl="4" indent="-330200">
              <a:lnSpc>
                <a:spcPct val="100000"/>
              </a:lnSpc>
              <a:spcBef>
                <a:spcPts val="1600"/>
              </a:spcBef>
              <a:spcAft>
                <a:spcPts val="0"/>
              </a:spcAft>
              <a:buClr>
                <a:schemeClr val="dk1"/>
              </a:buClr>
              <a:buSzPts val="1600"/>
              <a:buFont typeface="Roboto Condensed"/>
              <a:buChar char="○"/>
              <a:defRPr sz="1600">
                <a:solidFill>
                  <a:schemeClr val="dk1"/>
                </a:solidFill>
                <a:latin typeface="Roboto Condensed"/>
                <a:ea typeface="Roboto Condensed"/>
                <a:cs typeface="Roboto Condensed"/>
                <a:sym typeface="Roboto Condensed"/>
              </a:defRPr>
            </a:lvl5pPr>
            <a:lvl6pPr marL="2743200" lvl="5" indent="-330200">
              <a:lnSpc>
                <a:spcPct val="100000"/>
              </a:lnSpc>
              <a:spcBef>
                <a:spcPts val="1600"/>
              </a:spcBef>
              <a:spcAft>
                <a:spcPts val="0"/>
              </a:spcAft>
              <a:buClr>
                <a:schemeClr val="dk1"/>
              </a:buClr>
              <a:buSzPts val="1600"/>
              <a:buFont typeface="Roboto Condensed"/>
              <a:buChar char="■"/>
              <a:defRPr sz="1600">
                <a:solidFill>
                  <a:schemeClr val="dk1"/>
                </a:solidFill>
                <a:latin typeface="Roboto Condensed"/>
                <a:ea typeface="Roboto Condensed"/>
                <a:cs typeface="Roboto Condensed"/>
                <a:sym typeface="Roboto Condensed"/>
              </a:defRPr>
            </a:lvl6pPr>
            <a:lvl7pPr marL="3200400" lvl="6" indent="-330200">
              <a:lnSpc>
                <a:spcPct val="100000"/>
              </a:lnSpc>
              <a:spcBef>
                <a:spcPts val="1600"/>
              </a:spcBef>
              <a:spcAft>
                <a:spcPts val="0"/>
              </a:spcAft>
              <a:buClr>
                <a:schemeClr val="dk1"/>
              </a:buClr>
              <a:buSzPts val="1600"/>
              <a:buFont typeface="Roboto Condensed"/>
              <a:buChar char="●"/>
              <a:defRPr sz="1600">
                <a:solidFill>
                  <a:schemeClr val="dk1"/>
                </a:solidFill>
                <a:latin typeface="Roboto Condensed"/>
                <a:ea typeface="Roboto Condensed"/>
                <a:cs typeface="Roboto Condensed"/>
                <a:sym typeface="Roboto Condensed"/>
              </a:defRPr>
            </a:lvl7pPr>
            <a:lvl8pPr marL="3657600" lvl="7" indent="-330200">
              <a:lnSpc>
                <a:spcPct val="100000"/>
              </a:lnSpc>
              <a:spcBef>
                <a:spcPts val="1600"/>
              </a:spcBef>
              <a:spcAft>
                <a:spcPts val="0"/>
              </a:spcAft>
              <a:buClr>
                <a:schemeClr val="dk1"/>
              </a:buClr>
              <a:buSzPts val="1600"/>
              <a:buFont typeface="Roboto Condensed"/>
              <a:buChar char="○"/>
              <a:defRPr sz="1600">
                <a:solidFill>
                  <a:schemeClr val="dk1"/>
                </a:solidFill>
                <a:latin typeface="Roboto Condensed"/>
                <a:ea typeface="Roboto Condensed"/>
                <a:cs typeface="Roboto Condensed"/>
                <a:sym typeface="Roboto Condensed"/>
              </a:defRPr>
            </a:lvl8pPr>
            <a:lvl9pPr marL="4114800" lvl="8" indent="-330200">
              <a:lnSpc>
                <a:spcPct val="100000"/>
              </a:lnSpc>
              <a:spcBef>
                <a:spcPts val="1600"/>
              </a:spcBef>
              <a:spcAft>
                <a:spcPts val="1600"/>
              </a:spcAft>
              <a:buClr>
                <a:schemeClr val="dk1"/>
              </a:buClr>
              <a:buSzPts val="1600"/>
              <a:buFont typeface="Roboto Condensed"/>
              <a:buChar char="■"/>
              <a:defRPr sz="1600">
                <a:solidFill>
                  <a:schemeClr val="dk1"/>
                </a:solidFill>
                <a:latin typeface="Roboto Condensed"/>
                <a:ea typeface="Roboto Condensed"/>
                <a:cs typeface="Roboto Condensed"/>
                <a:sym typeface="Roboto Condensed"/>
              </a:defRPr>
            </a:lvl9pPr>
          </a:lstStyle>
          <a:p>
            <a:endParaRPr dirty="0"/>
          </a:p>
        </p:txBody>
      </p:sp>
    </p:spTree>
    <p:extLst>
      <p:ext uri="{BB962C8B-B14F-4D97-AF65-F5344CB8AC3E}">
        <p14:creationId xmlns:p14="http://schemas.microsoft.com/office/powerpoint/2010/main" val="2461590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EFDD228-25B3-4F68-ACCA-7C813A37DD2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DB1B63-4DB9-4938-931A-C7CB57B9C8E5}" type="slidenum">
              <a:rPr lang="en-US" smtClean="0"/>
              <a:t>‹#›</a:t>
            </a:fld>
            <a:endParaRPr lang="en-US" dirty="0"/>
          </a:p>
        </p:txBody>
      </p:sp>
      <p:sp>
        <p:nvSpPr>
          <p:cNvPr id="7" name="Google Shape;12;p3">
            <a:extLst>
              <a:ext uri="{FF2B5EF4-FFF2-40B4-BE49-F238E27FC236}">
                <a16:creationId xmlns:a16="http://schemas.microsoft.com/office/drawing/2014/main" id="{03746EE1-2F32-47BD-80A3-D1F4FE018B16}"/>
              </a:ext>
            </a:extLst>
          </p:cNvPr>
          <p:cNvSpPr txBox="1">
            <a:spLocks noGrp="1"/>
          </p:cNvSpPr>
          <p:nvPr>
            <p:ph type="title"/>
          </p:nvPr>
        </p:nvSpPr>
        <p:spPr>
          <a:xfrm>
            <a:off x="1527600" y="2150850"/>
            <a:ext cx="60888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4800" b="1" i="0" u="none" strike="noStrike" cap="none" dirty="0">
                <a:solidFill>
                  <a:srgbClr val="5FC2AB"/>
                </a:solidFill>
                <a:latin typeface="Roboto Condensed"/>
                <a:ea typeface="Roboto Condensed"/>
                <a:cs typeface="Roboto Condensed"/>
                <a:sym typeface="Roboto Condensed"/>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dirty="0"/>
          </a:p>
        </p:txBody>
      </p:sp>
      <p:sp>
        <p:nvSpPr>
          <p:cNvPr id="8" name="Google Shape;14;p3">
            <a:extLst>
              <a:ext uri="{FF2B5EF4-FFF2-40B4-BE49-F238E27FC236}">
                <a16:creationId xmlns:a16="http://schemas.microsoft.com/office/drawing/2014/main" id="{932EE932-5ABC-4DA3-B92D-A0AD50DD901D}"/>
              </a:ext>
            </a:extLst>
          </p:cNvPr>
          <p:cNvSpPr txBox="1">
            <a:spLocks noGrp="1"/>
          </p:cNvSpPr>
          <p:nvPr>
            <p:ph type="subTitle" idx="1"/>
          </p:nvPr>
        </p:nvSpPr>
        <p:spPr>
          <a:xfrm>
            <a:off x="1529313" y="3282025"/>
            <a:ext cx="6088800" cy="474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800">
                <a:solidFill>
                  <a:srgbClr val="000000"/>
                </a:solidFill>
              </a:defRPr>
            </a:lvl1pPr>
            <a:lvl2pPr lvl="1" algn="ctr" rtl="0">
              <a:spcBef>
                <a:spcPts val="1600"/>
              </a:spcBef>
              <a:spcAft>
                <a:spcPts val="0"/>
              </a:spcAft>
              <a:buNone/>
              <a:defRPr sz="1800">
                <a:solidFill>
                  <a:srgbClr val="000000"/>
                </a:solidFill>
              </a:defRPr>
            </a:lvl2pPr>
            <a:lvl3pPr lvl="2" algn="ctr" rtl="0">
              <a:spcBef>
                <a:spcPts val="1600"/>
              </a:spcBef>
              <a:spcAft>
                <a:spcPts val="0"/>
              </a:spcAft>
              <a:buNone/>
              <a:defRPr sz="1800">
                <a:solidFill>
                  <a:srgbClr val="000000"/>
                </a:solidFill>
              </a:defRPr>
            </a:lvl3pPr>
            <a:lvl4pPr lvl="3" algn="ctr" rtl="0">
              <a:spcBef>
                <a:spcPts val="1600"/>
              </a:spcBef>
              <a:spcAft>
                <a:spcPts val="0"/>
              </a:spcAft>
              <a:buNone/>
              <a:defRPr sz="1800">
                <a:solidFill>
                  <a:srgbClr val="000000"/>
                </a:solidFill>
              </a:defRPr>
            </a:lvl4pPr>
            <a:lvl5pPr lvl="4" algn="ctr" rtl="0">
              <a:spcBef>
                <a:spcPts val="1600"/>
              </a:spcBef>
              <a:spcAft>
                <a:spcPts val="0"/>
              </a:spcAft>
              <a:buNone/>
              <a:defRPr sz="1800">
                <a:solidFill>
                  <a:srgbClr val="000000"/>
                </a:solidFill>
              </a:defRPr>
            </a:lvl5pPr>
            <a:lvl6pPr lvl="5" algn="ctr" rtl="0">
              <a:spcBef>
                <a:spcPts val="1600"/>
              </a:spcBef>
              <a:spcAft>
                <a:spcPts val="0"/>
              </a:spcAft>
              <a:buNone/>
              <a:defRPr sz="1800">
                <a:solidFill>
                  <a:srgbClr val="000000"/>
                </a:solidFill>
              </a:defRPr>
            </a:lvl6pPr>
            <a:lvl7pPr lvl="6" algn="ctr" rtl="0">
              <a:spcBef>
                <a:spcPts val="1600"/>
              </a:spcBef>
              <a:spcAft>
                <a:spcPts val="0"/>
              </a:spcAft>
              <a:buNone/>
              <a:defRPr sz="1800">
                <a:solidFill>
                  <a:srgbClr val="000000"/>
                </a:solidFill>
              </a:defRPr>
            </a:lvl7pPr>
            <a:lvl8pPr lvl="7" algn="ctr" rtl="0">
              <a:spcBef>
                <a:spcPts val="1600"/>
              </a:spcBef>
              <a:spcAft>
                <a:spcPts val="0"/>
              </a:spcAft>
              <a:buNone/>
              <a:defRPr sz="1800">
                <a:solidFill>
                  <a:srgbClr val="000000"/>
                </a:solidFill>
              </a:defRPr>
            </a:lvl8pPr>
            <a:lvl9pPr lvl="8" algn="ctr" rtl="0">
              <a:spcBef>
                <a:spcPts val="1600"/>
              </a:spcBef>
              <a:spcAft>
                <a:spcPts val="1600"/>
              </a:spcAft>
              <a:buNone/>
              <a:defRPr sz="1800">
                <a:solidFill>
                  <a:srgbClr val="000000"/>
                </a:solidFill>
              </a:defRPr>
            </a:lvl9pPr>
          </a:lstStyle>
          <a:p>
            <a:endParaRPr dirty="0"/>
          </a:p>
        </p:txBody>
      </p:sp>
    </p:spTree>
    <p:extLst>
      <p:ext uri="{BB962C8B-B14F-4D97-AF65-F5344CB8AC3E}">
        <p14:creationId xmlns:p14="http://schemas.microsoft.com/office/powerpoint/2010/main" val="1447478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628650" y="1369219"/>
            <a:ext cx="3886200" cy="3263504"/>
          </a:xfrm>
          <a:prstGeom prst="rect">
            <a:avLst/>
          </a:prstGeom>
        </p:spPr>
        <p:txBody>
          <a:bodyPr/>
          <a:lstStyle>
            <a:lvl1pPr marL="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263504"/>
          </a:xfrm>
          <a:prstGeom prst="rect">
            <a:avLst/>
          </a:prstGeom>
        </p:spPr>
        <p:txBody>
          <a:bodyPr/>
          <a:lstStyle>
            <a:lvl1pPr marL="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EFDD228-25B3-4F68-ACCA-7C813A37DD2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DB1B63-4DB9-4938-931A-C7CB57B9C8E5}" type="slidenum">
              <a:rPr lang="en-US" smtClean="0"/>
              <a:t>‹#›</a:t>
            </a:fld>
            <a:endParaRPr lang="en-US" dirty="0"/>
          </a:p>
        </p:txBody>
      </p:sp>
    </p:spTree>
    <p:extLst>
      <p:ext uri="{BB962C8B-B14F-4D97-AF65-F5344CB8AC3E}">
        <p14:creationId xmlns:p14="http://schemas.microsoft.com/office/powerpoint/2010/main" val="383044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a:prstGeom prst="rect">
            <a:avLst/>
          </a:prstGeom>
        </p:spPr>
        <p:txBody>
          <a:bodyPr/>
          <a:lstStyle/>
          <a:p>
            <a:r>
              <a:rPr lang="en-US" dirty="0"/>
              <a:t>Click to edit Master title style</a:t>
            </a:r>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a:prstGeom prst="rect">
            <a:avLst/>
          </a:prstGeom>
        </p:spPr>
        <p:txBody>
          <a:bodyPr/>
          <a:lstStyle>
            <a:lvl1pPr marL="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a:prstGeom prst="rect">
            <a:avLst/>
          </a:prstGeom>
        </p:spPr>
        <p:txBody>
          <a:bodyPr/>
          <a:lstStyle>
            <a:lvl1pPr marL="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EFDD228-25B3-4F68-ACCA-7C813A37DD2A}" type="datetimeFigureOut">
              <a:rPr lang="en-US" smtClean="0"/>
              <a:t>1/20/2022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4DB1B63-4DB9-4938-931A-C7CB57B9C8E5}" type="slidenum">
              <a:rPr lang="en-US" smtClean="0"/>
              <a:t>‹#›</a:t>
            </a:fld>
            <a:endParaRPr lang="en-US" dirty="0"/>
          </a:p>
        </p:txBody>
      </p:sp>
    </p:spTree>
    <p:extLst>
      <p:ext uri="{BB962C8B-B14F-4D97-AF65-F5344CB8AC3E}">
        <p14:creationId xmlns:p14="http://schemas.microsoft.com/office/powerpoint/2010/main" val="1119751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EFDD228-25B3-4F68-ACCA-7C813A37DD2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4DB1B63-4DB9-4938-931A-C7CB57B9C8E5}" type="slidenum">
              <a:rPr lang="en-US" smtClean="0"/>
              <a:t>‹#›</a:t>
            </a:fld>
            <a:endParaRPr lang="en-US" dirty="0"/>
          </a:p>
        </p:txBody>
      </p:sp>
    </p:spTree>
    <p:extLst>
      <p:ext uri="{BB962C8B-B14F-4D97-AF65-F5344CB8AC3E}">
        <p14:creationId xmlns:p14="http://schemas.microsoft.com/office/powerpoint/2010/main" val="2718641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FDD228-25B3-4F68-ACCA-7C813A37DD2A}" type="datetimeFigureOut">
              <a:rPr lang="en-US" smtClean="0"/>
              <a:t>1/20/2022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4DB1B63-4DB9-4938-931A-C7CB57B9C8E5}" type="slidenum">
              <a:rPr lang="en-US" smtClean="0"/>
              <a:t>‹#›</a:t>
            </a:fld>
            <a:endParaRPr lang="en-US" dirty="0"/>
          </a:p>
        </p:txBody>
      </p:sp>
    </p:spTree>
    <p:extLst>
      <p:ext uri="{BB962C8B-B14F-4D97-AF65-F5344CB8AC3E}">
        <p14:creationId xmlns:p14="http://schemas.microsoft.com/office/powerpoint/2010/main" val="2739161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ctr"/>
          <a:lstStyle>
            <a:lvl1pPr>
              <a:defRPr sz="2400"/>
            </a:lvl1pPr>
          </a:lstStyle>
          <a:p>
            <a:r>
              <a:rPr lang="en-US" dirty="0"/>
              <a:t>Click to edit Master title style</a:t>
            </a:r>
          </a:p>
        </p:txBody>
      </p:sp>
      <p:sp>
        <p:nvSpPr>
          <p:cNvPr id="3" name="Content Placeholder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EFDD228-25B3-4F68-ACCA-7C813A37DD2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DB1B63-4DB9-4938-931A-C7CB57B9C8E5}" type="slidenum">
              <a:rPr lang="en-US" smtClean="0"/>
              <a:t>‹#›</a:t>
            </a:fld>
            <a:endParaRPr lang="en-US" dirty="0"/>
          </a:p>
        </p:txBody>
      </p:sp>
    </p:spTree>
    <p:extLst>
      <p:ext uri="{BB962C8B-B14F-4D97-AF65-F5344CB8AC3E}">
        <p14:creationId xmlns:p14="http://schemas.microsoft.com/office/powerpoint/2010/main" val="3253917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ctr"/>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3887391" y="740569"/>
            <a:ext cx="4629150" cy="3655219"/>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EFDD228-25B3-4F68-ACCA-7C813A37DD2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DB1B63-4DB9-4938-931A-C7CB57B9C8E5}" type="slidenum">
              <a:rPr lang="en-US" smtClean="0"/>
              <a:t>‹#›</a:t>
            </a:fld>
            <a:endParaRPr lang="en-US" dirty="0"/>
          </a:p>
        </p:txBody>
      </p:sp>
    </p:spTree>
    <p:extLst>
      <p:ext uri="{BB962C8B-B14F-4D97-AF65-F5344CB8AC3E}">
        <p14:creationId xmlns:p14="http://schemas.microsoft.com/office/powerpoint/2010/main" val="220555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EFDD228-25B3-4F68-ACCA-7C813A37DD2A}" type="datetimeFigureOut">
              <a:rPr lang="en-US" smtClean="0"/>
              <a:t>1/20/2022</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4DB1B63-4DB9-4938-931A-C7CB57B9C8E5}" type="slidenum">
              <a:rPr lang="en-US" smtClean="0"/>
              <a:t>‹#›</a:t>
            </a:fld>
            <a:endParaRPr lang="en-US" dirty="0"/>
          </a:p>
        </p:txBody>
      </p:sp>
      <p:sp>
        <p:nvSpPr>
          <p:cNvPr id="7" name="Google Shape;6;p1">
            <a:extLst>
              <a:ext uri="{FF2B5EF4-FFF2-40B4-BE49-F238E27FC236}">
                <a16:creationId xmlns:a16="http://schemas.microsoft.com/office/drawing/2014/main" id="{6ABA27BD-A70B-4014-86B2-A9E0A212FC72}"/>
              </a:ext>
            </a:extLst>
          </p:cNvPr>
          <p:cNvSpPr txBox="1">
            <a:spLocks noGrp="1"/>
          </p:cNvSpPr>
          <p:nvPr>
            <p:ph type="title"/>
          </p:nvPr>
        </p:nvSpPr>
        <p:spPr>
          <a:xfrm>
            <a:off x="311700" y="365160"/>
            <a:ext cx="8520600" cy="5727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3300"/>
              <a:buFont typeface="Roboto Condensed"/>
              <a:buNone/>
              <a:defRPr sz="3300" b="1">
                <a:solidFill>
                  <a:schemeClr val="dk1"/>
                </a:solidFill>
                <a:latin typeface="Roboto Condensed"/>
                <a:ea typeface="Roboto Condensed"/>
                <a:cs typeface="Roboto Condensed"/>
                <a:sym typeface="Roboto Condensed"/>
              </a:defRPr>
            </a:lvl1pPr>
            <a:lvl2pPr lvl="1" algn="ctr">
              <a:spcBef>
                <a:spcPts val="0"/>
              </a:spcBef>
              <a:spcAft>
                <a:spcPts val="0"/>
              </a:spcAft>
              <a:buClr>
                <a:schemeClr val="dk1"/>
              </a:buClr>
              <a:buSzPts val="3300"/>
              <a:buFont typeface="Roboto Condensed"/>
              <a:buNone/>
              <a:defRPr sz="3300" b="1">
                <a:solidFill>
                  <a:schemeClr val="dk1"/>
                </a:solidFill>
                <a:latin typeface="Roboto Condensed"/>
                <a:ea typeface="Roboto Condensed"/>
                <a:cs typeface="Roboto Condensed"/>
                <a:sym typeface="Roboto Condensed"/>
              </a:defRPr>
            </a:lvl2pPr>
            <a:lvl3pPr lvl="2" algn="ctr">
              <a:spcBef>
                <a:spcPts val="0"/>
              </a:spcBef>
              <a:spcAft>
                <a:spcPts val="0"/>
              </a:spcAft>
              <a:buClr>
                <a:schemeClr val="dk1"/>
              </a:buClr>
              <a:buSzPts val="3300"/>
              <a:buFont typeface="Roboto Condensed"/>
              <a:buNone/>
              <a:defRPr sz="3300" b="1">
                <a:solidFill>
                  <a:schemeClr val="dk1"/>
                </a:solidFill>
                <a:latin typeface="Roboto Condensed"/>
                <a:ea typeface="Roboto Condensed"/>
                <a:cs typeface="Roboto Condensed"/>
                <a:sym typeface="Roboto Condensed"/>
              </a:defRPr>
            </a:lvl3pPr>
            <a:lvl4pPr lvl="3" algn="ctr">
              <a:spcBef>
                <a:spcPts val="0"/>
              </a:spcBef>
              <a:spcAft>
                <a:spcPts val="0"/>
              </a:spcAft>
              <a:buClr>
                <a:schemeClr val="dk1"/>
              </a:buClr>
              <a:buSzPts val="3300"/>
              <a:buFont typeface="Roboto Condensed"/>
              <a:buNone/>
              <a:defRPr sz="3300" b="1">
                <a:solidFill>
                  <a:schemeClr val="dk1"/>
                </a:solidFill>
                <a:latin typeface="Roboto Condensed"/>
                <a:ea typeface="Roboto Condensed"/>
                <a:cs typeface="Roboto Condensed"/>
                <a:sym typeface="Roboto Condensed"/>
              </a:defRPr>
            </a:lvl4pPr>
            <a:lvl5pPr lvl="4" algn="ctr">
              <a:spcBef>
                <a:spcPts val="0"/>
              </a:spcBef>
              <a:spcAft>
                <a:spcPts val="0"/>
              </a:spcAft>
              <a:buClr>
                <a:schemeClr val="dk1"/>
              </a:buClr>
              <a:buSzPts val="3300"/>
              <a:buFont typeface="Roboto Condensed"/>
              <a:buNone/>
              <a:defRPr sz="3300" b="1">
                <a:solidFill>
                  <a:schemeClr val="dk1"/>
                </a:solidFill>
                <a:latin typeface="Roboto Condensed"/>
                <a:ea typeface="Roboto Condensed"/>
                <a:cs typeface="Roboto Condensed"/>
                <a:sym typeface="Roboto Condensed"/>
              </a:defRPr>
            </a:lvl5pPr>
            <a:lvl6pPr lvl="5" algn="ctr">
              <a:spcBef>
                <a:spcPts val="0"/>
              </a:spcBef>
              <a:spcAft>
                <a:spcPts val="0"/>
              </a:spcAft>
              <a:buClr>
                <a:schemeClr val="dk1"/>
              </a:buClr>
              <a:buSzPts val="3300"/>
              <a:buFont typeface="Roboto Condensed"/>
              <a:buNone/>
              <a:defRPr sz="3300" b="1">
                <a:solidFill>
                  <a:schemeClr val="dk1"/>
                </a:solidFill>
                <a:latin typeface="Roboto Condensed"/>
                <a:ea typeface="Roboto Condensed"/>
                <a:cs typeface="Roboto Condensed"/>
                <a:sym typeface="Roboto Condensed"/>
              </a:defRPr>
            </a:lvl6pPr>
            <a:lvl7pPr lvl="6" algn="ctr">
              <a:spcBef>
                <a:spcPts val="0"/>
              </a:spcBef>
              <a:spcAft>
                <a:spcPts val="0"/>
              </a:spcAft>
              <a:buClr>
                <a:schemeClr val="dk1"/>
              </a:buClr>
              <a:buSzPts val="3300"/>
              <a:buFont typeface="Roboto Condensed"/>
              <a:buNone/>
              <a:defRPr sz="3300" b="1">
                <a:solidFill>
                  <a:schemeClr val="dk1"/>
                </a:solidFill>
                <a:latin typeface="Roboto Condensed"/>
                <a:ea typeface="Roboto Condensed"/>
                <a:cs typeface="Roboto Condensed"/>
                <a:sym typeface="Roboto Condensed"/>
              </a:defRPr>
            </a:lvl7pPr>
            <a:lvl8pPr lvl="7" algn="ctr">
              <a:spcBef>
                <a:spcPts val="0"/>
              </a:spcBef>
              <a:spcAft>
                <a:spcPts val="0"/>
              </a:spcAft>
              <a:buClr>
                <a:schemeClr val="dk1"/>
              </a:buClr>
              <a:buSzPts val="3300"/>
              <a:buFont typeface="Roboto Condensed"/>
              <a:buNone/>
              <a:defRPr sz="3300" b="1">
                <a:solidFill>
                  <a:schemeClr val="dk1"/>
                </a:solidFill>
                <a:latin typeface="Roboto Condensed"/>
                <a:ea typeface="Roboto Condensed"/>
                <a:cs typeface="Roboto Condensed"/>
                <a:sym typeface="Roboto Condensed"/>
              </a:defRPr>
            </a:lvl8pPr>
            <a:lvl9pPr lvl="8" algn="ctr">
              <a:spcBef>
                <a:spcPts val="0"/>
              </a:spcBef>
              <a:spcAft>
                <a:spcPts val="0"/>
              </a:spcAft>
              <a:buClr>
                <a:schemeClr val="dk1"/>
              </a:buClr>
              <a:buSzPts val="3300"/>
              <a:buFont typeface="Roboto Condensed"/>
              <a:buNone/>
              <a:defRPr sz="3300" b="1">
                <a:solidFill>
                  <a:schemeClr val="dk1"/>
                </a:solidFill>
                <a:latin typeface="Roboto Condensed"/>
                <a:ea typeface="Roboto Condensed"/>
                <a:cs typeface="Roboto Condensed"/>
                <a:sym typeface="Roboto Condensed"/>
              </a:defRPr>
            </a:lvl9pPr>
          </a:lstStyle>
          <a:p>
            <a:endParaRPr dirty="0"/>
          </a:p>
        </p:txBody>
      </p:sp>
      <p:sp>
        <p:nvSpPr>
          <p:cNvPr id="8" name="Google Shape;7;p1">
            <a:extLst>
              <a:ext uri="{FF2B5EF4-FFF2-40B4-BE49-F238E27FC236}">
                <a16:creationId xmlns:a16="http://schemas.microsoft.com/office/drawing/2014/main" id="{A75ABE07-CCDF-42B8-9369-BEB24880BE98}"/>
              </a:ext>
            </a:extLst>
          </p:cNvPr>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Roboto Condensed"/>
              <a:buChar char="●"/>
              <a:defRPr sz="1600">
                <a:solidFill>
                  <a:schemeClr val="dk1"/>
                </a:solidFill>
                <a:latin typeface="Roboto Condensed"/>
                <a:ea typeface="Roboto Condensed"/>
                <a:cs typeface="Roboto Condensed"/>
                <a:sym typeface="Roboto Condensed"/>
              </a:defRPr>
            </a:lvl1pPr>
            <a:lvl2pPr marL="914400" lvl="1" indent="-330200">
              <a:lnSpc>
                <a:spcPct val="100000"/>
              </a:lnSpc>
              <a:spcBef>
                <a:spcPts val="1600"/>
              </a:spcBef>
              <a:spcAft>
                <a:spcPts val="0"/>
              </a:spcAft>
              <a:buClr>
                <a:schemeClr val="dk1"/>
              </a:buClr>
              <a:buSzPts val="1600"/>
              <a:buFont typeface="Roboto Condensed"/>
              <a:buChar char="○"/>
              <a:defRPr sz="1600">
                <a:solidFill>
                  <a:schemeClr val="dk1"/>
                </a:solidFill>
                <a:latin typeface="Roboto Condensed"/>
                <a:ea typeface="Roboto Condensed"/>
                <a:cs typeface="Roboto Condensed"/>
                <a:sym typeface="Roboto Condensed"/>
              </a:defRPr>
            </a:lvl2pPr>
            <a:lvl3pPr marL="1371600" lvl="2" indent="-330200">
              <a:lnSpc>
                <a:spcPct val="100000"/>
              </a:lnSpc>
              <a:spcBef>
                <a:spcPts val="1600"/>
              </a:spcBef>
              <a:spcAft>
                <a:spcPts val="0"/>
              </a:spcAft>
              <a:buClr>
                <a:schemeClr val="dk1"/>
              </a:buClr>
              <a:buSzPts val="1600"/>
              <a:buFont typeface="Roboto Condensed"/>
              <a:buChar char="■"/>
              <a:defRPr sz="1600">
                <a:solidFill>
                  <a:schemeClr val="dk1"/>
                </a:solidFill>
                <a:latin typeface="Roboto Condensed"/>
                <a:ea typeface="Roboto Condensed"/>
                <a:cs typeface="Roboto Condensed"/>
                <a:sym typeface="Roboto Condensed"/>
              </a:defRPr>
            </a:lvl3pPr>
            <a:lvl4pPr marL="1828800" lvl="3" indent="-330200">
              <a:lnSpc>
                <a:spcPct val="100000"/>
              </a:lnSpc>
              <a:spcBef>
                <a:spcPts val="1600"/>
              </a:spcBef>
              <a:spcAft>
                <a:spcPts val="0"/>
              </a:spcAft>
              <a:buClr>
                <a:schemeClr val="dk1"/>
              </a:buClr>
              <a:buSzPts val="1600"/>
              <a:buFont typeface="Roboto Condensed"/>
              <a:buChar char="●"/>
              <a:defRPr sz="1600">
                <a:solidFill>
                  <a:schemeClr val="dk1"/>
                </a:solidFill>
                <a:latin typeface="Roboto Condensed"/>
                <a:ea typeface="Roboto Condensed"/>
                <a:cs typeface="Roboto Condensed"/>
                <a:sym typeface="Roboto Condensed"/>
              </a:defRPr>
            </a:lvl4pPr>
            <a:lvl5pPr marL="2286000" lvl="4" indent="-330200">
              <a:lnSpc>
                <a:spcPct val="100000"/>
              </a:lnSpc>
              <a:spcBef>
                <a:spcPts val="1600"/>
              </a:spcBef>
              <a:spcAft>
                <a:spcPts val="0"/>
              </a:spcAft>
              <a:buClr>
                <a:schemeClr val="dk1"/>
              </a:buClr>
              <a:buSzPts val="1600"/>
              <a:buFont typeface="Roboto Condensed"/>
              <a:buChar char="○"/>
              <a:defRPr sz="1600">
                <a:solidFill>
                  <a:schemeClr val="dk1"/>
                </a:solidFill>
                <a:latin typeface="Roboto Condensed"/>
                <a:ea typeface="Roboto Condensed"/>
                <a:cs typeface="Roboto Condensed"/>
                <a:sym typeface="Roboto Condensed"/>
              </a:defRPr>
            </a:lvl5pPr>
            <a:lvl6pPr marL="2743200" lvl="5" indent="-330200">
              <a:lnSpc>
                <a:spcPct val="100000"/>
              </a:lnSpc>
              <a:spcBef>
                <a:spcPts val="1600"/>
              </a:spcBef>
              <a:spcAft>
                <a:spcPts val="0"/>
              </a:spcAft>
              <a:buClr>
                <a:schemeClr val="dk1"/>
              </a:buClr>
              <a:buSzPts val="1600"/>
              <a:buFont typeface="Roboto Condensed"/>
              <a:buChar char="■"/>
              <a:defRPr sz="1600">
                <a:solidFill>
                  <a:schemeClr val="dk1"/>
                </a:solidFill>
                <a:latin typeface="Roboto Condensed"/>
                <a:ea typeface="Roboto Condensed"/>
                <a:cs typeface="Roboto Condensed"/>
                <a:sym typeface="Roboto Condensed"/>
              </a:defRPr>
            </a:lvl6pPr>
            <a:lvl7pPr marL="3200400" lvl="6" indent="-330200">
              <a:lnSpc>
                <a:spcPct val="100000"/>
              </a:lnSpc>
              <a:spcBef>
                <a:spcPts val="1600"/>
              </a:spcBef>
              <a:spcAft>
                <a:spcPts val="0"/>
              </a:spcAft>
              <a:buClr>
                <a:schemeClr val="dk1"/>
              </a:buClr>
              <a:buSzPts val="1600"/>
              <a:buFont typeface="Roboto Condensed"/>
              <a:buChar char="●"/>
              <a:defRPr sz="1600">
                <a:solidFill>
                  <a:schemeClr val="dk1"/>
                </a:solidFill>
                <a:latin typeface="Roboto Condensed"/>
                <a:ea typeface="Roboto Condensed"/>
                <a:cs typeface="Roboto Condensed"/>
                <a:sym typeface="Roboto Condensed"/>
              </a:defRPr>
            </a:lvl7pPr>
            <a:lvl8pPr marL="3657600" lvl="7" indent="-330200">
              <a:lnSpc>
                <a:spcPct val="100000"/>
              </a:lnSpc>
              <a:spcBef>
                <a:spcPts val="1600"/>
              </a:spcBef>
              <a:spcAft>
                <a:spcPts val="0"/>
              </a:spcAft>
              <a:buClr>
                <a:schemeClr val="dk1"/>
              </a:buClr>
              <a:buSzPts val="1600"/>
              <a:buFont typeface="Roboto Condensed"/>
              <a:buChar char="○"/>
              <a:defRPr sz="1600">
                <a:solidFill>
                  <a:schemeClr val="dk1"/>
                </a:solidFill>
                <a:latin typeface="Roboto Condensed"/>
                <a:ea typeface="Roboto Condensed"/>
                <a:cs typeface="Roboto Condensed"/>
                <a:sym typeface="Roboto Condensed"/>
              </a:defRPr>
            </a:lvl8pPr>
            <a:lvl9pPr marL="4114800" lvl="8" indent="-330200">
              <a:lnSpc>
                <a:spcPct val="100000"/>
              </a:lnSpc>
              <a:spcBef>
                <a:spcPts val="1600"/>
              </a:spcBef>
              <a:spcAft>
                <a:spcPts val="1600"/>
              </a:spcAft>
              <a:buClr>
                <a:schemeClr val="dk1"/>
              </a:buClr>
              <a:buSzPts val="1600"/>
              <a:buFont typeface="Roboto Condensed"/>
              <a:buChar char="■"/>
              <a:defRPr sz="1600">
                <a:solidFill>
                  <a:schemeClr val="dk1"/>
                </a:solidFill>
                <a:latin typeface="Roboto Condensed"/>
                <a:ea typeface="Roboto Condensed"/>
                <a:cs typeface="Roboto Condensed"/>
                <a:sym typeface="Roboto Condensed"/>
              </a:defRPr>
            </a:lvl9pPr>
          </a:lstStyle>
          <a:p>
            <a:endParaRPr dirty="0"/>
          </a:p>
        </p:txBody>
      </p:sp>
    </p:spTree>
    <p:extLst>
      <p:ext uri="{BB962C8B-B14F-4D97-AF65-F5344CB8AC3E}">
        <p14:creationId xmlns:p14="http://schemas.microsoft.com/office/powerpoint/2010/main" val="28469896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100000"/>
        </a:lnSpc>
        <a:spcBef>
          <a:spcPct val="0"/>
        </a:spcBef>
        <a:buNone/>
        <a:defRPr sz="3300" kern="1200">
          <a:solidFill>
            <a:schemeClr val="tx1"/>
          </a:solidFill>
          <a:latin typeface="+mj-lt"/>
          <a:ea typeface="+mj-ea"/>
          <a:cs typeface="+mj-cs"/>
        </a:defRPr>
      </a:lvl1pPr>
    </p:titleStyle>
    <p:bodyStyle>
      <a:lvl1pPr marL="365760" indent="0" algn="l" defTabSz="685800" rtl="0" eaLnBrk="1" latinLnBrk="0" hangingPunct="1">
        <a:lnSpc>
          <a:spcPct val="90000"/>
        </a:lnSpc>
        <a:spcBef>
          <a:spcPts val="750"/>
        </a:spcBef>
        <a:buFontTx/>
        <a:buNone/>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854E6-43C7-4670-BA7A-1B9166210162}"/>
              </a:ext>
            </a:extLst>
          </p:cNvPr>
          <p:cNvSpPr>
            <a:spLocks noGrp="1"/>
          </p:cNvSpPr>
          <p:nvPr>
            <p:ph type="ctrTitle"/>
          </p:nvPr>
        </p:nvSpPr>
        <p:spPr/>
        <p:txBody>
          <a:bodyPr/>
          <a:lstStyle/>
          <a:p>
            <a:r>
              <a:rPr lang="en-US" sz="3600" dirty="0"/>
              <a:t>Management of Respiratory Failure</a:t>
            </a:r>
          </a:p>
        </p:txBody>
      </p:sp>
      <p:sp>
        <p:nvSpPr>
          <p:cNvPr id="3" name="Subtitle 2">
            <a:extLst>
              <a:ext uri="{FF2B5EF4-FFF2-40B4-BE49-F238E27FC236}">
                <a16:creationId xmlns:a16="http://schemas.microsoft.com/office/drawing/2014/main" id="{CDA6A22D-E0EF-4209-8510-543CC50F4D4D}"/>
              </a:ext>
            </a:extLst>
          </p:cNvPr>
          <p:cNvSpPr>
            <a:spLocks noGrp="1"/>
          </p:cNvSpPr>
          <p:nvPr>
            <p:ph type="subTitle" idx="1"/>
          </p:nvPr>
        </p:nvSpPr>
        <p:spPr>
          <a:xfrm>
            <a:off x="581424" y="3474674"/>
            <a:ext cx="3068400" cy="1375932"/>
          </a:xfrm>
        </p:spPr>
        <p:txBody>
          <a:bodyPr>
            <a:noAutofit/>
          </a:bodyPr>
          <a:lstStyle/>
          <a:p>
            <a:r>
              <a:rPr lang="en-US" sz="1600" dirty="0"/>
              <a:t>Mo’men Al-Shawabkeh</a:t>
            </a:r>
          </a:p>
          <a:p>
            <a:r>
              <a:rPr lang="en-US" sz="1600" dirty="0"/>
              <a:t>Huthifa Abu Nawas</a:t>
            </a:r>
          </a:p>
          <a:p>
            <a:endParaRPr lang="en-US" sz="1600" dirty="0"/>
          </a:p>
          <a:p>
            <a:r>
              <a:rPr lang="en-US" sz="1600" dirty="0"/>
              <a:t>Supervised by: </a:t>
            </a:r>
          </a:p>
          <a:p>
            <a:pPr lvl="1"/>
            <a:r>
              <a:rPr lang="en-US" sz="1600" dirty="0">
                <a:solidFill>
                  <a:srgbClr val="5FC2AB"/>
                </a:solidFill>
              </a:rPr>
              <a:t>Dr. Meeran Bataineh</a:t>
            </a:r>
          </a:p>
        </p:txBody>
      </p:sp>
    </p:spTree>
    <p:extLst>
      <p:ext uri="{BB962C8B-B14F-4D97-AF65-F5344CB8AC3E}">
        <p14:creationId xmlns:p14="http://schemas.microsoft.com/office/powerpoint/2010/main" val="859928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A58BF-B6A4-4BD1-9179-44202F34F63F}"/>
              </a:ext>
            </a:extLst>
          </p:cNvPr>
          <p:cNvSpPr>
            <a:spLocks noGrp="1"/>
          </p:cNvSpPr>
          <p:nvPr>
            <p:ph type="title"/>
          </p:nvPr>
        </p:nvSpPr>
        <p:spPr/>
        <p:txBody>
          <a:bodyPr/>
          <a:lstStyle/>
          <a:p>
            <a:r>
              <a:rPr lang="en-US" dirty="0"/>
              <a:t>Investigations</a:t>
            </a:r>
          </a:p>
        </p:txBody>
      </p:sp>
      <p:sp>
        <p:nvSpPr>
          <p:cNvPr id="3" name="Content Placeholder 2">
            <a:extLst>
              <a:ext uri="{FF2B5EF4-FFF2-40B4-BE49-F238E27FC236}">
                <a16:creationId xmlns:a16="http://schemas.microsoft.com/office/drawing/2014/main" id="{DBE1B593-86AB-4B21-B05D-C9C3DA13B1E9}"/>
              </a:ext>
            </a:extLst>
          </p:cNvPr>
          <p:cNvSpPr>
            <a:spLocks noGrp="1"/>
          </p:cNvSpPr>
          <p:nvPr>
            <p:ph idx="1"/>
          </p:nvPr>
        </p:nvSpPr>
        <p:spPr/>
        <p:txBody>
          <a:bodyPr/>
          <a:lstStyle/>
          <a:p>
            <a:pPr marL="285750" indent="-285750" algn="just"/>
            <a:r>
              <a:rPr lang="en-US" dirty="0"/>
              <a:t>Chest radiography is </a:t>
            </a:r>
            <a:r>
              <a:rPr lang="en-US" b="1" dirty="0">
                <a:solidFill>
                  <a:srgbClr val="FF0000"/>
                </a:solidFill>
              </a:rPr>
              <a:t>essential</a:t>
            </a:r>
            <a:r>
              <a:rPr lang="en-US" dirty="0"/>
              <a:t> in the evaluation of respiratory failure because it frequently reveals the cause.</a:t>
            </a:r>
          </a:p>
          <a:p>
            <a:pPr marL="285750" indent="-285750" algn="just"/>
            <a:endParaRPr lang="en-US" dirty="0"/>
          </a:p>
          <a:p>
            <a:pPr marL="285750" indent="-285750" algn="just"/>
            <a:r>
              <a:rPr lang="en-US" dirty="0"/>
              <a:t>Further investigations can be carried out as indicated by the initial findings and may include a high‐resolution CT scan (HRCT) if underlying </a:t>
            </a:r>
            <a:r>
              <a:rPr lang="en-US" b="1" dirty="0"/>
              <a:t>fibrotic lung disease </a:t>
            </a:r>
            <a:r>
              <a:rPr lang="en-US" dirty="0"/>
              <a:t>is suspected, CT Pulmonary Angiogram (CTPA) if a </a:t>
            </a:r>
            <a:r>
              <a:rPr lang="en-US" b="1" dirty="0"/>
              <a:t>pulmonary embolus </a:t>
            </a:r>
            <a:r>
              <a:rPr lang="en-US" dirty="0"/>
              <a:t>is suspected.</a:t>
            </a:r>
          </a:p>
          <a:p>
            <a:pPr marL="285750" indent="-285750" algn="just"/>
            <a:endParaRPr lang="en-US" dirty="0"/>
          </a:p>
          <a:p>
            <a:pPr marL="285750" indent="-285750" algn="just"/>
            <a:r>
              <a:rPr lang="en-US" dirty="0"/>
              <a:t>Echocardiography </a:t>
            </a:r>
            <a:r>
              <a:rPr lang="en-US" b="1" dirty="0"/>
              <a:t>need not be performed </a:t>
            </a:r>
            <a:r>
              <a:rPr lang="en-US" dirty="0"/>
              <a:t>routinely in all patients with respiratory failure. However, it is a useful test when a cardiac cause of acute respiratory failure is suspected.</a:t>
            </a:r>
          </a:p>
          <a:p>
            <a:pPr marL="285750" indent="-285750" algn="just"/>
            <a:endParaRPr lang="en-US" dirty="0"/>
          </a:p>
          <a:p>
            <a:pPr marL="285750" indent="-285750" algn="just"/>
            <a:r>
              <a:rPr lang="en-US" dirty="0"/>
              <a:t>Patients with acute respiratory failure generally are unable to perform pulmonary function tests (PFTs); however, these tests are useful in the evaluation of </a:t>
            </a:r>
            <a:r>
              <a:rPr lang="en-US" b="1" dirty="0"/>
              <a:t>chronic respiratory failure</a:t>
            </a:r>
            <a:r>
              <a:rPr lang="en-US" dirty="0"/>
              <a:t>.</a:t>
            </a:r>
          </a:p>
          <a:p>
            <a:pPr marL="285750" indent="-285750" algn="just"/>
            <a:endParaRPr lang="en-US" dirty="0"/>
          </a:p>
        </p:txBody>
      </p:sp>
    </p:spTree>
    <p:extLst>
      <p:ext uri="{BB962C8B-B14F-4D97-AF65-F5344CB8AC3E}">
        <p14:creationId xmlns:p14="http://schemas.microsoft.com/office/powerpoint/2010/main" val="2464163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17D54-C972-45F4-93D1-FA7057CED988}"/>
              </a:ext>
            </a:extLst>
          </p:cNvPr>
          <p:cNvSpPr>
            <a:spLocks noGrp="1"/>
          </p:cNvSpPr>
          <p:nvPr>
            <p:ph type="title"/>
          </p:nvPr>
        </p:nvSpPr>
        <p:spPr/>
        <p:txBody>
          <a:bodyPr/>
          <a:lstStyle/>
          <a:p>
            <a:r>
              <a:rPr lang="en-US" dirty="0"/>
              <a:t>Management</a:t>
            </a:r>
          </a:p>
        </p:txBody>
      </p:sp>
    </p:spTree>
    <p:extLst>
      <p:ext uri="{BB962C8B-B14F-4D97-AF65-F5344CB8AC3E}">
        <p14:creationId xmlns:p14="http://schemas.microsoft.com/office/powerpoint/2010/main" val="871596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D4ED2-47F4-43C4-A3A4-0491F76D934E}"/>
              </a:ext>
            </a:extLst>
          </p:cNvPr>
          <p:cNvSpPr>
            <a:spLocks noGrp="1"/>
          </p:cNvSpPr>
          <p:nvPr>
            <p:ph type="title"/>
          </p:nvPr>
        </p:nvSpPr>
        <p:spPr/>
        <p:txBody>
          <a:bodyPr/>
          <a:lstStyle/>
          <a:p>
            <a:r>
              <a:rPr lang="en-US" dirty="0"/>
              <a:t>The Goal</a:t>
            </a:r>
          </a:p>
        </p:txBody>
      </p:sp>
      <p:sp>
        <p:nvSpPr>
          <p:cNvPr id="3" name="Content Placeholder 2">
            <a:extLst>
              <a:ext uri="{FF2B5EF4-FFF2-40B4-BE49-F238E27FC236}">
                <a16:creationId xmlns:a16="http://schemas.microsoft.com/office/drawing/2014/main" id="{C0B08B2E-FED6-49AB-A8EF-DBF508A330E5}"/>
              </a:ext>
            </a:extLst>
          </p:cNvPr>
          <p:cNvSpPr>
            <a:spLocks noGrp="1"/>
          </p:cNvSpPr>
          <p:nvPr>
            <p:ph idx="1"/>
          </p:nvPr>
        </p:nvSpPr>
        <p:spPr/>
        <p:txBody>
          <a:bodyPr/>
          <a:lstStyle/>
          <a:p>
            <a:pPr marL="285750" indent="-285750" algn="just"/>
            <a:r>
              <a:rPr lang="en-US" sz="1400" dirty="0"/>
              <a:t>To assure adequate oxygen delivery to tissues, generally achieved with an arterial oxygen tension (PaO</a:t>
            </a:r>
            <a:r>
              <a:rPr lang="en-US" sz="1400" baseline="-25000" dirty="0"/>
              <a:t>2</a:t>
            </a:r>
            <a:r>
              <a:rPr lang="en-US" sz="1400" dirty="0"/>
              <a:t>) of 60 mm Hg or an arterial oxygen saturation (SaO</a:t>
            </a:r>
            <a:r>
              <a:rPr lang="en-US" sz="1400" baseline="-25000" dirty="0"/>
              <a:t>2</a:t>
            </a:r>
            <a:r>
              <a:rPr lang="en-US" sz="1400" dirty="0"/>
              <a:t>) greater than 90%.</a:t>
            </a:r>
          </a:p>
          <a:p>
            <a:pPr marL="285750" indent="-285750" algn="just"/>
            <a:endParaRPr lang="en-US" sz="1400" dirty="0"/>
          </a:p>
          <a:p>
            <a:pPr marL="285750" indent="-285750" algn="just"/>
            <a:r>
              <a:rPr lang="en-US" sz="1400" dirty="0"/>
              <a:t>Supplemental oxygen is administered via nasal cannulas or face mask; however, in patients with severe hypoxemia (PaO</a:t>
            </a:r>
            <a:r>
              <a:rPr lang="en-US" sz="1400" baseline="-25000" dirty="0"/>
              <a:t>2</a:t>
            </a:r>
            <a:r>
              <a:rPr lang="en-US" sz="1400" dirty="0"/>
              <a:t> less than 50 mmHg) → Endotracheal intubation and mechanical ventilation are often required.</a:t>
            </a:r>
          </a:p>
          <a:p>
            <a:pPr marL="285750" indent="-285750" algn="just"/>
            <a:endParaRPr lang="en-US" sz="1400" dirty="0"/>
          </a:p>
          <a:p>
            <a:pPr marL="285750" indent="-285750" algn="just"/>
            <a:r>
              <a:rPr lang="en-US" sz="1400" b="1" u="sng" dirty="0"/>
              <a:t>Type 1 respiratory failure:</a:t>
            </a:r>
            <a:r>
              <a:rPr lang="en-US" sz="1400" dirty="0"/>
              <a:t> Mainly oxygen therapy.</a:t>
            </a:r>
          </a:p>
          <a:p>
            <a:pPr marL="285750" indent="-285750" algn="just"/>
            <a:endParaRPr lang="en-US" sz="1400" dirty="0"/>
          </a:p>
          <a:p>
            <a:pPr marL="285750" indent="-285750" algn="just"/>
            <a:r>
              <a:rPr lang="en-US" sz="1400" b="1" u="sng" dirty="0"/>
              <a:t>Type 2 respiratory failure:</a:t>
            </a:r>
            <a:r>
              <a:rPr lang="en-US" sz="1400" dirty="0"/>
              <a:t> Non‐invasive ventilation </a:t>
            </a:r>
            <a:r>
              <a:rPr lang="en-US" sz="1400" b="1" dirty="0">
                <a:solidFill>
                  <a:srgbClr val="FF0000"/>
                </a:solidFill>
              </a:rPr>
              <a:t>(treatment of choice)</a:t>
            </a:r>
            <a:r>
              <a:rPr lang="en-US" sz="1400" dirty="0"/>
              <a:t>, Intubation and ventilation, or palliative care.</a:t>
            </a:r>
          </a:p>
        </p:txBody>
      </p:sp>
    </p:spTree>
    <p:extLst>
      <p:ext uri="{BB962C8B-B14F-4D97-AF65-F5344CB8AC3E}">
        <p14:creationId xmlns:p14="http://schemas.microsoft.com/office/powerpoint/2010/main" val="4249174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3295F-47BD-493C-ABA1-D832B9748041}"/>
              </a:ext>
            </a:extLst>
          </p:cNvPr>
          <p:cNvSpPr>
            <a:spLocks noGrp="1"/>
          </p:cNvSpPr>
          <p:nvPr>
            <p:ph type="title"/>
          </p:nvPr>
        </p:nvSpPr>
        <p:spPr/>
        <p:txBody>
          <a:bodyPr/>
          <a:lstStyle/>
          <a:p>
            <a:r>
              <a:rPr lang="en-US" dirty="0"/>
              <a:t>General Management</a:t>
            </a:r>
          </a:p>
        </p:txBody>
      </p:sp>
      <p:sp>
        <p:nvSpPr>
          <p:cNvPr id="3" name="Content Placeholder 2">
            <a:extLst>
              <a:ext uri="{FF2B5EF4-FFF2-40B4-BE49-F238E27FC236}">
                <a16:creationId xmlns:a16="http://schemas.microsoft.com/office/drawing/2014/main" id="{40702B67-B920-4E66-AE86-B7DEF754C978}"/>
              </a:ext>
            </a:extLst>
          </p:cNvPr>
          <p:cNvSpPr>
            <a:spLocks noGrp="1"/>
          </p:cNvSpPr>
          <p:nvPr>
            <p:ph idx="1"/>
          </p:nvPr>
        </p:nvSpPr>
        <p:spPr/>
        <p:txBody>
          <a:bodyPr/>
          <a:lstStyle/>
          <a:p>
            <a:pPr marL="285750" indent="-285750" algn="just"/>
            <a:r>
              <a:rPr lang="en-US" sz="1200" dirty="0"/>
              <a:t>Patients generally are prescribed </a:t>
            </a:r>
            <a:r>
              <a:rPr lang="en-US" sz="1200" b="1" dirty="0"/>
              <a:t>bed rest </a:t>
            </a:r>
            <a:r>
              <a:rPr lang="en-US" sz="1200" dirty="0"/>
              <a:t>during early phases of respiratory failure management.</a:t>
            </a:r>
          </a:p>
          <a:p>
            <a:pPr marL="285750" indent="-285750" algn="just"/>
            <a:endParaRPr lang="en-US" sz="1200" dirty="0"/>
          </a:p>
          <a:p>
            <a:pPr marL="285750" indent="-285750" algn="just"/>
            <a:r>
              <a:rPr lang="en-US" sz="1200" dirty="0"/>
              <a:t>Consultation with a pulmonary specialist and an intensivist are often required.</a:t>
            </a:r>
          </a:p>
          <a:p>
            <a:pPr marL="285750" indent="-285750" algn="just"/>
            <a:endParaRPr lang="en-US" sz="1200" dirty="0"/>
          </a:p>
          <a:p>
            <a:pPr marL="285750" indent="-285750" algn="just"/>
            <a:r>
              <a:rPr lang="en-US" sz="1200" dirty="0"/>
              <a:t>Most patients with chronic respiratory failure can be </a:t>
            </a:r>
            <a:r>
              <a:rPr lang="en-US" sz="1200" b="1" dirty="0">
                <a:solidFill>
                  <a:srgbClr val="FF0000"/>
                </a:solidFill>
              </a:rPr>
              <a:t>treated at home </a:t>
            </a:r>
            <a:r>
              <a:rPr lang="en-US" sz="1200" dirty="0"/>
              <a:t>with oxygen supplementation and/or ventilatory assist devices along with therapy for their underlying disease.</a:t>
            </a:r>
          </a:p>
          <a:p>
            <a:pPr marL="285750" indent="-285750" algn="just"/>
            <a:endParaRPr lang="en-US" sz="1200" dirty="0"/>
          </a:p>
          <a:p>
            <a:pPr marL="285750" indent="-285750" algn="just"/>
            <a:r>
              <a:rPr lang="en-US" sz="1200" dirty="0"/>
              <a:t>Exacerbations \ acute </a:t>
            </a:r>
            <a:r>
              <a:rPr lang="en-US" sz="1200" dirty="0">
                <a:latin typeface="Roboto" panose="02000000000000000000" pitchFamily="2" charset="0"/>
                <a:ea typeface="Roboto" panose="02000000000000000000" pitchFamily="2" charset="0"/>
              </a:rPr>
              <a:t>→</a:t>
            </a:r>
            <a:r>
              <a:rPr lang="en-US" sz="1200" dirty="0"/>
              <a:t> Admission to </a:t>
            </a:r>
            <a:r>
              <a:rPr lang="en-US" sz="1200" b="1" dirty="0">
                <a:solidFill>
                  <a:srgbClr val="FF0000"/>
                </a:solidFill>
              </a:rPr>
              <a:t>ICU</a:t>
            </a:r>
            <a:r>
              <a:rPr lang="en-US" sz="1200" dirty="0"/>
              <a:t>.</a:t>
            </a:r>
          </a:p>
          <a:p>
            <a:pPr marL="285750" indent="-285750" algn="just"/>
            <a:endParaRPr lang="en-US" sz="1200" dirty="0"/>
          </a:p>
          <a:p>
            <a:pPr marL="285750" indent="-285750" algn="just"/>
            <a:r>
              <a:rPr lang="en-US" sz="1200" dirty="0"/>
              <a:t>After secure airways </a:t>
            </a:r>
            <a:r>
              <a:rPr lang="en-US" sz="1200" dirty="0">
                <a:latin typeface="Roboto" panose="02000000000000000000" pitchFamily="2" charset="0"/>
                <a:ea typeface="Roboto" panose="02000000000000000000" pitchFamily="2" charset="0"/>
              </a:rPr>
              <a:t>→</a:t>
            </a:r>
            <a:r>
              <a:rPr lang="en-US" sz="1200" dirty="0"/>
              <a:t> </a:t>
            </a:r>
            <a:r>
              <a:rPr lang="en-US" sz="1200" b="1" dirty="0">
                <a:solidFill>
                  <a:srgbClr val="FF0000"/>
                </a:solidFill>
              </a:rPr>
              <a:t>Hypoxemia</a:t>
            </a:r>
            <a:r>
              <a:rPr lang="en-US" sz="1200" b="1" dirty="0"/>
              <a:t> is the major immediate threat to organ function</a:t>
            </a:r>
            <a:r>
              <a:rPr lang="en-US" sz="1200" dirty="0"/>
              <a:t>.</a:t>
            </a:r>
          </a:p>
          <a:p>
            <a:pPr marL="285750" indent="-285750" algn="just"/>
            <a:endParaRPr lang="en-US" sz="1200" dirty="0"/>
          </a:p>
          <a:p>
            <a:pPr marL="285750" indent="-285750" algn="just"/>
            <a:r>
              <a:rPr lang="en-US" sz="1200" dirty="0"/>
              <a:t>Hypercapnia should be tolerated until the arterial blood </a:t>
            </a:r>
            <a:r>
              <a:rPr lang="en-US" sz="1200" b="1" dirty="0">
                <a:solidFill>
                  <a:srgbClr val="FF0000"/>
                </a:solidFill>
              </a:rPr>
              <a:t>pH falls below 7.2</a:t>
            </a:r>
          </a:p>
          <a:p>
            <a:pPr marL="285750" indent="-285750" algn="just"/>
            <a:endParaRPr lang="en-US" sz="1200" dirty="0"/>
          </a:p>
          <a:p>
            <a:pPr marL="285750" indent="-285750" algn="just"/>
            <a:r>
              <a:rPr lang="en-US" sz="1200" dirty="0"/>
              <a:t>After the patient’s hypoxemia is corrected and the ventilatory and hemodynamic status have stabilized </a:t>
            </a:r>
            <a:r>
              <a:rPr lang="en-US" sz="1200" dirty="0">
                <a:latin typeface="Roboto" panose="02000000000000000000" pitchFamily="2" charset="0"/>
                <a:ea typeface="Roboto" panose="02000000000000000000" pitchFamily="2" charset="0"/>
              </a:rPr>
              <a:t>→</a:t>
            </a:r>
            <a:r>
              <a:rPr lang="en-US" sz="1200" dirty="0"/>
              <a:t> </a:t>
            </a:r>
            <a:r>
              <a:rPr lang="en-US" sz="1200" b="1" dirty="0"/>
              <a:t>identify and correct</a:t>
            </a:r>
            <a:r>
              <a:rPr lang="en-US" sz="1200" dirty="0"/>
              <a:t> the underlying process.</a:t>
            </a:r>
          </a:p>
          <a:p>
            <a:pPr marL="285750" indent="-285750" algn="just"/>
            <a:endParaRPr lang="en-US" sz="1200" dirty="0"/>
          </a:p>
          <a:p>
            <a:pPr marL="285750" indent="-285750" algn="just"/>
            <a:r>
              <a:rPr lang="en-US" sz="1200" dirty="0"/>
              <a:t>If respiratory failure resulted from an </a:t>
            </a:r>
            <a:r>
              <a:rPr lang="en-US" sz="1200" b="1" dirty="0"/>
              <a:t>overdose of sedative drugs </a:t>
            </a:r>
            <a:r>
              <a:rPr lang="en-US" sz="1200" dirty="0"/>
              <a:t>such as opioids or benzodiazepines, then the </a:t>
            </a:r>
            <a:r>
              <a:rPr lang="en-US" sz="1200" b="1" dirty="0">
                <a:solidFill>
                  <a:srgbClr val="FF0000"/>
                </a:solidFill>
              </a:rPr>
              <a:t>appropriate antidote </a:t>
            </a:r>
            <a:r>
              <a:rPr lang="en-US" sz="1200" dirty="0"/>
              <a:t>(Naloxone or flumazenil, respectively) will be given.</a:t>
            </a:r>
          </a:p>
          <a:p>
            <a:pPr marL="285750" indent="-285750" algn="just"/>
            <a:endParaRPr lang="en-US" sz="1200" dirty="0"/>
          </a:p>
          <a:p>
            <a:pPr marL="285750" indent="-285750" algn="just"/>
            <a:endParaRPr lang="en-US" sz="1200" dirty="0"/>
          </a:p>
        </p:txBody>
      </p:sp>
    </p:spTree>
    <p:extLst>
      <p:ext uri="{BB962C8B-B14F-4D97-AF65-F5344CB8AC3E}">
        <p14:creationId xmlns:p14="http://schemas.microsoft.com/office/powerpoint/2010/main" val="1563945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6E4D0-E772-4B06-B203-F4063E50F54E}"/>
              </a:ext>
            </a:extLst>
          </p:cNvPr>
          <p:cNvSpPr>
            <a:spLocks noGrp="1"/>
          </p:cNvSpPr>
          <p:nvPr>
            <p:ph type="title"/>
          </p:nvPr>
        </p:nvSpPr>
        <p:spPr/>
        <p:txBody>
          <a:bodyPr/>
          <a:lstStyle/>
          <a:p>
            <a:r>
              <a:rPr lang="en-US" dirty="0"/>
              <a:t>Oxygen Therapy</a:t>
            </a:r>
          </a:p>
        </p:txBody>
      </p:sp>
      <p:sp>
        <p:nvSpPr>
          <p:cNvPr id="3" name="Content Placeholder 2">
            <a:extLst>
              <a:ext uri="{FF2B5EF4-FFF2-40B4-BE49-F238E27FC236}">
                <a16:creationId xmlns:a16="http://schemas.microsoft.com/office/drawing/2014/main" id="{80339D66-186D-4FB5-9405-68806F11A8E4}"/>
              </a:ext>
            </a:extLst>
          </p:cNvPr>
          <p:cNvSpPr>
            <a:spLocks noGrp="1"/>
          </p:cNvSpPr>
          <p:nvPr>
            <p:ph idx="1"/>
          </p:nvPr>
        </p:nvSpPr>
        <p:spPr>
          <a:xfrm>
            <a:off x="311699" y="1152475"/>
            <a:ext cx="5748015" cy="3416400"/>
          </a:xfrm>
        </p:spPr>
        <p:txBody>
          <a:bodyPr/>
          <a:lstStyle/>
          <a:p>
            <a:pPr marL="285750" indent="-285750" algn="just">
              <a:buClr>
                <a:prstClr val="black"/>
              </a:buClr>
              <a:defRPr/>
            </a:pPr>
            <a:r>
              <a:rPr kumimoji="0" lang="en-US" sz="1400" b="1" i="0" u="none" strike="noStrike" kern="1200" cap="none" spc="0" normalizeH="0" baseline="0" noProof="0" dirty="0">
                <a:ln>
                  <a:noFill/>
                </a:ln>
                <a:solidFill>
                  <a:prstClr val="black"/>
                </a:solidFill>
                <a:effectLst/>
                <a:uLnTx/>
                <a:uFillTx/>
                <a:latin typeface="Roboto Condensed"/>
                <a:ea typeface="Roboto Condensed"/>
                <a:sym typeface="Roboto Condensed"/>
              </a:rPr>
              <a:t>Nasal cannula:</a:t>
            </a:r>
          </a:p>
          <a:p>
            <a:pPr marL="800100" marR="0" lvl="0" indent="-171450" algn="just" defTabSz="685800" rtl="0" eaLnBrk="1" fontAlgn="auto" latinLnBrk="0" hangingPunct="1">
              <a:lnSpc>
                <a:spcPct val="100000"/>
              </a:lnSpc>
              <a:spcBef>
                <a:spcPts val="0"/>
              </a:spcBef>
              <a:spcAft>
                <a:spcPts val="0"/>
              </a:spcAft>
              <a:buClr>
                <a:prstClr val="black"/>
              </a:buClr>
              <a:buSzPts val="1600"/>
              <a:buFont typeface="Wingdings" panose="05000000000000000000" pitchFamily="2" charset="2"/>
              <a:buChar char="Ø"/>
              <a:tabLst/>
              <a:defRPr/>
            </a:pPr>
            <a:r>
              <a:rPr kumimoji="0" lang="en-US" sz="1200" b="0" i="0" u="none" strike="noStrike" kern="1200" cap="none" spc="0" normalizeH="0" baseline="0" noProof="0" dirty="0">
                <a:ln>
                  <a:noFill/>
                </a:ln>
                <a:solidFill>
                  <a:prstClr val="black"/>
                </a:solidFill>
                <a:effectLst/>
                <a:uLnTx/>
                <a:uFillTx/>
                <a:latin typeface="Roboto Condensed"/>
                <a:ea typeface="Roboto Condensed"/>
                <a:sym typeface="Roboto Condensed"/>
              </a:rPr>
              <a:t>Suitable for most patients with </a:t>
            </a:r>
            <a:r>
              <a:rPr kumimoji="0" lang="en-US" sz="1200" b="1" i="0" u="none" strike="noStrike" kern="1200" cap="none" spc="0" normalizeH="0" baseline="0" noProof="0" dirty="0">
                <a:ln>
                  <a:noFill/>
                </a:ln>
                <a:solidFill>
                  <a:prstClr val="black"/>
                </a:solidFill>
                <a:effectLst/>
                <a:uLnTx/>
                <a:uFillTx/>
                <a:latin typeface="Roboto Condensed"/>
                <a:ea typeface="Roboto Condensed"/>
                <a:sym typeface="Roboto Condensed"/>
              </a:rPr>
              <a:t>type 1 respiratory failure</a:t>
            </a:r>
            <a:r>
              <a:rPr kumimoji="0" lang="en-US" sz="1200" b="0" i="0" u="none" strike="noStrike" kern="1200" cap="none" spc="0" normalizeH="0" baseline="0" noProof="0" dirty="0">
                <a:ln>
                  <a:noFill/>
                </a:ln>
                <a:solidFill>
                  <a:prstClr val="black"/>
                </a:solidFill>
                <a:effectLst/>
                <a:uLnTx/>
                <a:uFillTx/>
                <a:latin typeface="Roboto Condensed"/>
                <a:ea typeface="Roboto Condensed"/>
                <a:sym typeface="Roboto Condensed"/>
              </a:rPr>
              <a:t>.</a:t>
            </a:r>
          </a:p>
          <a:p>
            <a:pPr marL="800100" marR="0" lvl="0" indent="-171450" algn="just" defTabSz="685800" rtl="0" eaLnBrk="1" fontAlgn="auto" latinLnBrk="0" hangingPunct="1">
              <a:lnSpc>
                <a:spcPct val="100000"/>
              </a:lnSpc>
              <a:spcBef>
                <a:spcPts val="0"/>
              </a:spcBef>
              <a:spcAft>
                <a:spcPts val="0"/>
              </a:spcAft>
              <a:buClr>
                <a:prstClr val="black"/>
              </a:buClr>
              <a:buSzPts val="1600"/>
              <a:buFont typeface="Wingdings" panose="05000000000000000000" pitchFamily="2" charset="2"/>
              <a:buChar char="Ø"/>
              <a:tabLst/>
              <a:defRPr/>
            </a:pPr>
            <a:r>
              <a:rPr kumimoji="0" lang="en-US" sz="1200" b="0" i="0" u="none" strike="noStrike" kern="1200" cap="none" spc="0" normalizeH="0" baseline="0" noProof="0" dirty="0">
                <a:ln>
                  <a:noFill/>
                </a:ln>
                <a:solidFill>
                  <a:prstClr val="black"/>
                </a:solidFill>
                <a:effectLst/>
                <a:uLnTx/>
                <a:uFillTx/>
                <a:latin typeface="Roboto Condensed"/>
                <a:ea typeface="Roboto Condensed"/>
                <a:sym typeface="Roboto Condensed"/>
              </a:rPr>
              <a:t>A flow rate of 2–6 L/min of oxygen can be delivered, giving a fractional inspired oxygen concentration (FiO</a:t>
            </a:r>
            <a:r>
              <a:rPr kumimoji="0" lang="en-US" sz="1200" b="0" i="0" u="none" strike="noStrike" kern="1200" cap="none" spc="0" normalizeH="0" baseline="-25000" noProof="0" dirty="0">
                <a:ln>
                  <a:noFill/>
                </a:ln>
                <a:solidFill>
                  <a:prstClr val="black"/>
                </a:solidFill>
                <a:effectLst/>
                <a:uLnTx/>
                <a:uFillTx/>
                <a:latin typeface="Roboto Condensed"/>
                <a:ea typeface="Roboto Condensed"/>
                <a:sym typeface="Roboto Condensed"/>
              </a:rPr>
              <a:t>2</a:t>
            </a:r>
            <a:r>
              <a:rPr kumimoji="0" lang="en-US" sz="1200" b="0" i="0" u="none" strike="noStrike" kern="1200" cap="none" spc="0" normalizeH="0" baseline="0" noProof="0" dirty="0">
                <a:ln>
                  <a:noFill/>
                </a:ln>
                <a:solidFill>
                  <a:prstClr val="black"/>
                </a:solidFill>
                <a:effectLst/>
                <a:uLnTx/>
                <a:uFillTx/>
                <a:latin typeface="Roboto Condensed"/>
                <a:ea typeface="Roboto Condensed"/>
                <a:sym typeface="Roboto Condensed"/>
              </a:rPr>
              <a:t>) of between 24 and 50%.</a:t>
            </a:r>
          </a:p>
          <a:p>
            <a:pPr marL="800100" marR="0" lvl="0" indent="-171450" algn="just" defTabSz="685800" rtl="0" eaLnBrk="1" fontAlgn="auto" latinLnBrk="0" hangingPunct="1">
              <a:lnSpc>
                <a:spcPct val="100000"/>
              </a:lnSpc>
              <a:spcBef>
                <a:spcPts val="0"/>
              </a:spcBef>
              <a:spcAft>
                <a:spcPts val="0"/>
              </a:spcAft>
              <a:buClr>
                <a:prstClr val="black"/>
              </a:buClr>
              <a:buSzPts val="1600"/>
              <a:buFont typeface="Wingdings" panose="05000000000000000000" pitchFamily="2" charset="2"/>
              <a:buChar char="Ø"/>
              <a:tabLst/>
              <a:defRPr/>
            </a:pPr>
            <a:r>
              <a:rPr kumimoji="0" lang="en-US" sz="1200" b="0" i="0" u="none" strike="noStrike" kern="1200" cap="none" spc="0" normalizeH="0" baseline="0" noProof="0" dirty="0">
                <a:ln>
                  <a:noFill/>
                </a:ln>
                <a:solidFill>
                  <a:prstClr val="black"/>
                </a:solidFill>
                <a:effectLst/>
                <a:uLnTx/>
                <a:uFillTx/>
                <a:latin typeface="Roboto Condensed"/>
                <a:ea typeface="Roboto Condensed"/>
                <a:sym typeface="Roboto Condensed"/>
              </a:rPr>
              <a:t>The exact FiO</a:t>
            </a:r>
            <a:r>
              <a:rPr kumimoji="0" lang="en-US" sz="1200" b="0" i="0" u="none" strike="noStrike" kern="1200" cap="none" spc="0" normalizeH="0" baseline="-25000" noProof="0" dirty="0">
                <a:ln>
                  <a:noFill/>
                </a:ln>
                <a:solidFill>
                  <a:prstClr val="black"/>
                </a:solidFill>
                <a:effectLst/>
                <a:uLnTx/>
                <a:uFillTx/>
                <a:latin typeface="Roboto Condensed"/>
                <a:ea typeface="Roboto Condensed"/>
                <a:sym typeface="Roboto Condensed"/>
              </a:rPr>
              <a:t>2</a:t>
            </a:r>
            <a:r>
              <a:rPr kumimoji="0" lang="en-US" sz="1200" b="0" i="0" u="none" strike="noStrike" kern="1200" cap="none" spc="0" normalizeH="0" baseline="0" noProof="0" dirty="0">
                <a:ln>
                  <a:noFill/>
                </a:ln>
                <a:solidFill>
                  <a:prstClr val="black"/>
                </a:solidFill>
                <a:effectLst/>
                <a:uLnTx/>
                <a:uFillTx/>
                <a:latin typeface="Roboto Condensed"/>
                <a:ea typeface="Roboto Condensed"/>
                <a:sym typeface="Roboto Condensed"/>
              </a:rPr>
              <a:t> will depend on the </a:t>
            </a:r>
            <a:r>
              <a:rPr kumimoji="0" lang="en-US" sz="1200" b="1" i="0" u="none" strike="noStrike" kern="1200" cap="none" spc="0" normalizeH="0" baseline="0" noProof="0" dirty="0">
                <a:ln>
                  <a:noFill/>
                </a:ln>
                <a:solidFill>
                  <a:prstClr val="black"/>
                </a:solidFill>
                <a:effectLst/>
                <a:uLnTx/>
                <a:uFillTx/>
                <a:latin typeface="Roboto Condensed"/>
                <a:ea typeface="Roboto Condensed"/>
                <a:sym typeface="Roboto Condensed"/>
              </a:rPr>
              <a:t>patient’s minute volume</a:t>
            </a:r>
            <a:r>
              <a:rPr kumimoji="0" lang="en-US" sz="1200" b="0" i="0" u="none" strike="noStrike" kern="1200" cap="none" spc="0" normalizeH="0" baseline="0" noProof="0" dirty="0">
                <a:ln>
                  <a:noFill/>
                </a:ln>
                <a:solidFill>
                  <a:prstClr val="black"/>
                </a:solidFill>
                <a:effectLst/>
                <a:uLnTx/>
                <a:uFillTx/>
                <a:latin typeface="Roboto Condensed"/>
                <a:ea typeface="Roboto Condensed"/>
                <a:sym typeface="Roboto Condensed"/>
              </a:rPr>
              <a:t>, </a:t>
            </a:r>
            <a:r>
              <a:rPr kumimoji="0" lang="en-US" sz="1200" b="1" i="0" u="none" strike="noStrike" kern="1200" cap="none" spc="0" normalizeH="0" baseline="0" noProof="0" dirty="0">
                <a:ln>
                  <a:noFill/>
                </a:ln>
                <a:solidFill>
                  <a:prstClr val="black"/>
                </a:solidFill>
                <a:effectLst/>
                <a:uLnTx/>
                <a:uFillTx/>
                <a:latin typeface="Roboto Condensed"/>
                <a:ea typeface="Roboto Condensed"/>
                <a:sym typeface="Roboto Condensed"/>
              </a:rPr>
              <a:t>inspiratory flow</a:t>
            </a:r>
            <a:r>
              <a:rPr kumimoji="0" lang="en-US" sz="1200" b="0" i="0" u="none" strike="noStrike" kern="1200" cap="none" spc="0" normalizeH="0" baseline="0" noProof="0" dirty="0">
                <a:ln>
                  <a:noFill/>
                </a:ln>
                <a:solidFill>
                  <a:prstClr val="black"/>
                </a:solidFill>
                <a:effectLst/>
                <a:uLnTx/>
                <a:uFillTx/>
                <a:latin typeface="Roboto Condensed"/>
                <a:ea typeface="Roboto Condensed"/>
                <a:sym typeface="Roboto Condensed"/>
              </a:rPr>
              <a:t>, and </a:t>
            </a:r>
            <a:r>
              <a:rPr kumimoji="0" lang="en-US" sz="1200" b="1" i="0" u="none" strike="noStrike" kern="1200" cap="none" spc="0" normalizeH="0" baseline="0" noProof="0" dirty="0">
                <a:ln>
                  <a:noFill/>
                </a:ln>
                <a:solidFill>
                  <a:prstClr val="black"/>
                </a:solidFill>
                <a:effectLst/>
                <a:uLnTx/>
                <a:uFillTx/>
                <a:latin typeface="Roboto Condensed"/>
                <a:ea typeface="Roboto Condensed"/>
                <a:sym typeface="Roboto Condensed"/>
              </a:rPr>
              <a:t>pattern of breathing</a:t>
            </a:r>
            <a:r>
              <a:rPr kumimoji="0" lang="en-US" sz="1200" b="0" i="0" u="none" strike="noStrike" kern="1200" cap="none" spc="0" normalizeH="0" baseline="0" noProof="0" dirty="0">
                <a:ln>
                  <a:noFill/>
                </a:ln>
                <a:solidFill>
                  <a:prstClr val="black"/>
                </a:solidFill>
                <a:effectLst/>
                <a:uLnTx/>
                <a:uFillTx/>
                <a:latin typeface="Roboto Condensed"/>
                <a:ea typeface="Roboto Condensed"/>
                <a:sym typeface="Roboto Condensed"/>
              </a:rPr>
              <a:t>. </a:t>
            </a:r>
          </a:p>
          <a:p>
            <a:pPr marL="800100" marR="0" lvl="0" indent="-171450" algn="just" defTabSz="685800" rtl="0" eaLnBrk="1" fontAlgn="auto" latinLnBrk="0" hangingPunct="1">
              <a:lnSpc>
                <a:spcPct val="100000"/>
              </a:lnSpc>
              <a:spcBef>
                <a:spcPts val="0"/>
              </a:spcBef>
              <a:spcAft>
                <a:spcPts val="0"/>
              </a:spcAft>
              <a:buClr>
                <a:prstClr val="black"/>
              </a:buClr>
              <a:buSzPts val="1600"/>
              <a:buFont typeface="Wingdings" panose="05000000000000000000" pitchFamily="2" charset="2"/>
              <a:buChar char="Ø"/>
              <a:tabLst/>
              <a:defRPr/>
            </a:pPr>
            <a:r>
              <a:rPr kumimoji="0" lang="en-US" sz="1200" b="0" i="0" u="none" strike="noStrike" kern="1200" cap="none" spc="0" normalizeH="0" baseline="0" noProof="0" dirty="0">
                <a:ln>
                  <a:noFill/>
                </a:ln>
                <a:solidFill>
                  <a:prstClr val="black"/>
                </a:solidFill>
                <a:effectLst/>
                <a:uLnTx/>
                <a:uFillTx/>
                <a:latin typeface="Roboto Condensed"/>
                <a:ea typeface="Roboto Condensed"/>
                <a:sym typeface="Roboto Condensed"/>
              </a:rPr>
              <a:t>Nasal cannula are cheap, comfortable to wear and well‐tolerated.</a:t>
            </a:r>
          </a:p>
          <a:p>
            <a:pPr marL="800100" marR="0" lvl="0" indent="-171450" algn="just" defTabSz="685800" rtl="0" eaLnBrk="1" fontAlgn="auto" latinLnBrk="0" hangingPunct="1">
              <a:lnSpc>
                <a:spcPct val="100000"/>
              </a:lnSpc>
              <a:spcBef>
                <a:spcPts val="0"/>
              </a:spcBef>
              <a:spcAft>
                <a:spcPts val="0"/>
              </a:spcAft>
              <a:buClr>
                <a:prstClr val="black"/>
              </a:buClr>
              <a:buSzPts val="1600"/>
              <a:buFont typeface="Wingdings" panose="05000000000000000000" pitchFamily="2" charset="2"/>
              <a:buChar char="Ø"/>
              <a:tabLst/>
              <a:defRPr/>
            </a:pPr>
            <a:r>
              <a:rPr kumimoji="0" lang="en-US" sz="1200" b="0" i="0" u="none" strike="noStrike" kern="1200" cap="none" spc="0" normalizeH="0" baseline="0" noProof="0" dirty="0">
                <a:ln>
                  <a:noFill/>
                </a:ln>
                <a:solidFill>
                  <a:prstClr val="black"/>
                </a:solidFill>
                <a:effectLst/>
                <a:uLnTx/>
                <a:uFillTx/>
                <a:latin typeface="Roboto Condensed"/>
                <a:ea typeface="Roboto Condensed"/>
                <a:sym typeface="Roboto Condensed"/>
              </a:rPr>
              <a:t>May cause irritation to the nasal and pharyngeal mucosa</a:t>
            </a:r>
          </a:p>
          <a:p>
            <a:pPr marL="800100" marR="0" lvl="0" indent="-171450" algn="just" defTabSz="685800" rtl="0" eaLnBrk="1" fontAlgn="auto" latinLnBrk="0" hangingPunct="1">
              <a:lnSpc>
                <a:spcPct val="100000"/>
              </a:lnSpc>
              <a:spcBef>
                <a:spcPts val="0"/>
              </a:spcBef>
              <a:spcAft>
                <a:spcPts val="0"/>
              </a:spcAft>
              <a:buClr>
                <a:prstClr val="black"/>
              </a:buClr>
              <a:buSzPts val="1600"/>
              <a:buFont typeface="Wingdings" panose="05000000000000000000" pitchFamily="2" charset="2"/>
              <a:buChar char="Ø"/>
              <a:tabLst/>
              <a:defRPr/>
            </a:pPr>
            <a:r>
              <a:rPr kumimoji="0" lang="en-US" sz="1200" b="0" i="0" u="none" strike="noStrike" kern="1200" cap="none" spc="0" normalizeH="0" baseline="0" noProof="0" dirty="0">
                <a:ln>
                  <a:noFill/>
                </a:ln>
                <a:solidFill>
                  <a:prstClr val="black"/>
                </a:solidFill>
                <a:effectLst/>
                <a:uLnTx/>
                <a:uFillTx/>
                <a:latin typeface="Roboto Condensed"/>
                <a:ea typeface="Roboto Condensed"/>
                <a:sym typeface="Roboto Condensed"/>
              </a:rPr>
              <a:t>If oxygen flow rates are above 6 liters/minute Variable FiO</a:t>
            </a:r>
            <a:r>
              <a:rPr kumimoji="0" lang="en-US" sz="1200" b="0" i="0" u="none" strike="noStrike" kern="1200" cap="none" spc="0" normalizeH="0" baseline="-25000" noProof="0" dirty="0">
                <a:ln>
                  <a:noFill/>
                </a:ln>
                <a:solidFill>
                  <a:prstClr val="black"/>
                </a:solidFill>
                <a:effectLst/>
                <a:uLnTx/>
                <a:uFillTx/>
                <a:latin typeface="Roboto Condensed"/>
                <a:ea typeface="Roboto Condensed"/>
                <a:sym typeface="Roboto Condensed"/>
              </a:rPr>
              <a:t>2</a:t>
            </a:r>
          </a:p>
          <a:p>
            <a:pPr algn="just"/>
            <a:endParaRPr lang="en-US" dirty="0"/>
          </a:p>
          <a:p>
            <a:pPr algn="just"/>
            <a:r>
              <a:rPr lang="en-US" sz="1400" b="1" dirty="0">
                <a:solidFill>
                  <a:prstClr val="black"/>
                </a:solidFill>
              </a:rPr>
              <a:t>Simple face mask:</a:t>
            </a:r>
          </a:p>
          <a:p>
            <a:pPr marL="800100" indent="-171450" algn="just">
              <a:buClr>
                <a:prstClr val="black"/>
              </a:buClr>
              <a:buFont typeface="Wingdings" panose="05000000000000000000" pitchFamily="2" charset="2"/>
              <a:buChar char="Ø"/>
              <a:defRPr/>
            </a:pPr>
            <a:r>
              <a:rPr lang="en-US" sz="1200" dirty="0">
                <a:solidFill>
                  <a:prstClr val="black"/>
                </a:solidFill>
              </a:rPr>
              <a:t>It delivers 35% to 60% oxygen.</a:t>
            </a:r>
          </a:p>
          <a:p>
            <a:pPr marL="800100" indent="-171450" algn="just">
              <a:buClr>
                <a:prstClr val="black"/>
              </a:buClr>
              <a:buFont typeface="Wingdings" panose="05000000000000000000" pitchFamily="2" charset="2"/>
              <a:buChar char="Ø"/>
              <a:defRPr/>
            </a:pPr>
            <a:r>
              <a:rPr lang="en-US" sz="1200" dirty="0">
                <a:solidFill>
                  <a:prstClr val="black"/>
                </a:solidFill>
              </a:rPr>
              <a:t>A flow rate of 6 to 10 liters per minute.</a:t>
            </a:r>
          </a:p>
          <a:p>
            <a:pPr marL="800100" indent="-171450" algn="just">
              <a:buClr>
                <a:prstClr val="black"/>
              </a:buClr>
              <a:buFont typeface="Wingdings" panose="05000000000000000000" pitchFamily="2" charset="2"/>
              <a:buChar char="Ø"/>
              <a:defRPr/>
            </a:pPr>
            <a:r>
              <a:rPr lang="en-US" sz="1200" dirty="0">
                <a:solidFill>
                  <a:prstClr val="black"/>
                </a:solidFill>
              </a:rPr>
              <a:t>Often it is used when an increased delivery of oxygen is needed for </a:t>
            </a:r>
            <a:r>
              <a:rPr lang="en-US" sz="1200" b="1" dirty="0">
                <a:solidFill>
                  <a:prstClr val="black"/>
                </a:solidFill>
              </a:rPr>
              <a:t>short periods </a:t>
            </a:r>
            <a:r>
              <a:rPr lang="en-US" sz="1200" dirty="0">
                <a:solidFill>
                  <a:prstClr val="black"/>
                </a:solidFill>
              </a:rPr>
              <a:t>(i.e., less than 12 hours).</a:t>
            </a:r>
          </a:p>
          <a:p>
            <a:pPr marL="800100" indent="-171450" algn="just">
              <a:buClr>
                <a:prstClr val="black"/>
              </a:buClr>
              <a:buFont typeface="Wingdings" panose="05000000000000000000" pitchFamily="2" charset="2"/>
              <a:buChar char="Ø"/>
              <a:defRPr/>
            </a:pPr>
            <a:r>
              <a:rPr lang="en-US" sz="1200" b="1" dirty="0">
                <a:solidFill>
                  <a:srgbClr val="FF0000"/>
                </a:solidFill>
              </a:rPr>
              <a:t>Never used in type II RF.</a:t>
            </a:r>
            <a:endParaRPr lang="en-US" sz="1200" dirty="0">
              <a:solidFill>
                <a:prstClr val="black"/>
              </a:solidFill>
            </a:endParaRPr>
          </a:p>
        </p:txBody>
      </p:sp>
      <p:pic>
        <p:nvPicPr>
          <p:cNvPr id="5" name="Content Placeholder 3" descr="L_easy_flow_nasal_cannula.jpg">
            <a:extLst>
              <a:ext uri="{FF2B5EF4-FFF2-40B4-BE49-F238E27FC236}">
                <a16:creationId xmlns:a16="http://schemas.microsoft.com/office/drawing/2014/main" id="{D4D11515-7F88-4BDA-9975-EF256533615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7017657" y="1152475"/>
            <a:ext cx="1705785" cy="1662601"/>
          </a:xfrm>
          <a:prstGeom prst="rect">
            <a:avLst/>
          </a:prstGeom>
          <a:noFill/>
          <a:ln>
            <a:noFill/>
          </a:ln>
        </p:spPr>
      </p:pic>
      <p:pic>
        <p:nvPicPr>
          <p:cNvPr id="1026" name="Picture 2" descr="China Medical PVC Simple Oxygen Face Mask with Cushion Photos &amp;amp; Pictures -  Made-in-china.com">
            <a:extLst>
              <a:ext uri="{FF2B5EF4-FFF2-40B4-BE49-F238E27FC236}">
                <a16:creationId xmlns:a16="http://schemas.microsoft.com/office/drawing/2014/main" id="{7B58FC10-AED5-4B4D-AC9C-189A15B574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9931" y="3220407"/>
            <a:ext cx="1541236" cy="1541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57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6E4D0-E772-4B06-B203-F4063E50F54E}"/>
              </a:ext>
            </a:extLst>
          </p:cNvPr>
          <p:cNvSpPr>
            <a:spLocks noGrp="1"/>
          </p:cNvSpPr>
          <p:nvPr>
            <p:ph type="title"/>
          </p:nvPr>
        </p:nvSpPr>
        <p:spPr/>
        <p:txBody>
          <a:bodyPr/>
          <a:lstStyle/>
          <a:p>
            <a:r>
              <a:rPr lang="en-US" dirty="0"/>
              <a:t>Oxygen Therapy</a:t>
            </a:r>
          </a:p>
        </p:txBody>
      </p:sp>
      <p:sp>
        <p:nvSpPr>
          <p:cNvPr id="3" name="Content Placeholder 2">
            <a:extLst>
              <a:ext uri="{FF2B5EF4-FFF2-40B4-BE49-F238E27FC236}">
                <a16:creationId xmlns:a16="http://schemas.microsoft.com/office/drawing/2014/main" id="{80339D66-186D-4FB5-9405-68806F11A8E4}"/>
              </a:ext>
            </a:extLst>
          </p:cNvPr>
          <p:cNvSpPr>
            <a:spLocks noGrp="1"/>
          </p:cNvSpPr>
          <p:nvPr>
            <p:ph idx="1"/>
          </p:nvPr>
        </p:nvSpPr>
        <p:spPr>
          <a:xfrm>
            <a:off x="311699" y="1152475"/>
            <a:ext cx="5748015" cy="3416400"/>
          </a:xfrm>
        </p:spPr>
        <p:txBody>
          <a:bodyPr/>
          <a:lstStyle/>
          <a:p>
            <a:pPr marL="285750" indent="-285750" algn="just">
              <a:buClr>
                <a:prstClr val="black"/>
              </a:buClr>
              <a:defRPr/>
            </a:pPr>
            <a:r>
              <a:rPr kumimoji="0" lang="en-US" sz="1400" b="1" i="0" u="none" strike="noStrike" kern="1200" cap="none" spc="0" normalizeH="0" baseline="0" noProof="0" dirty="0">
                <a:ln>
                  <a:noFill/>
                </a:ln>
                <a:solidFill>
                  <a:prstClr val="black"/>
                </a:solidFill>
                <a:effectLst/>
                <a:uLnTx/>
                <a:uFillTx/>
                <a:latin typeface="Roboto Condensed"/>
                <a:ea typeface="Roboto Condensed"/>
                <a:sym typeface="Roboto Condensed"/>
              </a:rPr>
              <a:t>Non rebreathing mask:</a:t>
            </a:r>
          </a:p>
          <a:p>
            <a:pPr marL="800100" marR="0" lvl="0" indent="-171450" algn="just" defTabSz="685800" rtl="0" eaLnBrk="1" fontAlgn="auto" latinLnBrk="0" hangingPunct="1">
              <a:lnSpc>
                <a:spcPct val="100000"/>
              </a:lnSpc>
              <a:spcBef>
                <a:spcPts val="0"/>
              </a:spcBef>
              <a:spcAft>
                <a:spcPts val="0"/>
              </a:spcAft>
              <a:buClr>
                <a:prstClr val="black"/>
              </a:buClr>
              <a:buSzPts val="1600"/>
              <a:buFont typeface="Wingdings" panose="05000000000000000000" pitchFamily="2" charset="2"/>
              <a:buChar char="Ø"/>
              <a:tabLst/>
              <a:defRPr/>
            </a:pPr>
            <a:r>
              <a:rPr kumimoji="0" lang="en-US" sz="1200" b="0" i="0" u="none" strike="noStrike" kern="1200" cap="none" spc="0" normalizeH="0" baseline="0" noProof="0" dirty="0">
                <a:ln>
                  <a:noFill/>
                </a:ln>
                <a:solidFill>
                  <a:prstClr val="black"/>
                </a:solidFill>
                <a:effectLst/>
                <a:uLnTx/>
                <a:uFillTx/>
                <a:latin typeface="Roboto Condensed"/>
                <a:ea typeface="Roboto Condensed"/>
                <a:sym typeface="Roboto Condensed"/>
              </a:rPr>
              <a:t>This mask provides the </a:t>
            </a:r>
            <a:r>
              <a:rPr kumimoji="0" lang="en-US" sz="1200" b="1" i="0" u="none" strike="noStrike" kern="1200" cap="none" spc="0" normalizeH="0" baseline="0" noProof="0" dirty="0">
                <a:ln>
                  <a:noFill/>
                </a:ln>
                <a:solidFill>
                  <a:prstClr val="black"/>
                </a:solidFill>
                <a:effectLst/>
                <a:uLnTx/>
                <a:uFillTx/>
                <a:latin typeface="Roboto Condensed"/>
                <a:ea typeface="Roboto Condensed"/>
                <a:sym typeface="Roboto Condensed"/>
              </a:rPr>
              <a:t>highest</a:t>
            </a:r>
            <a:r>
              <a:rPr kumimoji="0" lang="en-US" sz="1200" b="0" i="0" u="none" strike="noStrike" kern="1200" cap="none" spc="0" normalizeH="0" baseline="0" noProof="0" dirty="0">
                <a:ln>
                  <a:noFill/>
                </a:ln>
                <a:solidFill>
                  <a:prstClr val="black"/>
                </a:solidFill>
                <a:effectLst/>
                <a:uLnTx/>
                <a:uFillTx/>
                <a:latin typeface="Roboto Condensed"/>
                <a:ea typeface="Roboto Condensed"/>
                <a:sym typeface="Roboto Condensed"/>
              </a:rPr>
              <a:t> concentration of oxygen (95-100%) at a flow rate 6-15 L/min. </a:t>
            </a:r>
          </a:p>
          <a:p>
            <a:pPr marL="800100" marR="0" lvl="0" indent="-171450" algn="just" defTabSz="685800" rtl="0" eaLnBrk="1" fontAlgn="auto" latinLnBrk="0" hangingPunct="1">
              <a:lnSpc>
                <a:spcPct val="100000"/>
              </a:lnSpc>
              <a:spcBef>
                <a:spcPts val="0"/>
              </a:spcBef>
              <a:spcAft>
                <a:spcPts val="0"/>
              </a:spcAft>
              <a:buClr>
                <a:prstClr val="black"/>
              </a:buClr>
              <a:buSzPts val="1600"/>
              <a:buFont typeface="Wingdings" panose="05000000000000000000" pitchFamily="2" charset="2"/>
              <a:buChar char="Ø"/>
              <a:tabLst/>
              <a:defRPr/>
            </a:pPr>
            <a:r>
              <a:rPr kumimoji="0" lang="en-US" sz="1200" b="0" i="0" u="none" strike="noStrike" kern="1200" cap="none" spc="0" normalizeH="0" baseline="0" noProof="0" dirty="0">
                <a:ln>
                  <a:noFill/>
                </a:ln>
                <a:solidFill>
                  <a:prstClr val="black"/>
                </a:solidFill>
                <a:effectLst/>
                <a:uLnTx/>
                <a:uFillTx/>
                <a:latin typeface="Roboto Condensed"/>
                <a:ea typeface="Roboto Condensed"/>
                <a:sym typeface="Roboto Condensed"/>
              </a:rPr>
              <a:t>It has one-way valves prevent conservation of exhaled air. </a:t>
            </a:r>
          </a:p>
          <a:p>
            <a:pPr marL="800100" marR="0" lvl="0" indent="-171450" algn="just" defTabSz="685800" rtl="0" eaLnBrk="1" fontAlgn="auto" latinLnBrk="0" hangingPunct="1">
              <a:lnSpc>
                <a:spcPct val="100000"/>
              </a:lnSpc>
              <a:spcBef>
                <a:spcPts val="0"/>
              </a:spcBef>
              <a:spcAft>
                <a:spcPts val="0"/>
              </a:spcAft>
              <a:buClr>
                <a:prstClr val="black"/>
              </a:buClr>
              <a:buSzPts val="1600"/>
              <a:buFont typeface="Wingdings" panose="05000000000000000000" pitchFamily="2" charset="2"/>
              <a:buChar char="Ø"/>
              <a:tabLst/>
              <a:defRPr/>
            </a:pPr>
            <a:r>
              <a:rPr kumimoji="0" lang="en-US" sz="1200" b="0" i="0" u="none" strike="noStrike" kern="1200" cap="none" spc="0" normalizeH="0" baseline="0" noProof="0" dirty="0">
                <a:ln>
                  <a:noFill/>
                </a:ln>
                <a:solidFill>
                  <a:prstClr val="black"/>
                </a:solidFill>
                <a:effectLst/>
                <a:uLnTx/>
                <a:uFillTx/>
                <a:latin typeface="Roboto Condensed"/>
                <a:ea typeface="Roboto Condensed"/>
                <a:sym typeface="Roboto Condensed"/>
              </a:rPr>
              <a:t>The bag is an </a:t>
            </a:r>
            <a:r>
              <a:rPr kumimoji="0" lang="en-US" sz="1200" b="1" i="0" u="none" strike="noStrike" kern="1200" cap="none" spc="0" normalizeH="0" baseline="0" noProof="0" dirty="0">
                <a:ln>
                  <a:noFill/>
                </a:ln>
                <a:solidFill>
                  <a:prstClr val="black"/>
                </a:solidFill>
                <a:effectLst/>
                <a:uLnTx/>
                <a:uFillTx/>
                <a:latin typeface="Roboto Condensed"/>
                <a:ea typeface="Roboto Condensed"/>
                <a:sym typeface="Roboto Condensed"/>
              </a:rPr>
              <a:t>oxygen</a:t>
            </a:r>
            <a:r>
              <a:rPr kumimoji="0" lang="en-US" sz="1200" b="0" i="0" u="none" strike="noStrike" kern="1200" cap="none" spc="0" normalizeH="0" baseline="0" noProof="0" dirty="0">
                <a:ln>
                  <a:noFill/>
                </a:ln>
                <a:solidFill>
                  <a:prstClr val="black"/>
                </a:solidFill>
                <a:effectLst/>
                <a:uLnTx/>
                <a:uFillTx/>
                <a:latin typeface="Roboto Condensed"/>
                <a:ea typeface="Roboto Condensed"/>
                <a:sym typeface="Roboto Condensed"/>
              </a:rPr>
              <a:t> reservoir.</a:t>
            </a:r>
          </a:p>
          <a:p>
            <a:pPr marL="285750" indent="-285750" algn="just"/>
            <a:endParaRPr lang="en-US" dirty="0"/>
          </a:p>
          <a:p>
            <a:pPr marL="285750" indent="-285750" algn="just"/>
            <a:r>
              <a:rPr lang="en-US" sz="1400" b="1" dirty="0"/>
              <a:t>Re‐breathe mask: </a:t>
            </a:r>
          </a:p>
          <a:p>
            <a:pPr marL="914400" indent="-285750" algn="just">
              <a:buFont typeface="Wingdings" panose="05000000000000000000" pitchFamily="2" charset="2"/>
              <a:buChar char="Ø"/>
            </a:pPr>
            <a:r>
              <a:rPr lang="en-US" sz="1200" dirty="0"/>
              <a:t>Used in patients with </a:t>
            </a:r>
            <a:r>
              <a:rPr lang="en-US" sz="1200" b="1" dirty="0">
                <a:solidFill>
                  <a:srgbClr val="FF0000"/>
                </a:solidFill>
              </a:rPr>
              <a:t>severe hypoxemia </a:t>
            </a:r>
            <a:r>
              <a:rPr lang="en-US" sz="1200" dirty="0"/>
              <a:t>who are </a:t>
            </a:r>
            <a:r>
              <a:rPr lang="en-US" sz="1200" b="1" dirty="0"/>
              <a:t>not</a:t>
            </a:r>
            <a:r>
              <a:rPr lang="en-US" sz="1200" dirty="0"/>
              <a:t> at risk of retaining CO</a:t>
            </a:r>
            <a:r>
              <a:rPr lang="en-US" sz="1200" baseline="-25000" dirty="0"/>
              <a:t>2</a:t>
            </a:r>
          </a:p>
          <a:p>
            <a:pPr marL="914400" indent="-285750" algn="just">
              <a:buFont typeface="Wingdings" panose="05000000000000000000" pitchFamily="2" charset="2"/>
              <a:buChar char="Ø"/>
            </a:pPr>
            <a:r>
              <a:rPr lang="en-US" sz="1200" dirty="0"/>
              <a:t>Concentration of oxygen 60-80% </a:t>
            </a:r>
          </a:p>
          <a:p>
            <a:pPr algn="just"/>
            <a:endParaRPr lang="en-US" dirty="0"/>
          </a:p>
          <a:p>
            <a:pPr algn="just"/>
            <a:r>
              <a:rPr lang="en-US" sz="1400" b="1" dirty="0">
                <a:solidFill>
                  <a:prstClr val="black"/>
                </a:solidFill>
              </a:rPr>
              <a:t>Venturi mask:</a:t>
            </a:r>
          </a:p>
          <a:p>
            <a:pPr marL="800100" indent="-171450" algn="just">
              <a:buClr>
                <a:prstClr val="black"/>
              </a:buClr>
              <a:buFont typeface="Wingdings" panose="05000000000000000000" pitchFamily="2" charset="2"/>
              <a:buChar char="Ø"/>
              <a:defRPr/>
            </a:pPr>
            <a:r>
              <a:rPr lang="en-US" sz="1200" dirty="0">
                <a:solidFill>
                  <a:prstClr val="black"/>
                </a:solidFill>
              </a:rPr>
              <a:t>It is </a:t>
            </a:r>
            <a:r>
              <a:rPr lang="en-US" sz="1200" b="1" dirty="0">
                <a:solidFill>
                  <a:prstClr val="black"/>
                </a:solidFill>
              </a:rPr>
              <a:t>high flow </a:t>
            </a:r>
            <a:r>
              <a:rPr lang="en-US" sz="1200" dirty="0">
                <a:solidFill>
                  <a:prstClr val="black"/>
                </a:solidFill>
              </a:rPr>
              <a:t>concentration of oxygen.</a:t>
            </a:r>
          </a:p>
          <a:p>
            <a:pPr marL="800100" indent="-171450" algn="just">
              <a:buClr>
                <a:prstClr val="black"/>
              </a:buClr>
              <a:buFont typeface="Wingdings" panose="05000000000000000000" pitchFamily="2" charset="2"/>
              <a:buChar char="Ø"/>
              <a:defRPr/>
            </a:pPr>
            <a:r>
              <a:rPr lang="en-US" sz="1200" dirty="0">
                <a:solidFill>
                  <a:prstClr val="black"/>
                </a:solidFill>
              </a:rPr>
              <a:t>Deliver specific and constant percent of oxygen </a:t>
            </a:r>
            <a:r>
              <a:rPr lang="en-US" sz="1200" b="1" dirty="0">
                <a:solidFill>
                  <a:prstClr val="black"/>
                </a:solidFill>
              </a:rPr>
              <a:t>independent</a:t>
            </a:r>
            <a:r>
              <a:rPr lang="en-US" sz="1200" dirty="0">
                <a:solidFill>
                  <a:prstClr val="black"/>
                </a:solidFill>
              </a:rPr>
              <a:t> of patient’s breathing.</a:t>
            </a:r>
          </a:p>
          <a:p>
            <a:pPr marL="800100" indent="-171450" algn="just">
              <a:buClr>
                <a:prstClr val="black"/>
              </a:buClr>
              <a:buFont typeface="Wingdings" panose="05000000000000000000" pitchFamily="2" charset="2"/>
              <a:buChar char="Ø"/>
              <a:defRPr/>
            </a:pPr>
            <a:r>
              <a:rPr lang="en-US" sz="1200" dirty="0">
                <a:solidFill>
                  <a:prstClr val="black"/>
                </a:solidFill>
              </a:rPr>
              <a:t>Oxygen from 40 - 50%</a:t>
            </a:r>
          </a:p>
          <a:p>
            <a:pPr marL="800100" indent="-171450" algn="just">
              <a:buClr>
                <a:prstClr val="black"/>
              </a:buClr>
              <a:buFont typeface="Wingdings" panose="05000000000000000000" pitchFamily="2" charset="2"/>
              <a:buChar char="Ø"/>
              <a:defRPr/>
            </a:pPr>
            <a:r>
              <a:rPr lang="en-US" sz="1200" dirty="0">
                <a:solidFill>
                  <a:prstClr val="black"/>
                </a:solidFill>
              </a:rPr>
              <a:t>At liters flow of 4 to 15 L/min.</a:t>
            </a:r>
          </a:p>
        </p:txBody>
      </p:sp>
      <p:pic>
        <p:nvPicPr>
          <p:cNvPr id="6" name="Picture 2">
            <a:extLst>
              <a:ext uri="{FF2B5EF4-FFF2-40B4-BE49-F238E27FC236}">
                <a16:creationId xmlns:a16="http://schemas.microsoft.com/office/drawing/2014/main" id="{E69E80FF-4185-4196-B8DC-0523CB8BB4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7655" y="937860"/>
            <a:ext cx="1705785" cy="1782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Face mask, venturi, adult, single use">
            <a:extLst>
              <a:ext uri="{FF2B5EF4-FFF2-40B4-BE49-F238E27FC236}">
                <a16:creationId xmlns:a16="http://schemas.microsoft.com/office/drawing/2014/main" id="{0DFE1229-FA3C-405F-B25E-8A61BCCC34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3984" y="3022062"/>
            <a:ext cx="1948316" cy="1546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891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6E4D0-E772-4B06-B203-F4063E50F54E}"/>
              </a:ext>
            </a:extLst>
          </p:cNvPr>
          <p:cNvSpPr>
            <a:spLocks noGrp="1"/>
          </p:cNvSpPr>
          <p:nvPr>
            <p:ph type="title"/>
          </p:nvPr>
        </p:nvSpPr>
        <p:spPr/>
        <p:txBody>
          <a:bodyPr/>
          <a:lstStyle/>
          <a:p>
            <a:r>
              <a:rPr lang="en-US" dirty="0"/>
              <a:t>Oxygen Therapy</a:t>
            </a:r>
          </a:p>
        </p:txBody>
      </p:sp>
      <p:sp>
        <p:nvSpPr>
          <p:cNvPr id="3" name="Content Placeholder 2">
            <a:extLst>
              <a:ext uri="{FF2B5EF4-FFF2-40B4-BE49-F238E27FC236}">
                <a16:creationId xmlns:a16="http://schemas.microsoft.com/office/drawing/2014/main" id="{80339D66-186D-4FB5-9405-68806F11A8E4}"/>
              </a:ext>
            </a:extLst>
          </p:cNvPr>
          <p:cNvSpPr>
            <a:spLocks noGrp="1"/>
          </p:cNvSpPr>
          <p:nvPr>
            <p:ph idx="1"/>
          </p:nvPr>
        </p:nvSpPr>
        <p:spPr/>
        <p:txBody>
          <a:bodyPr/>
          <a:lstStyle/>
          <a:p>
            <a:pPr indent="0" algn="just">
              <a:buNone/>
            </a:pPr>
            <a:r>
              <a:rPr lang="en-US" b="1" dirty="0"/>
              <a:t>Mechanical Ventilation Strategies:</a:t>
            </a:r>
          </a:p>
          <a:p>
            <a:pPr algn="just"/>
            <a:r>
              <a:rPr lang="en-US" dirty="0"/>
              <a:t>Non-Invasive Ventilation: CPAP / BIPAP</a:t>
            </a:r>
          </a:p>
          <a:p>
            <a:pPr algn="just"/>
            <a:r>
              <a:rPr lang="en-US" dirty="0"/>
              <a:t>Mechanical Ventilation</a:t>
            </a:r>
          </a:p>
          <a:p>
            <a:pPr algn="just"/>
            <a:r>
              <a:rPr lang="en-US" dirty="0"/>
              <a:t>Other approaches to mechanical ventilation:</a:t>
            </a:r>
          </a:p>
          <a:p>
            <a:pPr marL="914400" indent="-400050" algn="just">
              <a:buFont typeface="+mj-lt"/>
              <a:buAutoNum type="romanUcPeriod"/>
            </a:pPr>
            <a:r>
              <a:rPr lang="en-US" sz="1400" dirty="0"/>
              <a:t>High frequency ventilation (HFV)</a:t>
            </a:r>
          </a:p>
          <a:p>
            <a:pPr marL="914400" indent="-400050" algn="just">
              <a:buFont typeface="+mj-lt"/>
              <a:buAutoNum type="romanUcPeriod"/>
            </a:pPr>
            <a:r>
              <a:rPr lang="en-US" sz="1400" dirty="0"/>
              <a:t>Permissive Hypercapnia</a:t>
            </a:r>
          </a:p>
          <a:p>
            <a:pPr marL="914400" indent="-400050" algn="just">
              <a:buFont typeface="+mj-lt"/>
              <a:buAutoNum type="romanUcPeriod"/>
            </a:pPr>
            <a:r>
              <a:rPr lang="en-US" sz="1400" dirty="0"/>
              <a:t>Prone positioning</a:t>
            </a:r>
          </a:p>
          <a:p>
            <a:pPr marL="914400" indent="-400050" algn="just">
              <a:buFont typeface="+mj-lt"/>
              <a:buAutoNum type="romanUcPeriod"/>
            </a:pPr>
            <a:r>
              <a:rPr lang="en-US" sz="1400" dirty="0"/>
              <a:t>Extracorporeal membrane oxygenation (ECMO)</a:t>
            </a:r>
          </a:p>
        </p:txBody>
      </p:sp>
    </p:spTree>
    <p:extLst>
      <p:ext uri="{BB962C8B-B14F-4D97-AF65-F5344CB8AC3E}">
        <p14:creationId xmlns:p14="http://schemas.microsoft.com/office/powerpoint/2010/main" val="3704385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6E4D0-E772-4B06-B203-F4063E50F54E}"/>
              </a:ext>
            </a:extLst>
          </p:cNvPr>
          <p:cNvSpPr>
            <a:spLocks noGrp="1"/>
          </p:cNvSpPr>
          <p:nvPr>
            <p:ph type="title"/>
          </p:nvPr>
        </p:nvSpPr>
        <p:spPr/>
        <p:txBody>
          <a:bodyPr/>
          <a:lstStyle/>
          <a:p>
            <a:r>
              <a:rPr lang="en-US" dirty="0"/>
              <a:t>CPAP (Continuous positive airway pressure)</a:t>
            </a:r>
          </a:p>
        </p:txBody>
      </p:sp>
      <p:sp>
        <p:nvSpPr>
          <p:cNvPr id="3" name="Content Placeholder 2">
            <a:extLst>
              <a:ext uri="{FF2B5EF4-FFF2-40B4-BE49-F238E27FC236}">
                <a16:creationId xmlns:a16="http://schemas.microsoft.com/office/drawing/2014/main" id="{80339D66-186D-4FB5-9405-68806F11A8E4}"/>
              </a:ext>
            </a:extLst>
          </p:cNvPr>
          <p:cNvSpPr>
            <a:spLocks noGrp="1"/>
          </p:cNvSpPr>
          <p:nvPr>
            <p:ph idx="1"/>
          </p:nvPr>
        </p:nvSpPr>
        <p:spPr/>
        <p:txBody>
          <a:bodyPr/>
          <a:lstStyle/>
          <a:p>
            <a:pPr marL="285750" indent="-285750" algn="just"/>
            <a:r>
              <a:rPr lang="en-US" dirty="0"/>
              <a:t>CPAP increases pressure in the lungs and holds open collapsed alveoli, pushes more oxygen across the alveolar membrane, and forces interstitial fluid back into the pulmonary vasculature.</a:t>
            </a:r>
          </a:p>
          <a:p>
            <a:pPr marL="285750" indent="-285750" algn="just"/>
            <a:endParaRPr lang="en-US" dirty="0"/>
          </a:p>
          <a:p>
            <a:pPr marL="285750" indent="-285750" algn="just"/>
            <a:r>
              <a:rPr lang="en-US" dirty="0"/>
              <a:t>This improves </a:t>
            </a:r>
            <a:r>
              <a:rPr lang="en-US" b="1" dirty="0"/>
              <a:t>oxygenation</a:t>
            </a:r>
            <a:r>
              <a:rPr lang="en-US" dirty="0"/>
              <a:t>, </a:t>
            </a:r>
            <a:r>
              <a:rPr lang="en-US" b="1" dirty="0"/>
              <a:t>ventilation</a:t>
            </a:r>
            <a:r>
              <a:rPr lang="en-US" dirty="0"/>
              <a:t> and </a:t>
            </a:r>
            <a:r>
              <a:rPr lang="en-US" b="1" dirty="0"/>
              <a:t>ease of breathing</a:t>
            </a:r>
            <a:r>
              <a:rPr lang="en-US" dirty="0"/>
              <a:t>.</a:t>
            </a:r>
          </a:p>
          <a:p>
            <a:pPr marL="285750" indent="-285750" algn="just"/>
            <a:endParaRPr lang="en-US" dirty="0"/>
          </a:p>
          <a:p>
            <a:pPr marL="285750" indent="-285750" algn="just"/>
            <a:r>
              <a:rPr lang="en-US" dirty="0"/>
              <a:t>Indications for Use:</a:t>
            </a:r>
          </a:p>
          <a:p>
            <a:pPr marL="914400" indent="-285750" algn="just">
              <a:buFont typeface="Wingdings" panose="05000000000000000000" pitchFamily="2" charset="2"/>
              <a:buChar char="Ø"/>
            </a:pPr>
            <a:r>
              <a:rPr lang="en-US" sz="1400" dirty="0"/>
              <a:t>Treatment of </a:t>
            </a:r>
            <a:r>
              <a:rPr lang="en-US" sz="1400" b="1" dirty="0"/>
              <a:t>severe respiratory distress </a:t>
            </a:r>
            <a:r>
              <a:rPr lang="en-US" sz="1400" dirty="0"/>
              <a:t>CHF/COPD/Asthma</a:t>
            </a:r>
          </a:p>
          <a:p>
            <a:pPr marL="914400" indent="-285750" algn="just">
              <a:buFont typeface="Wingdings" panose="05000000000000000000" pitchFamily="2" charset="2"/>
              <a:buChar char="Ø"/>
            </a:pPr>
            <a:r>
              <a:rPr lang="en-US" sz="1400" dirty="0"/>
              <a:t>Obstructive sleep apnea </a:t>
            </a:r>
          </a:p>
          <a:p>
            <a:pPr marL="914400" indent="-285750" algn="just">
              <a:buFont typeface="Wingdings" panose="05000000000000000000" pitchFamily="2" charset="2"/>
              <a:buChar char="Ø"/>
            </a:pPr>
            <a:r>
              <a:rPr lang="en-US" sz="1400" dirty="0"/>
              <a:t>Retractions, accessory muscle use or fatigue</a:t>
            </a:r>
          </a:p>
          <a:p>
            <a:pPr marL="914400" indent="-285750" algn="just">
              <a:buFont typeface="Wingdings" panose="05000000000000000000" pitchFamily="2" charset="2"/>
              <a:buChar char="Ø"/>
            </a:pPr>
            <a:r>
              <a:rPr lang="en-US" sz="1400" dirty="0"/>
              <a:t>SaO</a:t>
            </a:r>
            <a:r>
              <a:rPr lang="en-US" sz="1400" baseline="-25000" dirty="0"/>
              <a:t>2</a:t>
            </a:r>
            <a:r>
              <a:rPr lang="en-US" sz="1400" dirty="0"/>
              <a:t> &lt; 92% at any time</a:t>
            </a:r>
          </a:p>
          <a:p>
            <a:pPr marL="914400" indent="-285750" algn="just">
              <a:buFont typeface="Wingdings" panose="05000000000000000000" pitchFamily="2" charset="2"/>
              <a:buChar char="Ø"/>
            </a:pPr>
            <a:r>
              <a:rPr lang="en-US" sz="1400" dirty="0"/>
              <a:t>Awake patient who can cooperate with CPAP</a:t>
            </a:r>
            <a:endParaRPr lang="en-US" dirty="0"/>
          </a:p>
        </p:txBody>
      </p:sp>
      <p:pic>
        <p:nvPicPr>
          <p:cNvPr id="4" name="Picture Placeholder 4" descr="cpap.jpg">
            <a:extLst>
              <a:ext uri="{FF2B5EF4-FFF2-40B4-BE49-F238E27FC236}">
                <a16:creationId xmlns:a16="http://schemas.microsoft.com/office/drawing/2014/main" id="{7A4CEE71-DE30-4491-8E6E-33157466517A}"/>
              </a:ext>
            </a:extLst>
          </p:cNvPr>
          <p:cNvPicPr>
            <a:picLocks noChangeAspect="1"/>
          </p:cNvPicPr>
          <p:nvPr/>
        </p:nvPicPr>
        <p:blipFill>
          <a:blip r:embed="rId2">
            <a:extLst>
              <a:ext uri="{28A0092B-C50C-407E-A947-70E740481C1C}">
                <a14:useLocalDpi xmlns:a14="http://schemas.microsoft.com/office/drawing/2010/main" val="0"/>
              </a:ext>
            </a:extLst>
          </a:blip>
          <a:srcRect t="12500" b="12500"/>
          <a:stretch>
            <a:fillRect/>
          </a:stretch>
        </p:blipFill>
        <p:spPr>
          <a:xfrm>
            <a:off x="6081734" y="2227727"/>
            <a:ext cx="2750566" cy="2341148"/>
          </a:xfrm>
          <a:prstGeom prst="rect">
            <a:avLst/>
          </a:prstGeom>
          <a:noFill/>
          <a:ln>
            <a:noFill/>
            <a:headEnd/>
            <a:tailEnd/>
          </a:ln>
        </p:spPr>
      </p:pic>
    </p:spTree>
    <p:extLst>
      <p:ext uri="{BB962C8B-B14F-4D97-AF65-F5344CB8AC3E}">
        <p14:creationId xmlns:p14="http://schemas.microsoft.com/office/powerpoint/2010/main" val="3732068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C17F2-5F5F-4C43-8E70-71A11887C771}"/>
              </a:ext>
            </a:extLst>
          </p:cNvPr>
          <p:cNvSpPr>
            <a:spLocks noGrp="1"/>
          </p:cNvSpPr>
          <p:nvPr>
            <p:ph type="title"/>
          </p:nvPr>
        </p:nvSpPr>
        <p:spPr/>
        <p:txBody>
          <a:bodyPr/>
          <a:lstStyle/>
          <a:p>
            <a:r>
              <a:rPr lang="en-US" dirty="0"/>
              <a:t>BIPAP (Bi-level positive airway pressure)</a:t>
            </a:r>
          </a:p>
        </p:txBody>
      </p:sp>
      <p:sp>
        <p:nvSpPr>
          <p:cNvPr id="3" name="Content Placeholder 2">
            <a:extLst>
              <a:ext uri="{FF2B5EF4-FFF2-40B4-BE49-F238E27FC236}">
                <a16:creationId xmlns:a16="http://schemas.microsoft.com/office/drawing/2014/main" id="{23F57151-36BB-4BB3-B719-DA1BB628684C}"/>
              </a:ext>
            </a:extLst>
          </p:cNvPr>
          <p:cNvSpPr>
            <a:spLocks noGrp="1"/>
          </p:cNvSpPr>
          <p:nvPr>
            <p:ph idx="1"/>
          </p:nvPr>
        </p:nvSpPr>
        <p:spPr>
          <a:xfrm>
            <a:off x="311700" y="1152475"/>
            <a:ext cx="5624643" cy="3416400"/>
          </a:xfrm>
        </p:spPr>
        <p:txBody>
          <a:bodyPr/>
          <a:lstStyle/>
          <a:p>
            <a:pPr marL="285750" indent="-285750" algn="just"/>
            <a:r>
              <a:rPr lang="en-US" dirty="0"/>
              <a:t>It delivers positive pressure at </a:t>
            </a:r>
            <a:r>
              <a:rPr lang="en-US" b="1" dirty="0"/>
              <a:t>alternating levels</a:t>
            </a:r>
            <a:r>
              <a:rPr lang="en-US" dirty="0"/>
              <a:t>; higher for inspiration and lower for expiration</a:t>
            </a:r>
          </a:p>
          <a:p>
            <a:pPr marL="285750" indent="-285750" algn="just"/>
            <a:endParaRPr lang="en-US" dirty="0"/>
          </a:p>
          <a:p>
            <a:pPr marL="285750" indent="-285750" algn="just"/>
            <a:r>
              <a:rPr lang="en-US" dirty="0"/>
              <a:t>Used after CPAP has </a:t>
            </a:r>
            <a:r>
              <a:rPr lang="en-US" b="1" dirty="0">
                <a:solidFill>
                  <a:srgbClr val="FF0000"/>
                </a:solidFill>
              </a:rPr>
              <a:t>failed</a:t>
            </a:r>
            <a:r>
              <a:rPr lang="en-US" dirty="0"/>
              <a:t> to adequately treat certain patients.</a:t>
            </a:r>
          </a:p>
          <a:p>
            <a:pPr marL="285750" indent="-285750" algn="just"/>
            <a:endParaRPr lang="en-US" dirty="0"/>
          </a:p>
          <a:p>
            <a:pPr marL="285750" indent="-285750" algn="just"/>
            <a:r>
              <a:rPr lang="en-US" dirty="0"/>
              <a:t>Indications for Use: </a:t>
            </a:r>
          </a:p>
          <a:p>
            <a:pPr marL="914400" indent="-285750" algn="just">
              <a:buFont typeface="Wingdings" panose="05000000000000000000" pitchFamily="2" charset="2"/>
              <a:buChar char="Ø"/>
            </a:pPr>
            <a:r>
              <a:rPr lang="en-US" sz="1400" dirty="0"/>
              <a:t>Exacerbation of COPD with respiratory acidosis.</a:t>
            </a:r>
          </a:p>
          <a:p>
            <a:pPr marL="914400" indent="-285750" algn="just">
              <a:buFont typeface="Wingdings" panose="05000000000000000000" pitchFamily="2" charset="2"/>
              <a:buChar char="Ø"/>
            </a:pPr>
            <a:r>
              <a:rPr lang="en-US" sz="1400" dirty="0"/>
              <a:t>Type 2 respiratory failure with chest wall deformity or neuromuscular disorder. </a:t>
            </a:r>
          </a:p>
          <a:p>
            <a:pPr marL="914400" indent="-285750" algn="just">
              <a:buFont typeface="Wingdings" panose="05000000000000000000" pitchFamily="2" charset="2"/>
              <a:buChar char="Ø"/>
            </a:pPr>
            <a:r>
              <a:rPr lang="en-US" sz="1400" dirty="0"/>
              <a:t>Pneumonia with respiratory acidosis </a:t>
            </a:r>
          </a:p>
          <a:p>
            <a:pPr marL="914400" indent="-285750" algn="just">
              <a:buFont typeface="Wingdings" panose="05000000000000000000" pitchFamily="2" charset="2"/>
              <a:buChar char="Ø"/>
            </a:pPr>
            <a:r>
              <a:rPr lang="en-US" sz="1400" dirty="0"/>
              <a:t>Others (ARDS, post op respiratory failure)</a:t>
            </a:r>
          </a:p>
          <a:p>
            <a:pPr marL="285750" indent="-285750" algn="just"/>
            <a:endParaRPr lang="en-US" dirty="0"/>
          </a:p>
        </p:txBody>
      </p:sp>
      <p:pic>
        <p:nvPicPr>
          <p:cNvPr id="3074" name="Picture 2" descr="Biphasic Positive Airway Pressure (BIPAP) Machine - Braun &amp;amp; Co. Limited">
            <a:extLst>
              <a:ext uri="{FF2B5EF4-FFF2-40B4-BE49-F238E27FC236}">
                <a16:creationId xmlns:a16="http://schemas.microsoft.com/office/drawing/2014/main" id="{DE679E9D-58CA-4665-B409-0BACF56704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5640" y="1704135"/>
            <a:ext cx="2876498" cy="1917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158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0C0E5B70-19B5-48E0-A36D-380FFC1F2B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499"/>
          </a:xfrm>
          <a:prstGeom prst="rect">
            <a:avLst/>
          </a:prstGeom>
        </p:spPr>
      </p:pic>
    </p:spTree>
    <p:extLst>
      <p:ext uri="{BB962C8B-B14F-4D97-AF65-F5344CB8AC3E}">
        <p14:creationId xmlns:p14="http://schemas.microsoft.com/office/powerpoint/2010/main" val="3859979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FEEF1-A5F8-48E4-BCD0-1B601F45EF3C}"/>
              </a:ext>
            </a:extLst>
          </p:cNvPr>
          <p:cNvSpPr>
            <a:spLocks noGrp="1"/>
          </p:cNvSpPr>
          <p:nvPr>
            <p:ph type="title"/>
          </p:nvPr>
        </p:nvSpPr>
        <p:spPr/>
        <p:txBody>
          <a:bodyPr anchor="ctr">
            <a:noAutofit/>
          </a:bodyPr>
          <a:lstStyle/>
          <a:p>
            <a:r>
              <a:rPr lang="en-US" dirty="0"/>
              <a:t>Introduction</a:t>
            </a:r>
          </a:p>
        </p:txBody>
      </p:sp>
      <p:sp>
        <p:nvSpPr>
          <p:cNvPr id="3" name="Content Placeholder 2">
            <a:extLst>
              <a:ext uri="{FF2B5EF4-FFF2-40B4-BE49-F238E27FC236}">
                <a16:creationId xmlns:a16="http://schemas.microsoft.com/office/drawing/2014/main" id="{473A73C5-AA4B-436F-A814-7420A2023609}"/>
              </a:ext>
            </a:extLst>
          </p:cNvPr>
          <p:cNvSpPr>
            <a:spLocks noGrp="1"/>
          </p:cNvSpPr>
          <p:nvPr>
            <p:ph idx="1"/>
          </p:nvPr>
        </p:nvSpPr>
        <p:spPr/>
        <p:txBody>
          <a:bodyPr/>
          <a:lstStyle/>
          <a:p>
            <a:pPr marL="285750" indent="-285750" algn="just"/>
            <a:r>
              <a:rPr lang="en-US" sz="1400" dirty="0"/>
              <a:t>The term ‘respiratory failure’ is used when pulmonary gas exchange fails to maintain normal arterial oxygen and carbon dioxide levels.</a:t>
            </a:r>
          </a:p>
          <a:p>
            <a:pPr marL="0" algn="just"/>
            <a:endParaRPr lang="en-US" sz="1400" dirty="0"/>
          </a:p>
          <a:p>
            <a:pPr marL="285750" indent="-285750" algn="just"/>
            <a:r>
              <a:rPr lang="en-US" sz="1400" dirty="0"/>
              <a:t>Its classification into types I and II is defined by the </a:t>
            </a:r>
            <a:r>
              <a:rPr lang="en-US" sz="1400" b="1" dirty="0">
                <a:solidFill>
                  <a:srgbClr val="FF0000"/>
                </a:solidFill>
              </a:rPr>
              <a:t>absence or presence of hypercapnia</a:t>
            </a:r>
            <a:r>
              <a:rPr lang="en-US" sz="1400" b="1" dirty="0">
                <a:solidFill>
                  <a:srgbClr val="000000"/>
                </a:solidFill>
              </a:rPr>
              <a:t>.</a:t>
            </a:r>
          </a:p>
          <a:p>
            <a:pPr indent="0" algn="just">
              <a:buNone/>
            </a:pPr>
            <a:endParaRPr lang="en-US" sz="1400" dirty="0">
              <a:solidFill>
                <a:srgbClr val="000000"/>
              </a:solidFill>
            </a:endParaRPr>
          </a:p>
          <a:p>
            <a:pPr marL="285750" indent="-285750" algn="just"/>
            <a:r>
              <a:rPr lang="en-US" sz="1400" dirty="0"/>
              <a:t>Type I </a:t>
            </a:r>
            <a:r>
              <a:rPr lang="en-US" sz="1400" b="1" dirty="0"/>
              <a:t>(Hypoxemic) </a:t>
            </a:r>
            <a:r>
              <a:rPr lang="en-US" sz="1400" dirty="0"/>
              <a:t>Respiratory failure:</a:t>
            </a:r>
          </a:p>
          <a:p>
            <a:pPr marL="1371600" lvl="4" algn="just">
              <a:spcBef>
                <a:spcPts val="0"/>
              </a:spcBef>
              <a:buFont typeface="Wingdings" panose="05000000000000000000" pitchFamily="2" charset="2"/>
              <a:buChar char="Ø"/>
            </a:pPr>
            <a:r>
              <a:rPr lang="en-US" sz="1200" dirty="0"/>
              <a:t>Hypoxia (PaO</a:t>
            </a:r>
            <a:r>
              <a:rPr lang="en-US" sz="1200" baseline="-25000" dirty="0"/>
              <a:t>2</a:t>
            </a:r>
            <a:r>
              <a:rPr lang="en-US" sz="1200" dirty="0"/>
              <a:t> &lt; 60 mmHg (8.0 kPa))</a:t>
            </a:r>
          </a:p>
          <a:p>
            <a:pPr marL="1371600" lvl="4" algn="just">
              <a:spcBef>
                <a:spcPts val="0"/>
              </a:spcBef>
              <a:buFont typeface="Wingdings" panose="05000000000000000000" pitchFamily="2" charset="2"/>
              <a:buChar char="Ø"/>
            </a:pPr>
            <a:r>
              <a:rPr lang="en-US" sz="1200" dirty="0"/>
              <a:t>Normal or low PaCO</a:t>
            </a:r>
            <a:r>
              <a:rPr lang="en-US" sz="1200" baseline="-25000" dirty="0"/>
              <a:t>2</a:t>
            </a:r>
            <a:r>
              <a:rPr lang="en-US" sz="1200" dirty="0"/>
              <a:t> (≤ 45 mmHg (6 kPa))</a:t>
            </a:r>
          </a:p>
          <a:p>
            <a:pPr marL="0" lvl="1" algn="just">
              <a:spcBef>
                <a:spcPts val="0"/>
              </a:spcBef>
              <a:buFont typeface="Roboto Condensed"/>
              <a:buChar char="●"/>
            </a:pPr>
            <a:endParaRPr lang="en-US" sz="1400" dirty="0"/>
          </a:p>
          <a:p>
            <a:pPr marL="285750" lvl="1" indent="-285750" algn="just">
              <a:spcBef>
                <a:spcPts val="0"/>
              </a:spcBef>
              <a:buFont typeface="Roboto Condensed"/>
              <a:buChar char="●"/>
            </a:pPr>
            <a:r>
              <a:rPr lang="en-US" sz="1400" dirty="0"/>
              <a:t>Type II </a:t>
            </a:r>
            <a:r>
              <a:rPr lang="en-US" sz="1400" b="1" dirty="0"/>
              <a:t>(Hypercapnic) </a:t>
            </a:r>
            <a:r>
              <a:rPr lang="en-US" sz="1400" dirty="0"/>
              <a:t>Respiratory failure:</a:t>
            </a:r>
          </a:p>
          <a:p>
            <a:pPr marL="1371600" marR="0" lvl="4" indent="-330200" algn="just" defTabSz="685800" eaLnBrk="1" fontAlgn="auto" latinLnBrk="0" hangingPunct="1">
              <a:lnSpc>
                <a:spcPct val="100000"/>
              </a:lnSpc>
              <a:spcBef>
                <a:spcPts val="0"/>
              </a:spcBef>
              <a:spcAft>
                <a:spcPts val="0"/>
              </a:spcAft>
              <a:buClr>
                <a:prstClr val="black"/>
              </a:buClr>
              <a:buSzPts val="1600"/>
              <a:buFont typeface="Wingdings" panose="05000000000000000000" pitchFamily="2" charset="2"/>
              <a:buChar char="Ø"/>
              <a:tabLst/>
              <a:defRPr/>
            </a:pPr>
            <a:r>
              <a:rPr kumimoji="0" lang="en-US" sz="1200" b="0" i="0" u="none" strike="noStrike" kern="1200" cap="none" spc="0" normalizeH="0" baseline="0" noProof="0" dirty="0">
                <a:ln>
                  <a:noFill/>
                </a:ln>
                <a:solidFill>
                  <a:prstClr val="black"/>
                </a:solidFill>
                <a:effectLst/>
                <a:uLnTx/>
                <a:uFillTx/>
                <a:latin typeface="Roboto Condensed"/>
                <a:ea typeface="Roboto Condensed"/>
                <a:sym typeface="Roboto Condensed"/>
              </a:rPr>
              <a:t>Hypoxia (PaO</a:t>
            </a:r>
            <a:r>
              <a:rPr kumimoji="0" lang="en-US" sz="1200" b="0" i="0" u="none" strike="noStrike" kern="1200" cap="none" spc="0" normalizeH="0" baseline="-25000" noProof="0" dirty="0">
                <a:ln>
                  <a:noFill/>
                </a:ln>
                <a:solidFill>
                  <a:prstClr val="black"/>
                </a:solidFill>
                <a:effectLst/>
                <a:uLnTx/>
                <a:uFillTx/>
                <a:latin typeface="Roboto Condensed"/>
                <a:ea typeface="Roboto Condensed"/>
                <a:sym typeface="Roboto Condensed"/>
              </a:rPr>
              <a:t>2</a:t>
            </a:r>
            <a:r>
              <a:rPr kumimoji="0" lang="en-US" sz="1200" b="0" i="0" u="none" strike="noStrike" kern="1200" cap="none" spc="0" normalizeH="0" baseline="0" noProof="0" dirty="0">
                <a:ln>
                  <a:noFill/>
                </a:ln>
                <a:solidFill>
                  <a:prstClr val="black"/>
                </a:solidFill>
                <a:effectLst/>
                <a:uLnTx/>
                <a:uFillTx/>
                <a:latin typeface="Roboto Condensed"/>
                <a:ea typeface="Roboto Condensed"/>
                <a:sym typeface="Roboto Condensed"/>
              </a:rPr>
              <a:t> &lt; 60 mmHg (8.0 kPa))</a:t>
            </a:r>
          </a:p>
          <a:p>
            <a:pPr marL="1371600" marR="0" lvl="4" indent="-330200" algn="just" defTabSz="685800" eaLnBrk="1" fontAlgn="auto" latinLnBrk="0" hangingPunct="1">
              <a:lnSpc>
                <a:spcPct val="100000"/>
              </a:lnSpc>
              <a:spcBef>
                <a:spcPts val="0"/>
              </a:spcBef>
              <a:spcAft>
                <a:spcPts val="0"/>
              </a:spcAft>
              <a:buClr>
                <a:prstClr val="black"/>
              </a:buClr>
              <a:buSzPts val="1600"/>
              <a:buFont typeface="Wingdings" panose="05000000000000000000" pitchFamily="2" charset="2"/>
              <a:buChar char="Ø"/>
              <a:tabLst/>
              <a:defRPr/>
            </a:pPr>
            <a:r>
              <a:rPr kumimoji="0" lang="en-US" sz="1200" b="0" i="0" u="none" strike="noStrike" kern="1200" cap="none" spc="0" normalizeH="0" baseline="0" noProof="0" dirty="0">
                <a:ln>
                  <a:noFill/>
                </a:ln>
                <a:solidFill>
                  <a:prstClr val="black"/>
                </a:solidFill>
                <a:effectLst/>
                <a:uLnTx/>
                <a:uFillTx/>
                <a:latin typeface="Roboto Condensed"/>
                <a:ea typeface="Roboto Condensed"/>
                <a:sym typeface="Roboto Condensed"/>
              </a:rPr>
              <a:t>Raised PaCO</a:t>
            </a:r>
            <a:r>
              <a:rPr kumimoji="0" lang="en-US" sz="1200" b="0" i="0" u="none" strike="noStrike" kern="1200" cap="none" spc="0" normalizeH="0" baseline="-25000" noProof="0" dirty="0">
                <a:ln>
                  <a:noFill/>
                </a:ln>
                <a:solidFill>
                  <a:prstClr val="black"/>
                </a:solidFill>
                <a:effectLst/>
                <a:uLnTx/>
                <a:uFillTx/>
                <a:latin typeface="Roboto Condensed"/>
                <a:ea typeface="Roboto Condensed"/>
                <a:sym typeface="Roboto Condensed"/>
              </a:rPr>
              <a:t>2</a:t>
            </a:r>
            <a:r>
              <a:rPr kumimoji="0" lang="en-US" sz="1200" b="0" i="0" u="none" strike="noStrike" kern="1200" cap="none" spc="0" normalizeH="0" baseline="0" noProof="0" dirty="0">
                <a:ln>
                  <a:noFill/>
                </a:ln>
                <a:solidFill>
                  <a:prstClr val="black"/>
                </a:solidFill>
                <a:effectLst/>
                <a:uLnTx/>
                <a:uFillTx/>
                <a:latin typeface="Roboto Condensed"/>
                <a:ea typeface="Roboto Condensed"/>
                <a:sym typeface="Roboto Condensed"/>
              </a:rPr>
              <a:t> (&gt; 45 mmHg (6 kPa))</a:t>
            </a:r>
          </a:p>
          <a:p>
            <a:pPr marL="1041400" marR="0" lvl="4" indent="0" algn="just" defTabSz="685800" eaLnBrk="1" fontAlgn="auto" latinLnBrk="0" hangingPunct="1">
              <a:lnSpc>
                <a:spcPct val="100000"/>
              </a:lnSpc>
              <a:spcBef>
                <a:spcPts val="0"/>
              </a:spcBef>
              <a:spcAft>
                <a:spcPts val="0"/>
              </a:spcAft>
              <a:buClr>
                <a:prstClr val="black"/>
              </a:buClr>
              <a:buSzPts val="1600"/>
              <a:buNone/>
              <a:tabLst/>
              <a:defRPr/>
            </a:pPr>
            <a:endParaRPr lang="en-US" sz="1200" dirty="0">
              <a:solidFill>
                <a:prstClr val="black"/>
              </a:solidFill>
            </a:endParaRPr>
          </a:p>
          <a:p>
            <a:pPr marL="285750" lvl="1" indent="-285750" algn="just">
              <a:spcBef>
                <a:spcPts val="0"/>
              </a:spcBef>
              <a:buFont typeface="Roboto Condensed"/>
              <a:buChar char="●"/>
              <a:defRPr/>
            </a:pPr>
            <a:r>
              <a:rPr lang="en-US" sz="1400" dirty="0"/>
              <a:t>Also, respiratory failure is classified according to its onset, course, and duration into acute, chronic, and acute on top of chronic respiratory failure.</a:t>
            </a:r>
          </a:p>
        </p:txBody>
      </p:sp>
    </p:spTree>
    <p:extLst>
      <p:ext uri="{BB962C8B-B14F-4D97-AF65-F5344CB8AC3E}">
        <p14:creationId xmlns:p14="http://schemas.microsoft.com/office/powerpoint/2010/main" val="1863621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E3EC3-0CDE-4C26-822F-AF52C3139A54}"/>
              </a:ext>
            </a:extLst>
          </p:cNvPr>
          <p:cNvSpPr>
            <a:spLocks noGrp="1"/>
          </p:cNvSpPr>
          <p:nvPr>
            <p:ph type="title"/>
          </p:nvPr>
        </p:nvSpPr>
        <p:spPr/>
        <p:txBody>
          <a:bodyPr/>
          <a:lstStyle/>
          <a:p>
            <a:r>
              <a:rPr lang="en-US" dirty="0"/>
              <a:t>Exclusion criteria for NIV</a:t>
            </a:r>
          </a:p>
        </p:txBody>
      </p:sp>
      <p:sp>
        <p:nvSpPr>
          <p:cNvPr id="3" name="Content Placeholder 2">
            <a:extLst>
              <a:ext uri="{FF2B5EF4-FFF2-40B4-BE49-F238E27FC236}">
                <a16:creationId xmlns:a16="http://schemas.microsoft.com/office/drawing/2014/main" id="{5D28D5B7-0563-492A-979A-4B7F65E17B26}"/>
              </a:ext>
            </a:extLst>
          </p:cNvPr>
          <p:cNvSpPr>
            <a:spLocks noGrp="1"/>
          </p:cNvSpPr>
          <p:nvPr>
            <p:ph idx="1"/>
          </p:nvPr>
        </p:nvSpPr>
        <p:spPr/>
        <p:txBody>
          <a:bodyPr numCol="2"/>
          <a:lstStyle/>
          <a:p>
            <a:pPr marL="12700" indent="-342900" algn="just">
              <a:buFont typeface="+mj-lt"/>
              <a:buAutoNum type="arabicParenR"/>
            </a:pPr>
            <a:r>
              <a:rPr lang="en-US" sz="1400" dirty="0"/>
              <a:t>Unconscious</a:t>
            </a:r>
          </a:p>
          <a:p>
            <a:pPr marL="12700" indent="-342900" algn="just">
              <a:buFont typeface="+mj-lt"/>
              <a:buAutoNum type="arabicParenR"/>
            </a:pPr>
            <a:r>
              <a:rPr lang="en-US" sz="1400" dirty="0"/>
              <a:t>Hemodynamically unstable</a:t>
            </a:r>
          </a:p>
          <a:p>
            <a:pPr marL="12700" indent="-342900" algn="just">
              <a:buFont typeface="+mj-lt"/>
              <a:buAutoNum type="arabicParenR"/>
            </a:pPr>
            <a:r>
              <a:rPr lang="en-US" sz="1400" dirty="0"/>
              <a:t>Requires immediate intubation and ventilation</a:t>
            </a:r>
          </a:p>
          <a:p>
            <a:pPr marL="12700" indent="-342900" algn="just">
              <a:buFont typeface="+mj-lt"/>
              <a:buAutoNum type="arabicParenR"/>
            </a:pPr>
            <a:r>
              <a:rPr lang="en-US" sz="1400" dirty="0"/>
              <a:t>Not co‐operative</a:t>
            </a:r>
          </a:p>
          <a:p>
            <a:pPr marL="12700" indent="-342900" algn="just">
              <a:buFont typeface="+mj-lt"/>
              <a:buAutoNum type="arabicParenR"/>
            </a:pPr>
            <a:r>
              <a:rPr lang="en-US" sz="1400" dirty="0"/>
              <a:t>Severe agitation </a:t>
            </a:r>
          </a:p>
          <a:p>
            <a:pPr marL="12700" indent="-342900" algn="just">
              <a:buFont typeface="+mj-lt"/>
              <a:buAutoNum type="arabicParenR"/>
            </a:pPr>
            <a:r>
              <a:rPr lang="en-US" sz="1400" dirty="0"/>
              <a:t>Severe confusion</a:t>
            </a:r>
          </a:p>
          <a:p>
            <a:pPr marL="12700" indent="-342900" algn="just">
              <a:buFont typeface="+mj-lt"/>
              <a:buAutoNum type="arabicParenR"/>
            </a:pPr>
            <a:r>
              <a:rPr lang="en-US" sz="1400" dirty="0"/>
              <a:t>Unable to protect airways</a:t>
            </a:r>
          </a:p>
          <a:p>
            <a:pPr marL="12700" indent="-342900" algn="just">
              <a:buFont typeface="+mj-lt"/>
              <a:buAutoNum type="arabicParenR"/>
            </a:pPr>
            <a:r>
              <a:rPr lang="en-US" sz="1400" dirty="0"/>
              <a:t>Poor quality of life</a:t>
            </a:r>
          </a:p>
          <a:p>
            <a:pPr marL="12700" indent="-342900" algn="just">
              <a:buFont typeface="+mj-lt"/>
              <a:buAutoNum type="arabicParenR"/>
            </a:pPr>
            <a:r>
              <a:rPr lang="en-US" sz="1400" dirty="0"/>
              <a:t>Facial surgery</a:t>
            </a:r>
          </a:p>
          <a:p>
            <a:pPr marL="12700" indent="-342900" algn="just">
              <a:buFont typeface="+mj-lt"/>
              <a:buAutoNum type="arabicParenR"/>
            </a:pPr>
            <a:r>
              <a:rPr lang="en-US" sz="1400" dirty="0"/>
              <a:t>Vomiting</a:t>
            </a:r>
          </a:p>
          <a:p>
            <a:pPr marL="12700" indent="-342900" algn="just">
              <a:buFont typeface="+mj-lt"/>
              <a:buAutoNum type="arabicParenR"/>
            </a:pPr>
            <a:r>
              <a:rPr lang="en-US" sz="1400" dirty="0"/>
              <a:t>Patient and/or their relatives do not wish to have NIV</a:t>
            </a:r>
          </a:p>
        </p:txBody>
      </p:sp>
    </p:spTree>
    <p:extLst>
      <p:ext uri="{BB962C8B-B14F-4D97-AF65-F5344CB8AC3E}">
        <p14:creationId xmlns:p14="http://schemas.microsoft.com/office/powerpoint/2010/main" val="2617311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E031B-CE79-4540-9978-5C5D0839389F}"/>
              </a:ext>
            </a:extLst>
          </p:cNvPr>
          <p:cNvSpPr>
            <a:spLocks noGrp="1"/>
          </p:cNvSpPr>
          <p:nvPr>
            <p:ph type="title"/>
          </p:nvPr>
        </p:nvSpPr>
        <p:spPr/>
        <p:txBody>
          <a:bodyPr/>
          <a:lstStyle/>
          <a:p>
            <a:r>
              <a:rPr lang="en-US" dirty="0"/>
              <a:t>Mechanical ventilation</a:t>
            </a:r>
          </a:p>
        </p:txBody>
      </p:sp>
      <p:sp>
        <p:nvSpPr>
          <p:cNvPr id="3" name="Content Placeholder 2">
            <a:extLst>
              <a:ext uri="{FF2B5EF4-FFF2-40B4-BE49-F238E27FC236}">
                <a16:creationId xmlns:a16="http://schemas.microsoft.com/office/drawing/2014/main" id="{5718AEA0-5B10-49FC-A4D9-748151F2BF4E}"/>
              </a:ext>
            </a:extLst>
          </p:cNvPr>
          <p:cNvSpPr>
            <a:spLocks noGrp="1"/>
          </p:cNvSpPr>
          <p:nvPr>
            <p:ph idx="1"/>
          </p:nvPr>
        </p:nvSpPr>
        <p:spPr/>
        <p:txBody>
          <a:bodyPr/>
          <a:lstStyle/>
          <a:p>
            <a:pPr indent="0">
              <a:buNone/>
            </a:pPr>
            <a:r>
              <a:rPr lang="en-US" dirty="0"/>
              <a:t>While patient on the ventilator, we can control:</a:t>
            </a:r>
          </a:p>
          <a:p>
            <a:r>
              <a:rPr lang="en-US" dirty="0"/>
              <a:t>Oxygenation: </a:t>
            </a:r>
            <a:r>
              <a:rPr lang="en-US" b="1" dirty="0">
                <a:solidFill>
                  <a:srgbClr val="FF0000"/>
                </a:solidFill>
              </a:rPr>
              <a:t>PaO</a:t>
            </a:r>
            <a:r>
              <a:rPr lang="en-US" b="1" baseline="-25000" dirty="0">
                <a:solidFill>
                  <a:srgbClr val="FF0000"/>
                </a:solidFill>
              </a:rPr>
              <a:t>2</a:t>
            </a:r>
          </a:p>
          <a:p>
            <a:pPr marL="914400">
              <a:buFont typeface="Wingdings" panose="05000000000000000000" pitchFamily="2" charset="2"/>
              <a:buChar char="Ø"/>
            </a:pPr>
            <a:r>
              <a:rPr lang="en-US" sz="1400" dirty="0"/>
              <a:t>FiO</a:t>
            </a:r>
            <a:r>
              <a:rPr lang="en-US" sz="1400" baseline="-25000" dirty="0"/>
              <a:t>2</a:t>
            </a:r>
          </a:p>
          <a:p>
            <a:pPr marL="914400">
              <a:buFont typeface="Wingdings" panose="05000000000000000000" pitchFamily="2" charset="2"/>
              <a:buChar char="Ø"/>
            </a:pPr>
            <a:r>
              <a:rPr lang="en-US" sz="1400" dirty="0"/>
              <a:t>Positive End-Expiratory Pressure (PEEP)</a:t>
            </a:r>
          </a:p>
          <a:p>
            <a:endParaRPr lang="en-US" dirty="0"/>
          </a:p>
          <a:p>
            <a:r>
              <a:rPr lang="en-US" dirty="0"/>
              <a:t>Ventilation: </a:t>
            </a:r>
            <a:r>
              <a:rPr lang="en-US" b="1" dirty="0">
                <a:solidFill>
                  <a:srgbClr val="FF0000"/>
                </a:solidFill>
              </a:rPr>
              <a:t>PaCO</a:t>
            </a:r>
            <a:r>
              <a:rPr lang="en-US" b="1" baseline="-25000" dirty="0">
                <a:solidFill>
                  <a:srgbClr val="FF0000"/>
                </a:solidFill>
              </a:rPr>
              <a:t>2</a:t>
            </a:r>
            <a:r>
              <a:rPr lang="en-US" b="1" dirty="0">
                <a:solidFill>
                  <a:srgbClr val="FF0000"/>
                </a:solidFill>
              </a:rPr>
              <a:t>, pH</a:t>
            </a:r>
          </a:p>
          <a:p>
            <a:pPr marL="914400">
              <a:buFont typeface="Wingdings" panose="05000000000000000000" pitchFamily="2" charset="2"/>
              <a:buChar char="Ø"/>
            </a:pPr>
            <a:r>
              <a:rPr lang="en-US" sz="1400" dirty="0"/>
              <a:t>Tidal volume (V</a:t>
            </a:r>
            <a:r>
              <a:rPr lang="en-US" sz="1400" baseline="-25000" dirty="0"/>
              <a:t>T</a:t>
            </a:r>
            <a:r>
              <a:rPr lang="en-US" sz="1400" dirty="0"/>
              <a:t>)</a:t>
            </a:r>
          </a:p>
          <a:p>
            <a:pPr marL="914400">
              <a:buFont typeface="Wingdings" panose="05000000000000000000" pitchFamily="2" charset="2"/>
              <a:buChar char="Ø"/>
            </a:pPr>
            <a:r>
              <a:rPr lang="en-US" sz="1400" dirty="0"/>
              <a:t>Respiratory rate (RR)</a:t>
            </a:r>
          </a:p>
        </p:txBody>
      </p:sp>
      <p:pic>
        <p:nvPicPr>
          <p:cNvPr id="5" name="Picture 4" descr="A screenshot of a computer&#10;&#10;Description automatically generated with low confidence">
            <a:extLst>
              <a:ext uri="{FF2B5EF4-FFF2-40B4-BE49-F238E27FC236}">
                <a16:creationId xmlns:a16="http://schemas.microsoft.com/office/drawing/2014/main" id="{1526B123-0CA6-4897-A16C-99B42D5030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2621" y="1393825"/>
            <a:ext cx="3162300" cy="2933700"/>
          </a:xfrm>
          <a:prstGeom prst="rect">
            <a:avLst/>
          </a:prstGeom>
        </p:spPr>
      </p:pic>
    </p:spTree>
    <p:extLst>
      <p:ext uri="{BB962C8B-B14F-4D97-AF65-F5344CB8AC3E}">
        <p14:creationId xmlns:p14="http://schemas.microsoft.com/office/powerpoint/2010/main" val="989515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BACE6-11DD-429B-A142-F2CB655E57FA}"/>
              </a:ext>
            </a:extLst>
          </p:cNvPr>
          <p:cNvSpPr>
            <a:spLocks noGrp="1"/>
          </p:cNvSpPr>
          <p:nvPr>
            <p:ph type="title"/>
          </p:nvPr>
        </p:nvSpPr>
        <p:spPr/>
        <p:txBody>
          <a:bodyPr/>
          <a:lstStyle/>
          <a:p>
            <a:r>
              <a:rPr lang="en-US" dirty="0"/>
              <a:t>Indications for tracheal intubation and mechanical ventilation</a:t>
            </a:r>
          </a:p>
        </p:txBody>
      </p:sp>
      <p:sp>
        <p:nvSpPr>
          <p:cNvPr id="3" name="Content Placeholder 2">
            <a:extLst>
              <a:ext uri="{FF2B5EF4-FFF2-40B4-BE49-F238E27FC236}">
                <a16:creationId xmlns:a16="http://schemas.microsoft.com/office/drawing/2014/main" id="{0CFF69D4-E4A3-413A-9B04-5D1A04D473F3}"/>
              </a:ext>
            </a:extLst>
          </p:cNvPr>
          <p:cNvSpPr>
            <a:spLocks noGrp="1"/>
          </p:cNvSpPr>
          <p:nvPr>
            <p:ph idx="1"/>
          </p:nvPr>
        </p:nvSpPr>
        <p:spPr/>
        <p:txBody>
          <a:bodyPr/>
          <a:lstStyle/>
          <a:p>
            <a:pPr marL="12700" indent="-342900" algn="just">
              <a:buFont typeface="+mj-lt"/>
              <a:buAutoNum type="arabicParenR"/>
            </a:pPr>
            <a:r>
              <a:rPr lang="en-US" sz="1400" dirty="0"/>
              <a:t>Protection of airway</a:t>
            </a:r>
          </a:p>
          <a:p>
            <a:pPr marL="12700" indent="-342900" algn="just">
              <a:buFont typeface="+mj-lt"/>
              <a:buAutoNum type="arabicParenR"/>
            </a:pPr>
            <a:r>
              <a:rPr lang="en-US" sz="1400" dirty="0"/>
              <a:t>Respiratory arrest or rate &lt; 8 breaths/min</a:t>
            </a:r>
          </a:p>
          <a:p>
            <a:pPr marL="12700" indent="-342900" algn="just">
              <a:buFont typeface="+mj-lt"/>
              <a:buAutoNum type="arabicParenR"/>
            </a:pPr>
            <a:r>
              <a:rPr lang="en-US" sz="1400" dirty="0"/>
              <a:t>Tachypnoea &gt; 35 beats/min</a:t>
            </a:r>
          </a:p>
          <a:p>
            <a:pPr marL="12700" indent="-342900" algn="just">
              <a:buFont typeface="+mj-lt"/>
              <a:buAutoNum type="arabicParenR"/>
            </a:pPr>
            <a:r>
              <a:rPr lang="en-US" sz="1400" dirty="0"/>
              <a:t>Inability to tolerate oxygen mask/CPAP/NIV, e.g., agitation, confusion</a:t>
            </a:r>
          </a:p>
          <a:p>
            <a:pPr marL="12700" indent="-342900" algn="just">
              <a:buFont typeface="+mj-lt"/>
              <a:buAutoNum type="arabicParenR"/>
            </a:pPr>
            <a:r>
              <a:rPr lang="en-US" sz="1400" dirty="0"/>
              <a:t>Removal of secretions</a:t>
            </a:r>
          </a:p>
          <a:p>
            <a:pPr marL="12700" indent="-342900" algn="just">
              <a:buFont typeface="+mj-lt"/>
              <a:buAutoNum type="arabicParenR"/>
            </a:pPr>
            <a:r>
              <a:rPr lang="en-US" sz="1400" dirty="0"/>
              <a:t>Hypoxemia (PaO</a:t>
            </a:r>
            <a:r>
              <a:rPr lang="en-US" sz="1400" baseline="-25000" dirty="0"/>
              <a:t>2</a:t>
            </a:r>
            <a:r>
              <a:rPr lang="en-US" sz="1400" dirty="0"/>
              <a:t> &lt; 8 kPa (&lt; 60 mmHg); SpO</a:t>
            </a:r>
            <a:r>
              <a:rPr lang="en-US" sz="1400" baseline="-25000" dirty="0"/>
              <a:t>2</a:t>
            </a:r>
            <a:r>
              <a:rPr lang="en-US" sz="1400" dirty="0"/>
              <a:t> &lt; 90%) despite CPAP with FiO</a:t>
            </a:r>
            <a:r>
              <a:rPr lang="en-US" sz="1400" baseline="-25000" dirty="0"/>
              <a:t>2</a:t>
            </a:r>
            <a:r>
              <a:rPr lang="en-US" sz="1400" dirty="0"/>
              <a:t> &gt; 0.6</a:t>
            </a:r>
          </a:p>
          <a:p>
            <a:pPr marL="12700" indent="-342900" algn="just">
              <a:buFont typeface="+mj-lt"/>
              <a:buAutoNum type="arabicParenR"/>
            </a:pPr>
            <a:r>
              <a:rPr lang="en-US" sz="1400" dirty="0"/>
              <a:t>Hypercapnia if conscious level is impaired or risk of raised intracranial pressure</a:t>
            </a:r>
          </a:p>
          <a:p>
            <a:pPr marL="12700" indent="-342900" algn="just">
              <a:buFont typeface="+mj-lt"/>
              <a:buAutoNum type="arabicParenR"/>
            </a:pPr>
            <a:r>
              <a:rPr lang="en-US" sz="1400" dirty="0"/>
              <a:t>Worsening respiratory acidosis</a:t>
            </a:r>
          </a:p>
          <a:p>
            <a:pPr marL="12700" indent="-342900" algn="just">
              <a:buFont typeface="+mj-lt"/>
              <a:buAutoNum type="arabicParenR"/>
            </a:pPr>
            <a:r>
              <a:rPr lang="en-US" sz="1400" dirty="0"/>
              <a:t>Vital capacity falling below 1.2 L in patients with neuromuscular disease</a:t>
            </a:r>
          </a:p>
          <a:p>
            <a:pPr marL="12700" indent="-342900" algn="just">
              <a:buFont typeface="+mj-lt"/>
              <a:buAutoNum type="arabicParenR"/>
            </a:pPr>
            <a:r>
              <a:rPr lang="en-US" sz="1400" dirty="0"/>
              <a:t>Removing the work of breathing in exhausted patients.</a:t>
            </a:r>
          </a:p>
        </p:txBody>
      </p:sp>
    </p:spTree>
    <p:extLst>
      <p:ext uri="{BB962C8B-B14F-4D97-AF65-F5344CB8AC3E}">
        <p14:creationId xmlns:p14="http://schemas.microsoft.com/office/powerpoint/2010/main" val="1012115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C030A-7E16-4BF6-8073-13AF5FDC8560}"/>
              </a:ext>
            </a:extLst>
          </p:cNvPr>
          <p:cNvSpPr>
            <a:spLocks noGrp="1"/>
          </p:cNvSpPr>
          <p:nvPr>
            <p:ph type="title"/>
          </p:nvPr>
        </p:nvSpPr>
        <p:spPr/>
        <p:txBody>
          <a:bodyPr/>
          <a:lstStyle/>
          <a:p>
            <a:r>
              <a:rPr lang="en-US" dirty="0"/>
              <a:t>Other approaches to mechanical ventilation:</a:t>
            </a:r>
          </a:p>
        </p:txBody>
      </p:sp>
      <p:sp>
        <p:nvSpPr>
          <p:cNvPr id="3" name="Content Placeholder 2">
            <a:extLst>
              <a:ext uri="{FF2B5EF4-FFF2-40B4-BE49-F238E27FC236}">
                <a16:creationId xmlns:a16="http://schemas.microsoft.com/office/drawing/2014/main" id="{74E8907C-D1D3-4980-9640-4D96D3913533}"/>
              </a:ext>
            </a:extLst>
          </p:cNvPr>
          <p:cNvSpPr>
            <a:spLocks noGrp="1"/>
          </p:cNvSpPr>
          <p:nvPr>
            <p:ph idx="1"/>
          </p:nvPr>
        </p:nvSpPr>
        <p:spPr/>
        <p:txBody>
          <a:bodyPr/>
          <a:lstStyle/>
          <a:p>
            <a:pPr algn="just"/>
            <a:r>
              <a:rPr lang="en-US" sz="1400" b="1" dirty="0"/>
              <a:t>High frequency ventilation (HFV):</a:t>
            </a:r>
          </a:p>
          <a:p>
            <a:pPr marL="914400" indent="-285750" algn="just">
              <a:buFont typeface="Wingdings" panose="05000000000000000000" pitchFamily="2" charset="2"/>
              <a:buChar char="Ø"/>
            </a:pPr>
            <a:r>
              <a:rPr lang="en-US" sz="1200" dirty="0"/>
              <a:t>3 types: Oscillatory, Jet &amp; Flow interruption.</a:t>
            </a:r>
          </a:p>
          <a:p>
            <a:pPr marL="914400" indent="-285750" algn="just">
              <a:buFont typeface="Wingdings" panose="05000000000000000000" pitchFamily="2" charset="2"/>
              <a:buChar char="Ø"/>
            </a:pPr>
            <a:r>
              <a:rPr lang="en-US" sz="1200" dirty="0"/>
              <a:t>Very small tidal volumes are used (&lt; 1 ml/kg), very rapid rates (150-1000 bpm) and lower mean airway pressures are used.</a:t>
            </a:r>
          </a:p>
          <a:p>
            <a:pPr marL="914400" indent="-285750" algn="just">
              <a:buFont typeface="Wingdings" panose="05000000000000000000" pitchFamily="2" charset="2"/>
              <a:buChar char="Ø"/>
            </a:pPr>
            <a:r>
              <a:rPr lang="en-US" sz="1200" dirty="0"/>
              <a:t>This approach is used to </a:t>
            </a:r>
            <a:r>
              <a:rPr lang="en-US" sz="1200" b="1" dirty="0">
                <a:solidFill>
                  <a:srgbClr val="FF0000"/>
                </a:solidFill>
              </a:rPr>
              <a:t>minimize</a:t>
            </a:r>
            <a:r>
              <a:rPr lang="en-US" sz="1200" dirty="0"/>
              <a:t> the possibility of </a:t>
            </a:r>
            <a:r>
              <a:rPr lang="en-US" sz="1200" b="1" dirty="0"/>
              <a:t>barotrauma</a:t>
            </a:r>
            <a:r>
              <a:rPr lang="en-US" sz="1200" dirty="0"/>
              <a:t> to airways.</a:t>
            </a:r>
          </a:p>
          <a:p>
            <a:pPr marL="914400" indent="-285750" algn="just">
              <a:buFont typeface="Wingdings" panose="05000000000000000000" pitchFamily="2" charset="2"/>
              <a:buChar char="Ø"/>
            </a:pPr>
            <a:r>
              <a:rPr lang="en-US" sz="1200" dirty="0"/>
              <a:t>Used if conventional ventilation fails to improve gas exchange.</a:t>
            </a:r>
          </a:p>
          <a:p>
            <a:pPr algn="just"/>
            <a:endParaRPr lang="en-US" b="1" dirty="0"/>
          </a:p>
          <a:p>
            <a:pPr algn="just"/>
            <a:r>
              <a:rPr lang="en-US" sz="1400" b="1" dirty="0"/>
              <a:t>Permissive Hypercapnia:</a:t>
            </a:r>
          </a:p>
          <a:p>
            <a:pPr marL="914400" indent="-285750" algn="just">
              <a:buFont typeface="Wingdings" panose="05000000000000000000" pitchFamily="2" charset="2"/>
              <a:buChar char="Ø"/>
            </a:pPr>
            <a:r>
              <a:rPr lang="en-US" sz="1200" dirty="0"/>
              <a:t>Allows the PaCO</a:t>
            </a:r>
            <a:r>
              <a:rPr lang="en-US" sz="1200" baseline="-25000" dirty="0"/>
              <a:t>2</a:t>
            </a:r>
            <a:r>
              <a:rPr lang="en-US" sz="1200" dirty="0"/>
              <a:t> to rise into the 60-70 mmHg range, as long as the patient is </a:t>
            </a:r>
            <a:r>
              <a:rPr lang="en-US" sz="1200" b="1" dirty="0"/>
              <a:t>adequately oxygenated </a:t>
            </a:r>
            <a:r>
              <a:rPr lang="en-US" sz="1200" dirty="0"/>
              <a:t>(SaO</a:t>
            </a:r>
            <a:r>
              <a:rPr lang="en-US" sz="1200" baseline="-25000" dirty="0"/>
              <a:t>2</a:t>
            </a:r>
            <a:r>
              <a:rPr lang="en-US" sz="1200" dirty="0"/>
              <a:t>&gt; 92%), and able to tolerate the acidosis (clinically well) .</a:t>
            </a:r>
          </a:p>
          <a:p>
            <a:pPr marL="914400" indent="-285750" algn="just">
              <a:buFont typeface="Wingdings" panose="05000000000000000000" pitchFamily="2" charset="2"/>
              <a:buChar char="Ø"/>
            </a:pPr>
            <a:r>
              <a:rPr lang="en-US" sz="1200" dirty="0"/>
              <a:t>This strategy is used to limit the amount of </a:t>
            </a:r>
            <a:r>
              <a:rPr lang="en-US" sz="1200" b="1" dirty="0"/>
              <a:t>barotrauma</a:t>
            </a:r>
            <a:r>
              <a:rPr lang="en-US" sz="1200" dirty="0"/>
              <a:t> and </a:t>
            </a:r>
            <a:r>
              <a:rPr lang="en-US" sz="1200" b="1" dirty="0"/>
              <a:t>volutrauma</a:t>
            </a:r>
            <a:r>
              <a:rPr lang="en-US" sz="1200" dirty="0"/>
              <a:t> to the patient.</a:t>
            </a:r>
          </a:p>
          <a:p>
            <a:pPr algn="just"/>
            <a:endParaRPr lang="en-US" b="1" dirty="0"/>
          </a:p>
          <a:p>
            <a:pPr algn="just"/>
            <a:r>
              <a:rPr lang="en-US" sz="1400" b="1" dirty="0"/>
              <a:t>Prone position:</a:t>
            </a:r>
          </a:p>
          <a:p>
            <a:pPr marL="914400" indent="-285750" algn="just">
              <a:buFont typeface="Wingdings" panose="05000000000000000000" pitchFamily="2" charset="2"/>
              <a:buChar char="Ø"/>
            </a:pPr>
            <a:r>
              <a:rPr lang="en-US" sz="1200" dirty="0"/>
              <a:t>In prone position the weight of heart is on sternum (rather than on the lung as in supine position)</a:t>
            </a:r>
          </a:p>
          <a:p>
            <a:pPr marL="914400" indent="-285750" algn="just">
              <a:buFont typeface="Wingdings" panose="05000000000000000000" pitchFamily="2" charset="2"/>
              <a:buChar char="Ø"/>
            </a:pPr>
            <a:r>
              <a:rPr lang="en-US" sz="1200" dirty="0"/>
              <a:t>This may cause the plural pressure to be less positive in the dependent areas and hence decrease atelectasis of the alveoli.  </a:t>
            </a:r>
          </a:p>
          <a:p>
            <a:pPr marL="914400" indent="-285750" algn="just">
              <a:buFont typeface="Wingdings" panose="05000000000000000000" pitchFamily="2" charset="2"/>
              <a:buChar char="Ø"/>
            </a:pPr>
            <a:r>
              <a:rPr lang="en-US" sz="1200" dirty="0"/>
              <a:t>The net effect is </a:t>
            </a:r>
            <a:r>
              <a:rPr lang="en-US" sz="1200" b="1" dirty="0"/>
              <a:t>reduction in V/Q mismatching </a:t>
            </a:r>
            <a:r>
              <a:rPr lang="en-US" sz="1200" dirty="0"/>
              <a:t>and improved oxygenation.</a:t>
            </a:r>
          </a:p>
          <a:p>
            <a:pPr algn="just"/>
            <a:endParaRPr lang="en-US" b="1" dirty="0"/>
          </a:p>
        </p:txBody>
      </p:sp>
    </p:spTree>
    <p:extLst>
      <p:ext uri="{BB962C8B-B14F-4D97-AF65-F5344CB8AC3E}">
        <p14:creationId xmlns:p14="http://schemas.microsoft.com/office/powerpoint/2010/main" val="3218322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C030A-7E16-4BF6-8073-13AF5FDC8560}"/>
              </a:ext>
            </a:extLst>
          </p:cNvPr>
          <p:cNvSpPr>
            <a:spLocks noGrp="1"/>
          </p:cNvSpPr>
          <p:nvPr>
            <p:ph type="title"/>
          </p:nvPr>
        </p:nvSpPr>
        <p:spPr/>
        <p:txBody>
          <a:bodyPr/>
          <a:lstStyle/>
          <a:p>
            <a:r>
              <a:rPr lang="en-US" dirty="0"/>
              <a:t>Other approaches to mechanical ventilation:</a:t>
            </a:r>
          </a:p>
        </p:txBody>
      </p:sp>
      <p:sp>
        <p:nvSpPr>
          <p:cNvPr id="3" name="Content Placeholder 2">
            <a:extLst>
              <a:ext uri="{FF2B5EF4-FFF2-40B4-BE49-F238E27FC236}">
                <a16:creationId xmlns:a16="http://schemas.microsoft.com/office/drawing/2014/main" id="{74E8907C-D1D3-4980-9640-4D96D3913533}"/>
              </a:ext>
            </a:extLst>
          </p:cNvPr>
          <p:cNvSpPr>
            <a:spLocks noGrp="1"/>
          </p:cNvSpPr>
          <p:nvPr>
            <p:ph idx="1"/>
          </p:nvPr>
        </p:nvSpPr>
        <p:spPr/>
        <p:txBody>
          <a:bodyPr/>
          <a:lstStyle/>
          <a:p>
            <a:pPr algn="just"/>
            <a:r>
              <a:rPr lang="en-US" sz="1400" b="1" dirty="0"/>
              <a:t>Extracorporeal membrane oxygenation:</a:t>
            </a:r>
          </a:p>
          <a:p>
            <a:pPr marL="914400" indent="-285750" algn="just">
              <a:buFont typeface="Wingdings" panose="05000000000000000000" pitchFamily="2" charset="2"/>
              <a:buChar char="Ø"/>
            </a:pPr>
            <a:r>
              <a:rPr lang="en-US" sz="1200" dirty="0"/>
              <a:t>Venous blood is accessed from large central vein, pumped through the oxygenator and returned to the venous system near right atrium. </a:t>
            </a:r>
          </a:p>
          <a:p>
            <a:pPr marL="914400" indent="-285750" algn="just">
              <a:buFont typeface="Wingdings" panose="05000000000000000000" pitchFamily="2" charset="2"/>
              <a:buChar char="Ø"/>
            </a:pPr>
            <a:r>
              <a:rPr lang="en-US" sz="1200" dirty="0"/>
              <a:t>Provide both </a:t>
            </a:r>
            <a:r>
              <a:rPr lang="en-US" sz="1200" b="1" dirty="0"/>
              <a:t>respiratory</a:t>
            </a:r>
            <a:r>
              <a:rPr lang="en-US" sz="1200" dirty="0"/>
              <a:t> and </a:t>
            </a:r>
            <a:r>
              <a:rPr lang="en-US" sz="1200" b="1" dirty="0"/>
              <a:t>cardiac</a:t>
            </a:r>
            <a:r>
              <a:rPr lang="en-US" sz="1200" dirty="0"/>
              <a:t> support.</a:t>
            </a:r>
          </a:p>
        </p:txBody>
      </p:sp>
      <p:pic>
        <p:nvPicPr>
          <p:cNvPr id="4" name="Picture 2">
            <a:extLst>
              <a:ext uri="{FF2B5EF4-FFF2-40B4-BE49-F238E27FC236}">
                <a16:creationId xmlns:a16="http://schemas.microsoft.com/office/drawing/2014/main" id="{89419FE4-E90C-4430-81AF-AD476BAEF9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2739" y="2437547"/>
            <a:ext cx="3198521" cy="2327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2998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47D92-526D-4F1B-A733-AA0B84EFBAAA}"/>
              </a:ext>
            </a:extLst>
          </p:cNvPr>
          <p:cNvSpPr>
            <a:spLocks noGrp="1"/>
          </p:cNvSpPr>
          <p:nvPr>
            <p:ph type="title"/>
          </p:nvPr>
        </p:nvSpPr>
        <p:spPr/>
        <p:txBody>
          <a:bodyPr/>
          <a:lstStyle/>
          <a:p>
            <a:r>
              <a:rPr lang="en-US" dirty="0"/>
              <a:t>Weaning</a:t>
            </a:r>
          </a:p>
        </p:txBody>
      </p:sp>
      <p:sp>
        <p:nvSpPr>
          <p:cNvPr id="3" name="Content Placeholder 2">
            <a:extLst>
              <a:ext uri="{FF2B5EF4-FFF2-40B4-BE49-F238E27FC236}">
                <a16:creationId xmlns:a16="http://schemas.microsoft.com/office/drawing/2014/main" id="{220C0FBD-D85F-4302-B7D7-9B004C8CD119}"/>
              </a:ext>
            </a:extLst>
          </p:cNvPr>
          <p:cNvSpPr>
            <a:spLocks noGrp="1"/>
          </p:cNvSpPr>
          <p:nvPr>
            <p:ph idx="1"/>
          </p:nvPr>
        </p:nvSpPr>
        <p:spPr/>
        <p:txBody>
          <a:bodyPr/>
          <a:lstStyle/>
          <a:p>
            <a:pPr marL="285750" indent="-285750"/>
            <a:r>
              <a:rPr lang="en-US" dirty="0"/>
              <a:t>Initiated when the underlying process has </a:t>
            </a:r>
            <a:r>
              <a:rPr lang="en-US" b="1" dirty="0">
                <a:solidFill>
                  <a:srgbClr val="FF0000"/>
                </a:solidFill>
              </a:rPr>
              <a:t>improved</a:t>
            </a:r>
            <a:r>
              <a:rPr lang="en-US" dirty="0"/>
              <a:t>. In patients who required more prolonged respiratory therapy, it may take much longer.</a:t>
            </a:r>
          </a:p>
          <a:p>
            <a:pPr marL="285750" indent="-285750"/>
            <a:endParaRPr lang="en-US" dirty="0"/>
          </a:p>
          <a:p>
            <a:pPr marL="285750" indent="-285750"/>
            <a:r>
              <a:rPr lang="en-US" dirty="0"/>
              <a:t>A patient who has </a:t>
            </a:r>
            <a:r>
              <a:rPr lang="en-US" b="1" dirty="0"/>
              <a:t>stable</a:t>
            </a:r>
            <a:r>
              <a:rPr lang="en-US" dirty="0"/>
              <a:t> underlying respiratory status, </a:t>
            </a:r>
            <a:r>
              <a:rPr lang="en-US" b="1" dirty="0"/>
              <a:t>adequate oxygenation</a:t>
            </a:r>
            <a:r>
              <a:rPr lang="en-US" dirty="0"/>
              <a:t>, int</a:t>
            </a:r>
            <a:r>
              <a:rPr lang="en-US" b="1" dirty="0"/>
              <a:t>act respiratory drive</a:t>
            </a:r>
            <a:r>
              <a:rPr lang="en-US" dirty="0"/>
              <a:t>, and </a:t>
            </a:r>
            <a:r>
              <a:rPr lang="en-US" b="1" dirty="0"/>
              <a:t>stable cardiovascular status</a:t>
            </a:r>
            <a:r>
              <a:rPr lang="en-US" dirty="0"/>
              <a:t> should be considered for discontinuance of mechanical ventilation.</a:t>
            </a:r>
          </a:p>
          <a:p>
            <a:pPr marL="285750" indent="-285750"/>
            <a:endParaRPr lang="en-US" dirty="0"/>
          </a:p>
          <a:p>
            <a:pPr marL="285750" indent="-285750"/>
            <a:r>
              <a:rPr lang="en-US" dirty="0"/>
              <a:t>Criteria of success in weaning, including:</a:t>
            </a:r>
          </a:p>
          <a:p>
            <a:pPr marL="1371600" indent="-285750">
              <a:buFont typeface="Wingdings" panose="05000000000000000000" pitchFamily="2" charset="2"/>
              <a:buChar char="Ø"/>
            </a:pPr>
            <a:r>
              <a:rPr lang="en-US" sz="1400" dirty="0"/>
              <a:t>A minute ventilation of less than 10 L/min.</a:t>
            </a:r>
          </a:p>
          <a:p>
            <a:pPr marL="1371600" indent="-285750">
              <a:buFont typeface="Wingdings" panose="05000000000000000000" pitchFamily="2" charset="2"/>
              <a:buChar char="Ø"/>
            </a:pPr>
            <a:r>
              <a:rPr lang="en-US" sz="1400" dirty="0"/>
              <a:t>Maximal inspiratory pressure more than 25 cm water.</a:t>
            </a:r>
          </a:p>
          <a:p>
            <a:pPr marL="1371600" indent="-285750">
              <a:buFont typeface="Wingdings" panose="05000000000000000000" pitchFamily="2" charset="2"/>
              <a:buChar char="Ø"/>
            </a:pPr>
            <a:r>
              <a:rPr lang="en-US" sz="1400" dirty="0"/>
              <a:t>Vital capacity more than 10 mL/kg.</a:t>
            </a:r>
          </a:p>
          <a:p>
            <a:pPr marL="1371600" indent="-285750">
              <a:buFont typeface="Wingdings" panose="05000000000000000000" pitchFamily="2" charset="2"/>
              <a:buChar char="Ø"/>
            </a:pPr>
            <a:r>
              <a:rPr lang="en-US" sz="1400" dirty="0"/>
              <a:t>Absence of dyspnea.</a:t>
            </a:r>
          </a:p>
          <a:p>
            <a:pPr marL="1371600" indent="-285750">
              <a:buFont typeface="Wingdings" panose="05000000000000000000" pitchFamily="2" charset="2"/>
              <a:buChar char="Ø"/>
            </a:pPr>
            <a:r>
              <a:rPr lang="en-US" sz="1400" dirty="0"/>
              <a:t>Absence of paradoxical respiratory muscle activity.</a:t>
            </a:r>
          </a:p>
          <a:p>
            <a:pPr marL="1371600" indent="-285750">
              <a:buFont typeface="Wingdings" panose="05000000000000000000" pitchFamily="2" charset="2"/>
              <a:buChar char="Ø"/>
            </a:pPr>
            <a:r>
              <a:rPr lang="en-US" sz="1400" dirty="0"/>
              <a:t>Agitation or tachycardia during the weaning trial. </a:t>
            </a:r>
          </a:p>
        </p:txBody>
      </p:sp>
    </p:spTree>
    <p:extLst>
      <p:ext uri="{BB962C8B-B14F-4D97-AF65-F5344CB8AC3E}">
        <p14:creationId xmlns:p14="http://schemas.microsoft.com/office/powerpoint/2010/main" val="1288795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47D92-526D-4F1B-A733-AA0B84EFBAAA}"/>
              </a:ext>
            </a:extLst>
          </p:cNvPr>
          <p:cNvSpPr>
            <a:spLocks noGrp="1"/>
          </p:cNvSpPr>
          <p:nvPr>
            <p:ph type="title"/>
          </p:nvPr>
        </p:nvSpPr>
        <p:spPr/>
        <p:txBody>
          <a:bodyPr/>
          <a:lstStyle/>
          <a:p>
            <a:r>
              <a:rPr lang="en-US" dirty="0"/>
              <a:t>Weaning</a:t>
            </a:r>
          </a:p>
        </p:txBody>
      </p:sp>
      <p:sp>
        <p:nvSpPr>
          <p:cNvPr id="3" name="Content Placeholder 2">
            <a:extLst>
              <a:ext uri="{FF2B5EF4-FFF2-40B4-BE49-F238E27FC236}">
                <a16:creationId xmlns:a16="http://schemas.microsoft.com/office/drawing/2014/main" id="{220C0FBD-D85F-4302-B7D7-9B004C8CD119}"/>
              </a:ext>
            </a:extLst>
          </p:cNvPr>
          <p:cNvSpPr>
            <a:spLocks noGrp="1"/>
          </p:cNvSpPr>
          <p:nvPr>
            <p:ph idx="1"/>
          </p:nvPr>
        </p:nvSpPr>
        <p:spPr/>
        <p:txBody>
          <a:bodyPr/>
          <a:lstStyle/>
          <a:p>
            <a:pPr marL="285750" indent="-285750" algn="just"/>
            <a:r>
              <a:rPr lang="en-US" dirty="0"/>
              <a:t>In patients who are not yet ready to be liberated from the ventilator, one should focus on the </a:t>
            </a:r>
            <a:r>
              <a:rPr lang="en-US" b="1" dirty="0">
                <a:solidFill>
                  <a:srgbClr val="FF0000"/>
                </a:solidFill>
              </a:rPr>
              <a:t>cause of ventilator dependency</a:t>
            </a:r>
            <a:r>
              <a:rPr lang="en-US" dirty="0"/>
              <a:t>, such as excessive secretions, inadequate respiratory drive, impaired cardiac function, and ventilatory muscle weakness, </a:t>
            </a:r>
            <a:r>
              <a:rPr lang="en-US" b="1" dirty="0"/>
              <a:t>rather than the type of ventilator or the mode of assistance.</a:t>
            </a:r>
          </a:p>
          <a:p>
            <a:pPr marL="285750" indent="-285750" algn="just"/>
            <a:endParaRPr lang="en-US" dirty="0"/>
          </a:p>
          <a:p>
            <a:pPr marL="285750" indent="-285750" algn="just"/>
            <a:r>
              <a:rPr lang="en-US" dirty="0"/>
              <a:t>The weaning protocol could be designed with assist-control ventilation, with gradually increasing time spent in trials of spontaneous breathing.</a:t>
            </a:r>
          </a:p>
          <a:p>
            <a:pPr marL="285750" indent="-285750" algn="just"/>
            <a:endParaRPr lang="en-US" dirty="0"/>
          </a:p>
          <a:p>
            <a:pPr marL="285750" indent="-285750" algn="just"/>
            <a:r>
              <a:rPr lang="en-US" dirty="0"/>
              <a:t>Attention must be directed toward patient </a:t>
            </a:r>
            <a:r>
              <a:rPr lang="en-US" b="1" dirty="0"/>
              <a:t>comfort</a:t>
            </a:r>
            <a:r>
              <a:rPr lang="en-US" dirty="0"/>
              <a:t>, </a:t>
            </a:r>
            <a:r>
              <a:rPr lang="en-US" b="1" dirty="0"/>
              <a:t>avoidance of fatigue</a:t>
            </a:r>
            <a:r>
              <a:rPr lang="en-US" dirty="0"/>
              <a:t>, </a:t>
            </a:r>
            <a:r>
              <a:rPr lang="en-US" b="1" dirty="0"/>
              <a:t>adequate nutrition</a:t>
            </a:r>
            <a:r>
              <a:rPr lang="en-US" dirty="0"/>
              <a:t>, and prevention and treatment of </a:t>
            </a:r>
            <a:r>
              <a:rPr lang="en-US" b="1" dirty="0"/>
              <a:t>medical complications </a:t>
            </a:r>
            <a:r>
              <a:rPr lang="en-US" dirty="0"/>
              <a:t>during the weaning period.</a:t>
            </a:r>
          </a:p>
        </p:txBody>
      </p:sp>
    </p:spTree>
    <p:extLst>
      <p:ext uri="{BB962C8B-B14F-4D97-AF65-F5344CB8AC3E}">
        <p14:creationId xmlns:p14="http://schemas.microsoft.com/office/powerpoint/2010/main" val="38096151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3F228-869F-4B71-9219-0AAD87D1083E}"/>
              </a:ext>
            </a:extLst>
          </p:cNvPr>
          <p:cNvSpPr>
            <a:spLocks noGrp="1"/>
          </p:cNvSpPr>
          <p:nvPr>
            <p:ph type="title"/>
          </p:nvPr>
        </p:nvSpPr>
        <p:spPr/>
        <p:txBody>
          <a:bodyPr/>
          <a:lstStyle/>
          <a:p>
            <a:r>
              <a:rPr lang="en-US" dirty="0"/>
              <a:t>Long-Term Monitoring</a:t>
            </a:r>
          </a:p>
        </p:txBody>
      </p:sp>
      <p:sp>
        <p:nvSpPr>
          <p:cNvPr id="3" name="Content Placeholder 2">
            <a:extLst>
              <a:ext uri="{FF2B5EF4-FFF2-40B4-BE49-F238E27FC236}">
                <a16:creationId xmlns:a16="http://schemas.microsoft.com/office/drawing/2014/main" id="{39ED1813-36AB-4181-AB4B-6465E4FB052D}"/>
              </a:ext>
            </a:extLst>
          </p:cNvPr>
          <p:cNvSpPr>
            <a:spLocks noGrp="1"/>
          </p:cNvSpPr>
          <p:nvPr>
            <p:ph idx="1"/>
          </p:nvPr>
        </p:nvSpPr>
        <p:spPr/>
        <p:txBody>
          <a:bodyPr/>
          <a:lstStyle/>
          <a:p>
            <a:pPr marL="285750" indent="-285750" algn="just"/>
            <a:r>
              <a:rPr lang="en-US" dirty="0"/>
              <a:t>A patient with respiratory failure requires repeated assessments, which may range from bedside observations to the use of invasive monitoring. These patients should be admitted to a facility where </a:t>
            </a:r>
            <a:r>
              <a:rPr lang="en-US" b="1" dirty="0"/>
              <a:t>close observation can be provided</a:t>
            </a:r>
            <a:r>
              <a:rPr lang="en-US" dirty="0"/>
              <a:t>. Most patients who require mechanical ventilation are critically ill; therefore, constant monitoring in a critical care setting is a </a:t>
            </a:r>
            <a:r>
              <a:rPr lang="en-US" b="1" dirty="0">
                <a:solidFill>
                  <a:srgbClr val="FF0000"/>
                </a:solidFill>
              </a:rPr>
              <a:t>must</a:t>
            </a:r>
            <a:r>
              <a:rPr lang="en-US" dirty="0"/>
              <a:t>.</a:t>
            </a:r>
          </a:p>
          <a:p>
            <a:pPr marL="285750" indent="-285750" algn="just"/>
            <a:endParaRPr lang="en-US" dirty="0"/>
          </a:p>
          <a:p>
            <a:pPr marL="285750" indent="-285750" algn="just"/>
            <a:r>
              <a:rPr lang="en-US" dirty="0"/>
              <a:t>Cardiac monitoring, blood pressure, pulse oximetry, SaO</a:t>
            </a:r>
            <a:r>
              <a:rPr lang="en-US" baseline="-25000" dirty="0"/>
              <a:t>2</a:t>
            </a:r>
            <a:r>
              <a:rPr lang="en-US" dirty="0"/>
              <a:t>, and capnometry are recommended.</a:t>
            </a:r>
          </a:p>
        </p:txBody>
      </p:sp>
    </p:spTree>
    <p:extLst>
      <p:ext uri="{BB962C8B-B14F-4D97-AF65-F5344CB8AC3E}">
        <p14:creationId xmlns:p14="http://schemas.microsoft.com/office/powerpoint/2010/main" val="30050851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04BE5-A9FD-46EC-9DF4-3EABDD347E0A}"/>
              </a:ext>
            </a:extLst>
          </p:cNvPr>
          <p:cNvSpPr>
            <a:spLocks noGrp="1"/>
          </p:cNvSpPr>
          <p:nvPr>
            <p:ph type="title"/>
          </p:nvPr>
        </p:nvSpPr>
        <p:spPr/>
        <p:txBody>
          <a:bodyPr>
            <a:noAutofit/>
          </a:bodyPr>
          <a:lstStyle/>
          <a:p>
            <a:r>
              <a:rPr lang="en-US" dirty="0"/>
              <a:t>Thank You</a:t>
            </a:r>
          </a:p>
        </p:txBody>
      </p:sp>
    </p:spTree>
    <p:extLst>
      <p:ext uri="{BB962C8B-B14F-4D97-AF65-F5344CB8AC3E}">
        <p14:creationId xmlns:p14="http://schemas.microsoft.com/office/powerpoint/2010/main" val="2370884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4EA7F-27B1-4284-879B-CB5B195E2AF8}"/>
              </a:ext>
            </a:extLst>
          </p:cNvPr>
          <p:cNvSpPr>
            <a:spLocks noGrp="1"/>
          </p:cNvSpPr>
          <p:nvPr>
            <p:ph type="title"/>
          </p:nvPr>
        </p:nvSpPr>
        <p:spPr/>
        <p:txBody>
          <a:bodyPr anchor="ctr">
            <a:noAutofit/>
          </a:bodyPr>
          <a:lstStyle/>
          <a:p>
            <a:r>
              <a:rPr lang="en-US" dirty="0"/>
              <a:t>Type I (Hypoxemic) Respiratory failure</a:t>
            </a:r>
          </a:p>
        </p:txBody>
      </p:sp>
      <p:sp>
        <p:nvSpPr>
          <p:cNvPr id="3" name="Content Placeholder 2">
            <a:extLst>
              <a:ext uri="{FF2B5EF4-FFF2-40B4-BE49-F238E27FC236}">
                <a16:creationId xmlns:a16="http://schemas.microsoft.com/office/drawing/2014/main" id="{B52567FA-D56C-4B3F-896F-11F401307330}"/>
              </a:ext>
            </a:extLst>
          </p:cNvPr>
          <p:cNvSpPr>
            <a:spLocks noGrp="1"/>
          </p:cNvSpPr>
          <p:nvPr>
            <p:ph idx="1"/>
          </p:nvPr>
        </p:nvSpPr>
        <p:spPr>
          <a:xfrm>
            <a:off x="311700" y="1152475"/>
            <a:ext cx="4884414" cy="3416400"/>
          </a:xfrm>
        </p:spPr>
        <p:txBody>
          <a:bodyPr/>
          <a:lstStyle/>
          <a:p>
            <a:pPr marL="285750" indent="-285750" algn="just"/>
            <a:r>
              <a:rPr lang="en-US" dirty="0"/>
              <a:t>PaO</a:t>
            </a:r>
            <a:r>
              <a:rPr lang="en-US" baseline="-25000" dirty="0"/>
              <a:t>2</a:t>
            </a:r>
            <a:r>
              <a:rPr lang="en-US" dirty="0"/>
              <a:t> &lt; 60 mmHg OR SpO</a:t>
            </a:r>
            <a:r>
              <a:rPr lang="en-US" baseline="-25000" dirty="0"/>
              <a:t>2</a:t>
            </a:r>
            <a:r>
              <a:rPr lang="en-US" dirty="0"/>
              <a:t> &lt; 90%</a:t>
            </a:r>
          </a:p>
          <a:p>
            <a:pPr marL="285750" indent="-285750" algn="just"/>
            <a:endParaRPr lang="en-US" dirty="0"/>
          </a:p>
          <a:p>
            <a:pPr marL="285750" indent="-285750" algn="just"/>
            <a:r>
              <a:rPr lang="en-US" dirty="0"/>
              <a:t>Problem: </a:t>
            </a:r>
            <a:r>
              <a:rPr lang="en-US" b="1" dirty="0">
                <a:solidFill>
                  <a:srgbClr val="FF0000"/>
                </a:solidFill>
              </a:rPr>
              <a:t>Oxygenation</a:t>
            </a:r>
          </a:p>
          <a:p>
            <a:pPr marL="285750" indent="-285750" algn="just"/>
            <a:endParaRPr lang="en-US" dirty="0"/>
          </a:p>
          <a:p>
            <a:pPr marL="285750" indent="-285750" algn="just"/>
            <a:r>
              <a:rPr lang="en-US" dirty="0"/>
              <a:t>Causes of hypoxemia:</a:t>
            </a:r>
          </a:p>
          <a:p>
            <a:pPr marL="914400" indent="-285750" algn="just">
              <a:buFont typeface="Wingdings" panose="05000000000000000000" pitchFamily="2" charset="2"/>
              <a:buChar char="Ø"/>
            </a:pPr>
            <a:r>
              <a:rPr lang="en-US" sz="1400" dirty="0"/>
              <a:t>Low inspired FiO</a:t>
            </a:r>
            <a:r>
              <a:rPr lang="en-US" sz="1400" baseline="-25000" dirty="0"/>
              <a:t>2</a:t>
            </a:r>
            <a:r>
              <a:rPr lang="en-US" sz="1400" dirty="0"/>
              <a:t> 	(e.g., at high altitude)</a:t>
            </a:r>
          </a:p>
          <a:p>
            <a:pPr marL="914400" indent="-285750" algn="just">
              <a:buFont typeface="Wingdings" panose="05000000000000000000" pitchFamily="2" charset="2"/>
              <a:buChar char="Ø"/>
            </a:pPr>
            <a:r>
              <a:rPr lang="en-US" sz="1400" dirty="0"/>
              <a:t>Hypoventilation		(e.g., COPD)</a:t>
            </a:r>
          </a:p>
          <a:p>
            <a:pPr marL="914400" indent="-285750" algn="just">
              <a:buFont typeface="Wingdings" panose="05000000000000000000" pitchFamily="2" charset="2"/>
              <a:buChar char="Ø"/>
            </a:pPr>
            <a:r>
              <a:rPr lang="en-US" sz="1400" dirty="0"/>
              <a:t>Diffuse restriction 	(e.g., pneumonia or ARDS)</a:t>
            </a:r>
          </a:p>
          <a:p>
            <a:pPr marL="914400" indent="-285750" algn="just">
              <a:buFont typeface="Wingdings" panose="05000000000000000000" pitchFamily="2" charset="2"/>
              <a:buChar char="Ø"/>
            </a:pPr>
            <a:r>
              <a:rPr lang="en-US" sz="1400" dirty="0"/>
              <a:t>Shunt 			(e.g., right-to-left shunts)</a:t>
            </a:r>
          </a:p>
          <a:p>
            <a:pPr marL="914400" indent="-285750" algn="just">
              <a:buFont typeface="Wingdings" panose="05000000000000000000" pitchFamily="2" charset="2"/>
              <a:buChar char="Ø"/>
            </a:pPr>
            <a:r>
              <a:rPr lang="en-US" sz="1400" b="1" u="sng" dirty="0"/>
              <a:t>V/Q mismatch</a:t>
            </a:r>
            <a:r>
              <a:rPr lang="en-US" sz="1400" dirty="0"/>
              <a:t>		(e.g., pulmonary embolism)</a:t>
            </a:r>
          </a:p>
        </p:txBody>
      </p:sp>
      <p:pic>
        <p:nvPicPr>
          <p:cNvPr id="5" name="Picture 4" descr="Graphical user interface, table&#10;&#10;Description automatically generated">
            <a:extLst>
              <a:ext uri="{FF2B5EF4-FFF2-40B4-BE49-F238E27FC236}">
                <a16:creationId xmlns:a16="http://schemas.microsoft.com/office/drawing/2014/main" id="{75E12524-077D-4CEA-B60F-EA0A7C1C20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920" y="1383030"/>
            <a:ext cx="3421380" cy="2377440"/>
          </a:xfrm>
          <a:prstGeom prst="rect">
            <a:avLst/>
          </a:prstGeom>
        </p:spPr>
      </p:pic>
    </p:spTree>
    <p:extLst>
      <p:ext uri="{BB962C8B-B14F-4D97-AF65-F5344CB8AC3E}">
        <p14:creationId xmlns:p14="http://schemas.microsoft.com/office/powerpoint/2010/main" val="1165511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4EA7F-27B1-4284-879B-CB5B195E2AF8}"/>
              </a:ext>
            </a:extLst>
          </p:cNvPr>
          <p:cNvSpPr>
            <a:spLocks noGrp="1"/>
          </p:cNvSpPr>
          <p:nvPr>
            <p:ph type="title"/>
          </p:nvPr>
        </p:nvSpPr>
        <p:spPr/>
        <p:txBody>
          <a:bodyPr anchor="ctr">
            <a:noAutofit/>
          </a:bodyPr>
          <a:lstStyle/>
          <a:p>
            <a:r>
              <a:rPr lang="en-US" dirty="0"/>
              <a:t>Type II (Hypercapnic) Respiratory failure</a:t>
            </a:r>
          </a:p>
        </p:txBody>
      </p:sp>
      <p:sp>
        <p:nvSpPr>
          <p:cNvPr id="3" name="Content Placeholder 2">
            <a:extLst>
              <a:ext uri="{FF2B5EF4-FFF2-40B4-BE49-F238E27FC236}">
                <a16:creationId xmlns:a16="http://schemas.microsoft.com/office/drawing/2014/main" id="{B52567FA-D56C-4B3F-896F-11F401307330}"/>
              </a:ext>
            </a:extLst>
          </p:cNvPr>
          <p:cNvSpPr>
            <a:spLocks noGrp="1"/>
          </p:cNvSpPr>
          <p:nvPr>
            <p:ph idx="1"/>
          </p:nvPr>
        </p:nvSpPr>
        <p:spPr>
          <a:xfrm>
            <a:off x="311700" y="1152475"/>
            <a:ext cx="3181594" cy="3416400"/>
          </a:xfrm>
        </p:spPr>
        <p:txBody>
          <a:bodyPr/>
          <a:lstStyle/>
          <a:p>
            <a:pPr marL="285750" indent="-285750" algn="just"/>
            <a:r>
              <a:rPr lang="it-IT" dirty="0"/>
              <a:t>PaCO</a:t>
            </a:r>
            <a:r>
              <a:rPr lang="it-IT" baseline="-25000" dirty="0"/>
              <a:t>2</a:t>
            </a:r>
            <a:r>
              <a:rPr lang="it-IT" dirty="0"/>
              <a:t> &gt; 45 mmHg</a:t>
            </a:r>
          </a:p>
          <a:p>
            <a:pPr marL="285750" indent="-285750" algn="just"/>
            <a:endParaRPr lang="it-IT" dirty="0"/>
          </a:p>
          <a:p>
            <a:pPr marL="285750" indent="-285750" algn="just"/>
            <a:r>
              <a:rPr lang="en-US" dirty="0"/>
              <a:t>Problem: </a:t>
            </a:r>
            <a:r>
              <a:rPr lang="en-US" b="1" dirty="0">
                <a:solidFill>
                  <a:srgbClr val="FF0000"/>
                </a:solidFill>
              </a:rPr>
              <a:t>Ventilation</a:t>
            </a:r>
            <a:r>
              <a:rPr lang="en-US" dirty="0"/>
              <a:t> (VE)</a:t>
            </a:r>
          </a:p>
          <a:p>
            <a:pPr marL="285750" indent="-285750" algn="just"/>
            <a:endParaRPr lang="en-US" dirty="0"/>
          </a:p>
          <a:p>
            <a:pPr marL="285750" indent="-285750" algn="just"/>
            <a:r>
              <a:rPr lang="en-US" dirty="0"/>
              <a:t>VE= Tidal volume (V</a:t>
            </a:r>
            <a:r>
              <a:rPr lang="en-US" baseline="-25000" dirty="0"/>
              <a:t>T</a:t>
            </a:r>
            <a:r>
              <a:rPr lang="en-US" dirty="0"/>
              <a:t>) * RR</a:t>
            </a:r>
          </a:p>
          <a:p>
            <a:pPr marL="285750" indent="-285750" algn="just"/>
            <a:endParaRPr lang="en-US" dirty="0"/>
          </a:p>
          <a:p>
            <a:pPr marL="285750" indent="-285750" algn="just"/>
            <a:r>
              <a:rPr lang="en-US" dirty="0"/>
              <a:t>Cause of hypercapnia:</a:t>
            </a:r>
          </a:p>
          <a:p>
            <a:pPr marL="914400" indent="-342900" algn="just">
              <a:buFont typeface="Wingdings" panose="05000000000000000000" pitchFamily="2" charset="2"/>
              <a:buChar char="Ø"/>
            </a:pPr>
            <a:r>
              <a:rPr lang="en-US" sz="1400" b="1" u="sng" dirty="0"/>
              <a:t>Hypoventilation</a:t>
            </a:r>
          </a:p>
          <a:p>
            <a:pPr marL="1371600" indent="-342900" algn="just">
              <a:buFont typeface="Wingdings" panose="05000000000000000000" pitchFamily="2" charset="2"/>
              <a:buChar char="v"/>
            </a:pPr>
            <a:r>
              <a:rPr lang="en-US" sz="1200" dirty="0"/>
              <a:t>Won’t breathe</a:t>
            </a:r>
          </a:p>
          <a:p>
            <a:pPr marL="1371600" indent="-342900" algn="just">
              <a:buFont typeface="Wingdings" panose="05000000000000000000" pitchFamily="2" charset="2"/>
              <a:buChar char="v"/>
            </a:pPr>
            <a:r>
              <a:rPr lang="en-US" sz="1200" dirty="0"/>
              <a:t>Can’t breathe</a:t>
            </a:r>
          </a:p>
          <a:p>
            <a:pPr marL="1371600" indent="-342900" algn="just">
              <a:buFont typeface="Wingdings" panose="05000000000000000000" pitchFamily="2" charset="2"/>
              <a:buChar char="v"/>
            </a:pPr>
            <a:r>
              <a:rPr lang="en-US" sz="1200" dirty="0"/>
              <a:t>Can’t breathe enough</a:t>
            </a:r>
          </a:p>
          <a:p>
            <a:pPr marL="571500" indent="0" algn="just">
              <a:buNone/>
            </a:pPr>
            <a:endParaRPr lang="en-US" b="1" dirty="0"/>
          </a:p>
        </p:txBody>
      </p:sp>
      <p:pic>
        <p:nvPicPr>
          <p:cNvPr id="6" name="Picture 5" descr="Table&#10;&#10;Description automatically generated with medium confidence">
            <a:extLst>
              <a:ext uri="{FF2B5EF4-FFF2-40B4-BE49-F238E27FC236}">
                <a16:creationId xmlns:a16="http://schemas.microsoft.com/office/drawing/2014/main" id="{950A139D-ED7D-44CD-BE9E-1A450D94FB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6461" y="1383030"/>
            <a:ext cx="4805839" cy="2377440"/>
          </a:xfrm>
          <a:prstGeom prst="rect">
            <a:avLst/>
          </a:prstGeom>
        </p:spPr>
      </p:pic>
    </p:spTree>
    <p:extLst>
      <p:ext uri="{BB962C8B-B14F-4D97-AF65-F5344CB8AC3E}">
        <p14:creationId xmlns:p14="http://schemas.microsoft.com/office/powerpoint/2010/main" val="2050140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inedrawing&#10;&#10;Description automatically generated">
            <a:extLst>
              <a:ext uri="{FF2B5EF4-FFF2-40B4-BE49-F238E27FC236}">
                <a16:creationId xmlns:a16="http://schemas.microsoft.com/office/drawing/2014/main" id="{A93D58EF-D35C-45AC-97DB-062224AC62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043"/>
            <a:ext cx="2385060" cy="4396740"/>
          </a:xfrm>
          <a:prstGeom prst="rect">
            <a:avLst/>
          </a:prstGeom>
        </p:spPr>
      </p:pic>
      <p:cxnSp>
        <p:nvCxnSpPr>
          <p:cNvPr id="6" name="Straight Connector 5">
            <a:extLst>
              <a:ext uri="{FF2B5EF4-FFF2-40B4-BE49-F238E27FC236}">
                <a16:creationId xmlns:a16="http://schemas.microsoft.com/office/drawing/2014/main" id="{8DA804DA-5D03-4752-8C19-D2C7F529ED46}"/>
              </a:ext>
            </a:extLst>
          </p:cNvPr>
          <p:cNvCxnSpPr>
            <a:cxnSpLocks/>
          </p:cNvCxnSpPr>
          <p:nvPr/>
        </p:nvCxnSpPr>
        <p:spPr>
          <a:xfrm>
            <a:off x="1714500" y="1943100"/>
            <a:ext cx="6465097"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 name="Straight Connector 6">
            <a:extLst>
              <a:ext uri="{FF2B5EF4-FFF2-40B4-BE49-F238E27FC236}">
                <a16:creationId xmlns:a16="http://schemas.microsoft.com/office/drawing/2014/main" id="{A9F44EE9-26AD-4B4A-A0FD-B22E7F40C45D}"/>
              </a:ext>
            </a:extLst>
          </p:cNvPr>
          <p:cNvCxnSpPr>
            <a:cxnSpLocks/>
          </p:cNvCxnSpPr>
          <p:nvPr/>
        </p:nvCxnSpPr>
        <p:spPr>
          <a:xfrm>
            <a:off x="1714500" y="4010013"/>
            <a:ext cx="6465097"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 name="Content Placeholder 2">
            <a:extLst>
              <a:ext uri="{FF2B5EF4-FFF2-40B4-BE49-F238E27FC236}">
                <a16:creationId xmlns:a16="http://schemas.microsoft.com/office/drawing/2014/main" id="{69E47A01-54CA-48E3-AED0-3DF37397D2F4}"/>
              </a:ext>
            </a:extLst>
          </p:cNvPr>
          <p:cNvSpPr>
            <a:spLocks noGrp="1"/>
          </p:cNvSpPr>
          <p:nvPr>
            <p:ph idx="1"/>
          </p:nvPr>
        </p:nvSpPr>
        <p:spPr>
          <a:xfrm>
            <a:off x="2250513" y="712919"/>
            <a:ext cx="2021210" cy="533449"/>
          </a:xfrm>
        </p:spPr>
        <p:txBody>
          <a:bodyPr anchor="ctr"/>
          <a:lstStyle/>
          <a:p>
            <a:pPr indent="0" algn="ctr">
              <a:buNone/>
            </a:pPr>
            <a:r>
              <a:rPr lang="en-US" b="1" dirty="0"/>
              <a:t>Won’t Breathe</a:t>
            </a:r>
          </a:p>
        </p:txBody>
      </p:sp>
      <p:sp>
        <p:nvSpPr>
          <p:cNvPr id="10" name="Content Placeholder 2">
            <a:extLst>
              <a:ext uri="{FF2B5EF4-FFF2-40B4-BE49-F238E27FC236}">
                <a16:creationId xmlns:a16="http://schemas.microsoft.com/office/drawing/2014/main" id="{490FE375-00A3-42B2-976A-33B1D582A095}"/>
              </a:ext>
            </a:extLst>
          </p:cNvPr>
          <p:cNvSpPr txBox="1">
            <a:spLocks/>
          </p:cNvSpPr>
          <p:nvPr/>
        </p:nvSpPr>
        <p:spPr>
          <a:xfrm>
            <a:off x="2250513" y="2713404"/>
            <a:ext cx="2021210" cy="533449"/>
          </a:xfrm>
          <a:prstGeom prst="rect">
            <a:avLst/>
          </a:prstGeom>
          <a:noFill/>
          <a:ln>
            <a:noFill/>
          </a:ln>
        </p:spPr>
        <p:txBody>
          <a:bodyPr spcFirstLastPara="1" wrap="square" lIns="91425" tIns="91425" rIns="91425" bIns="91425" anchor="ctr" anchorCtr="0">
            <a:noAutofit/>
          </a:bodyPr>
          <a:lstStyle>
            <a:lvl1pPr marL="0" lvl="0" indent="-330200" algn="l" defTabSz="685800" rtl="0" eaLnBrk="1" latinLnBrk="0" hangingPunct="1">
              <a:lnSpc>
                <a:spcPct val="100000"/>
              </a:lnSpc>
              <a:spcBef>
                <a:spcPts val="0"/>
              </a:spcBef>
              <a:spcAft>
                <a:spcPts val="0"/>
              </a:spcAft>
              <a:buClr>
                <a:schemeClr val="dk1"/>
              </a:buClr>
              <a:buSzPts val="1600"/>
              <a:buFont typeface="Roboto Condensed"/>
              <a:buChar char="●"/>
              <a:defRPr sz="1600" kern="1200">
                <a:solidFill>
                  <a:schemeClr val="dk1"/>
                </a:solidFill>
                <a:latin typeface="Roboto Condensed"/>
                <a:ea typeface="Roboto Condensed"/>
                <a:cs typeface="Roboto Condensed"/>
                <a:sym typeface="Roboto Condensed"/>
              </a:defRPr>
            </a:lvl1pPr>
            <a:lvl2pPr marL="914400" lvl="1" indent="-330200" algn="l" defTabSz="685800" rtl="0" eaLnBrk="1" latinLnBrk="0" hangingPunct="1">
              <a:lnSpc>
                <a:spcPct val="100000"/>
              </a:lnSpc>
              <a:spcBef>
                <a:spcPts val="1600"/>
              </a:spcBef>
              <a:spcAft>
                <a:spcPts val="0"/>
              </a:spcAft>
              <a:buClr>
                <a:schemeClr val="dk1"/>
              </a:buClr>
              <a:buSzPts val="1600"/>
              <a:buFont typeface="Roboto Condensed"/>
              <a:buChar char="○"/>
              <a:defRPr sz="1600" kern="1200">
                <a:solidFill>
                  <a:schemeClr val="dk1"/>
                </a:solidFill>
                <a:latin typeface="Roboto Condensed"/>
                <a:ea typeface="Roboto Condensed"/>
                <a:cs typeface="Roboto Condensed"/>
                <a:sym typeface="Roboto Condensed"/>
              </a:defRPr>
            </a:lvl2pPr>
            <a:lvl3pPr marL="1371600" lvl="2" indent="-330200" algn="l" defTabSz="685800" rtl="0" eaLnBrk="1" latinLnBrk="0" hangingPunct="1">
              <a:lnSpc>
                <a:spcPct val="100000"/>
              </a:lnSpc>
              <a:spcBef>
                <a:spcPts val="1600"/>
              </a:spcBef>
              <a:spcAft>
                <a:spcPts val="0"/>
              </a:spcAft>
              <a:buClr>
                <a:schemeClr val="dk1"/>
              </a:buClr>
              <a:buSzPts val="1600"/>
              <a:buFont typeface="Roboto Condensed"/>
              <a:buChar char="■"/>
              <a:defRPr sz="1600" kern="1200">
                <a:solidFill>
                  <a:schemeClr val="dk1"/>
                </a:solidFill>
                <a:latin typeface="Roboto Condensed"/>
                <a:ea typeface="Roboto Condensed"/>
                <a:cs typeface="Roboto Condensed"/>
                <a:sym typeface="Roboto Condensed"/>
              </a:defRPr>
            </a:lvl3pPr>
            <a:lvl4pPr marL="1828800" lvl="3" indent="-330200" algn="l" defTabSz="685800" rtl="0" eaLnBrk="1" latinLnBrk="0" hangingPunct="1">
              <a:lnSpc>
                <a:spcPct val="100000"/>
              </a:lnSpc>
              <a:spcBef>
                <a:spcPts val="1600"/>
              </a:spcBef>
              <a:spcAft>
                <a:spcPts val="0"/>
              </a:spcAft>
              <a:buClr>
                <a:schemeClr val="dk1"/>
              </a:buClr>
              <a:buSzPts val="1600"/>
              <a:buFont typeface="Roboto Condensed"/>
              <a:buChar char="●"/>
              <a:defRPr sz="1600" kern="1200">
                <a:solidFill>
                  <a:schemeClr val="dk1"/>
                </a:solidFill>
                <a:latin typeface="Roboto Condensed"/>
                <a:ea typeface="Roboto Condensed"/>
                <a:cs typeface="Roboto Condensed"/>
                <a:sym typeface="Roboto Condensed"/>
              </a:defRPr>
            </a:lvl4pPr>
            <a:lvl5pPr marL="2286000" lvl="4" indent="-330200" algn="l" defTabSz="685800" rtl="0" eaLnBrk="1" latinLnBrk="0" hangingPunct="1">
              <a:lnSpc>
                <a:spcPct val="100000"/>
              </a:lnSpc>
              <a:spcBef>
                <a:spcPts val="1600"/>
              </a:spcBef>
              <a:spcAft>
                <a:spcPts val="0"/>
              </a:spcAft>
              <a:buClr>
                <a:schemeClr val="dk1"/>
              </a:buClr>
              <a:buSzPts val="1600"/>
              <a:buFont typeface="Roboto Condensed"/>
              <a:buChar char="○"/>
              <a:defRPr sz="1600" kern="1200">
                <a:solidFill>
                  <a:schemeClr val="dk1"/>
                </a:solidFill>
                <a:latin typeface="Roboto Condensed"/>
                <a:ea typeface="Roboto Condensed"/>
                <a:cs typeface="Roboto Condensed"/>
                <a:sym typeface="Roboto Condensed"/>
              </a:defRPr>
            </a:lvl5pPr>
            <a:lvl6pPr marL="2743200" lvl="5" indent="-330200" algn="l" defTabSz="685800" rtl="0" eaLnBrk="1" latinLnBrk="0" hangingPunct="1">
              <a:lnSpc>
                <a:spcPct val="100000"/>
              </a:lnSpc>
              <a:spcBef>
                <a:spcPts val="1600"/>
              </a:spcBef>
              <a:spcAft>
                <a:spcPts val="0"/>
              </a:spcAft>
              <a:buClr>
                <a:schemeClr val="dk1"/>
              </a:buClr>
              <a:buSzPts val="1600"/>
              <a:buFont typeface="Roboto Condensed"/>
              <a:buChar char="■"/>
              <a:defRPr sz="1600" kern="1200">
                <a:solidFill>
                  <a:schemeClr val="dk1"/>
                </a:solidFill>
                <a:latin typeface="Roboto Condensed"/>
                <a:ea typeface="Roboto Condensed"/>
                <a:cs typeface="Roboto Condensed"/>
                <a:sym typeface="Roboto Condensed"/>
              </a:defRPr>
            </a:lvl6pPr>
            <a:lvl7pPr marL="3200400" lvl="6" indent="-330200" algn="l" defTabSz="685800" rtl="0" eaLnBrk="1" latinLnBrk="0" hangingPunct="1">
              <a:lnSpc>
                <a:spcPct val="100000"/>
              </a:lnSpc>
              <a:spcBef>
                <a:spcPts val="1600"/>
              </a:spcBef>
              <a:spcAft>
                <a:spcPts val="0"/>
              </a:spcAft>
              <a:buClr>
                <a:schemeClr val="dk1"/>
              </a:buClr>
              <a:buSzPts val="1600"/>
              <a:buFont typeface="Roboto Condensed"/>
              <a:buChar char="●"/>
              <a:defRPr sz="1600" kern="1200">
                <a:solidFill>
                  <a:schemeClr val="dk1"/>
                </a:solidFill>
                <a:latin typeface="Roboto Condensed"/>
                <a:ea typeface="Roboto Condensed"/>
                <a:cs typeface="Roboto Condensed"/>
                <a:sym typeface="Roboto Condensed"/>
              </a:defRPr>
            </a:lvl7pPr>
            <a:lvl8pPr marL="3657600" lvl="7" indent="-330200" algn="l" defTabSz="685800" rtl="0" eaLnBrk="1" latinLnBrk="0" hangingPunct="1">
              <a:lnSpc>
                <a:spcPct val="100000"/>
              </a:lnSpc>
              <a:spcBef>
                <a:spcPts val="1600"/>
              </a:spcBef>
              <a:spcAft>
                <a:spcPts val="0"/>
              </a:spcAft>
              <a:buClr>
                <a:schemeClr val="dk1"/>
              </a:buClr>
              <a:buSzPts val="1600"/>
              <a:buFont typeface="Roboto Condensed"/>
              <a:buChar char="○"/>
              <a:defRPr sz="1600" kern="1200">
                <a:solidFill>
                  <a:schemeClr val="dk1"/>
                </a:solidFill>
                <a:latin typeface="Roboto Condensed"/>
                <a:ea typeface="Roboto Condensed"/>
                <a:cs typeface="Roboto Condensed"/>
                <a:sym typeface="Roboto Condensed"/>
              </a:defRPr>
            </a:lvl8pPr>
            <a:lvl9pPr marL="4114800" lvl="8" indent="-330200" algn="l" defTabSz="685800" rtl="0" eaLnBrk="1" latinLnBrk="0" hangingPunct="1">
              <a:lnSpc>
                <a:spcPct val="100000"/>
              </a:lnSpc>
              <a:spcBef>
                <a:spcPts val="1600"/>
              </a:spcBef>
              <a:spcAft>
                <a:spcPts val="1600"/>
              </a:spcAft>
              <a:buClr>
                <a:schemeClr val="dk1"/>
              </a:buClr>
              <a:buSzPts val="1600"/>
              <a:buFont typeface="Roboto Condensed"/>
              <a:buChar char="■"/>
              <a:defRPr sz="1600" kern="1200">
                <a:solidFill>
                  <a:schemeClr val="dk1"/>
                </a:solidFill>
                <a:latin typeface="Roboto Condensed"/>
                <a:ea typeface="Roboto Condensed"/>
                <a:cs typeface="Roboto Condensed"/>
                <a:sym typeface="Roboto Condensed"/>
              </a:defRPr>
            </a:lvl9pPr>
          </a:lstStyle>
          <a:p>
            <a:pPr indent="0" algn="ctr">
              <a:buFont typeface="Roboto Condensed"/>
              <a:buNone/>
            </a:pPr>
            <a:r>
              <a:rPr lang="en-US" b="1" dirty="0"/>
              <a:t>Can’t Breathe enough</a:t>
            </a:r>
          </a:p>
        </p:txBody>
      </p:sp>
      <p:sp>
        <p:nvSpPr>
          <p:cNvPr id="11" name="Content Placeholder 2">
            <a:extLst>
              <a:ext uri="{FF2B5EF4-FFF2-40B4-BE49-F238E27FC236}">
                <a16:creationId xmlns:a16="http://schemas.microsoft.com/office/drawing/2014/main" id="{42C1C530-A333-4EAD-B32E-BE209FF88028}"/>
              </a:ext>
            </a:extLst>
          </p:cNvPr>
          <p:cNvSpPr txBox="1">
            <a:spLocks/>
          </p:cNvSpPr>
          <p:nvPr/>
        </p:nvSpPr>
        <p:spPr>
          <a:xfrm>
            <a:off x="2250512" y="4316198"/>
            <a:ext cx="2021210" cy="533449"/>
          </a:xfrm>
          <a:prstGeom prst="rect">
            <a:avLst/>
          </a:prstGeom>
          <a:noFill/>
          <a:ln>
            <a:noFill/>
          </a:ln>
        </p:spPr>
        <p:txBody>
          <a:bodyPr spcFirstLastPara="1" wrap="square" lIns="91425" tIns="91425" rIns="91425" bIns="91425" anchor="ctr" anchorCtr="0">
            <a:noAutofit/>
          </a:bodyPr>
          <a:lstStyle>
            <a:lvl1pPr marL="0" lvl="0" indent="-330200" algn="l" defTabSz="685800" rtl="0" eaLnBrk="1" latinLnBrk="0" hangingPunct="1">
              <a:lnSpc>
                <a:spcPct val="100000"/>
              </a:lnSpc>
              <a:spcBef>
                <a:spcPts val="0"/>
              </a:spcBef>
              <a:spcAft>
                <a:spcPts val="0"/>
              </a:spcAft>
              <a:buClr>
                <a:schemeClr val="dk1"/>
              </a:buClr>
              <a:buSzPts val="1600"/>
              <a:buFont typeface="Roboto Condensed"/>
              <a:buChar char="●"/>
              <a:defRPr sz="1600" kern="1200">
                <a:solidFill>
                  <a:schemeClr val="dk1"/>
                </a:solidFill>
                <a:latin typeface="Roboto Condensed"/>
                <a:ea typeface="Roboto Condensed"/>
                <a:cs typeface="Roboto Condensed"/>
                <a:sym typeface="Roboto Condensed"/>
              </a:defRPr>
            </a:lvl1pPr>
            <a:lvl2pPr marL="914400" lvl="1" indent="-330200" algn="l" defTabSz="685800" rtl="0" eaLnBrk="1" latinLnBrk="0" hangingPunct="1">
              <a:lnSpc>
                <a:spcPct val="100000"/>
              </a:lnSpc>
              <a:spcBef>
                <a:spcPts val="1600"/>
              </a:spcBef>
              <a:spcAft>
                <a:spcPts val="0"/>
              </a:spcAft>
              <a:buClr>
                <a:schemeClr val="dk1"/>
              </a:buClr>
              <a:buSzPts val="1600"/>
              <a:buFont typeface="Roboto Condensed"/>
              <a:buChar char="○"/>
              <a:defRPr sz="1600" kern="1200">
                <a:solidFill>
                  <a:schemeClr val="dk1"/>
                </a:solidFill>
                <a:latin typeface="Roboto Condensed"/>
                <a:ea typeface="Roboto Condensed"/>
                <a:cs typeface="Roboto Condensed"/>
                <a:sym typeface="Roboto Condensed"/>
              </a:defRPr>
            </a:lvl2pPr>
            <a:lvl3pPr marL="1371600" lvl="2" indent="-330200" algn="l" defTabSz="685800" rtl="0" eaLnBrk="1" latinLnBrk="0" hangingPunct="1">
              <a:lnSpc>
                <a:spcPct val="100000"/>
              </a:lnSpc>
              <a:spcBef>
                <a:spcPts val="1600"/>
              </a:spcBef>
              <a:spcAft>
                <a:spcPts val="0"/>
              </a:spcAft>
              <a:buClr>
                <a:schemeClr val="dk1"/>
              </a:buClr>
              <a:buSzPts val="1600"/>
              <a:buFont typeface="Roboto Condensed"/>
              <a:buChar char="■"/>
              <a:defRPr sz="1600" kern="1200">
                <a:solidFill>
                  <a:schemeClr val="dk1"/>
                </a:solidFill>
                <a:latin typeface="Roboto Condensed"/>
                <a:ea typeface="Roboto Condensed"/>
                <a:cs typeface="Roboto Condensed"/>
                <a:sym typeface="Roboto Condensed"/>
              </a:defRPr>
            </a:lvl3pPr>
            <a:lvl4pPr marL="1828800" lvl="3" indent="-330200" algn="l" defTabSz="685800" rtl="0" eaLnBrk="1" latinLnBrk="0" hangingPunct="1">
              <a:lnSpc>
                <a:spcPct val="100000"/>
              </a:lnSpc>
              <a:spcBef>
                <a:spcPts val="1600"/>
              </a:spcBef>
              <a:spcAft>
                <a:spcPts val="0"/>
              </a:spcAft>
              <a:buClr>
                <a:schemeClr val="dk1"/>
              </a:buClr>
              <a:buSzPts val="1600"/>
              <a:buFont typeface="Roboto Condensed"/>
              <a:buChar char="●"/>
              <a:defRPr sz="1600" kern="1200">
                <a:solidFill>
                  <a:schemeClr val="dk1"/>
                </a:solidFill>
                <a:latin typeface="Roboto Condensed"/>
                <a:ea typeface="Roboto Condensed"/>
                <a:cs typeface="Roboto Condensed"/>
                <a:sym typeface="Roboto Condensed"/>
              </a:defRPr>
            </a:lvl4pPr>
            <a:lvl5pPr marL="2286000" lvl="4" indent="-330200" algn="l" defTabSz="685800" rtl="0" eaLnBrk="1" latinLnBrk="0" hangingPunct="1">
              <a:lnSpc>
                <a:spcPct val="100000"/>
              </a:lnSpc>
              <a:spcBef>
                <a:spcPts val="1600"/>
              </a:spcBef>
              <a:spcAft>
                <a:spcPts val="0"/>
              </a:spcAft>
              <a:buClr>
                <a:schemeClr val="dk1"/>
              </a:buClr>
              <a:buSzPts val="1600"/>
              <a:buFont typeface="Roboto Condensed"/>
              <a:buChar char="○"/>
              <a:defRPr sz="1600" kern="1200">
                <a:solidFill>
                  <a:schemeClr val="dk1"/>
                </a:solidFill>
                <a:latin typeface="Roboto Condensed"/>
                <a:ea typeface="Roboto Condensed"/>
                <a:cs typeface="Roboto Condensed"/>
                <a:sym typeface="Roboto Condensed"/>
              </a:defRPr>
            </a:lvl5pPr>
            <a:lvl6pPr marL="2743200" lvl="5" indent="-330200" algn="l" defTabSz="685800" rtl="0" eaLnBrk="1" latinLnBrk="0" hangingPunct="1">
              <a:lnSpc>
                <a:spcPct val="100000"/>
              </a:lnSpc>
              <a:spcBef>
                <a:spcPts val="1600"/>
              </a:spcBef>
              <a:spcAft>
                <a:spcPts val="0"/>
              </a:spcAft>
              <a:buClr>
                <a:schemeClr val="dk1"/>
              </a:buClr>
              <a:buSzPts val="1600"/>
              <a:buFont typeface="Roboto Condensed"/>
              <a:buChar char="■"/>
              <a:defRPr sz="1600" kern="1200">
                <a:solidFill>
                  <a:schemeClr val="dk1"/>
                </a:solidFill>
                <a:latin typeface="Roboto Condensed"/>
                <a:ea typeface="Roboto Condensed"/>
                <a:cs typeface="Roboto Condensed"/>
                <a:sym typeface="Roboto Condensed"/>
              </a:defRPr>
            </a:lvl6pPr>
            <a:lvl7pPr marL="3200400" lvl="6" indent="-330200" algn="l" defTabSz="685800" rtl="0" eaLnBrk="1" latinLnBrk="0" hangingPunct="1">
              <a:lnSpc>
                <a:spcPct val="100000"/>
              </a:lnSpc>
              <a:spcBef>
                <a:spcPts val="1600"/>
              </a:spcBef>
              <a:spcAft>
                <a:spcPts val="0"/>
              </a:spcAft>
              <a:buClr>
                <a:schemeClr val="dk1"/>
              </a:buClr>
              <a:buSzPts val="1600"/>
              <a:buFont typeface="Roboto Condensed"/>
              <a:buChar char="●"/>
              <a:defRPr sz="1600" kern="1200">
                <a:solidFill>
                  <a:schemeClr val="dk1"/>
                </a:solidFill>
                <a:latin typeface="Roboto Condensed"/>
                <a:ea typeface="Roboto Condensed"/>
                <a:cs typeface="Roboto Condensed"/>
                <a:sym typeface="Roboto Condensed"/>
              </a:defRPr>
            </a:lvl7pPr>
            <a:lvl8pPr marL="3657600" lvl="7" indent="-330200" algn="l" defTabSz="685800" rtl="0" eaLnBrk="1" latinLnBrk="0" hangingPunct="1">
              <a:lnSpc>
                <a:spcPct val="100000"/>
              </a:lnSpc>
              <a:spcBef>
                <a:spcPts val="1600"/>
              </a:spcBef>
              <a:spcAft>
                <a:spcPts val="0"/>
              </a:spcAft>
              <a:buClr>
                <a:schemeClr val="dk1"/>
              </a:buClr>
              <a:buSzPts val="1600"/>
              <a:buFont typeface="Roboto Condensed"/>
              <a:buChar char="○"/>
              <a:defRPr sz="1600" kern="1200">
                <a:solidFill>
                  <a:schemeClr val="dk1"/>
                </a:solidFill>
                <a:latin typeface="Roboto Condensed"/>
                <a:ea typeface="Roboto Condensed"/>
                <a:cs typeface="Roboto Condensed"/>
                <a:sym typeface="Roboto Condensed"/>
              </a:defRPr>
            </a:lvl8pPr>
            <a:lvl9pPr marL="4114800" lvl="8" indent="-330200" algn="l" defTabSz="685800" rtl="0" eaLnBrk="1" latinLnBrk="0" hangingPunct="1">
              <a:lnSpc>
                <a:spcPct val="100000"/>
              </a:lnSpc>
              <a:spcBef>
                <a:spcPts val="1600"/>
              </a:spcBef>
              <a:spcAft>
                <a:spcPts val="1600"/>
              </a:spcAft>
              <a:buClr>
                <a:schemeClr val="dk1"/>
              </a:buClr>
              <a:buSzPts val="1600"/>
              <a:buFont typeface="Roboto Condensed"/>
              <a:buChar char="■"/>
              <a:defRPr sz="1600" kern="1200">
                <a:solidFill>
                  <a:schemeClr val="dk1"/>
                </a:solidFill>
                <a:latin typeface="Roboto Condensed"/>
                <a:ea typeface="Roboto Condensed"/>
                <a:cs typeface="Roboto Condensed"/>
                <a:sym typeface="Roboto Condensed"/>
              </a:defRPr>
            </a:lvl9pPr>
          </a:lstStyle>
          <a:p>
            <a:pPr indent="0" algn="ctr">
              <a:buFont typeface="Roboto Condensed"/>
              <a:buNone/>
            </a:pPr>
            <a:r>
              <a:rPr lang="en-US" b="1" dirty="0"/>
              <a:t>Can’t Breathe</a:t>
            </a:r>
          </a:p>
        </p:txBody>
      </p:sp>
      <p:sp>
        <p:nvSpPr>
          <p:cNvPr id="12" name="Content Placeholder 2">
            <a:extLst>
              <a:ext uri="{FF2B5EF4-FFF2-40B4-BE49-F238E27FC236}">
                <a16:creationId xmlns:a16="http://schemas.microsoft.com/office/drawing/2014/main" id="{CC46FD97-9FF4-446C-9627-4F376DC607C3}"/>
              </a:ext>
            </a:extLst>
          </p:cNvPr>
          <p:cNvSpPr txBox="1">
            <a:spLocks/>
          </p:cNvSpPr>
          <p:nvPr/>
        </p:nvSpPr>
        <p:spPr>
          <a:xfrm>
            <a:off x="4872279" y="593155"/>
            <a:ext cx="3150152" cy="772975"/>
          </a:xfrm>
          <a:prstGeom prst="rect">
            <a:avLst/>
          </a:prstGeom>
          <a:noFill/>
          <a:ln>
            <a:solidFill>
              <a:schemeClr val="tx1"/>
            </a:solidFill>
          </a:ln>
        </p:spPr>
        <p:txBody>
          <a:bodyPr spcFirstLastPara="1" wrap="square" lIns="91425" tIns="91425" rIns="91425" bIns="91425" anchor="ctr" anchorCtr="0">
            <a:noAutofit/>
          </a:bodyPr>
          <a:lstStyle>
            <a:lvl1pPr marL="0" lvl="0" indent="-330200" algn="l" defTabSz="685800" rtl="0" eaLnBrk="1" latinLnBrk="0" hangingPunct="1">
              <a:lnSpc>
                <a:spcPct val="100000"/>
              </a:lnSpc>
              <a:spcBef>
                <a:spcPts val="0"/>
              </a:spcBef>
              <a:spcAft>
                <a:spcPts val="0"/>
              </a:spcAft>
              <a:buClr>
                <a:schemeClr val="dk1"/>
              </a:buClr>
              <a:buSzPts val="1600"/>
              <a:buFont typeface="Roboto Condensed"/>
              <a:buChar char="●"/>
              <a:defRPr sz="1600" kern="1200">
                <a:solidFill>
                  <a:schemeClr val="dk1"/>
                </a:solidFill>
                <a:latin typeface="Roboto Condensed"/>
                <a:ea typeface="Roboto Condensed"/>
                <a:cs typeface="Roboto Condensed"/>
                <a:sym typeface="Roboto Condensed"/>
              </a:defRPr>
            </a:lvl1pPr>
            <a:lvl2pPr marL="914400" lvl="1" indent="-330200" algn="l" defTabSz="685800" rtl="0" eaLnBrk="1" latinLnBrk="0" hangingPunct="1">
              <a:lnSpc>
                <a:spcPct val="100000"/>
              </a:lnSpc>
              <a:spcBef>
                <a:spcPts val="1600"/>
              </a:spcBef>
              <a:spcAft>
                <a:spcPts val="0"/>
              </a:spcAft>
              <a:buClr>
                <a:schemeClr val="dk1"/>
              </a:buClr>
              <a:buSzPts val="1600"/>
              <a:buFont typeface="Roboto Condensed"/>
              <a:buChar char="○"/>
              <a:defRPr sz="1600" kern="1200">
                <a:solidFill>
                  <a:schemeClr val="dk1"/>
                </a:solidFill>
                <a:latin typeface="Roboto Condensed"/>
                <a:ea typeface="Roboto Condensed"/>
                <a:cs typeface="Roboto Condensed"/>
                <a:sym typeface="Roboto Condensed"/>
              </a:defRPr>
            </a:lvl2pPr>
            <a:lvl3pPr marL="1371600" lvl="2" indent="-330200" algn="l" defTabSz="685800" rtl="0" eaLnBrk="1" latinLnBrk="0" hangingPunct="1">
              <a:lnSpc>
                <a:spcPct val="100000"/>
              </a:lnSpc>
              <a:spcBef>
                <a:spcPts val="1600"/>
              </a:spcBef>
              <a:spcAft>
                <a:spcPts val="0"/>
              </a:spcAft>
              <a:buClr>
                <a:schemeClr val="dk1"/>
              </a:buClr>
              <a:buSzPts val="1600"/>
              <a:buFont typeface="Roboto Condensed"/>
              <a:buChar char="■"/>
              <a:defRPr sz="1600" kern="1200">
                <a:solidFill>
                  <a:schemeClr val="dk1"/>
                </a:solidFill>
                <a:latin typeface="Roboto Condensed"/>
                <a:ea typeface="Roboto Condensed"/>
                <a:cs typeface="Roboto Condensed"/>
                <a:sym typeface="Roboto Condensed"/>
              </a:defRPr>
            </a:lvl3pPr>
            <a:lvl4pPr marL="1828800" lvl="3" indent="-330200" algn="l" defTabSz="685800" rtl="0" eaLnBrk="1" latinLnBrk="0" hangingPunct="1">
              <a:lnSpc>
                <a:spcPct val="100000"/>
              </a:lnSpc>
              <a:spcBef>
                <a:spcPts val="1600"/>
              </a:spcBef>
              <a:spcAft>
                <a:spcPts val="0"/>
              </a:spcAft>
              <a:buClr>
                <a:schemeClr val="dk1"/>
              </a:buClr>
              <a:buSzPts val="1600"/>
              <a:buFont typeface="Roboto Condensed"/>
              <a:buChar char="●"/>
              <a:defRPr sz="1600" kern="1200">
                <a:solidFill>
                  <a:schemeClr val="dk1"/>
                </a:solidFill>
                <a:latin typeface="Roboto Condensed"/>
                <a:ea typeface="Roboto Condensed"/>
                <a:cs typeface="Roboto Condensed"/>
                <a:sym typeface="Roboto Condensed"/>
              </a:defRPr>
            </a:lvl4pPr>
            <a:lvl5pPr marL="2286000" lvl="4" indent="-330200" algn="l" defTabSz="685800" rtl="0" eaLnBrk="1" latinLnBrk="0" hangingPunct="1">
              <a:lnSpc>
                <a:spcPct val="100000"/>
              </a:lnSpc>
              <a:spcBef>
                <a:spcPts val="1600"/>
              </a:spcBef>
              <a:spcAft>
                <a:spcPts val="0"/>
              </a:spcAft>
              <a:buClr>
                <a:schemeClr val="dk1"/>
              </a:buClr>
              <a:buSzPts val="1600"/>
              <a:buFont typeface="Roboto Condensed"/>
              <a:buChar char="○"/>
              <a:defRPr sz="1600" kern="1200">
                <a:solidFill>
                  <a:schemeClr val="dk1"/>
                </a:solidFill>
                <a:latin typeface="Roboto Condensed"/>
                <a:ea typeface="Roboto Condensed"/>
                <a:cs typeface="Roboto Condensed"/>
                <a:sym typeface="Roboto Condensed"/>
              </a:defRPr>
            </a:lvl5pPr>
            <a:lvl6pPr marL="2743200" lvl="5" indent="-330200" algn="l" defTabSz="685800" rtl="0" eaLnBrk="1" latinLnBrk="0" hangingPunct="1">
              <a:lnSpc>
                <a:spcPct val="100000"/>
              </a:lnSpc>
              <a:spcBef>
                <a:spcPts val="1600"/>
              </a:spcBef>
              <a:spcAft>
                <a:spcPts val="0"/>
              </a:spcAft>
              <a:buClr>
                <a:schemeClr val="dk1"/>
              </a:buClr>
              <a:buSzPts val="1600"/>
              <a:buFont typeface="Roboto Condensed"/>
              <a:buChar char="■"/>
              <a:defRPr sz="1600" kern="1200">
                <a:solidFill>
                  <a:schemeClr val="dk1"/>
                </a:solidFill>
                <a:latin typeface="Roboto Condensed"/>
                <a:ea typeface="Roboto Condensed"/>
                <a:cs typeface="Roboto Condensed"/>
                <a:sym typeface="Roboto Condensed"/>
              </a:defRPr>
            </a:lvl6pPr>
            <a:lvl7pPr marL="3200400" lvl="6" indent="-330200" algn="l" defTabSz="685800" rtl="0" eaLnBrk="1" latinLnBrk="0" hangingPunct="1">
              <a:lnSpc>
                <a:spcPct val="100000"/>
              </a:lnSpc>
              <a:spcBef>
                <a:spcPts val="1600"/>
              </a:spcBef>
              <a:spcAft>
                <a:spcPts val="0"/>
              </a:spcAft>
              <a:buClr>
                <a:schemeClr val="dk1"/>
              </a:buClr>
              <a:buSzPts val="1600"/>
              <a:buFont typeface="Roboto Condensed"/>
              <a:buChar char="●"/>
              <a:defRPr sz="1600" kern="1200">
                <a:solidFill>
                  <a:schemeClr val="dk1"/>
                </a:solidFill>
                <a:latin typeface="Roboto Condensed"/>
                <a:ea typeface="Roboto Condensed"/>
                <a:cs typeface="Roboto Condensed"/>
                <a:sym typeface="Roboto Condensed"/>
              </a:defRPr>
            </a:lvl7pPr>
            <a:lvl8pPr marL="3657600" lvl="7" indent="-330200" algn="l" defTabSz="685800" rtl="0" eaLnBrk="1" latinLnBrk="0" hangingPunct="1">
              <a:lnSpc>
                <a:spcPct val="100000"/>
              </a:lnSpc>
              <a:spcBef>
                <a:spcPts val="1600"/>
              </a:spcBef>
              <a:spcAft>
                <a:spcPts val="0"/>
              </a:spcAft>
              <a:buClr>
                <a:schemeClr val="dk1"/>
              </a:buClr>
              <a:buSzPts val="1600"/>
              <a:buFont typeface="Roboto Condensed"/>
              <a:buChar char="○"/>
              <a:defRPr sz="1600" kern="1200">
                <a:solidFill>
                  <a:schemeClr val="dk1"/>
                </a:solidFill>
                <a:latin typeface="Roboto Condensed"/>
                <a:ea typeface="Roboto Condensed"/>
                <a:cs typeface="Roboto Condensed"/>
                <a:sym typeface="Roboto Condensed"/>
              </a:defRPr>
            </a:lvl8pPr>
            <a:lvl9pPr marL="4114800" lvl="8" indent="-330200" algn="l" defTabSz="685800" rtl="0" eaLnBrk="1" latinLnBrk="0" hangingPunct="1">
              <a:lnSpc>
                <a:spcPct val="100000"/>
              </a:lnSpc>
              <a:spcBef>
                <a:spcPts val="1600"/>
              </a:spcBef>
              <a:spcAft>
                <a:spcPts val="1600"/>
              </a:spcAft>
              <a:buClr>
                <a:schemeClr val="dk1"/>
              </a:buClr>
              <a:buSzPts val="1600"/>
              <a:buFont typeface="Roboto Condensed"/>
              <a:buChar char="■"/>
              <a:defRPr sz="1600" kern="1200">
                <a:solidFill>
                  <a:schemeClr val="dk1"/>
                </a:solidFill>
                <a:latin typeface="Roboto Condensed"/>
                <a:ea typeface="Roboto Condensed"/>
                <a:cs typeface="Roboto Condensed"/>
                <a:sym typeface="Roboto Condensed"/>
              </a:defRPr>
            </a:lvl9pPr>
          </a:lstStyle>
          <a:p>
            <a:pPr indent="0">
              <a:buFont typeface="Roboto Condensed"/>
              <a:buNone/>
            </a:pPr>
            <a:r>
              <a:rPr lang="en-US" sz="1200" b="1" dirty="0"/>
              <a:t>CNS depression of respiratory drive</a:t>
            </a:r>
          </a:p>
          <a:p>
            <a:pPr indent="0">
              <a:buFont typeface="Roboto Condensed"/>
              <a:buNone/>
            </a:pPr>
            <a:r>
              <a:rPr lang="en-US" sz="1200" dirty="0"/>
              <a:t>Mechanism: decrease Respiratory rate</a:t>
            </a:r>
          </a:p>
          <a:p>
            <a:pPr indent="0">
              <a:buFont typeface="Roboto Condensed"/>
              <a:buNone/>
            </a:pPr>
            <a:r>
              <a:rPr lang="en-US" sz="1200" dirty="0"/>
              <a:t>Example: sedative / narcotic overdose</a:t>
            </a:r>
          </a:p>
        </p:txBody>
      </p:sp>
      <p:sp>
        <p:nvSpPr>
          <p:cNvPr id="13" name="Content Placeholder 2">
            <a:extLst>
              <a:ext uri="{FF2B5EF4-FFF2-40B4-BE49-F238E27FC236}">
                <a16:creationId xmlns:a16="http://schemas.microsoft.com/office/drawing/2014/main" id="{9D39729B-572F-4D04-A3E5-78F559E16095}"/>
              </a:ext>
            </a:extLst>
          </p:cNvPr>
          <p:cNvSpPr txBox="1">
            <a:spLocks/>
          </p:cNvSpPr>
          <p:nvPr/>
        </p:nvSpPr>
        <p:spPr>
          <a:xfrm>
            <a:off x="4872279" y="2593641"/>
            <a:ext cx="3150152" cy="772975"/>
          </a:xfrm>
          <a:prstGeom prst="rect">
            <a:avLst/>
          </a:prstGeom>
          <a:noFill/>
          <a:ln>
            <a:solidFill>
              <a:srgbClr val="000000"/>
            </a:solidFill>
          </a:ln>
        </p:spPr>
        <p:txBody>
          <a:bodyPr spcFirstLastPara="1" wrap="square" lIns="91425" tIns="91425" rIns="91425" bIns="91425" anchor="ctr" anchorCtr="0">
            <a:noAutofit/>
          </a:bodyPr>
          <a:lstStyle>
            <a:lvl1pPr marL="0" lvl="0" indent="-330200" algn="l" defTabSz="685800" rtl="0" eaLnBrk="1" latinLnBrk="0" hangingPunct="1">
              <a:lnSpc>
                <a:spcPct val="100000"/>
              </a:lnSpc>
              <a:spcBef>
                <a:spcPts val="0"/>
              </a:spcBef>
              <a:spcAft>
                <a:spcPts val="0"/>
              </a:spcAft>
              <a:buClr>
                <a:schemeClr val="dk1"/>
              </a:buClr>
              <a:buSzPts val="1600"/>
              <a:buFont typeface="Roboto Condensed"/>
              <a:buChar char="●"/>
              <a:defRPr sz="1600" kern="1200">
                <a:solidFill>
                  <a:schemeClr val="dk1"/>
                </a:solidFill>
                <a:latin typeface="Roboto Condensed"/>
                <a:ea typeface="Roboto Condensed"/>
                <a:cs typeface="Roboto Condensed"/>
                <a:sym typeface="Roboto Condensed"/>
              </a:defRPr>
            </a:lvl1pPr>
            <a:lvl2pPr marL="914400" lvl="1" indent="-330200" algn="l" defTabSz="685800" rtl="0" eaLnBrk="1" latinLnBrk="0" hangingPunct="1">
              <a:lnSpc>
                <a:spcPct val="100000"/>
              </a:lnSpc>
              <a:spcBef>
                <a:spcPts val="1600"/>
              </a:spcBef>
              <a:spcAft>
                <a:spcPts val="0"/>
              </a:spcAft>
              <a:buClr>
                <a:schemeClr val="dk1"/>
              </a:buClr>
              <a:buSzPts val="1600"/>
              <a:buFont typeface="Roboto Condensed"/>
              <a:buChar char="○"/>
              <a:defRPr sz="1600" kern="1200">
                <a:solidFill>
                  <a:schemeClr val="dk1"/>
                </a:solidFill>
                <a:latin typeface="Roboto Condensed"/>
                <a:ea typeface="Roboto Condensed"/>
                <a:cs typeface="Roboto Condensed"/>
                <a:sym typeface="Roboto Condensed"/>
              </a:defRPr>
            </a:lvl2pPr>
            <a:lvl3pPr marL="1371600" lvl="2" indent="-330200" algn="l" defTabSz="685800" rtl="0" eaLnBrk="1" latinLnBrk="0" hangingPunct="1">
              <a:lnSpc>
                <a:spcPct val="100000"/>
              </a:lnSpc>
              <a:spcBef>
                <a:spcPts val="1600"/>
              </a:spcBef>
              <a:spcAft>
                <a:spcPts val="0"/>
              </a:spcAft>
              <a:buClr>
                <a:schemeClr val="dk1"/>
              </a:buClr>
              <a:buSzPts val="1600"/>
              <a:buFont typeface="Roboto Condensed"/>
              <a:buChar char="■"/>
              <a:defRPr sz="1600" kern="1200">
                <a:solidFill>
                  <a:schemeClr val="dk1"/>
                </a:solidFill>
                <a:latin typeface="Roboto Condensed"/>
                <a:ea typeface="Roboto Condensed"/>
                <a:cs typeface="Roboto Condensed"/>
                <a:sym typeface="Roboto Condensed"/>
              </a:defRPr>
            </a:lvl3pPr>
            <a:lvl4pPr marL="1828800" lvl="3" indent="-330200" algn="l" defTabSz="685800" rtl="0" eaLnBrk="1" latinLnBrk="0" hangingPunct="1">
              <a:lnSpc>
                <a:spcPct val="100000"/>
              </a:lnSpc>
              <a:spcBef>
                <a:spcPts val="1600"/>
              </a:spcBef>
              <a:spcAft>
                <a:spcPts val="0"/>
              </a:spcAft>
              <a:buClr>
                <a:schemeClr val="dk1"/>
              </a:buClr>
              <a:buSzPts val="1600"/>
              <a:buFont typeface="Roboto Condensed"/>
              <a:buChar char="●"/>
              <a:defRPr sz="1600" kern="1200">
                <a:solidFill>
                  <a:schemeClr val="dk1"/>
                </a:solidFill>
                <a:latin typeface="Roboto Condensed"/>
                <a:ea typeface="Roboto Condensed"/>
                <a:cs typeface="Roboto Condensed"/>
                <a:sym typeface="Roboto Condensed"/>
              </a:defRPr>
            </a:lvl4pPr>
            <a:lvl5pPr marL="2286000" lvl="4" indent="-330200" algn="l" defTabSz="685800" rtl="0" eaLnBrk="1" latinLnBrk="0" hangingPunct="1">
              <a:lnSpc>
                <a:spcPct val="100000"/>
              </a:lnSpc>
              <a:spcBef>
                <a:spcPts val="1600"/>
              </a:spcBef>
              <a:spcAft>
                <a:spcPts val="0"/>
              </a:spcAft>
              <a:buClr>
                <a:schemeClr val="dk1"/>
              </a:buClr>
              <a:buSzPts val="1600"/>
              <a:buFont typeface="Roboto Condensed"/>
              <a:buChar char="○"/>
              <a:defRPr sz="1600" kern="1200">
                <a:solidFill>
                  <a:schemeClr val="dk1"/>
                </a:solidFill>
                <a:latin typeface="Roboto Condensed"/>
                <a:ea typeface="Roboto Condensed"/>
                <a:cs typeface="Roboto Condensed"/>
                <a:sym typeface="Roboto Condensed"/>
              </a:defRPr>
            </a:lvl5pPr>
            <a:lvl6pPr marL="2743200" lvl="5" indent="-330200" algn="l" defTabSz="685800" rtl="0" eaLnBrk="1" latinLnBrk="0" hangingPunct="1">
              <a:lnSpc>
                <a:spcPct val="100000"/>
              </a:lnSpc>
              <a:spcBef>
                <a:spcPts val="1600"/>
              </a:spcBef>
              <a:spcAft>
                <a:spcPts val="0"/>
              </a:spcAft>
              <a:buClr>
                <a:schemeClr val="dk1"/>
              </a:buClr>
              <a:buSzPts val="1600"/>
              <a:buFont typeface="Roboto Condensed"/>
              <a:buChar char="■"/>
              <a:defRPr sz="1600" kern="1200">
                <a:solidFill>
                  <a:schemeClr val="dk1"/>
                </a:solidFill>
                <a:latin typeface="Roboto Condensed"/>
                <a:ea typeface="Roboto Condensed"/>
                <a:cs typeface="Roboto Condensed"/>
                <a:sym typeface="Roboto Condensed"/>
              </a:defRPr>
            </a:lvl6pPr>
            <a:lvl7pPr marL="3200400" lvl="6" indent="-330200" algn="l" defTabSz="685800" rtl="0" eaLnBrk="1" latinLnBrk="0" hangingPunct="1">
              <a:lnSpc>
                <a:spcPct val="100000"/>
              </a:lnSpc>
              <a:spcBef>
                <a:spcPts val="1600"/>
              </a:spcBef>
              <a:spcAft>
                <a:spcPts val="0"/>
              </a:spcAft>
              <a:buClr>
                <a:schemeClr val="dk1"/>
              </a:buClr>
              <a:buSzPts val="1600"/>
              <a:buFont typeface="Roboto Condensed"/>
              <a:buChar char="●"/>
              <a:defRPr sz="1600" kern="1200">
                <a:solidFill>
                  <a:schemeClr val="dk1"/>
                </a:solidFill>
                <a:latin typeface="Roboto Condensed"/>
                <a:ea typeface="Roboto Condensed"/>
                <a:cs typeface="Roboto Condensed"/>
                <a:sym typeface="Roboto Condensed"/>
              </a:defRPr>
            </a:lvl7pPr>
            <a:lvl8pPr marL="3657600" lvl="7" indent="-330200" algn="l" defTabSz="685800" rtl="0" eaLnBrk="1" latinLnBrk="0" hangingPunct="1">
              <a:lnSpc>
                <a:spcPct val="100000"/>
              </a:lnSpc>
              <a:spcBef>
                <a:spcPts val="1600"/>
              </a:spcBef>
              <a:spcAft>
                <a:spcPts val="0"/>
              </a:spcAft>
              <a:buClr>
                <a:schemeClr val="dk1"/>
              </a:buClr>
              <a:buSzPts val="1600"/>
              <a:buFont typeface="Roboto Condensed"/>
              <a:buChar char="○"/>
              <a:defRPr sz="1600" kern="1200">
                <a:solidFill>
                  <a:schemeClr val="dk1"/>
                </a:solidFill>
                <a:latin typeface="Roboto Condensed"/>
                <a:ea typeface="Roboto Condensed"/>
                <a:cs typeface="Roboto Condensed"/>
                <a:sym typeface="Roboto Condensed"/>
              </a:defRPr>
            </a:lvl8pPr>
            <a:lvl9pPr marL="4114800" lvl="8" indent="-330200" algn="l" defTabSz="685800" rtl="0" eaLnBrk="1" latinLnBrk="0" hangingPunct="1">
              <a:lnSpc>
                <a:spcPct val="100000"/>
              </a:lnSpc>
              <a:spcBef>
                <a:spcPts val="1600"/>
              </a:spcBef>
              <a:spcAft>
                <a:spcPts val="1600"/>
              </a:spcAft>
              <a:buClr>
                <a:schemeClr val="dk1"/>
              </a:buClr>
              <a:buSzPts val="1600"/>
              <a:buFont typeface="Roboto Condensed"/>
              <a:buChar char="■"/>
              <a:defRPr sz="1600" kern="1200">
                <a:solidFill>
                  <a:schemeClr val="dk1"/>
                </a:solidFill>
                <a:latin typeface="Roboto Condensed"/>
                <a:ea typeface="Roboto Condensed"/>
                <a:cs typeface="Roboto Condensed"/>
                <a:sym typeface="Roboto Condensed"/>
              </a:defRPr>
            </a:lvl9pPr>
          </a:lstStyle>
          <a:p>
            <a:pPr indent="0">
              <a:buFont typeface="Roboto Condensed"/>
              <a:buNone/>
            </a:pPr>
            <a:r>
              <a:rPr lang="en-US" sz="1200" b="1" dirty="0"/>
              <a:t>Pulmonary dysfunction</a:t>
            </a:r>
          </a:p>
          <a:p>
            <a:pPr indent="0">
              <a:buFont typeface="Roboto Condensed"/>
              <a:buNone/>
            </a:pPr>
            <a:r>
              <a:rPr lang="en-US" sz="1200" dirty="0"/>
              <a:t>Mechanism: overwhelmed respiratory mechanics</a:t>
            </a:r>
          </a:p>
          <a:p>
            <a:pPr indent="0">
              <a:buFont typeface="Roboto Condensed"/>
              <a:buNone/>
            </a:pPr>
            <a:r>
              <a:rPr lang="en-US" sz="1200" dirty="0"/>
              <a:t>Examples: COPD &amp; Asthma exacerbation</a:t>
            </a:r>
          </a:p>
        </p:txBody>
      </p:sp>
      <p:sp>
        <p:nvSpPr>
          <p:cNvPr id="14" name="Content Placeholder 2">
            <a:extLst>
              <a:ext uri="{FF2B5EF4-FFF2-40B4-BE49-F238E27FC236}">
                <a16:creationId xmlns:a16="http://schemas.microsoft.com/office/drawing/2014/main" id="{ABED4C1F-5733-4E6C-BA48-35714BCE92D8}"/>
              </a:ext>
            </a:extLst>
          </p:cNvPr>
          <p:cNvSpPr txBox="1">
            <a:spLocks/>
          </p:cNvSpPr>
          <p:nvPr/>
        </p:nvSpPr>
        <p:spPr>
          <a:xfrm>
            <a:off x="4872279" y="4190268"/>
            <a:ext cx="3150152" cy="772975"/>
          </a:xfrm>
          <a:prstGeom prst="rect">
            <a:avLst/>
          </a:prstGeom>
          <a:noFill/>
          <a:ln>
            <a:solidFill>
              <a:srgbClr val="000000"/>
            </a:solidFill>
          </a:ln>
        </p:spPr>
        <p:txBody>
          <a:bodyPr spcFirstLastPara="1" wrap="square" lIns="91425" tIns="91425" rIns="91425" bIns="91425" anchor="ctr" anchorCtr="0">
            <a:noAutofit/>
          </a:bodyPr>
          <a:lstStyle>
            <a:lvl1pPr marL="0" lvl="0" indent="-330200" algn="l" defTabSz="685800" rtl="0" eaLnBrk="1" latinLnBrk="0" hangingPunct="1">
              <a:lnSpc>
                <a:spcPct val="100000"/>
              </a:lnSpc>
              <a:spcBef>
                <a:spcPts val="0"/>
              </a:spcBef>
              <a:spcAft>
                <a:spcPts val="0"/>
              </a:spcAft>
              <a:buClr>
                <a:schemeClr val="dk1"/>
              </a:buClr>
              <a:buSzPts val="1600"/>
              <a:buFont typeface="Roboto Condensed"/>
              <a:buChar char="●"/>
              <a:defRPr sz="1600" kern="1200">
                <a:solidFill>
                  <a:schemeClr val="dk1"/>
                </a:solidFill>
                <a:latin typeface="Roboto Condensed"/>
                <a:ea typeface="Roboto Condensed"/>
                <a:cs typeface="Roboto Condensed"/>
                <a:sym typeface="Roboto Condensed"/>
              </a:defRPr>
            </a:lvl1pPr>
            <a:lvl2pPr marL="914400" lvl="1" indent="-330200" algn="l" defTabSz="685800" rtl="0" eaLnBrk="1" latinLnBrk="0" hangingPunct="1">
              <a:lnSpc>
                <a:spcPct val="100000"/>
              </a:lnSpc>
              <a:spcBef>
                <a:spcPts val="1600"/>
              </a:spcBef>
              <a:spcAft>
                <a:spcPts val="0"/>
              </a:spcAft>
              <a:buClr>
                <a:schemeClr val="dk1"/>
              </a:buClr>
              <a:buSzPts val="1600"/>
              <a:buFont typeface="Roboto Condensed"/>
              <a:buChar char="○"/>
              <a:defRPr sz="1600" kern="1200">
                <a:solidFill>
                  <a:schemeClr val="dk1"/>
                </a:solidFill>
                <a:latin typeface="Roboto Condensed"/>
                <a:ea typeface="Roboto Condensed"/>
                <a:cs typeface="Roboto Condensed"/>
                <a:sym typeface="Roboto Condensed"/>
              </a:defRPr>
            </a:lvl2pPr>
            <a:lvl3pPr marL="1371600" lvl="2" indent="-330200" algn="l" defTabSz="685800" rtl="0" eaLnBrk="1" latinLnBrk="0" hangingPunct="1">
              <a:lnSpc>
                <a:spcPct val="100000"/>
              </a:lnSpc>
              <a:spcBef>
                <a:spcPts val="1600"/>
              </a:spcBef>
              <a:spcAft>
                <a:spcPts val="0"/>
              </a:spcAft>
              <a:buClr>
                <a:schemeClr val="dk1"/>
              </a:buClr>
              <a:buSzPts val="1600"/>
              <a:buFont typeface="Roboto Condensed"/>
              <a:buChar char="■"/>
              <a:defRPr sz="1600" kern="1200">
                <a:solidFill>
                  <a:schemeClr val="dk1"/>
                </a:solidFill>
                <a:latin typeface="Roboto Condensed"/>
                <a:ea typeface="Roboto Condensed"/>
                <a:cs typeface="Roboto Condensed"/>
                <a:sym typeface="Roboto Condensed"/>
              </a:defRPr>
            </a:lvl3pPr>
            <a:lvl4pPr marL="1828800" lvl="3" indent="-330200" algn="l" defTabSz="685800" rtl="0" eaLnBrk="1" latinLnBrk="0" hangingPunct="1">
              <a:lnSpc>
                <a:spcPct val="100000"/>
              </a:lnSpc>
              <a:spcBef>
                <a:spcPts val="1600"/>
              </a:spcBef>
              <a:spcAft>
                <a:spcPts val="0"/>
              </a:spcAft>
              <a:buClr>
                <a:schemeClr val="dk1"/>
              </a:buClr>
              <a:buSzPts val="1600"/>
              <a:buFont typeface="Roboto Condensed"/>
              <a:buChar char="●"/>
              <a:defRPr sz="1600" kern="1200">
                <a:solidFill>
                  <a:schemeClr val="dk1"/>
                </a:solidFill>
                <a:latin typeface="Roboto Condensed"/>
                <a:ea typeface="Roboto Condensed"/>
                <a:cs typeface="Roboto Condensed"/>
                <a:sym typeface="Roboto Condensed"/>
              </a:defRPr>
            </a:lvl4pPr>
            <a:lvl5pPr marL="2286000" lvl="4" indent="-330200" algn="l" defTabSz="685800" rtl="0" eaLnBrk="1" latinLnBrk="0" hangingPunct="1">
              <a:lnSpc>
                <a:spcPct val="100000"/>
              </a:lnSpc>
              <a:spcBef>
                <a:spcPts val="1600"/>
              </a:spcBef>
              <a:spcAft>
                <a:spcPts val="0"/>
              </a:spcAft>
              <a:buClr>
                <a:schemeClr val="dk1"/>
              </a:buClr>
              <a:buSzPts val="1600"/>
              <a:buFont typeface="Roboto Condensed"/>
              <a:buChar char="○"/>
              <a:defRPr sz="1600" kern="1200">
                <a:solidFill>
                  <a:schemeClr val="dk1"/>
                </a:solidFill>
                <a:latin typeface="Roboto Condensed"/>
                <a:ea typeface="Roboto Condensed"/>
                <a:cs typeface="Roboto Condensed"/>
                <a:sym typeface="Roboto Condensed"/>
              </a:defRPr>
            </a:lvl5pPr>
            <a:lvl6pPr marL="2743200" lvl="5" indent="-330200" algn="l" defTabSz="685800" rtl="0" eaLnBrk="1" latinLnBrk="0" hangingPunct="1">
              <a:lnSpc>
                <a:spcPct val="100000"/>
              </a:lnSpc>
              <a:spcBef>
                <a:spcPts val="1600"/>
              </a:spcBef>
              <a:spcAft>
                <a:spcPts val="0"/>
              </a:spcAft>
              <a:buClr>
                <a:schemeClr val="dk1"/>
              </a:buClr>
              <a:buSzPts val="1600"/>
              <a:buFont typeface="Roboto Condensed"/>
              <a:buChar char="■"/>
              <a:defRPr sz="1600" kern="1200">
                <a:solidFill>
                  <a:schemeClr val="dk1"/>
                </a:solidFill>
                <a:latin typeface="Roboto Condensed"/>
                <a:ea typeface="Roboto Condensed"/>
                <a:cs typeface="Roboto Condensed"/>
                <a:sym typeface="Roboto Condensed"/>
              </a:defRPr>
            </a:lvl6pPr>
            <a:lvl7pPr marL="3200400" lvl="6" indent="-330200" algn="l" defTabSz="685800" rtl="0" eaLnBrk="1" latinLnBrk="0" hangingPunct="1">
              <a:lnSpc>
                <a:spcPct val="100000"/>
              </a:lnSpc>
              <a:spcBef>
                <a:spcPts val="1600"/>
              </a:spcBef>
              <a:spcAft>
                <a:spcPts val="0"/>
              </a:spcAft>
              <a:buClr>
                <a:schemeClr val="dk1"/>
              </a:buClr>
              <a:buSzPts val="1600"/>
              <a:buFont typeface="Roboto Condensed"/>
              <a:buChar char="●"/>
              <a:defRPr sz="1600" kern="1200">
                <a:solidFill>
                  <a:schemeClr val="dk1"/>
                </a:solidFill>
                <a:latin typeface="Roboto Condensed"/>
                <a:ea typeface="Roboto Condensed"/>
                <a:cs typeface="Roboto Condensed"/>
                <a:sym typeface="Roboto Condensed"/>
              </a:defRPr>
            </a:lvl7pPr>
            <a:lvl8pPr marL="3657600" lvl="7" indent="-330200" algn="l" defTabSz="685800" rtl="0" eaLnBrk="1" latinLnBrk="0" hangingPunct="1">
              <a:lnSpc>
                <a:spcPct val="100000"/>
              </a:lnSpc>
              <a:spcBef>
                <a:spcPts val="1600"/>
              </a:spcBef>
              <a:spcAft>
                <a:spcPts val="0"/>
              </a:spcAft>
              <a:buClr>
                <a:schemeClr val="dk1"/>
              </a:buClr>
              <a:buSzPts val="1600"/>
              <a:buFont typeface="Roboto Condensed"/>
              <a:buChar char="○"/>
              <a:defRPr sz="1600" kern="1200">
                <a:solidFill>
                  <a:schemeClr val="dk1"/>
                </a:solidFill>
                <a:latin typeface="Roboto Condensed"/>
                <a:ea typeface="Roboto Condensed"/>
                <a:cs typeface="Roboto Condensed"/>
                <a:sym typeface="Roboto Condensed"/>
              </a:defRPr>
            </a:lvl8pPr>
            <a:lvl9pPr marL="4114800" lvl="8" indent="-330200" algn="l" defTabSz="685800" rtl="0" eaLnBrk="1" latinLnBrk="0" hangingPunct="1">
              <a:lnSpc>
                <a:spcPct val="100000"/>
              </a:lnSpc>
              <a:spcBef>
                <a:spcPts val="1600"/>
              </a:spcBef>
              <a:spcAft>
                <a:spcPts val="1600"/>
              </a:spcAft>
              <a:buClr>
                <a:schemeClr val="dk1"/>
              </a:buClr>
              <a:buSzPts val="1600"/>
              <a:buFont typeface="Roboto Condensed"/>
              <a:buChar char="■"/>
              <a:defRPr sz="1600" kern="1200">
                <a:solidFill>
                  <a:schemeClr val="dk1"/>
                </a:solidFill>
                <a:latin typeface="Roboto Condensed"/>
                <a:ea typeface="Roboto Condensed"/>
                <a:cs typeface="Roboto Condensed"/>
                <a:sym typeface="Roboto Condensed"/>
              </a:defRPr>
            </a:lvl9pPr>
          </a:lstStyle>
          <a:p>
            <a:pPr indent="0">
              <a:buFont typeface="Roboto Condensed"/>
              <a:buNone/>
            </a:pPr>
            <a:r>
              <a:rPr lang="en-US" sz="1200" b="1" dirty="0"/>
              <a:t>Neuromuscular / diaphragmatic dysfunction</a:t>
            </a:r>
          </a:p>
          <a:p>
            <a:pPr indent="0">
              <a:buFont typeface="Roboto Condensed"/>
              <a:buNone/>
            </a:pPr>
            <a:r>
              <a:rPr lang="en-US" sz="1200" dirty="0"/>
              <a:t>Mechanism: Insufficient tidal volume</a:t>
            </a:r>
          </a:p>
          <a:p>
            <a:pPr indent="0">
              <a:buFont typeface="Roboto Condensed"/>
              <a:buNone/>
            </a:pPr>
            <a:r>
              <a:rPr lang="en-US" sz="1200" dirty="0"/>
              <a:t>Examples: GB syndrome, MG, Botulism, Polio</a:t>
            </a:r>
          </a:p>
        </p:txBody>
      </p:sp>
    </p:spTree>
    <p:extLst>
      <p:ext uri="{BB962C8B-B14F-4D97-AF65-F5344CB8AC3E}">
        <p14:creationId xmlns:p14="http://schemas.microsoft.com/office/powerpoint/2010/main" val="3290273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D4AF7-72FC-45CB-A302-3E7ECF66C784}"/>
              </a:ext>
            </a:extLst>
          </p:cNvPr>
          <p:cNvSpPr>
            <a:spLocks noGrp="1"/>
          </p:cNvSpPr>
          <p:nvPr>
            <p:ph type="title"/>
          </p:nvPr>
        </p:nvSpPr>
        <p:spPr/>
        <p:txBody>
          <a:bodyPr/>
          <a:lstStyle/>
          <a:p>
            <a:r>
              <a:rPr lang="en-US" dirty="0"/>
              <a:t>Symptoms and signs</a:t>
            </a:r>
          </a:p>
        </p:txBody>
      </p:sp>
      <p:sp>
        <p:nvSpPr>
          <p:cNvPr id="3" name="Text Placeholder 2">
            <a:extLst>
              <a:ext uri="{FF2B5EF4-FFF2-40B4-BE49-F238E27FC236}">
                <a16:creationId xmlns:a16="http://schemas.microsoft.com/office/drawing/2014/main" id="{D51CF188-FA1F-479C-93FE-13B9099665EB}"/>
              </a:ext>
            </a:extLst>
          </p:cNvPr>
          <p:cNvSpPr>
            <a:spLocks noGrp="1"/>
          </p:cNvSpPr>
          <p:nvPr>
            <p:ph type="body" idx="1"/>
          </p:nvPr>
        </p:nvSpPr>
        <p:spPr>
          <a:xfrm>
            <a:off x="358379" y="1260871"/>
            <a:ext cx="2578608" cy="617934"/>
          </a:xfrm>
        </p:spPr>
        <p:txBody>
          <a:bodyPr anchor="ctr"/>
          <a:lstStyle/>
          <a:p>
            <a:pPr algn="just"/>
            <a:r>
              <a:rPr lang="en-US" dirty="0"/>
              <a:t>Hypoxemia</a:t>
            </a:r>
          </a:p>
        </p:txBody>
      </p:sp>
      <p:sp>
        <p:nvSpPr>
          <p:cNvPr id="4" name="Content Placeholder 3">
            <a:extLst>
              <a:ext uri="{FF2B5EF4-FFF2-40B4-BE49-F238E27FC236}">
                <a16:creationId xmlns:a16="http://schemas.microsoft.com/office/drawing/2014/main" id="{043C2BE9-14F0-4122-869C-27D1CB1D89DB}"/>
              </a:ext>
            </a:extLst>
          </p:cNvPr>
          <p:cNvSpPr>
            <a:spLocks noGrp="1"/>
          </p:cNvSpPr>
          <p:nvPr>
            <p:ph sz="half" idx="2"/>
          </p:nvPr>
        </p:nvSpPr>
        <p:spPr>
          <a:xfrm>
            <a:off x="358379" y="1878806"/>
            <a:ext cx="2578608" cy="2763441"/>
          </a:xfrm>
        </p:spPr>
        <p:txBody>
          <a:bodyPr/>
          <a:lstStyle/>
          <a:p>
            <a:pPr marL="285750" indent="-285750" algn="just"/>
            <a:r>
              <a:rPr lang="en-US" dirty="0"/>
              <a:t>Dyspnea, irritability</a:t>
            </a:r>
          </a:p>
          <a:p>
            <a:pPr marL="285750" indent="-285750" algn="just"/>
            <a:r>
              <a:rPr lang="en-US" dirty="0"/>
              <a:t>Confusion, somnolence, fits</a:t>
            </a:r>
          </a:p>
          <a:p>
            <a:pPr marL="285750" indent="-285750" algn="just"/>
            <a:r>
              <a:rPr lang="en-US" dirty="0"/>
              <a:t>Tachycardia, arrhythmia</a:t>
            </a:r>
          </a:p>
          <a:p>
            <a:pPr marL="285750" indent="-285750" algn="just"/>
            <a:r>
              <a:rPr lang="en-US" dirty="0"/>
              <a:t>Tachypnea</a:t>
            </a:r>
          </a:p>
          <a:p>
            <a:pPr marL="285750" indent="-285750" algn="just"/>
            <a:r>
              <a:rPr lang="en-US" dirty="0"/>
              <a:t>Cyanosis</a:t>
            </a:r>
          </a:p>
        </p:txBody>
      </p:sp>
      <p:sp>
        <p:nvSpPr>
          <p:cNvPr id="5" name="Text Placeholder 4">
            <a:extLst>
              <a:ext uri="{FF2B5EF4-FFF2-40B4-BE49-F238E27FC236}">
                <a16:creationId xmlns:a16="http://schemas.microsoft.com/office/drawing/2014/main" id="{5073D37C-E6B3-4E78-9CC0-CD3DE606A1E8}"/>
              </a:ext>
            </a:extLst>
          </p:cNvPr>
          <p:cNvSpPr>
            <a:spLocks noGrp="1"/>
          </p:cNvSpPr>
          <p:nvPr>
            <p:ph type="body" sz="quarter" idx="3"/>
          </p:nvPr>
        </p:nvSpPr>
        <p:spPr>
          <a:xfrm>
            <a:off x="3282696" y="1260871"/>
            <a:ext cx="2578608" cy="617934"/>
          </a:xfrm>
        </p:spPr>
        <p:txBody>
          <a:bodyPr anchor="ctr"/>
          <a:lstStyle/>
          <a:p>
            <a:pPr algn="just"/>
            <a:r>
              <a:rPr lang="en-US" dirty="0"/>
              <a:t>Hypercapnia</a:t>
            </a:r>
          </a:p>
        </p:txBody>
      </p:sp>
      <p:sp>
        <p:nvSpPr>
          <p:cNvPr id="6" name="Content Placeholder 5">
            <a:extLst>
              <a:ext uri="{FF2B5EF4-FFF2-40B4-BE49-F238E27FC236}">
                <a16:creationId xmlns:a16="http://schemas.microsoft.com/office/drawing/2014/main" id="{35F0FF66-3C67-40C2-B45C-30990F2568B1}"/>
              </a:ext>
            </a:extLst>
          </p:cNvPr>
          <p:cNvSpPr>
            <a:spLocks noGrp="1"/>
          </p:cNvSpPr>
          <p:nvPr>
            <p:ph sz="quarter" idx="4"/>
          </p:nvPr>
        </p:nvSpPr>
        <p:spPr>
          <a:xfrm>
            <a:off x="6207013" y="1878805"/>
            <a:ext cx="2578608" cy="2763441"/>
          </a:xfrm>
        </p:spPr>
        <p:txBody>
          <a:bodyPr/>
          <a:lstStyle/>
          <a:p>
            <a:pPr indent="0" algn="just">
              <a:buNone/>
            </a:pPr>
            <a:r>
              <a:rPr lang="en-US" dirty="0"/>
              <a:t>Example:</a:t>
            </a:r>
          </a:p>
          <a:p>
            <a:pPr marL="285750" indent="-285750" algn="just"/>
            <a:r>
              <a:rPr lang="en-US" dirty="0"/>
              <a:t>Fever, cough, sputum production, chest pain in cases of pneumonia.</a:t>
            </a:r>
          </a:p>
        </p:txBody>
      </p:sp>
      <p:sp>
        <p:nvSpPr>
          <p:cNvPr id="7" name="Content Placeholder 5">
            <a:extLst>
              <a:ext uri="{FF2B5EF4-FFF2-40B4-BE49-F238E27FC236}">
                <a16:creationId xmlns:a16="http://schemas.microsoft.com/office/drawing/2014/main" id="{16A9EA06-EE4E-4067-B3BC-D3B93D30AEE1}"/>
              </a:ext>
            </a:extLst>
          </p:cNvPr>
          <p:cNvSpPr txBox="1">
            <a:spLocks/>
          </p:cNvSpPr>
          <p:nvPr/>
        </p:nvSpPr>
        <p:spPr>
          <a:xfrm>
            <a:off x="3282696" y="1878805"/>
            <a:ext cx="2578608" cy="2763441"/>
          </a:xfrm>
          <a:prstGeom prst="rect">
            <a:avLst/>
          </a:prstGeom>
          <a:noFill/>
          <a:ln>
            <a:noFill/>
          </a:ln>
        </p:spPr>
        <p:txBody>
          <a:bodyPr spcFirstLastPara="1" wrap="square" lIns="91425" tIns="91425" rIns="91425" bIns="91425" anchor="t" anchorCtr="0">
            <a:noAutofit/>
          </a:bodyPr>
          <a:lstStyle>
            <a:lvl1pPr marL="0" lvl="0" indent="-330200" algn="l" defTabSz="685800" rtl="0" eaLnBrk="1" latinLnBrk="0" hangingPunct="1">
              <a:lnSpc>
                <a:spcPct val="100000"/>
              </a:lnSpc>
              <a:spcBef>
                <a:spcPts val="0"/>
              </a:spcBef>
              <a:spcAft>
                <a:spcPts val="0"/>
              </a:spcAft>
              <a:buClr>
                <a:schemeClr val="dk1"/>
              </a:buClr>
              <a:buSzPts val="1600"/>
              <a:buFont typeface="Roboto Condensed"/>
              <a:buChar char="●"/>
              <a:defRPr sz="1600" kern="1200">
                <a:solidFill>
                  <a:schemeClr val="dk1"/>
                </a:solidFill>
                <a:latin typeface="Roboto Condensed"/>
                <a:ea typeface="Roboto Condensed"/>
                <a:cs typeface="Roboto Condensed"/>
                <a:sym typeface="Roboto Condensed"/>
              </a:defRPr>
            </a:lvl1pPr>
            <a:lvl2pPr marL="914400" lvl="1" indent="-330200" algn="l" defTabSz="685800" rtl="0" eaLnBrk="1" latinLnBrk="0" hangingPunct="1">
              <a:lnSpc>
                <a:spcPct val="100000"/>
              </a:lnSpc>
              <a:spcBef>
                <a:spcPts val="1600"/>
              </a:spcBef>
              <a:spcAft>
                <a:spcPts val="0"/>
              </a:spcAft>
              <a:buClr>
                <a:schemeClr val="dk1"/>
              </a:buClr>
              <a:buSzPts val="1600"/>
              <a:buFont typeface="Roboto Condensed"/>
              <a:buChar char="○"/>
              <a:defRPr sz="1600" kern="1200">
                <a:solidFill>
                  <a:schemeClr val="dk1"/>
                </a:solidFill>
                <a:latin typeface="Roboto Condensed"/>
                <a:ea typeface="Roboto Condensed"/>
                <a:cs typeface="Roboto Condensed"/>
                <a:sym typeface="Roboto Condensed"/>
              </a:defRPr>
            </a:lvl2pPr>
            <a:lvl3pPr marL="1371600" lvl="2" indent="-330200" algn="l" defTabSz="685800" rtl="0" eaLnBrk="1" latinLnBrk="0" hangingPunct="1">
              <a:lnSpc>
                <a:spcPct val="100000"/>
              </a:lnSpc>
              <a:spcBef>
                <a:spcPts val="1600"/>
              </a:spcBef>
              <a:spcAft>
                <a:spcPts val="0"/>
              </a:spcAft>
              <a:buClr>
                <a:schemeClr val="dk1"/>
              </a:buClr>
              <a:buSzPts val="1600"/>
              <a:buFont typeface="Roboto Condensed"/>
              <a:buChar char="■"/>
              <a:defRPr sz="1600" kern="1200">
                <a:solidFill>
                  <a:schemeClr val="dk1"/>
                </a:solidFill>
                <a:latin typeface="Roboto Condensed"/>
                <a:ea typeface="Roboto Condensed"/>
                <a:cs typeface="Roboto Condensed"/>
                <a:sym typeface="Roboto Condensed"/>
              </a:defRPr>
            </a:lvl3pPr>
            <a:lvl4pPr marL="1828800" lvl="3" indent="-330200" algn="l" defTabSz="685800" rtl="0" eaLnBrk="1" latinLnBrk="0" hangingPunct="1">
              <a:lnSpc>
                <a:spcPct val="100000"/>
              </a:lnSpc>
              <a:spcBef>
                <a:spcPts val="1600"/>
              </a:spcBef>
              <a:spcAft>
                <a:spcPts val="0"/>
              </a:spcAft>
              <a:buClr>
                <a:schemeClr val="dk1"/>
              </a:buClr>
              <a:buSzPts val="1600"/>
              <a:buFont typeface="Roboto Condensed"/>
              <a:buChar char="●"/>
              <a:defRPr sz="1600" kern="1200">
                <a:solidFill>
                  <a:schemeClr val="dk1"/>
                </a:solidFill>
                <a:latin typeface="Roboto Condensed"/>
                <a:ea typeface="Roboto Condensed"/>
                <a:cs typeface="Roboto Condensed"/>
                <a:sym typeface="Roboto Condensed"/>
              </a:defRPr>
            </a:lvl4pPr>
            <a:lvl5pPr marL="2286000" lvl="4" indent="-330200" algn="l" defTabSz="685800" rtl="0" eaLnBrk="1" latinLnBrk="0" hangingPunct="1">
              <a:lnSpc>
                <a:spcPct val="100000"/>
              </a:lnSpc>
              <a:spcBef>
                <a:spcPts val="1600"/>
              </a:spcBef>
              <a:spcAft>
                <a:spcPts val="0"/>
              </a:spcAft>
              <a:buClr>
                <a:schemeClr val="dk1"/>
              </a:buClr>
              <a:buSzPts val="1600"/>
              <a:buFont typeface="Roboto Condensed"/>
              <a:buChar char="○"/>
              <a:defRPr sz="1600" kern="1200">
                <a:solidFill>
                  <a:schemeClr val="dk1"/>
                </a:solidFill>
                <a:latin typeface="Roboto Condensed"/>
                <a:ea typeface="Roboto Condensed"/>
                <a:cs typeface="Roboto Condensed"/>
                <a:sym typeface="Roboto Condensed"/>
              </a:defRPr>
            </a:lvl5pPr>
            <a:lvl6pPr marL="2743200" lvl="5" indent="-330200" algn="l" defTabSz="685800" rtl="0" eaLnBrk="1" latinLnBrk="0" hangingPunct="1">
              <a:lnSpc>
                <a:spcPct val="100000"/>
              </a:lnSpc>
              <a:spcBef>
                <a:spcPts val="1600"/>
              </a:spcBef>
              <a:spcAft>
                <a:spcPts val="0"/>
              </a:spcAft>
              <a:buClr>
                <a:schemeClr val="dk1"/>
              </a:buClr>
              <a:buSzPts val="1600"/>
              <a:buFont typeface="Roboto Condensed"/>
              <a:buChar char="■"/>
              <a:defRPr sz="1600" kern="1200">
                <a:solidFill>
                  <a:schemeClr val="dk1"/>
                </a:solidFill>
                <a:latin typeface="Roboto Condensed"/>
                <a:ea typeface="Roboto Condensed"/>
                <a:cs typeface="Roboto Condensed"/>
                <a:sym typeface="Roboto Condensed"/>
              </a:defRPr>
            </a:lvl6pPr>
            <a:lvl7pPr marL="3200400" lvl="6" indent="-330200" algn="l" defTabSz="685800" rtl="0" eaLnBrk="1" latinLnBrk="0" hangingPunct="1">
              <a:lnSpc>
                <a:spcPct val="100000"/>
              </a:lnSpc>
              <a:spcBef>
                <a:spcPts val="1600"/>
              </a:spcBef>
              <a:spcAft>
                <a:spcPts val="0"/>
              </a:spcAft>
              <a:buClr>
                <a:schemeClr val="dk1"/>
              </a:buClr>
              <a:buSzPts val="1600"/>
              <a:buFont typeface="Roboto Condensed"/>
              <a:buChar char="●"/>
              <a:defRPr sz="1600" kern="1200">
                <a:solidFill>
                  <a:schemeClr val="dk1"/>
                </a:solidFill>
                <a:latin typeface="Roboto Condensed"/>
                <a:ea typeface="Roboto Condensed"/>
                <a:cs typeface="Roboto Condensed"/>
                <a:sym typeface="Roboto Condensed"/>
              </a:defRPr>
            </a:lvl7pPr>
            <a:lvl8pPr marL="3657600" lvl="7" indent="-330200" algn="l" defTabSz="685800" rtl="0" eaLnBrk="1" latinLnBrk="0" hangingPunct="1">
              <a:lnSpc>
                <a:spcPct val="100000"/>
              </a:lnSpc>
              <a:spcBef>
                <a:spcPts val="1600"/>
              </a:spcBef>
              <a:spcAft>
                <a:spcPts val="0"/>
              </a:spcAft>
              <a:buClr>
                <a:schemeClr val="dk1"/>
              </a:buClr>
              <a:buSzPts val="1600"/>
              <a:buFont typeface="Roboto Condensed"/>
              <a:buChar char="○"/>
              <a:defRPr sz="1600" kern="1200">
                <a:solidFill>
                  <a:schemeClr val="dk1"/>
                </a:solidFill>
                <a:latin typeface="Roboto Condensed"/>
                <a:ea typeface="Roboto Condensed"/>
                <a:cs typeface="Roboto Condensed"/>
                <a:sym typeface="Roboto Condensed"/>
              </a:defRPr>
            </a:lvl8pPr>
            <a:lvl9pPr marL="4114800" lvl="8" indent="-330200" algn="l" defTabSz="685800" rtl="0" eaLnBrk="1" latinLnBrk="0" hangingPunct="1">
              <a:lnSpc>
                <a:spcPct val="100000"/>
              </a:lnSpc>
              <a:spcBef>
                <a:spcPts val="1600"/>
              </a:spcBef>
              <a:spcAft>
                <a:spcPts val="1600"/>
              </a:spcAft>
              <a:buClr>
                <a:schemeClr val="dk1"/>
              </a:buClr>
              <a:buSzPts val="1600"/>
              <a:buFont typeface="Roboto Condensed"/>
              <a:buChar char="■"/>
              <a:defRPr sz="1600" kern="1200">
                <a:solidFill>
                  <a:schemeClr val="dk1"/>
                </a:solidFill>
                <a:latin typeface="Roboto Condensed"/>
                <a:ea typeface="Roboto Condensed"/>
                <a:cs typeface="Roboto Condensed"/>
                <a:sym typeface="Roboto Condensed"/>
              </a:defRPr>
            </a:lvl9pPr>
          </a:lstStyle>
          <a:p>
            <a:pPr algn="just"/>
            <a:r>
              <a:rPr lang="en-US" dirty="0"/>
              <a:t>Headache</a:t>
            </a:r>
          </a:p>
          <a:p>
            <a:pPr algn="just"/>
            <a:r>
              <a:rPr lang="en-US" dirty="0"/>
              <a:t>Change of behavior</a:t>
            </a:r>
          </a:p>
          <a:p>
            <a:pPr algn="just"/>
            <a:r>
              <a:rPr lang="en-US" dirty="0"/>
              <a:t>Coma</a:t>
            </a:r>
          </a:p>
          <a:p>
            <a:pPr algn="just"/>
            <a:r>
              <a:rPr lang="en-US" dirty="0"/>
              <a:t>Asterixis</a:t>
            </a:r>
          </a:p>
          <a:p>
            <a:pPr algn="just"/>
            <a:r>
              <a:rPr lang="en-US" dirty="0"/>
              <a:t>Papilledema</a:t>
            </a:r>
          </a:p>
          <a:p>
            <a:pPr algn="just"/>
            <a:r>
              <a:rPr lang="en-US" dirty="0"/>
              <a:t>Warm extremities</a:t>
            </a:r>
          </a:p>
        </p:txBody>
      </p:sp>
      <p:sp>
        <p:nvSpPr>
          <p:cNvPr id="8" name="Text Placeholder 4">
            <a:extLst>
              <a:ext uri="{FF2B5EF4-FFF2-40B4-BE49-F238E27FC236}">
                <a16:creationId xmlns:a16="http://schemas.microsoft.com/office/drawing/2014/main" id="{027D1176-5A97-4D2F-9006-60FA989AD8AE}"/>
              </a:ext>
            </a:extLst>
          </p:cNvPr>
          <p:cNvSpPr txBox="1">
            <a:spLocks/>
          </p:cNvSpPr>
          <p:nvPr/>
        </p:nvSpPr>
        <p:spPr>
          <a:xfrm>
            <a:off x="6207013" y="1260871"/>
            <a:ext cx="2578608" cy="617934"/>
          </a:xfrm>
          <a:prstGeom prst="rect">
            <a:avLst/>
          </a:prstGeom>
          <a:noFill/>
          <a:ln>
            <a:noFill/>
          </a:ln>
        </p:spPr>
        <p:txBody>
          <a:bodyPr spcFirstLastPara="1" wrap="square" lIns="91425" tIns="91425" rIns="91425" bIns="91425" anchor="ctr" anchorCtr="0">
            <a:noAutofit/>
          </a:bodyPr>
          <a:lstStyle>
            <a:lvl1pPr marL="0" lvl="0" indent="0" algn="l" defTabSz="685800" rtl="0" eaLnBrk="1" latinLnBrk="0" hangingPunct="1">
              <a:lnSpc>
                <a:spcPct val="100000"/>
              </a:lnSpc>
              <a:spcBef>
                <a:spcPts val="0"/>
              </a:spcBef>
              <a:spcAft>
                <a:spcPts val="0"/>
              </a:spcAft>
              <a:buClr>
                <a:schemeClr val="dk1"/>
              </a:buClr>
              <a:buSzPts val="1600"/>
              <a:buFont typeface="Roboto Condensed"/>
              <a:buNone/>
              <a:defRPr sz="1800" b="1" kern="1200">
                <a:solidFill>
                  <a:schemeClr val="dk1"/>
                </a:solidFill>
                <a:latin typeface="Roboto Condensed"/>
                <a:ea typeface="Roboto Condensed"/>
                <a:cs typeface="Roboto Condensed"/>
                <a:sym typeface="Roboto Condensed"/>
              </a:defRPr>
            </a:lvl1pPr>
            <a:lvl2pPr marL="342900" lvl="1" indent="0" algn="l" defTabSz="685800" rtl="0" eaLnBrk="1" latinLnBrk="0" hangingPunct="1">
              <a:lnSpc>
                <a:spcPct val="100000"/>
              </a:lnSpc>
              <a:spcBef>
                <a:spcPts val="1600"/>
              </a:spcBef>
              <a:spcAft>
                <a:spcPts val="0"/>
              </a:spcAft>
              <a:buClr>
                <a:schemeClr val="dk1"/>
              </a:buClr>
              <a:buSzPts val="1600"/>
              <a:buFont typeface="Roboto Condensed"/>
              <a:buNone/>
              <a:defRPr sz="1500" b="1" kern="1200">
                <a:solidFill>
                  <a:schemeClr val="dk1"/>
                </a:solidFill>
                <a:latin typeface="Roboto Condensed"/>
                <a:ea typeface="Roboto Condensed"/>
                <a:cs typeface="Roboto Condensed"/>
                <a:sym typeface="Roboto Condensed"/>
              </a:defRPr>
            </a:lvl2pPr>
            <a:lvl3pPr marL="685800" lvl="2" indent="0" algn="l" defTabSz="685800" rtl="0" eaLnBrk="1" latinLnBrk="0" hangingPunct="1">
              <a:lnSpc>
                <a:spcPct val="100000"/>
              </a:lnSpc>
              <a:spcBef>
                <a:spcPts val="1600"/>
              </a:spcBef>
              <a:spcAft>
                <a:spcPts val="0"/>
              </a:spcAft>
              <a:buClr>
                <a:schemeClr val="dk1"/>
              </a:buClr>
              <a:buSzPts val="1600"/>
              <a:buFont typeface="Roboto Condensed"/>
              <a:buNone/>
              <a:defRPr sz="1350" b="1" kern="1200">
                <a:solidFill>
                  <a:schemeClr val="dk1"/>
                </a:solidFill>
                <a:latin typeface="Roboto Condensed"/>
                <a:ea typeface="Roboto Condensed"/>
                <a:cs typeface="Roboto Condensed"/>
                <a:sym typeface="Roboto Condensed"/>
              </a:defRPr>
            </a:lvl3pPr>
            <a:lvl4pPr marL="1028700" lvl="3" indent="0" algn="l" defTabSz="685800" rtl="0" eaLnBrk="1" latinLnBrk="0" hangingPunct="1">
              <a:lnSpc>
                <a:spcPct val="100000"/>
              </a:lnSpc>
              <a:spcBef>
                <a:spcPts val="1600"/>
              </a:spcBef>
              <a:spcAft>
                <a:spcPts val="0"/>
              </a:spcAft>
              <a:buClr>
                <a:schemeClr val="dk1"/>
              </a:buClr>
              <a:buSzPts val="1600"/>
              <a:buFont typeface="Roboto Condensed"/>
              <a:buNone/>
              <a:defRPr sz="1200" b="1" kern="1200">
                <a:solidFill>
                  <a:schemeClr val="dk1"/>
                </a:solidFill>
                <a:latin typeface="Roboto Condensed"/>
                <a:ea typeface="Roboto Condensed"/>
                <a:cs typeface="Roboto Condensed"/>
                <a:sym typeface="Roboto Condensed"/>
              </a:defRPr>
            </a:lvl4pPr>
            <a:lvl5pPr marL="1371600" lvl="4" indent="0" algn="l" defTabSz="685800" rtl="0" eaLnBrk="1" latinLnBrk="0" hangingPunct="1">
              <a:lnSpc>
                <a:spcPct val="100000"/>
              </a:lnSpc>
              <a:spcBef>
                <a:spcPts val="1600"/>
              </a:spcBef>
              <a:spcAft>
                <a:spcPts val="0"/>
              </a:spcAft>
              <a:buClr>
                <a:schemeClr val="dk1"/>
              </a:buClr>
              <a:buSzPts val="1600"/>
              <a:buFont typeface="Roboto Condensed"/>
              <a:buNone/>
              <a:defRPr sz="1200" b="1" kern="1200">
                <a:solidFill>
                  <a:schemeClr val="dk1"/>
                </a:solidFill>
                <a:latin typeface="Roboto Condensed"/>
                <a:ea typeface="Roboto Condensed"/>
                <a:cs typeface="Roboto Condensed"/>
                <a:sym typeface="Roboto Condensed"/>
              </a:defRPr>
            </a:lvl5pPr>
            <a:lvl6pPr marL="1714500" lvl="5" indent="0" algn="l" defTabSz="685800" rtl="0" eaLnBrk="1" latinLnBrk="0" hangingPunct="1">
              <a:lnSpc>
                <a:spcPct val="100000"/>
              </a:lnSpc>
              <a:spcBef>
                <a:spcPts val="1600"/>
              </a:spcBef>
              <a:spcAft>
                <a:spcPts val="0"/>
              </a:spcAft>
              <a:buClr>
                <a:schemeClr val="dk1"/>
              </a:buClr>
              <a:buSzPts val="1600"/>
              <a:buFont typeface="Roboto Condensed"/>
              <a:buNone/>
              <a:defRPr sz="1200" b="1" kern="1200">
                <a:solidFill>
                  <a:schemeClr val="dk1"/>
                </a:solidFill>
                <a:latin typeface="Roboto Condensed"/>
                <a:ea typeface="Roboto Condensed"/>
                <a:cs typeface="Roboto Condensed"/>
                <a:sym typeface="Roboto Condensed"/>
              </a:defRPr>
            </a:lvl6pPr>
            <a:lvl7pPr marL="2057400" lvl="6" indent="0" algn="l" defTabSz="685800" rtl="0" eaLnBrk="1" latinLnBrk="0" hangingPunct="1">
              <a:lnSpc>
                <a:spcPct val="100000"/>
              </a:lnSpc>
              <a:spcBef>
                <a:spcPts val="1600"/>
              </a:spcBef>
              <a:spcAft>
                <a:spcPts val="0"/>
              </a:spcAft>
              <a:buClr>
                <a:schemeClr val="dk1"/>
              </a:buClr>
              <a:buSzPts val="1600"/>
              <a:buFont typeface="Roboto Condensed"/>
              <a:buNone/>
              <a:defRPr sz="1200" b="1" kern="1200">
                <a:solidFill>
                  <a:schemeClr val="dk1"/>
                </a:solidFill>
                <a:latin typeface="Roboto Condensed"/>
                <a:ea typeface="Roboto Condensed"/>
                <a:cs typeface="Roboto Condensed"/>
                <a:sym typeface="Roboto Condensed"/>
              </a:defRPr>
            </a:lvl7pPr>
            <a:lvl8pPr marL="2400300" lvl="7" indent="0" algn="l" defTabSz="685800" rtl="0" eaLnBrk="1" latinLnBrk="0" hangingPunct="1">
              <a:lnSpc>
                <a:spcPct val="100000"/>
              </a:lnSpc>
              <a:spcBef>
                <a:spcPts val="1600"/>
              </a:spcBef>
              <a:spcAft>
                <a:spcPts val="0"/>
              </a:spcAft>
              <a:buClr>
                <a:schemeClr val="dk1"/>
              </a:buClr>
              <a:buSzPts val="1600"/>
              <a:buFont typeface="Roboto Condensed"/>
              <a:buNone/>
              <a:defRPr sz="1200" b="1" kern="1200">
                <a:solidFill>
                  <a:schemeClr val="dk1"/>
                </a:solidFill>
                <a:latin typeface="Roboto Condensed"/>
                <a:ea typeface="Roboto Condensed"/>
                <a:cs typeface="Roboto Condensed"/>
                <a:sym typeface="Roboto Condensed"/>
              </a:defRPr>
            </a:lvl8pPr>
            <a:lvl9pPr marL="2743200" lvl="8" indent="0" algn="l" defTabSz="685800" rtl="0" eaLnBrk="1" latinLnBrk="0" hangingPunct="1">
              <a:lnSpc>
                <a:spcPct val="100000"/>
              </a:lnSpc>
              <a:spcBef>
                <a:spcPts val="1600"/>
              </a:spcBef>
              <a:spcAft>
                <a:spcPts val="1600"/>
              </a:spcAft>
              <a:buClr>
                <a:schemeClr val="dk1"/>
              </a:buClr>
              <a:buSzPts val="1600"/>
              <a:buFont typeface="Roboto Condensed"/>
              <a:buNone/>
              <a:defRPr sz="1200" b="1" kern="1200">
                <a:solidFill>
                  <a:schemeClr val="dk1"/>
                </a:solidFill>
                <a:latin typeface="Roboto Condensed"/>
                <a:ea typeface="Roboto Condensed"/>
                <a:cs typeface="Roboto Condensed"/>
                <a:sym typeface="Roboto Condensed"/>
              </a:defRPr>
            </a:lvl9pPr>
          </a:lstStyle>
          <a:p>
            <a:pPr algn="just"/>
            <a:r>
              <a:rPr lang="en-US" dirty="0"/>
              <a:t>Symptoms and signs of the underlying disease</a:t>
            </a:r>
          </a:p>
        </p:txBody>
      </p:sp>
    </p:spTree>
    <p:extLst>
      <p:ext uri="{BB962C8B-B14F-4D97-AF65-F5344CB8AC3E}">
        <p14:creationId xmlns:p14="http://schemas.microsoft.com/office/powerpoint/2010/main" val="4203091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C30D7-0BBA-43DA-BD9E-4756F070756F}"/>
              </a:ext>
            </a:extLst>
          </p:cNvPr>
          <p:cNvSpPr>
            <a:spLocks noGrp="1"/>
          </p:cNvSpPr>
          <p:nvPr>
            <p:ph type="title"/>
          </p:nvPr>
        </p:nvSpPr>
        <p:spPr/>
        <p:txBody>
          <a:bodyPr/>
          <a:lstStyle/>
          <a:p>
            <a:r>
              <a:rPr lang="en-US" dirty="0"/>
              <a:t>Workup</a:t>
            </a:r>
          </a:p>
        </p:txBody>
      </p:sp>
      <p:sp>
        <p:nvSpPr>
          <p:cNvPr id="3" name="Content Placeholder 2">
            <a:extLst>
              <a:ext uri="{FF2B5EF4-FFF2-40B4-BE49-F238E27FC236}">
                <a16:creationId xmlns:a16="http://schemas.microsoft.com/office/drawing/2014/main" id="{2C3D363F-0BD8-4228-8CFA-3BFF58773B93}"/>
              </a:ext>
            </a:extLst>
          </p:cNvPr>
          <p:cNvSpPr>
            <a:spLocks noGrp="1"/>
          </p:cNvSpPr>
          <p:nvPr>
            <p:ph idx="1"/>
          </p:nvPr>
        </p:nvSpPr>
        <p:spPr/>
        <p:txBody>
          <a:bodyPr/>
          <a:lstStyle/>
          <a:p>
            <a:pPr marL="285750" indent="-285750" algn="just"/>
            <a:r>
              <a:rPr lang="en-US" dirty="0"/>
              <a:t>The diagnosis of acute or chronic respiratory failure begins with </a:t>
            </a:r>
            <a:r>
              <a:rPr lang="en-US" b="1" dirty="0"/>
              <a:t>clinical suspicion </a:t>
            </a:r>
            <a:r>
              <a:rPr lang="en-US" dirty="0"/>
              <a:t>of its presence.</a:t>
            </a:r>
          </a:p>
          <a:p>
            <a:pPr marL="285750" indent="-285750" algn="just"/>
            <a:endParaRPr lang="en-US" dirty="0"/>
          </a:p>
          <a:p>
            <a:pPr marL="285750" indent="-285750" algn="just"/>
            <a:r>
              <a:rPr lang="en-US" b="1" dirty="0">
                <a:solidFill>
                  <a:srgbClr val="FF0000"/>
                </a:solidFill>
              </a:rPr>
              <a:t>Confirmation</a:t>
            </a:r>
            <a:r>
              <a:rPr lang="en-US" dirty="0"/>
              <a:t> of the diagnosis is based on arterial blood gas analysis.</a:t>
            </a:r>
          </a:p>
          <a:p>
            <a:pPr marL="285750" indent="-285750" algn="just"/>
            <a:endParaRPr lang="en-US" dirty="0"/>
          </a:p>
          <a:p>
            <a:pPr marL="285750" indent="-285750" algn="just"/>
            <a:r>
              <a:rPr lang="en-US" dirty="0"/>
              <a:t>Evaluation of an underlying cause must be initiated early.</a:t>
            </a:r>
          </a:p>
          <a:p>
            <a:pPr marL="285750" indent="-285750" algn="just"/>
            <a:endParaRPr lang="en-US" dirty="0"/>
          </a:p>
          <a:p>
            <a:pPr marL="285750" indent="-285750" algn="just"/>
            <a:r>
              <a:rPr lang="en-US" dirty="0"/>
              <a:t>The cause of respiratory failure is often evident after a careful history and physical examination.</a:t>
            </a:r>
          </a:p>
        </p:txBody>
      </p:sp>
    </p:spTree>
    <p:extLst>
      <p:ext uri="{BB962C8B-B14F-4D97-AF65-F5344CB8AC3E}">
        <p14:creationId xmlns:p14="http://schemas.microsoft.com/office/powerpoint/2010/main" val="3233055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C2556-4627-4A2A-9CD1-79AE6DB58B4A}"/>
              </a:ext>
            </a:extLst>
          </p:cNvPr>
          <p:cNvSpPr>
            <a:spLocks noGrp="1"/>
          </p:cNvSpPr>
          <p:nvPr>
            <p:ph type="title"/>
          </p:nvPr>
        </p:nvSpPr>
        <p:spPr/>
        <p:txBody>
          <a:bodyPr/>
          <a:lstStyle/>
          <a:p>
            <a:r>
              <a:rPr lang="en-US" dirty="0"/>
              <a:t>Investigations</a:t>
            </a:r>
          </a:p>
        </p:txBody>
      </p:sp>
      <p:sp>
        <p:nvSpPr>
          <p:cNvPr id="3" name="Content Placeholder 2">
            <a:extLst>
              <a:ext uri="{FF2B5EF4-FFF2-40B4-BE49-F238E27FC236}">
                <a16:creationId xmlns:a16="http://schemas.microsoft.com/office/drawing/2014/main" id="{88955883-85FB-411B-AEEB-AF852009C708}"/>
              </a:ext>
            </a:extLst>
          </p:cNvPr>
          <p:cNvSpPr>
            <a:spLocks noGrp="1"/>
          </p:cNvSpPr>
          <p:nvPr>
            <p:ph idx="1"/>
          </p:nvPr>
        </p:nvSpPr>
        <p:spPr>
          <a:xfrm>
            <a:off x="311701" y="1152475"/>
            <a:ext cx="4088850" cy="3416400"/>
          </a:xfrm>
        </p:spPr>
        <p:txBody>
          <a:bodyPr/>
          <a:lstStyle/>
          <a:p>
            <a:pPr marL="285750" indent="-285750" algn="just"/>
            <a:r>
              <a:rPr lang="en-US" dirty="0"/>
              <a:t>Once respiratory failure is suspected on clinical grounds, arterial blood gas analysis </a:t>
            </a:r>
            <a:r>
              <a:rPr lang="en-US" b="1" dirty="0"/>
              <a:t>should be performed </a:t>
            </a:r>
            <a:r>
              <a:rPr lang="en-US" dirty="0"/>
              <a:t>to confirm the diagnosis and to assist in the distinction between acute and chronic forms.</a:t>
            </a:r>
          </a:p>
          <a:p>
            <a:pPr marL="285750" indent="-285750" algn="just"/>
            <a:endParaRPr lang="en-US" dirty="0"/>
          </a:p>
          <a:p>
            <a:pPr marL="285750" indent="-285750" algn="just"/>
            <a:r>
              <a:rPr lang="en-US" dirty="0"/>
              <a:t>A complete blood cell (CBC) count may indicate anemia, which can contribute to tissue hypoxia, whereas polycythemia may indicate chronic hypoxemic respiratory failure.</a:t>
            </a:r>
          </a:p>
          <a:p>
            <a:pPr marL="285750" indent="-285750" algn="just"/>
            <a:endParaRPr lang="en-US" dirty="0"/>
          </a:p>
        </p:txBody>
      </p:sp>
      <p:pic>
        <p:nvPicPr>
          <p:cNvPr id="5" name="Picture 4" descr="Table&#10;&#10;Description automatically generated">
            <a:extLst>
              <a:ext uri="{FF2B5EF4-FFF2-40B4-BE49-F238E27FC236}">
                <a16:creationId xmlns:a16="http://schemas.microsoft.com/office/drawing/2014/main" id="{9882D774-4E0B-448D-8B3C-F613AD7517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3450" y="1440180"/>
            <a:ext cx="4027169" cy="2263140"/>
          </a:xfrm>
          <a:prstGeom prst="rect">
            <a:avLst/>
          </a:prstGeom>
        </p:spPr>
      </p:pic>
    </p:spTree>
    <p:extLst>
      <p:ext uri="{BB962C8B-B14F-4D97-AF65-F5344CB8AC3E}">
        <p14:creationId xmlns:p14="http://schemas.microsoft.com/office/powerpoint/2010/main" val="901869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C2556-4627-4A2A-9CD1-79AE6DB58B4A}"/>
              </a:ext>
            </a:extLst>
          </p:cNvPr>
          <p:cNvSpPr>
            <a:spLocks noGrp="1"/>
          </p:cNvSpPr>
          <p:nvPr>
            <p:ph type="title"/>
          </p:nvPr>
        </p:nvSpPr>
        <p:spPr/>
        <p:txBody>
          <a:bodyPr/>
          <a:lstStyle/>
          <a:p>
            <a:r>
              <a:rPr lang="en-US" dirty="0"/>
              <a:t>Investigations</a:t>
            </a:r>
          </a:p>
        </p:txBody>
      </p:sp>
      <p:sp>
        <p:nvSpPr>
          <p:cNvPr id="3" name="Content Placeholder 2">
            <a:extLst>
              <a:ext uri="{FF2B5EF4-FFF2-40B4-BE49-F238E27FC236}">
                <a16:creationId xmlns:a16="http://schemas.microsoft.com/office/drawing/2014/main" id="{88955883-85FB-411B-AEEB-AF852009C708}"/>
              </a:ext>
            </a:extLst>
          </p:cNvPr>
          <p:cNvSpPr>
            <a:spLocks noGrp="1"/>
          </p:cNvSpPr>
          <p:nvPr>
            <p:ph idx="1"/>
          </p:nvPr>
        </p:nvSpPr>
        <p:spPr/>
        <p:txBody>
          <a:bodyPr/>
          <a:lstStyle/>
          <a:p>
            <a:pPr marL="285750" indent="-285750" algn="just"/>
            <a:r>
              <a:rPr lang="en-US" dirty="0"/>
              <a:t>Measuring serum creatine kinase and troponin I helps </a:t>
            </a:r>
            <a:r>
              <a:rPr lang="en-US" b="1" dirty="0">
                <a:solidFill>
                  <a:srgbClr val="FF0000"/>
                </a:solidFill>
              </a:rPr>
              <a:t>exclude</a:t>
            </a:r>
            <a:r>
              <a:rPr lang="en-US" dirty="0"/>
              <a:t> recent myocardial infarction in a patient with respiratory failure.</a:t>
            </a:r>
          </a:p>
          <a:p>
            <a:pPr marL="285750" indent="-285750" algn="just"/>
            <a:endParaRPr lang="en-US" dirty="0"/>
          </a:p>
          <a:p>
            <a:pPr marL="285750" indent="-285750" algn="just"/>
            <a:r>
              <a:rPr lang="en-US" dirty="0"/>
              <a:t>Abnormalities in renal and hepatic function may either provide clues to the etiology of respiratory failure or alert the clinician to complications associated with respiratory failure. </a:t>
            </a:r>
          </a:p>
          <a:p>
            <a:pPr marL="285750" indent="-285750" algn="just"/>
            <a:endParaRPr lang="en-US" dirty="0"/>
          </a:p>
          <a:p>
            <a:pPr marL="285750" indent="-285750" algn="just"/>
            <a:r>
              <a:rPr lang="en-US" dirty="0"/>
              <a:t>In chronic hypercapnic respiratory failure, serum levels of thyroid-stimulating hormone (TSH) should be measured to evaluate the possibility of hypothyroidism, a potentially </a:t>
            </a:r>
            <a:r>
              <a:rPr lang="en-US" b="1" dirty="0"/>
              <a:t>reversible</a:t>
            </a:r>
            <a:r>
              <a:rPr lang="en-US" dirty="0"/>
              <a:t> cause of respiratory failure.</a:t>
            </a:r>
          </a:p>
        </p:txBody>
      </p:sp>
    </p:spTree>
    <p:extLst>
      <p:ext uri="{BB962C8B-B14F-4D97-AF65-F5344CB8AC3E}">
        <p14:creationId xmlns:p14="http://schemas.microsoft.com/office/powerpoint/2010/main" val="37114828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1555</TotalTime>
  <Words>2613</Words>
  <Application>Microsoft Office PowerPoint</Application>
  <PresentationFormat>On-screen Show (16:9)</PresentationFormat>
  <Paragraphs>296</Paragraphs>
  <Slides>28</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AGaramondPro-Regular</vt:lpstr>
      <vt:lpstr>Arial</vt:lpstr>
      <vt:lpstr>Calibri</vt:lpstr>
      <vt:lpstr>Libre Franklin</vt:lpstr>
      <vt:lpstr>proxima_nova_rgregular</vt:lpstr>
      <vt:lpstr>Roboto</vt:lpstr>
      <vt:lpstr>Roboto Condensed</vt:lpstr>
      <vt:lpstr>Wingdings</vt:lpstr>
      <vt:lpstr>Office Theme</vt:lpstr>
      <vt:lpstr>Management of Respiratory Failure</vt:lpstr>
      <vt:lpstr>Introduction</vt:lpstr>
      <vt:lpstr>Type I (Hypoxemic) Respiratory failure</vt:lpstr>
      <vt:lpstr>Type II (Hypercapnic) Respiratory failure</vt:lpstr>
      <vt:lpstr>PowerPoint Presentation</vt:lpstr>
      <vt:lpstr>Symptoms and signs</vt:lpstr>
      <vt:lpstr>Workup</vt:lpstr>
      <vt:lpstr>Investigations</vt:lpstr>
      <vt:lpstr>Investigations</vt:lpstr>
      <vt:lpstr>Investigations</vt:lpstr>
      <vt:lpstr>Management</vt:lpstr>
      <vt:lpstr>The Goal</vt:lpstr>
      <vt:lpstr>General Management</vt:lpstr>
      <vt:lpstr>Oxygen Therapy</vt:lpstr>
      <vt:lpstr>Oxygen Therapy</vt:lpstr>
      <vt:lpstr>Oxygen Therapy</vt:lpstr>
      <vt:lpstr>CPAP (Continuous positive airway pressure)</vt:lpstr>
      <vt:lpstr>BIPAP (Bi-level positive airway pressure)</vt:lpstr>
      <vt:lpstr>PowerPoint Presentation</vt:lpstr>
      <vt:lpstr>Exclusion criteria for NIV</vt:lpstr>
      <vt:lpstr>Mechanical ventilation</vt:lpstr>
      <vt:lpstr>Indications for tracheal intubation and mechanical ventilation</vt:lpstr>
      <vt:lpstr>Other approaches to mechanical ventilation:</vt:lpstr>
      <vt:lpstr>Other approaches to mechanical ventilation:</vt:lpstr>
      <vt:lpstr>Weaning</vt:lpstr>
      <vt:lpstr>Weaning</vt:lpstr>
      <vt:lpstr>Long-Term Monitoring</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مؤمن الشوابكه</dc:creator>
  <cp:lastModifiedBy>مؤمن الشوابكه</cp:lastModifiedBy>
  <cp:revision>18</cp:revision>
  <dcterms:created xsi:type="dcterms:W3CDTF">2022-01-16T18:25:07Z</dcterms:created>
  <dcterms:modified xsi:type="dcterms:W3CDTF">2022-01-20T07:37:11Z</dcterms:modified>
</cp:coreProperties>
</file>