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08" r:id="rId1"/>
  </p:sldMasterIdLst>
  <p:notesMasterIdLst>
    <p:notesMasterId r:id="rId36"/>
  </p:notesMasterIdLst>
  <p:sldIdLst>
    <p:sldId id="286" r:id="rId2"/>
    <p:sldId id="257" r:id="rId3"/>
    <p:sldId id="303" r:id="rId4"/>
    <p:sldId id="259" r:id="rId5"/>
    <p:sldId id="258" r:id="rId6"/>
    <p:sldId id="277" r:id="rId7"/>
    <p:sldId id="280" r:id="rId8"/>
    <p:sldId id="281" r:id="rId9"/>
    <p:sldId id="282" r:id="rId10"/>
    <p:sldId id="278" r:id="rId11"/>
    <p:sldId id="279" r:id="rId12"/>
    <p:sldId id="304" r:id="rId13"/>
    <p:sldId id="261" r:id="rId14"/>
    <p:sldId id="284" r:id="rId15"/>
    <p:sldId id="289" r:id="rId16"/>
    <p:sldId id="290" r:id="rId17"/>
    <p:sldId id="291" r:id="rId18"/>
    <p:sldId id="292" r:id="rId19"/>
    <p:sldId id="293" r:id="rId20"/>
    <p:sldId id="294" r:id="rId21"/>
    <p:sldId id="295" r:id="rId22"/>
    <p:sldId id="296" r:id="rId23"/>
    <p:sldId id="297" r:id="rId24"/>
    <p:sldId id="299" r:id="rId25"/>
    <p:sldId id="301" r:id="rId26"/>
    <p:sldId id="298" r:id="rId27"/>
    <p:sldId id="300" r:id="rId28"/>
    <p:sldId id="270" r:id="rId29"/>
    <p:sldId id="273" r:id="rId30"/>
    <p:sldId id="274" r:id="rId31"/>
    <p:sldId id="275" r:id="rId32"/>
    <p:sldId id="276" r:id="rId33"/>
    <p:sldId id="302" r:id="rId34"/>
    <p:sldId id="283" r:id="rId35"/>
  </p:sldIdLst>
  <p:sldSz cx="9144000" cy="6858000" type="screen4x3"/>
  <p:notesSz cx="6858000" cy="9144000"/>
  <p:defaultTextStyle>
    <a:defPPr>
      <a:defRPr lang="ar-AE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147" autoAdjust="0"/>
    <p:restoredTop sz="78276" autoAdjust="0"/>
  </p:normalViewPr>
  <p:slideViewPr>
    <p:cSldViewPr>
      <p:cViewPr varScale="1">
        <p:scale>
          <a:sx n="58" d="100"/>
          <a:sy n="58" d="100"/>
        </p:scale>
        <p:origin x="177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743802AB-644B-4309-9920-AE825E7FC2A5}" type="datetimeFigureOut">
              <a:rPr lang="ar-JO" smtClean="0"/>
              <a:t>07/01/1445</a:t>
            </a:fld>
            <a:endParaRPr lang="ar-J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J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7E8C9E92-8A0D-41BF-9644-980FCED50936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6598379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8C9E92-8A0D-41BF-9644-980FCED50936}" type="slidenum">
              <a:rPr lang="ar-JO" smtClean="0"/>
              <a:t>14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2378715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dirty="0" smtClean="0"/>
              <a:t>Panic Disorder Presence of recurrent, unexpected panic attacks, followed by at least 1 month of persistent concern about having additional attacks, worry about the implication of the attack or its consequences, or a significant change in </a:t>
            </a:r>
            <a:r>
              <a:rPr lang="en-US" dirty="0" err="1" smtClean="0"/>
              <a:t>behaviour</a:t>
            </a:r>
            <a:r>
              <a:rPr lang="en-US" dirty="0" smtClean="0"/>
              <a:t> related to the attacks. </a:t>
            </a:r>
          </a:p>
          <a:p>
            <a:pPr algn="l"/>
            <a:r>
              <a:rPr lang="en-US" dirty="0" smtClean="0"/>
              <a:t>There are three clusters of symptoms: </a:t>
            </a:r>
            <a:r>
              <a:rPr lang="en-US" dirty="0" err="1" smtClean="0"/>
              <a:t>reexperiencing</a:t>
            </a:r>
            <a:r>
              <a:rPr lang="en-US" dirty="0" smtClean="0"/>
              <a:t>, avoidance and numbing, and arousal.</a:t>
            </a:r>
          </a:p>
          <a:p>
            <a:pPr algn="l"/>
            <a:r>
              <a:rPr lang="en-US" dirty="0" smtClean="0"/>
              <a:t> Panic disorders are sometimes associated with agoraphobia - anxiety about, or the avoidance of, places or situations from which escape might be difficult or embarrassing, or in which help may not be available in the event of a panic attack or panic-like symptoms. </a:t>
            </a:r>
          </a:p>
          <a:p>
            <a:pPr algn="l"/>
            <a:r>
              <a:rPr lang="en-US" dirty="0" smtClean="0"/>
              <a:t>The essential feature of the panic attack is a discrete period of intense fear or discomfort that is accompanied by at least 4 of 13 physical symptoms:</a:t>
            </a:r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8C9E92-8A0D-41BF-9644-980FCED50936}" type="slidenum">
              <a:rPr lang="ar-JO" smtClean="0"/>
              <a:t>15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4126953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8C9E92-8A0D-41BF-9644-980FCED50936}" type="slidenum">
              <a:rPr lang="ar-JO" smtClean="0"/>
              <a:t>19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9659949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Phobic anxiety disorders have the same core symptoms as GAD, but these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symptoms occur only in specific circumstances</a:t>
            </a:r>
          </a:p>
          <a:p>
            <a:endParaRPr lang="en-U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Two other features characterize phobic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disorders. First, the person </a:t>
            </a:r>
            <a:r>
              <a:rPr lang="en-US" sz="1200" b="0" i="1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avoids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circumstances that provoke anxiety and,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secondly, they experience </a:t>
            </a:r>
            <a:r>
              <a:rPr lang="en-US" sz="1200" b="0" i="1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anticipatory anxiety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when there is the prospect of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Encountering</a:t>
            </a:r>
            <a:endParaRPr lang="ar-JO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ar-JO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ar-JO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/>
              <a:t>Someone with a specific phobia is fine when the feared object is not present. However, when faced with the feared object or situation, they can become highly anxious and experience a panic attack. People affected by phobias can go to great lengths to avoid situations that would force them to confront the object or situation they </a:t>
            </a:r>
            <a:r>
              <a:rPr lang="en-US" dirty="0" err="1" smtClean="0"/>
              <a:t>fea</a:t>
            </a:r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8C9E92-8A0D-41BF-9644-980FCED50936}" type="slidenum">
              <a:rPr lang="ar-JO" smtClean="0"/>
              <a:t>23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1150128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As part of normal human development, infants become distressed when they</a:t>
            </a:r>
          </a:p>
          <a:p>
            <a:pPr algn="l"/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are separated from their primary caregiver. </a:t>
            </a:r>
            <a:r>
              <a:rPr lang="en-US" sz="1200" b="0" i="1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Stranger anxiety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begins around</a:t>
            </a:r>
          </a:p>
          <a:p>
            <a:pPr algn="l"/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6 months and peaks around 9 months, while </a:t>
            </a:r>
            <a:r>
              <a:rPr lang="en-US" sz="1200" b="0" i="1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separation anxiety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typically</a:t>
            </a:r>
          </a:p>
          <a:p>
            <a:pPr algn="l"/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emerges by 1 year of age and peaks by 18 months. When the anxiety due to</a:t>
            </a:r>
          </a:p>
          <a:p>
            <a:pPr algn="l"/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separation becomes extreme or developmentally inappropriate, it is considered</a:t>
            </a:r>
          </a:p>
          <a:p>
            <a:pPr algn="l"/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pathologic. Separation anxiety disorder may be preceded by a stressful</a:t>
            </a:r>
          </a:p>
          <a:p>
            <a:pPr algn="l"/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life event.</a:t>
            </a:r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8C9E92-8A0D-41BF-9644-980FCED50936}" type="slidenum">
              <a:rPr lang="ar-JO" smtClean="0"/>
              <a:t>30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40865609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F7CF4-FA47-4C96-9C98-E7CDF40A6203}" type="datetimeFigureOut">
              <a:rPr lang="ar-AE" smtClean="0"/>
              <a:pPr/>
              <a:t>07/01/1445</a:t>
            </a:fld>
            <a:endParaRPr lang="ar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1C9FE-7258-4E48-A33F-CE45A84BB4B7}" type="slidenum">
              <a:rPr lang="ar-AE" smtClean="0"/>
              <a:pPr/>
              <a:t>‹#›</a:t>
            </a:fld>
            <a:endParaRPr lang="ar-AE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0812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F7CF4-FA47-4C96-9C98-E7CDF40A6203}" type="datetimeFigureOut">
              <a:rPr lang="ar-AE" smtClean="0"/>
              <a:pPr/>
              <a:t>07/01/1445</a:t>
            </a:fld>
            <a:endParaRPr lang="ar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1C9FE-7258-4E48-A33F-CE45A84BB4B7}" type="slidenum">
              <a:rPr lang="ar-AE" smtClean="0"/>
              <a:pPr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2454036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F7CF4-FA47-4C96-9C98-E7CDF40A6203}" type="datetimeFigureOut">
              <a:rPr lang="ar-AE" smtClean="0"/>
              <a:pPr/>
              <a:t>07/01/1445</a:t>
            </a:fld>
            <a:endParaRPr lang="ar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1C9FE-7258-4E48-A33F-CE45A84BB4B7}" type="slidenum">
              <a:rPr lang="ar-AE" smtClean="0"/>
              <a:pPr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18106669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F7CF4-FA47-4C96-9C98-E7CDF40A6203}" type="datetimeFigureOut">
              <a:rPr lang="ar-AE" smtClean="0"/>
              <a:pPr/>
              <a:t>07/01/1445</a:t>
            </a:fld>
            <a:endParaRPr lang="ar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1C9FE-7258-4E48-A33F-CE45A84BB4B7}" type="slidenum">
              <a:rPr lang="ar-AE" smtClean="0"/>
              <a:pPr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818917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F7CF4-FA47-4C96-9C98-E7CDF40A6203}" type="datetimeFigureOut">
              <a:rPr lang="ar-AE" smtClean="0"/>
              <a:pPr/>
              <a:t>07/01/1445</a:t>
            </a:fld>
            <a:endParaRPr lang="ar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1C9FE-7258-4E48-A33F-CE45A84BB4B7}" type="slidenum">
              <a:rPr lang="ar-AE" smtClean="0"/>
              <a:pPr/>
              <a:t>‹#›</a:t>
            </a:fld>
            <a:endParaRPr lang="ar-AE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87582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F7CF4-FA47-4C96-9C98-E7CDF40A6203}" type="datetimeFigureOut">
              <a:rPr lang="ar-AE" smtClean="0"/>
              <a:pPr/>
              <a:t>07/01/1445</a:t>
            </a:fld>
            <a:endParaRPr lang="ar-A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1C9FE-7258-4E48-A33F-CE45A84BB4B7}" type="slidenum">
              <a:rPr lang="ar-AE" smtClean="0"/>
              <a:pPr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3264732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F7CF4-FA47-4C96-9C98-E7CDF40A6203}" type="datetimeFigureOut">
              <a:rPr lang="ar-AE" smtClean="0"/>
              <a:pPr/>
              <a:t>07/01/1445</a:t>
            </a:fld>
            <a:endParaRPr lang="ar-A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1C9FE-7258-4E48-A33F-CE45A84BB4B7}" type="slidenum">
              <a:rPr lang="ar-AE" smtClean="0"/>
              <a:pPr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3600498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F7CF4-FA47-4C96-9C98-E7CDF40A6203}" type="datetimeFigureOut">
              <a:rPr lang="ar-AE" smtClean="0"/>
              <a:pPr/>
              <a:t>07/01/1445</a:t>
            </a:fld>
            <a:endParaRPr lang="ar-A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1C9FE-7258-4E48-A33F-CE45A84BB4B7}" type="slidenum">
              <a:rPr lang="ar-AE" smtClean="0"/>
              <a:pPr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304732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F7CF4-FA47-4C96-9C98-E7CDF40A6203}" type="datetimeFigureOut">
              <a:rPr lang="ar-AE" smtClean="0"/>
              <a:pPr/>
              <a:t>07/01/1445</a:t>
            </a:fld>
            <a:endParaRPr lang="ar-A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ar-A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1C9FE-7258-4E48-A33F-CE45A84BB4B7}" type="slidenum">
              <a:rPr lang="ar-AE" smtClean="0"/>
              <a:pPr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3433285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613F7CF4-FA47-4C96-9C98-E7CDF40A6203}" type="datetimeFigureOut">
              <a:rPr lang="ar-AE" smtClean="0"/>
              <a:pPr/>
              <a:t>07/01/1445</a:t>
            </a:fld>
            <a:endParaRPr lang="ar-A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ar-A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701C9FE-7258-4E48-A33F-CE45A84BB4B7}" type="slidenum">
              <a:rPr lang="ar-AE" smtClean="0"/>
              <a:pPr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2654068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F7CF4-FA47-4C96-9C98-E7CDF40A6203}" type="datetimeFigureOut">
              <a:rPr lang="ar-AE" smtClean="0"/>
              <a:pPr/>
              <a:t>07/01/1445</a:t>
            </a:fld>
            <a:endParaRPr lang="ar-A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1C9FE-7258-4E48-A33F-CE45A84BB4B7}" type="slidenum">
              <a:rPr lang="ar-AE" smtClean="0"/>
              <a:pPr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2666574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613F7CF4-FA47-4C96-9C98-E7CDF40A6203}" type="datetimeFigureOut">
              <a:rPr lang="ar-AE" smtClean="0"/>
              <a:pPr/>
              <a:t>07/01/1445</a:t>
            </a:fld>
            <a:endParaRPr lang="ar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ar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0701C9FE-7258-4E48-A33F-CE45A84BB4B7}" type="slidenum">
              <a:rPr lang="ar-AE" smtClean="0"/>
              <a:pPr/>
              <a:t>‹#›</a:t>
            </a:fld>
            <a:endParaRPr lang="ar-AE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0557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1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14" y="0"/>
            <a:ext cx="9144000" cy="6858000"/>
          </a:xfrm>
          <a:prstGeom prst="rect">
            <a:avLst/>
          </a:prstGeom>
          <a:noFill/>
        </p:spPr>
      </p:pic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2286000" y="3527425"/>
            <a:ext cx="6705600" cy="22098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defRPr/>
            </a:pPr>
            <a:r>
              <a:rPr lang="en-US" altLang="ko-KR" b="1" dirty="0" smtClean="0">
                <a:solidFill>
                  <a:schemeClr val="tx1"/>
                </a:solidFill>
              </a:rPr>
              <a:t>Presented by: lama hatem </a:t>
            </a:r>
          </a:p>
          <a:p>
            <a:pPr>
              <a:spcBef>
                <a:spcPts val="0"/>
              </a:spcBef>
              <a:defRPr/>
            </a:pPr>
            <a:r>
              <a:rPr lang="en-US" altLang="ko-KR" b="1" dirty="0" smtClean="0">
                <a:solidFill>
                  <a:schemeClr val="tx1"/>
                </a:solidFill>
              </a:rPr>
              <a:t>                        Manar khader     </a:t>
            </a:r>
            <a:endParaRPr lang="en-US" altLang="ko-KR" b="1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defRPr/>
            </a:pPr>
            <a:endParaRPr lang="en-US" altLang="ko-KR" b="1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defRPr/>
            </a:pPr>
            <a:endParaRPr lang="en-US" altLang="ko-KR" b="1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defRPr/>
            </a:pPr>
            <a:r>
              <a:rPr lang="en-US" altLang="ko-KR" b="1" dirty="0" smtClean="0">
                <a:solidFill>
                  <a:schemeClr val="tx1"/>
                </a:solidFill>
              </a:rPr>
              <a:t>Supervised by: DR-</a:t>
            </a:r>
            <a:r>
              <a:rPr lang="en-US" altLang="ko-KR" b="1" dirty="0" err="1" smtClean="0">
                <a:solidFill>
                  <a:schemeClr val="tx1"/>
                </a:solidFill>
              </a:rPr>
              <a:t>Amer</a:t>
            </a:r>
            <a:r>
              <a:rPr lang="en-US" altLang="ko-KR" b="1" dirty="0" smtClean="0">
                <a:solidFill>
                  <a:schemeClr val="tx1"/>
                </a:solidFill>
              </a:rPr>
              <a:t> AL-</a:t>
            </a:r>
            <a:r>
              <a:rPr lang="en-US" altLang="ko-KR" b="1" dirty="0" err="1" smtClean="0">
                <a:solidFill>
                  <a:schemeClr val="tx1"/>
                </a:solidFill>
              </a:rPr>
              <a:t>Rawajfeh</a:t>
            </a:r>
            <a:endParaRPr lang="en-US" altLang="ko-KR" b="1" dirty="0" smtClean="0">
              <a:solidFill>
                <a:schemeClr val="tx1"/>
              </a:solidFill>
            </a:endParaRPr>
          </a:p>
        </p:txBody>
      </p:sp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4419600" y="381000"/>
            <a:ext cx="4267200" cy="2533596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Anxiety</a:t>
            </a:r>
            <a:r>
              <a:rPr lang="en-US" b="1" dirty="0" smtClean="0"/>
              <a:t> </a:t>
            </a:r>
            <a:r>
              <a:rPr lang="en-US" b="1" dirty="0" smtClean="0">
                <a:solidFill>
                  <a:schemeClr val="tx1"/>
                </a:solidFill>
              </a:rPr>
              <a:t>Disorders 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Diagnosis and DSM-5 Criteria:</a:t>
            </a:r>
            <a:endParaRPr lang="ar-AE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572000"/>
          </a:xfrm>
        </p:spPr>
        <p:txBody>
          <a:bodyPr>
            <a:normAutofit/>
          </a:bodyPr>
          <a:lstStyle/>
          <a:p>
            <a:pPr algn="l" rtl="0"/>
            <a:r>
              <a:rPr lang="en-US" sz="2400" dirty="0">
                <a:solidFill>
                  <a:schemeClr val="tx1"/>
                </a:solidFill>
              </a:rPr>
              <a:t>Excessive, anxiety/worry about various daily events/activities &gt; 6 months so at least 90 or more days out of 180 .</a:t>
            </a:r>
          </a:p>
          <a:p>
            <a:pPr algn="l" rtl="0"/>
            <a:r>
              <a:rPr lang="en-US" sz="2400" dirty="0">
                <a:solidFill>
                  <a:schemeClr val="tx1"/>
                </a:solidFill>
              </a:rPr>
              <a:t>Difficulty controlling the worry.</a:t>
            </a:r>
          </a:p>
          <a:p>
            <a:pPr algn="l" rtl="0"/>
            <a:r>
              <a:rPr lang="en-US" sz="2400" dirty="0">
                <a:solidFill>
                  <a:schemeClr val="tx1"/>
                </a:solidFill>
              </a:rPr>
              <a:t>Associated &gt; 3 symptoms: restlessness, fatigue, impaired concentration,  irritability, muscle tension, insomnia.</a:t>
            </a:r>
          </a:p>
          <a:p>
            <a:pPr algn="l" rtl="0"/>
            <a:r>
              <a:rPr lang="en-US" sz="2400" dirty="0">
                <a:solidFill>
                  <a:schemeClr val="tx1"/>
                </a:solidFill>
              </a:rPr>
              <a:t>Symptoms are not caused by the direct effects of a substance, or another mental disorder or medical condition .</a:t>
            </a:r>
          </a:p>
          <a:p>
            <a:pPr algn="l" rtl="0"/>
            <a:r>
              <a:rPr lang="fr-FR" sz="2400" dirty="0" err="1">
                <a:solidFill>
                  <a:schemeClr val="tx1"/>
                </a:solidFill>
              </a:rPr>
              <a:t>Symptoms</a:t>
            </a:r>
            <a:r>
              <a:rPr lang="fr-FR" sz="2400" dirty="0">
                <a:solidFill>
                  <a:schemeClr val="tx1"/>
                </a:solidFill>
              </a:rPr>
              <a:t> cause </a:t>
            </a:r>
            <a:r>
              <a:rPr lang="fr-FR" sz="2400" dirty="0" err="1">
                <a:solidFill>
                  <a:schemeClr val="tx1"/>
                </a:solidFill>
              </a:rPr>
              <a:t>significant</a:t>
            </a:r>
            <a:r>
              <a:rPr lang="fr-FR" sz="2400" dirty="0">
                <a:solidFill>
                  <a:schemeClr val="tx1"/>
                </a:solidFill>
              </a:rPr>
              <a:t> social or </a:t>
            </a:r>
            <a:r>
              <a:rPr lang="fr-FR" sz="2400" dirty="0" err="1">
                <a:solidFill>
                  <a:schemeClr val="tx1"/>
                </a:solidFill>
              </a:rPr>
              <a:t>occupational</a:t>
            </a:r>
            <a:r>
              <a:rPr lang="fr-FR" sz="2400" dirty="0">
                <a:solidFill>
                  <a:schemeClr val="tx1"/>
                </a:solidFill>
              </a:rPr>
              <a:t> </a:t>
            </a:r>
            <a:r>
              <a:rPr lang="fr-FR" sz="2400" dirty="0" err="1">
                <a:solidFill>
                  <a:schemeClr val="tx1"/>
                </a:solidFill>
              </a:rPr>
              <a:t>dysfunction</a:t>
            </a:r>
            <a:endParaRPr lang="en-US" sz="2400" dirty="0">
              <a:solidFill>
                <a:schemeClr val="tx1"/>
              </a:solidFill>
            </a:endParaRPr>
          </a:p>
          <a:p>
            <a:pPr algn="l" rtl="0"/>
            <a:endParaRPr lang="ar-AE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6886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226968"/>
          </a:xfrm>
        </p:spPr>
        <p:txBody>
          <a:bodyPr>
            <a:noAutofit/>
          </a:bodyPr>
          <a:lstStyle/>
          <a:p>
            <a:pPr marL="64008" indent="0" algn="l" rtl="0">
              <a:buNone/>
            </a:pPr>
            <a:r>
              <a:rPr lang="en-US" sz="2400" b="1" dirty="0">
                <a:solidFill>
                  <a:schemeClr val="tx1"/>
                </a:solidFill>
              </a:rPr>
              <a:t>Epidemiology:</a:t>
            </a:r>
          </a:p>
          <a:p>
            <a:pPr algn="l" rtl="0"/>
            <a:r>
              <a:rPr lang="en-US" sz="2400" dirty="0">
                <a:solidFill>
                  <a:schemeClr val="tx1"/>
                </a:solidFill>
              </a:rPr>
              <a:t>Life time prevalence :5-9%.</a:t>
            </a:r>
          </a:p>
          <a:p>
            <a:pPr algn="l" rtl="0"/>
            <a:r>
              <a:rPr lang="en-US" sz="2400" dirty="0">
                <a:solidFill>
                  <a:schemeClr val="tx1"/>
                </a:solidFill>
              </a:rPr>
              <a:t>Female: male ratio , 2:1.</a:t>
            </a:r>
          </a:p>
          <a:p>
            <a:pPr algn="l" rtl="0"/>
            <a:r>
              <a:rPr lang="en-US" sz="2400" dirty="0">
                <a:solidFill>
                  <a:schemeClr val="tx1"/>
                </a:solidFill>
              </a:rPr>
              <a:t>1/3 of risk for developing GAD is genetic.</a:t>
            </a:r>
          </a:p>
          <a:p>
            <a:pPr marL="64008" indent="0" algn="l" rtl="0">
              <a:buNone/>
            </a:pP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b="1" dirty="0">
                <a:solidFill>
                  <a:schemeClr val="tx1"/>
                </a:solidFill>
              </a:rPr>
              <a:t>Course and prognosis :</a:t>
            </a:r>
          </a:p>
          <a:p>
            <a:pPr algn="l" rtl="0"/>
            <a:r>
              <a:rPr lang="en-US" sz="2400" dirty="0" err="1" smtClean="0">
                <a:solidFill>
                  <a:schemeClr val="tx1"/>
                </a:solidFill>
              </a:rPr>
              <a:t>Comorbidity</a:t>
            </a:r>
            <a:r>
              <a:rPr lang="en-US" sz="2400" dirty="0" smtClean="0">
                <a:solidFill>
                  <a:schemeClr val="tx1"/>
                </a:solidFill>
              </a:rPr>
              <a:t>: concurrent panic disorder (25%) and depression (80%).</a:t>
            </a:r>
          </a:p>
          <a:p>
            <a:pPr algn="l" rtl="0"/>
            <a:r>
              <a:rPr lang="en-US" sz="2400" dirty="0" smtClean="0">
                <a:solidFill>
                  <a:schemeClr val="tx1"/>
                </a:solidFill>
              </a:rPr>
              <a:t>Prognosis: 70% of patients have mild or no impairment and 9% have severe impairment. Poor prognostic factors include severe anxiety symptoms, frequent syncope, and </a:t>
            </a:r>
            <a:r>
              <a:rPr lang="en-US" sz="2400" dirty="0" err="1" smtClean="0">
                <a:solidFill>
                  <a:schemeClr val="tx1"/>
                </a:solidFill>
              </a:rPr>
              <a:t>derealisation</a:t>
            </a:r>
            <a:r>
              <a:rPr lang="en-US" sz="2400" dirty="0" smtClean="0">
                <a:solidFill>
                  <a:schemeClr val="tx1"/>
                </a:solidFill>
              </a:rPr>
              <a:t> and suicide attempts.</a:t>
            </a:r>
            <a:endParaRPr lang="ar-AE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6578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305800" cy="4724400"/>
          </a:xfrm>
        </p:spPr>
        <p:txBody>
          <a:bodyPr/>
          <a:lstStyle/>
          <a:p>
            <a:pPr algn="l"/>
            <a:r>
              <a:rPr lang="en-US" sz="3200" b="1" dirty="0" smtClean="0">
                <a:solidFill>
                  <a:schemeClr val="tx1"/>
                </a:solidFill>
              </a:rPr>
              <a:t>Treatment</a:t>
            </a:r>
            <a:endParaRPr lang="en-US" b="1" dirty="0" smtClean="0">
              <a:solidFill>
                <a:schemeClr val="tx1"/>
              </a:solidFill>
            </a:endParaRP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The </a:t>
            </a:r>
            <a:r>
              <a:rPr lang="en-US" dirty="0">
                <a:solidFill>
                  <a:schemeClr val="tx1"/>
                </a:solidFill>
              </a:rPr>
              <a:t>most effective treatment approach combines psychotherapy and pharmacotherapy</a:t>
            </a:r>
            <a:r>
              <a:rPr lang="en-US" dirty="0" smtClean="0">
                <a:solidFill>
                  <a:schemeClr val="tx1"/>
                </a:solidFill>
              </a:rPr>
              <a:t>: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■■ </a:t>
            </a:r>
            <a:r>
              <a:rPr lang="en-US" dirty="0">
                <a:solidFill>
                  <a:schemeClr val="tx1"/>
                </a:solidFill>
              </a:rPr>
              <a:t>CBT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■■ </a:t>
            </a:r>
            <a:r>
              <a:rPr lang="en-US" dirty="0">
                <a:solidFill>
                  <a:schemeClr val="tx1"/>
                </a:solidFill>
              </a:rPr>
              <a:t>SSRIs (e.g., sertraline, citalopram) or SNRIs (e.g., venlafaxine</a:t>
            </a:r>
            <a:r>
              <a:rPr lang="en-US" dirty="0" smtClean="0">
                <a:solidFill>
                  <a:schemeClr val="tx1"/>
                </a:solidFill>
              </a:rPr>
              <a:t>).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■■ </a:t>
            </a:r>
            <a:r>
              <a:rPr lang="en-US" dirty="0">
                <a:solidFill>
                  <a:schemeClr val="tx1"/>
                </a:solidFill>
              </a:rPr>
              <a:t>Can also consider a short-term course of benzodiazepines or </a:t>
            </a:r>
            <a:r>
              <a:rPr lang="en-US" dirty="0" err="1">
                <a:solidFill>
                  <a:schemeClr val="tx1"/>
                </a:solidFill>
              </a:rPr>
              <a:t>augmenta-tion</a:t>
            </a:r>
            <a:r>
              <a:rPr lang="en-US" dirty="0">
                <a:solidFill>
                  <a:schemeClr val="tx1"/>
                </a:solidFill>
              </a:rPr>
              <a:t> with </a:t>
            </a:r>
            <a:r>
              <a:rPr lang="en-US" dirty="0" err="1">
                <a:solidFill>
                  <a:schemeClr val="tx1"/>
                </a:solidFill>
              </a:rPr>
              <a:t>buspirone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■■ </a:t>
            </a:r>
            <a:r>
              <a:rPr lang="en-US" dirty="0">
                <a:solidFill>
                  <a:schemeClr val="tx1"/>
                </a:solidFill>
              </a:rPr>
              <a:t>Much less commonly used medications are TCAs and MAOIs.</a:t>
            </a:r>
            <a:endParaRPr lang="ar-JO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66932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Panic attacks:</a:t>
            </a:r>
            <a:endParaRPr lang="ar-AE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2800" dirty="0"/>
              <a:t>Panic attacks are a type of fear response involving an </a:t>
            </a:r>
            <a:r>
              <a:rPr lang="en-US" sz="2800" b="1" dirty="0">
                <a:solidFill>
                  <a:srgbClr val="FFFF00"/>
                </a:solidFill>
              </a:rPr>
              <a:t>abrupt surge of intense anxiety </a:t>
            </a:r>
            <a:r>
              <a:rPr lang="en-US" sz="2800" dirty="0"/>
              <a:t>which may be triggered or occur spontaneously.</a:t>
            </a:r>
          </a:p>
          <a:p>
            <a:pPr algn="l" rtl="0"/>
            <a:r>
              <a:rPr lang="en-US" sz="2800" dirty="0" smtClean="0"/>
              <a:t>It </a:t>
            </a:r>
            <a:r>
              <a:rPr lang="en-US" sz="2800" u="sng" dirty="0">
                <a:solidFill>
                  <a:srgbClr val="FF0000"/>
                </a:solidFill>
              </a:rPr>
              <a:t>peaks within minutes </a:t>
            </a:r>
            <a:r>
              <a:rPr lang="en-US" sz="2800" dirty="0"/>
              <a:t>and usually resolves within half an hour.</a:t>
            </a:r>
            <a:endParaRPr lang="ar-AE" sz="2800" dirty="0"/>
          </a:p>
        </p:txBody>
      </p:sp>
    </p:spTree>
    <p:extLst>
      <p:ext uri="{BB962C8B-B14F-4D97-AF65-F5344CB8AC3E}">
        <p14:creationId xmlns:p14="http://schemas.microsoft.com/office/powerpoint/2010/main" val="3241331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4294967295"/>
          </p:nvPr>
        </p:nvSpPr>
        <p:spPr>
          <a:xfrm>
            <a:off x="609600" y="228600"/>
            <a:ext cx="7848600" cy="4865176"/>
          </a:xfrm>
        </p:spPr>
        <p:txBody>
          <a:bodyPr>
            <a:noAutofit/>
          </a:bodyPr>
          <a:lstStyle/>
          <a:p>
            <a:pPr algn="l" rtl="0">
              <a:buNone/>
            </a:pPr>
            <a:r>
              <a:rPr lang="en-US" sz="1800" b="1" dirty="0" smtClean="0">
                <a:solidFill>
                  <a:schemeClr val="tx1"/>
                </a:solidFill>
              </a:rPr>
              <a:t>fear that usually peaks within minutes and during which the following symptoms might </a:t>
            </a:r>
            <a:r>
              <a:rPr lang="en-US" sz="1800" b="1" dirty="0">
                <a:solidFill>
                  <a:schemeClr val="tx1"/>
                </a:solidFill>
              </a:rPr>
              <a:t>occur </a:t>
            </a:r>
            <a:r>
              <a:rPr lang="en-US" sz="1800" b="1" dirty="0" smtClean="0">
                <a:solidFill>
                  <a:schemeClr val="tx1"/>
                </a:solidFill>
              </a:rPr>
              <a:t>The </a:t>
            </a:r>
            <a:r>
              <a:rPr lang="en-US" sz="1800" b="1" dirty="0">
                <a:solidFill>
                  <a:schemeClr val="tx1"/>
                </a:solidFill>
              </a:rPr>
              <a:t>DSM-5 characterized panic attack as the sudden onset of at least four of the following thirteen symptoms</a:t>
            </a:r>
            <a:r>
              <a:rPr lang="en-US" sz="1800" b="1" dirty="0" smtClean="0">
                <a:solidFill>
                  <a:schemeClr val="tx1"/>
                </a:solidFill>
              </a:rPr>
              <a:t>:</a:t>
            </a:r>
          </a:p>
          <a:p>
            <a:pPr algn="l" rtl="0">
              <a:buNone/>
            </a:pPr>
            <a:endParaRPr lang="en-US" sz="1800" b="1" dirty="0" smtClean="0">
              <a:solidFill>
                <a:schemeClr val="tx1"/>
              </a:solidFill>
            </a:endParaRPr>
          </a:p>
          <a:p>
            <a:pPr algn="l" rtl="0">
              <a:buNone/>
            </a:pPr>
            <a:r>
              <a:rPr lang="en-US" sz="2400" b="1" dirty="0" smtClean="0">
                <a:solidFill>
                  <a:schemeClr val="tx1"/>
                </a:solidFill>
              </a:rPr>
              <a:t>Physical symptoms</a:t>
            </a:r>
            <a:r>
              <a:rPr lang="en-US" sz="2400" b="1" dirty="0" smtClean="0">
                <a:solidFill>
                  <a:schemeClr val="tx1"/>
                </a:solidFill>
              </a:rPr>
              <a:t>:</a:t>
            </a:r>
            <a:endParaRPr lang="en-US" sz="2400" b="1" dirty="0" smtClean="0">
              <a:solidFill>
                <a:schemeClr val="tx1"/>
              </a:solidFill>
            </a:endParaRPr>
          </a:p>
          <a:p>
            <a:pPr algn="l" rtl="0"/>
            <a:r>
              <a:rPr lang="en-US" sz="1800" dirty="0" smtClean="0">
                <a:solidFill>
                  <a:schemeClr val="tx1"/>
                </a:solidFill>
              </a:rPr>
              <a:t>a. Palpitations</a:t>
            </a:r>
          </a:p>
          <a:p>
            <a:pPr algn="l" rtl="0"/>
            <a:r>
              <a:rPr lang="en-US" sz="1800" dirty="0" smtClean="0">
                <a:solidFill>
                  <a:schemeClr val="tx1"/>
                </a:solidFill>
              </a:rPr>
              <a:t>b. Sweating</a:t>
            </a:r>
          </a:p>
          <a:p>
            <a:pPr algn="l" rtl="0"/>
            <a:r>
              <a:rPr lang="en-US" sz="1800" dirty="0" smtClean="0">
                <a:solidFill>
                  <a:schemeClr val="tx1"/>
                </a:solidFill>
              </a:rPr>
              <a:t>c. Tremors</a:t>
            </a:r>
          </a:p>
          <a:p>
            <a:pPr algn="l" rtl="0"/>
            <a:r>
              <a:rPr lang="en-US" sz="1800" dirty="0" smtClean="0">
                <a:solidFill>
                  <a:schemeClr val="tx1"/>
                </a:solidFill>
              </a:rPr>
              <a:t>d. Difficulties breathing</a:t>
            </a:r>
          </a:p>
          <a:p>
            <a:pPr algn="l" rtl="0"/>
            <a:r>
              <a:rPr lang="en-US" sz="1800" dirty="0" smtClean="0">
                <a:solidFill>
                  <a:schemeClr val="tx1"/>
                </a:solidFill>
              </a:rPr>
              <a:t>e. Choking sensations</a:t>
            </a:r>
          </a:p>
          <a:p>
            <a:pPr algn="l" rtl="0"/>
            <a:r>
              <a:rPr lang="en-US" sz="1800" dirty="0" smtClean="0">
                <a:solidFill>
                  <a:schemeClr val="tx1"/>
                </a:solidFill>
              </a:rPr>
              <a:t>f. Chest pain or discomfort</a:t>
            </a:r>
          </a:p>
          <a:p>
            <a:pPr algn="l" rtl="0"/>
            <a:r>
              <a:rPr lang="en-US" sz="1800" dirty="0" smtClean="0">
                <a:solidFill>
                  <a:schemeClr val="tx1"/>
                </a:solidFill>
              </a:rPr>
              <a:t>g. Abdominal discomfort</a:t>
            </a:r>
          </a:p>
          <a:p>
            <a:pPr algn="l" rtl="0"/>
            <a:r>
              <a:rPr lang="en-US" sz="1800" dirty="0" smtClean="0">
                <a:solidFill>
                  <a:schemeClr val="tx1"/>
                </a:solidFill>
              </a:rPr>
              <a:t>h. Dizziness</a:t>
            </a:r>
          </a:p>
          <a:p>
            <a:pPr algn="l" rtl="0"/>
            <a:r>
              <a:rPr lang="en-US" sz="1800" dirty="0" err="1" smtClean="0">
                <a:solidFill>
                  <a:schemeClr val="tx1"/>
                </a:solidFill>
              </a:rPr>
              <a:t>i</a:t>
            </a:r>
            <a:r>
              <a:rPr lang="en-US" sz="1800" dirty="0" smtClean="0">
                <a:solidFill>
                  <a:schemeClr val="tx1"/>
                </a:solidFill>
              </a:rPr>
              <a:t>. Feeling hot or </a:t>
            </a:r>
            <a:r>
              <a:rPr lang="en-US" sz="1800" dirty="0" smtClean="0">
                <a:solidFill>
                  <a:schemeClr val="tx1"/>
                </a:solidFill>
              </a:rPr>
              <a:t>cold</a:t>
            </a:r>
            <a:endParaRPr lang="en-US" sz="1800" dirty="0" smtClean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267200" y="1591151"/>
            <a:ext cx="4572000" cy="2140073"/>
          </a:xfrm>
          <a:prstGeom prst="rect">
            <a:avLst/>
          </a:prstGeom>
        </p:spPr>
        <p:txBody>
          <a:bodyPr>
            <a:spAutoFit/>
          </a:bodyPr>
          <a:lstStyle/>
          <a:p>
            <a:pPr marL="91440" lvl="0" indent="-91440" algn="l" rt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E48312"/>
              </a:buClr>
              <a:buSzPct val="100000"/>
            </a:pPr>
            <a:r>
              <a:rPr lang="en-US" sz="2400" b="1" dirty="0"/>
              <a:t>Mental Symptoms:</a:t>
            </a:r>
          </a:p>
          <a:p>
            <a:pPr marL="91440" lvl="0" indent="-91440" algn="l" rt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E48312"/>
              </a:buClr>
              <a:buSzPct val="100000"/>
              <a:buFont typeface="Calibri" panose="020F0502020204030204" pitchFamily="34" charset="0"/>
              <a:buChar char=" "/>
            </a:pPr>
            <a:r>
              <a:rPr lang="en-US" dirty="0"/>
              <a:t>a. </a:t>
            </a:r>
            <a:r>
              <a:rPr lang="en-US" dirty="0" err="1"/>
              <a:t>Derealization</a:t>
            </a:r>
            <a:endParaRPr lang="en-US" dirty="0"/>
          </a:p>
          <a:p>
            <a:pPr marL="91440" lvl="0" indent="-91440" algn="l" rt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E48312"/>
              </a:buClr>
              <a:buSzPct val="100000"/>
              <a:buFont typeface="Calibri" panose="020F0502020204030204" pitchFamily="34" charset="0"/>
              <a:buChar char=" "/>
            </a:pPr>
            <a:r>
              <a:rPr lang="en-US" dirty="0"/>
              <a:t>b. Depersonalization</a:t>
            </a:r>
          </a:p>
          <a:p>
            <a:pPr marL="91440" lvl="0" indent="-91440" algn="l" rt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E48312"/>
              </a:buClr>
              <a:buSzPct val="100000"/>
              <a:buFont typeface="Calibri" panose="020F0502020204030204" pitchFamily="34" charset="0"/>
              <a:buChar char=" "/>
            </a:pPr>
            <a:r>
              <a:rPr lang="en-US" dirty="0"/>
              <a:t>c. Feelings of losing control and going crazy</a:t>
            </a:r>
          </a:p>
          <a:p>
            <a:pPr marL="91440" lvl="0" indent="-91440" algn="l" rt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E48312"/>
              </a:buClr>
              <a:buSzPct val="100000"/>
              <a:buFont typeface="Calibri" panose="020F0502020204030204" pitchFamily="34" charset="0"/>
              <a:buChar char=" "/>
            </a:pPr>
            <a:r>
              <a:rPr lang="en-US" dirty="0"/>
              <a:t>d. Feelings of death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5330" y="4549"/>
            <a:ext cx="7543800" cy="1450757"/>
          </a:xfrm>
        </p:spPr>
        <p:txBody>
          <a:bodyPr/>
          <a:lstStyle/>
          <a:p>
            <a:r>
              <a:rPr lang="en-US" dirty="0" smtClean="0"/>
              <a:t>Panic </a:t>
            </a:r>
            <a:r>
              <a:rPr lang="en-US" dirty="0"/>
              <a:t>Disorders:</a:t>
            </a:r>
            <a:endParaRPr lang="ar-A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37361"/>
            <a:ext cx="8404860" cy="4511039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sz="2400" dirty="0" smtClean="0"/>
              <a:t>spontaneous</a:t>
            </a:r>
            <a:r>
              <a:rPr lang="en-US" sz="2400" dirty="0"/>
              <a:t>, </a:t>
            </a:r>
            <a:r>
              <a:rPr lang="en-US" sz="2400" b="1" u="sng" dirty="0">
                <a:solidFill>
                  <a:srgbClr val="FF0000"/>
                </a:solidFill>
              </a:rPr>
              <a:t>recurrent</a:t>
            </a:r>
            <a:r>
              <a:rPr lang="en-US" sz="2400" dirty="0"/>
              <a:t> panic </a:t>
            </a:r>
            <a:r>
              <a:rPr lang="en-US" sz="2400" dirty="0" smtClean="0"/>
              <a:t>attacks, </a:t>
            </a:r>
            <a:r>
              <a:rPr lang="en-US" sz="2400" dirty="0"/>
              <a:t>which are not secondary</a:t>
            </a:r>
          </a:p>
          <a:p>
            <a:pPr algn="l"/>
            <a:r>
              <a:rPr lang="en-US" sz="2400" dirty="0"/>
              <a:t>to substance misuse, medical conditions, or another psychiatric</a:t>
            </a:r>
          </a:p>
          <a:p>
            <a:pPr algn="l"/>
            <a:r>
              <a:rPr lang="en-US" sz="2400" dirty="0"/>
              <a:t>disorder.</a:t>
            </a:r>
            <a:endParaRPr lang="ar-AE" sz="2400" dirty="0"/>
          </a:p>
          <a:p>
            <a:pPr algn="l" rtl="0"/>
            <a:r>
              <a:rPr lang="en-US" sz="2400" dirty="0" smtClean="0"/>
              <a:t>These </a:t>
            </a:r>
            <a:r>
              <a:rPr lang="en-US" sz="2400" dirty="0"/>
              <a:t>attacks occur </a:t>
            </a:r>
            <a:r>
              <a:rPr lang="en-US" sz="2400" b="1" u="sng" dirty="0"/>
              <a:t>suddenly</a:t>
            </a:r>
            <a:r>
              <a:rPr lang="en-US" sz="2400" dirty="0"/>
              <a:t>, “out of the blue.” </a:t>
            </a:r>
          </a:p>
          <a:p>
            <a:pPr algn="l" rtl="0"/>
            <a:r>
              <a:rPr lang="en-US" sz="2400" dirty="0"/>
              <a:t>The frequency of attacks ranges from multiple </a:t>
            </a:r>
            <a:r>
              <a:rPr lang="en-US" sz="2400" u="sng" dirty="0"/>
              <a:t>times per day</a:t>
            </a:r>
            <a:r>
              <a:rPr lang="en-US" sz="2400" dirty="0"/>
              <a:t> to a </a:t>
            </a:r>
            <a:r>
              <a:rPr lang="en-US" sz="2400" u="sng" dirty="0"/>
              <a:t>few monthly</a:t>
            </a:r>
            <a:r>
              <a:rPr lang="en-US" sz="2400" dirty="0"/>
              <a:t>.</a:t>
            </a:r>
          </a:p>
          <a:p>
            <a:pPr algn="l"/>
            <a:endParaRPr lang="en-US" sz="2400" dirty="0" smtClean="0"/>
          </a:p>
          <a:p>
            <a:pPr algn="l"/>
            <a:r>
              <a:rPr lang="en-US" sz="2400" dirty="0"/>
              <a:t>Usually a persistent worry about </a:t>
            </a:r>
            <a:r>
              <a:rPr lang="en-US" sz="2400" dirty="0" smtClean="0"/>
              <a:t>having</a:t>
            </a:r>
            <a:r>
              <a:rPr lang="en-US" sz="2400" dirty="0"/>
              <a:t> </a:t>
            </a:r>
            <a:r>
              <a:rPr lang="en-US" sz="2400" dirty="0" smtClean="0"/>
              <a:t>another </a:t>
            </a:r>
            <a:r>
              <a:rPr lang="en-US" sz="2400" dirty="0"/>
              <a:t>attack or consequences of the attack (which may lead </a:t>
            </a:r>
            <a:r>
              <a:rPr lang="en-US" sz="2400" dirty="0" smtClean="0"/>
              <a:t>to ; Agoraphobia 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33142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507288" cy="1399032"/>
          </a:xfrm>
        </p:spPr>
        <p:txBody>
          <a:bodyPr/>
          <a:lstStyle/>
          <a:p>
            <a:r>
              <a:rPr lang="en-US" b="1" dirty="0"/>
              <a:t>Diagnosis and DSM-5 Criteria :</a:t>
            </a:r>
            <a:endParaRPr lang="ar-AE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905000"/>
            <a:ext cx="8229600" cy="4151784"/>
          </a:xfrm>
        </p:spPr>
        <p:txBody>
          <a:bodyPr>
            <a:normAutofit/>
          </a:bodyPr>
          <a:lstStyle/>
          <a:p>
            <a:pPr marL="578358" indent="-514350" algn="l" rtl="0">
              <a:buFont typeface="+mj-lt"/>
              <a:buAutoNum type="arabicPeriod"/>
            </a:pPr>
            <a:r>
              <a:rPr lang="en-US" sz="2400" u="sng" dirty="0">
                <a:solidFill>
                  <a:schemeClr val="tx1"/>
                </a:solidFill>
              </a:rPr>
              <a:t>Recurrent, unexpected </a:t>
            </a:r>
            <a:r>
              <a:rPr lang="en-US" sz="2400" dirty="0">
                <a:solidFill>
                  <a:schemeClr val="tx1"/>
                </a:solidFill>
              </a:rPr>
              <a:t>panic attacks without an identifiable trigger.</a:t>
            </a:r>
          </a:p>
          <a:p>
            <a:pPr marL="578358" indent="-514350" algn="l" rtl="0">
              <a:buFont typeface="+mj-lt"/>
              <a:buAutoNum type="arabicPeriod"/>
            </a:pPr>
            <a:r>
              <a:rPr lang="en-US" sz="2400" dirty="0">
                <a:solidFill>
                  <a:schemeClr val="tx1"/>
                </a:solidFill>
              </a:rPr>
              <a:t> One or more of panic attacks followed by &gt;1 month of continuous worry about experiencing subsequent attacks or their consequences, and/or a maladaptive change in behaviors (e.g., avoidance of possible triggers) .</a:t>
            </a:r>
          </a:p>
          <a:p>
            <a:pPr marL="578358" indent="-514350" algn="l" rtl="0">
              <a:buFont typeface="+mj-lt"/>
              <a:buAutoNum type="arabicPeriod"/>
            </a:pPr>
            <a:r>
              <a:rPr lang="en-US" sz="2400" dirty="0">
                <a:solidFill>
                  <a:schemeClr val="tx1"/>
                </a:solidFill>
              </a:rPr>
              <a:t>Not caused by the direct effects of a substance, another mental disorder, or another medical condition </a:t>
            </a:r>
            <a:endParaRPr lang="ar-AE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4425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562600"/>
          </a:xfrm>
        </p:spPr>
        <p:txBody>
          <a:bodyPr>
            <a:normAutofit/>
          </a:bodyPr>
          <a:lstStyle/>
          <a:p>
            <a:pPr marL="64008" indent="0" algn="l" rtl="0">
              <a:buNone/>
            </a:pPr>
            <a:r>
              <a:rPr lang="en-US" sz="3300" b="1" dirty="0">
                <a:solidFill>
                  <a:schemeClr val="tx1"/>
                </a:solidFill>
              </a:rPr>
              <a:t>Epidemiology</a:t>
            </a:r>
            <a:r>
              <a:rPr lang="en-US" sz="3300" b="1" dirty="0" smtClean="0">
                <a:solidFill>
                  <a:schemeClr val="tx1"/>
                </a:solidFill>
              </a:rPr>
              <a:t>:</a:t>
            </a:r>
            <a:endParaRPr lang="en-US" sz="3300" b="1" dirty="0">
              <a:solidFill>
                <a:schemeClr val="tx1"/>
              </a:solidFill>
            </a:endParaRPr>
          </a:p>
          <a:p>
            <a:pPr algn="l" rtl="0"/>
            <a:r>
              <a:rPr lang="en-US" dirty="0">
                <a:solidFill>
                  <a:schemeClr val="tx1"/>
                </a:solidFill>
              </a:rPr>
              <a:t>Life time prevalence is 4%</a:t>
            </a:r>
          </a:p>
          <a:p>
            <a:pPr algn="l" rtl="0"/>
            <a:r>
              <a:rPr lang="en-US" dirty="0" err="1">
                <a:solidFill>
                  <a:schemeClr val="tx1"/>
                </a:solidFill>
              </a:rPr>
              <a:t>Female:male</a:t>
            </a:r>
            <a:r>
              <a:rPr lang="en-US" dirty="0">
                <a:solidFill>
                  <a:schemeClr val="tx1"/>
                </a:solidFill>
              </a:rPr>
              <a:t> ratio is 2:1.</a:t>
            </a:r>
          </a:p>
          <a:p>
            <a:pPr algn="l" rtl="0"/>
            <a:r>
              <a:rPr lang="en-US" dirty="0">
                <a:solidFill>
                  <a:schemeClr val="tx1"/>
                </a:solidFill>
              </a:rPr>
              <a:t>Median age of onset is 20-24 years old.</a:t>
            </a:r>
          </a:p>
          <a:p>
            <a:pPr marL="64008" indent="0" algn="l" rtl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64008" indent="0" algn="l" rtl="0">
              <a:buNone/>
            </a:pPr>
            <a:r>
              <a:rPr lang="en-US" sz="3300" b="1" dirty="0">
                <a:solidFill>
                  <a:schemeClr val="tx1"/>
                </a:solidFill>
              </a:rPr>
              <a:t>Course and prognosis:</a:t>
            </a:r>
          </a:p>
          <a:p>
            <a:pPr algn="l" rtl="0"/>
            <a:r>
              <a:rPr lang="en-US" dirty="0">
                <a:solidFill>
                  <a:schemeClr val="tx1"/>
                </a:solidFill>
              </a:rPr>
              <a:t>It has a chronic course, relapses are common with discontinuation of medication.</a:t>
            </a:r>
          </a:p>
          <a:p>
            <a:pPr algn="l" rtl="0"/>
            <a:r>
              <a:rPr lang="en-US" dirty="0">
                <a:solidFill>
                  <a:schemeClr val="tx1"/>
                </a:solidFill>
              </a:rPr>
              <a:t>Only a minority of patients has full remission of symptoms.</a:t>
            </a:r>
          </a:p>
          <a:p>
            <a:pPr algn="l" rtl="0"/>
            <a:r>
              <a:rPr lang="en-US" dirty="0">
                <a:solidFill>
                  <a:schemeClr val="tx1"/>
                </a:solidFill>
              </a:rPr>
              <a:t>Up to 65% of patients have major depression.</a:t>
            </a:r>
            <a:endParaRPr lang="ar-A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1904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US" sz="3300" b="1" dirty="0">
                <a:solidFill>
                  <a:schemeClr val="tx1"/>
                </a:solidFill>
              </a:rPr>
              <a:t>Treatment</a:t>
            </a:r>
          </a:p>
          <a:p>
            <a:pPr algn="l"/>
            <a:r>
              <a:rPr lang="en-US" b="1" dirty="0">
                <a:solidFill>
                  <a:schemeClr val="tx1"/>
                </a:solidFill>
              </a:rPr>
              <a:t>Combination of CBT and Pharmacotherapy = most effective</a:t>
            </a:r>
          </a:p>
          <a:p>
            <a:pPr algn="l"/>
            <a:r>
              <a:rPr lang="en-US" dirty="0">
                <a:solidFill>
                  <a:schemeClr val="tx1"/>
                </a:solidFill>
              </a:rPr>
              <a:t>■■ First-line: </a:t>
            </a:r>
            <a:r>
              <a:rPr lang="en-US" b="1" dirty="0">
                <a:solidFill>
                  <a:schemeClr val="tx1"/>
                </a:solidFill>
              </a:rPr>
              <a:t>SSRIs </a:t>
            </a:r>
            <a:r>
              <a:rPr lang="en-US" dirty="0">
                <a:solidFill>
                  <a:schemeClr val="tx1"/>
                </a:solidFill>
              </a:rPr>
              <a:t>(e.g., sertraline, citalopram, escitalopram</a:t>
            </a:r>
            <a:r>
              <a:rPr lang="en-US" dirty="0" smtClean="0">
                <a:solidFill>
                  <a:schemeClr val="tx1"/>
                </a:solidFill>
              </a:rPr>
              <a:t>).</a:t>
            </a:r>
            <a:endParaRPr lang="ar-JO" dirty="0" smtClean="0">
              <a:solidFill>
                <a:schemeClr val="tx1"/>
              </a:solidFill>
            </a:endParaRPr>
          </a:p>
          <a:p>
            <a:pPr algn="l"/>
            <a:r>
              <a:rPr lang="en-US" dirty="0">
                <a:solidFill>
                  <a:schemeClr val="tx1"/>
                </a:solidFill>
              </a:rPr>
              <a:t>If above options are not effective, can try TCAs (e.g., clomipramine,</a:t>
            </a:r>
          </a:p>
          <a:p>
            <a:pPr algn="l"/>
            <a:r>
              <a:rPr lang="en-US" dirty="0">
                <a:solidFill>
                  <a:schemeClr val="tx1"/>
                </a:solidFill>
              </a:rPr>
              <a:t>imipramine).</a:t>
            </a:r>
            <a:endParaRPr lang="ar-JO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56024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 b="1" dirty="0" smtClean="0">
                <a:solidFill>
                  <a:schemeClr val="tx1"/>
                </a:solidFill>
              </a:rPr>
              <a:t>Agoraphobia</a:t>
            </a:r>
            <a:r>
              <a:rPr lang="en-US" dirty="0">
                <a:solidFill>
                  <a:schemeClr val="tx1"/>
                </a:solidFill>
              </a:rPr>
              <a:t>:</a:t>
            </a:r>
            <a:endParaRPr lang="ar-AE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2400" dirty="0">
                <a:solidFill>
                  <a:schemeClr val="tx1"/>
                </a:solidFill>
              </a:rPr>
              <a:t>is intense fear of being in </a:t>
            </a:r>
            <a:r>
              <a:rPr lang="en-US" sz="2400" u="sng" dirty="0">
                <a:solidFill>
                  <a:schemeClr val="tx1"/>
                </a:solidFill>
              </a:rPr>
              <a:t>public places </a:t>
            </a:r>
            <a:r>
              <a:rPr lang="en-US" sz="2400" dirty="0">
                <a:solidFill>
                  <a:schemeClr val="tx1"/>
                </a:solidFill>
              </a:rPr>
              <a:t>where escape or obtaining help may be difficult. It often develops with panic disorder.</a:t>
            </a:r>
          </a:p>
          <a:p>
            <a:pPr algn="l" rtl="0"/>
            <a:r>
              <a:rPr lang="en-US" sz="2400" dirty="0">
                <a:solidFill>
                  <a:schemeClr val="tx1"/>
                </a:solidFill>
              </a:rPr>
              <a:t>The course of the disorder is usually chronic.</a:t>
            </a:r>
          </a:p>
          <a:p>
            <a:pPr algn="l" rtl="0"/>
            <a:r>
              <a:rPr lang="en-US" sz="2400" dirty="0">
                <a:solidFill>
                  <a:schemeClr val="tx1"/>
                </a:solidFill>
              </a:rPr>
              <a:t>Avoidance behaviors may become as extreme as complete confinement to the home. </a:t>
            </a:r>
            <a:endParaRPr lang="ar-AE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8706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9373" y="228600"/>
            <a:ext cx="8915400" cy="6248400"/>
          </a:xfrm>
        </p:spPr>
        <p:txBody>
          <a:bodyPr>
            <a:noAutofit/>
          </a:bodyPr>
          <a:lstStyle/>
          <a:p>
            <a:pPr algn="l" rtl="0"/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entury Gothic (Body)"/>
              </a:rPr>
              <a:t>Anxiety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 Gothic (Body)"/>
              </a:rPr>
              <a:t> 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 Gothic (Body)"/>
              </a:rPr>
              <a:t>: is defined as an individual’s emotional and physical fear response to a perceived threat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 Gothic (Body)"/>
              </a:rPr>
              <a:t>.</a:t>
            </a:r>
          </a:p>
          <a:p>
            <a:pPr algn="l" rtl="0"/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 Gothic (Body)"/>
              </a:rPr>
              <a:t>Normal anxiety usually occurs is in response to a real situation, isn’t excessive, and doesn’t cause physical symptoms - other than mild insomnia before an important event.</a:t>
            </a:r>
          </a:p>
          <a:p>
            <a:pPr marL="64008" indent="0" algn="l" rtl="0">
              <a:buNone/>
            </a:pPr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  <a:latin typeface="Century Gothic (Body)"/>
            </a:endParaRPr>
          </a:p>
          <a:p>
            <a:pPr marL="64008" indent="0" algn="l" rtl="0">
              <a:buNone/>
            </a:pPr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  <a:latin typeface="Century Gothic (Body)"/>
            </a:endParaRPr>
          </a:p>
          <a:p>
            <a:pPr algn="l" rtl="0"/>
            <a:r>
              <a:rPr lang="en-US" sz="2800" b="1" u="sng" dirty="0">
                <a:solidFill>
                  <a:srgbClr val="FF0000"/>
                </a:solidFill>
                <a:latin typeface="Century Gothic (Body)"/>
              </a:rPr>
              <a:t>Anxiety becomes pathological when:</a:t>
            </a:r>
          </a:p>
          <a:p>
            <a:pPr marL="64008" indent="0" algn="l" rtl="0">
              <a:buNone/>
            </a:pPr>
            <a:r>
              <a:rPr lang="en-US" sz="3200" dirty="0">
                <a:solidFill>
                  <a:srgbClr val="FF0000"/>
                </a:solidFill>
                <a:latin typeface="Century Gothic (Body)"/>
              </a:rPr>
              <a:t> </a:t>
            </a:r>
            <a:r>
              <a:rPr lang="en-US" sz="3200" dirty="0">
                <a:latin typeface="Century Gothic (Body)"/>
              </a:rPr>
              <a:t>- fear is greatly out of proportion to risk of threat.</a:t>
            </a:r>
          </a:p>
          <a:p>
            <a:pPr marL="64008" indent="0" algn="l" rtl="0">
              <a:buNone/>
            </a:pPr>
            <a:r>
              <a:rPr lang="en-US" sz="3200" dirty="0">
                <a:latin typeface="Century Gothic (Body)"/>
              </a:rPr>
              <a:t> -response continues beyond existence of threat </a:t>
            </a:r>
          </a:p>
          <a:p>
            <a:pPr marL="64008" indent="0" algn="l" rtl="0">
              <a:buNone/>
            </a:pPr>
            <a:r>
              <a:rPr lang="en-US" sz="3200" dirty="0">
                <a:latin typeface="Century Gothic (Body)"/>
              </a:rPr>
              <a:t> -social or occupational functioning is impaired.</a:t>
            </a:r>
          </a:p>
          <a:p>
            <a:pPr marL="64008" indent="0" algn="l" rtl="0">
              <a:buNone/>
            </a:pPr>
            <a:r>
              <a:rPr lang="en-US" sz="3200" dirty="0">
                <a:latin typeface="Century Gothic (Body)"/>
              </a:rPr>
              <a:t> </a:t>
            </a:r>
            <a:endParaRPr lang="en-US" sz="3200" dirty="0" smtClean="0">
              <a:latin typeface="Century Gothic (Body)"/>
            </a:endParaRPr>
          </a:p>
        </p:txBody>
      </p:sp>
    </p:spTree>
    <p:extLst>
      <p:ext uri="{BB962C8B-B14F-4D97-AF65-F5344CB8AC3E}">
        <p14:creationId xmlns:p14="http://schemas.microsoft.com/office/powerpoint/2010/main" val="2891675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Diagnosis and DSM-5 Criteria </a:t>
            </a:r>
            <a:endParaRPr lang="ar-AE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" y="1295400"/>
            <a:ext cx="8229600" cy="4572000"/>
          </a:xfrm>
        </p:spPr>
        <p:txBody>
          <a:bodyPr>
            <a:noAutofit/>
          </a:bodyPr>
          <a:lstStyle/>
          <a:p>
            <a:pPr marL="64008" indent="0" algn="l" rtl="0">
              <a:buNone/>
            </a:pPr>
            <a:r>
              <a:rPr lang="en-US" sz="2400" dirty="0">
                <a:solidFill>
                  <a:schemeClr val="tx1"/>
                </a:solidFill>
              </a:rPr>
              <a:t> 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64008" indent="0" algn="l" rtl="0"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1</a:t>
            </a:r>
            <a:r>
              <a:rPr lang="en-US" sz="2400" dirty="0">
                <a:solidFill>
                  <a:schemeClr val="tx1"/>
                </a:solidFill>
              </a:rPr>
              <a:t>. Intense fear/anxiety about &gt;2 situations due to concern of difficulty escaping or obtaining help in case of panic or other humiliating symptoms:</a:t>
            </a:r>
          </a:p>
          <a:p>
            <a:pPr marL="64008" indent="0" algn="l" rtl="0">
              <a:buNone/>
            </a:pPr>
            <a:r>
              <a:rPr lang="en-US" sz="2400" dirty="0">
                <a:solidFill>
                  <a:schemeClr val="tx1"/>
                </a:solidFill>
              </a:rPr>
              <a:t>-</a:t>
            </a:r>
            <a:r>
              <a:rPr lang="en-US" sz="2800" dirty="0">
                <a:solidFill>
                  <a:schemeClr val="tx1"/>
                </a:solidFill>
              </a:rPr>
              <a:t>outside of the home alone - open spaces (e.g., bridges) - enclosed places (e.g., stores) - public transportation (e.g., trains) - crowds/lines .</a:t>
            </a:r>
          </a:p>
          <a:p>
            <a:pPr marL="64008" indent="0" algn="l" rtl="0">
              <a:buNone/>
            </a:pPr>
            <a:r>
              <a:rPr lang="en-US" sz="2400" dirty="0">
                <a:solidFill>
                  <a:schemeClr val="tx1"/>
                </a:solidFill>
              </a:rPr>
              <a:t>2. The triggering situations cause fear/anxiety out of proportion to the potential danger posed, leading to endurance of intense anxiety, avoidance, or requiring a companion. This holds true even if the patient suffers from a medical condition such as inflammatory bowel disease (IBS) which may lead to embarrassing public scenarios. </a:t>
            </a:r>
          </a:p>
        </p:txBody>
      </p:sp>
    </p:spTree>
    <p:extLst>
      <p:ext uri="{BB962C8B-B14F-4D97-AF65-F5344CB8AC3E}">
        <p14:creationId xmlns:p14="http://schemas.microsoft.com/office/powerpoint/2010/main" val="3704892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572000"/>
          </a:xfrm>
        </p:spPr>
        <p:txBody>
          <a:bodyPr>
            <a:normAutofit/>
          </a:bodyPr>
          <a:lstStyle/>
          <a:p>
            <a:pPr marL="64008" indent="0" algn="l" rtl="0">
              <a:buNone/>
            </a:pPr>
            <a:r>
              <a:rPr lang="en-US" sz="2400" dirty="0">
                <a:solidFill>
                  <a:schemeClr val="tx1"/>
                </a:solidFill>
              </a:rPr>
              <a:t>3.</a:t>
            </a:r>
            <a:r>
              <a:rPr lang="fr-FR" sz="2400" dirty="0">
                <a:solidFill>
                  <a:schemeClr val="tx1"/>
                </a:solidFill>
              </a:rPr>
              <a:t> </a:t>
            </a:r>
            <a:r>
              <a:rPr lang="fr-FR" sz="2400" dirty="0" err="1">
                <a:solidFill>
                  <a:schemeClr val="tx1"/>
                </a:solidFill>
              </a:rPr>
              <a:t>Symptoms</a:t>
            </a:r>
            <a:r>
              <a:rPr lang="fr-FR" sz="2400" dirty="0">
                <a:solidFill>
                  <a:schemeClr val="tx1"/>
                </a:solidFill>
              </a:rPr>
              <a:t> cause </a:t>
            </a:r>
            <a:r>
              <a:rPr lang="fr-FR" sz="2400" dirty="0" err="1">
                <a:solidFill>
                  <a:schemeClr val="tx1"/>
                </a:solidFill>
              </a:rPr>
              <a:t>significant</a:t>
            </a:r>
            <a:r>
              <a:rPr lang="fr-FR" sz="2400" dirty="0">
                <a:solidFill>
                  <a:schemeClr val="tx1"/>
                </a:solidFill>
              </a:rPr>
              <a:t> social or </a:t>
            </a:r>
            <a:r>
              <a:rPr lang="fr-FR" sz="2400" dirty="0" err="1">
                <a:solidFill>
                  <a:schemeClr val="tx1"/>
                </a:solidFill>
              </a:rPr>
              <a:t>occupational</a:t>
            </a:r>
            <a:r>
              <a:rPr lang="fr-FR" sz="2400" dirty="0">
                <a:solidFill>
                  <a:schemeClr val="tx1"/>
                </a:solidFill>
              </a:rPr>
              <a:t> </a:t>
            </a:r>
            <a:r>
              <a:rPr lang="fr-FR" sz="2400" dirty="0" err="1">
                <a:solidFill>
                  <a:schemeClr val="tx1"/>
                </a:solidFill>
              </a:rPr>
              <a:t>dysfunction</a:t>
            </a:r>
            <a:r>
              <a:rPr lang="fr-FR" sz="2400" dirty="0">
                <a:solidFill>
                  <a:schemeClr val="tx1"/>
                </a:solidFill>
              </a:rPr>
              <a:t>.</a:t>
            </a:r>
          </a:p>
          <a:p>
            <a:pPr marL="64008" indent="0" algn="l" rtl="0">
              <a:buNone/>
            </a:pPr>
            <a:endParaRPr lang="fr-FR" sz="2400" dirty="0">
              <a:solidFill>
                <a:schemeClr val="tx1"/>
              </a:solidFill>
            </a:endParaRPr>
          </a:p>
          <a:p>
            <a:pPr marL="64008" indent="0" algn="l" rtl="0">
              <a:buNone/>
            </a:pPr>
            <a:r>
              <a:rPr lang="fr-FR" sz="2400" dirty="0">
                <a:solidFill>
                  <a:schemeClr val="tx1"/>
                </a:solidFill>
              </a:rPr>
              <a:t>4.</a:t>
            </a:r>
            <a:r>
              <a:rPr lang="en-US" sz="2400" dirty="0">
                <a:solidFill>
                  <a:schemeClr val="tx1"/>
                </a:solidFill>
              </a:rPr>
              <a:t> Symptoms last ≥ 6 months.</a:t>
            </a:r>
          </a:p>
          <a:p>
            <a:pPr marL="64008" indent="0" algn="l" rtl="0">
              <a:buNone/>
            </a:pPr>
            <a:endParaRPr lang="en-US" sz="2400" dirty="0">
              <a:solidFill>
                <a:schemeClr val="tx1"/>
              </a:solidFill>
            </a:endParaRPr>
          </a:p>
          <a:p>
            <a:pPr marL="64008" indent="0" algn="l" rtl="0">
              <a:buNone/>
            </a:pPr>
            <a:r>
              <a:rPr lang="en-US" sz="2400" dirty="0">
                <a:solidFill>
                  <a:schemeClr val="tx1"/>
                </a:solidFill>
              </a:rPr>
              <a:t>5. Symptoms not better explained by another mental disorder.</a:t>
            </a:r>
            <a:endParaRPr lang="ar-AE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8664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229600" cy="4572000"/>
          </a:xfrm>
        </p:spPr>
        <p:txBody>
          <a:bodyPr/>
          <a:lstStyle/>
          <a:p>
            <a:pPr marL="64008" indent="0" algn="l" rtl="0">
              <a:buNone/>
            </a:pPr>
            <a:r>
              <a:rPr lang="en-US" sz="3200" b="1" dirty="0">
                <a:solidFill>
                  <a:schemeClr val="tx1"/>
                </a:solidFill>
              </a:rPr>
              <a:t>Course and prognosis:</a:t>
            </a:r>
          </a:p>
          <a:p>
            <a:pPr algn="l" rtl="0"/>
            <a:r>
              <a:rPr lang="en-US" dirty="0">
                <a:solidFill>
                  <a:schemeClr val="tx1"/>
                </a:solidFill>
              </a:rPr>
              <a:t>50% of patients experience a panic attack prior to developing agoraphobia.</a:t>
            </a:r>
          </a:p>
          <a:p>
            <a:pPr algn="l" rtl="0"/>
            <a:r>
              <a:rPr lang="en-US" dirty="0">
                <a:solidFill>
                  <a:schemeClr val="tx1"/>
                </a:solidFill>
              </a:rPr>
              <a:t>Onset is usually before the age of 35.</a:t>
            </a:r>
          </a:p>
          <a:p>
            <a:pPr algn="l" rtl="0"/>
            <a:r>
              <a:rPr lang="en-US" dirty="0">
                <a:solidFill>
                  <a:schemeClr val="tx1"/>
                </a:solidFill>
              </a:rPr>
              <a:t>Course is persistent and chronic, with rare full remission.</a:t>
            </a:r>
            <a:endParaRPr lang="ar-AE" dirty="0">
              <a:solidFill>
                <a:schemeClr val="tx1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85800" y="3581400"/>
            <a:ext cx="7696200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3200" b="1" dirty="0">
                <a:latin typeface="MyriadPro-Bold"/>
              </a:rPr>
              <a:t>Treatment</a:t>
            </a:r>
            <a:endParaRPr lang="en-US" sz="1400" b="1" dirty="0">
              <a:latin typeface="MyriadPro-Bold"/>
            </a:endParaRPr>
          </a:p>
          <a:p>
            <a:pPr algn="l"/>
            <a:r>
              <a:rPr lang="en-US" sz="800" dirty="0">
                <a:latin typeface="ZapfDingbatsStd"/>
              </a:rPr>
              <a:t>■■ </a:t>
            </a:r>
            <a:r>
              <a:rPr lang="en-US" dirty="0">
                <a:latin typeface="WarnockPro-Light"/>
              </a:rPr>
              <a:t>Similar approach as panic disorder: CBT and SSRIs (for panic</a:t>
            </a:r>
          </a:p>
          <a:p>
            <a:pPr algn="l"/>
            <a:r>
              <a:rPr lang="en-US" dirty="0">
                <a:latin typeface="WarnockPro-Light"/>
              </a:rPr>
              <a:t>symptoms).</a:t>
            </a: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273309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91264" cy="4572000"/>
          </a:xfrm>
        </p:spPr>
        <p:txBody>
          <a:bodyPr/>
          <a:lstStyle/>
          <a:p>
            <a:pPr algn="l" rtl="0"/>
            <a:endParaRPr lang="en-US" dirty="0" smtClean="0">
              <a:solidFill>
                <a:schemeClr val="tx1"/>
              </a:solidFill>
            </a:endParaRPr>
          </a:p>
          <a:p>
            <a:pPr algn="l" rtl="0"/>
            <a:r>
              <a:rPr lang="en-US" dirty="0" smtClean="0">
                <a:solidFill>
                  <a:schemeClr val="tx1"/>
                </a:solidFill>
              </a:rPr>
              <a:t>Phobia</a:t>
            </a:r>
            <a:r>
              <a:rPr lang="en-US" dirty="0">
                <a:solidFill>
                  <a:schemeClr val="tx1"/>
                </a:solidFill>
              </a:rPr>
              <a:t>: defined as an irrational fear that leads to endurance of the anxiety and or avoidance of the feared object or situation.</a:t>
            </a:r>
          </a:p>
          <a:p>
            <a:pPr algn="l" rtl="0"/>
            <a:r>
              <a:rPr lang="en-US" dirty="0">
                <a:solidFill>
                  <a:schemeClr val="tx1"/>
                </a:solidFill>
              </a:rPr>
              <a:t>Specific phobia: intense fear of a specific object or situation.</a:t>
            </a:r>
          </a:p>
          <a:p>
            <a:pPr algn="l" rtl="0"/>
            <a:r>
              <a:rPr lang="en-US" dirty="0">
                <a:solidFill>
                  <a:schemeClr val="tx1"/>
                </a:solidFill>
              </a:rPr>
              <a:t>Examples: animals(cats-snakes-dogs) , heights , blood , needles.</a:t>
            </a:r>
            <a:endParaRPr lang="ar-AE" dirty="0">
              <a:solidFill>
                <a:schemeClr val="tx1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22960" y="762000"/>
            <a:ext cx="7543800" cy="975361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>
                <a:solidFill>
                  <a:schemeClr val="tx1"/>
                </a:solidFill>
              </a:rPr>
              <a:t>Specific </a:t>
            </a:r>
            <a:r>
              <a:rPr lang="en-US" b="1" dirty="0" smtClean="0">
                <a:solidFill>
                  <a:schemeClr val="tx1"/>
                </a:solidFill>
              </a:rPr>
              <a:t>phobia</a:t>
            </a:r>
            <a:endParaRPr lang="ar-JO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0712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0"/>
            <a:r>
              <a:rPr lang="en-US" dirty="0">
                <a:solidFill>
                  <a:schemeClr val="tx1"/>
                </a:solidFill>
              </a:rPr>
              <a:t>Social anxiety disorder </a:t>
            </a:r>
            <a:r>
              <a:rPr lang="en-US" dirty="0" smtClean="0">
                <a:solidFill>
                  <a:schemeClr val="tx1"/>
                </a:solidFill>
              </a:rPr>
              <a:t>(</a:t>
            </a:r>
            <a:r>
              <a:rPr lang="en-US" b="1" dirty="0">
                <a:solidFill>
                  <a:schemeClr val="tx1"/>
                </a:solidFill>
              </a:rPr>
              <a:t>Social phobia</a:t>
            </a:r>
            <a:endParaRPr lang="ar-AE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905000"/>
            <a:ext cx="8229600" cy="4572000"/>
          </a:xfrm>
        </p:spPr>
        <p:txBody>
          <a:bodyPr>
            <a:normAutofit/>
          </a:bodyPr>
          <a:lstStyle/>
          <a:p>
            <a:pPr algn="l" rtl="0"/>
            <a:r>
              <a:rPr lang="en-US" sz="2400" dirty="0">
                <a:solidFill>
                  <a:schemeClr val="tx1"/>
                </a:solidFill>
              </a:rPr>
              <a:t>Social anxiety disorder (social phobia) is the fear of scrutiny by others or fear of acting in a humiliating or embarrassing way.</a:t>
            </a:r>
          </a:p>
          <a:p>
            <a:pPr algn="l" rtl="0"/>
            <a:endParaRPr lang="en-US" sz="2400" dirty="0" smtClean="0">
              <a:solidFill>
                <a:schemeClr val="tx1"/>
              </a:solidFill>
            </a:endParaRPr>
          </a:p>
          <a:p>
            <a:pPr algn="l" rtl="0"/>
            <a:r>
              <a:rPr lang="en-US" sz="2400" dirty="0" smtClean="0">
                <a:solidFill>
                  <a:schemeClr val="tx1"/>
                </a:solidFill>
              </a:rPr>
              <a:t>Social </a:t>
            </a:r>
            <a:r>
              <a:rPr lang="en-US" sz="2400" dirty="0">
                <a:solidFill>
                  <a:schemeClr val="tx1"/>
                </a:solidFill>
              </a:rPr>
              <a:t>situations causing significant anxiety may be avoided altogether, resulting in social and academic/occupational impairment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sz="2400" dirty="0" smtClean="0">
              <a:solidFill>
                <a:schemeClr val="tx1"/>
              </a:solidFill>
            </a:endParaRPr>
          </a:p>
          <a:p>
            <a:pPr algn="l"/>
            <a:r>
              <a:rPr lang="en-US" sz="2400" dirty="0" smtClean="0">
                <a:solidFill>
                  <a:schemeClr val="tx1"/>
                </a:solidFill>
              </a:rPr>
              <a:t>A </a:t>
            </a:r>
            <a:r>
              <a:rPr lang="en-US" sz="2400" dirty="0">
                <a:solidFill>
                  <a:schemeClr val="tx1"/>
                </a:solidFill>
              </a:rPr>
              <a:t>subtype of social anxiety disorder is the </a:t>
            </a:r>
            <a:r>
              <a:rPr lang="en-US" sz="2400" b="1" dirty="0">
                <a:solidFill>
                  <a:schemeClr val="tx1"/>
                </a:solidFill>
              </a:rPr>
              <a:t>performance type</a:t>
            </a:r>
            <a:r>
              <a:rPr lang="en-US" sz="2400" dirty="0">
                <a:solidFill>
                  <a:schemeClr val="tx1"/>
                </a:solidFill>
              </a:rPr>
              <a:t>, where fear and anxiety are only experienced during speaking or performing in public, but not in other types of social situations</a:t>
            </a:r>
            <a:endParaRPr lang="ar-AE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8472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400" b="1" dirty="0">
                <a:solidFill>
                  <a:schemeClr val="tx1"/>
                </a:solidFill>
              </a:rPr>
              <a:t>Epidemiology</a:t>
            </a:r>
          </a:p>
          <a:p>
            <a:pPr algn="l"/>
            <a:r>
              <a:rPr lang="en-US" sz="2400" dirty="0">
                <a:solidFill>
                  <a:schemeClr val="tx1"/>
                </a:solidFill>
              </a:rPr>
              <a:t>■■ Median age of onset for social anxiety disorder is 13 years.</a:t>
            </a:r>
          </a:p>
          <a:p>
            <a:pPr algn="l"/>
            <a:r>
              <a:rPr lang="en-US" sz="2400" dirty="0">
                <a:solidFill>
                  <a:schemeClr val="tx1"/>
                </a:solidFill>
              </a:rPr>
              <a:t>■■ Social anxiety disorder occurs equally in men and women</a:t>
            </a:r>
            <a:endParaRPr lang="ar-JO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38016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562600"/>
          </a:xfrm>
        </p:spPr>
        <p:txBody>
          <a:bodyPr>
            <a:normAutofit/>
          </a:bodyPr>
          <a:lstStyle/>
          <a:p>
            <a:pPr algn="l"/>
            <a:r>
              <a:rPr lang="en-US" sz="3800" b="1" dirty="0">
                <a:solidFill>
                  <a:schemeClr val="tx1"/>
                </a:solidFill>
              </a:rPr>
              <a:t>Diagnosis and DSM-5 </a:t>
            </a:r>
            <a:r>
              <a:rPr lang="en-US" sz="3800" b="1" dirty="0" smtClean="0">
                <a:solidFill>
                  <a:schemeClr val="tx1"/>
                </a:solidFill>
              </a:rPr>
              <a:t>Criteria</a:t>
            </a:r>
            <a:endParaRPr lang="ar-JO" sz="3800" b="1" dirty="0" smtClean="0">
              <a:solidFill>
                <a:schemeClr val="tx1"/>
              </a:solidFill>
            </a:endParaRPr>
          </a:p>
          <a:p>
            <a:pPr algn="l"/>
            <a:endParaRPr lang="en-US" sz="100" b="1" dirty="0">
              <a:solidFill>
                <a:schemeClr val="tx1"/>
              </a:solidFill>
            </a:endParaRPr>
          </a:p>
          <a:p>
            <a:pPr algn="l"/>
            <a:r>
              <a:rPr lang="en-US" dirty="0">
                <a:solidFill>
                  <a:schemeClr val="tx1"/>
                </a:solidFill>
              </a:rPr>
              <a:t>■■ Persistent, excessive fear elicited by a specific situation or object which is</a:t>
            </a:r>
          </a:p>
          <a:p>
            <a:pPr algn="l"/>
            <a:r>
              <a:rPr lang="en-US" dirty="0">
                <a:solidFill>
                  <a:schemeClr val="tx1"/>
                </a:solidFill>
              </a:rPr>
              <a:t>out of proportion to any actual danger/threat.</a:t>
            </a:r>
          </a:p>
          <a:p>
            <a:pPr algn="l"/>
            <a:r>
              <a:rPr lang="en-US" dirty="0">
                <a:solidFill>
                  <a:schemeClr val="tx1"/>
                </a:solidFill>
              </a:rPr>
              <a:t>■■ Exposure to the situation triggers an immediate fear response.</a:t>
            </a:r>
          </a:p>
          <a:p>
            <a:pPr algn="l"/>
            <a:r>
              <a:rPr lang="en-US" dirty="0">
                <a:solidFill>
                  <a:schemeClr val="tx1"/>
                </a:solidFill>
              </a:rPr>
              <a:t>■■ Situation or object is avoided when possible or tolerated with intense</a:t>
            </a:r>
          </a:p>
          <a:p>
            <a:pPr algn="l"/>
            <a:r>
              <a:rPr lang="en-US" dirty="0">
                <a:solidFill>
                  <a:schemeClr val="tx1"/>
                </a:solidFill>
              </a:rPr>
              <a:t>anxiety.</a:t>
            </a:r>
          </a:p>
          <a:p>
            <a:pPr algn="l"/>
            <a:r>
              <a:rPr lang="fr-FR" dirty="0">
                <a:solidFill>
                  <a:schemeClr val="tx1"/>
                </a:solidFill>
              </a:rPr>
              <a:t>■■ </a:t>
            </a:r>
            <a:r>
              <a:rPr lang="fr-FR" dirty="0" err="1">
                <a:solidFill>
                  <a:schemeClr val="tx1"/>
                </a:solidFill>
              </a:rPr>
              <a:t>Symptoms</a:t>
            </a:r>
            <a:r>
              <a:rPr lang="fr-FR" dirty="0">
                <a:solidFill>
                  <a:schemeClr val="tx1"/>
                </a:solidFill>
              </a:rPr>
              <a:t> cause </a:t>
            </a:r>
            <a:r>
              <a:rPr lang="fr-FR" dirty="0" err="1">
                <a:solidFill>
                  <a:schemeClr val="tx1"/>
                </a:solidFill>
              </a:rPr>
              <a:t>significant</a:t>
            </a:r>
            <a:r>
              <a:rPr lang="fr-FR" dirty="0">
                <a:solidFill>
                  <a:schemeClr val="tx1"/>
                </a:solidFill>
              </a:rPr>
              <a:t> social or </a:t>
            </a:r>
            <a:r>
              <a:rPr lang="fr-FR" dirty="0" err="1">
                <a:solidFill>
                  <a:schemeClr val="tx1"/>
                </a:solidFill>
              </a:rPr>
              <a:t>occupational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dysfunction</a:t>
            </a:r>
            <a:r>
              <a:rPr lang="fr-FR" dirty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dirty="0">
                <a:solidFill>
                  <a:schemeClr val="tx1"/>
                </a:solidFill>
              </a:rPr>
              <a:t>■■ Duration ≥6 months.</a:t>
            </a:r>
          </a:p>
          <a:p>
            <a:pPr algn="l"/>
            <a:r>
              <a:rPr lang="en-US" dirty="0">
                <a:solidFill>
                  <a:schemeClr val="tx1"/>
                </a:solidFill>
              </a:rPr>
              <a:t>■■ Symptoms not solely due to another mental disorder, substance (</a:t>
            </a:r>
            <a:r>
              <a:rPr lang="en-US" dirty="0" err="1">
                <a:solidFill>
                  <a:schemeClr val="tx1"/>
                </a:solidFill>
              </a:rPr>
              <a:t>medica</a:t>
            </a:r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en-US" dirty="0" err="1">
                <a:solidFill>
                  <a:schemeClr val="tx1"/>
                </a:solidFill>
              </a:rPr>
              <a:t>tion</a:t>
            </a:r>
            <a:r>
              <a:rPr lang="en-US" dirty="0">
                <a:solidFill>
                  <a:schemeClr val="tx1"/>
                </a:solidFill>
              </a:rPr>
              <a:t> or drug), or another medical condition.</a:t>
            </a:r>
            <a:endParaRPr lang="ar-JO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234849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7543801" cy="4267200"/>
          </a:xfrm>
        </p:spPr>
        <p:txBody>
          <a:bodyPr>
            <a:normAutofit/>
          </a:bodyPr>
          <a:lstStyle/>
          <a:p>
            <a:pPr algn="l"/>
            <a:r>
              <a:rPr lang="en-US" sz="3500" b="1" dirty="0">
                <a:solidFill>
                  <a:schemeClr val="tx1"/>
                </a:solidFill>
              </a:rPr>
              <a:t>Treatment</a:t>
            </a:r>
            <a:endParaRPr lang="en-US" b="1" dirty="0">
              <a:solidFill>
                <a:schemeClr val="tx1"/>
              </a:solidFill>
            </a:endParaRPr>
          </a:p>
          <a:p>
            <a:pPr algn="l"/>
            <a:r>
              <a:rPr lang="en-US" dirty="0">
                <a:solidFill>
                  <a:schemeClr val="tx1"/>
                </a:solidFill>
              </a:rPr>
              <a:t>■■ Treatment of choice: CBT.</a:t>
            </a:r>
          </a:p>
          <a:p>
            <a:pPr algn="l"/>
            <a:r>
              <a:rPr lang="en-US" dirty="0">
                <a:solidFill>
                  <a:schemeClr val="tx1"/>
                </a:solidFill>
              </a:rPr>
              <a:t>■■ First-line medication, if needed: SSRIs (e.g., sertraline, fluoxetine) </a:t>
            </a:r>
            <a:endParaRPr lang="en-US" dirty="0" smtClean="0">
              <a:solidFill>
                <a:schemeClr val="tx1"/>
              </a:solidFill>
            </a:endParaRP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■■ </a:t>
            </a:r>
            <a:r>
              <a:rPr lang="en-US" dirty="0">
                <a:solidFill>
                  <a:schemeClr val="tx1"/>
                </a:solidFill>
              </a:rPr>
              <a:t>Benzodiazepines (e.g., clonazepam, lorazepam) can be used as </a:t>
            </a:r>
            <a:r>
              <a:rPr lang="en-US" dirty="0" smtClean="0">
                <a:solidFill>
                  <a:schemeClr val="tx1"/>
                </a:solidFill>
              </a:rPr>
              <a:t>scheduled or </a:t>
            </a:r>
            <a:r>
              <a:rPr lang="en-US" dirty="0">
                <a:solidFill>
                  <a:schemeClr val="tx1"/>
                </a:solidFill>
              </a:rPr>
              <a:t>PRN.</a:t>
            </a:r>
          </a:p>
          <a:p>
            <a:pPr algn="l"/>
            <a:r>
              <a:rPr lang="en-US" dirty="0">
                <a:solidFill>
                  <a:schemeClr val="tx1"/>
                </a:solidFill>
              </a:rPr>
              <a:t>■■ </a:t>
            </a:r>
            <a:r>
              <a:rPr lang="en-US" b="1" dirty="0">
                <a:solidFill>
                  <a:schemeClr val="tx1"/>
                </a:solidFill>
              </a:rPr>
              <a:t>Beta-blockers </a:t>
            </a:r>
            <a:r>
              <a:rPr lang="en-US" dirty="0">
                <a:solidFill>
                  <a:schemeClr val="tx1"/>
                </a:solidFill>
              </a:rPr>
              <a:t>(e.g., atenolol, </a:t>
            </a:r>
            <a:r>
              <a:rPr lang="en-US" b="1" dirty="0">
                <a:solidFill>
                  <a:schemeClr val="tx1"/>
                </a:solidFill>
              </a:rPr>
              <a:t>propranolol) </a:t>
            </a:r>
            <a:r>
              <a:rPr lang="en-US" dirty="0">
                <a:solidFill>
                  <a:schemeClr val="tx1"/>
                </a:solidFill>
              </a:rPr>
              <a:t>for performance </a:t>
            </a:r>
            <a:r>
              <a:rPr lang="en-US" dirty="0" smtClean="0">
                <a:solidFill>
                  <a:schemeClr val="tx1"/>
                </a:solidFill>
              </a:rPr>
              <a:t>anxiety/ public speaking.</a:t>
            </a:r>
            <a:endParaRPr lang="en-US" dirty="0">
              <a:solidFill>
                <a:schemeClr val="tx1"/>
              </a:solidFill>
            </a:endParaRPr>
          </a:p>
          <a:p>
            <a:pPr algn="l"/>
            <a:endParaRPr lang="ar-A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507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 b="1" dirty="0" smtClean="0">
                <a:solidFill>
                  <a:schemeClr val="tx1"/>
                </a:solidFill>
              </a:rPr>
              <a:t>Selective </a:t>
            </a:r>
            <a:r>
              <a:rPr lang="en-US" b="1" dirty="0">
                <a:solidFill>
                  <a:schemeClr val="tx1"/>
                </a:solidFill>
              </a:rPr>
              <a:t>mutism: </a:t>
            </a:r>
            <a:endParaRPr lang="ar-AE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435280" cy="4572000"/>
          </a:xfrm>
        </p:spPr>
        <p:txBody>
          <a:bodyPr>
            <a:normAutofit/>
          </a:bodyPr>
          <a:lstStyle/>
          <a:p>
            <a:pPr algn="l" rtl="0"/>
            <a:r>
              <a:rPr lang="en-US" sz="2800" dirty="0"/>
              <a:t>Is a </a:t>
            </a:r>
            <a:r>
              <a:rPr lang="en-US" sz="2800" b="1" u="sng" dirty="0">
                <a:solidFill>
                  <a:srgbClr val="FF0000"/>
                </a:solidFill>
              </a:rPr>
              <a:t>rare</a:t>
            </a:r>
            <a:r>
              <a:rPr lang="en-US" sz="2800" dirty="0"/>
              <a:t> condition characterized by failure to speak in specific situations for at least </a:t>
            </a:r>
            <a:r>
              <a:rPr lang="en-US" sz="2800" b="1" u="sng" dirty="0">
                <a:solidFill>
                  <a:srgbClr val="FF0000"/>
                </a:solidFill>
              </a:rPr>
              <a:t>1</a:t>
            </a:r>
            <a:r>
              <a:rPr lang="en-US" sz="2800" dirty="0"/>
              <a:t> month, despite the intact ability to comprehend and use language.</a:t>
            </a:r>
          </a:p>
          <a:p>
            <a:pPr algn="l" rtl="0"/>
            <a:r>
              <a:rPr lang="en-US" sz="2800" dirty="0"/>
              <a:t>Onset typically starts during childhood.</a:t>
            </a:r>
          </a:p>
          <a:p>
            <a:pPr algn="l" rtl="0"/>
            <a:r>
              <a:rPr lang="en-US" sz="2800" dirty="0"/>
              <a:t>The majority of them suffer particularly from social anxiety.</a:t>
            </a:r>
          </a:p>
          <a:p>
            <a:pPr algn="l" rtl="0"/>
            <a:r>
              <a:rPr lang="en-US" sz="2800" dirty="0"/>
              <a:t>They may remain completely silent , whisper, or use non-verbal communication (writing – gesturing).</a:t>
            </a:r>
          </a:p>
          <a:p>
            <a:pPr algn="l" rtl="0"/>
            <a:endParaRPr lang="en-US" sz="2800" dirty="0"/>
          </a:p>
          <a:p>
            <a:pPr algn="l" rtl="0"/>
            <a:endParaRPr lang="ar-AE" sz="2800" dirty="0"/>
          </a:p>
        </p:txBody>
      </p:sp>
    </p:spTree>
    <p:extLst>
      <p:ext uri="{BB962C8B-B14F-4D97-AF65-F5344CB8AC3E}">
        <p14:creationId xmlns:p14="http://schemas.microsoft.com/office/powerpoint/2010/main" val="2884136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507288" cy="1399032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Diagnosis and DSM-5 Criteria :</a:t>
            </a:r>
            <a:endParaRPr lang="ar-AE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772816"/>
            <a:ext cx="8229600" cy="4572000"/>
          </a:xfrm>
        </p:spPr>
        <p:txBody>
          <a:bodyPr>
            <a:normAutofit/>
          </a:bodyPr>
          <a:lstStyle/>
          <a:p>
            <a:pPr algn="l" rtl="0"/>
            <a:r>
              <a:rPr lang="en-US" sz="2400" dirty="0">
                <a:solidFill>
                  <a:schemeClr val="tx1"/>
                </a:solidFill>
              </a:rPr>
              <a:t>Consistent failure to speak in select social situations (e.g., school) despite speech ability in other scenarios.</a:t>
            </a:r>
          </a:p>
          <a:p>
            <a:pPr algn="l" rtl="0"/>
            <a:r>
              <a:rPr lang="en-US" sz="2400" dirty="0">
                <a:solidFill>
                  <a:schemeClr val="tx1"/>
                </a:solidFill>
              </a:rPr>
              <a:t>Mutism is not due to a language difficulty or a communication disorder.</a:t>
            </a:r>
          </a:p>
          <a:p>
            <a:pPr algn="l" rtl="0"/>
            <a:r>
              <a:rPr lang="en-US" sz="2400" dirty="0">
                <a:solidFill>
                  <a:schemeClr val="tx1"/>
                </a:solidFill>
              </a:rPr>
              <a:t>Symptoms cause significant impairment in academic, occupational, or social functioning.</a:t>
            </a:r>
          </a:p>
          <a:p>
            <a:pPr algn="l" rtl="0"/>
            <a:r>
              <a:rPr lang="en-US" sz="2400" dirty="0">
                <a:solidFill>
                  <a:schemeClr val="tx1"/>
                </a:solidFill>
              </a:rPr>
              <a:t> Symptoms last &gt;1 month (extending beyond 1st month of school).</a:t>
            </a:r>
          </a:p>
          <a:p>
            <a:pPr algn="l" rtl="0"/>
            <a:endParaRPr lang="ar-AE" sz="240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4800" y="4953000"/>
            <a:ext cx="7986464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3200" b="1" dirty="0">
                <a:latin typeface="MyriadPro-Bold"/>
              </a:rPr>
              <a:t>Treatment</a:t>
            </a:r>
          </a:p>
          <a:p>
            <a:pPr algn="l"/>
            <a:r>
              <a:rPr lang="en-US" sz="800" dirty="0">
                <a:latin typeface="ZapfDingbatsStd"/>
              </a:rPr>
              <a:t>■■ </a:t>
            </a:r>
            <a:r>
              <a:rPr lang="en-US" dirty="0">
                <a:latin typeface="WarnockPro-Light"/>
              </a:rPr>
              <a:t>Psychotherapy: CBT, family therapy.</a:t>
            </a:r>
          </a:p>
          <a:p>
            <a:pPr algn="l"/>
            <a:r>
              <a:rPr lang="en-US" sz="800" dirty="0">
                <a:latin typeface="ZapfDingbatsStd"/>
              </a:rPr>
              <a:t>■■ </a:t>
            </a:r>
            <a:r>
              <a:rPr lang="en-US" dirty="0">
                <a:latin typeface="WarnockPro-Light"/>
              </a:rPr>
              <a:t>Medications: SSRIs (especially with comorbid social anxiety disorder).</a:t>
            </a: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202112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228600"/>
            <a:ext cx="883920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800" b="1" dirty="0" smtClean="0"/>
              <a:t>* Signs </a:t>
            </a:r>
            <a:r>
              <a:rPr lang="en-US" sz="2800" b="1" dirty="0"/>
              <a:t>and Symptoms of Anxiety </a:t>
            </a:r>
            <a:endParaRPr lang="en-US" sz="2800" b="1" dirty="0" smtClean="0"/>
          </a:p>
          <a:p>
            <a:pPr algn="l"/>
            <a:r>
              <a:rPr lang="en-US" sz="2800" dirty="0" smtClean="0"/>
              <a:t>Constitutional-- </a:t>
            </a:r>
            <a:r>
              <a:rPr lang="en-US" sz="2800" dirty="0"/>
              <a:t>Fatigue, diaphoresis, shivering </a:t>
            </a:r>
            <a:endParaRPr lang="en-US" sz="2800" dirty="0" smtClean="0"/>
          </a:p>
          <a:p>
            <a:pPr algn="l"/>
            <a:endParaRPr lang="en-US" sz="2800" dirty="0" smtClean="0"/>
          </a:p>
          <a:p>
            <a:pPr algn="l"/>
            <a:r>
              <a:rPr lang="en-US" sz="2800" dirty="0" smtClean="0"/>
              <a:t>Cardiac -- Chest </a:t>
            </a:r>
            <a:r>
              <a:rPr lang="en-US" sz="2800" dirty="0"/>
              <a:t>pain, palpitations, tachycardia, hypertension </a:t>
            </a:r>
            <a:endParaRPr lang="en-US" sz="2800" dirty="0" smtClean="0"/>
          </a:p>
          <a:p>
            <a:pPr algn="l"/>
            <a:endParaRPr lang="en-US" sz="2800" dirty="0" smtClean="0"/>
          </a:p>
          <a:p>
            <a:pPr algn="l"/>
            <a:r>
              <a:rPr lang="en-US" sz="2800" dirty="0" smtClean="0"/>
              <a:t>Pulmonary--  </a:t>
            </a:r>
            <a:r>
              <a:rPr lang="en-US" sz="2800" dirty="0"/>
              <a:t>Shortness of breath, hyperventilation </a:t>
            </a:r>
            <a:endParaRPr lang="en-US" sz="2800" dirty="0" smtClean="0"/>
          </a:p>
          <a:p>
            <a:pPr algn="l"/>
            <a:endParaRPr lang="en-US" sz="2800" dirty="0"/>
          </a:p>
          <a:p>
            <a:pPr algn="l"/>
            <a:r>
              <a:rPr lang="en-US" sz="2800" dirty="0" smtClean="0"/>
              <a:t>Neurologic</a:t>
            </a:r>
            <a:r>
              <a:rPr lang="en-US" sz="2800" dirty="0"/>
              <a:t>/ </a:t>
            </a:r>
            <a:r>
              <a:rPr lang="en-US" sz="2800" dirty="0" smtClean="0"/>
              <a:t>musculoskeletal --Vertigo</a:t>
            </a:r>
            <a:r>
              <a:rPr lang="en-US" sz="2800" dirty="0"/>
              <a:t>, light-headedness, </a:t>
            </a:r>
            <a:r>
              <a:rPr lang="en-US" sz="2800" dirty="0" err="1"/>
              <a:t>paresthesias</a:t>
            </a:r>
            <a:r>
              <a:rPr lang="en-US" sz="2800" dirty="0"/>
              <a:t>, tremors, insomnia, muscle </a:t>
            </a:r>
            <a:r>
              <a:rPr lang="en-US" sz="2800" dirty="0" smtClean="0"/>
              <a:t>tension</a:t>
            </a:r>
          </a:p>
          <a:p>
            <a:pPr algn="l"/>
            <a:r>
              <a:rPr lang="en-US" sz="2800" dirty="0" smtClean="0"/>
              <a:t> </a:t>
            </a:r>
          </a:p>
          <a:p>
            <a:pPr algn="l"/>
            <a:r>
              <a:rPr lang="en-US" sz="2800" dirty="0" smtClean="0"/>
              <a:t>Gastrointestinal--- </a:t>
            </a:r>
            <a:r>
              <a:rPr lang="en-US" sz="2800" dirty="0"/>
              <a:t>abdominal discomfort, anorexia, nausea, emesis, diarrhea, constipation</a:t>
            </a:r>
            <a:endParaRPr lang="ar-JO" sz="2400" dirty="0"/>
          </a:p>
        </p:txBody>
      </p:sp>
    </p:spTree>
    <p:extLst>
      <p:ext uri="{BB962C8B-B14F-4D97-AF65-F5344CB8AC3E}">
        <p14:creationId xmlns:p14="http://schemas.microsoft.com/office/powerpoint/2010/main" val="220050517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399032"/>
          </a:xfrm>
        </p:spPr>
        <p:txBody>
          <a:bodyPr/>
          <a:lstStyle/>
          <a:p>
            <a:pPr rtl="0"/>
            <a:r>
              <a:rPr lang="en-US" b="1" dirty="0" smtClean="0"/>
              <a:t>Separation </a:t>
            </a:r>
            <a:r>
              <a:rPr lang="en-US" b="1" dirty="0"/>
              <a:t>anxiety disorder:</a:t>
            </a:r>
            <a:endParaRPr lang="ar-AE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2400" dirty="0">
                <a:solidFill>
                  <a:schemeClr val="tx1"/>
                </a:solidFill>
              </a:rPr>
              <a:t>Separation anxiety typically emerges by 1 year old and peaks by 18 months.</a:t>
            </a:r>
          </a:p>
          <a:p>
            <a:pPr algn="l" rtl="0"/>
            <a:r>
              <a:rPr lang="en-US" sz="2400" dirty="0">
                <a:solidFill>
                  <a:schemeClr val="tx1"/>
                </a:solidFill>
              </a:rPr>
              <a:t>It is considered pathological when it become extreme or developmentally inappropriate .</a:t>
            </a:r>
          </a:p>
          <a:p>
            <a:pPr algn="l" rtl="0"/>
            <a:r>
              <a:rPr lang="en-US" sz="2400" dirty="0">
                <a:solidFill>
                  <a:schemeClr val="tx1"/>
                </a:solidFill>
              </a:rPr>
              <a:t>It may be preceded by a stressful life event.</a:t>
            </a:r>
          </a:p>
          <a:p>
            <a:pPr algn="l" rtl="0"/>
            <a:r>
              <a:rPr lang="en-US" sz="2400" dirty="0">
                <a:solidFill>
                  <a:schemeClr val="tx1"/>
                </a:solidFill>
              </a:rPr>
              <a:t>It may lead to complaints of somatic symptoms to avoid school or work.</a:t>
            </a:r>
            <a:endParaRPr lang="ar-AE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1591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435280" cy="1399032"/>
          </a:xfrm>
        </p:spPr>
        <p:txBody>
          <a:bodyPr/>
          <a:lstStyle/>
          <a:p>
            <a:r>
              <a:rPr lang="en-US" b="1" dirty="0"/>
              <a:t>Diagnosis and DSM-5 Criteria :</a:t>
            </a:r>
            <a:endParaRPr lang="ar-AE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2548"/>
            <a:ext cx="8229600" cy="4549808"/>
          </a:xfrm>
        </p:spPr>
        <p:txBody>
          <a:bodyPr>
            <a:normAutofit/>
          </a:bodyPr>
          <a:lstStyle/>
          <a:p>
            <a:pPr algn="l" rtl="0"/>
            <a:r>
              <a:rPr lang="en-US" sz="2400" dirty="0">
                <a:solidFill>
                  <a:schemeClr val="tx1"/>
                </a:solidFill>
              </a:rPr>
              <a:t>Excessive and developmentally inappropriate fear/anxiety regarding separation from attachment figures, with at least three of the following: </a:t>
            </a:r>
          </a:p>
          <a:p>
            <a:pPr marL="64008" indent="0" algn="l" rtl="0">
              <a:buNone/>
            </a:pPr>
            <a:r>
              <a:rPr lang="en-US" sz="2400" dirty="0">
                <a:solidFill>
                  <a:schemeClr val="tx1"/>
                </a:solidFill>
              </a:rPr>
              <a:t>-Separation from attachment figures leads to extreme distress.</a:t>
            </a:r>
          </a:p>
          <a:p>
            <a:pPr marL="64008" indent="0" algn="l" rtl="0">
              <a:buNone/>
            </a:pPr>
            <a:r>
              <a:rPr lang="en-US" sz="2400" dirty="0">
                <a:solidFill>
                  <a:schemeClr val="tx1"/>
                </a:solidFill>
              </a:rPr>
              <a:t>-Excessive worry about loss of or harm to attachment figures.</a:t>
            </a:r>
          </a:p>
          <a:p>
            <a:pPr marL="64008" indent="0" algn="l" rtl="0">
              <a:buNone/>
            </a:pPr>
            <a:r>
              <a:rPr lang="en-US" sz="2400" dirty="0">
                <a:solidFill>
                  <a:schemeClr val="tx1"/>
                </a:solidFill>
              </a:rPr>
              <a:t>-Excessive worry about experiencing an event that leads to separation from attachment figures. 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64008" indent="0" algn="l" rtl="0">
              <a:buNone/>
            </a:pPr>
            <a:r>
              <a:rPr lang="en-US" sz="2400" dirty="0">
                <a:solidFill>
                  <a:schemeClr val="tx1"/>
                </a:solidFill>
              </a:rPr>
              <a:t>-Reluctance to leave home, or attend school or work.</a:t>
            </a:r>
          </a:p>
          <a:p>
            <a:pPr marL="64008" indent="0" algn="l" rtl="0">
              <a:buNone/>
            </a:pPr>
            <a:r>
              <a:rPr lang="en-US" sz="2400" dirty="0">
                <a:solidFill>
                  <a:schemeClr val="tx1"/>
                </a:solidFill>
              </a:rPr>
              <a:t>-Reluctance to be alone.</a:t>
            </a:r>
          </a:p>
          <a:p>
            <a:pPr marL="64008" indent="0" algn="l" rtl="0">
              <a:buNone/>
            </a:pPr>
            <a:r>
              <a:rPr lang="en-US" sz="2400" dirty="0">
                <a:solidFill>
                  <a:schemeClr val="tx1"/>
                </a:solidFill>
              </a:rPr>
              <a:t>-Reluctance to sleep alone or away from home</a:t>
            </a:r>
            <a:endParaRPr lang="ar-AE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9621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6048672"/>
          </a:xfrm>
        </p:spPr>
        <p:txBody>
          <a:bodyPr>
            <a:normAutofit/>
          </a:bodyPr>
          <a:lstStyle/>
          <a:p>
            <a:pPr marL="64008" indent="0" algn="l" rtl="0"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. </a:t>
            </a:r>
            <a:endParaRPr lang="en-US" sz="2400" dirty="0">
              <a:solidFill>
                <a:schemeClr val="tx1"/>
              </a:solidFill>
            </a:endParaRPr>
          </a:p>
          <a:p>
            <a:pPr marL="64008" indent="0" algn="l" rtl="0">
              <a:buNone/>
            </a:pPr>
            <a:r>
              <a:rPr lang="en-US" sz="2400" dirty="0">
                <a:solidFill>
                  <a:schemeClr val="tx1"/>
                </a:solidFill>
              </a:rPr>
              <a:t>-Complaints of physical symptoms when separated from major attachment figures.</a:t>
            </a:r>
          </a:p>
          <a:p>
            <a:pPr marL="64008" indent="0" algn="l" rtl="0">
              <a:buNone/>
            </a:pPr>
            <a:r>
              <a:rPr lang="en-US" sz="2400" dirty="0">
                <a:solidFill>
                  <a:schemeClr val="tx1"/>
                </a:solidFill>
              </a:rPr>
              <a:t>-Nightmares of separation and refusal to sleep without proximity to attachment figure.</a:t>
            </a:r>
          </a:p>
          <a:p>
            <a:pPr marL="64008" indent="0" algn="l" rtl="0">
              <a:buNone/>
            </a:pPr>
            <a:r>
              <a:rPr lang="en-US" sz="2400" dirty="0">
                <a:solidFill>
                  <a:schemeClr val="tx1"/>
                </a:solidFill>
              </a:rPr>
              <a:t>-Lasts for ≥ 4 weeks in children/adolescents and ≥ 6 months in adults. </a:t>
            </a:r>
          </a:p>
          <a:p>
            <a:pPr marL="64008" indent="0" algn="l" rtl="0">
              <a:buNone/>
            </a:pPr>
            <a:r>
              <a:rPr lang="en-US" sz="2400" dirty="0">
                <a:solidFill>
                  <a:schemeClr val="tx1"/>
                </a:solidFill>
              </a:rPr>
              <a:t>-Symptoms cause significant social, academic, or occupational dysfunction. </a:t>
            </a:r>
          </a:p>
          <a:p>
            <a:pPr marL="64008" indent="0" algn="l" rtl="0">
              <a:buNone/>
            </a:pPr>
            <a:r>
              <a:rPr lang="en-US" sz="2400" dirty="0">
                <a:solidFill>
                  <a:schemeClr val="tx1"/>
                </a:solidFill>
              </a:rPr>
              <a:t>-Symptoms not due to another mental disorder</a:t>
            </a:r>
          </a:p>
          <a:p>
            <a:pPr algn="l" rtl="0">
              <a:buFontTx/>
              <a:buChar char="-"/>
            </a:pPr>
            <a:endParaRPr lang="ar-AE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2087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US" sz="3200" b="1" dirty="0"/>
              <a:t>Treatment</a:t>
            </a:r>
            <a:endParaRPr lang="en-US" b="1" dirty="0"/>
          </a:p>
          <a:p>
            <a:pPr algn="l"/>
            <a:r>
              <a:rPr lang="en-US" dirty="0"/>
              <a:t>■■ Psychotherapy: CBT, family therapy.</a:t>
            </a:r>
          </a:p>
          <a:p>
            <a:pPr algn="l"/>
            <a:r>
              <a:rPr lang="en-US" dirty="0"/>
              <a:t>■■ Medications: SSRIs can be effective as an adjunct to therapy</a:t>
            </a: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36783237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 rtl="0">
              <a:buNone/>
            </a:pPr>
            <a:r>
              <a:rPr lang="en-US" sz="8800" dirty="0" smtClean="0"/>
              <a:t>Thank you</a:t>
            </a:r>
            <a:endParaRPr lang="en-US" sz="8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2800" dirty="0">
                <a:solidFill>
                  <a:schemeClr val="tx1"/>
                </a:solidFill>
              </a:rPr>
              <a:t>It’s the most common form of psychopathology.</a:t>
            </a:r>
          </a:p>
          <a:p>
            <a:pPr algn="l" rtl="0"/>
            <a:r>
              <a:rPr lang="en-US" sz="2800" dirty="0">
                <a:solidFill>
                  <a:schemeClr val="tx1"/>
                </a:solidFill>
              </a:rPr>
              <a:t>Lifetime prevalence : females 30% - males 19%.</a:t>
            </a:r>
          </a:p>
          <a:p>
            <a:pPr algn="l" rtl="0"/>
            <a:r>
              <a:rPr lang="en-US" sz="2800" dirty="0">
                <a:solidFill>
                  <a:schemeClr val="tx1"/>
                </a:solidFill>
              </a:rPr>
              <a:t>More frequently seen in women compared to men (2:1) .</a:t>
            </a:r>
            <a:endParaRPr lang="ar-AE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1670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Anxiety Disorders:</a:t>
            </a:r>
            <a:endParaRPr lang="ar-AE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</a:rPr>
              <a:t>Generalized </a:t>
            </a:r>
            <a:r>
              <a:rPr lang="en-US" dirty="0">
                <a:solidFill>
                  <a:schemeClr val="tx1"/>
                </a:solidFill>
              </a:rPr>
              <a:t>Anxiety Disorder(GAD</a:t>
            </a:r>
            <a:r>
              <a:rPr lang="en-US" dirty="0" smtClean="0">
                <a:solidFill>
                  <a:schemeClr val="tx1"/>
                </a:solidFill>
              </a:rPr>
              <a:t>).</a:t>
            </a:r>
            <a:endParaRPr lang="en-US" dirty="0" smtClean="0">
              <a:solidFill>
                <a:schemeClr val="tx1"/>
              </a:solidFill>
            </a:endParaRPr>
          </a:p>
          <a:p>
            <a:pPr algn="l" rtl="0"/>
            <a:r>
              <a:rPr lang="en-US" dirty="0" smtClean="0">
                <a:solidFill>
                  <a:schemeClr val="tx1"/>
                </a:solidFill>
              </a:rPr>
              <a:t>Panic </a:t>
            </a:r>
            <a:r>
              <a:rPr lang="en-US" dirty="0">
                <a:solidFill>
                  <a:schemeClr val="tx1"/>
                </a:solidFill>
              </a:rPr>
              <a:t>disorder.</a:t>
            </a:r>
          </a:p>
          <a:p>
            <a:pPr algn="l" rtl="0"/>
            <a:r>
              <a:rPr lang="en-US" dirty="0">
                <a:solidFill>
                  <a:schemeClr val="tx1"/>
                </a:solidFill>
              </a:rPr>
              <a:t>Agoraphobia.</a:t>
            </a:r>
          </a:p>
          <a:p>
            <a:pPr algn="l" rtl="0"/>
            <a:r>
              <a:rPr lang="en-US" dirty="0">
                <a:solidFill>
                  <a:schemeClr val="tx1"/>
                </a:solidFill>
              </a:rPr>
              <a:t>Specific Phobias/Social anxiety Disorder.</a:t>
            </a:r>
          </a:p>
          <a:p>
            <a:pPr algn="l" rtl="0"/>
            <a:r>
              <a:rPr lang="en-US" dirty="0">
                <a:solidFill>
                  <a:schemeClr val="tx1"/>
                </a:solidFill>
              </a:rPr>
              <a:t>Selective mutism.</a:t>
            </a:r>
          </a:p>
          <a:p>
            <a:pPr algn="l" rtl="0"/>
            <a:r>
              <a:rPr lang="en-US" dirty="0">
                <a:solidFill>
                  <a:schemeClr val="tx1"/>
                </a:solidFill>
              </a:rPr>
              <a:t>Separation Anxiety Disorder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algn="l" rtl="0"/>
            <a:r>
              <a:rPr lang="en-US" dirty="0" smtClean="0">
                <a:solidFill>
                  <a:schemeClr val="tx1"/>
                </a:solidFill>
              </a:rPr>
              <a:t>Anxiety due to substance use/withdrawal</a:t>
            </a:r>
            <a:endParaRPr lang="en-US" dirty="0">
              <a:solidFill>
                <a:schemeClr val="tx1"/>
              </a:solidFill>
            </a:endParaRPr>
          </a:p>
          <a:p>
            <a:pPr algn="l" rtl="0"/>
            <a:r>
              <a:rPr lang="en-US" dirty="0" smtClean="0">
                <a:solidFill>
                  <a:schemeClr val="tx1"/>
                </a:solidFill>
              </a:rPr>
              <a:t>Anxiety due to medical condition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3850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 b="1" dirty="0" smtClean="0">
                <a:solidFill>
                  <a:schemeClr val="tx1"/>
                </a:solidFill>
              </a:rPr>
              <a:t>Generalized </a:t>
            </a:r>
            <a:r>
              <a:rPr lang="en-US" b="1" dirty="0">
                <a:solidFill>
                  <a:schemeClr val="tx1"/>
                </a:solidFill>
              </a:rPr>
              <a:t>anxiety Disorder:</a:t>
            </a:r>
            <a:endParaRPr lang="ar-AE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2800" dirty="0" smtClean="0">
                <a:solidFill>
                  <a:schemeClr val="tx1"/>
                </a:solidFill>
              </a:rPr>
              <a:t>Generalized </a:t>
            </a:r>
            <a:r>
              <a:rPr lang="en-US" sz="2800" dirty="0" smtClean="0">
                <a:solidFill>
                  <a:schemeClr val="tx1"/>
                </a:solidFill>
              </a:rPr>
              <a:t>anxiety is the most common studied subtype and commonly described as a sensation of persistent worry and apprehension about common day  problems and events, associated with symptoms involving the chest / abdomen, mental state symptoms.  </a:t>
            </a:r>
            <a:endParaRPr lang="en-US" sz="2800" dirty="0">
              <a:solidFill>
                <a:schemeClr val="tx1"/>
              </a:solidFill>
            </a:endParaRPr>
          </a:p>
          <a:p>
            <a:pPr algn="l" rtl="0">
              <a:buNone/>
            </a:pPr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0430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l" rtl="0">
              <a:buNone/>
            </a:pPr>
            <a:r>
              <a:rPr lang="en-US" dirty="0" smtClean="0">
                <a:solidFill>
                  <a:schemeClr val="tx1"/>
                </a:solidFill>
              </a:rPr>
              <a:t>Autonomic arousal symptoms :</a:t>
            </a:r>
          </a:p>
          <a:p>
            <a:pPr algn="l" rtl="0"/>
            <a:r>
              <a:rPr lang="en-US" dirty="0" smtClean="0">
                <a:solidFill>
                  <a:schemeClr val="tx1"/>
                </a:solidFill>
              </a:rPr>
              <a:t>- Palpitation/HR.</a:t>
            </a:r>
          </a:p>
          <a:p>
            <a:pPr algn="l" rtl="0"/>
            <a:r>
              <a:rPr lang="en-US" dirty="0" smtClean="0">
                <a:solidFill>
                  <a:schemeClr val="tx1"/>
                </a:solidFill>
              </a:rPr>
              <a:t>- Sweating.</a:t>
            </a:r>
          </a:p>
          <a:p>
            <a:pPr algn="l" rtl="0"/>
            <a:r>
              <a:rPr lang="en-US" dirty="0" smtClean="0">
                <a:solidFill>
                  <a:schemeClr val="tx1"/>
                </a:solidFill>
              </a:rPr>
              <a:t>- Trembling/ </a:t>
            </a:r>
          </a:p>
          <a:p>
            <a:pPr algn="l" rtl="0"/>
            <a:r>
              <a:rPr lang="en-US" dirty="0" smtClean="0">
                <a:solidFill>
                  <a:schemeClr val="tx1"/>
                </a:solidFill>
              </a:rPr>
              <a:t>-Shaking.</a:t>
            </a:r>
          </a:p>
          <a:p>
            <a:pPr algn="l" rtl="0"/>
            <a:r>
              <a:rPr lang="en-US" dirty="0" smtClean="0">
                <a:solidFill>
                  <a:schemeClr val="tx1"/>
                </a:solidFill>
              </a:rPr>
              <a:t>- Dry mouth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عنصر نائب للمحتوى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l" rtl="0">
              <a:buNone/>
            </a:pPr>
            <a:r>
              <a:rPr lang="en-US" dirty="0" smtClean="0">
                <a:solidFill>
                  <a:schemeClr val="tx1"/>
                </a:solidFill>
              </a:rPr>
              <a:t>Symptoms involving chest/ abdomen:</a:t>
            </a:r>
          </a:p>
          <a:p>
            <a:pPr algn="l" rtl="0"/>
            <a:r>
              <a:rPr lang="en-US" dirty="0" smtClean="0">
                <a:solidFill>
                  <a:schemeClr val="tx1"/>
                </a:solidFill>
              </a:rPr>
              <a:t>- Difficulty breathing.</a:t>
            </a:r>
          </a:p>
          <a:p>
            <a:pPr algn="l" rtl="0"/>
            <a:r>
              <a:rPr lang="en-US" dirty="0" smtClean="0">
                <a:solidFill>
                  <a:schemeClr val="tx1"/>
                </a:solidFill>
              </a:rPr>
              <a:t>- Choking sensation.</a:t>
            </a:r>
          </a:p>
          <a:p>
            <a:pPr algn="l" rtl="0"/>
            <a:r>
              <a:rPr lang="en-US" dirty="0" smtClean="0">
                <a:solidFill>
                  <a:schemeClr val="tx1"/>
                </a:solidFill>
              </a:rPr>
              <a:t>- Chest pain.</a:t>
            </a:r>
          </a:p>
          <a:p>
            <a:pPr algn="l" rtl="0"/>
            <a:r>
              <a:rPr lang="en-US" dirty="0" smtClean="0">
                <a:solidFill>
                  <a:schemeClr val="tx1"/>
                </a:solidFill>
              </a:rPr>
              <a:t>- Nausea/ stomach churning.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صر نائب للمحتوى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algn="l" rtl="0">
              <a:buNone/>
            </a:pPr>
            <a:r>
              <a:rPr lang="en-US" dirty="0" smtClean="0">
                <a:solidFill>
                  <a:schemeClr val="tx1"/>
                </a:solidFill>
              </a:rPr>
              <a:t>Mental symptoms:</a:t>
            </a:r>
          </a:p>
          <a:p>
            <a:pPr algn="l" rtl="0"/>
            <a:r>
              <a:rPr lang="en-US" dirty="0" smtClean="0">
                <a:solidFill>
                  <a:schemeClr val="tx1"/>
                </a:solidFill>
              </a:rPr>
              <a:t>- Giddiness / fainting.</a:t>
            </a:r>
          </a:p>
          <a:p>
            <a:pPr algn="l" rtl="0"/>
            <a:r>
              <a:rPr lang="en-US" dirty="0" smtClean="0">
                <a:solidFill>
                  <a:schemeClr val="tx1"/>
                </a:solidFill>
              </a:rPr>
              <a:t>- </a:t>
            </a:r>
            <a:r>
              <a:rPr lang="en-US" dirty="0" err="1" smtClean="0">
                <a:solidFill>
                  <a:schemeClr val="tx1"/>
                </a:solidFill>
              </a:rPr>
              <a:t>Derealisation</a:t>
            </a:r>
            <a:r>
              <a:rPr lang="en-US" dirty="0" smtClean="0">
                <a:solidFill>
                  <a:schemeClr val="tx1"/>
                </a:solidFill>
              </a:rPr>
              <a:t> or </a:t>
            </a:r>
            <a:r>
              <a:rPr lang="en-US" dirty="0" err="1" smtClean="0">
                <a:solidFill>
                  <a:schemeClr val="tx1"/>
                </a:solidFill>
              </a:rPr>
              <a:t>depersonalisation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algn="l" rtl="0"/>
            <a:r>
              <a:rPr lang="en-US" dirty="0" smtClean="0">
                <a:solidFill>
                  <a:schemeClr val="tx1"/>
                </a:solidFill>
              </a:rPr>
              <a:t>- Fear of losing control.</a:t>
            </a:r>
          </a:p>
          <a:p>
            <a:pPr algn="l" rtl="0"/>
            <a:r>
              <a:rPr lang="en-US" dirty="0" smtClean="0">
                <a:solidFill>
                  <a:schemeClr val="tx1"/>
                </a:solidFill>
              </a:rPr>
              <a:t>- Fear of dying or “going crazy”.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عنصر نائب للمحتوى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algn="l" rtl="0">
              <a:buNone/>
            </a:pPr>
            <a:r>
              <a:rPr lang="en-US" dirty="0" smtClean="0">
                <a:solidFill>
                  <a:schemeClr val="tx1"/>
                </a:solidFill>
              </a:rPr>
              <a:t>General symptoms:</a:t>
            </a:r>
          </a:p>
          <a:p>
            <a:pPr algn="l" rtl="0"/>
            <a:r>
              <a:rPr lang="en-US" dirty="0" smtClean="0">
                <a:solidFill>
                  <a:schemeClr val="tx1"/>
                </a:solidFill>
              </a:rPr>
              <a:t>- Hot flushes/cold chills. </a:t>
            </a:r>
          </a:p>
          <a:p>
            <a:pPr algn="l" rtl="0"/>
            <a:r>
              <a:rPr lang="en-US" dirty="0" smtClean="0">
                <a:solidFill>
                  <a:schemeClr val="tx1"/>
                </a:solidFill>
              </a:rPr>
              <a:t>- Numbness /tingling. </a:t>
            </a:r>
          </a:p>
          <a:p>
            <a:pPr algn="l" rtl="0"/>
            <a:r>
              <a:rPr lang="en-US" dirty="0" smtClean="0">
                <a:solidFill>
                  <a:schemeClr val="tx1"/>
                </a:solidFill>
              </a:rPr>
              <a:t>-Muscle </a:t>
            </a:r>
            <a:r>
              <a:rPr lang="en-US" dirty="0" smtClean="0">
                <a:solidFill>
                  <a:schemeClr val="tx1"/>
                </a:solidFill>
              </a:rPr>
              <a:t>tension/ aches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algn="l" rtl="0"/>
            <a:r>
              <a:rPr lang="en-US" dirty="0" smtClean="0">
                <a:solidFill>
                  <a:schemeClr val="tx1"/>
                </a:solidFill>
              </a:rPr>
              <a:t>- Restlessness.</a:t>
            </a:r>
          </a:p>
          <a:p>
            <a:pPr algn="l" rtl="0"/>
            <a:r>
              <a:rPr lang="en-US" dirty="0" smtClean="0">
                <a:solidFill>
                  <a:schemeClr val="tx1"/>
                </a:solidFill>
              </a:rPr>
              <a:t>- Feelings of keyed up, on the edge.</a:t>
            </a:r>
          </a:p>
          <a:p>
            <a:pPr algn="l" rtl="0"/>
            <a:r>
              <a:rPr lang="en-US" dirty="0" smtClean="0">
                <a:solidFill>
                  <a:schemeClr val="tx1"/>
                </a:solidFill>
              </a:rPr>
              <a:t>- Lump in the throat.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عنوان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عنصر نائب للمحتوى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>
              <a:buNone/>
            </a:pPr>
            <a:r>
              <a:rPr lang="en-US" dirty="0" smtClean="0">
                <a:solidFill>
                  <a:schemeClr val="tx1"/>
                </a:solidFill>
              </a:rPr>
              <a:t>Other symptoms:</a:t>
            </a:r>
          </a:p>
          <a:p>
            <a:pPr algn="l" rtl="0"/>
            <a:r>
              <a:rPr lang="en-US" dirty="0" smtClean="0">
                <a:solidFill>
                  <a:schemeClr val="tx1"/>
                </a:solidFill>
              </a:rPr>
              <a:t>- Exaggerated responses to minor surprises.</a:t>
            </a:r>
          </a:p>
          <a:p>
            <a:pPr algn="l" rtl="0"/>
            <a:r>
              <a:rPr lang="en-US" dirty="0" smtClean="0">
                <a:solidFill>
                  <a:schemeClr val="tx1"/>
                </a:solidFill>
              </a:rPr>
              <a:t>-  Easily being startled</a:t>
            </a:r>
          </a:p>
          <a:p>
            <a:pPr algn="l" rtl="0"/>
            <a:r>
              <a:rPr lang="en-US" dirty="0" smtClean="0">
                <a:solidFill>
                  <a:schemeClr val="tx1"/>
                </a:solidFill>
              </a:rPr>
              <a:t>- Persistent irritability.</a:t>
            </a:r>
          </a:p>
          <a:p>
            <a:pPr algn="l" rtl="0"/>
            <a:r>
              <a:rPr lang="en-US" dirty="0" smtClean="0">
                <a:solidFill>
                  <a:schemeClr val="tx1"/>
                </a:solidFill>
              </a:rPr>
              <a:t>- Poor sleep (initial insomnia, night terrors, waking and feeling </a:t>
            </a:r>
            <a:r>
              <a:rPr lang="en-US" dirty="0" err="1" smtClean="0">
                <a:solidFill>
                  <a:schemeClr val="tx1"/>
                </a:solidFill>
              </a:rPr>
              <a:t>unrefreshed</a:t>
            </a:r>
            <a:r>
              <a:rPr lang="en-US" dirty="0" smtClean="0">
                <a:solidFill>
                  <a:schemeClr val="tx1"/>
                </a:solidFill>
              </a:rPr>
              <a:t>).</a:t>
            </a:r>
          </a:p>
          <a:p>
            <a:pPr algn="l" rtl="0"/>
            <a:r>
              <a:rPr lang="en-US" dirty="0" smtClean="0">
                <a:solidFill>
                  <a:schemeClr val="tx1"/>
                </a:solidFill>
              </a:rPr>
              <a:t>- Poor concentration.</a:t>
            </a:r>
          </a:p>
          <a:p>
            <a:pPr algn="l" rtl="0"/>
            <a:r>
              <a:rPr lang="en-US" dirty="0" smtClean="0">
                <a:solidFill>
                  <a:schemeClr val="tx1"/>
                </a:solidFill>
              </a:rPr>
              <a:t>- Mind goes blank.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914</TotalTime>
  <Words>2260</Words>
  <Application>Microsoft Office PowerPoint</Application>
  <PresentationFormat>On-screen Show (4:3)</PresentationFormat>
  <Paragraphs>248</Paragraphs>
  <Slides>34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4" baseType="lpstr">
      <vt:lpstr>맑은 고딕</vt:lpstr>
      <vt:lpstr>Arial</vt:lpstr>
      <vt:lpstr>Calibri</vt:lpstr>
      <vt:lpstr>Calibri Light</vt:lpstr>
      <vt:lpstr>Century Gothic (Body)</vt:lpstr>
      <vt:lpstr>MyriadPro-Bold</vt:lpstr>
      <vt:lpstr>Times New Roman</vt:lpstr>
      <vt:lpstr>WarnockPro-Light</vt:lpstr>
      <vt:lpstr>ZapfDingbatsStd</vt:lpstr>
      <vt:lpstr>Retrospect</vt:lpstr>
      <vt:lpstr>Anxiety Disorders </vt:lpstr>
      <vt:lpstr>PowerPoint Presentation</vt:lpstr>
      <vt:lpstr>PowerPoint Presentation</vt:lpstr>
      <vt:lpstr>PowerPoint Presentation</vt:lpstr>
      <vt:lpstr>Anxiety Disorders:</vt:lpstr>
      <vt:lpstr>Generalized anxiety Disorder:</vt:lpstr>
      <vt:lpstr>PowerPoint Presentation</vt:lpstr>
      <vt:lpstr>PowerPoint Presentation</vt:lpstr>
      <vt:lpstr>PowerPoint Presentation</vt:lpstr>
      <vt:lpstr>Diagnosis and DSM-5 Criteria:</vt:lpstr>
      <vt:lpstr>PowerPoint Presentation</vt:lpstr>
      <vt:lpstr>PowerPoint Presentation</vt:lpstr>
      <vt:lpstr>Panic attacks:</vt:lpstr>
      <vt:lpstr>PowerPoint Presentation</vt:lpstr>
      <vt:lpstr>Panic Disorders:</vt:lpstr>
      <vt:lpstr>Diagnosis and DSM-5 Criteria :</vt:lpstr>
      <vt:lpstr>PowerPoint Presentation</vt:lpstr>
      <vt:lpstr>PowerPoint Presentation</vt:lpstr>
      <vt:lpstr>Agoraphobia:</vt:lpstr>
      <vt:lpstr>Diagnosis and DSM-5 Criteria </vt:lpstr>
      <vt:lpstr>PowerPoint Presentation</vt:lpstr>
      <vt:lpstr>PowerPoint Presentation</vt:lpstr>
      <vt:lpstr> Specific phobia</vt:lpstr>
      <vt:lpstr>Social anxiety disorder (Social phobia</vt:lpstr>
      <vt:lpstr>PowerPoint Presentation</vt:lpstr>
      <vt:lpstr>PowerPoint Presentation</vt:lpstr>
      <vt:lpstr>PowerPoint Presentation</vt:lpstr>
      <vt:lpstr>Selective mutism: </vt:lpstr>
      <vt:lpstr>Diagnosis and DSM-5 Criteria :</vt:lpstr>
      <vt:lpstr>Separation anxiety disorder:</vt:lpstr>
      <vt:lpstr>Diagnosis and DSM-5 Criteria :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Anxiety Disorders</dc:title>
  <dc:creator>USER</dc:creator>
  <cp:lastModifiedBy>Laptop</cp:lastModifiedBy>
  <cp:revision>68</cp:revision>
  <dcterms:created xsi:type="dcterms:W3CDTF">2017-10-23T17:15:38Z</dcterms:created>
  <dcterms:modified xsi:type="dcterms:W3CDTF">2023-07-24T19:07:13Z</dcterms:modified>
</cp:coreProperties>
</file>