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Autoimmune Hepatitis</a:t>
            </a:r>
          </a:p>
        </p:txBody>
      </p:sp>
      <p:sp>
        <p:nvSpPr>
          <p:cNvPr id="4" name="Subtitle 3">
            <a:extLst>
              <a:ext uri="{FF2B5EF4-FFF2-40B4-BE49-F238E27FC236}">
                <a16:creationId xmlns:a16="http://schemas.microsoft.com/office/drawing/2014/main" id="{B859F6A0-1DEE-49B8-8607-79CEC11890FC}"/>
              </a:ext>
            </a:extLst>
          </p:cNvPr>
          <p:cNvSpPr>
            <a:spLocks noGrp="1"/>
          </p:cNvSpPr>
          <p:nvPr>
            <p:ph type="subTitle" idx="1"/>
          </p:nvPr>
        </p:nvSpPr>
        <p:spPr>
          <a:xfrm>
            <a:off x="0" y="5022570"/>
            <a:ext cx="6815669" cy="1835429"/>
          </a:xfrm>
        </p:spPr>
        <p:txBody>
          <a:bodyPr>
            <a:noAutofit/>
          </a:bodyPr>
          <a:lstStyle/>
          <a:p>
            <a:r>
              <a:rPr lang="en-US" sz="2400" dirty="0">
                <a:latin typeface="Arial" panose="020B0604020202020204" pitchFamily="34" charset="0"/>
                <a:cs typeface="Arial" panose="020B0604020202020204" pitchFamily="34" charset="0"/>
              </a:rPr>
              <a:t> Supervised by : Dr  Ahmad </a:t>
            </a:r>
            <a:r>
              <a:rPr lang="en-US" sz="2400" dirty="0" err="1">
                <a:latin typeface="Arial" panose="020B0604020202020204" pitchFamily="34" charset="0"/>
                <a:cs typeface="Arial" panose="020B0604020202020204" pitchFamily="34" charset="0"/>
              </a:rPr>
              <a:t>Ateih</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Presented  by : </a:t>
            </a:r>
            <a:r>
              <a:rPr lang="en-US" sz="2400" dirty="0" err="1">
                <a:latin typeface="Arial" panose="020B0604020202020204" pitchFamily="34" charset="0"/>
                <a:cs typeface="Arial" panose="020B0604020202020204" pitchFamily="34" charset="0"/>
              </a:rPr>
              <a:t>Roqayh</a:t>
            </a:r>
            <a:r>
              <a:rPr lang="en-US" sz="2400" dirty="0">
                <a:latin typeface="Arial" panose="020B0604020202020204" pitchFamily="34" charset="0"/>
                <a:cs typeface="Arial" panose="020B0604020202020204" pitchFamily="34" charset="0"/>
              </a:rPr>
              <a:t> Sheikh </a:t>
            </a:r>
            <a:r>
              <a:rPr lang="en-US" sz="2400" dirty="0" err="1">
                <a:latin typeface="Arial" panose="020B0604020202020204" pitchFamily="34" charset="0"/>
                <a:cs typeface="Arial" panose="020B0604020202020204" pitchFamily="34" charset="0"/>
              </a:rPr>
              <a:t>Theeb</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Marah Adaileh </a:t>
            </a:r>
          </a:p>
        </p:txBody>
      </p:sp>
    </p:spTree>
    <p:extLst>
      <p:ext uri="{BB962C8B-B14F-4D97-AF65-F5344CB8AC3E}">
        <p14:creationId xmlns:p14="http://schemas.microsoft.com/office/powerpoint/2010/main" val="211168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31" y="783693"/>
            <a:ext cx="3661965"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Risk Factors:</a:t>
            </a:r>
          </a:p>
        </p:txBody>
      </p:sp>
      <p:sp>
        <p:nvSpPr>
          <p:cNvPr id="3" name="Rectangle 2"/>
          <p:cNvSpPr/>
          <p:nvPr/>
        </p:nvSpPr>
        <p:spPr>
          <a:xfrm>
            <a:off x="839431" y="1707023"/>
            <a:ext cx="9846766" cy="4154984"/>
          </a:xfrm>
          <a:prstGeom prst="rect">
            <a:avLst/>
          </a:prstGeom>
        </p:spPr>
        <p:txBody>
          <a:bodyPr wrap="square">
            <a:spAutoFit/>
          </a:bodyPr>
          <a:lstStyle/>
          <a:p>
            <a:r>
              <a:rPr lang="en-US" sz="2400" dirty="0">
                <a:solidFill>
                  <a:srgbClr val="111111"/>
                </a:solidFill>
                <a:latin typeface="Arial" panose="020B0604020202020204" pitchFamily="34" charset="0"/>
                <a:cs typeface="Arial" panose="020B0604020202020204" pitchFamily="34" charset="0"/>
              </a:rPr>
              <a:t>Factors that may increase your risk of autoimmune hepatitis include:</a:t>
            </a:r>
          </a:p>
          <a:p>
            <a:pPr>
              <a:buFont typeface="Arial" panose="020B0604020202020204" pitchFamily="34" charset="0"/>
              <a:buChar char="•"/>
            </a:pPr>
            <a:r>
              <a:rPr lang="en-US" sz="2400" b="1" dirty="0">
                <a:solidFill>
                  <a:srgbClr val="FF0000"/>
                </a:solidFill>
                <a:latin typeface="Arial" panose="020B0604020202020204" pitchFamily="34" charset="0"/>
                <a:cs typeface="Arial" panose="020B0604020202020204" pitchFamily="34" charset="0"/>
              </a:rPr>
              <a:t>Being female</a:t>
            </a:r>
            <a:r>
              <a:rPr lang="en-US" sz="2400" b="1" dirty="0">
                <a:solidFill>
                  <a:srgbClr val="111111"/>
                </a:solidFill>
                <a:latin typeface="Arial" panose="020B0604020202020204" pitchFamily="34" charset="0"/>
                <a:cs typeface="Arial" panose="020B0604020202020204" pitchFamily="34" charset="0"/>
              </a:rPr>
              <a:t>.</a:t>
            </a:r>
            <a:r>
              <a:rPr lang="en-US" sz="2400" dirty="0">
                <a:solidFill>
                  <a:srgbClr val="111111"/>
                </a:solidFill>
                <a:latin typeface="Arial" panose="020B0604020202020204" pitchFamily="34" charset="0"/>
                <a:cs typeface="Arial" panose="020B0604020202020204" pitchFamily="34" charset="0"/>
              </a:rPr>
              <a:t> Although both males and females can develop autoimmune hepatitis, the disease is more common in females.</a:t>
            </a:r>
          </a:p>
          <a:p>
            <a:pPr>
              <a:buFont typeface="Arial" panose="020B0604020202020204" pitchFamily="34" charset="0"/>
              <a:buChar char="•"/>
            </a:pPr>
            <a:r>
              <a:rPr lang="en-US" sz="2400" b="1" dirty="0">
                <a:solidFill>
                  <a:srgbClr val="FF0000"/>
                </a:solidFill>
                <a:latin typeface="Arial" panose="020B0604020202020204" pitchFamily="34" charset="0"/>
                <a:cs typeface="Arial" panose="020B0604020202020204" pitchFamily="34" charset="0"/>
              </a:rPr>
              <a:t>A history of certain infections</a:t>
            </a:r>
            <a:r>
              <a:rPr lang="en-US" sz="2400" b="1" dirty="0">
                <a:solidFill>
                  <a:srgbClr val="111111"/>
                </a:solidFill>
                <a:latin typeface="Arial" panose="020B0604020202020204" pitchFamily="34" charset="0"/>
                <a:cs typeface="Arial" panose="020B0604020202020204" pitchFamily="34" charset="0"/>
              </a:rPr>
              <a:t>.</a:t>
            </a:r>
            <a:r>
              <a:rPr lang="en-US" sz="2400" dirty="0">
                <a:solidFill>
                  <a:srgbClr val="111111"/>
                </a:solidFill>
                <a:latin typeface="Arial" panose="020B0604020202020204" pitchFamily="34" charset="0"/>
                <a:cs typeface="Arial" panose="020B0604020202020204" pitchFamily="34" charset="0"/>
              </a:rPr>
              <a:t> Autoimmune hepatitis may develop after you're infected with the measles, herpes simplex or Epstein-Barr virus. The disease is also linked to hepatitis A, B or C infection.</a:t>
            </a:r>
          </a:p>
          <a:p>
            <a:pPr>
              <a:buFont typeface="Arial" panose="020B0604020202020204" pitchFamily="34" charset="0"/>
              <a:buChar char="•"/>
            </a:pPr>
            <a:r>
              <a:rPr lang="en-US" sz="2400" b="1" dirty="0">
                <a:solidFill>
                  <a:srgbClr val="FF0000"/>
                </a:solidFill>
                <a:latin typeface="Arial" panose="020B0604020202020204" pitchFamily="34" charset="0"/>
                <a:cs typeface="Arial" panose="020B0604020202020204" pitchFamily="34" charset="0"/>
              </a:rPr>
              <a:t>Heredity.</a:t>
            </a:r>
            <a:r>
              <a:rPr lang="en-US" sz="2400" dirty="0">
                <a:solidFill>
                  <a:srgbClr val="FF0000"/>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sz="2400" b="1" dirty="0">
                <a:solidFill>
                  <a:srgbClr val="FF0000"/>
                </a:solidFill>
                <a:latin typeface="Arial" panose="020B0604020202020204" pitchFamily="34" charset="0"/>
                <a:cs typeface="Arial" panose="020B0604020202020204" pitchFamily="34" charset="0"/>
              </a:rPr>
              <a:t>Having an autoimmune disease</a:t>
            </a:r>
            <a:r>
              <a:rPr lang="en-US" sz="2400" b="1" dirty="0">
                <a:solidFill>
                  <a:srgbClr val="111111"/>
                </a:solidFill>
                <a:latin typeface="Arial" panose="020B0604020202020204" pitchFamily="34" charset="0"/>
                <a:cs typeface="Arial" panose="020B0604020202020204" pitchFamily="34" charset="0"/>
              </a:rPr>
              <a:t>.</a:t>
            </a:r>
            <a:r>
              <a:rPr lang="en-US" sz="2400" dirty="0">
                <a:solidFill>
                  <a:srgbClr val="111111"/>
                </a:solidFill>
                <a:latin typeface="Arial" panose="020B0604020202020204" pitchFamily="34" charset="0"/>
                <a:cs typeface="Arial" panose="020B0604020202020204" pitchFamily="34" charset="0"/>
              </a:rPr>
              <a:t> People who already have an autoimmune disease, such as , Type 1 DM , celiac disease, rheumatoid arthritis or hyperthyroidism (Graves' disease or Hashimoto's thyroiditis), may be more likely to develop autoimmune hepatitis.</a:t>
            </a:r>
            <a:endParaRPr lang="en-US" sz="2400"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882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929" y="756398"/>
            <a:ext cx="5708614"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Clinical Presentation</a:t>
            </a:r>
          </a:p>
        </p:txBody>
      </p:sp>
      <p:sp>
        <p:nvSpPr>
          <p:cNvPr id="4" name="Rectangle 3"/>
          <p:cNvSpPr/>
          <p:nvPr/>
        </p:nvSpPr>
        <p:spPr>
          <a:xfrm>
            <a:off x="907929" y="1959424"/>
            <a:ext cx="10467833" cy="3046988"/>
          </a:xfrm>
          <a:prstGeom prst="rect">
            <a:avLst/>
          </a:prstGeom>
        </p:spPr>
        <p:txBody>
          <a:bodyPr wrap="square">
            <a:spAutoFit/>
          </a:bodyPr>
          <a:lstStyle/>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Autoimmune hepatitis may present completely asymptomatic (12–35% of the cases), or acute or with signs of chronic liver disease</a:t>
            </a:r>
          </a:p>
          <a:p>
            <a:pPr marL="342900" indent="-342900">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 The acute form is often indistinguishable from viral hepatitis</a:t>
            </a:r>
          </a:p>
          <a:p>
            <a:pPr marL="342900" indent="-342900">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 Onset is frequently insidious with non specific symptoms </a:t>
            </a:r>
          </a:p>
          <a:p>
            <a:endParaRPr lang="en-US" sz="2400" dirty="0"/>
          </a:p>
          <a:p>
            <a:r>
              <a:rPr lang="en-US" sz="2400" dirty="0"/>
              <a:t> </a:t>
            </a:r>
          </a:p>
        </p:txBody>
      </p:sp>
    </p:spTree>
    <p:extLst>
      <p:ext uri="{BB962C8B-B14F-4D97-AF65-F5344CB8AC3E}">
        <p14:creationId xmlns:p14="http://schemas.microsoft.com/office/powerpoint/2010/main" val="115296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383" y="914779"/>
            <a:ext cx="5208895" cy="5755422"/>
          </a:xfrm>
          <a:prstGeom prst="rect">
            <a:avLst/>
          </a:prstGeom>
        </p:spPr>
        <p:txBody>
          <a:bodyPr wrap="square">
            <a:spAutoFit/>
          </a:bodyPr>
          <a:lstStyle/>
          <a:p>
            <a:pPr marL="285750" lvl="0" indent="-285750">
              <a:buFont typeface="Courier New" panose="02070309020205020404" pitchFamily="49" charset="0"/>
              <a:buChar char="o"/>
            </a:pPr>
            <a:r>
              <a:rPr lang="en-US" sz="2000" dirty="0">
                <a:solidFill>
                  <a:prstClr val="black"/>
                </a:solidFill>
                <a:latin typeface="Arial" panose="020B0604020202020204" pitchFamily="34" charset="0"/>
                <a:cs typeface="Arial" panose="020B0604020202020204" pitchFamily="34" charset="0"/>
              </a:rPr>
              <a:t> </a:t>
            </a:r>
            <a:r>
              <a:rPr lang="en-US" sz="2800" b="1" dirty="0">
                <a:solidFill>
                  <a:prstClr val="black"/>
                </a:solidFill>
                <a:latin typeface="Arial" panose="020B0604020202020204" pitchFamily="34" charset="0"/>
                <a:cs typeface="Arial" panose="020B0604020202020204" pitchFamily="34" charset="0"/>
              </a:rPr>
              <a:t>Signs and symptoms may include:</a:t>
            </a:r>
          </a:p>
          <a:p>
            <a:pPr marL="285750" lvl="0" indent="-285750">
              <a:buFont typeface="Courier New" panose="02070309020205020404" pitchFamily="49" charset="0"/>
              <a:buChar char="o"/>
            </a:pPr>
            <a:endParaRPr lang="en-US" sz="2400" b="1" dirty="0">
              <a:solidFill>
                <a:prstClr val="black"/>
              </a:solidFill>
            </a:endParaRPr>
          </a:p>
          <a:p>
            <a:pPr lvl="0"/>
            <a:r>
              <a:rPr lang="en-US" sz="2400" dirty="0">
                <a:solidFill>
                  <a:prstClr val="black"/>
                </a:solidFill>
                <a:latin typeface="Arial" panose="020B0604020202020204" pitchFamily="34" charset="0"/>
                <a:cs typeface="Arial" panose="020B0604020202020204" pitchFamily="34" charset="0"/>
              </a:rPr>
              <a:t>Fatigue</a:t>
            </a:r>
          </a:p>
          <a:p>
            <a:pPr lvl="0"/>
            <a:r>
              <a:rPr lang="en-US" sz="2400" dirty="0">
                <a:solidFill>
                  <a:prstClr val="black"/>
                </a:solidFill>
                <a:latin typeface="Arial" panose="020B0604020202020204" pitchFamily="34" charset="0"/>
                <a:cs typeface="Arial" panose="020B0604020202020204" pitchFamily="34" charset="0"/>
              </a:rPr>
              <a:t>Abdominal discomfort</a:t>
            </a:r>
          </a:p>
          <a:p>
            <a:pPr lvl="0"/>
            <a:r>
              <a:rPr lang="en-US" sz="2400" dirty="0">
                <a:solidFill>
                  <a:prstClr val="black"/>
                </a:solidFill>
                <a:latin typeface="Arial" panose="020B0604020202020204" pitchFamily="34" charset="0"/>
                <a:cs typeface="Arial" panose="020B0604020202020204" pitchFamily="34" charset="0"/>
              </a:rPr>
              <a:t>Jaundice</a:t>
            </a:r>
          </a:p>
          <a:p>
            <a:pPr lvl="0"/>
            <a:r>
              <a:rPr lang="en-US" sz="2400" dirty="0">
                <a:solidFill>
                  <a:prstClr val="black"/>
                </a:solidFill>
                <a:latin typeface="Arial" panose="020B0604020202020204" pitchFamily="34" charset="0"/>
                <a:cs typeface="Arial" panose="020B0604020202020204" pitchFamily="34" charset="0"/>
              </a:rPr>
              <a:t>Hepatosplenomegaly</a:t>
            </a:r>
          </a:p>
          <a:p>
            <a:pPr lvl="0"/>
            <a:r>
              <a:rPr lang="en-US" sz="2400" dirty="0">
                <a:solidFill>
                  <a:prstClr val="black"/>
                </a:solidFill>
                <a:latin typeface="Arial" panose="020B0604020202020204" pitchFamily="34" charset="0"/>
                <a:cs typeface="Arial" panose="020B0604020202020204" pitchFamily="34" charset="0"/>
              </a:rPr>
              <a:t>Spider angiomas</a:t>
            </a:r>
          </a:p>
          <a:p>
            <a:pPr lvl="0"/>
            <a:r>
              <a:rPr lang="en-US" sz="2400" dirty="0">
                <a:solidFill>
                  <a:prstClr val="black"/>
                </a:solidFill>
                <a:latin typeface="Arial" panose="020B0604020202020204" pitchFamily="34" charset="0"/>
                <a:cs typeface="Arial" panose="020B0604020202020204" pitchFamily="34" charset="0"/>
              </a:rPr>
              <a:t>Skin rashes</a:t>
            </a:r>
          </a:p>
          <a:p>
            <a:pPr lvl="0"/>
            <a:r>
              <a:rPr lang="en-US" sz="2400" dirty="0">
                <a:solidFill>
                  <a:prstClr val="black"/>
                </a:solidFill>
                <a:latin typeface="Arial" panose="020B0604020202020204" pitchFamily="34" charset="0"/>
                <a:cs typeface="Arial" panose="020B0604020202020204" pitchFamily="34" charset="0"/>
              </a:rPr>
              <a:t>Joint pain</a:t>
            </a:r>
          </a:p>
          <a:p>
            <a:pPr lvl="0"/>
            <a:r>
              <a:rPr lang="en-US" sz="2400" dirty="0">
                <a:solidFill>
                  <a:prstClr val="black"/>
                </a:solidFill>
                <a:latin typeface="Arial" panose="020B0604020202020204" pitchFamily="34" charset="0"/>
                <a:cs typeface="Arial" panose="020B0604020202020204" pitchFamily="34" charset="0"/>
              </a:rPr>
              <a:t>Loss of menstrual periods</a:t>
            </a:r>
          </a:p>
          <a:p>
            <a:pPr lvl="0"/>
            <a:r>
              <a:rPr lang="en-US" sz="2400" dirty="0">
                <a:solidFill>
                  <a:prstClr val="black"/>
                </a:solidFill>
                <a:latin typeface="Arial" panose="020B0604020202020204" pitchFamily="34" charset="0"/>
                <a:cs typeface="Arial" panose="020B0604020202020204" pitchFamily="34" charset="0"/>
              </a:rPr>
              <a:t>Nausea</a:t>
            </a:r>
          </a:p>
          <a:p>
            <a:pPr lvl="0"/>
            <a:r>
              <a:rPr lang="en-US" sz="2400" dirty="0">
                <a:solidFill>
                  <a:prstClr val="black"/>
                </a:solidFill>
                <a:latin typeface="Arial" panose="020B0604020202020204" pitchFamily="34" charset="0"/>
                <a:cs typeface="Arial" panose="020B0604020202020204" pitchFamily="34" charset="0"/>
              </a:rPr>
              <a:t>Palmar erythema </a:t>
            </a:r>
          </a:p>
          <a:p>
            <a:r>
              <a:rPr lang="en-US" sz="2400" dirty="0">
                <a:solidFill>
                  <a:prstClr val="black"/>
                </a:solidFill>
                <a:latin typeface="Arial" panose="020B0604020202020204" pitchFamily="34" charset="0"/>
                <a:cs typeface="Arial" panose="020B0604020202020204" pitchFamily="34" charset="0"/>
              </a:rPr>
              <a:t>Portal hypertension</a:t>
            </a:r>
          </a:p>
          <a:p>
            <a:pPr lvl="0"/>
            <a:endParaRPr lang="en-US" sz="2400" dirty="0">
              <a:solidFill>
                <a:prstClr val="black"/>
              </a:solidFill>
            </a:endParaRPr>
          </a:p>
        </p:txBody>
      </p:sp>
    </p:spTree>
    <p:extLst>
      <p:ext uri="{BB962C8B-B14F-4D97-AF65-F5344CB8AC3E}">
        <p14:creationId xmlns:p14="http://schemas.microsoft.com/office/powerpoint/2010/main" val="292442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9951" y="470847"/>
            <a:ext cx="283923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Diagnosis</a:t>
            </a:r>
          </a:p>
        </p:txBody>
      </p:sp>
      <p:sp>
        <p:nvSpPr>
          <p:cNvPr id="3" name="TextBox 2"/>
          <p:cNvSpPr txBox="1"/>
          <p:nvPr/>
        </p:nvSpPr>
        <p:spPr>
          <a:xfrm>
            <a:off x="813116" y="1394177"/>
            <a:ext cx="9001904" cy="4493538"/>
          </a:xfrm>
          <a:prstGeom prst="rect">
            <a:avLst/>
          </a:prstGeom>
          <a:noFill/>
        </p:spPr>
        <p:txBody>
          <a:bodyPr wrap="square" rtlCol="0">
            <a:spAutoFit/>
          </a:bodyPr>
          <a:lstStyle/>
          <a:p>
            <a:pPr marL="285750" indent="-285750">
              <a:buFontTx/>
              <a:buChar char="-"/>
            </a:pPr>
            <a:r>
              <a:rPr lang="en-US" sz="2200" b="1" dirty="0">
                <a:latin typeface="Arial" panose="020B0604020202020204" pitchFamily="34" charset="0"/>
                <a:cs typeface="Arial" panose="020B0604020202020204" pitchFamily="34" charset="0"/>
              </a:rPr>
              <a:t>AIH is a disease of exclusion</a:t>
            </a:r>
          </a:p>
          <a:p>
            <a:pPr marL="285750" indent="-285750">
              <a:buFontTx/>
              <a:buChar char="-"/>
            </a:pPr>
            <a:r>
              <a:rPr lang="en-US" sz="2200" dirty="0">
                <a:latin typeface="Arial" panose="020B0604020202020204" pitchFamily="34" charset="0"/>
                <a:cs typeface="Arial" panose="020B0604020202020204" pitchFamily="34" charset="0"/>
              </a:rPr>
              <a:t>This approach includes determining symptoms, laboratory tests, and biopsies, as no single diagnostic test is pathognomonic for autoimmune hepatitis</a:t>
            </a:r>
          </a:p>
          <a:p>
            <a:r>
              <a:rPr lang="en-US" sz="2200" dirty="0">
                <a:latin typeface="Arial" panose="020B0604020202020204" pitchFamily="34" charset="0"/>
                <a:cs typeface="Arial" panose="020B0604020202020204" pitchFamily="34" charset="0"/>
              </a:rPr>
              <a:t> </a:t>
            </a:r>
          </a:p>
          <a:p>
            <a:r>
              <a:rPr lang="en-US" sz="2200" dirty="0">
                <a:latin typeface="Arial" panose="020B0604020202020204" pitchFamily="34" charset="0"/>
                <a:cs typeface="Arial" panose="020B0604020202020204" pitchFamily="34" charset="0"/>
              </a:rPr>
              <a:t>- .Blood tests include tests that check levels of the liver enzymes alanine transaminase (ALT) and aspartate transaminase (AST) and check for autoantibodies such as antinuclear antibody (ANA) and anti-smooth muscle antibody (SMA). ALT and AST are particularly important because these liver enzymes are highly elevated in people with autoimmune hepatitis</a:t>
            </a:r>
          </a:p>
          <a:p>
            <a:r>
              <a:rPr lang="en-US" sz="2200" dirty="0">
                <a:latin typeface="Arial" panose="020B0604020202020204" pitchFamily="34" charset="0"/>
                <a:cs typeface="Arial" panose="020B0604020202020204" pitchFamily="34" charset="0"/>
              </a:rPr>
              <a:t>Another findings include : elevates PT / hypoalbuminemia/ positive ANA , SMA or LKM1</a:t>
            </a:r>
          </a:p>
        </p:txBody>
      </p:sp>
    </p:spTree>
    <p:extLst>
      <p:ext uri="{BB962C8B-B14F-4D97-AF65-F5344CB8AC3E}">
        <p14:creationId xmlns:p14="http://schemas.microsoft.com/office/powerpoint/2010/main" val="96916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AA79FD-113A-4902-B820-E76354B33F25}"/>
              </a:ext>
            </a:extLst>
          </p:cNvPr>
          <p:cNvSpPr>
            <a:spLocks noGrp="1"/>
          </p:cNvSpPr>
          <p:nvPr>
            <p:ph idx="1"/>
          </p:nvPr>
        </p:nvSpPr>
        <p:spPr>
          <a:xfrm>
            <a:off x="1295401" y="887896"/>
            <a:ext cx="9601196" cy="4987972"/>
          </a:xfrm>
        </p:spPr>
        <p:txBody>
          <a:bodyPr>
            <a:normAutofit/>
          </a:bodyPr>
          <a:lstStyle/>
          <a:p>
            <a:r>
              <a:rPr lang="en-US" dirty="0">
                <a:latin typeface="Arial" panose="020B0604020202020204" pitchFamily="34" charset="0"/>
                <a:cs typeface="Arial" panose="020B0604020202020204" pitchFamily="34" charset="0"/>
              </a:rPr>
              <a:t>The serum levels of AST, ALT, and gamma globulin reflect disease severity and immediate prognosis at presentation</a:t>
            </a:r>
          </a:p>
          <a:p>
            <a:pPr marL="0" indent="0">
              <a:buNone/>
            </a:pPr>
            <a:r>
              <a:rPr lang="en-US" dirty="0">
                <a:latin typeface="Arial" panose="020B0604020202020204" pitchFamily="34" charset="0"/>
                <a:cs typeface="Arial" panose="020B0604020202020204" pitchFamily="34" charset="0"/>
              </a:rPr>
              <a:t> </a:t>
            </a:r>
          </a:p>
          <a:p>
            <a:pPr marL="0" indent="0">
              <a:buNone/>
            </a:pPr>
            <a:r>
              <a:rPr lang="en-US" sz="2800" b="1" dirty="0">
                <a:solidFill>
                  <a:srgbClr val="FF0000"/>
                </a:solidFill>
                <a:latin typeface="Arial" panose="020B0604020202020204" pitchFamily="34" charset="0"/>
                <a:cs typeface="Arial" panose="020B0604020202020204" pitchFamily="34" charset="0"/>
              </a:rPr>
              <a:t>Liver biopsy: </a:t>
            </a:r>
            <a:r>
              <a:rPr lang="en-US" sz="2800"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clinicians perform a liver biopsy to confirm the diagnosis and to determine the degree and type of liver damage.</a:t>
            </a:r>
          </a:p>
          <a:p>
            <a:pPr marL="0" indent="0">
              <a:buNone/>
            </a:pPr>
            <a:r>
              <a:rPr lang="en-US" dirty="0">
                <a:latin typeface="Arial" panose="020B0604020202020204" pitchFamily="34" charset="0"/>
                <a:cs typeface="Arial" panose="020B0604020202020204" pitchFamily="34" charset="0"/>
              </a:rPr>
              <a:t> The histological hall mark finding is lymphoplasmacytic interface hepatitis (inflammation of hepatocytes at the junction of the portal tract and hepatic parenchyma)</a:t>
            </a:r>
          </a:p>
        </p:txBody>
      </p:sp>
    </p:spTree>
    <p:extLst>
      <p:ext uri="{BB962C8B-B14F-4D97-AF65-F5344CB8AC3E}">
        <p14:creationId xmlns:p14="http://schemas.microsoft.com/office/powerpoint/2010/main" val="255473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6464" y="853979"/>
            <a:ext cx="5120640" cy="369332"/>
          </a:xfrm>
          <a:prstGeom prst="rect">
            <a:avLst/>
          </a:prstGeom>
          <a:noFill/>
        </p:spPr>
        <p:txBody>
          <a:bodyPr wrap="square" rtlCol="0">
            <a:spAutoFit/>
          </a:bodyPr>
          <a:lstStyle/>
          <a:p>
            <a:r>
              <a:rPr lang="en-US" dirty="0"/>
              <a:t>:</a:t>
            </a:r>
          </a:p>
        </p:txBody>
      </p:sp>
      <p:sp>
        <p:nvSpPr>
          <p:cNvPr id="5" name="Title 4">
            <a:extLst>
              <a:ext uri="{FF2B5EF4-FFF2-40B4-BE49-F238E27FC236}">
                <a16:creationId xmlns:a16="http://schemas.microsoft.com/office/drawing/2014/main" id="{F9ED22CE-D723-4D72-BCE9-218A9D7DC5CB}"/>
              </a:ext>
            </a:extLst>
          </p:cNvPr>
          <p:cNvSpPr>
            <a:spLocks noGrp="1"/>
          </p:cNvSpPr>
          <p:nvPr>
            <p:ph type="title"/>
          </p:nvPr>
        </p:nvSpPr>
        <p:spPr>
          <a:xfrm>
            <a:off x="1295402" y="982133"/>
            <a:ext cx="9601196" cy="700894"/>
          </a:xfrm>
        </p:spPr>
        <p:txBody>
          <a:bodyPr>
            <a:noAutofit/>
          </a:bodyPr>
          <a:lstStyle/>
          <a:p>
            <a:pPr algn="l"/>
            <a:r>
              <a:rPr lang="en-US" sz="4000" dirty="0">
                <a:solidFill>
                  <a:srgbClr val="FF0000"/>
                </a:solidFill>
              </a:rPr>
              <a:t>Treatment: </a:t>
            </a:r>
            <a:br>
              <a:rPr lang="en-US" sz="4000" dirty="0">
                <a:solidFill>
                  <a:srgbClr val="FF0000"/>
                </a:solidFill>
              </a:rPr>
            </a:br>
            <a:endParaRPr lang="en-US" sz="4000" dirty="0">
              <a:solidFill>
                <a:srgbClr val="FF0000"/>
              </a:solidFill>
            </a:endParaRPr>
          </a:p>
        </p:txBody>
      </p:sp>
      <p:sp>
        <p:nvSpPr>
          <p:cNvPr id="6" name="Content Placeholder 5">
            <a:extLst>
              <a:ext uri="{FF2B5EF4-FFF2-40B4-BE49-F238E27FC236}">
                <a16:creationId xmlns:a16="http://schemas.microsoft.com/office/drawing/2014/main" id="{91D70CEA-2543-4F9A-B4A6-DD414B2F10C3}"/>
              </a:ext>
            </a:extLst>
          </p:cNvPr>
          <p:cNvSpPr>
            <a:spLocks noGrp="1"/>
          </p:cNvSpPr>
          <p:nvPr>
            <p:ph idx="1"/>
          </p:nvPr>
        </p:nvSpPr>
        <p:spPr>
          <a:xfrm>
            <a:off x="1295401" y="1683027"/>
            <a:ext cx="9601196" cy="4192841"/>
          </a:xfrm>
        </p:spPr>
        <p:txBody>
          <a:bodyPr>
            <a:normAutofit fontScale="85000" lnSpcReduction="10000"/>
          </a:bodyPr>
          <a:lstStyle/>
          <a:p>
            <a:r>
              <a:rPr lang="en-US" dirty="0">
                <a:latin typeface="Arial" panose="020B0604020202020204" pitchFamily="34" charset="0"/>
                <a:cs typeface="Arial" panose="020B0604020202020204" pitchFamily="34" charset="0"/>
              </a:rPr>
              <a:t>If left untreated , often leads to cirrhosis or liver failure </a:t>
            </a:r>
          </a:p>
          <a:p>
            <a:r>
              <a:rPr lang="en-US" dirty="0">
                <a:latin typeface="Arial" panose="020B0604020202020204" pitchFamily="34" charset="0"/>
                <a:cs typeface="Arial" panose="020B0604020202020204" pitchFamily="34" charset="0"/>
              </a:rPr>
              <a:t>The treatment for autoimmune hepatitis is usually:</a:t>
            </a:r>
          </a:p>
          <a:p>
            <a:r>
              <a:rPr lang="en-US" dirty="0">
                <a:latin typeface="Arial" panose="020B0604020202020204" pitchFamily="34" charset="0"/>
                <a:cs typeface="Arial" panose="020B0604020202020204" pitchFamily="34" charset="0"/>
              </a:rPr>
              <a:t>-induction therapy : prednisone with or without azathioprine , if these drugs are contraindicated for any reason we use mycophenolate ,cyclosporine , tacrolimus</a:t>
            </a:r>
          </a:p>
          <a:p>
            <a:r>
              <a:rPr lang="en-US" dirty="0">
                <a:latin typeface="Arial" panose="020B0604020202020204" pitchFamily="34" charset="0"/>
                <a:cs typeface="Arial" panose="020B0604020202020204" pitchFamily="34" charset="0"/>
              </a:rPr>
              <a:t>-maintenance therapy :low doses of azathioprine or prednisone.</a:t>
            </a:r>
          </a:p>
          <a:p>
            <a:r>
              <a:rPr lang="en-US" dirty="0">
                <a:latin typeface="Arial" panose="020B0604020202020204" pitchFamily="34" charset="0"/>
                <a:cs typeface="Arial" panose="020B0604020202020204" pitchFamily="34" charset="0"/>
              </a:rPr>
              <a:t>Patients should get immunized against hepatitis A and B</a:t>
            </a:r>
          </a:p>
          <a:p>
            <a:r>
              <a:rPr lang="en-US" dirty="0">
                <a:latin typeface="Arial" panose="020B0604020202020204" pitchFamily="34" charset="0"/>
                <a:cs typeface="Arial" panose="020B0604020202020204" pitchFamily="34" charset="0"/>
              </a:rPr>
              <a:t>A liver transplant may be an option when autoimmune hepatitis doesn't respond to drug treatments or in cases of advanced liver disease</a:t>
            </a:r>
          </a:p>
          <a:p>
            <a:r>
              <a:rPr lang="en-US" b="1" dirty="0">
                <a:latin typeface="Arial" panose="020B0604020202020204" pitchFamily="34" charset="0"/>
                <a:cs typeface="Arial" panose="020B0604020202020204" pitchFamily="34" charset="0"/>
              </a:rPr>
              <a:t>*</a:t>
            </a:r>
            <a:r>
              <a:rPr lang="en-US" b="1" dirty="0">
                <a:solidFill>
                  <a:srgbClr val="FF0000"/>
                </a:solidFill>
                <a:latin typeface="Arial" panose="020B0604020202020204" pitchFamily="34" charset="0"/>
                <a:cs typeface="Arial" panose="020B0604020202020204" pitchFamily="34" charset="0"/>
              </a:rPr>
              <a:t>When giving azathioprine , CBC and liver enzymes tests should be frequently done before and during this medication as it can affect the kidney , liver , and can cause bone marrow depression</a:t>
            </a:r>
            <a:endParaRPr lang="en-US" dirty="0">
              <a:solidFill>
                <a:srgbClr val="FF0000"/>
              </a:solidFill>
              <a:latin typeface="Arial" panose="020B0604020202020204" pitchFamily="34" charset="0"/>
              <a:cs typeface="Arial" panose="020B0604020202020204" pitchFamily="34" charset="0"/>
            </a:endParaRPr>
          </a:p>
          <a:p>
            <a:endParaRPr lang="en-US" dirty="0">
              <a:solidFill>
                <a:srgbClr val="FF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3756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4267" y="2653437"/>
            <a:ext cx="4661212" cy="1323439"/>
          </a:xfrm>
          <a:prstGeom prst="rect">
            <a:avLst/>
          </a:prstGeom>
          <a:noFill/>
        </p:spPr>
        <p:txBody>
          <a:bodyPr wrap="none" lIns="91440" tIns="45720" rIns="91440" bIns="45720">
            <a:spAutoFit/>
          </a:bodyPr>
          <a:lstStyle/>
          <a:p>
            <a:pPr algn="ctr"/>
            <a:r>
              <a:rPr lang="en-US" sz="8000" b="0" cap="none" spc="0" dirty="0">
                <a:ln w="0"/>
                <a:solidFill>
                  <a:schemeClr val="tx1"/>
                </a:solidFill>
                <a:effectLst>
                  <a:outerShdw blurRad="38100" dist="19050" dir="2700000" algn="tl" rotWithShape="0">
                    <a:schemeClr val="dk1">
                      <a:alpha val="40000"/>
                    </a:schemeClr>
                  </a:outerShdw>
                </a:effectLst>
              </a:rPr>
              <a:t>Thank You</a:t>
            </a:r>
          </a:p>
        </p:txBody>
      </p:sp>
    </p:spTree>
    <p:extLst>
      <p:ext uri="{BB962C8B-B14F-4D97-AF65-F5344CB8AC3E}">
        <p14:creationId xmlns:p14="http://schemas.microsoft.com/office/powerpoint/2010/main" val="20659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2529" y="1329604"/>
            <a:ext cx="311816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Definition:</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id="{27237A52-3D9F-415A-8EA1-64A5A6CA9684}"/>
              </a:ext>
            </a:extLst>
          </p:cNvPr>
          <p:cNvSpPr/>
          <p:nvPr/>
        </p:nvSpPr>
        <p:spPr>
          <a:xfrm>
            <a:off x="1192696" y="2791697"/>
            <a:ext cx="9753600" cy="3046988"/>
          </a:xfrm>
          <a:prstGeom prst="rect">
            <a:avLst/>
          </a:prstGeom>
        </p:spPr>
        <p:txBody>
          <a:bodyPr wrap="square">
            <a:spAutoFit/>
          </a:bodyPr>
          <a:lstStyle/>
          <a:p>
            <a:r>
              <a:rPr lang="en-US" sz="2400" dirty="0">
                <a:solidFill>
                  <a:srgbClr val="FF0000"/>
                </a:solidFill>
                <a:latin typeface="Arial" panose="020B0604020202020204" pitchFamily="34" charset="0"/>
              </a:rPr>
              <a:t>Autoimmune hepatitis </a:t>
            </a:r>
            <a:r>
              <a:rPr lang="en-US" sz="2400" dirty="0">
                <a:solidFill>
                  <a:srgbClr val="111111"/>
                </a:solidFill>
                <a:latin typeface="Arial" panose="020B0604020202020204" pitchFamily="34" charset="0"/>
              </a:rPr>
              <a:t>is a chronic and progressive liver disease characterized by the presence of serum antibodies and peripheral blood T lymphocyte reactive with self proteins related to the liver leading to inflammation and damage of the liver </a:t>
            </a:r>
            <a:r>
              <a:rPr lang="en-US" sz="2400" dirty="0">
                <a:solidFill>
                  <a:srgbClr val="000000"/>
                </a:solidFill>
                <a:latin typeface="Times New Roman" panose="02020603050405020304" pitchFamily="18" charset="0"/>
              </a:rPr>
              <a:t>. </a:t>
            </a:r>
          </a:p>
          <a:p>
            <a:endParaRPr lang="en-US" sz="2400" dirty="0">
              <a:solidFill>
                <a:srgbClr val="000000"/>
              </a:solidFill>
              <a:latin typeface="Times New Roman" panose="02020603050405020304" pitchFamily="18" charset="0"/>
            </a:endParaRPr>
          </a:p>
          <a:p>
            <a:r>
              <a:rPr lang="en-US" sz="2400" dirty="0">
                <a:solidFill>
                  <a:srgbClr val="111111"/>
                </a:solidFill>
                <a:latin typeface="Arial" panose="020B0604020202020204" pitchFamily="34" charset="0"/>
              </a:rPr>
              <a:t>•The exact cause of autoimmune hepatitis is unclear, but genetic and environmental factors appear to interact over time in triggering the disease .</a:t>
            </a:r>
            <a:endParaRPr lang="en-US" sz="2400" dirty="0"/>
          </a:p>
        </p:txBody>
      </p:sp>
    </p:spTree>
    <p:extLst>
      <p:ext uri="{BB962C8B-B14F-4D97-AF65-F5344CB8AC3E}">
        <p14:creationId xmlns:p14="http://schemas.microsoft.com/office/powerpoint/2010/main" val="118515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3F0655-0076-40E2-9C49-A2FBA04C04DF}"/>
              </a:ext>
            </a:extLst>
          </p:cNvPr>
          <p:cNvSpPr>
            <a:spLocks noGrp="1"/>
          </p:cNvSpPr>
          <p:nvPr>
            <p:ph type="title"/>
          </p:nvPr>
        </p:nvSpPr>
        <p:spPr/>
        <p:txBody>
          <a:bodyPr/>
          <a:lstStyle/>
          <a:p>
            <a:pPr algn="l"/>
            <a:r>
              <a:rPr lang="en-US" dirty="0">
                <a:latin typeface="Arial" panose="020B0604020202020204" pitchFamily="34" charset="0"/>
                <a:cs typeface="Arial" panose="020B0604020202020204" pitchFamily="34" charset="0"/>
              </a:rPr>
              <a:t>Epidemiology</a:t>
            </a:r>
            <a:r>
              <a:rPr lang="en-US" dirty="0"/>
              <a:t> </a:t>
            </a:r>
          </a:p>
        </p:txBody>
      </p:sp>
      <p:sp>
        <p:nvSpPr>
          <p:cNvPr id="6" name="Content Placeholder 5">
            <a:extLst>
              <a:ext uri="{FF2B5EF4-FFF2-40B4-BE49-F238E27FC236}">
                <a16:creationId xmlns:a16="http://schemas.microsoft.com/office/drawing/2014/main" id="{4FCF370B-ADD3-47C4-A6FF-CD97ADDAD254}"/>
              </a:ext>
            </a:extLst>
          </p:cNvPr>
          <p:cNvSpPr>
            <a:spLocks noGrp="1"/>
          </p:cNvSpPr>
          <p:nvPr>
            <p:ph idx="1"/>
          </p:nvPr>
        </p:nvSpPr>
        <p:spPr/>
        <p:txBody>
          <a:bodyPr/>
          <a:lstStyle/>
          <a:p>
            <a:endParaRPr lang="en-US" dirty="0"/>
          </a:p>
          <a:p>
            <a:r>
              <a:rPr lang="en-US" dirty="0">
                <a:latin typeface="Arial" panose="020B0604020202020204" pitchFamily="34" charset="0"/>
                <a:cs typeface="Arial" panose="020B0604020202020204" pitchFamily="34" charset="0"/>
              </a:rPr>
              <a:t>May occur at any age and affects women more than men</a:t>
            </a:r>
          </a:p>
          <a:p>
            <a:r>
              <a:rPr lang="en-US" dirty="0">
                <a:solidFill>
                  <a:srgbClr val="FF0000"/>
                </a:solidFill>
                <a:latin typeface="Arial" panose="020B0604020202020204" pitchFamily="34" charset="0"/>
                <a:cs typeface="Arial" panose="020B0604020202020204" pitchFamily="34" charset="0"/>
              </a:rPr>
              <a:t>AIH Type 1(Adult onset</a:t>
            </a:r>
            <a:r>
              <a:rPr lang="en-US" dirty="0">
                <a:latin typeface="Arial" panose="020B0604020202020204" pitchFamily="34" charset="0"/>
                <a:cs typeface="Arial" panose="020B0604020202020204" pitchFamily="34" charset="0"/>
              </a:rPr>
              <a:t>),this type has bimodal presentation:10-25 years and 45-70 years with female to male ratio 4:1</a:t>
            </a:r>
          </a:p>
          <a:p>
            <a:r>
              <a:rPr lang="en-US" dirty="0">
                <a:solidFill>
                  <a:srgbClr val="FF0000"/>
                </a:solidFill>
                <a:latin typeface="Arial" panose="020B0604020202020204" pitchFamily="34" charset="0"/>
                <a:cs typeface="Arial" panose="020B0604020202020204" pitchFamily="34" charset="0"/>
              </a:rPr>
              <a:t>AIH type2(children onset),</a:t>
            </a:r>
            <a:r>
              <a:rPr lang="en-US" dirty="0">
                <a:latin typeface="Arial" panose="020B0604020202020204" pitchFamily="34" charset="0"/>
                <a:cs typeface="Arial" panose="020B0604020202020204" pitchFamily="34" charset="0"/>
              </a:rPr>
              <a:t>this type often presents less than 15 years old with female to male ratio 10:1</a:t>
            </a:r>
          </a:p>
          <a:p>
            <a:endParaRPr lang="en-US" dirty="0"/>
          </a:p>
        </p:txBody>
      </p:sp>
    </p:spTree>
    <p:extLst>
      <p:ext uri="{BB962C8B-B14F-4D97-AF65-F5344CB8AC3E}">
        <p14:creationId xmlns:p14="http://schemas.microsoft.com/office/powerpoint/2010/main" val="114273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1060" y="865580"/>
            <a:ext cx="383027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Pathogenesis </a:t>
            </a:r>
          </a:p>
        </p:txBody>
      </p:sp>
      <p:sp>
        <p:nvSpPr>
          <p:cNvPr id="4" name="Rectangle 3"/>
          <p:cNvSpPr/>
          <p:nvPr/>
        </p:nvSpPr>
        <p:spPr>
          <a:xfrm>
            <a:off x="682387" y="1788910"/>
            <a:ext cx="10645253" cy="3570208"/>
          </a:xfrm>
          <a:prstGeom prst="rect">
            <a:avLst/>
          </a:prstGeom>
        </p:spPr>
        <p:txBody>
          <a:bodyPr wrap="square">
            <a:spAutoFit/>
          </a:bodyPr>
          <a:lstStyle/>
          <a:p>
            <a:r>
              <a:rPr lang="en-US" sz="3200" dirty="0"/>
              <a:t>-</a:t>
            </a:r>
            <a:r>
              <a:rPr lang="en-US" sz="2400" dirty="0">
                <a:latin typeface="Arial" panose="020B0604020202020204" pitchFamily="34" charset="0"/>
                <a:cs typeface="Arial" panose="020B0604020202020204" pitchFamily="34" charset="0"/>
              </a:rPr>
              <a:t>Exact pathogenesis is unknown</a:t>
            </a:r>
          </a:p>
          <a:p>
            <a:r>
              <a:rPr lang="en-US" sz="2400" dirty="0">
                <a:latin typeface="Arial" panose="020B0604020202020204" pitchFamily="34" charset="0"/>
                <a:cs typeface="Arial" panose="020B0604020202020204" pitchFamily="34" charset="0"/>
              </a:rPr>
              <a:t>-Genetically predisposed individuals with exposure to an environmental agent triggers the autoimmune pathogenic process</a:t>
            </a:r>
          </a:p>
          <a:p>
            <a:r>
              <a:rPr lang="en-US" sz="2400" dirty="0">
                <a:latin typeface="Arial" panose="020B0604020202020204" pitchFamily="34" charset="0"/>
                <a:cs typeface="Arial" panose="020B0604020202020204" pitchFamily="34" charset="0"/>
              </a:rPr>
              <a:t>-Genetic predisposing factors:</a:t>
            </a:r>
          </a:p>
          <a:p>
            <a:r>
              <a:rPr lang="en-US" sz="2400" dirty="0">
                <a:latin typeface="Arial" panose="020B0604020202020204" pitchFamily="34" charset="0"/>
                <a:cs typeface="Arial" panose="020B0604020202020204" pitchFamily="34" charset="0"/>
              </a:rPr>
              <a:t>	HLA-DR3:early onset , severe form</a:t>
            </a:r>
          </a:p>
          <a:p>
            <a:r>
              <a:rPr lang="en-US" sz="2400" dirty="0">
                <a:latin typeface="Arial" panose="020B0604020202020204" pitchFamily="34" charset="0"/>
                <a:cs typeface="Arial" panose="020B0604020202020204" pitchFamily="34" charset="0"/>
              </a:rPr>
              <a:t>	HLA-DR4:late onset, better response to steroids,</a:t>
            </a:r>
          </a:p>
          <a:p>
            <a:r>
              <a:rPr lang="en-US" sz="2400" dirty="0">
                <a:latin typeface="Arial" panose="020B0604020202020204" pitchFamily="34" charset="0"/>
                <a:cs typeface="Arial" panose="020B0604020202020204" pitchFamily="34" charset="0"/>
              </a:rPr>
              <a:t>	</a:t>
            </a:r>
          </a:p>
          <a:p>
            <a:endParaRPr lang="en-US" sz="3200" dirty="0"/>
          </a:p>
          <a:p>
            <a:r>
              <a:rPr lang="en-US" dirty="0"/>
              <a:t> </a:t>
            </a:r>
          </a:p>
        </p:txBody>
      </p:sp>
    </p:spTree>
    <p:extLst>
      <p:ext uri="{BB962C8B-B14F-4D97-AF65-F5344CB8AC3E}">
        <p14:creationId xmlns:p14="http://schemas.microsoft.com/office/powerpoint/2010/main" val="278325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6550" y="1667702"/>
            <a:ext cx="11215450" cy="2739211"/>
          </a:xfrm>
          <a:prstGeom prst="rect">
            <a:avLst/>
          </a:prstGeom>
        </p:spPr>
        <p:txBody>
          <a:bodyPr wrap="square">
            <a:spAutoFit/>
          </a:bodyPr>
          <a:lstStyle/>
          <a:p>
            <a:r>
              <a:rPr lang="en-US" sz="3200" dirty="0"/>
              <a:t>-</a:t>
            </a:r>
            <a:r>
              <a:rPr lang="en-US" sz="2800" dirty="0">
                <a:latin typeface="Arial" panose="020B0604020202020204" pitchFamily="34" charset="0"/>
                <a:cs typeface="Arial" panose="020B0604020202020204" pitchFamily="34" charset="0"/>
              </a:rPr>
              <a:t>Cell mediated immune attack is directed against the liver cells  </a:t>
            </a:r>
          </a:p>
          <a:p>
            <a:r>
              <a:rPr lang="en-US" sz="2800" dirty="0">
                <a:latin typeface="Arial" panose="020B0604020202020204" pitchFamily="34" charset="0"/>
                <a:cs typeface="Arial" panose="020B0604020202020204" pitchFamily="34" charset="0"/>
              </a:rPr>
              <a:t>-CD4 T lymphocytes are capable of becoming sensitized to hepatocyte membrane protein and destroying liver cell</a:t>
            </a:r>
          </a:p>
          <a:p>
            <a:r>
              <a:rPr lang="en-US" sz="2800" dirty="0">
                <a:latin typeface="Arial" panose="020B0604020202020204" pitchFamily="34" charset="0"/>
                <a:cs typeface="Arial" panose="020B0604020202020204" pitchFamily="34" charset="0"/>
              </a:rPr>
              <a:t>-Humoral immunity plays a role in extra hepatic manifestations of arthritis , vasculitis , and glomerulonephritis by immune complex deposition and complement activation</a:t>
            </a:r>
          </a:p>
        </p:txBody>
      </p:sp>
    </p:spTree>
    <p:extLst>
      <p:ext uri="{BB962C8B-B14F-4D97-AF65-F5344CB8AC3E}">
        <p14:creationId xmlns:p14="http://schemas.microsoft.com/office/powerpoint/2010/main" val="24130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262" y="647215"/>
            <a:ext cx="6496115"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Classification</a:t>
            </a:r>
          </a:p>
        </p:txBody>
      </p:sp>
      <p:sp>
        <p:nvSpPr>
          <p:cNvPr id="5" name="Content Placeholder 4">
            <a:extLst>
              <a:ext uri="{FF2B5EF4-FFF2-40B4-BE49-F238E27FC236}">
                <a16:creationId xmlns:a16="http://schemas.microsoft.com/office/drawing/2014/main" id="{2A3AD76E-B534-467C-899E-1B98560FBF29}"/>
              </a:ext>
            </a:extLst>
          </p:cNvPr>
          <p:cNvSpPr>
            <a:spLocks noGrp="1"/>
          </p:cNvSpPr>
          <p:nvPr>
            <p:ph idx="1"/>
          </p:nvPr>
        </p:nvSpPr>
        <p:spPr>
          <a:xfrm>
            <a:off x="1295401" y="1669773"/>
            <a:ext cx="9601196" cy="4541011"/>
          </a:xfrm>
        </p:spPr>
        <p:txBody>
          <a:bodyPr>
            <a:normAutofit fontScale="92500" lnSpcReduction="10000"/>
          </a:bodyPr>
          <a:lstStyle/>
          <a:p>
            <a:r>
              <a:rPr lang="en-US" sz="2600" dirty="0">
                <a:latin typeface="Arial" panose="020B0604020202020204" pitchFamily="34" charset="0"/>
                <a:cs typeface="Arial" panose="020B0604020202020204" pitchFamily="34" charset="0"/>
              </a:rPr>
              <a:t>*Several subtypes of this disorder have been proposed that have differing immunological markers. Although the different patterns can be associated with variation in disease aspects, such as response to immunosuppressive therapy, histological patterns are similar in the different settings and the basic approach to treatment (complete control of liver injury using immunosuppressive drugs and maintained with appropriate therapy) is the same</a:t>
            </a:r>
          </a:p>
          <a:p>
            <a:r>
              <a:rPr lang="en-US" sz="3000" dirty="0">
                <a:solidFill>
                  <a:srgbClr val="FF0000"/>
                </a:solidFill>
                <a:latin typeface="Arial" panose="020B0604020202020204" pitchFamily="34" charset="0"/>
                <a:cs typeface="Arial" panose="020B0604020202020204" pitchFamily="34" charset="0"/>
              </a:rPr>
              <a:t>*the disease was classified into:</a:t>
            </a:r>
          </a:p>
          <a:p>
            <a:r>
              <a:rPr lang="en-US" sz="2600" dirty="0">
                <a:latin typeface="Arial" panose="020B0604020202020204" pitchFamily="34" charset="0"/>
                <a:cs typeface="Arial" panose="020B0604020202020204" pitchFamily="34" charset="0"/>
              </a:rPr>
              <a:t>Type 1</a:t>
            </a:r>
          </a:p>
          <a:p>
            <a:r>
              <a:rPr lang="en-US" sz="2600" dirty="0">
                <a:latin typeface="Arial" panose="020B0604020202020204" pitchFamily="34" charset="0"/>
                <a:cs typeface="Arial" panose="020B0604020202020204" pitchFamily="34" charset="0"/>
              </a:rPr>
              <a:t>Type 2</a:t>
            </a:r>
          </a:p>
          <a:p>
            <a:r>
              <a:rPr lang="en-US" sz="2600" dirty="0">
                <a:latin typeface="Arial" panose="020B0604020202020204" pitchFamily="34" charset="0"/>
                <a:cs typeface="Arial" panose="020B0604020202020204" pitchFamily="34" charset="0"/>
              </a:rPr>
              <a:t>Type 3</a:t>
            </a:r>
          </a:p>
          <a:p>
            <a:endParaRPr lang="en-US" dirty="0"/>
          </a:p>
        </p:txBody>
      </p:sp>
    </p:spTree>
    <p:extLst>
      <p:ext uri="{BB962C8B-B14F-4D97-AF65-F5344CB8AC3E}">
        <p14:creationId xmlns:p14="http://schemas.microsoft.com/office/powerpoint/2010/main" val="103489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5455"/>
            <a:ext cx="5594983" cy="923330"/>
          </a:xfrm>
          <a:prstGeom prst="rect">
            <a:avLst/>
          </a:prstGeom>
          <a:noFill/>
        </p:spPr>
        <p:txBody>
          <a:bodyPr wrap="squar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AIH type 1</a:t>
            </a:r>
          </a:p>
        </p:txBody>
      </p:sp>
      <p:sp>
        <p:nvSpPr>
          <p:cNvPr id="3" name="TextBox 2"/>
          <p:cNvSpPr txBox="1"/>
          <p:nvPr/>
        </p:nvSpPr>
        <p:spPr>
          <a:xfrm>
            <a:off x="955342" y="1815152"/>
            <a:ext cx="10441527" cy="4678204"/>
          </a:xfrm>
          <a:prstGeom prst="rect">
            <a:avLst/>
          </a:prstGeom>
          <a:noFill/>
        </p:spPr>
        <p:txBody>
          <a:bodyPr wrap="square" rtlCol="0">
            <a:spAutoFit/>
          </a:bodyPr>
          <a:lstStyle/>
          <a:p>
            <a:endParaRPr lang="en-US" dirty="0"/>
          </a:p>
          <a:p>
            <a:r>
              <a:rPr lang="en-US" sz="2800" dirty="0">
                <a:latin typeface="Arial" panose="020B0604020202020204" pitchFamily="34" charset="0"/>
                <a:cs typeface="Arial" panose="020B0604020202020204" pitchFamily="34" charset="0"/>
              </a:rPr>
              <a:t>Most common type worldwide (80% of cases)</a:t>
            </a:r>
          </a:p>
          <a:p>
            <a:r>
              <a:rPr lang="en-US" sz="2800" dirty="0">
                <a:latin typeface="Arial" panose="020B0604020202020204" pitchFamily="34" charset="0"/>
                <a:cs typeface="Arial" panose="020B0604020202020204" pitchFamily="34" charset="0"/>
              </a:rPr>
              <a:t>Frequently seen in young adult females</a:t>
            </a:r>
          </a:p>
          <a:p>
            <a:r>
              <a:rPr lang="en-US" sz="2800" dirty="0">
                <a:latin typeface="Arial" panose="020B0604020202020204" pitchFamily="34" charset="0"/>
                <a:cs typeface="Arial" panose="020B0604020202020204" pitchFamily="34" charset="0"/>
              </a:rPr>
              <a:t>HLA DR3 or DR4 association</a:t>
            </a:r>
          </a:p>
          <a:p>
            <a:r>
              <a:rPr lang="en-US" sz="2800" b="1" dirty="0">
                <a:latin typeface="Arial" panose="020B0604020202020204" pitchFamily="34" charset="0"/>
                <a:cs typeface="Arial" panose="020B0604020202020204" pitchFamily="34" charset="0"/>
              </a:rPr>
              <a:t>type 1 is distinguished by the presence of anti-smooth muscle antibodies (ASMA) with or without anti-nuclear antibodies (ANA).</a:t>
            </a:r>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Typically associated </a:t>
            </a:r>
            <a:r>
              <a:rPr lang="en-US" sz="2800" dirty="0">
                <a:latin typeface="Arial" panose="020B0604020202020204" pitchFamily="34" charset="0"/>
                <a:cs typeface="Arial" panose="020B0604020202020204" pitchFamily="34" charset="0"/>
              </a:rPr>
              <a:t>with IGG hyperglobulinemia</a:t>
            </a:r>
          </a:p>
          <a:p>
            <a:r>
              <a:rPr lang="en-US" sz="2800" dirty="0">
                <a:latin typeface="Arial" panose="020B0604020202020204" pitchFamily="34" charset="0"/>
                <a:cs typeface="Arial" panose="020B0604020202020204" pitchFamily="34" charset="0"/>
              </a:rPr>
              <a:t>- Failure of treatment is rare but relapse may occur with treatment withdrawal and may need long term maintenance therapy</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583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5786" y="797341"/>
            <a:ext cx="3405484"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rPr>
              <a:t>Type 2 AIH</a:t>
            </a:r>
            <a:endParaRPr lang="en-US" sz="5400" b="0" cap="none" spc="0" dirty="0">
              <a:ln w="0"/>
              <a:solidFill>
                <a:srgbClr val="FF0000"/>
              </a:solidFill>
              <a:effectLst>
                <a:outerShdw blurRad="38100" dist="19050" dir="2700000" algn="tl" rotWithShape="0">
                  <a:schemeClr val="dk1">
                    <a:alpha val="40000"/>
                  </a:schemeClr>
                </a:outerShdw>
              </a:effectLst>
            </a:endParaRPr>
          </a:p>
        </p:txBody>
      </p:sp>
      <p:sp>
        <p:nvSpPr>
          <p:cNvPr id="4" name="TextBox 3"/>
          <p:cNvSpPr txBox="1"/>
          <p:nvPr/>
        </p:nvSpPr>
        <p:spPr>
          <a:xfrm>
            <a:off x="1023582" y="1951630"/>
            <a:ext cx="9580728"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-Seen in children (2-14 years) </a:t>
            </a:r>
          </a:p>
          <a:p>
            <a:r>
              <a:rPr lang="en-US" sz="2400" dirty="0">
                <a:latin typeface="Arial" panose="020B0604020202020204" pitchFamily="34" charset="0"/>
                <a:cs typeface="Arial" panose="020B0604020202020204" pitchFamily="34" charset="0"/>
              </a:rPr>
              <a:t>DLA DRB association</a:t>
            </a:r>
          </a:p>
          <a:p>
            <a:r>
              <a:rPr lang="en-US" sz="2400" dirty="0">
                <a:latin typeface="Arial" panose="020B0604020202020204" pitchFamily="34" charset="0"/>
                <a:cs typeface="Arial" panose="020B0604020202020204" pitchFamily="34" charset="0"/>
              </a:rPr>
              <a:t>Type 2 autoimmune hepatitis presents with positive anti- liver/anti-kidney microsome (anti-LMK) type 1 antibodies or anti-liver cytosol (anti-LC) type 1 antibodies.</a:t>
            </a:r>
          </a:p>
          <a:p>
            <a:r>
              <a:rPr lang="en-US" sz="2400" dirty="0">
                <a:latin typeface="Arial" panose="020B0604020202020204" pitchFamily="34" charset="0"/>
                <a:cs typeface="Arial" panose="020B0604020202020204" pitchFamily="34" charset="0"/>
              </a:rPr>
              <a:t>Failure of treatment and relapse is more common than type 1</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t>
            </a:r>
            <a:r>
              <a:rPr lang="en-US" sz="2400" dirty="0">
                <a:solidFill>
                  <a:srgbClr val="FF0000"/>
                </a:solidFill>
                <a:latin typeface="Arial" panose="020B0604020202020204" pitchFamily="34" charset="0"/>
                <a:cs typeface="Arial" panose="020B0604020202020204" pitchFamily="34" charset="0"/>
              </a:rPr>
              <a:t>note</a:t>
            </a:r>
            <a:r>
              <a:rPr lang="en-US" sz="2400" dirty="0">
                <a:latin typeface="Arial" panose="020B0604020202020204" pitchFamily="34" charset="0"/>
                <a:cs typeface="Arial" panose="020B0604020202020204" pitchFamily="34" charset="0"/>
              </a:rPr>
              <a:t>: adult onset of anti-LKM can be seen in chronic HCV infection</a:t>
            </a:r>
          </a:p>
        </p:txBody>
      </p:sp>
    </p:spTree>
    <p:extLst>
      <p:ext uri="{BB962C8B-B14F-4D97-AF65-F5344CB8AC3E}">
        <p14:creationId xmlns:p14="http://schemas.microsoft.com/office/powerpoint/2010/main" val="143515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491" y="770046"/>
            <a:ext cx="340548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Type 3 AIH</a:t>
            </a:r>
          </a:p>
        </p:txBody>
      </p:sp>
      <p:sp>
        <p:nvSpPr>
          <p:cNvPr id="3" name="TextBox 2"/>
          <p:cNvSpPr txBox="1"/>
          <p:nvPr/>
        </p:nvSpPr>
        <p:spPr>
          <a:xfrm>
            <a:off x="858491" y="2019869"/>
            <a:ext cx="8203622" cy="1077218"/>
          </a:xfrm>
          <a:prstGeom prst="rect">
            <a:avLst/>
          </a:prstGeom>
          <a:noFill/>
        </p:spPr>
        <p:txBody>
          <a:bodyPr wrap="square" rtlCol="0">
            <a:spAutoFit/>
          </a:bodyPr>
          <a:lstStyle/>
          <a:p>
            <a:pPr marL="285750" indent="-285750">
              <a:buFontTx/>
              <a:buChar char="-"/>
            </a:pPr>
            <a:r>
              <a:rPr lang="en-US" sz="3200" dirty="0">
                <a:latin typeface="Arial" panose="020B0604020202020204" pitchFamily="34" charset="0"/>
                <a:cs typeface="Arial" panose="020B0604020202020204" pitchFamily="34" charset="0"/>
              </a:rPr>
              <a:t>Least common form but the most severe</a:t>
            </a:r>
          </a:p>
          <a:p>
            <a:pPr marL="285750" indent="-285750">
              <a:buFontTx/>
              <a:buChar char="-"/>
            </a:pPr>
            <a:r>
              <a:rPr lang="en-US" sz="3200" dirty="0">
                <a:latin typeface="Arial" panose="020B0604020202020204" pitchFamily="34" charset="0"/>
                <a:cs typeface="Arial" panose="020B0604020202020204" pitchFamily="34" charset="0"/>
              </a:rPr>
              <a:t>Associated with ANTI-SLA/LP</a:t>
            </a:r>
          </a:p>
        </p:txBody>
      </p:sp>
    </p:spTree>
    <p:extLst>
      <p:ext uri="{BB962C8B-B14F-4D97-AF65-F5344CB8AC3E}">
        <p14:creationId xmlns:p14="http://schemas.microsoft.com/office/powerpoint/2010/main" val="23946342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Organic</vt:lpstr>
      <vt:lpstr>Autoimmune Hepatitis</vt:lpstr>
      <vt:lpstr>PowerPoint Presentation</vt:lpstr>
      <vt:lpstr>Epidemiology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Autoimmune Hepatitis</dc:title>
  <cp:lastModifiedBy>roqayhmousa@yahoo.com</cp:lastModifiedBy>
  <cp:revision>1</cp:revision>
  <dcterms:modified xsi:type="dcterms:W3CDTF">2024-02-21T03:14:19Z</dcterms:modified>
</cp:coreProperties>
</file>