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3"/>
  </p:sldMasterIdLst>
  <p:notesMasterIdLst>
    <p:notesMasterId r:id="rId39"/>
  </p:notesMasterIdLst>
  <p:sldIdLst>
    <p:sldId id="256" r:id="rId4"/>
    <p:sldId id="258" r:id="rId5"/>
    <p:sldId id="257" r:id="rId6"/>
    <p:sldId id="300" r:id="rId7"/>
    <p:sldId id="259" r:id="rId8"/>
    <p:sldId id="260" r:id="rId9"/>
    <p:sldId id="261" r:id="rId10"/>
    <p:sldId id="298" r:id="rId11"/>
    <p:sldId id="262" r:id="rId12"/>
    <p:sldId id="263" r:id="rId13"/>
    <p:sldId id="265" r:id="rId14"/>
    <p:sldId id="266" r:id="rId15"/>
    <p:sldId id="267" r:id="rId16"/>
    <p:sldId id="268" r:id="rId17"/>
    <p:sldId id="301" r:id="rId18"/>
    <p:sldId id="269" r:id="rId19"/>
    <p:sldId id="270" r:id="rId20"/>
    <p:sldId id="272" r:id="rId21"/>
    <p:sldId id="274" r:id="rId22"/>
    <p:sldId id="275" r:id="rId23"/>
    <p:sldId id="276" r:id="rId24"/>
    <p:sldId id="277" r:id="rId25"/>
    <p:sldId id="279" r:id="rId26"/>
    <p:sldId id="281" r:id="rId27"/>
    <p:sldId id="282" r:id="rId28"/>
    <p:sldId id="284" r:id="rId29"/>
    <p:sldId id="286" r:id="rId30"/>
    <p:sldId id="287" r:id="rId31"/>
    <p:sldId id="288" r:id="rId32"/>
    <p:sldId id="289" r:id="rId33"/>
    <p:sldId id="290" r:id="rId34"/>
    <p:sldId id="291" r:id="rId35"/>
    <p:sldId id="293" r:id="rId36"/>
    <p:sldId id="296" r:id="rId37"/>
    <p:sldId id="297" r:id="rId38"/>
  </p:sldIdLst>
  <p:sldSz cx="9144000" cy="6858000" type="screen4x3"/>
  <p:notesSz cx="6858000" cy="9144000"/>
  <p:defaultTextStyle>
    <a:defPPr>
      <a:defRPr lang="ar-J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12" autoAdjust="0"/>
    <p:restoredTop sz="94590" autoAdjust="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9" Type="http://schemas.openxmlformats.org/officeDocument/2006/relationships/notesMaster" Target="notesMasters/notesMaster1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slide" Target="slides/slide31.xml" /><Relationship Id="rId42" Type="http://schemas.openxmlformats.org/officeDocument/2006/relationships/theme" Target="theme/theme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slide" Target="slides/slide30.xml" /><Relationship Id="rId38" Type="http://schemas.openxmlformats.org/officeDocument/2006/relationships/slide" Target="slides/slide35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41" Type="http://schemas.openxmlformats.org/officeDocument/2006/relationships/viewProps" Target="viewProps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slide" Target="slides/slide29.xml" /><Relationship Id="rId37" Type="http://schemas.openxmlformats.org/officeDocument/2006/relationships/slide" Target="slides/slide34.xml" /><Relationship Id="rId40" Type="http://schemas.openxmlformats.org/officeDocument/2006/relationships/presProps" Target="presProp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36" Type="http://schemas.openxmlformats.org/officeDocument/2006/relationships/slide" Target="slides/slide33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slide" Target="slides/slide32.xml" /><Relationship Id="rId43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D97525-AD3F-D8DB-D998-F30AA3F5FB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2D55CF-F3F1-C18B-8201-FAF69E554F5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0882889-5BD0-4E63-8DB2-9231E62F879C}" type="datetimeFigureOut">
              <a:rPr lang="ar-JO"/>
              <a:pPr>
                <a:defRPr/>
              </a:pPr>
              <a:t>09/09/1443</a:t>
            </a:fld>
            <a:endParaRPr lang="ar-JO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89ACF16-3355-6C01-A590-E44DC5C239B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JO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E296EB6-DD77-2BA2-B6E2-6E164853E3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8E3D4-08D4-950B-2BD1-08F54B36171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808BF7-783B-FE1D-2240-DDAA220068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C59D18A-B3FD-4DEF-AB33-C8C63768241E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4CC01AB-EDFD-3824-0E75-DB17DDFB547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46580DAF-D68B-8DC0-481A-B3155FEAE554}"/>
              </a:ext>
            </a:extLst>
          </p:cNvPr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31FB3B5-305C-3A24-BFD9-73B5AC1527BF}"/>
              </a:ext>
            </a:extLst>
          </p:cNvPr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B84F0C-03E5-4115-37D1-FF8BF1114C18}"/>
              </a:ext>
            </a:extLst>
          </p:cNvPr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8F2985-2E6D-B588-F337-DF6394E00563}"/>
              </a:ext>
            </a:extLst>
          </p:cNvPr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>
            <a:extLst>
              <a:ext uri="{FF2B5EF4-FFF2-40B4-BE49-F238E27FC236}">
                <a16:creationId xmlns:a16="http://schemas.microsoft.com/office/drawing/2014/main" id="{A843A382-31B8-132D-7BEF-CF3B33E22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F449C-8CC2-4E31-AA88-1038B419760B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12" name="Footer Placeholder 16">
            <a:extLst>
              <a:ext uri="{FF2B5EF4-FFF2-40B4-BE49-F238E27FC236}">
                <a16:creationId xmlns:a16="http://schemas.microsoft.com/office/drawing/2014/main" id="{0E8ACD78-EA2F-51B9-3121-32F961D13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13" name="Slide Number Placeholder 28">
            <a:extLst>
              <a:ext uri="{FF2B5EF4-FFF2-40B4-BE49-F238E27FC236}">
                <a16:creationId xmlns:a16="http://schemas.microsoft.com/office/drawing/2014/main" id="{3DCC650E-458A-91ED-278B-8B10C75B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B1ED1-9AD8-445B-BE62-CD1D195E9CD3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1019408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2AA205E-9B9D-2A76-B7DC-714907D9E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34AE3-84B7-4362-9CEE-F93CFE0A2F1E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3162253C-7747-BFE8-A2E2-88CE18B75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7C4EEE52-3CE1-F123-08A0-3484A8186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BA8A7-87BC-4649-9916-3E2044CF975B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205939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F5EB94EA-7230-4E7B-C2A4-4B4F84F51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0C735-BC42-4BA3-A5B2-57E59BCAD04C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139FC59-7D5B-D887-97B7-1C3AB7FAD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E044846D-017C-B28E-2258-036F1E551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BC704-C5B7-4EFD-8348-587ADAB67639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288625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0EB085C0-0C91-2DB8-355B-241E067C9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E82D0-565F-4552-B778-AA63B8290BB9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62049B4-772A-CEF0-77B1-A9770BD4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BF63088F-A6FA-71F6-B680-DA3418511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3EACC-75ED-4022-A0DF-3828C60A0C07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3322513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EC8E6E-D937-28DA-BA4A-B17B4A812F5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 useBgFill="1">
        <p:nvSpPr>
          <p:cNvPr id="5" name="Rounded Rectangle 10">
            <a:extLst>
              <a:ext uri="{FF2B5EF4-FFF2-40B4-BE49-F238E27FC236}">
                <a16:creationId xmlns:a16="http://schemas.microsoft.com/office/drawing/2014/main" id="{654BB297-5B8C-F2FE-CE2D-50EB79ED2F9B}"/>
              </a:ext>
            </a:extLst>
          </p:cNvPr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5ECEAD-BC07-0AA9-4C3D-75A047D9ACBB}"/>
              </a:ext>
            </a:extLst>
          </p:cNvPr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56F778-EF5D-DCB7-FA40-D2ECC50C1EC2}"/>
              </a:ext>
            </a:extLst>
          </p:cNvPr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F5E963-46BF-A20A-BAF0-F5855CB79E81}"/>
              </a:ext>
            </a:extLst>
          </p:cNvPr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E338EB7-B63D-D3A0-5CC9-8A86E34B1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E6449-C1CE-4181-9C82-81B3F56B7597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07FC9097-6A91-4780-1DBA-D05A4730A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5DE0C9B-58E7-2915-6B02-4E2AE0C5E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430B6-43A6-4E30-B0EC-8FC9BEE0EA87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21453768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D7937443-C316-AA64-0E20-DF34B658B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6A758-075B-437F-AE99-A876CBBA4AC7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A18B1FBA-DD5D-E7C9-5287-1070235B2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A8DFCB75-F426-483E-F196-607EB602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2E235-AB6E-4EB4-B505-F9DAACCE7D0F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3521628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E5DA6BD5-E2A3-5D6A-F59F-06F848AB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816DE-9B89-428C-AC57-9EA0494F9578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A4380C3D-8CF0-0344-6F71-343F3955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73FF5A41-6184-9D41-5BA6-3AB4AE987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31F5A-835D-4E16-81F2-2E538825B50D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3143753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159D3709-E62F-D181-7A13-164BF7E69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A99CB-3539-448E-9B68-6A4928863BD6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E3F6601A-179E-1BCA-FC08-B0A592E6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29ED4B6-1733-5C32-5F92-AFEA9675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12E90-127B-4C17-A303-62EC9E98AF3E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2741618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5A937154-2FD8-62B4-6DA2-0B9D73A40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CD142-2F08-4C50-846A-3E7FAFFA8941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126A7D-79A0-2239-C7AB-87162ED87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F217D2EA-8364-A889-FDF3-C42F90DF1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E0839-2B6A-4915-BAC6-4F4308C915FE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1971354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54C4AB-988B-9F36-D285-25E108D851A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 useBgFill="1">
        <p:nvSpPr>
          <p:cNvPr id="6" name="Rounded Rectangle 10">
            <a:extLst>
              <a:ext uri="{FF2B5EF4-FFF2-40B4-BE49-F238E27FC236}">
                <a16:creationId xmlns:a16="http://schemas.microsoft.com/office/drawing/2014/main" id="{2B6797DA-7F86-3E36-08DB-0CF142D036C7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3ED105E3-AF1C-4F33-55E5-2FB697A8C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24843-F2F4-4B45-8372-A0F33C568843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2F32B179-9659-6C6E-69C5-A471EEB0B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12F85DCB-F237-DAE2-804F-879798263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E0B62-33AA-4239-B570-59F97C81D46F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136293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EC92CA-9ADA-47C5-3715-A02E026F8B53}"/>
              </a:ext>
            </a:extLst>
          </p:cNvPr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1E267D-1984-611A-B01F-621CFD9B3ACC}"/>
              </a:ext>
            </a:extLst>
          </p:cNvPr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1527EC-17AC-6FED-9002-BA96BC94997D}"/>
              </a:ext>
            </a:extLst>
          </p:cNvPr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1C4373B9-69D3-1662-711B-AA56D0E56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697A5C-4F64-4E04-B37B-4FEF2F7AF59D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2B570B6C-0CD3-B682-A461-83ED326D8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52AFEF34-8BB2-5837-02BB-257EC3297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04949-0CF6-4272-A1AC-79C7025B1880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  <p:extLst>
      <p:ext uri="{BB962C8B-B14F-4D97-AF65-F5344CB8AC3E}">
        <p14:creationId xmlns:p14="http://schemas.microsoft.com/office/powerpoint/2010/main" val="1234476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AA5A7DD-8A0E-4CEA-FB68-40926181687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137BCB3B-3A70-2AED-7911-9BAE19241CFB}"/>
              </a:ext>
            </a:extLst>
          </p:cNvPr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1028" name="Title Placeholder 21">
            <a:extLst>
              <a:ext uri="{FF2B5EF4-FFF2-40B4-BE49-F238E27FC236}">
                <a16:creationId xmlns:a16="http://schemas.microsoft.com/office/drawing/2014/main" id="{2CC8892F-9DE3-327B-8B3A-D900871B869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title style</a:t>
            </a:r>
          </a:p>
        </p:txBody>
      </p:sp>
      <p:sp>
        <p:nvSpPr>
          <p:cNvPr id="1029" name="Text Placeholder 12">
            <a:extLst>
              <a:ext uri="{FF2B5EF4-FFF2-40B4-BE49-F238E27FC236}">
                <a16:creationId xmlns:a16="http://schemas.microsoft.com/office/drawing/2014/main" id="{EA492F1D-ADBF-CA7F-EABD-6748E1122E3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ar-JO"/>
              <a:t>Click to edit Master text styles</a:t>
            </a:r>
          </a:p>
          <a:p>
            <a:pPr lvl="1"/>
            <a:r>
              <a:rPr lang="en-US" altLang="ar-JO"/>
              <a:t>Second level</a:t>
            </a:r>
          </a:p>
          <a:p>
            <a:pPr lvl="2"/>
            <a:r>
              <a:rPr lang="en-US" altLang="ar-JO"/>
              <a:t>Third level</a:t>
            </a:r>
          </a:p>
          <a:p>
            <a:pPr lvl="3"/>
            <a:r>
              <a:rPr lang="en-US" altLang="ar-JO"/>
              <a:t>Fourth level</a:t>
            </a:r>
          </a:p>
          <a:p>
            <a:pPr lvl="4"/>
            <a:r>
              <a:rPr lang="en-US" altLang="ar-JO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CFF2B9B1-F9C2-EBC5-274E-5299B3C24D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rtl="1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DB70411-6F9C-47E6-89F7-3F1EC7C5636D}" type="datetime8">
              <a:rPr lang="ar-JO"/>
              <a:pPr>
                <a:defRPr/>
              </a:pPr>
              <a:t>10 نيسان، 22</a:t>
            </a:fld>
            <a:endParaRPr lang="ar-J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BCA87A-C8C6-A207-E7ED-9E40E219EB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algn="r" rtl="1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81A66BE2-6837-81A1-95CA-77E0CB67F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rtl="1" eaLnBrk="1" hangingPunct="1">
              <a:defRPr sz="140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defRPr>
            </a:lvl1pPr>
          </a:lstStyle>
          <a:p>
            <a:pPr>
              <a:defRPr/>
            </a:pPr>
            <a:fld id="{694BB77F-5257-4221-B71F-1B50D92171FA}" type="slidenum">
              <a:rPr lang="ar-JO" altLang="ar-JO"/>
              <a:pPr>
                <a:defRPr/>
              </a:pPr>
              <a:t>‹#›</a:t>
            </a:fld>
            <a:endParaRPr lang="ar-JO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8" r:id="rId1"/>
    <p:sldLayoutId id="2147483901" r:id="rId2"/>
    <p:sldLayoutId id="2147483909" r:id="rId3"/>
    <p:sldLayoutId id="2147483902" r:id="rId4"/>
    <p:sldLayoutId id="2147483903" r:id="rId5"/>
    <p:sldLayoutId id="2147483904" r:id="rId6"/>
    <p:sldLayoutId id="2147483905" r:id="rId7"/>
    <p:sldLayoutId id="2147483910" r:id="rId8"/>
    <p:sldLayoutId id="2147483911" r:id="rId9"/>
    <p:sldLayoutId id="2147483906" r:id="rId10"/>
    <p:sldLayoutId id="2147483907" r:id="rId11"/>
  </p:sldLayoutIdLst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Tahoma" pitchFamily="34" charset="0"/>
        </a:defRPr>
      </a:lvl9pPr>
    </p:titleStyle>
    <p:bodyStyle>
      <a:lvl1pPr marL="273050" indent="-273050" algn="r" rtl="1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r" rtl="1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r" rtl="1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r" rtl="1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ubtitle 2">
            <a:extLst>
              <a:ext uri="{FF2B5EF4-FFF2-40B4-BE49-F238E27FC236}">
                <a16:creationId xmlns:a16="http://schemas.microsoft.com/office/drawing/2014/main" id="{974D8FD3-02E4-B38E-D3DD-104BAE59EC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913" y="3500438"/>
            <a:ext cx="64008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ar-JO" sz="2800"/>
              <a:t>Dr. Mohammed Al-sbou</a:t>
            </a:r>
          </a:p>
          <a:p>
            <a:pPr eaLnBrk="1" hangingPunct="1">
              <a:lnSpc>
                <a:spcPct val="80000"/>
              </a:lnSpc>
            </a:pPr>
            <a:r>
              <a:rPr lang="en-US" altLang="ar-JO" sz="2800"/>
              <a:t>Professor of Clinical Pharmacology</a:t>
            </a:r>
          </a:p>
          <a:p>
            <a:pPr eaLnBrk="1" hangingPunct="1">
              <a:lnSpc>
                <a:spcPct val="80000"/>
              </a:lnSpc>
            </a:pPr>
            <a:r>
              <a:rPr lang="en-US" altLang="ar-JO" sz="2800"/>
              <a:t>Faculty of Medicine, Mutah University</a:t>
            </a:r>
          </a:p>
          <a:p>
            <a:pPr eaLnBrk="1" hangingPunct="1"/>
            <a:endParaRPr lang="ar-JO" altLang="ar-JO"/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5484E38B-2D2F-7640-5610-F00E9C484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2CA0122-D65D-4BB6-B4FD-E38D37EEB669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7172" name="Title 1">
            <a:extLst>
              <a:ext uri="{FF2B5EF4-FFF2-40B4-BE49-F238E27FC236}">
                <a16:creationId xmlns:a16="http://schemas.microsoft.com/office/drawing/2014/main" id="{AE19D9B5-D71E-2E0D-25AD-2D76CC4D1B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3" y="1412875"/>
            <a:ext cx="7772400" cy="1470025"/>
          </a:xfrm>
        </p:spPr>
        <p:txBody>
          <a:bodyPr/>
          <a:lstStyle/>
          <a:p>
            <a:pPr eaLnBrk="1" hangingPunct="1"/>
            <a:r>
              <a:rPr altLang="ar-JO" b="1">
                <a:cs typeface="Times New Roman" panose="02020603050405020304" pitchFamily="18" charset="0"/>
              </a:rPr>
              <a:t>Immunosuppressants</a:t>
            </a:r>
            <a:endParaRPr lang="ar-JO" altLang="ar-JO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87155C91-ED35-ED13-861C-B945066B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Adverse Effects</a:t>
            </a:r>
            <a:endParaRPr lang="ar-JO" altLang="ar-JO" b="1"/>
          </a:p>
        </p:txBody>
      </p:sp>
      <p:sp>
        <p:nvSpPr>
          <p:cNvPr id="16387" name="Slide Number Placeholder 3">
            <a:extLst>
              <a:ext uri="{FF2B5EF4-FFF2-40B4-BE49-F238E27FC236}">
                <a16:creationId xmlns:a16="http://schemas.microsoft.com/office/drawing/2014/main" id="{F587240F-13C7-4C9C-CB42-2984332EA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EAC3FD0-F4FE-4BCA-8065-05F2A4DD7A35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10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6388" name="Content Placeholder 2">
            <a:extLst>
              <a:ext uri="{FF2B5EF4-FFF2-40B4-BE49-F238E27FC236}">
                <a16:creationId xmlns:a16="http://schemas.microsoft.com/office/drawing/2014/main" id="{1F6579F7-1704-7EBE-E27A-E2F5EE0209C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8313" y="1268413"/>
            <a:ext cx="8434387" cy="4897437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Monitor blood levels of drug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Nephrotoxicity </a:t>
            </a:r>
            <a:r>
              <a:rPr lang="en-US" altLang="ar-JO" sz="2800">
                <a:cs typeface="Arial" panose="020B0604020202020204" pitchFamily="34" charset="0"/>
              </a:rPr>
              <a:t>is the most common- dose dependent, monitor kidney function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Hepatotoxicity</a:t>
            </a:r>
            <a:r>
              <a:rPr lang="en-US" altLang="ar-JO" sz="2800">
                <a:cs typeface="Arial" panose="020B0604020202020204" pitchFamily="34" charset="0"/>
              </a:rPr>
              <a:t> - liver function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Infections </a:t>
            </a:r>
            <a:r>
              <a:rPr lang="en-US" altLang="ar-JO" sz="2800">
                <a:cs typeface="Arial" panose="020B0604020202020204" pitchFamily="34" charset="0"/>
              </a:rPr>
              <a:t>are common and may be life-threatening. </a:t>
            </a:r>
            <a:r>
              <a:rPr lang="en-US" altLang="ar-JO" sz="2800" b="1">
                <a:cs typeface="Arial" panose="020B0604020202020204" pitchFamily="34" charset="0"/>
              </a:rPr>
              <a:t>Viral infections </a:t>
            </a:r>
            <a:r>
              <a:rPr lang="en-US" altLang="ar-JO" sz="2800">
                <a:cs typeface="Arial" panose="020B0604020202020204" pitchFamily="34" charset="0"/>
              </a:rPr>
              <a:t>due to herpes group and cytomegalovirus (CMV)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Increase risk of Lymphoma </a:t>
            </a:r>
            <a:r>
              <a:rPr lang="en-US" altLang="ar-JO" sz="2800">
                <a:cs typeface="Arial" panose="020B0604020202020204" pitchFamily="34" charset="0"/>
              </a:rPr>
              <a:t>may occur due to net level of immunosuppression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Anaphylactic reactions</a:t>
            </a:r>
          </a:p>
          <a:p>
            <a:pPr algn="l" rtl="0" eaLnBrk="1" hangingPunct="1"/>
            <a:endParaRPr lang="en-US" altLang="ar-JO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1B32E063-F37D-76D9-1FD2-1DCF73577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17411" name="Slide Number Placeholder 3">
            <a:extLst>
              <a:ext uri="{FF2B5EF4-FFF2-40B4-BE49-F238E27FC236}">
                <a16:creationId xmlns:a16="http://schemas.microsoft.com/office/drawing/2014/main" id="{7D6210A6-7974-04E1-D297-EA60EF7E9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946AABD-C4DC-4E11-84CE-56AB8920F35C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11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7412" name="Content Placeholder 2">
            <a:extLst>
              <a:ext uri="{FF2B5EF4-FFF2-40B4-BE49-F238E27FC236}">
                <a16:creationId xmlns:a16="http://schemas.microsoft.com/office/drawing/2014/main" id="{57D12BF0-8EE4-79C2-F4E4-D96F93DEE4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algn="l" rtl="0" eaLnBrk="1" hangingPunct="1"/>
            <a:r>
              <a:rPr lang="en-US" altLang="ar-JO" sz="3200" b="1">
                <a:cs typeface="Arial" panose="020B0604020202020204" pitchFamily="34" charset="0"/>
              </a:rPr>
              <a:t>Other toxicities </a:t>
            </a:r>
            <a:r>
              <a:rPr lang="en-US" altLang="ar-JO" sz="3200">
                <a:cs typeface="Arial" panose="020B0604020202020204" pitchFamily="34" charset="0"/>
              </a:rPr>
              <a:t>include hypertension, hyperlipidemia, hyperkalemia, tremor, hirsutism, glucose intolerance, gum hyperplasia</a:t>
            </a:r>
            <a:endParaRPr lang="ar-JO" altLang="ar-JO" sz="3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0108A8E3-19DE-3626-0380-49CCC72CB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ar-JO" altLang="ar-JO" b="1">
                <a:cs typeface="Times New Roman" panose="02020603050405020304" pitchFamily="18" charset="0"/>
              </a:rPr>
              <a:t> </a:t>
            </a:r>
            <a:r>
              <a:rPr lang="en-US" altLang="ar-JO" b="1">
                <a:cs typeface="Times New Roman" panose="02020603050405020304" pitchFamily="18" charset="0"/>
              </a:rPr>
              <a:t>B. Tacrolimus</a:t>
            </a:r>
            <a:endParaRPr lang="ar-JO" altLang="ar-JO" b="1"/>
          </a:p>
        </p:txBody>
      </p:sp>
      <p:sp>
        <p:nvSpPr>
          <p:cNvPr id="18435" name="Slide Number Placeholder 3">
            <a:extLst>
              <a:ext uri="{FF2B5EF4-FFF2-40B4-BE49-F238E27FC236}">
                <a16:creationId xmlns:a16="http://schemas.microsoft.com/office/drawing/2014/main" id="{5A0E9DB6-56AA-301B-3B35-7AB02C409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2B9C3B-F6CD-45FC-B80C-2586B6ECD974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12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8436" name="Content Placeholder 2">
            <a:extLst>
              <a:ext uri="{FF2B5EF4-FFF2-40B4-BE49-F238E27FC236}">
                <a16:creationId xmlns:a16="http://schemas.microsoft.com/office/drawing/2014/main" id="{7B2E6141-372B-8146-9FA8-585A74FCAC7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8313" y="1196975"/>
            <a:ext cx="8424862" cy="4895850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Prograf, Pangraf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TAC is approved for prevention of rejection of liver and kidney transplants 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Is given with corticosteroids and/or antimetabolite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TAC has found favor over CsA </a:t>
            </a:r>
            <a:r>
              <a:rPr lang="en-US" altLang="ar-JO" sz="2800">
                <a:cs typeface="Arial" panose="020B0604020202020204" pitchFamily="34" charset="0"/>
              </a:rPr>
              <a:t>because of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its potency &amp; decreased episodes of rejection</a:t>
            </a:r>
            <a:r>
              <a:rPr lang="en-US" altLang="ar-JO" sz="2800">
                <a:cs typeface="Arial" panose="020B0604020202020204" pitchFamily="34" charset="0"/>
              </a:rPr>
              <a:t>,  lower doses of corticosteroids can be used</a:t>
            </a:r>
            <a:endParaRPr lang="ar-JO" altLang="ar-JO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AB630B2F-D3B5-0EF7-F715-08506CAAF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12704889-AB42-DE93-F907-CC1DECC8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B101C77-679F-49F6-B5C1-DBF9806B320E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13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9460" name="Content Placeholder 2">
            <a:extLst>
              <a:ext uri="{FF2B5EF4-FFF2-40B4-BE49-F238E27FC236}">
                <a16:creationId xmlns:a16="http://schemas.microsoft.com/office/drawing/2014/main" id="{C1152488-4DFF-AB0C-6298-6D74CAE5ACF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162425" cy="4572000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An ointment preparation ( Protopic) </a:t>
            </a:r>
            <a:r>
              <a:rPr lang="en-US" altLang="ar-JO" sz="2800">
                <a:cs typeface="Arial" panose="020B0604020202020204" pitchFamily="34" charset="0"/>
              </a:rPr>
              <a:t>has been approved for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moderate to severe atopic dermatitis </a:t>
            </a:r>
            <a:r>
              <a:rPr lang="en-US" altLang="ar-JO" sz="2800" b="1">
                <a:cs typeface="Arial" panose="020B0604020202020204" pitchFamily="34" charset="0"/>
              </a:rPr>
              <a:t>that does not respond to conventional therapies</a:t>
            </a:r>
            <a:endParaRPr lang="ar-JO" altLang="ar-JO" sz="2800" b="1"/>
          </a:p>
        </p:txBody>
      </p:sp>
      <p:pic>
        <p:nvPicPr>
          <p:cNvPr id="19461" name="Picture 6" descr="Tacrolimus.jpg">
            <a:extLst>
              <a:ext uri="{FF2B5EF4-FFF2-40B4-BE49-F238E27FC236}">
                <a16:creationId xmlns:a16="http://schemas.microsoft.com/office/drawing/2014/main" id="{2BA15580-83E8-0F68-16BB-E944294A5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1557338"/>
            <a:ext cx="3535362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8A871020-7E2D-E35F-348C-A478718A5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Mechanism of Action</a:t>
            </a:r>
            <a:endParaRPr lang="ar-JO" altLang="ar-JO" b="1"/>
          </a:p>
        </p:txBody>
      </p:sp>
      <p:sp>
        <p:nvSpPr>
          <p:cNvPr id="20483" name="Slide Number Placeholder 3">
            <a:extLst>
              <a:ext uri="{FF2B5EF4-FFF2-40B4-BE49-F238E27FC236}">
                <a16:creationId xmlns:a16="http://schemas.microsoft.com/office/drawing/2014/main" id="{9C0B7418-BF04-9C87-9557-E594ED2A4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3E6C10A-BA8A-4C03-8BA0-F62F469784C3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14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0484" name="Content Placeholder 2">
            <a:extLst>
              <a:ext uri="{FF2B5EF4-FFF2-40B4-BE49-F238E27FC236}">
                <a16:creationId xmlns:a16="http://schemas.microsoft.com/office/drawing/2014/main" id="{0DAC46F2-313E-C533-B026-E859B59C16C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TAC exerts its immunosuppressive effect as</a:t>
            </a:r>
            <a:r>
              <a:rPr lang="en-US" altLang="ar-JO" sz="2800">
                <a:cs typeface="Arial" panose="020B0604020202020204" pitchFamily="34" charset="0"/>
              </a:rPr>
              <a:t> </a:t>
            </a:r>
            <a:r>
              <a:rPr lang="en-US" altLang="ar-JO" sz="2800" b="1">
                <a:cs typeface="Arial" panose="020B0604020202020204" pitchFamily="34" charset="0"/>
              </a:rPr>
              <a:t>CsA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Except that it binds to a different immunophilin,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FKBP</a:t>
            </a:r>
            <a:r>
              <a:rPr lang="en-US" altLang="ar-JO" sz="2800" b="1">
                <a:cs typeface="Arial" panose="020B0604020202020204" pitchFamily="34" charset="0"/>
              </a:rPr>
              <a:t> 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(FK-binding protein)</a:t>
            </a:r>
            <a:endParaRPr lang="ar-JO" altLang="ar-JO" sz="28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1">
            <a:extLst>
              <a:ext uri="{FF2B5EF4-FFF2-40B4-BE49-F238E27FC236}">
                <a16:creationId xmlns:a16="http://schemas.microsoft.com/office/drawing/2014/main" id="{1E41A7C5-626E-2E4C-89E9-E2F48F147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C6DDC42-E758-4A21-8A19-922A2903CDA2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15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pic>
        <p:nvPicPr>
          <p:cNvPr id="21507" name="Picture 2">
            <a:extLst>
              <a:ext uri="{FF2B5EF4-FFF2-40B4-BE49-F238E27FC236}">
                <a16:creationId xmlns:a16="http://schemas.microsoft.com/office/drawing/2014/main" id="{8BBA2D35-316F-B425-3706-24E2E283F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C54876E4-0DC0-0AF0-49E4-798CC7635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Pharmacokinetics</a:t>
            </a:r>
            <a:endParaRPr lang="ar-JO" altLang="ar-JO" b="1"/>
          </a:p>
        </p:txBody>
      </p:sp>
      <p:sp>
        <p:nvSpPr>
          <p:cNvPr id="22531" name="Slide Number Placeholder 3">
            <a:extLst>
              <a:ext uri="{FF2B5EF4-FFF2-40B4-BE49-F238E27FC236}">
                <a16:creationId xmlns:a16="http://schemas.microsoft.com/office/drawing/2014/main" id="{65578381-8A90-2550-82E8-021F5C36B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3E45090-E893-4B86-8A73-5CD7F56125C6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16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2532" name="Content Placeholder 2">
            <a:extLst>
              <a:ext uri="{FF2B5EF4-FFF2-40B4-BE49-F238E27FC236}">
                <a16:creationId xmlns:a16="http://schemas.microsoft.com/office/drawing/2014/main" id="{403F3466-3BBB-9272-31F1-C3F582689B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8313" y="1341438"/>
            <a:ext cx="8424862" cy="4784725"/>
          </a:xfrm>
        </p:spPr>
        <p:txBody>
          <a:bodyPr/>
          <a:lstStyle/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TAC may be administered </a:t>
            </a:r>
            <a:r>
              <a:rPr lang="en-US" altLang="ar-JO" sz="2800" b="1">
                <a:cs typeface="Arial" panose="020B0604020202020204" pitchFamily="34" charset="0"/>
              </a:rPr>
              <a:t>orally or intravenously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TAC is from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10- to 100-fold more potent than CsA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Like CsA, TAC undergoes hepatic metabolism by the </a:t>
            </a:r>
            <a:r>
              <a:rPr lang="en-US" altLang="ar-JO" sz="2800" b="1">
                <a:cs typeface="Arial" panose="020B0604020202020204" pitchFamily="34" charset="0"/>
              </a:rPr>
              <a:t>CYP3A4 isozyme</a:t>
            </a:r>
            <a:r>
              <a:rPr lang="en-US" altLang="ar-JO" sz="2800">
                <a:cs typeface="Arial" panose="020B0604020202020204" pitchFamily="34" charset="0"/>
              </a:rPr>
              <a:t>; thus, </a:t>
            </a:r>
            <a:r>
              <a:rPr lang="en-US" altLang="ar-JO" sz="2800" b="1">
                <a:cs typeface="Arial" panose="020B0604020202020204" pitchFamily="34" charset="0"/>
              </a:rPr>
              <a:t>same drug interactions occur</a:t>
            </a:r>
            <a:endParaRPr lang="ar-JO" altLang="ar-JO" sz="2800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403A5321-497D-D7DF-9801-31733D1B2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Adverse Effects</a:t>
            </a:r>
            <a:endParaRPr lang="ar-JO" altLang="ar-JO" b="1"/>
          </a:p>
        </p:txBody>
      </p:sp>
      <p:sp>
        <p:nvSpPr>
          <p:cNvPr id="23555" name="Slide Number Placeholder 3">
            <a:extLst>
              <a:ext uri="{FF2B5EF4-FFF2-40B4-BE49-F238E27FC236}">
                <a16:creationId xmlns:a16="http://schemas.microsoft.com/office/drawing/2014/main" id="{90953219-09C1-C075-2BBE-7DD367126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3BDD587-0869-4781-9419-D664FFDF43B5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17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3556" name="Content Placeholder 2">
            <a:extLst>
              <a:ext uri="{FF2B5EF4-FFF2-40B4-BE49-F238E27FC236}">
                <a16:creationId xmlns:a16="http://schemas.microsoft.com/office/drawing/2014/main" id="{057B108B-68BE-EEC1-1F7C-AFE6F5501FE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1268413"/>
            <a:ext cx="8893175" cy="4857750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Nephrotoxicity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Neurotoxicity</a:t>
            </a:r>
            <a:r>
              <a:rPr lang="en-US" altLang="ar-JO" sz="2800">
                <a:cs typeface="Arial" panose="020B0604020202020204" pitchFamily="34" charset="0"/>
              </a:rPr>
              <a:t> (tremor, seizures,  hallucinations) 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Diabetes mellitus  (DM)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Anaphylactoid reactions to the injection</a:t>
            </a:r>
          </a:p>
          <a:p>
            <a:pPr algn="l" rtl="0" eaLnBrk="1" hangingPunct="1"/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Hypertension &amp; hyperlipidemia less that CsA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Other toxicities are the same as those for CsA, except that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TAC does not cause hirsutism or gum hyperplasia</a:t>
            </a:r>
          </a:p>
          <a:p>
            <a:pPr algn="l" rtl="0" eaLnBrk="1" hangingPunct="1"/>
            <a:endParaRPr lang="ar-JO" altLang="ar-JO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5821E33E-8E32-791F-FD3B-05B7815FF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C. Sirolimus</a:t>
            </a:r>
            <a:endParaRPr lang="ar-JO" altLang="ar-JO" b="1"/>
          </a:p>
        </p:txBody>
      </p:sp>
      <p:sp>
        <p:nvSpPr>
          <p:cNvPr id="24579" name="Slide Number Placeholder 3">
            <a:extLst>
              <a:ext uri="{FF2B5EF4-FFF2-40B4-BE49-F238E27FC236}">
                <a16:creationId xmlns:a16="http://schemas.microsoft.com/office/drawing/2014/main" id="{3053A887-07D6-F7BE-1828-55ACCFCE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07E0F8D-30FC-42E4-8DB4-B0FA826398F0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18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4580" name="Content Placeholder 2">
            <a:extLst>
              <a:ext uri="{FF2B5EF4-FFF2-40B4-BE49-F238E27FC236}">
                <a16:creationId xmlns:a16="http://schemas.microsoft.com/office/drawing/2014/main" id="{5CAA0A89-DE5A-9FA1-5E77-04BE4811D6C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41438"/>
            <a:ext cx="8435975" cy="4784725"/>
          </a:xfrm>
        </p:spPr>
        <p:txBody>
          <a:bodyPr/>
          <a:lstStyle/>
          <a:p>
            <a:pPr algn="l" rtl="0" eaLnBrk="1" hangingPunct="1"/>
            <a:r>
              <a:rPr lang="en-US" altLang="ar-JO" sz="2800"/>
              <a:t>SRL is approved for use in </a:t>
            </a:r>
            <a:r>
              <a:rPr lang="en-US" altLang="ar-JO" sz="2800" b="1"/>
              <a:t>renal transplantation</a:t>
            </a:r>
            <a:r>
              <a:rPr lang="en-US" altLang="ar-JO" sz="2800"/>
              <a:t>, </a:t>
            </a:r>
            <a:r>
              <a:rPr lang="en-US" altLang="ar-JO" sz="2800" b="1"/>
              <a:t>with CsA &amp; corticosteroids</a:t>
            </a:r>
          </a:p>
          <a:p>
            <a:pPr algn="l" rtl="0" eaLnBrk="1" hangingPunct="1"/>
            <a:r>
              <a:rPr lang="en-US" altLang="ar-JO" sz="2800" b="1"/>
              <a:t>Combination of SRL and CsA is synergistic </a:t>
            </a:r>
            <a:r>
              <a:rPr lang="en-US" altLang="ar-JO" sz="2800"/>
              <a:t>because SRL works later in the immune activation cascade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ADF5D350-2E20-3EFD-91AA-128710E9E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ar-JO">
                <a:cs typeface="Times New Roman" panose="02020603050405020304" pitchFamily="18" charset="0"/>
              </a:rPr>
              <a:t>Pharmacokinetics</a:t>
            </a:r>
            <a:endParaRPr lang="ar-JO" altLang="ar-JO"/>
          </a:p>
        </p:txBody>
      </p:sp>
      <p:sp>
        <p:nvSpPr>
          <p:cNvPr id="25603" name="Slide Number Placeholder 3">
            <a:extLst>
              <a:ext uri="{FF2B5EF4-FFF2-40B4-BE49-F238E27FC236}">
                <a16:creationId xmlns:a16="http://schemas.microsoft.com/office/drawing/2014/main" id="{0C6DA9DB-9EDD-AC8D-3116-776ADED2C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077A17E-2D0B-4793-B7C8-1D1BA1E6B4B4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19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5604" name="Content Placeholder 2">
            <a:extLst>
              <a:ext uri="{FF2B5EF4-FFF2-40B4-BE49-F238E27FC236}">
                <a16:creationId xmlns:a16="http://schemas.microsoft.com/office/drawing/2014/main" id="{21F15F76-2775-C81D-38A4-A1CAAAD1A85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7988" y="1557338"/>
            <a:ext cx="8435975" cy="4525962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is available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only as oral preparations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SRL has a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long half-life </a:t>
            </a:r>
            <a:r>
              <a:rPr lang="en-US" altLang="ar-JO" sz="2800">
                <a:cs typeface="Arial" panose="020B0604020202020204" pitchFamily="34" charset="0"/>
              </a:rPr>
              <a:t>compared to those of CsA &amp; TAC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SRL is metabolized by </a:t>
            </a:r>
            <a:r>
              <a:rPr lang="en-US" altLang="ar-JO" sz="2800" b="1">
                <a:cs typeface="Arial" panose="020B0604020202020204" pitchFamily="34" charset="0"/>
              </a:rPr>
              <a:t>CYP3A4 isozyme </a:t>
            </a:r>
            <a:r>
              <a:rPr lang="en-US" altLang="ar-JO" sz="2800">
                <a:cs typeface="Arial" panose="020B0604020202020204" pitchFamily="34" charset="0"/>
              </a:rPr>
              <a:t>&amp; interacts with same drugs as  CsA &amp; TAC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9005D6C-E1F1-B119-561A-3EBCA586B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8195" name="Slide Number Placeholder 3">
            <a:extLst>
              <a:ext uri="{FF2B5EF4-FFF2-40B4-BE49-F238E27FC236}">
                <a16:creationId xmlns:a16="http://schemas.microsoft.com/office/drawing/2014/main" id="{9673511A-9F98-ABFF-7352-3603590FA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8E611C3-8671-470E-9D6E-0312849DD731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8196" name="Content Placeholder 2">
            <a:extLst>
              <a:ext uri="{FF2B5EF4-FFF2-40B4-BE49-F238E27FC236}">
                <a16:creationId xmlns:a16="http://schemas.microsoft.com/office/drawing/2014/main" id="{F8EA517D-8F69-DBDA-16D5-DC7566011A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05750" cy="4572000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Immunosuppressive therapy are used in:  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Prevent &amp; treat rejection in organ transplantation </a:t>
            </a:r>
            <a:r>
              <a:rPr lang="en-US" altLang="ar-JO" sz="2800">
                <a:cs typeface="Arial" panose="020B0604020202020204" pitchFamily="34" charset="0"/>
              </a:rPr>
              <a:t>(kidney, heart, bone marrow)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Treatment of autoimmune &amp; inflammatory diseases</a:t>
            </a:r>
          </a:p>
          <a:p>
            <a:pPr algn="l" rtl="0" eaLnBrk="1" hangingPunct="1"/>
            <a:r>
              <a:rPr lang="en-US" altLang="ar-JO" sz="2800" b="1"/>
              <a:t>The principal approach to immunosuppressive therapy </a:t>
            </a:r>
            <a:r>
              <a:rPr lang="en-US" altLang="ar-JO" sz="2800"/>
              <a:t>is to </a:t>
            </a:r>
            <a:r>
              <a:rPr lang="en-US" altLang="ar-JO" sz="2800" b="1">
                <a:solidFill>
                  <a:schemeClr val="accent1"/>
                </a:solidFill>
              </a:rPr>
              <a:t>alter lymphocyte function using drugs or antibodies against immune proteins</a:t>
            </a:r>
            <a:endParaRPr lang="ar-JO" altLang="ar-JO" sz="28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3AE604D9-1684-DB71-C989-E733544AA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ar-JO">
                <a:cs typeface="Times New Roman" panose="02020603050405020304" pitchFamily="18" charset="0"/>
              </a:rPr>
              <a:t>Adverse Effects</a:t>
            </a:r>
            <a:endParaRPr lang="ar-JO" altLang="ar-JO"/>
          </a:p>
        </p:txBody>
      </p:sp>
      <p:sp>
        <p:nvSpPr>
          <p:cNvPr id="26627" name="Slide Number Placeholder 3">
            <a:extLst>
              <a:ext uri="{FF2B5EF4-FFF2-40B4-BE49-F238E27FC236}">
                <a16:creationId xmlns:a16="http://schemas.microsoft.com/office/drawing/2014/main" id="{01507213-D705-B24D-D91B-1683C3586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2BB7698-3C71-49ED-84BC-F730AAEEFAEB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20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6628" name="Content Placeholder 2">
            <a:extLst>
              <a:ext uri="{FF2B5EF4-FFF2-40B4-BE49-F238E27FC236}">
                <a16:creationId xmlns:a16="http://schemas.microsoft.com/office/drawing/2014/main" id="{347B82C7-BAAA-0BEA-7669-53BBC97017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Hyperlipidemia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Headache, nausea and diarrhea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 leukopenia and thrombocytopenia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FD14B6A1-2239-756D-9701-02EE12BFC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0"/>
            <a:ext cx="7772400" cy="1143000"/>
          </a:xfrm>
        </p:spPr>
        <p:txBody>
          <a:bodyPr/>
          <a:lstStyle/>
          <a:p>
            <a:pPr rtl="0" eaLnBrk="1" hangingPunct="1"/>
            <a:r>
              <a:rPr lang="en-US" altLang="ar-JO" sz="3600" b="1">
                <a:cs typeface="Times New Roman" panose="02020603050405020304" pitchFamily="18" charset="0"/>
              </a:rPr>
              <a:t>2. </a:t>
            </a:r>
            <a:r>
              <a:rPr lang="ar-JO" altLang="ar-JO" sz="3600" b="1"/>
              <a:t>Immunosuppressive Antimetabolites</a:t>
            </a:r>
          </a:p>
        </p:txBody>
      </p:sp>
      <p:sp>
        <p:nvSpPr>
          <p:cNvPr id="27651" name="Slide Number Placeholder 3">
            <a:extLst>
              <a:ext uri="{FF2B5EF4-FFF2-40B4-BE49-F238E27FC236}">
                <a16:creationId xmlns:a16="http://schemas.microsoft.com/office/drawing/2014/main" id="{41B4C982-5B47-9810-84E3-D57CC26B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CE515E5-25BD-4CA7-8F5C-9A5926013CAD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21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7652" name="Content Placeholder 2">
            <a:extLst>
              <a:ext uri="{FF2B5EF4-FFF2-40B4-BE49-F238E27FC236}">
                <a16:creationId xmlns:a16="http://schemas.microsoft.com/office/drawing/2014/main" id="{6FA4619C-9DC2-8E38-6CFB-DFA4C087477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3250" y="1447800"/>
            <a:ext cx="8289925" cy="4572000"/>
          </a:xfrm>
        </p:spPr>
        <p:txBody>
          <a:bodyPr/>
          <a:lstStyle/>
          <a:p>
            <a:pPr algn="l" rtl="0" eaLnBrk="1" hangingPunct="1">
              <a:buFont typeface="Arial" panose="020B0604020202020204" pitchFamily="34" charset="0"/>
              <a:buChar char="•"/>
            </a:pPr>
            <a:r>
              <a:rPr lang="en-US" altLang="ar-JO" sz="3200"/>
              <a:t>Antimetabolites are generally used </a:t>
            </a:r>
            <a:r>
              <a:rPr lang="en-US" altLang="ar-JO" sz="3200" b="1"/>
              <a:t>in combination with calcinurin inhibitors and corticosteroids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ar-JO" sz="3200" b="1">
                <a:solidFill>
                  <a:schemeClr val="accent1"/>
                </a:solidFill>
                <a:cs typeface="Arial" panose="020B0604020202020204" pitchFamily="34" charset="0"/>
              </a:rPr>
              <a:t>    A.  Azathioprine</a:t>
            </a:r>
          </a:p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ar-JO" sz="3200" b="1">
                <a:solidFill>
                  <a:schemeClr val="accent1"/>
                </a:solidFill>
                <a:cs typeface="Arial" panose="020B0604020202020204" pitchFamily="34" charset="0"/>
              </a:rPr>
              <a:t>    B. Mycophenolate</a:t>
            </a:r>
          </a:p>
          <a:p>
            <a:pPr algn="l" rtl="0" eaLnBrk="1" hangingPunct="1">
              <a:buFont typeface="Arial" panose="020B0604020202020204" pitchFamily="34" charset="0"/>
              <a:buChar char="•"/>
            </a:pPr>
            <a:endParaRPr lang="ar-JO" altLang="ar-JO" sz="3200" b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D1655099-14C2-3757-9862-A2EDA0F19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A. Azathioprine (Imuran)</a:t>
            </a:r>
            <a:endParaRPr lang="ar-JO" altLang="ar-JO" b="1"/>
          </a:p>
        </p:txBody>
      </p:sp>
      <p:sp>
        <p:nvSpPr>
          <p:cNvPr id="28675" name="Slide Number Placeholder 3">
            <a:extLst>
              <a:ext uri="{FF2B5EF4-FFF2-40B4-BE49-F238E27FC236}">
                <a16:creationId xmlns:a16="http://schemas.microsoft.com/office/drawing/2014/main" id="{52FC590F-91A1-C72C-2802-267D04876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531A567-7DFC-4371-9F23-2E1E17FF3B38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22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7DF99F4B-51A3-3FC6-1948-BF022DB4829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459787" cy="4572000"/>
          </a:xfrm>
        </p:spPr>
        <p:txBody>
          <a:bodyPr>
            <a:normAutofit fontScale="92500"/>
          </a:bodyPr>
          <a:lstStyle/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>
                <a:cs typeface="Arial" pitchFamily="34" charset="0"/>
              </a:rPr>
              <a:t>The first agent to achieve wide-spread use in organ transplantation</a:t>
            </a:r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>
                <a:cs typeface="Arial" pitchFamily="34" charset="0"/>
              </a:rPr>
              <a:t>It is </a:t>
            </a:r>
            <a:r>
              <a:rPr lang="en-US" sz="2800" b="1" dirty="0">
                <a:cs typeface="Arial" pitchFamily="34" charset="0"/>
              </a:rPr>
              <a:t>a prodrug </a:t>
            </a:r>
            <a:r>
              <a:rPr lang="en-US" sz="2800" dirty="0">
                <a:cs typeface="Arial" pitchFamily="34" charset="0"/>
              </a:rPr>
              <a:t>that is converted first to </a:t>
            </a:r>
            <a:r>
              <a:rPr lang="en-US" sz="2800" b="1" dirty="0">
                <a:cs typeface="Arial" pitchFamily="34" charset="0"/>
              </a:rPr>
              <a:t>6-mercaptopurine (6-MP) </a:t>
            </a:r>
            <a:r>
              <a:rPr lang="en-US" sz="2800" dirty="0">
                <a:cs typeface="Arial" pitchFamily="34" charset="0"/>
              </a:rPr>
              <a:t>and </a:t>
            </a:r>
            <a:r>
              <a:rPr lang="en-US" sz="2800" b="1" dirty="0">
                <a:solidFill>
                  <a:schemeClr val="accent1"/>
                </a:solidFill>
                <a:cs typeface="Arial" pitchFamily="34" charset="0"/>
              </a:rPr>
              <a:t>inhibits purines synthesis</a:t>
            </a:r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>
                <a:cs typeface="Arial" pitchFamily="34" charset="0"/>
              </a:rPr>
              <a:t> </a:t>
            </a:r>
            <a:r>
              <a:rPr lang="en-US" sz="2800" b="1" dirty="0">
                <a:cs typeface="Arial" pitchFamily="34" charset="0"/>
              </a:rPr>
              <a:t>lymphocytes </a:t>
            </a:r>
            <a:r>
              <a:rPr lang="en-US" sz="2800" dirty="0">
                <a:cs typeface="Arial" pitchFamily="34" charset="0"/>
              </a:rPr>
              <a:t>are predominantly affected by </a:t>
            </a:r>
            <a:r>
              <a:rPr lang="en-US" sz="2800" dirty="0" err="1">
                <a:cs typeface="Arial" pitchFamily="34" charset="0"/>
              </a:rPr>
              <a:t>cytotoxic</a:t>
            </a:r>
            <a:r>
              <a:rPr lang="en-US" sz="2800" dirty="0">
                <a:cs typeface="Arial" pitchFamily="34" charset="0"/>
              </a:rPr>
              <a:t> effects of </a:t>
            </a:r>
            <a:r>
              <a:rPr lang="en-US" sz="2800" dirty="0" err="1">
                <a:cs typeface="Arial" pitchFamily="34" charset="0"/>
              </a:rPr>
              <a:t>azathioprine</a:t>
            </a:r>
            <a:r>
              <a:rPr lang="en-US" sz="2800" dirty="0">
                <a:cs typeface="Arial" pitchFamily="34" charset="0"/>
              </a:rPr>
              <a:t> because of their dependence on </a:t>
            </a:r>
            <a:r>
              <a:rPr lang="en-US" sz="2800" dirty="0" err="1">
                <a:cs typeface="Arial" pitchFamily="34" charset="0"/>
              </a:rPr>
              <a:t>purines</a:t>
            </a:r>
            <a:r>
              <a:rPr lang="en-US" sz="2800" dirty="0">
                <a:cs typeface="Arial" pitchFamily="34" charset="0"/>
              </a:rPr>
              <a:t> synthesis for cell division</a:t>
            </a:r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b="1" dirty="0">
                <a:cs typeface="Arial" pitchFamily="34" charset="0"/>
              </a:rPr>
              <a:t>Side effects:</a:t>
            </a:r>
          </a:p>
          <a:p>
            <a:pPr marL="548958" lvl="1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cs typeface="Arial" pitchFamily="34" charset="0"/>
              </a:rPr>
              <a:t>Bone marrow suppression</a:t>
            </a:r>
          </a:p>
          <a:p>
            <a:pPr marL="548958" lvl="1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en-US" sz="3000" dirty="0">
                <a:cs typeface="Arial" pitchFamily="34" charset="0"/>
              </a:rPr>
              <a:t>N &amp; V</a:t>
            </a:r>
            <a:endParaRPr lang="ar-JO" sz="3000" dirty="0"/>
          </a:p>
          <a:p>
            <a:pPr marL="274320" indent="-274320" algn="l" rtl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ar-JO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BB93A651-03DF-1125-165B-76EF4B3BB1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0"/>
            <a:ext cx="7772400" cy="1143000"/>
          </a:xfrm>
        </p:spPr>
        <p:txBody>
          <a:bodyPr/>
          <a:lstStyle/>
          <a:p>
            <a:pPr algn="ctr" rtl="0" eaLnBrk="1" hangingPunct="1"/>
            <a:r>
              <a:rPr lang="en-US" altLang="ar-JO" b="1">
                <a:cs typeface="Times New Roman" panose="02020603050405020304" pitchFamily="18" charset="0"/>
              </a:rPr>
              <a:t>B. Mycophenolate</a:t>
            </a:r>
            <a:endParaRPr lang="ar-JO" altLang="ar-JO" b="1"/>
          </a:p>
        </p:txBody>
      </p:sp>
      <p:sp>
        <p:nvSpPr>
          <p:cNvPr id="29699" name="Slide Number Placeholder 3">
            <a:extLst>
              <a:ext uri="{FF2B5EF4-FFF2-40B4-BE49-F238E27FC236}">
                <a16:creationId xmlns:a16="http://schemas.microsoft.com/office/drawing/2014/main" id="{3763B489-2D02-D6E6-AB06-E541DE05A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7D17C0D-1A2B-4F8C-AD8F-4013AD379CBD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23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29700" name="Content Placeholder 2">
            <a:extLst>
              <a:ext uri="{FF2B5EF4-FFF2-40B4-BE49-F238E27FC236}">
                <a16:creationId xmlns:a16="http://schemas.microsoft.com/office/drawing/2014/main" id="{AF137CC1-695A-569F-FAA1-FDFE995AE8A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341438"/>
            <a:ext cx="8686800" cy="4784725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Myfortic, Cellcept</a:t>
            </a:r>
          </a:p>
          <a:p>
            <a:pPr algn="l" rtl="0" eaLnBrk="1" hangingPunct="1"/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Azathioprine </a:t>
            </a:r>
            <a:r>
              <a:rPr lang="en-US" altLang="ar-JO" sz="2800" b="1">
                <a:cs typeface="Arial" panose="020B0604020202020204" pitchFamily="34" charset="0"/>
              </a:rPr>
              <a:t>has been replaced by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mycophenolate</a:t>
            </a:r>
            <a:r>
              <a:rPr lang="en-US" altLang="ar-JO" sz="2800">
                <a:solidFill>
                  <a:schemeClr val="accent1"/>
                </a:solidFill>
                <a:cs typeface="Arial" panose="020B0604020202020204" pitchFamily="34" charset="0"/>
              </a:rPr>
              <a:t> 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 It has been used in heart, kidney &amp; liver transplants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Like 6-MP, </a:t>
            </a:r>
            <a:r>
              <a:rPr lang="en-US" altLang="ar-JO" sz="2800" b="1">
                <a:cs typeface="Arial" panose="020B0604020202020204" pitchFamily="34" charset="0"/>
              </a:rPr>
              <a:t>it deprives rapidly proliferating T &amp; B cells of a key component of nucleic acids 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Is quickly absorbed after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oral administration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Side effects: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Diarrhea, nausea, vomiting, abdominal pain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 leukopenia and anemia (monitor full blood count CBC)</a:t>
            </a:r>
            <a:endParaRPr lang="ar-JO" altLang="ar-JO" sz="2800"/>
          </a:p>
          <a:p>
            <a:pPr algn="l" rtl="0" eaLnBrk="1" hangingPunct="1"/>
            <a:endParaRPr lang="ar-JO" altLang="ar-JO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ED74633A-C1E3-E07A-BBAF-1653ACDE6F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3. Antibodies</a:t>
            </a:r>
            <a:endParaRPr lang="ar-JO" altLang="ar-JO" b="1"/>
          </a:p>
        </p:txBody>
      </p:sp>
      <p:sp>
        <p:nvSpPr>
          <p:cNvPr id="30723" name="Slide Number Placeholder 3">
            <a:extLst>
              <a:ext uri="{FF2B5EF4-FFF2-40B4-BE49-F238E27FC236}">
                <a16:creationId xmlns:a16="http://schemas.microsoft.com/office/drawing/2014/main" id="{8731C8BF-E44A-B252-889A-E401995A6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526E060-9DB3-4A7D-92B8-B03204803463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24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30724" name="Content Placeholder 2">
            <a:extLst>
              <a:ext uri="{FF2B5EF4-FFF2-40B4-BE49-F238E27FC236}">
                <a16:creationId xmlns:a16="http://schemas.microsoft.com/office/drawing/2014/main" id="{97DE0FFB-BD70-D139-F7BC-6F17EDAE5F9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4213" y="1447800"/>
            <a:ext cx="8002587" cy="4572000"/>
          </a:xfrm>
        </p:spPr>
        <p:txBody>
          <a:bodyPr/>
          <a:lstStyle/>
          <a:p>
            <a:pPr algn="l" rtl="0" eaLnBrk="1" hangingPunct="1"/>
            <a:r>
              <a:rPr lang="en-US" altLang="ar-JO" sz="2800" b="1"/>
              <a:t>Antithymocyte globulins</a:t>
            </a:r>
          </a:p>
          <a:p>
            <a:pPr algn="l" rtl="0" eaLnBrk="1" hangingPunct="1"/>
            <a:r>
              <a:rPr lang="en-US" altLang="ar-JO" sz="2800" b="1"/>
              <a:t>Polyclonal antibodies </a:t>
            </a:r>
            <a:r>
              <a:rPr lang="en-US" altLang="ar-JO" sz="2800"/>
              <a:t>directed against a number of lymphocyte antigens</a:t>
            </a:r>
          </a:p>
          <a:p>
            <a:pPr algn="l" rtl="0" eaLnBrk="1" hangingPunct="1"/>
            <a:r>
              <a:rPr lang="en-US" altLang="ar-JO" sz="2800" b="1"/>
              <a:t>Monoclonal antibodies  </a:t>
            </a:r>
            <a:r>
              <a:rPr lang="en-US" altLang="ar-JO" sz="2800"/>
              <a:t>antigen-specific (</a:t>
            </a:r>
            <a:r>
              <a:rPr lang="en-US" altLang="ar-JO" sz="2800" b="1"/>
              <a:t>Muromonab)</a:t>
            </a:r>
          </a:p>
          <a:p>
            <a:pPr algn="l" rtl="0" eaLnBrk="1" hangingPunct="1"/>
            <a:r>
              <a:rPr lang="en-US" altLang="ar-JO" sz="2800" b="1"/>
              <a:t>IL-2 receptor antagonist: </a:t>
            </a:r>
            <a:r>
              <a:rPr lang="en-US" altLang="ar-JO" sz="2800" b="1">
                <a:solidFill>
                  <a:schemeClr val="accent1"/>
                </a:solidFill>
              </a:rPr>
              <a:t>Basiliximab, daclizumab</a:t>
            </a:r>
          </a:p>
          <a:p>
            <a:pPr algn="l" rtl="0" eaLnBrk="1" hangingPunct="1"/>
            <a:endParaRPr lang="ar-JO" altLang="ar-JO" sz="2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A096BBE9-E731-66AB-F928-DC4B17A2A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ar-JO" sz="3600" b="1">
                <a:cs typeface="Times New Roman" panose="02020603050405020304" pitchFamily="18" charset="0"/>
              </a:rPr>
              <a:t>A. Antithymocyte globulins (Fresenius)</a:t>
            </a:r>
            <a:endParaRPr lang="ar-JO" altLang="ar-JO" sz="3600" b="1"/>
          </a:p>
        </p:txBody>
      </p:sp>
      <p:sp>
        <p:nvSpPr>
          <p:cNvPr id="31747" name="Slide Number Placeholder 3">
            <a:extLst>
              <a:ext uri="{FF2B5EF4-FFF2-40B4-BE49-F238E27FC236}">
                <a16:creationId xmlns:a16="http://schemas.microsoft.com/office/drawing/2014/main" id="{8AB544DA-2B7D-BC26-29DB-6BB984E7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D48C5FD-DA39-4892-A8C9-BC01A0B8CC2A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25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31748" name="Content Placeholder 2">
            <a:extLst>
              <a:ext uri="{FF2B5EF4-FFF2-40B4-BE49-F238E27FC236}">
                <a16:creationId xmlns:a16="http://schemas.microsoft.com/office/drawing/2014/main" id="{B3CFC710-56E7-B48C-3C23-549FE16DB9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12875"/>
            <a:ext cx="8291513" cy="4713288"/>
          </a:xfrm>
        </p:spPr>
        <p:txBody>
          <a:bodyPr/>
          <a:lstStyle/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They are used with other immunosuppressive agents </a:t>
            </a:r>
            <a:r>
              <a:rPr lang="en-US" altLang="ar-JO" sz="2800" b="1">
                <a:cs typeface="Arial" panose="020B0604020202020204" pitchFamily="34" charset="0"/>
              </a:rPr>
              <a:t>to prevent early rejection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They are used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to treat severe rejection episodes 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Corticosteroid-resistant acute rejection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are slowly </a:t>
            </a:r>
            <a:r>
              <a:rPr lang="en-US" altLang="ar-JO" sz="2800" b="1">
                <a:cs typeface="Arial" panose="020B0604020202020204" pitchFamily="34" charset="0"/>
              </a:rPr>
              <a:t>infused intravenously</a:t>
            </a:r>
            <a:r>
              <a:rPr lang="en-US" altLang="ar-JO" sz="2800">
                <a:cs typeface="Arial" panose="020B0604020202020204" pitchFamily="34" charset="0"/>
              </a:rPr>
              <a:t>, and  </a:t>
            </a:r>
            <a:r>
              <a:rPr lang="en-US" altLang="ar-JO" sz="2800" b="1">
                <a:cs typeface="Arial" panose="020B0604020202020204" pitchFamily="34" charset="0"/>
              </a:rPr>
              <a:t>half-life from    3 to 9 days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Side effects: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Chills and fever, leukopenia, thrombocytopenia, infections due to CMV or other viruses, and skin rashes</a:t>
            </a:r>
            <a:endParaRPr lang="ar-JO" altLang="ar-JO" sz="2800"/>
          </a:p>
          <a:p>
            <a:pPr algn="l" rtl="0" eaLnBrk="1" hangingPunct="1"/>
            <a:endParaRPr lang="ar-JO" altLang="ar-JO" sz="28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A43442DD-A8DD-80AD-FACC-156DC0EF5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B. Muromonab- CD3 </a:t>
            </a:r>
            <a:endParaRPr lang="ar-JO" altLang="ar-JO" b="1"/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6AB89560-0DBC-8795-64A6-E46F959C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468F54B-AD4A-4A15-9A9B-3B3F900F14AF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26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34820" name="Content Placeholder 2">
            <a:extLst>
              <a:ext uri="{FF2B5EF4-FFF2-40B4-BE49-F238E27FC236}">
                <a16:creationId xmlns:a16="http://schemas.microsoft.com/office/drawing/2014/main" id="{28E98774-00A7-D8D9-9C07-887AF67332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05750" cy="45720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altLang="ar-JO" sz="2800" b="1" dirty="0">
                <a:cs typeface="Arial" pitchFamily="34" charset="0"/>
              </a:rPr>
              <a:t>A monoclonal antibody </a:t>
            </a:r>
            <a:r>
              <a:rPr lang="en-US" altLang="ar-JO" sz="2800" dirty="0">
                <a:cs typeface="Arial" pitchFamily="34" charset="0"/>
              </a:rPr>
              <a:t>that is </a:t>
            </a:r>
            <a:r>
              <a:rPr lang="en-US" altLang="ar-JO" sz="2800" dirty="0">
                <a:solidFill>
                  <a:schemeClr val="accent1"/>
                </a:solidFill>
                <a:cs typeface="Arial" pitchFamily="34" charset="0"/>
              </a:rPr>
              <a:t>directed </a:t>
            </a:r>
            <a:r>
              <a:rPr lang="en-US" altLang="ar-JO" sz="2800" b="1" dirty="0">
                <a:solidFill>
                  <a:schemeClr val="accent1"/>
                </a:solidFill>
                <a:cs typeface="Arial" pitchFamily="34" charset="0"/>
              </a:rPr>
              <a:t>against glycoprotein CD3 antigen of  T cells</a:t>
            </a:r>
          </a:p>
          <a:p>
            <a:pPr algn="l" rtl="0" eaLnBrk="1" hangingPunct="1">
              <a:defRPr/>
            </a:pPr>
            <a:r>
              <a:rPr lang="en-US" altLang="ar-JO" sz="2800" dirty="0">
                <a:cs typeface="Arial" pitchFamily="34" charset="0"/>
              </a:rPr>
              <a:t>is used for </a:t>
            </a:r>
            <a:r>
              <a:rPr lang="en-US" altLang="ar-JO" sz="2800" b="1" dirty="0">
                <a:cs typeface="Arial" pitchFamily="34" charset="0"/>
              </a:rPr>
              <a:t>treatment of acute rejection of renal transplantation</a:t>
            </a:r>
          </a:p>
          <a:p>
            <a:pPr algn="l" rtl="0" eaLnBrk="1" hangingPunct="1">
              <a:defRPr/>
            </a:pPr>
            <a:r>
              <a:rPr lang="en-US" altLang="ar-JO" sz="2800" dirty="0">
                <a:cs typeface="Arial" pitchFamily="34" charset="0"/>
              </a:rPr>
              <a:t> </a:t>
            </a:r>
            <a:r>
              <a:rPr lang="en-US" altLang="ar-JO" sz="2800" b="1" dirty="0">
                <a:solidFill>
                  <a:schemeClr val="accent1"/>
                </a:solidFill>
                <a:cs typeface="Arial" pitchFamily="34" charset="0"/>
              </a:rPr>
              <a:t>Corticosteroid-resistant acute rejection</a:t>
            </a:r>
            <a:r>
              <a:rPr lang="en-US" altLang="ar-JO" sz="2800" b="1" dirty="0">
                <a:cs typeface="Arial" pitchFamily="34" charset="0"/>
              </a:rPr>
              <a:t>, in cardiac and hepatic transplant patients</a:t>
            </a:r>
          </a:p>
          <a:p>
            <a:pPr marL="0" indent="0" algn="l" rtl="0" eaLnBrk="1" hangingPunct="1">
              <a:buFont typeface="Wingdings 2" panose="05020102010507070707" pitchFamily="18" charset="2"/>
              <a:buNone/>
              <a:defRPr/>
            </a:pPr>
            <a:endParaRPr lang="ar-JO" altLang="ar-JO" sz="28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EBA2D59B-1F3B-0B89-A819-01CF33036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82C7EDE2-B535-7E80-F588-D9818E2E9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801B5B3-6804-430D-A73F-F7D124FC7E2D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27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33796" name="Content Placeholder 2">
            <a:extLst>
              <a:ext uri="{FF2B5EF4-FFF2-40B4-BE49-F238E27FC236}">
                <a16:creationId xmlns:a16="http://schemas.microsoft.com/office/drawing/2014/main" id="{321941B3-5E0F-B9FE-8569-EC353C5ECD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4213" y="1447800"/>
            <a:ext cx="8280400" cy="4572000"/>
          </a:xfrm>
        </p:spPr>
        <p:txBody>
          <a:bodyPr/>
          <a:lstStyle/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ar-JO" sz="2800" b="1">
                <a:cs typeface="Arial" panose="020B0604020202020204" pitchFamily="34" charset="0"/>
              </a:rPr>
              <a:t>   Pharmacokinetics: 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is administered </a:t>
            </a:r>
            <a:r>
              <a:rPr lang="en-US" altLang="ar-JO" sz="2800" b="1">
                <a:cs typeface="Arial" panose="020B0604020202020204" pitchFamily="34" charset="0"/>
              </a:rPr>
              <a:t>intravenously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 Initial binding of muromonab-CD3 to the antigen </a:t>
            </a:r>
            <a:r>
              <a:rPr lang="en-US" altLang="ar-JO" sz="2800" b="1">
                <a:cs typeface="Arial" panose="020B0604020202020204" pitchFamily="34" charset="0"/>
              </a:rPr>
              <a:t>transiently activates T cell </a:t>
            </a:r>
            <a:r>
              <a:rPr lang="en-US" altLang="ar-JO" sz="2800">
                <a:cs typeface="Arial" panose="020B0604020202020204" pitchFamily="34" charset="0"/>
              </a:rPr>
              <a:t>and results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in cytokine release (cytokine storm)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 It is important to </a:t>
            </a:r>
            <a:r>
              <a:rPr lang="en-US" altLang="ar-JO" sz="2800" b="1">
                <a:cs typeface="Arial" panose="020B0604020202020204" pitchFamily="34" charset="0"/>
              </a:rPr>
              <a:t>premedicate patient with methyl-prednisolone, diphenhydramine, &amp; acetaminophen </a:t>
            </a:r>
            <a:r>
              <a:rPr lang="en-US" altLang="ar-JO" sz="2800">
                <a:cs typeface="Arial" panose="020B0604020202020204" pitchFamily="34" charset="0"/>
              </a:rPr>
              <a:t>to alleviate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cytokine release syndrome</a:t>
            </a:r>
            <a:endParaRPr lang="ar-JO" altLang="ar-JO" sz="28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6F1158ED-369B-E597-9852-6E7709FAD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34819" name="Slide Number Placeholder 3">
            <a:extLst>
              <a:ext uri="{FF2B5EF4-FFF2-40B4-BE49-F238E27FC236}">
                <a16:creationId xmlns:a16="http://schemas.microsoft.com/office/drawing/2014/main" id="{D15F93AC-9248-8A9F-13ED-8DC616110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0719124-66FA-4A24-8BA2-3ED8757EC022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28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34820" name="Content Placeholder 2">
            <a:extLst>
              <a:ext uri="{FF2B5EF4-FFF2-40B4-BE49-F238E27FC236}">
                <a16:creationId xmlns:a16="http://schemas.microsoft.com/office/drawing/2014/main" id="{182CB61E-990D-9236-3303-B7038F2ABFB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algn="l" rtl="0" eaLnBrk="1" hangingPunct="1">
              <a:buFont typeface="Wingdings 2" panose="05020102010507070707" pitchFamily="18" charset="2"/>
              <a:buNone/>
            </a:pPr>
            <a:r>
              <a:rPr lang="en-US" altLang="ar-JO">
                <a:cs typeface="Arial" panose="020B0604020202020204" pitchFamily="34" charset="0"/>
              </a:rPr>
              <a:t>   </a:t>
            </a:r>
            <a:r>
              <a:rPr lang="en-US" altLang="ar-JO" sz="2800" b="1">
                <a:cs typeface="Arial" panose="020B0604020202020204" pitchFamily="34" charset="0"/>
              </a:rPr>
              <a:t>3. Adverse effects: 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Anaphylactoid reactions</a:t>
            </a:r>
          </a:p>
          <a:p>
            <a:pPr algn="l" rtl="0" eaLnBrk="1" hangingPunct="1"/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Cytokine release syndrome </a:t>
            </a:r>
            <a:r>
              <a:rPr lang="en-US" altLang="ar-JO" sz="2800">
                <a:cs typeface="Arial" panose="020B0604020202020204" pitchFamily="34" charset="0"/>
              </a:rPr>
              <a:t>may follow first dose ( mild flu-like illness to a life-threatening, shock-like reaction)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High fever  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CNS:</a:t>
            </a:r>
            <a:r>
              <a:rPr lang="en-US" altLang="ar-JO" sz="2800">
                <a:cs typeface="Arial" panose="020B0604020202020204" pitchFamily="34" charset="0"/>
              </a:rPr>
              <a:t> seizures, encephalopathy, cerebral edema, aseptic meningitis &amp; headache </a:t>
            </a:r>
            <a:endParaRPr lang="ar-JO" altLang="ar-JO" sz="28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D488E9B0-0D96-7E70-CE5E-10CF5B129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BDC61474-6D63-034B-4DDE-1838020ED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C542DCD-5A1C-497D-86EF-EA24502353C3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29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35844" name="Content Placeholder 2">
            <a:extLst>
              <a:ext uri="{FF2B5EF4-FFF2-40B4-BE49-F238E27FC236}">
                <a16:creationId xmlns:a16="http://schemas.microsoft.com/office/drawing/2014/main" id="{7CA37C94-F6C4-AF53-9CA4-37D36F9D20E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Because of these </a:t>
            </a:r>
            <a:r>
              <a:rPr lang="en-US" altLang="ar-JO" sz="2800" b="1">
                <a:cs typeface="Arial" panose="020B0604020202020204" pitchFamily="34" charset="0"/>
              </a:rPr>
              <a:t>adverse effects and the improved tolerability of thymoglobulin and IL-2 receptor antagonists</a:t>
            </a:r>
            <a:r>
              <a:rPr lang="en-US" altLang="ar-JO" sz="2800">
                <a:cs typeface="Arial" panose="020B0604020202020204" pitchFamily="34" charset="0"/>
              </a:rPr>
              <a:t>,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muromonab-CD3 is rarely used today</a:t>
            </a:r>
            <a:endParaRPr lang="ar-JO" altLang="ar-JO" sz="2800" b="1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CDC271EB-E31B-97B9-D7FB-C8A10B996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ar-JO" sz="4400" b="1"/>
              <a:t>Classification</a:t>
            </a:r>
            <a:endParaRPr lang="ar-JO" altLang="ar-JO" sz="4400" b="1"/>
          </a:p>
        </p:txBody>
      </p:sp>
      <p:sp>
        <p:nvSpPr>
          <p:cNvPr id="9219" name="Slide Number Placeholder 3">
            <a:extLst>
              <a:ext uri="{FF2B5EF4-FFF2-40B4-BE49-F238E27FC236}">
                <a16:creationId xmlns:a16="http://schemas.microsoft.com/office/drawing/2014/main" id="{88063F97-B137-095D-EE87-E570C4A4A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49F1BAD-19AE-472E-AC2E-3152E573AEB6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3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9220" name="Content Placeholder 2">
            <a:extLst>
              <a:ext uri="{FF2B5EF4-FFF2-40B4-BE49-F238E27FC236}">
                <a16:creationId xmlns:a16="http://schemas.microsoft.com/office/drawing/2014/main" id="{6E271FDA-BFCA-21E4-EFC6-042279F045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68413"/>
            <a:ext cx="8686800" cy="4857750"/>
          </a:xfrm>
        </p:spPr>
        <p:txBody>
          <a:bodyPr/>
          <a:lstStyle/>
          <a:p>
            <a:pPr algn="l" rtl="0" eaLnBrk="1" hangingPunct="1"/>
            <a:r>
              <a:rPr lang="en-US" altLang="ar-JO" sz="3200" b="1">
                <a:solidFill>
                  <a:schemeClr val="accent1"/>
                </a:solidFill>
                <a:cs typeface="Arial" panose="020B0604020202020204" pitchFamily="34" charset="0"/>
              </a:rPr>
              <a:t>According to their mechanisms of action:</a:t>
            </a:r>
          </a:p>
          <a:p>
            <a:pPr algn="l" rtl="0" eaLnBrk="1" hangingPunct="1">
              <a:buFont typeface="Arial" panose="020B0604020202020204" pitchFamily="34" charset="0"/>
              <a:buNone/>
            </a:pPr>
            <a:r>
              <a:rPr lang="en-US" altLang="ar-JO" sz="2800">
                <a:cs typeface="Arial" panose="020B0604020202020204" pitchFamily="34" charset="0"/>
              </a:rPr>
              <a:t> 1. Agents interfere with </a:t>
            </a:r>
            <a:r>
              <a:rPr lang="en-US" altLang="ar-JO" sz="2800" b="1">
                <a:cs typeface="Arial" panose="020B0604020202020204" pitchFamily="34" charset="0"/>
              </a:rPr>
              <a:t>cytokine production or action</a:t>
            </a:r>
          </a:p>
          <a:p>
            <a:pPr algn="l" rtl="0" eaLnBrk="1" hangingPunct="1">
              <a:buFont typeface="Arial" panose="020B0604020202020204" pitchFamily="34" charset="0"/>
              <a:buNone/>
            </a:pPr>
            <a:r>
              <a:rPr lang="en-US" altLang="ar-JO" sz="2800">
                <a:cs typeface="Arial" panose="020B0604020202020204" pitchFamily="34" charset="0"/>
              </a:rPr>
              <a:t> 2. Others disrupt </a:t>
            </a:r>
            <a:r>
              <a:rPr lang="en-US" altLang="ar-JO" sz="2800" b="1">
                <a:cs typeface="Arial" panose="020B0604020202020204" pitchFamily="34" charset="0"/>
              </a:rPr>
              <a:t>cell metabolism, preventing lymphocyte proliferation (anti-proliferative)</a:t>
            </a:r>
          </a:p>
          <a:p>
            <a:pPr algn="l" rtl="0" eaLnBrk="1" hangingPunct="1">
              <a:buFont typeface="Arial" panose="020B0604020202020204" pitchFamily="34" charset="0"/>
              <a:buNone/>
            </a:pPr>
            <a:r>
              <a:rPr lang="en-US" altLang="ar-JO" sz="2800">
                <a:cs typeface="Arial" panose="020B0604020202020204" pitchFamily="34" charset="0"/>
              </a:rPr>
              <a:t> 3. </a:t>
            </a:r>
            <a:r>
              <a:rPr lang="en-US" altLang="ar-JO" sz="2800" b="1">
                <a:cs typeface="Arial" panose="020B0604020202020204" pitchFamily="34" charset="0"/>
              </a:rPr>
              <a:t>Mono- and polyclonal antibodies block T-cell surface molecules</a:t>
            </a:r>
            <a:endParaRPr lang="ar-JO" altLang="ar-JO" sz="2800" b="1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3862E36A-4CD3-1DF9-BF9F-63754CAD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C. IL-2-receptor antagonist</a:t>
            </a:r>
            <a:endParaRPr lang="ar-JO" altLang="ar-JO" b="1"/>
          </a:p>
        </p:txBody>
      </p:sp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41837B07-D45A-0284-6F1E-CE85CE9E2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778F298-B7F9-40F0-987B-99941737B790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30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36868" name="Content Placeholder 2">
            <a:extLst>
              <a:ext uri="{FF2B5EF4-FFF2-40B4-BE49-F238E27FC236}">
                <a16:creationId xmlns:a16="http://schemas.microsoft.com/office/drawing/2014/main" id="{4B496F5A-D7F7-155E-4401-4D032DD4BF3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Basiliximab</a:t>
            </a:r>
            <a:r>
              <a:rPr lang="en-US" altLang="ar-JO" sz="2800">
                <a:cs typeface="Arial" panose="020B0604020202020204" pitchFamily="34" charset="0"/>
              </a:rPr>
              <a:t> , </a:t>
            </a:r>
            <a:r>
              <a:rPr lang="en-US" altLang="ar-JO" sz="2800" b="1">
                <a:cs typeface="Arial" panose="020B0604020202020204" pitchFamily="34" charset="0"/>
              </a:rPr>
              <a:t>Daclizumab</a:t>
            </a:r>
            <a:r>
              <a:rPr lang="en-US" altLang="ar-JO" sz="2800">
                <a:cs typeface="Arial" panose="020B0604020202020204" pitchFamily="34" charset="0"/>
              </a:rPr>
              <a:t>  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Both agents are used for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prophylaxis of acute rejection in renal transplantation in combination with CsA &amp; corticosteroids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0310EC3D-0DBE-E74F-2B23-544C8F89C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7A1CB33B-D2FD-F11B-1D7E-9CC561925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B05B646-BD6E-4002-8FC4-5F48EF88DB89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31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37892" name="Content Placeholder 2">
            <a:extLst>
              <a:ext uri="{FF2B5EF4-FFF2-40B4-BE49-F238E27FC236}">
                <a16:creationId xmlns:a16="http://schemas.microsoft.com/office/drawing/2014/main" id="{3DC06E30-F71E-53F4-CF52-A2E277223E6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Mechanism of action: 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Both compounds are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anti-CD25 antibodies </a:t>
            </a:r>
            <a:r>
              <a:rPr lang="en-US" altLang="ar-JO" sz="2800" b="1">
                <a:cs typeface="Arial" panose="020B0604020202020204" pitchFamily="34" charset="0"/>
              </a:rPr>
              <a:t>and bind to IL-2 receptor on activated T cells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They interfere with proliferation of  T cells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Basiliximab</a:t>
            </a:r>
            <a:r>
              <a:rPr lang="en-US" altLang="ar-JO" sz="2800">
                <a:cs typeface="Arial" panose="020B0604020202020204" pitchFamily="34" charset="0"/>
              </a:rPr>
              <a:t> is about </a:t>
            </a:r>
            <a:r>
              <a:rPr lang="en-US" altLang="ar-JO" sz="2800" b="1">
                <a:cs typeface="Arial" panose="020B0604020202020204" pitchFamily="34" charset="0"/>
              </a:rPr>
              <a:t>10-fold more potent than daclizumab </a:t>
            </a:r>
            <a:endParaRPr lang="ar-JO" altLang="ar-JO" sz="2800" b="1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B7693CCD-2BEB-3A53-938F-CD491BF91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495311D3-4522-3CD1-CC82-AEA78AFD2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89E99DF-7BB4-46F5-AD38-03AF51FA44F6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32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41988" name="Content Placeholder 2">
            <a:extLst>
              <a:ext uri="{FF2B5EF4-FFF2-40B4-BE49-F238E27FC236}">
                <a16:creationId xmlns:a16="http://schemas.microsoft.com/office/drawing/2014/main" id="{B1DBBDDA-40CE-B326-61B1-AC1E7A4AA9E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altLang="ar-JO" sz="2800" b="1" dirty="0">
                <a:cs typeface="Arial" pitchFamily="34" charset="0"/>
              </a:rPr>
              <a:t>Pharmacokinetics: </a:t>
            </a:r>
          </a:p>
          <a:p>
            <a:pPr algn="l" rtl="0" eaLnBrk="1" hangingPunct="1">
              <a:defRPr/>
            </a:pPr>
            <a:r>
              <a:rPr lang="en-US" altLang="ar-JO" sz="2800" dirty="0">
                <a:cs typeface="Arial" pitchFamily="34" charset="0"/>
              </a:rPr>
              <a:t>Both antibodies are given </a:t>
            </a:r>
            <a:r>
              <a:rPr lang="en-US" altLang="ar-JO" sz="2800" b="1" dirty="0">
                <a:solidFill>
                  <a:schemeClr val="accent1"/>
                </a:solidFill>
                <a:cs typeface="Arial" pitchFamily="34" charset="0"/>
              </a:rPr>
              <a:t>intravenously</a:t>
            </a:r>
          </a:p>
          <a:p>
            <a:pPr marL="0" indent="0" algn="l" rtl="0" eaLnBrk="1" hangingPunct="1">
              <a:buFont typeface="Wingdings 2" panose="05020102010507070707" pitchFamily="18" charset="2"/>
              <a:buNone/>
              <a:defRPr/>
            </a:pPr>
            <a:endParaRPr lang="en-US" altLang="ar-JO" sz="2800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42195093-29A7-E7F0-BE0D-A5CD8D524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28FF6B68-335F-250E-6A1C-000D1F8EB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78252AC-0081-4B31-993E-ADDBECA384DA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33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41988" name="Content Placeholder 2">
            <a:extLst>
              <a:ext uri="{FF2B5EF4-FFF2-40B4-BE49-F238E27FC236}">
                <a16:creationId xmlns:a16="http://schemas.microsoft.com/office/drawing/2014/main" id="{269AE45D-18CD-0E0C-A9CF-39EC1C80A75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l" rtl="0" eaLnBrk="1" hangingPunct="1">
              <a:buFont typeface="Wingdings 2" panose="05020102010507070707" pitchFamily="18" charset="2"/>
              <a:buNone/>
              <a:defRPr/>
            </a:pPr>
            <a:r>
              <a:rPr lang="en-US" altLang="ar-JO" sz="2800" b="1" dirty="0">
                <a:cs typeface="Arial" panose="020B0604020202020204" pitchFamily="34" charset="0"/>
              </a:rPr>
              <a:t>  Adverse effects: </a:t>
            </a:r>
          </a:p>
          <a:p>
            <a:pPr algn="l" rtl="0" eaLnBrk="1" hangingPunct="1">
              <a:defRPr/>
            </a:pPr>
            <a:r>
              <a:rPr lang="en-US" altLang="ar-JO" sz="2800" dirty="0">
                <a:cs typeface="Arial" panose="020B0604020202020204" pitchFamily="34" charset="0"/>
              </a:rPr>
              <a:t>Both </a:t>
            </a:r>
            <a:r>
              <a:rPr lang="en-US" altLang="ar-JO" sz="2800" dirty="0" err="1">
                <a:cs typeface="Arial" panose="020B0604020202020204" pitchFamily="34" charset="0"/>
              </a:rPr>
              <a:t>daclizumab</a:t>
            </a:r>
            <a:r>
              <a:rPr lang="en-US" altLang="ar-JO" sz="2800" dirty="0">
                <a:cs typeface="Arial" panose="020B0604020202020204" pitchFamily="34" charset="0"/>
              </a:rPr>
              <a:t> and </a:t>
            </a:r>
            <a:r>
              <a:rPr lang="en-US" altLang="ar-JO" sz="2800" dirty="0" err="1">
                <a:cs typeface="Arial" panose="020B0604020202020204" pitchFamily="34" charset="0"/>
              </a:rPr>
              <a:t>basiliximab</a:t>
            </a:r>
            <a:r>
              <a:rPr lang="en-US" altLang="ar-JO" sz="2800" dirty="0">
                <a:cs typeface="Arial" panose="020B0604020202020204" pitchFamily="34" charset="0"/>
              </a:rPr>
              <a:t> </a:t>
            </a:r>
            <a:r>
              <a:rPr lang="en-US" altLang="ar-JO" sz="2800" b="1" dirty="0">
                <a:cs typeface="Arial" panose="020B0604020202020204" pitchFamily="34" charset="0"/>
              </a:rPr>
              <a:t>are well tolerated</a:t>
            </a:r>
          </a:p>
          <a:p>
            <a:pPr algn="l" rtl="0" eaLnBrk="1" hangingPunct="1">
              <a:defRPr/>
            </a:pPr>
            <a:r>
              <a:rPr lang="en-US" altLang="ar-JO" sz="2800" dirty="0">
                <a:cs typeface="Arial" panose="020B0604020202020204" pitchFamily="34" charset="0"/>
              </a:rPr>
              <a:t> Their major toxicity is </a:t>
            </a:r>
            <a:r>
              <a:rPr lang="en-US" altLang="ar-JO" sz="2800" b="1" dirty="0">
                <a:solidFill>
                  <a:schemeClr val="accent1"/>
                </a:solidFill>
                <a:cs typeface="Arial" panose="020B0604020202020204" pitchFamily="34" charset="0"/>
              </a:rPr>
              <a:t>gastrointestinal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AC63FAA6-C1A3-11D2-08BC-DA3A636E2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0"/>
            <a:ext cx="77724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E. Corticosteroids</a:t>
            </a:r>
            <a:endParaRPr lang="ar-JO" altLang="ar-JO" b="1"/>
          </a:p>
        </p:txBody>
      </p:sp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0DD856F3-C852-AC2D-FC72-F9CF4D569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7B8ADAC-4C84-4396-8F9D-4FA3650D16E1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34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40964" name="Content Placeholder 2">
            <a:extLst>
              <a:ext uri="{FF2B5EF4-FFF2-40B4-BE49-F238E27FC236}">
                <a16:creationId xmlns:a16="http://schemas.microsoft.com/office/drawing/2014/main" id="{B466CC96-4F7C-7F96-C3D3-F1DB04BDE2C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484313"/>
            <a:ext cx="8435975" cy="4641850"/>
          </a:xfrm>
        </p:spPr>
        <p:txBody>
          <a:bodyPr/>
          <a:lstStyle/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Are used in </a:t>
            </a:r>
            <a:r>
              <a:rPr lang="en-US" altLang="ar-JO" sz="2800" b="1">
                <a:cs typeface="Arial" panose="020B0604020202020204" pitchFamily="34" charset="0"/>
              </a:rPr>
              <a:t>transplantation and in autoimmune disorders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For transplantation</a:t>
            </a:r>
            <a:r>
              <a:rPr lang="en-US" altLang="ar-JO" sz="2800">
                <a:cs typeface="Arial" panose="020B0604020202020204" pitchFamily="34" charset="0"/>
              </a:rPr>
              <a:t>, the most common agents are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prednisone or methylprednisolone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 Whereas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prednisone or prednisolone </a:t>
            </a:r>
            <a:r>
              <a:rPr lang="en-US" altLang="ar-JO" sz="2800">
                <a:cs typeface="Arial" panose="020B0604020202020204" pitchFamily="34" charset="0"/>
              </a:rPr>
              <a:t>are employed for </a:t>
            </a:r>
            <a:r>
              <a:rPr lang="en-US" altLang="ar-JO" sz="2800" b="1">
                <a:cs typeface="Arial" panose="020B0604020202020204" pitchFamily="34" charset="0"/>
              </a:rPr>
              <a:t>autoimmune conditions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In transplantation, </a:t>
            </a:r>
            <a:r>
              <a:rPr lang="en-US" altLang="ar-JO" sz="2800" b="1">
                <a:cs typeface="Arial" panose="020B0604020202020204" pitchFamily="34" charset="0"/>
              </a:rPr>
              <a:t>they are used in combination with other agents </a:t>
            </a:r>
          </a:p>
          <a:p>
            <a:pPr algn="l" rtl="0" eaLnBrk="1" hangingPunct="1"/>
            <a:endParaRPr lang="en-US" altLang="ar-JO" sz="280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3FCE7A11-51C1-77F7-6750-C8A914A5B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JO" altLang="ar-JO"/>
          </a:p>
        </p:txBody>
      </p:sp>
      <p:sp>
        <p:nvSpPr>
          <p:cNvPr id="41987" name="Slide Number Placeholder 3">
            <a:extLst>
              <a:ext uri="{FF2B5EF4-FFF2-40B4-BE49-F238E27FC236}">
                <a16:creationId xmlns:a16="http://schemas.microsoft.com/office/drawing/2014/main" id="{BC45A464-1613-62B3-91F6-705BD2C97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C23B11B-993D-4A00-91BA-447C430841CF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35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41988" name="Content Placeholder 2">
            <a:extLst>
              <a:ext uri="{FF2B5EF4-FFF2-40B4-BE49-F238E27FC236}">
                <a16:creationId xmlns:a16="http://schemas.microsoft.com/office/drawing/2014/main" id="{855BB4E9-58A8-18A3-8F98-1DA49AE6867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They </a:t>
            </a:r>
            <a:r>
              <a:rPr lang="en-US" altLang="ar-JO" sz="2800" b="1">
                <a:cs typeface="Arial" panose="020B0604020202020204" pitchFamily="34" charset="0"/>
              </a:rPr>
              <a:t>are effective in many autoimmune conditions</a:t>
            </a:r>
            <a:r>
              <a:rPr lang="en-US" altLang="ar-JO" sz="2800">
                <a:cs typeface="Arial" panose="020B0604020202020204" pitchFamily="34" charset="0"/>
              </a:rPr>
              <a:t>,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refractory rheumatoid arthritis, systemic lupus erythematosus (SLE), and asthma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Side effects: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DM, hypercholesterolemia, cataracts, osteoporosis, hypertension </a:t>
            </a:r>
            <a:endParaRPr lang="ar-JO" altLang="ar-JO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04F39BC4-BE66-C602-2381-3BEBF1CB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altLang="ar-JO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63AF3A81-3F41-04BD-AC63-82E22A52617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905750" cy="4572000"/>
          </a:xfrm>
        </p:spPr>
        <p:txBody>
          <a:bodyPr/>
          <a:lstStyle/>
          <a:p>
            <a:pPr algn="l" rtl="0"/>
            <a:r>
              <a:rPr lang="en-US" altLang="ar-JO" sz="2800" b="1">
                <a:solidFill>
                  <a:schemeClr val="accent1"/>
                </a:solidFill>
              </a:rPr>
              <a:t>Cytokine inhibitors: </a:t>
            </a:r>
            <a:r>
              <a:rPr lang="en-US" altLang="ar-JO" sz="2800"/>
              <a:t>Calcineurin inhibitors (cyclosporine, tacrolimus), sirolimus</a:t>
            </a:r>
          </a:p>
          <a:p>
            <a:pPr algn="l" rtl="0"/>
            <a:r>
              <a:rPr lang="en-US" altLang="ar-JO" sz="2800" b="1">
                <a:solidFill>
                  <a:schemeClr val="accent1"/>
                </a:solidFill>
              </a:rPr>
              <a:t>Antimetabolites: </a:t>
            </a:r>
            <a:r>
              <a:rPr lang="en-US" altLang="ar-JO" sz="2800"/>
              <a:t>Azathioprine, mycophenolate </a:t>
            </a:r>
          </a:p>
          <a:p>
            <a:pPr algn="l" rtl="0"/>
            <a:r>
              <a:rPr lang="en-US" altLang="ar-JO" sz="2800" b="1">
                <a:solidFill>
                  <a:schemeClr val="accent1"/>
                </a:solidFill>
              </a:rPr>
              <a:t>Antibodies:</a:t>
            </a:r>
            <a:r>
              <a:rPr lang="en-US" altLang="ar-JO" sz="2800">
                <a:solidFill>
                  <a:schemeClr val="accent1"/>
                </a:solidFill>
              </a:rPr>
              <a:t> </a:t>
            </a:r>
            <a:r>
              <a:rPr lang="en-US" altLang="ar-JO" sz="2800"/>
              <a:t>Antithymocyte globulins, muromonab, IL-2 antagonists (basiliximab, daclizumab), alemtuzumab</a:t>
            </a:r>
          </a:p>
          <a:p>
            <a:pPr algn="l" rtl="0"/>
            <a:r>
              <a:rPr lang="en-US" altLang="ar-JO" sz="2800" b="1">
                <a:solidFill>
                  <a:schemeClr val="accent1"/>
                </a:solidFill>
              </a:rPr>
              <a:t>Corticosteroids: </a:t>
            </a:r>
            <a:r>
              <a:rPr lang="en-US" altLang="ar-JO" sz="2800"/>
              <a:t>Methylprednisolone, prednisolone, prednisone</a:t>
            </a:r>
            <a:endParaRPr lang="ar-JO" altLang="ar-JO" sz="2800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8959C11A-D72D-665A-3197-942C8D4A6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C7BD5DC-28AB-46FD-985E-AFE8391174A1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4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2CB2FA04-6729-FD7B-2FF1-35605A028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cs typeface="Times New Roman" pitchFamily="18" charset="0"/>
              </a:rPr>
              <a:t>1. SELECTIVE INHIBITORS OF CYTOKINE PRODUCTION AND FUNCTION</a:t>
            </a:r>
            <a:endParaRPr lang="ar-JO" sz="3600" dirty="0"/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E07445CC-3903-EA9C-0499-CCEE8AA6B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6389440-423C-458D-A90A-FE77D8A4824B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5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1268" name="Content Placeholder 2">
            <a:extLst>
              <a:ext uri="{FF2B5EF4-FFF2-40B4-BE49-F238E27FC236}">
                <a16:creationId xmlns:a16="http://schemas.microsoft.com/office/drawing/2014/main" id="{ECA5B331-E6BE-190A-75D7-23EBC21B8CE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00113" y="1628775"/>
            <a:ext cx="7772400" cy="4572000"/>
          </a:xfrm>
        </p:spPr>
        <p:txBody>
          <a:bodyPr/>
          <a:lstStyle/>
          <a:p>
            <a:pPr algn="l" rtl="0" eaLnBrk="1" hangingPunct="1"/>
            <a:r>
              <a:rPr lang="en-US" altLang="ar-JO" sz="3200" b="1">
                <a:cs typeface="Arial" panose="020B0604020202020204" pitchFamily="34" charset="0"/>
              </a:rPr>
              <a:t>Calcineurin inhibitors:          </a:t>
            </a:r>
            <a:r>
              <a:rPr lang="en-US" altLang="ar-JO" sz="3200" b="1">
                <a:solidFill>
                  <a:schemeClr val="accent1"/>
                </a:solidFill>
                <a:cs typeface="Arial" panose="020B0604020202020204" pitchFamily="34" charset="0"/>
              </a:rPr>
              <a:t>(Cyclosporine, Tacrolimus)</a:t>
            </a:r>
          </a:p>
          <a:p>
            <a:pPr algn="l" rtl="0" eaLnBrk="1" hangingPunct="1"/>
            <a:r>
              <a:rPr lang="en-US" altLang="ar-JO" sz="3200" b="1">
                <a:cs typeface="Arial" panose="020B0604020202020204" pitchFamily="34" charset="0"/>
              </a:rPr>
              <a:t>Sirolimus</a:t>
            </a:r>
            <a:endParaRPr lang="ar-JO" altLang="ar-JO" sz="3200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91B9B780-CA1C-2CBF-C0A8-E9B8D43C1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 rtl="0" eaLnBrk="1" hangingPunct="1"/>
            <a:r>
              <a:rPr lang="ar-JO" altLang="ar-JO" b="1"/>
              <a:t> </a:t>
            </a:r>
            <a:r>
              <a:rPr lang="en-US" altLang="ar-JO" b="1">
                <a:cs typeface="Times New Roman" panose="02020603050405020304" pitchFamily="18" charset="0"/>
              </a:rPr>
              <a:t>A. Cyclosporine </a:t>
            </a:r>
            <a:endParaRPr lang="ar-JO" altLang="ar-JO" b="1"/>
          </a:p>
        </p:txBody>
      </p:sp>
      <p:sp>
        <p:nvSpPr>
          <p:cNvPr id="12291" name="Slide Number Placeholder 3">
            <a:extLst>
              <a:ext uri="{FF2B5EF4-FFF2-40B4-BE49-F238E27FC236}">
                <a16:creationId xmlns:a16="http://schemas.microsoft.com/office/drawing/2014/main" id="{570F43D6-2D2F-9BC2-7848-45AE3AAF2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E9DE45A-F6A2-440D-A757-DBA1FB095201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6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2292" name="Content Placeholder 2">
            <a:extLst>
              <a:ext uri="{FF2B5EF4-FFF2-40B4-BE49-F238E27FC236}">
                <a16:creationId xmlns:a16="http://schemas.microsoft.com/office/drawing/2014/main" id="{D2D2CE51-51EC-D4FE-4C89-C3BB15EE211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68313" y="1268413"/>
            <a:ext cx="8569325" cy="4525962"/>
          </a:xfrm>
        </p:spPr>
        <p:txBody>
          <a:bodyPr/>
          <a:lstStyle/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CsA is used to prevent rejection of kidney, liver &amp; cardiac transplants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CsA is most effective in </a:t>
            </a:r>
            <a:r>
              <a:rPr lang="en-US" altLang="ar-JO" sz="2800" b="1">
                <a:cs typeface="Arial" panose="020B0604020202020204" pitchFamily="34" charset="0"/>
              </a:rPr>
              <a:t>preventing acute rejection </a:t>
            </a:r>
            <a:r>
              <a:rPr lang="en-US" altLang="ar-JO" sz="2800">
                <a:cs typeface="Arial" panose="020B0604020202020204" pitchFamily="34" charset="0"/>
              </a:rPr>
              <a:t>when </a:t>
            </a:r>
            <a:r>
              <a:rPr lang="en-US" altLang="ar-JO" sz="2800" b="1">
                <a:cs typeface="Arial" panose="020B0604020202020204" pitchFamily="34" charset="0"/>
              </a:rPr>
              <a:t>combined with corticosteroids &amp; antimetabolite e.g. mycophenolate 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For organ transplants </a:t>
            </a:r>
            <a:r>
              <a:rPr lang="en-US" altLang="ar-JO" sz="2800" b="1">
                <a:cs typeface="Arial" panose="020B0604020202020204" pitchFamily="34" charset="0"/>
              </a:rPr>
              <a:t>treatment is continues </a:t>
            </a:r>
            <a:r>
              <a:rPr lang="en-US" altLang="ar-JO" sz="2800" b="1" u="sng">
                <a:cs typeface="Arial" panose="020B0604020202020204" pitchFamily="34" charset="0"/>
              </a:rPr>
              <a:t>indefinitely</a:t>
            </a:r>
          </a:p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CsA is </a:t>
            </a:r>
            <a:r>
              <a:rPr lang="en-US" altLang="ar-JO" sz="2800" b="1">
                <a:cs typeface="Arial" panose="020B0604020202020204" pitchFamily="34" charset="0"/>
              </a:rPr>
              <a:t>alternative to methotrexate </a:t>
            </a:r>
            <a:r>
              <a:rPr lang="en-US" altLang="ar-JO" sz="2800">
                <a:cs typeface="Arial" panose="020B0604020202020204" pitchFamily="34" charset="0"/>
              </a:rPr>
              <a:t>for </a:t>
            </a:r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treatment of severe active rheumatoid arthritis</a:t>
            </a:r>
          </a:p>
          <a:p>
            <a:pPr algn="l" rtl="0" eaLnBrk="1" hangingPunct="1"/>
            <a:endParaRPr lang="ar-JO" altLang="ar-JO" sz="2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6D3D2EA-77CD-B492-B2CF-DB6BE47E9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Mechanism of Action</a:t>
            </a:r>
            <a:endParaRPr lang="ar-JO" altLang="ar-JO" b="1"/>
          </a:p>
        </p:txBody>
      </p:sp>
      <p:sp>
        <p:nvSpPr>
          <p:cNvPr id="13315" name="Slide Number Placeholder 3">
            <a:extLst>
              <a:ext uri="{FF2B5EF4-FFF2-40B4-BE49-F238E27FC236}">
                <a16:creationId xmlns:a16="http://schemas.microsoft.com/office/drawing/2014/main" id="{5875EEB4-A33A-E88C-6B7C-E248DA87E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C503276-A490-45B4-84FF-B6407197D1D6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7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3316" name="Content Placeholder 2">
            <a:extLst>
              <a:ext uri="{FF2B5EF4-FFF2-40B4-BE49-F238E27FC236}">
                <a16:creationId xmlns:a16="http://schemas.microsoft.com/office/drawing/2014/main" id="{2C4E1733-962F-0B62-53AB-F72F3C8B4A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850" y="1125538"/>
            <a:ext cx="8820150" cy="5183187"/>
          </a:xfrm>
        </p:spPr>
        <p:txBody>
          <a:bodyPr/>
          <a:lstStyle/>
          <a:p>
            <a:pPr algn="l" rtl="0" eaLnBrk="1" hangingPunct="1"/>
            <a:r>
              <a:rPr lang="en-US" altLang="ar-JO" sz="2800"/>
              <a:t>Cyclosporine suppresses cell-mediated immune reactions</a:t>
            </a:r>
          </a:p>
          <a:p>
            <a:pPr algn="l" rtl="0" eaLnBrk="1" hangingPunct="1"/>
            <a:r>
              <a:rPr lang="en-US" altLang="ar-JO" sz="2800"/>
              <a:t>After diffusing into T cell, </a:t>
            </a:r>
            <a:r>
              <a:rPr lang="en-US" altLang="ar-JO" sz="2800" b="1"/>
              <a:t>CsA</a:t>
            </a:r>
            <a:r>
              <a:rPr lang="en-US" altLang="ar-JO" sz="2800"/>
              <a:t> binds to </a:t>
            </a:r>
            <a:r>
              <a:rPr lang="en-US" altLang="ar-JO" sz="2800" b="1"/>
              <a:t>cyclophilin </a:t>
            </a:r>
            <a:r>
              <a:rPr lang="en-US" altLang="ar-JO" sz="2800"/>
              <a:t>to form complex that binds to </a:t>
            </a:r>
            <a:r>
              <a:rPr lang="en-US" altLang="ar-JO" sz="2800" b="1"/>
              <a:t>calcineurin </a:t>
            </a:r>
          </a:p>
          <a:p>
            <a:pPr algn="l" rtl="0" eaLnBrk="1" hangingPunct="1"/>
            <a:r>
              <a:rPr lang="en-US" altLang="ar-JO" sz="2800" b="1">
                <a:solidFill>
                  <a:schemeClr val="accent1"/>
                </a:solidFill>
              </a:rPr>
              <a:t>Calcineurin</a:t>
            </a:r>
            <a:r>
              <a:rPr lang="en-US" altLang="ar-JO" sz="2800">
                <a:solidFill>
                  <a:schemeClr val="accent1"/>
                </a:solidFill>
              </a:rPr>
              <a:t> </a:t>
            </a:r>
            <a:r>
              <a:rPr lang="en-US" altLang="ar-JO" sz="2800"/>
              <a:t>is responsible for dephosphorylation </a:t>
            </a:r>
            <a:r>
              <a:rPr lang="en-US" altLang="ar-JO" sz="2800" b="1"/>
              <a:t>NFATc (Nuclear Factor of Activated T cells)</a:t>
            </a:r>
          </a:p>
          <a:p>
            <a:pPr algn="l" rtl="0" eaLnBrk="1" hangingPunct="1"/>
            <a:r>
              <a:rPr lang="en-US" altLang="ar-JO" sz="2800"/>
              <a:t> </a:t>
            </a:r>
            <a:r>
              <a:rPr lang="en-US" altLang="ar-JO" sz="2800" b="1"/>
              <a:t>CsA-calcineurin complex </a:t>
            </a:r>
            <a:r>
              <a:rPr lang="en-US" altLang="ar-JO" sz="2800" b="1">
                <a:solidFill>
                  <a:schemeClr val="accent1"/>
                </a:solidFill>
              </a:rPr>
              <a:t>cannot perform dephosphorylation of NFATc</a:t>
            </a:r>
            <a:r>
              <a:rPr lang="en-US" altLang="ar-JO" sz="2800"/>
              <a:t> ; thus, </a:t>
            </a:r>
            <a:r>
              <a:rPr lang="en-US" altLang="ar-JO" sz="2800" b="1"/>
              <a:t>NFATc cannot enter nucleus to promote synthesis of cytokines, IL-2</a:t>
            </a:r>
          </a:p>
          <a:p>
            <a:pPr algn="l" rtl="0" eaLnBrk="1" hangingPunct="1"/>
            <a:r>
              <a:rPr lang="en-US" altLang="ar-JO" sz="2800"/>
              <a:t> </a:t>
            </a:r>
            <a:r>
              <a:rPr lang="en-US" altLang="ar-JO" sz="2800" b="1">
                <a:solidFill>
                  <a:schemeClr val="accent1"/>
                </a:solidFill>
              </a:rPr>
              <a:t>Decrease in IL-2</a:t>
            </a:r>
            <a:endParaRPr lang="ar-JO" altLang="ar-JO" sz="280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1">
            <a:extLst>
              <a:ext uri="{FF2B5EF4-FFF2-40B4-BE49-F238E27FC236}">
                <a16:creationId xmlns:a16="http://schemas.microsoft.com/office/drawing/2014/main" id="{79039ACD-61D9-A142-1804-F40B72BA4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5AE70FB-EF71-4A93-AAD0-A268B3BEA44F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8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pic>
        <p:nvPicPr>
          <p:cNvPr id="14339" name="Picture 2">
            <a:extLst>
              <a:ext uri="{FF2B5EF4-FFF2-40B4-BE49-F238E27FC236}">
                <a16:creationId xmlns:a16="http://schemas.microsoft.com/office/drawing/2014/main" id="{6C72B252-0F89-87DC-F817-39FB96CFD8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4682DB2E-A282-7194-52CD-BADDC94F7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altLang="ar-JO" b="1">
                <a:cs typeface="Times New Roman" panose="02020603050405020304" pitchFamily="18" charset="0"/>
              </a:rPr>
              <a:t>Pharmacokinetics</a:t>
            </a:r>
            <a:endParaRPr lang="ar-JO" altLang="ar-JO" b="1"/>
          </a:p>
        </p:txBody>
      </p:sp>
      <p:sp>
        <p:nvSpPr>
          <p:cNvPr id="15363" name="Slide Number Placeholder 3">
            <a:extLst>
              <a:ext uri="{FF2B5EF4-FFF2-40B4-BE49-F238E27FC236}">
                <a16:creationId xmlns:a16="http://schemas.microsoft.com/office/drawing/2014/main" id="{BE48B5FF-6439-0D87-9859-F9B792A45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1986563-31B3-4A99-ADB7-A2E4A2793540}" type="slidenum">
              <a:rPr lang="ar-JO" altLang="ar-JO" smtClean="0">
                <a:solidFill>
                  <a:srgbClr val="FFFFFF"/>
                </a:solidFill>
                <a:latin typeface="Franklin Gothic Book" panose="020B0503020102020204" pitchFamily="34" charset="0"/>
                <a:cs typeface="Tahoma" panose="020B0604030504040204" pitchFamily="34" charset="0"/>
              </a:rPr>
              <a:pPr/>
              <a:t>9</a:t>
            </a:fld>
            <a:endParaRPr lang="ar-JO" altLang="ar-JO">
              <a:solidFill>
                <a:srgbClr val="FFFFFF"/>
              </a:solidFill>
              <a:latin typeface="Franklin Gothic Book" panose="020B0503020102020204" pitchFamily="34" charset="0"/>
              <a:cs typeface="Tahoma" panose="020B0604030504040204" pitchFamily="34" charset="0"/>
            </a:endParaRPr>
          </a:p>
        </p:txBody>
      </p:sp>
      <p:sp>
        <p:nvSpPr>
          <p:cNvPr id="15364" name="Content Placeholder 2">
            <a:extLst>
              <a:ext uri="{FF2B5EF4-FFF2-40B4-BE49-F238E27FC236}">
                <a16:creationId xmlns:a16="http://schemas.microsoft.com/office/drawing/2014/main" id="{DFBBBEC1-C237-5483-0858-BF648C160B8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23850" y="1412875"/>
            <a:ext cx="8640763" cy="4713288"/>
          </a:xfrm>
        </p:spPr>
        <p:txBody>
          <a:bodyPr/>
          <a:lstStyle/>
          <a:p>
            <a:pPr algn="l" rtl="0" eaLnBrk="1" hangingPunct="1"/>
            <a:r>
              <a:rPr lang="en-US" altLang="ar-JO" sz="2800">
                <a:cs typeface="Arial" panose="020B0604020202020204" pitchFamily="34" charset="0"/>
              </a:rPr>
              <a:t>Can be given either </a:t>
            </a:r>
            <a:r>
              <a:rPr lang="en-US" altLang="ar-JO" sz="2800" b="1">
                <a:cs typeface="Arial" panose="020B0604020202020204" pitchFamily="34" charset="0"/>
              </a:rPr>
              <a:t>orally or by intravenous infusion</a:t>
            </a:r>
          </a:p>
          <a:p>
            <a:pPr algn="l" rtl="0" eaLnBrk="1" hangingPunct="1"/>
            <a:r>
              <a:rPr lang="en-US" altLang="ar-JO" sz="2800" b="1">
                <a:solidFill>
                  <a:schemeClr val="accent1"/>
                </a:solidFill>
                <a:cs typeface="Arial" panose="020B0604020202020204" pitchFamily="34" charset="0"/>
              </a:rPr>
              <a:t>Interpatient variability </a:t>
            </a:r>
            <a:r>
              <a:rPr lang="en-US" altLang="ar-JO" sz="2800">
                <a:cs typeface="Arial" panose="020B0604020202020204" pitchFamily="34" charset="0"/>
              </a:rPr>
              <a:t>may be due to metabolism by cytochrome P450 </a:t>
            </a:r>
            <a:r>
              <a:rPr lang="en-US" altLang="ar-JO" sz="2800" b="1">
                <a:cs typeface="Arial" panose="020B0604020202020204" pitchFamily="34" charset="0"/>
              </a:rPr>
              <a:t>(CYP3A4)</a:t>
            </a:r>
          </a:p>
          <a:p>
            <a:pPr algn="l" rtl="0" eaLnBrk="1" hangingPunct="1"/>
            <a:r>
              <a:rPr lang="en-US" altLang="ar-JO" sz="2800" b="1">
                <a:cs typeface="Arial" panose="020B0604020202020204" pitchFamily="34" charset="0"/>
              </a:rPr>
              <a:t>Many drug interactions </a:t>
            </a:r>
            <a:r>
              <a:rPr lang="en-US" altLang="ar-JO" sz="2800">
                <a:cs typeface="Arial" panose="020B0604020202020204" pitchFamily="34" charset="0"/>
              </a:rPr>
              <a:t>have been reported ,when other drug substrates for this enzyme are given concomitantly</a:t>
            </a:r>
            <a:endParaRPr lang="ar-JO" altLang="ar-JO" sz="280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A1E8E06EC6444FAFC969E2A8D1A55E" ma:contentTypeVersion="4" ma:contentTypeDescription="Create a new document." ma:contentTypeScope="" ma:versionID="f5dea1a68b0326f63c2e530132a118ad">
  <xsd:schema xmlns:xsd="http://www.w3.org/2001/XMLSchema" xmlns:xs="http://www.w3.org/2001/XMLSchema" xmlns:p="http://schemas.microsoft.com/office/2006/metadata/properties" xmlns:ns2="3ae45523-5a85-45e7-8008-accd3c84eec0" targetNamespace="http://schemas.microsoft.com/office/2006/metadata/properties" ma:root="true" ma:fieldsID="363deaca5050fa10968f66489b46302e" ns2:_="">
    <xsd:import namespace="3ae45523-5a85-45e7-8008-accd3c84ee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e45523-5a85-45e7-8008-accd3c84e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78945C8-2186-47DF-B6AF-014DEC01510F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3ae45523-5a85-45e7-8008-accd3c84eec0"/>
  </ds:schemaRefs>
</ds:datastoreItem>
</file>

<file path=customXml/itemProps2.xml><?xml version="1.0" encoding="utf-8"?>
<ds:datastoreItem xmlns:ds="http://schemas.openxmlformats.org/officeDocument/2006/customXml" ds:itemID="{84DC068F-AE12-46D8-87C3-683B04BE2D1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1885</TotalTime>
  <Words>1233</Words>
  <Application>Microsoft Office PowerPoint</Application>
  <PresentationFormat>On-screen Show (4:3)</PresentationFormat>
  <Paragraphs>175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Equity</vt:lpstr>
      <vt:lpstr>Immunosuppressants</vt:lpstr>
      <vt:lpstr>PowerPoint Presentation</vt:lpstr>
      <vt:lpstr>Classification</vt:lpstr>
      <vt:lpstr>PowerPoint Presentation</vt:lpstr>
      <vt:lpstr>1. SELECTIVE INHIBITORS OF CYTOKINE PRODUCTION AND FUNCTION</vt:lpstr>
      <vt:lpstr> A. Cyclosporine </vt:lpstr>
      <vt:lpstr>Mechanism of Action</vt:lpstr>
      <vt:lpstr>PowerPoint Presentation</vt:lpstr>
      <vt:lpstr>Pharmacokinetics</vt:lpstr>
      <vt:lpstr>Adverse Effects</vt:lpstr>
      <vt:lpstr>PowerPoint Presentation</vt:lpstr>
      <vt:lpstr> B. Tacrolimus</vt:lpstr>
      <vt:lpstr>PowerPoint Presentation</vt:lpstr>
      <vt:lpstr>Mechanism of Action</vt:lpstr>
      <vt:lpstr>PowerPoint Presentation</vt:lpstr>
      <vt:lpstr>Pharmacokinetics</vt:lpstr>
      <vt:lpstr>Adverse Effects</vt:lpstr>
      <vt:lpstr>C. Sirolimus</vt:lpstr>
      <vt:lpstr>Pharmacokinetics</vt:lpstr>
      <vt:lpstr>Adverse Effects</vt:lpstr>
      <vt:lpstr>2. Immunosuppressive Antimetabolites</vt:lpstr>
      <vt:lpstr>A. Azathioprine (Imuran)</vt:lpstr>
      <vt:lpstr>B. Mycophenolate</vt:lpstr>
      <vt:lpstr>3. Antibodies</vt:lpstr>
      <vt:lpstr>A. Antithymocyte globulins (Fresenius)</vt:lpstr>
      <vt:lpstr>B. Muromonab- CD3 </vt:lpstr>
      <vt:lpstr>PowerPoint Presentation</vt:lpstr>
      <vt:lpstr>PowerPoint Presentation</vt:lpstr>
      <vt:lpstr>PowerPoint Presentation</vt:lpstr>
      <vt:lpstr>C. IL-2-receptor antagonist</vt:lpstr>
      <vt:lpstr>PowerPoint Presentation</vt:lpstr>
      <vt:lpstr>PowerPoint Presentation</vt:lpstr>
      <vt:lpstr>PowerPoint Presentation</vt:lpstr>
      <vt:lpstr>E. Corticosteroids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mohammed</dc:creator>
  <cp:lastModifiedBy>Sanabil Hassanat</cp:lastModifiedBy>
  <cp:revision>264</cp:revision>
  <dcterms:created xsi:type="dcterms:W3CDTF">2015-03-22T08:22:38Z</dcterms:created>
  <dcterms:modified xsi:type="dcterms:W3CDTF">2022-04-09T21:33:33Z</dcterms:modified>
</cp:coreProperties>
</file>