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  <p:sldMasterId id="2147483690" r:id="rId3"/>
    <p:sldMasterId id="2147483693" r:id="rId4"/>
    <p:sldMasterId id="2147483696" r:id="rId5"/>
    <p:sldMasterId id="2147483699" r:id="rId6"/>
    <p:sldMasterId id="2147483702" r:id="rId7"/>
    <p:sldMasterId id="2147483705" r:id="rId8"/>
  </p:sldMasterIdLst>
  <p:notesMasterIdLst>
    <p:notesMasterId r:id="rId29"/>
  </p:notesMasterIdLst>
  <p:sldIdLst>
    <p:sldId id="310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7" r:id="rId17"/>
    <p:sldId id="289" r:id="rId18"/>
    <p:sldId id="311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815"/>
    <a:srgbClr val="00DE64"/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6" autoAdjust="0"/>
  </p:normalViewPr>
  <p:slideViewPr>
    <p:cSldViewPr snapToObjects="1">
      <p:cViewPr>
        <p:scale>
          <a:sx n="136" d="100"/>
          <a:sy n="136" d="100"/>
        </p:scale>
        <p:origin x="-726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E6456C-E460-4D68-86B0-CAC7478869AD}" type="datetimeFigureOut">
              <a:rPr lang="en-US"/>
              <a:pPr>
                <a:defRPr/>
              </a:pPr>
              <a:t>17/10/2022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8003E3-1F92-41A7-8F76-4B6F9A46B1A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633712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AB61FD1-4557-45BA-AD9A-35D5547985D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47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444313E-3B14-4EFF-B4A4-6D75C5B62E74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22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865B924-D236-407C-9D3D-A819D4857956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76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828E71D-438F-4148-9BBA-D09A0B209F45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67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897E098-C247-42CF-8038-69AAA47A4C8E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16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39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3AD9377-7F1D-4F5E-804C-AD3AE9869B98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10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8489B88-16E2-4124-A1F0-F09F95B95737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18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68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F0D7E65-8C07-4AC5-BD6E-B080641417CF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57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0026465-1225-4A4B-928D-E88B90CA1CF8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CD8B7EE-8A42-4D50-8EAD-8962828093C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81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51E14BD-5D62-42D8-BC1A-D0978BF619BC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33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DFD2366-0D87-49C5-89BA-3372E284BBD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67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2B1EDE5-DE38-422B-9957-5174FFD05C87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mass number is 51. Mass Number = # protons + # neutrons.  Mass Number = 23 + 28 = 51.  The element is vanadium. </a:t>
            </a:r>
          </a:p>
        </p:txBody>
      </p:sp>
    </p:spTree>
    <p:extLst>
      <p:ext uri="{BB962C8B-B14F-4D97-AF65-F5344CB8AC3E}">
        <p14:creationId xmlns:p14="http://schemas.microsoft.com/office/powerpoint/2010/main" val="348096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F02CE1A-464C-4D8E-A36C-7DEA7C5C37C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03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BE2C118-A53F-4379-95D4-ED23BDBE2BB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mass number is 133. The plus charge in X+ means that the ion has lost an electron, therefore the number of protons is 55 (54+1).  The ion is Cs</a:t>
            </a:r>
            <a:r>
              <a:rPr lang="en-US" altLang="ar-JO" baseline="30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with a mass number of 133 (55+78).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Note: Use the red box animation to assist in explaining how to solve the problem.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0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40E0FDE-375C-425C-8219-D00CEF21426C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85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829C54E-E147-4A1C-B7F2-0CE949F980DC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46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smtClean="0">
                <a:solidFill>
                  <a:srgbClr val="FFFFFF"/>
                </a:solidFill>
              </a:rPr>
              <a:t>Chapter 2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i="1" smtClean="0">
                <a:solidFill>
                  <a:srgbClr val="FFFFFF"/>
                </a:solidFill>
              </a:rPr>
              <a:t>Atoms, Molecules, </a:t>
            </a:r>
          </a:p>
          <a:p>
            <a:pPr algn="r">
              <a:defRPr/>
            </a:pPr>
            <a:r>
              <a:rPr lang="en-US" altLang="ar-JO" sz="3000" i="1" smtClean="0">
                <a:solidFill>
                  <a:srgbClr val="FFFFFF"/>
                </a:solidFill>
              </a:rPr>
              <a:t>and Ions</a:t>
            </a:r>
          </a:p>
        </p:txBody>
      </p:sp>
      <p:pic>
        <p:nvPicPr>
          <p:cNvPr id="4" name="Picture 14" descr="Chemistry 9e Cover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9272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695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E6644E-A563-4577-9460-6DD3E2E8E963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795592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85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A3EF61-35F8-44C4-96A7-9E8C71632760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31974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719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E9F4F3-BFE3-47AA-BD33-521B33025F00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605200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40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094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0DEC3F-E7BA-4FBB-93C1-4D7B8BE09CA0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80039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1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A8AB13-B0A1-47A5-BC78-55A1CB41BB4D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3040791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31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03CC92-DFB9-4E0A-973C-2E6C4C6B1BF4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7198065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031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E290AD-E8A2-4633-8D3C-59F9F2E3FF81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73797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2.1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Early History of Chemistry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4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2.2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Fundamental Chemical Laws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5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smtClean="0">
                <a:latin typeface="Calibri" pitchFamily="34" charset="0"/>
              </a:rPr>
              <a:t>Section 2.3</a:t>
            </a:r>
          </a:p>
          <a:p>
            <a:pPr eaLnBrk="1" hangingPunct="1">
              <a:defRPr/>
            </a:pPr>
            <a:r>
              <a:rPr lang="en-US" sz="3000" i="1" smtClean="0">
                <a:latin typeface="Calibri" pitchFamily="34" charset="0"/>
              </a:rPr>
              <a:t>Dalton</a:t>
            </a:r>
            <a:r>
              <a:rPr lang="en-US" altLang="en-US" sz="3000" i="1" smtClean="0">
                <a:latin typeface="Calibri" pitchFamily="34" charset="0"/>
              </a:rPr>
              <a:t>’</a:t>
            </a:r>
            <a:r>
              <a:rPr lang="en-US" sz="3000" i="1" smtClean="0">
                <a:latin typeface="Calibri" pitchFamily="34" charset="0"/>
              </a:rPr>
              <a:t>s Atomic Theory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46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Early Experiments to Characterize the Atom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4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Section 2.5</a:t>
            </a:r>
          </a:p>
          <a:p>
            <a:pPr eaLnBrk="1" hangingPunct="1">
              <a:defRPr/>
            </a:pPr>
            <a:r>
              <a:rPr lang="en-US" sz="2800" i="1" dirty="0" smtClean="0">
                <a:latin typeface="Calibri" charset="0"/>
                <a:cs typeface="Calibri" charset="0"/>
              </a:rPr>
              <a:t>The Modern View of Atomic Structure:                 An 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48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2.6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Molecules and 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9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2.7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An Introduction to the Periodic Table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0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2.8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Naming Simple Compounds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51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1295400"/>
            <a:ext cx="8851900" cy="381000"/>
          </a:xfrm>
        </p:spPr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Periodic Table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638800"/>
          </a:xfrm>
        </p:spPr>
        <p:txBody>
          <a:bodyPr/>
          <a:lstStyle/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Metals, Nonmetals, metalloides: </a:t>
            </a:r>
            <a:r>
              <a:rPr lang="en-US" altLang="ar-JO" sz="2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(see the next two slides)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Groups or Families:  Elements in the same vertical columns; have similar chemical properties</a:t>
            </a:r>
          </a:p>
          <a:p>
            <a:pPr marL="85725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Groups like: Alkaline metals, alkaline earth metals, Halogens,</a:t>
            </a:r>
            <a:b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noble gases.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Periods: horizontal rows of elements.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Representative Elements.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Transition Elements.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Lanthanides and actinides.</a:t>
            </a:r>
          </a:p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Metals, nonmetal, metalloids</a:t>
            </a:r>
          </a:p>
          <a:p>
            <a:pPr marL="358775" indent="-273050" eaLnBrk="1" hangingPunct="1"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8A0919-5675-4581-ADD3-73675F008B68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Charges, Group Number, and Ionic Compounds:</a:t>
            </a:r>
            <a:endParaRPr lang="ar-JO" altLang="ar-JO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601200" cy="4572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G IA :       +1  charge, Na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, K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, Cs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, . . . </a:t>
            </a:r>
          </a:p>
          <a:p>
            <a:pPr>
              <a:defRPr/>
            </a:pPr>
            <a:r>
              <a:rPr lang="en-US" sz="3000" dirty="0" smtClean="0"/>
              <a:t>GIIA:        +2  charge, Mg</a:t>
            </a:r>
            <a:r>
              <a:rPr lang="en-US" sz="3000" baseline="30000" dirty="0" smtClean="0"/>
              <a:t>2+</a:t>
            </a:r>
            <a:r>
              <a:rPr lang="en-US" sz="3000" dirty="0" smtClean="0"/>
              <a:t>, Ca</a:t>
            </a:r>
            <a:r>
              <a:rPr lang="en-US" sz="3000" baseline="30000" dirty="0" smtClean="0"/>
              <a:t>2+</a:t>
            </a:r>
            <a:r>
              <a:rPr lang="en-US" sz="3000" dirty="0" smtClean="0"/>
              <a:t>, Ba</a:t>
            </a:r>
            <a:r>
              <a:rPr lang="en-US" sz="3000" baseline="30000" dirty="0" smtClean="0"/>
              <a:t>2+</a:t>
            </a:r>
            <a:r>
              <a:rPr lang="en-US" sz="3000" dirty="0" smtClean="0"/>
              <a:t>, . . .</a:t>
            </a:r>
          </a:p>
          <a:p>
            <a:pPr>
              <a:defRPr/>
            </a:pPr>
            <a:r>
              <a:rPr lang="en-US" sz="3000" dirty="0" smtClean="0"/>
              <a:t>G IIIA:      +3  charge</a:t>
            </a:r>
            <a:r>
              <a:rPr lang="en-US" sz="3000" dirty="0"/>
              <a:t> </a:t>
            </a:r>
            <a:r>
              <a:rPr lang="en-US" sz="3000" dirty="0" smtClean="0"/>
              <a:t>like Al</a:t>
            </a:r>
            <a:r>
              <a:rPr lang="en-US" sz="3000" baseline="30000" dirty="0" smtClean="0"/>
              <a:t>3+</a:t>
            </a:r>
            <a:r>
              <a:rPr lang="en-US" sz="3000" dirty="0" smtClean="0"/>
              <a:t>,</a:t>
            </a:r>
          </a:p>
          <a:p>
            <a:pPr>
              <a:defRPr/>
            </a:pPr>
            <a:r>
              <a:rPr lang="en-US" sz="3000" dirty="0" smtClean="0"/>
              <a:t>G VIIA:     -1  charge, F</a:t>
            </a:r>
            <a:r>
              <a:rPr lang="en-US" sz="3000" baseline="30000" dirty="0" smtClean="0"/>
              <a:t>¯</a:t>
            </a:r>
            <a:r>
              <a:rPr lang="en-US" sz="3000" dirty="0" smtClean="0"/>
              <a:t>, Cl</a:t>
            </a:r>
            <a:r>
              <a:rPr lang="en-US" sz="3000" baseline="30000" dirty="0" smtClean="0"/>
              <a:t>¯</a:t>
            </a:r>
            <a:r>
              <a:rPr lang="en-US" sz="3000" dirty="0" smtClean="0"/>
              <a:t>, Br</a:t>
            </a:r>
            <a:r>
              <a:rPr lang="en-US" sz="3000" baseline="30000" dirty="0" smtClean="0"/>
              <a:t>¯</a:t>
            </a:r>
            <a:r>
              <a:rPr lang="en-US" sz="3000" dirty="0" smtClean="0"/>
              <a:t>, I</a:t>
            </a:r>
            <a:r>
              <a:rPr lang="en-US" sz="3000" baseline="30000" dirty="0" smtClean="0"/>
              <a:t>¯</a:t>
            </a:r>
            <a:r>
              <a:rPr lang="en-US" sz="3000" dirty="0" smtClean="0"/>
              <a:t>, ..</a:t>
            </a:r>
          </a:p>
          <a:p>
            <a:pPr>
              <a:defRPr/>
            </a:pPr>
            <a:r>
              <a:rPr lang="en-US" sz="3000" dirty="0" smtClean="0"/>
              <a:t>GVIA:       -2 charge, O</a:t>
            </a:r>
            <a:r>
              <a:rPr lang="en-US" sz="3000" baseline="30000" dirty="0" smtClean="0"/>
              <a:t>=</a:t>
            </a:r>
            <a:r>
              <a:rPr lang="en-US" sz="3000" dirty="0" smtClean="0"/>
              <a:t>, S</a:t>
            </a:r>
            <a:r>
              <a:rPr lang="en-US" sz="3000" baseline="30000" dirty="0" smtClean="0"/>
              <a:t>=</a:t>
            </a:r>
            <a:r>
              <a:rPr lang="en-US" sz="3000" dirty="0" smtClean="0"/>
              <a:t>, …  </a:t>
            </a:r>
          </a:p>
          <a:p>
            <a:pPr>
              <a:defRPr/>
            </a:pPr>
            <a:r>
              <a:rPr lang="en-US" sz="3000" dirty="0" smtClean="0"/>
              <a:t>GVA:        -3 charge,  N</a:t>
            </a:r>
            <a:r>
              <a:rPr lang="en-US" sz="3000" baseline="30000" dirty="0" smtClean="0"/>
              <a:t>-3</a:t>
            </a:r>
            <a:r>
              <a:rPr lang="en-US" sz="3000" dirty="0" smtClean="0"/>
              <a:t>, P</a:t>
            </a:r>
            <a:r>
              <a:rPr lang="en-US" sz="3000" baseline="30000" dirty="0" smtClean="0"/>
              <a:t>-3</a:t>
            </a:r>
            <a:r>
              <a:rPr lang="en-US" sz="3000" dirty="0" smtClean="0"/>
              <a:t>, 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000" dirty="0" smtClean="0"/>
              <a:t>Ionic Compounds: </a:t>
            </a:r>
            <a:r>
              <a:rPr lang="en-US" sz="3000" dirty="0" err="1" smtClean="0"/>
              <a:t>NaCl</a:t>
            </a:r>
            <a:r>
              <a:rPr lang="en-US" sz="3000" dirty="0" smtClean="0"/>
              <a:t>, </a:t>
            </a:r>
            <a:r>
              <a:rPr lang="en-US" sz="3000" dirty="0" err="1" smtClean="0"/>
              <a:t>MgO</a:t>
            </a:r>
            <a:r>
              <a:rPr lang="en-US" sz="3000" dirty="0" smtClean="0"/>
              <a:t>, Al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, MgCl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, AlCl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, K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O, Na</a:t>
            </a:r>
            <a:r>
              <a:rPr lang="en-US" sz="3000" baseline="-25000" dirty="0"/>
              <a:t>2</a:t>
            </a:r>
            <a:r>
              <a:rPr lang="en-US" sz="3000" dirty="0" smtClean="0"/>
              <a:t>O . 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95400"/>
            <a:ext cx="6735763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295400"/>
            <a:ext cx="2705100" cy="698500"/>
          </a:xfrm>
        </p:spPr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Periodic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Compounds: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5018088"/>
          </a:xfrm>
        </p:spPr>
        <p:txBody>
          <a:bodyPr/>
          <a:lstStyle/>
          <a:p>
            <a:pPr marL="358775" indent="-27305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Compounds:</a:t>
            </a:r>
          </a:p>
          <a:p>
            <a:pPr marL="630238" lvl="1" indent="-271463" eaLnBrk="1" hangingPunct="1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Composed of two elements.</a:t>
            </a:r>
          </a:p>
          <a:p>
            <a:pPr marL="630238" lvl="1" indent="-271463" eaLnBrk="1" hangingPunct="1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and covalent compounds included.</a:t>
            </a:r>
          </a:p>
          <a:p>
            <a:pPr marL="358775" indent="-273050" eaLnBrk="1" hangingPunct="1">
              <a:lnSpc>
                <a:spcPct val="150000"/>
              </a:lnSpc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Compounds:</a:t>
            </a:r>
          </a:p>
          <a:p>
            <a:pPr marL="444500" indent="-85725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 with nonmetal (Type I and II). </a:t>
            </a:r>
          </a:p>
          <a:p>
            <a:pPr marL="265113" indent="-180975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compounds with polyatomic ions. NH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800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</a:p>
          <a:p>
            <a:pPr marL="358775" indent="-273050" eaLnBrk="1" hangingPunct="1">
              <a:lnSpc>
                <a:spcPct val="150000"/>
              </a:lnSpc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Covalent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Compounds: (Type III)</a:t>
            </a:r>
          </a:p>
          <a:p>
            <a:pPr marL="85725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Nonmetal with another nonmetal.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4D4B21-4B72-4FEC-8C29-0167166D2C41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 (Type I)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90297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of the Compound: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cation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always named 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first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the </a:t>
            </a:r>
            <a:r>
              <a:rPr lang="en-US" altLang="ar-JO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anion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second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name of the 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cation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simply is the name of the 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positively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charge ion. </a:t>
            </a:r>
          </a:p>
          <a:p>
            <a:pPr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en-US" altLang="ar-JO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anion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named by taking the root of the element’s name and adding 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–ide.   </a:t>
            </a:r>
            <a:r>
              <a:rPr lang="en-US" altLang="ar-JO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Sodium Chloride</a:t>
            </a:r>
          </a:p>
          <a:p>
            <a:pPr eaLnBrk="1" hangingPunct="1">
              <a:defRPr/>
            </a:pP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Sodium (name of the </a:t>
            </a:r>
            <a:r>
              <a:rPr lang="en-US" altLang="ar-JO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cation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ar-JO" sz="2800" u="sng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Chlor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ine  (</a:t>
            </a:r>
            <a:r>
              <a:rPr lang="en-US" altLang="ar-JO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roote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the name of the </a:t>
            </a:r>
            <a:r>
              <a:rPr lang="en-US" altLang="ar-JO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aninon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Chlor</a:t>
            </a:r>
            <a:r>
              <a:rPr lang="en-US" altLang="ar-JO" sz="2800" u="sng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 (-ide is added)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7C407-09A1-4377-83F7-62F45A4F81ED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 (Type I)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US" altLang="ar-JO" sz="28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Potassium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chlor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Mg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	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Magnesium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brom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</a:t>
            </a:r>
            <a:r>
              <a:rPr lang="en-US" altLang="ar-JO" sz="28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Calcium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</a:t>
            </a:r>
            <a:r>
              <a:rPr lang="en-US" altLang="ar-JO" sz="2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9119C5-7C3D-4B80-897B-02EE72828902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 (Type II)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 in these compounds form more than one positive charge (Fe: +2 and +3; Cu: +1 and +2  . . . .)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Charge on the metal ion must be specified.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Roman numeral indicates the charge of the metal cation.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Transition metal cations usually require a Roman numeral (I, II, III, IV, V, VI, VII,VIII, IX, X,  . . . .) 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Elements that form only one cation do not need to be identified by a roman numeral.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E9EC31-3872-4205-BBF2-91DD4CCE16D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 (Type II)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CuBr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Copper(I) bromide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CuBr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                 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Copper(II) bromide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FeS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Iron(II) sulfide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PbO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Lead(IV) oxide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Al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Aluminum (III) Oxide    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Aluminum Oxide           </a:t>
            </a:r>
            <a:r>
              <a:rPr lang="en-US" altLang="ar-JO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(correct name) 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CA8252-7240-4109-94DD-D01A09D50D67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Compounds with Polyatomic Ions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1"/>
          </p:nvPr>
        </p:nvSpPr>
        <p:spPr>
          <a:xfrm>
            <a:off x="0" y="1993900"/>
            <a:ext cx="9144000" cy="485298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Must be memorized (see Table 2.5 on pg. 65 in text).</a:t>
            </a:r>
          </a:p>
          <a:p>
            <a:pPr marL="533400" indent="-53340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of compounds containing polyatomic ions: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</a:t>
            </a:r>
            <a:r>
              <a:rPr lang="en-US" altLang="ar-JO" sz="2800" dirty="0" err="1" smtClean="0">
                <a:solidFill>
                  <a:srgbClr val="FFC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OH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Sodium </a:t>
            </a:r>
            <a:r>
              <a:rPr lang="en-US" altLang="ar-JO" sz="2800" dirty="0" smtClean="0">
                <a:solidFill>
                  <a:srgbClr val="FFC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hydroxide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Mg(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Magnesium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nitrate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ar-JO" sz="2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NH</a:t>
            </a:r>
            <a:r>
              <a:rPr lang="en-US" altLang="ar-JO" sz="28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US" altLang="ar-JO" sz="2800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Ammonium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sulfate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K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US" altLang="ar-JO" sz="28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Potassium </a:t>
            </a:r>
            <a:r>
              <a:rPr lang="en-US" altLang="ar-JO" sz="2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dichromate</a:t>
            </a:r>
            <a:endParaRPr lang="en-US" altLang="ar-JO" sz="2800" dirty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Na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US" altLang="ar-JO" sz="2800" baseline="-25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Sodium </a:t>
            </a:r>
            <a:r>
              <a:rPr lang="en-US" altLang="ar-JO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Sulfite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</a:t>
            </a:r>
            <a:r>
              <a:rPr lang="en-US" altLang="ar-JO" sz="2800" dirty="0" smtClean="0">
                <a:solidFill>
                  <a:srgbClr val="BC081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(Show the list of the polyatomic ions to the students)</a:t>
            </a:r>
            <a:r>
              <a:rPr lang="en-US" altLang="ar-JO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baseline="-25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</a:t>
            </a:r>
            <a:r>
              <a:rPr lang="en-US" altLang="ar-JO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ar-JO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B4BB6D-53A3-4D77-AC77-3DA09CA76677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Covalent Compounds (Type III)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Formed between two nonmetals.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	The first element in the formula is named first, using the full element’s name.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	The second element is named as if it were an anion.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	Prefixes are used to denote the numbers of atoms present. (mono, di, tri, tetra,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penta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hexa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hepta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octa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ar-JO" sz="2800" dirty="0" err="1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deca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…)</a:t>
            </a:r>
          </a:p>
          <a:p>
            <a:pPr marL="533400" indent="-533400" eaLnBrk="1" hangingPunct="1">
              <a:buFontTx/>
              <a:buNone/>
            </a:pP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4.	The prefix </a:t>
            </a:r>
            <a:r>
              <a:rPr lang="en-US" altLang="ar-JO" sz="2800" i="1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mono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is </a:t>
            </a:r>
            <a:r>
              <a:rPr lang="en-US" altLang="ar-JO" sz="2800" u="sng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never</a:t>
            </a:r>
            <a:r>
              <a:rPr lang="en-US" altLang="ar-JO" sz="2800" dirty="0" smtClean="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used for naming the first element.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C02C40-7F8D-48C9-9BF8-3EDF37CD4F55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444500" indent="-35877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atom contains:</a:t>
            </a:r>
          </a:p>
          <a:p>
            <a:pPr marL="803275" lvl="1" indent="-346075" eaLnBrk="1" hangingPunct="1">
              <a:defRPr/>
            </a:pPr>
            <a:r>
              <a:rPr lang="en-US" altLang="ar-JO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Electrons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Found outside the nucleus; negatively charged.</a:t>
            </a:r>
            <a:endParaRPr lang="en-US" altLang="ar-JO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803275" lvl="1" indent="-346075" eaLnBrk="1" hangingPunct="1">
              <a:defRPr/>
            </a:pPr>
            <a:r>
              <a:rPr lang="en-US" altLang="ar-JO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Protons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Found in the nucleus; positive charge equal in magnitude to the electron’s</a:t>
            </a:r>
            <a:r>
              <a:rPr lang="en-US" altLang="ja-JP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negative charge.</a:t>
            </a:r>
          </a:p>
          <a:p>
            <a:pPr marL="803275" lvl="1" indent="-346075" eaLnBrk="1" hangingPunct="1">
              <a:defRPr/>
            </a:pPr>
            <a:r>
              <a:rPr lang="en-US" altLang="ar-JO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Neutrons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Found in the nucleus; no charge; virtually same mass as a proton.</a:t>
            </a:r>
          </a:p>
          <a:p>
            <a:pPr marL="444500" indent="-35877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nucleus is:</a:t>
            </a:r>
          </a:p>
          <a:p>
            <a:pPr marL="803275" lvl="1" indent="-346075" eaLnBrk="1" hangingPunct="1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Small compared to the overall size of the atom.</a:t>
            </a:r>
            <a:endParaRPr lang="en-US" altLang="ar-JO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803275" lvl="1" indent="-346075" eaLnBrk="1" hangingPunct="1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Extremely dense; accounts for almost all of the atom’s</a:t>
            </a:r>
            <a:r>
              <a:rPr lang="en-US" altLang="ja-JP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mass.</a:t>
            </a:r>
            <a:endParaRPr lang="en-US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14400" lvl="1" indent="-457200" eaLnBrk="1" hangingPunct="1">
              <a:defRPr/>
            </a:pPr>
            <a:endParaRPr lang="en-US" altLang="ar-JO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A5523-4F7D-4851-950A-66CD24EA1372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Covalent Compounds (Type III)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Carbon dioxide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SF</a:t>
            </a:r>
            <a:r>
              <a:rPr lang="en-US" altLang="ar-JO" sz="2800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6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Sulfur hexafluoride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N</a:t>
            </a:r>
            <a:r>
              <a:rPr lang="en-US" altLang="ar-JO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baseline="-25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8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nitrogen </a:t>
            </a:r>
            <a:r>
              <a:rPr lang="en-US" altLang="ar-JO" sz="28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tetr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ox ide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CO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algn="ctr" eaLnBrk="1" hangingPunct="1">
              <a:buFontTx/>
              <a:buNone/>
              <a:defRPr/>
            </a:pPr>
            <a:r>
              <a:rPr lang="en-US" altLang="ar-JO" sz="2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(Show a list of polyatomic ions)</a:t>
            </a:r>
          </a:p>
          <a:p>
            <a:pPr marL="533400" indent="-533400" eaLnBrk="1" hangingPunct="1">
              <a:buFontTx/>
              <a:buNone/>
              <a:defRPr/>
            </a:pPr>
            <a:endParaRPr lang="en-US" altLang="ar-JO" sz="28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258D24-5816-4E7B-B962-1BFB9BE978E5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Cross-Section of the Nuclear Atom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pic>
        <p:nvPicPr>
          <p:cNvPr id="2048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051050"/>
            <a:ext cx="3784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Isotopes: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572000"/>
          </a:xfrm>
        </p:spPr>
        <p:txBody>
          <a:bodyPr/>
          <a:lstStyle/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Atoms with the same number of protons but different numbers of neutrons</a:t>
            </a:r>
            <a:r>
              <a:rPr lang="en-US" altLang="ar-JO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Show almost identical chemical properties; the chemistry of an atom is due to its valence electrons.</a:t>
            </a:r>
          </a:p>
          <a:p>
            <a:pPr marL="358775" indent="-273050" eaLnBrk="1" hangingPunct="1"/>
            <a:r>
              <a:rPr lang="en-US" altLang="ar-JO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nature most elements contain mixtures of isotopes.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ECFF85-7D33-41C1-8F00-77840947215E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Two Isotopes of Sodium: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pic>
        <p:nvPicPr>
          <p:cNvPr id="2458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438400"/>
            <a:ext cx="863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44638" y="4621213"/>
            <a:ext cx="6054725" cy="1422400"/>
            <a:chOff x="1225958" y="4423744"/>
            <a:chExt cx="6692084" cy="1572926"/>
          </a:xfrm>
        </p:grpSpPr>
        <p:pic>
          <p:nvPicPr>
            <p:cNvPr id="26630" name="Picture 1" descr="screenshot_10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958" y="4423744"/>
              <a:ext cx="6692084" cy="157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332" y="5843667"/>
              <a:ext cx="1403718" cy="9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Isotopes are identified by:</a:t>
            </a:r>
          </a:p>
          <a:p>
            <a:pPr marL="630238" lvl="1" indent="-271463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 Number (Z): Number of protons., P = Z</a:t>
            </a:r>
          </a:p>
          <a:p>
            <a:pPr marL="630238" lvl="1" indent="-271463"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Number (A): Number of protons plus number  of neutrons (n).  A = n + P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309F9C-F825-4A18-A838-C3AD08008DFB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601200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certain isotope X contains 23 protons and 28 neutrons.  </a:t>
            </a:r>
          </a:p>
          <a:p>
            <a:pPr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number, A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this isotope?</a:t>
            </a:r>
          </a:p>
          <a:p>
            <a:pPr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Identify the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element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ar-JO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Number = 51     </a:t>
            </a:r>
            <a:r>
              <a:rPr lang="en-US" altLang="ar-JO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 = n + Z)</a:t>
            </a:r>
          </a:p>
          <a:p>
            <a:pPr eaLnBrk="1" hangingPunct="1">
              <a:buFontTx/>
              <a:buNone/>
              <a:defRPr/>
            </a:pPr>
            <a:r>
              <a:rPr lang="en-US" altLang="ar-JO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Vanadium, V </a:t>
            </a:r>
            <a:r>
              <a:rPr lang="en-US" altLang="ar-JO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(From the periodic table, it the element</a:t>
            </a:r>
            <a:br>
              <a:rPr lang="en-US" altLang="ar-JO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with atomic number (Z) of 23).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33A154-1F4C-46E3-B465-329D3C85EFD7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8" y="1419225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 smtClean="0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Chemical Bonds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5181600"/>
          </a:xfrm>
        </p:spPr>
        <p:txBody>
          <a:bodyPr/>
          <a:lstStyle/>
          <a:p>
            <a:pPr marL="358775" indent="-273050" eaLnBrk="1" hangingPunct="1">
              <a:defRPr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Covalent Bonds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Bonds form between atoms by sharing electrons to form molecules. H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</a:p>
          <a:p>
            <a:pPr marL="358775" indent="-273050" eaLnBrk="1" hangingPunct="1">
              <a:defRPr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Bonds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Bonds form due to force of attraction between oppositely charged ions. Ex: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85725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Definitions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marL="630238" lvl="1" indent="-271463" eaLnBrk="1" hangingPunct="1">
              <a:defRPr/>
            </a:pPr>
            <a:r>
              <a:rPr lang="en-US" altLang="ar-JO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Ion: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atom or </a:t>
            </a:r>
            <a:r>
              <a:rPr lang="en-US" altLang="ar-JO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atoms that has a net positive or</a:t>
            </a:r>
            <a:b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negative charge. (poly atomic ions), Mg</a:t>
            </a:r>
            <a:r>
              <a:rPr lang="en-US" altLang="ar-JO" baseline="4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S</a:t>
            </a:r>
            <a:r>
              <a:rPr lang="en-US" altLang="ar-JO" baseline="4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2-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CO</a:t>
            </a:r>
            <a:r>
              <a:rPr lang="en-US" altLang="ar-JO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baseline="4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2-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630238" lvl="1" indent="-271463" eaLnBrk="1" hangingPunct="1">
              <a:defRPr/>
            </a:pPr>
            <a:r>
              <a:rPr lang="en-US" altLang="ar-JO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Cation:</a:t>
            </a:r>
            <a:r>
              <a:rPr lang="en-US" altLang="ar-JO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positive ion; lost electron(s).</a:t>
            </a:r>
          </a:p>
          <a:p>
            <a:pPr marL="630238" lvl="1" indent="-271463" eaLnBrk="1" hangingPunct="1">
              <a:defRPr/>
            </a:pPr>
            <a:r>
              <a:rPr lang="en-US" altLang="ar-JO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Anion: 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negative ion; gained electron(s).</a:t>
            </a:r>
          </a:p>
          <a:p>
            <a:pPr marL="358775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C4C790-DDAB-490C-8B34-F9C8A456634F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343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certain isotope M</a:t>
            </a:r>
            <a:r>
              <a:rPr lang="en-US" altLang="ar-JO" sz="2800" baseline="4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contains 54 electrons and 78 neutrons.  </a:t>
            </a:r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	</a:t>
            </a:r>
          </a:p>
          <a:p>
            <a:pPr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element and </a:t>
            </a:r>
            <a:r>
              <a:rPr lang="en-US" altLang="ar-JO" sz="28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number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this isotope?</a:t>
            </a:r>
          </a:p>
          <a:p>
            <a:pPr eaLnBrk="1" hangingPunct="1">
              <a:buFontTx/>
              <a:buNone/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Z = 54 + 1 = </a:t>
            </a:r>
            <a:r>
              <a:rPr lang="en-US" altLang="ar-JO" sz="28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55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(from the periodic table, it is </a:t>
            </a:r>
            <a:r>
              <a:rPr lang="en-US" altLang="ar-JO" sz="2800" dirty="0" smtClean="0">
                <a:solidFill>
                  <a:srgbClr val="00DE64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Cesium, Cs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A = Z + n = 55 + 78 = </a:t>
            </a:r>
            <a:r>
              <a:rPr lang="en-US" altLang="ar-JO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133</a:t>
            </a:r>
          </a:p>
          <a:p>
            <a:pPr eaLnBrk="1" hangingPunct="1">
              <a:buFontTx/>
              <a:buNone/>
              <a:defRPr/>
            </a:pPr>
            <a:r>
              <a:rPr lang="en-US" altLang="ar-JO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S(2-)     18e  </a:t>
            </a:r>
            <a:endParaRPr lang="en-US" altLang="ar-JO" dirty="0" smtClean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6C83F3-F456-46A3-96B9-24F0F1986CF8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8" y="1419225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 smtClean="0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1469</TotalTime>
  <Words>977</Words>
  <Application>Microsoft Office PowerPoint</Application>
  <PresentationFormat>On-screen Show (4:3)</PresentationFormat>
  <Paragraphs>173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Calibri</vt:lpstr>
      <vt:lpstr>Times</vt:lpstr>
      <vt:lpstr>Wingdings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PowerPoint Presentation</vt:lpstr>
      <vt:lpstr>PowerPoint Presentation</vt:lpstr>
      <vt:lpstr>Cross-Section of the Nuclear Atom</vt:lpstr>
      <vt:lpstr>Isotopes:</vt:lpstr>
      <vt:lpstr>Two Isotopes of Sodium:</vt:lpstr>
      <vt:lpstr>PowerPoint Presentation</vt:lpstr>
      <vt:lpstr>PowerPoint Presentation</vt:lpstr>
      <vt:lpstr>Types of Chemical Bonds</vt:lpstr>
      <vt:lpstr>PowerPoint Presentation</vt:lpstr>
      <vt:lpstr>The Periodic Table</vt:lpstr>
      <vt:lpstr>Ionic Charges, Group Number, and Ionic Compounds:</vt:lpstr>
      <vt:lpstr>The Periodic Table</vt:lpstr>
      <vt:lpstr>Naming Compounds:</vt:lpstr>
      <vt:lpstr>Binary Ionic Compounds (Type I)</vt:lpstr>
      <vt:lpstr>Binary Ionic Compounds (Type I)</vt:lpstr>
      <vt:lpstr>Binary Ionic Compounds (Type II)</vt:lpstr>
      <vt:lpstr>Binary Ionic Compounds (Type II)</vt:lpstr>
      <vt:lpstr>Ionic Compounds with Polyatomic Ions</vt:lpstr>
      <vt:lpstr>Binary Covalent Compounds (Type III)</vt:lpstr>
      <vt:lpstr>Binary Covalent Compounds (Type III)</vt:lpstr>
    </vt:vector>
  </TitlesOfParts>
  <Company>LMP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123</cp:revision>
  <dcterms:created xsi:type="dcterms:W3CDTF">2013-01-11T23:56:13Z</dcterms:created>
  <dcterms:modified xsi:type="dcterms:W3CDTF">2022-10-17T09:19:04Z</dcterms:modified>
</cp:coreProperties>
</file>