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4"/>
  </p:notesMasterIdLst>
  <p:sldIdLst>
    <p:sldId id="256" r:id="rId5"/>
    <p:sldId id="257" r:id="rId6"/>
    <p:sldId id="315" r:id="rId7"/>
    <p:sldId id="316" r:id="rId8"/>
    <p:sldId id="317" r:id="rId9"/>
    <p:sldId id="326" r:id="rId10"/>
    <p:sldId id="327" r:id="rId11"/>
    <p:sldId id="328" r:id="rId12"/>
    <p:sldId id="329" r:id="rId13"/>
    <p:sldId id="330" r:id="rId14"/>
    <p:sldId id="300" r:id="rId15"/>
    <p:sldId id="342" r:id="rId16"/>
    <p:sldId id="337" r:id="rId17"/>
    <p:sldId id="338" r:id="rId18"/>
    <p:sldId id="339" r:id="rId19"/>
    <p:sldId id="340" r:id="rId20"/>
    <p:sldId id="346" r:id="rId21"/>
    <p:sldId id="349" r:id="rId22"/>
    <p:sldId id="347" r:id="rId23"/>
    <p:sldId id="258" r:id="rId24"/>
    <p:sldId id="259" r:id="rId25"/>
    <p:sldId id="292" r:id="rId26"/>
    <p:sldId id="293" r:id="rId27"/>
    <p:sldId id="261" r:id="rId28"/>
    <p:sldId id="262" r:id="rId29"/>
    <p:sldId id="265" r:id="rId30"/>
    <p:sldId id="268" r:id="rId31"/>
    <p:sldId id="294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5" r:id="rId41"/>
    <p:sldId id="286" r:id="rId42"/>
    <p:sldId id="287" r:id="rId43"/>
    <p:sldId id="282" r:id="rId44"/>
    <p:sldId id="283" r:id="rId45"/>
    <p:sldId id="284" r:id="rId46"/>
    <p:sldId id="288" r:id="rId47"/>
    <p:sldId id="289" r:id="rId48"/>
    <p:sldId id="291" r:id="rId49"/>
    <p:sldId id="295" r:id="rId50"/>
    <p:sldId id="296" r:id="rId51"/>
    <p:sldId id="290" r:id="rId52"/>
    <p:sldId id="34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8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62CC-86DC-4F09-8BF5-257FB0B86A9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A0C-100E-4CF2-A207-CE73626A53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Several growth factors Secreted by macrophages,  epithelial and </a:t>
            </a:r>
            <a:r>
              <a:rPr lang="en-US" dirty="0" err="1" smtClean="0"/>
              <a:t>stromal</a:t>
            </a:r>
            <a:r>
              <a:rPr lang="en-US" dirty="0" smtClean="0"/>
              <a:t> cells bind to ECM proteins and activate signaling pathways that  induce changes in gene expression and  drive cells through the cell cycle that lead</a:t>
            </a:r>
            <a:r>
              <a:rPr lang="en-US" baseline="0" dirty="0" smtClean="0"/>
              <a:t> to </a:t>
            </a:r>
            <a:r>
              <a:rPr lang="en-US" dirty="0" smtClean="0"/>
              <a:t> biosynthesis of molecules and organelles that are needed for cell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EF3-65A4-4615-B087-1CE1458B6B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EF3-65A4-4615-B087-1CE1458B6B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3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first intention (primary union), referring to epithelial regeneration with minimal scarring, as in well-apposed surgical incisions.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healing by second intention (secondary union), referring to larger wounds that heal by a combination of regeneration and scarring.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EF3-65A4-4615-B087-1CE1458B6B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8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myofibroblasts, which contain smooth muscle </a:t>
            </a:r>
            <a:r>
              <a:rPr lang="en-US" dirty="0" err="1" smtClean="0"/>
              <a:t>actin</a:t>
            </a:r>
            <a:r>
              <a:rPr lang="en-US" dirty="0" smtClean="0"/>
              <a:t> and have increased contractile activity, and serve to close the wound by pulling its margins toward the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*Nutritional status</a:t>
            </a:r>
            <a:r>
              <a:rPr lang="en-US" baseline="0" dirty="0" smtClean="0"/>
              <a:t> </a:t>
            </a:r>
            <a:r>
              <a:rPr lang="en-US" sz="1200" dirty="0" smtClean="0"/>
              <a:t>protein malnutrition and vitamin C deficiency inhibit collagen synthesis and retard healing</a:t>
            </a:r>
          </a:p>
          <a:p>
            <a:r>
              <a:rPr lang="en-US" sz="1200" dirty="0" smtClean="0"/>
              <a:t> * chronic disease that lead to </a:t>
            </a:r>
            <a:r>
              <a:rPr lang="en-US" dirty="0" smtClean="0"/>
              <a:t>Poor perfusion: </a:t>
            </a:r>
            <a:r>
              <a:rPr lang="en-US" sz="1200" dirty="0" smtClean="0"/>
              <a:t>resulting either from arteriosclerosis and diabetes or from obstructed venous drainage (e.g., in varicose veins).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Deposits of iron pigment (hemosiderin) are common, resulting from red cell breakdown, and there may be accompanying chronic inflammation.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094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88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7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36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3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389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11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64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277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331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969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894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908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040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75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11/13/2022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4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6172200" cy="189436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Tissue repair 2.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latin typeface="Arial Rounded MT Bold" panose="020F0704030504030204" pitchFamily="34" charset="0"/>
              </a:rPr>
              <a:t>Sura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Al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Rawabdeh</a:t>
            </a:r>
            <a:endParaRPr lang="en-US" sz="2000" b="1" dirty="0" smtClean="0">
              <a:latin typeface="Arial Rounded MT Bold" panose="020F0704030504030204" pitchFamily="34" charset="0"/>
            </a:endParaRPr>
          </a:p>
          <a:p>
            <a:pPr algn="l"/>
            <a:r>
              <a:rPr lang="en-US" sz="2000" b="1" dirty="0" smtClean="0">
                <a:latin typeface="Arial Rounded MT Bold" panose="020F0704030504030204" pitchFamily="34" charset="0"/>
              </a:rPr>
              <a:t>14-Nov-2022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anulation tissue - Libre Path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4152900" cy="2768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0" y="2286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Pink, soft, granular gross appearance, such as that seen beneath the scab of a skin wound.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4036" name="Picture 4" descr="نسيج حبيبي - ويكيبيدي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2705100" cy="36027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449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Proliferating fibroblasts, loose connective tissue, new blood vessels and scattered chronic inflammatory cells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7620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Granulation tissue.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Remodeling.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8" y="2160590"/>
            <a:ext cx="7391401" cy="3880773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connective tissue that has been deposited by fibroblasts is reorganized to produce the stable fibrous scar.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This process begins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 to 3 weeks </a:t>
            </a:r>
            <a:r>
              <a:rPr lang="en-US" dirty="0" smtClean="0">
                <a:latin typeface="Arial Rounded MT Bold" panose="020F0704030504030204" pitchFamily="34" charset="0"/>
              </a:rPr>
              <a:t>after injury and may continue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 months or years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6082" name="Picture 2" descr="Wound Healing - Physiopedia"/>
          <p:cNvPicPr>
            <a:picLocks noChangeAspect="1" noChangeArrowheads="1"/>
          </p:cNvPicPr>
          <p:nvPr/>
        </p:nvPicPr>
        <p:blipFill>
          <a:blip r:embed="rId2"/>
          <a:srcRect l="22971" t="53865"/>
          <a:stretch>
            <a:fillRect/>
          </a:stretch>
        </p:blipFill>
        <p:spPr bwMode="auto">
          <a:xfrm>
            <a:off x="457200" y="3962400"/>
            <a:ext cx="838653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5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7696200" cy="586435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Healing of skin wounds can be classified into healing by 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First intention (primary union).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Second intention (secondary union).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9218" name="Picture 2" descr="Difference in wound healing between primary and secondary intention closure  |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438400"/>
            <a:ext cx="6629400" cy="3977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3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r>
              <a:rPr lang="en-US" dirty="0" smtClean="0"/>
              <a:t>Angiogenesis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467600" cy="487375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Angiogenesis is the process of new blood vessel development from existing vessels.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It is critical in: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Healing at sites of injury.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Development of collateral circulations at sites of ischemia.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Allowing tumors to increase in size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194" name="Picture 2" descr="تولد الأوعية - ويكيبيدي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72012"/>
            <a:ext cx="3886200" cy="2185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763000" cy="6477000"/>
          </a:xfrm>
        </p:spPr>
        <p:txBody>
          <a:bodyPr>
            <a:normAutofit/>
          </a:bodyPr>
          <a:lstStyle/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Angiogenesis involves sprouting of new vessels from existing ones, and consists of the following steps: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u="sng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Vasodilation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in response to NO and increased permeability induced by VEGF 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Separation of </a:t>
            </a:r>
            <a:r>
              <a:rPr lang="en-US" u="sng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pericytes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from the </a:t>
            </a:r>
            <a:r>
              <a:rPr lang="en-US" dirty="0" err="1" smtClean="0">
                <a:latin typeface="Arial Rounded MT Bold" panose="020F0704030504030204" pitchFamily="34" charset="0"/>
              </a:rPr>
              <a:t>abluminal</a:t>
            </a:r>
            <a:r>
              <a:rPr lang="en-US" dirty="0" smtClean="0">
                <a:latin typeface="Arial Rounded MT Bold" panose="020F0704030504030204" pitchFamily="34" charset="0"/>
              </a:rPr>
              <a:t> surface and breakdown of the basement membrane to allow formation of a vessel sprout .</a:t>
            </a:r>
          </a:p>
          <a:p>
            <a:pPr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86200"/>
            <a:ext cx="6716713" cy="26289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49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620000" cy="616915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Migration</a:t>
            </a:r>
            <a:r>
              <a:rPr lang="en-US" dirty="0" smtClean="0">
                <a:latin typeface="Arial Rounded MT Bold" panose="020F0704030504030204" pitchFamily="34" charset="0"/>
              </a:rPr>
              <a:t> of endothelial cells toward the area of tissue injury.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Proliferation</a:t>
            </a:r>
            <a:r>
              <a:rPr lang="en-US" dirty="0" smtClean="0">
                <a:latin typeface="Arial Rounded MT Bold" panose="020F0704030504030204" pitchFamily="34" charset="0"/>
              </a:rPr>
              <a:t> of endothelial cells just behind the leading front (“tip”) of migrating cells.</a:t>
            </a:r>
          </a:p>
          <a:p>
            <a:pPr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8567813" cy="27003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8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686800" cy="5864352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Remodeling</a:t>
            </a:r>
            <a:r>
              <a:rPr lang="en-US" sz="2000" dirty="0" smtClean="0">
                <a:latin typeface="Arial Rounded MT Bold" panose="020F0704030504030204" pitchFamily="34" charset="0"/>
              </a:rPr>
              <a:t> into capillary tubes.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Recruitment</a:t>
            </a:r>
            <a:r>
              <a:rPr lang="en-US" sz="2000" dirty="0" smtClean="0">
                <a:latin typeface="Arial Rounded MT Bold" panose="020F0704030504030204" pitchFamily="34" charset="0"/>
              </a:rPr>
              <a:t> of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periendothelial</a:t>
            </a:r>
            <a:r>
              <a:rPr lang="en-US" sz="2000" dirty="0" smtClean="0">
                <a:latin typeface="Arial Rounded MT Bold" panose="020F0704030504030204" pitchFamily="34" charset="0"/>
              </a:rPr>
              <a:t> cells (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pericytes</a:t>
            </a:r>
            <a:r>
              <a:rPr lang="en-US" sz="2000" dirty="0" smtClean="0">
                <a:latin typeface="Arial Rounded MT Bold" panose="020F0704030504030204" pitchFamily="34" charset="0"/>
              </a:rPr>
              <a:t> for small capillaries and smooth muscle cells for larger vessels) to form the mature vessel.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Suppression</a:t>
            </a:r>
            <a:r>
              <a:rPr lang="en-US" sz="2000" dirty="0" smtClean="0">
                <a:latin typeface="Arial Rounded MT Bold" panose="020F0704030504030204" pitchFamily="34" charset="0"/>
              </a:rPr>
              <a:t> of endothelial proliferation and migration and </a:t>
            </a:r>
            <a:r>
              <a:rPr lang="en-US" sz="20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deposition </a:t>
            </a:r>
            <a:r>
              <a:rPr lang="en-US" sz="2000" dirty="0" smtClean="0">
                <a:latin typeface="Arial Rounded MT Bold" panose="020F0704030504030204" pitchFamily="34" charset="0"/>
              </a:rPr>
              <a:t>of the basement membrane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7179754" cy="2333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0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ro-angiogenic mediators implicated in tumor angiogenesis. | Download  Scientific Diagram"/>
          <p:cNvPicPr>
            <a:picLocks noChangeAspect="1" noChangeArrowheads="1"/>
          </p:cNvPicPr>
          <p:nvPr/>
        </p:nvPicPr>
        <p:blipFill>
          <a:blip r:embed="rId2"/>
          <a:srcRect t="37010" r="82545"/>
          <a:stretch>
            <a:fillRect/>
          </a:stretch>
        </p:blipFill>
        <p:spPr bwMode="auto">
          <a:xfrm>
            <a:off x="685800" y="1447800"/>
            <a:ext cx="1928602" cy="39735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3505200"/>
            <a:ext cx="4420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Proliferation of endothelial cells</a:t>
            </a:r>
            <a:r>
              <a:rPr lang="en-US" sz="20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2743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Stimulates both migration and proliferation of endothelial cells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114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Suppresses endothelial proliferation and migration.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4953000"/>
            <a:ext cx="401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Recruits smooth muscle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048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process of angiogenesis involves several signaling pathways, cell–cell interactions, ECM proteins, and tissue enzymes:</a:t>
            </a:r>
          </a:p>
          <a:p>
            <a:r>
              <a:rPr lang="en-US" sz="2400" u="sng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1.Growth factors: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943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So PDGF and TGF-B participate in the stabilization process</a:t>
            </a:r>
            <a:endParaRPr lang="en-US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08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153400" cy="6092952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2.Notch signaling. 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Regulates the sprouting and branching of new vessels .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u="sng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3.ECM proteins: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 Participate in the process of vessel sprouting in angiogenesis,  through interactions with integrin receptors .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Enzymes in the ECM, notably the matrix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metalloproteinases</a:t>
            </a:r>
            <a:r>
              <a:rPr lang="en-US" sz="2000" dirty="0" smtClean="0">
                <a:latin typeface="Arial Rounded MT Bold" panose="020F0704030504030204" pitchFamily="34" charset="0"/>
              </a:rPr>
              <a:t> (MMPs), degrade the ECM to permit remodeling and extension of the vascular tube.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ltrasound in Wound Healing - Physi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724900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05800" cy="1371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(3.Proliferative phase : proliferation of Fibroblasts)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248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The laying down of connective tissue occurs in two steps: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 Rounded MT Bold" panose="020F0704030504030204" pitchFamily="34" charset="0"/>
              </a:rPr>
              <a:t> (1) Migration and proliferation of fibroblasts into the site of injury.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 Rounded MT Bold" panose="020F0704030504030204" pitchFamily="34" charset="0"/>
              </a:rPr>
              <a:t> (2) Deposition of ECM proteins produced by these cells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848600" cy="58643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These processes are under the control of  cytokines and growth factors, including: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Arial Rounded MT Bold" panose="020F0704030504030204" pitchFamily="34" charset="0"/>
              </a:rPr>
              <a:t> PDGF.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Arial Rounded MT Bold" panose="020F0704030504030204" pitchFamily="34" charset="0"/>
              </a:rPr>
              <a:t>FGF-2.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Arial Rounded MT Bold" panose="020F0704030504030204" pitchFamily="34" charset="0"/>
              </a:rPr>
              <a:t>TGF-β. 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The major sources of these factors are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alternatively activated (M2) macrophages</a:t>
            </a:r>
            <a:endParaRPr lang="en-US" sz="2000" u="sng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772400" cy="594055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 response to cytokines and growth factors.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fibroblasts enter the wound.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fibroblasts </a:t>
            </a:r>
            <a:r>
              <a:rPr lang="en-US" dirty="0" err="1" smtClean="0">
                <a:latin typeface="Arial Rounded MT Bold" panose="020F0704030504030204" pitchFamily="34" charset="0"/>
              </a:rPr>
              <a:t>vs</a:t>
            </a:r>
            <a:r>
              <a:rPr lang="en-US" dirty="0" smtClean="0">
                <a:latin typeface="Arial Rounded MT Bold" panose="020F0704030504030204" pitchFamily="34" charset="0"/>
              </a:rPr>
              <a:t> myofibroblasts?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Activated fibroblasts and myofibroblasts produce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collagen.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64892"/>
            <a:ext cx="5314950" cy="387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477000" y="32766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81400" y="32766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6019800"/>
            <a:ext cx="1676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chanoregulation of the Myofibroblast in Wound Contraction, Scarring, and  Fibrosis: Opportunities for New Therapeutic Intervention. - Abstract -  Europe PMC"/>
          <p:cNvPicPr>
            <a:picLocks noChangeAspect="1" noChangeArrowheads="1"/>
          </p:cNvPicPr>
          <p:nvPr/>
        </p:nvPicPr>
        <p:blipFill>
          <a:blip r:embed="rId2"/>
          <a:srcRect b="66942"/>
          <a:stretch>
            <a:fillRect/>
          </a:stretch>
        </p:blipFill>
        <p:spPr bwMode="auto">
          <a:xfrm>
            <a:off x="381000" y="990600"/>
            <a:ext cx="8001000" cy="2133600"/>
          </a:xfrm>
          <a:prstGeom prst="rect">
            <a:avLst/>
          </a:prstGeom>
          <a:noFill/>
        </p:spPr>
      </p:pic>
      <p:pic>
        <p:nvPicPr>
          <p:cNvPr id="3" name="Picture 2" descr="Sodium humate accelerates cutaneous wound healing by activating TGF-β/Smads  signaling pathway in rats - ScienceDirect"/>
          <p:cNvPicPr>
            <a:picLocks noChangeAspect="1" noChangeArrowheads="1"/>
          </p:cNvPicPr>
          <p:nvPr/>
        </p:nvPicPr>
        <p:blipFill>
          <a:blip r:embed="rId3"/>
          <a:srcRect l="2827" t="27068" b="36842"/>
          <a:stretch>
            <a:fillRect/>
          </a:stretch>
        </p:blipFill>
        <p:spPr bwMode="auto">
          <a:xfrm>
            <a:off x="228600" y="4572000"/>
            <a:ext cx="8458200" cy="147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TGF-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25475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most important cytokine for the synthesis and deposition of connective tissue proteins.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It is produced mainly by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alternatively activated macrophages.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TGF-β act to: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stimulates fibroblast migration and proliferation.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increases the synthesis of collagen and </a:t>
            </a:r>
            <a:r>
              <a:rPr lang="en-US" dirty="0" err="1" smtClean="0">
                <a:latin typeface="Arial Rounded MT Bold" panose="020F0704030504030204" pitchFamily="34" charset="0"/>
              </a:rPr>
              <a:t>fibronectin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decreases the degradation of ECM by inhibiting metalloproteinases.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077200" cy="61691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As healing progresses, the number of proliferating fibroblasts and new vessels 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decreases.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Fibroblasts progressively assume a more synthetic phenotype and </a:t>
            </a:r>
            <a:r>
              <a:rPr lang="en-US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increased</a:t>
            </a:r>
            <a:r>
              <a:rPr lang="en-US" dirty="0" smtClean="0">
                <a:latin typeface="Arial Rounded MT Bold" panose="020F0704030504030204" pitchFamily="34" charset="0"/>
              </a:rPr>
              <a:t> collagen synthesis.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Collagen synthesis by fibroblasts begins early in wound healing (days 3–5) and continues for several weeks, depending on the size of the wound.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scar maturation :</a:t>
            </a:r>
            <a:endParaRPr lang="en-US" b="1" u="sng" dirty="0" smtClean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Transformation of  the highly vascularized granulation tissue into a pale, largely avascular scar due to progressive vascular regression.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400800" y="838200"/>
            <a:ext cx="2286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239000" y="2057400"/>
            <a:ext cx="3810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4801" cy="1320800"/>
          </a:xfrm>
        </p:spPr>
        <p:txBody>
          <a:bodyPr/>
          <a:lstStyle/>
          <a:p>
            <a:r>
              <a:rPr lang="en-US" dirty="0" smtClean="0"/>
              <a:t>4.Remodeling of 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924801" cy="388077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Process of wound matrix breakdown by matrix metalloproteinases and synthesis of new ECM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Aimed to increase scar strength.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Wound strength increases because of: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Cross-linking of collagen.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Increased size of collagen fibers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Shift of the type of collagen deposited, from type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III collagen </a:t>
            </a:r>
            <a:r>
              <a:rPr lang="en-US" dirty="0" smtClean="0">
                <a:latin typeface="Arial Rounded MT Bold" panose="020F0704030504030204" pitchFamily="34" charset="0"/>
              </a:rPr>
              <a:t>early in repair to more stable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type I collagen.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526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3200" b="1" dirty="0" smtClean="0"/>
              <a:t>In well-sutured skin wounds, strength may recover to 70% to 80% of normal skin by 3 months.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2000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Matrix metalloproteinases (MMPs).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984248"/>
            <a:ext cx="8001000" cy="487375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They are calcium-dependent zinc containing endopeptidases.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They are capable of degrading all kinds of extracellular matrix proteins.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 Produced by a variety of cell types (fibroblasts, macrophages, neutrophils).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fe | Free Full-Text | Cutaneous Wound Healing: An Update from  Physiopathology to Current Therapies | HT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70" y="1447800"/>
            <a:ext cx="7675380" cy="48006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Factors That Impair Tissue Repair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617744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8450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Clinical Examples of Abnormal Wound Healing and Scarring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86000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Deficient</a:t>
            </a:r>
            <a:r>
              <a:rPr lang="en-US" sz="2000" dirty="0" smtClean="0">
                <a:latin typeface="Arial Rounded MT Bold" panose="020F0704030504030204" pitchFamily="34" charset="0"/>
              </a:rPr>
              <a:t> scar formation.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Excessive</a:t>
            </a:r>
            <a:r>
              <a:rPr lang="en-US" sz="2000" dirty="0" smtClean="0">
                <a:latin typeface="Arial Rounded MT Bold" panose="020F0704030504030204" pitchFamily="34" charset="0"/>
              </a:rPr>
              <a:t> formation of the repair components.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Formation</a:t>
            </a:r>
            <a:r>
              <a:rPr lang="en-US" sz="2000" dirty="0" smtClean="0">
                <a:latin typeface="Arial Rounded MT Bold" panose="020F0704030504030204" pitchFamily="34" charset="0"/>
              </a:rPr>
              <a:t> of contractures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96201" cy="132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 I. Defects in Healing: Chronic Wounds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467600" cy="487375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1.Venous leg ulcers: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Seen in elderly people as a result of chronic venous hypertension, which may be caused by severe varicose veins or congestive heart failure.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These ulcers fail to heal because of poor delivery of oxygen to the site of the ulcer.</a:t>
            </a:r>
          </a:p>
          <a:p>
            <a:pPr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4818" name="AutoShape 2" descr="Venous leg ulcer cured in 4 weeks by Whiteley Protocol – The Whiteley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Venous leg ulcer cured in 4 weeks by Whiteley Protocol – The Whiteley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1841293"/>
            <a:ext cx="1743075" cy="503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153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 Rounded MT Bold" panose="020F0704030504030204" pitchFamily="34" charset="0"/>
              </a:rPr>
              <a:t>2.Arterial ulcers: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Develop in individuals with atherosclerosis of peripheral arteries, especially associated with diabetes. </a:t>
            </a:r>
          </a:p>
          <a:p>
            <a:pPr>
              <a:buNone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 Rounded MT Bold" panose="020F0704030504030204" pitchFamily="34" charset="0"/>
              </a:rPr>
              <a:t>3. Pressure sores :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Are areas of skin ulceration and necrosis of underlying tissues.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 Caused by prolonged compression of tissues against a bone, for example, in bedridden. The lesions are caused by mechanical pressure and local ischemia.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37890" name="Picture 2" descr="Arterial insufficiency ulcer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619625"/>
            <a:ext cx="1676685" cy="2238375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724400"/>
            <a:ext cx="13904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924800" cy="586435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4.Diabetic ulcers;</a:t>
            </a:r>
          </a:p>
          <a:p>
            <a:pPr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affect the lower extremities, particularly the feet. Tissue necrosis and failure to heal are the result of small vessel disease causing ischemia, neuropathy, systemic metabolic abnormalities, and secondary infections. </a:t>
            </a:r>
          </a:p>
        </p:txBody>
      </p:sp>
      <p:sp>
        <p:nvSpPr>
          <p:cNvPr id="39938" name="AutoShape 2" descr="How to Care for Diabetic Foot Ulcers and Other Diabetic Wounds | WC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140" y="3429000"/>
            <a:ext cx="501026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2085975" cy="311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123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62116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epithelial ulceration and extensive granulation tissue in the underlying dermis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</a:t>
            </a:r>
            <a:r>
              <a:rPr lang="en-US" dirty="0" smtClean="0">
                <a:latin typeface="Arial Rounded MT Bold" panose="020F0704030504030204" pitchFamily="34" charset="0"/>
              </a:rPr>
              <a:t>. wound rupture (dehiscence):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occurs most frequently after abdominal surgery and is a result of increased abdominal pressure, such as may occur with vomiting, coughing, or </a:t>
            </a:r>
            <a:r>
              <a:rPr lang="en-US" dirty="0" err="1" smtClean="0">
                <a:latin typeface="Arial Rounded MT Bold" panose="020F0704030504030204" pitchFamily="34" charset="0"/>
              </a:rPr>
              <a:t>ileus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25892"/>
            <a:ext cx="3924300" cy="27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II Excessive Scarring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05800" cy="510235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Rounded MT Bold" panose="020F0704030504030204" pitchFamily="34" charset="0"/>
              </a:rPr>
              <a:t>The accumulation of excessive amounts of collagen may result in a raised scar known as a 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hypertrophic scar.</a:t>
            </a:r>
          </a:p>
          <a:p>
            <a:pPr>
              <a:buFont typeface="Wingdings" pitchFamily="2" charset="2"/>
              <a:buChar char="ü"/>
            </a:pPr>
            <a:endParaRPr lang="en-US" u="sng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Rounded MT Bold" panose="020F0704030504030204" pitchFamily="34" charset="0"/>
              </a:rPr>
              <a:t>These often grow rapidly and contain abundant myofibroblasts.</a:t>
            </a:r>
          </a:p>
          <a:p>
            <a:pPr>
              <a:buFont typeface="Wingdings" pitchFamily="2" charset="2"/>
              <a:buChar char="ü"/>
            </a:pPr>
            <a:endParaRPr lang="en-US" u="sng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Rounded MT Bold" panose="020F0704030504030204" pitchFamily="34" charset="0"/>
              </a:rPr>
              <a:t>develop after thermal or traumatic injury that involves the deep layers of the dermis.</a:t>
            </a:r>
          </a:p>
          <a:p>
            <a:pPr>
              <a:buFont typeface="Wingdings" pitchFamily="2" charset="2"/>
              <a:buChar char="ü"/>
            </a:pPr>
            <a:endParaRPr lang="en-US" u="sng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Rounded MT Bold" panose="020F0704030504030204" pitchFamily="34" charset="0"/>
              </a:rPr>
              <a:t>they tend to regress over several months.</a:t>
            </a:r>
            <a:endParaRPr lang="en-US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3572757" cy="28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3733800" cy="474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077200" cy="601675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b="1" u="sng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keloid</a:t>
            </a: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n-US" dirty="0" smtClean="0"/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It is a hypertrophic scar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that grows beyond the boundaries </a:t>
            </a:r>
            <a:r>
              <a:rPr lang="en-US" sz="2000" dirty="0" smtClean="0">
                <a:latin typeface="Arial Rounded MT Bold" panose="020F0704030504030204" pitchFamily="34" charset="0"/>
              </a:rPr>
              <a:t>of the original wound and does not regress.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788" y="2514600"/>
            <a:ext cx="4118162" cy="4000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6301154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47244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A. In normal skin, the characteristic random orientation and bundle formation of collagen fibres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B. increased number of thick collagen fibres arranged in bundles 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C. The collagen fibres were arranged randomly and showed highly cellular zones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in Scar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8" y="2160590"/>
            <a:ext cx="6781801" cy="3880773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1. Within minutes after injury, a </a:t>
            </a:r>
            <a:r>
              <a:rPr lang="en-US" dirty="0" err="1" smtClean="0">
                <a:latin typeface="Arial Rounded MT Bold" panose="020F0704030504030204" pitchFamily="34" charset="0"/>
              </a:rPr>
              <a:t>hemostatic</a:t>
            </a:r>
            <a:r>
              <a:rPr lang="en-US" dirty="0" smtClean="0">
                <a:latin typeface="Arial Rounded MT Bold" panose="020F0704030504030204" pitchFamily="34" charset="0"/>
              </a:rPr>
              <a:t> plug comprised of platelets is formed: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stops bleeding 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provides a scaffold for infiltrating inflammatory cells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4" name="Picture 2" descr="Anatomy and Physiology - ppt video online download"/>
          <p:cNvPicPr>
            <a:picLocks noChangeAspect="1" noChangeArrowheads="1"/>
          </p:cNvPicPr>
          <p:nvPr/>
        </p:nvPicPr>
        <p:blipFill>
          <a:blip r:embed="rId2"/>
          <a:srcRect l="58333" t="5556" r="4167" b="50000"/>
          <a:stretch>
            <a:fillRect/>
          </a:stretch>
        </p:blipFill>
        <p:spPr bwMode="auto">
          <a:xfrm>
            <a:off x="5762624" y="4191000"/>
            <a:ext cx="300037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r>
              <a:rPr lang="en-US" b="1" u="sng" dirty="0" smtClean="0"/>
              <a:t>Exuberant granulation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Formation of excessive amounts of granulation tissue, which protrudes above the level of the surrounding skin and blocks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reepithelialization</a:t>
            </a:r>
            <a:r>
              <a:rPr lang="en-US" sz="2000" dirty="0" smtClean="0">
                <a:latin typeface="Arial Rounded MT Bold" panose="020F0704030504030204" pitchFamily="34" charset="0"/>
              </a:rPr>
              <a:t> 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365265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650" y="2819400"/>
            <a:ext cx="44292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 III contracture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1" cy="3880773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 Permanent shortening of a muscle or joint develop when normally elastic tissues such as muscles or tendons are replaced by inelastic tissues (fibrosis).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Prone to develop on the palms, the soles, and the anterior aspect of the thorax.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 Contractures are commonly seen after serious burns and can compromise the movement of joints.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4631"/>
          <a:stretch>
            <a:fillRect/>
          </a:stretch>
        </p:blipFill>
        <p:spPr bwMode="auto">
          <a:xfrm>
            <a:off x="304800" y="0"/>
            <a:ext cx="3138487" cy="495539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09600"/>
            <a:ext cx="4961994" cy="3886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5181600"/>
            <a:ext cx="7483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dirty="0" smtClean="0">
                <a:latin typeface="Arial Rounded MT Bold" panose="020F0704030504030204" pitchFamily="34" charset="0"/>
              </a:rPr>
              <a:t>Nodule formation:</a:t>
            </a:r>
          </a:p>
          <a:p>
            <a:pPr fontAlgn="base"/>
            <a:r>
              <a:rPr lang="en-US" sz="2000" dirty="0" smtClean="0">
                <a:latin typeface="Arial Rounded MT Bold" panose="020F0704030504030204" pitchFamily="34" charset="0"/>
              </a:rPr>
              <a:t>Composed of spindle cells (myofibroblasts and fibroblasts)</a:t>
            </a:r>
          </a:p>
          <a:p>
            <a:pPr fontAlgn="base"/>
            <a:r>
              <a:rPr lang="en-US" sz="2000" dirty="0" smtClean="0">
                <a:latin typeface="Arial Rounded MT Bold" panose="020F0704030504030204" pitchFamily="34" charset="0"/>
              </a:rPr>
              <a:t> with dense collagen.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Fibrosis in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Parenchymal</a:t>
            </a:r>
            <a:r>
              <a:rPr lang="en-US" sz="3200" dirty="0" smtClean="0">
                <a:latin typeface="Arial Rounded MT Bold" panose="020F0704030504030204" pitchFamily="34" charset="0"/>
              </a:rPr>
              <a:t> Organs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239001" cy="388077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Excessive deposition of collagen and other ECM components in a tissue.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Scar vs fibrosis????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Fibrosis is a pathologic process induced by persistent injurious stimuli such as chronic infections and immunologic reactions, and is typically associated with loss of tissue.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 It may be responsible for substantial organ dysfunction and even organ failure.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46648"/>
            <a:ext cx="8153400" cy="9113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Cell death by necrosis or apoptosis and the production  of ROS seem to be important triggers for  increased TGF-β activity.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7227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dirty="0" smtClean="0"/>
              <a:t>Examples of Fibrotic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1. </a:t>
            </a:r>
            <a:r>
              <a:rPr 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</a:t>
            </a:r>
            <a:r>
              <a:rPr lang="en-US" sz="24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iver cirrhosis.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1"/>
            <a:ext cx="396637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43425"/>
            <a:ext cx="45148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latin typeface="Arial Rounded MT Bold" panose="020F0704030504030204" pitchFamily="34" charset="0"/>
              </a:rPr>
              <a:t>2.systemic sclerosis </a:t>
            </a:r>
            <a:r>
              <a:rPr lang="en-US" dirty="0" smtClean="0"/>
              <a:t>(scleroderma).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13" y="1959912"/>
            <a:ext cx="4238837" cy="2895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3057525"/>
            <a:ext cx="4400550" cy="3800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3. End-stage kidney disease.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30" y="1524000"/>
            <a:ext cx="3429000" cy="495831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107451" cy="2819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4" y="3657601"/>
            <a:ext cx="4615808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1447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latin typeface="Arial Rounded MT Bold" panose="020F0704030504030204" pitchFamily="34" charset="0"/>
              </a:rPr>
              <a:t>Grossly: Honeycomb, Cystic spaces with fibrotic wall</a:t>
            </a:r>
          </a:p>
          <a:p>
            <a:pPr fontAlgn="base"/>
            <a:r>
              <a:rPr lang="en-US" sz="2400" dirty="0" smtClean="0">
                <a:latin typeface="Arial Rounded MT Bold" panose="020F0704030504030204" pitchFamily="34" charset="0"/>
              </a:rPr>
              <a:t>Histology: cystic spaces lined by bronchiolar epithelium and fibrotic wall</a:t>
            </a:r>
          </a:p>
          <a:p>
            <a:pPr fontAlgn="base"/>
            <a:endParaRPr lang="en-US" sz="24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241" y="3657601"/>
            <a:ext cx="4302760" cy="32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5621" y="1524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u="sng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fibrosing</a:t>
            </a:r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diseases of the lung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85800"/>
            <a:ext cx="6347715" cy="2133600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6600" dirty="0" smtClean="0">
                <a:latin typeface="Arial Rounded MT Bold" panose="020F0704030504030204" pitchFamily="34" charset="0"/>
              </a:rPr>
              <a:t>The End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             Questions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924800" cy="6169152"/>
          </a:xfrm>
        </p:spPr>
        <p:txBody>
          <a:bodyPr/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2.Inflammation: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Include acute and chronic inflammatory responses.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Arial Rounded MT Bold" panose="020F0704030504030204" pitchFamily="34" charset="0"/>
              </a:rPr>
              <a:t>The inflammatory cells: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eliminate the offending agents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clear the debris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386" name="AutoShape 2" descr="Mechanisms of tissue rep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Wound repair and regeneration | Nature"/>
          <p:cNvPicPr>
            <a:picLocks noChangeAspect="1" noChangeArrowheads="1"/>
          </p:cNvPicPr>
          <p:nvPr/>
        </p:nvPicPr>
        <p:blipFill>
          <a:blip r:embed="rId2"/>
          <a:srcRect b="63066"/>
          <a:stretch>
            <a:fillRect/>
          </a:stretch>
        </p:blipFill>
        <p:spPr bwMode="auto">
          <a:xfrm>
            <a:off x="1905000" y="3124200"/>
            <a:ext cx="4953000" cy="338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6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620000" cy="5711952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Macrophages are the central cellular players in the repair process</a:t>
            </a:r>
            <a:r>
              <a:rPr lang="en-US" u="sng" dirty="0" smtClean="0">
                <a:solidFill>
                  <a:srgbClr val="00B0F0"/>
                </a:solidFill>
              </a:rPr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M1 macrophages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clear microbes and necrotic tissue and promote inflammation 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M2 macrophages: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 produce growth factors that stimulate the proliferation of many cell types in the next stage of 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repair.</a:t>
            </a:r>
            <a:endParaRPr lang="en-US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848600" cy="6169152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3.Cell proliferation. </a:t>
            </a:r>
          </a:p>
          <a:p>
            <a:endParaRPr lang="en-US" u="sng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In the next stage, which takes up to 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10 days</a:t>
            </a:r>
            <a:r>
              <a:rPr lang="en-US" dirty="0" smtClean="0">
                <a:latin typeface="Arial Rounded MT Bold" panose="020F0704030504030204" pitchFamily="34" charset="0"/>
              </a:rPr>
              <a:t>, several cell types migrate to close the now-clean wound, including 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Epithelial cells</a:t>
            </a:r>
            <a:r>
              <a:rPr lang="en-US" dirty="0" smtClean="0">
                <a:latin typeface="Arial Rounded MT Bold" panose="020F0704030504030204" pitchFamily="34" charset="0"/>
              </a:rPr>
              <a:t>: migrate over the wound to cover it.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Endothelial</a:t>
            </a:r>
            <a:r>
              <a:rPr lang="en-US" dirty="0" smtClean="0">
                <a:latin typeface="Arial Rounded MT Bold" panose="020F0704030504030204" pitchFamily="34" charset="0"/>
              </a:rPr>
              <a:t> and other vascular cells: proliferate to form new blood vessels, a process known as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angiogenesis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Fibroblasts</a:t>
            </a:r>
            <a:r>
              <a:rPr lang="en-US" dirty="0" smtClean="0">
                <a:latin typeface="Arial Rounded MT Bold" panose="020F0704030504030204" pitchFamily="34" charset="0"/>
              </a:rPr>
              <a:t>: proliferate and migrate into the site of injury and lay down collagen fibers that form the scar.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582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Cell proliferation is driven by signals provided by growth factors and from the extracellular matrix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22" name="Picture 2" descr="Mechanotransduction and Growth Factor Signalling to Engineer Cellular  Microenvironments - Cipitria - 2017 - Advanced Healthcare Materials - Wiley  Online Library"/>
          <p:cNvPicPr>
            <a:picLocks noChangeAspect="1" noChangeArrowheads="1"/>
          </p:cNvPicPr>
          <p:nvPr/>
        </p:nvPicPr>
        <p:blipFill>
          <a:blip r:embed="rId3"/>
          <a:srcRect t="26176" r="49600" b="26380"/>
          <a:stretch>
            <a:fillRect/>
          </a:stretch>
        </p:blipFill>
        <p:spPr bwMode="auto">
          <a:xfrm>
            <a:off x="533400" y="2133600"/>
            <a:ext cx="7780283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7467600" cy="4873752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combination of proliferating </a:t>
            </a:r>
            <a:r>
              <a:rPr lang="en-US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fibroblasts</a:t>
            </a:r>
            <a:r>
              <a:rPr lang="en-US" dirty="0" smtClean="0">
                <a:latin typeface="Arial Rounded MT Bold" panose="020F0704030504030204" pitchFamily="34" charset="0"/>
              </a:rPr>
              <a:t>, </a:t>
            </a:r>
            <a:r>
              <a:rPr lang="en-US" u="sng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loose connective tissue</a:t>
            </a:r>
            <a:r>
              <a:rPr lang="en-US" dirty="0" smtClean="0">
                <a:latin typeface="Arial Rounded MT Bold" panose="020F0704030504030204" pitchFamily="34" charset="0"/>
              </a:rPr>
              <a:t>, </a:t>
            </a:r>
            <a:r>
              <a:rPr lang="en-US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new blood vessels </a:t>
            </a:r>
            <a:r>
              <a:rPr lang="en-US" dirty="0" smtClean="0">
                <a:latin typeface="Arial Rounded MT Bold" panose="020F0704030504030204" pitchFamily="34" charset="0"/>
              </a:rPr>
              <a:t>and </a:t>
            </a:r>
            <a:r>
              <a:rPr lang="en-US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scattered chronic inflammatory cells</a:t>
            </a:r>
            <a:r>
              <a:rPr lang="en-US" dirty="0" smtClean="0">
                <a:latin typeface="Arial Rounded MT Bold" panose="020F0704030504030204" pitchFamily="34" charset="0"/>
              </a:rPr>
              <a:t>, forms a </a:t>
            </a:r>
            <a:r>
              <a:rPr lang="en-US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granulation tissue.</a:t>
            </a:r>
            <a:endParaRPr lang="en-US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314" name="Picture 2" descr="http://ilovepathology.com/wp-content/uploads/2021/04/graulation-tissue-micro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7239000" cy="4071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5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8" ma:contentTypeDescription="Create a new document." ma:contentTypeScope="" ma:versionID="469f46771477d10747ed4abdfc50fd4e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b403c1282a12e43be82475420d01a3c4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92376-AD37-4A52-AEA4-135400CAD9C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513c409d-95b3-4324-b1e7-64465f9ef70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42D3CF-EB34-4A0C-9A39-7B9797921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8E64BC-E37C-4AA4-B966-0310A00F6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c409d-95b3-4324-b1e7-64465f9ef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1621</Words>
  <Application>Microsoft Office PowerPoint</Application>
  <PresentationFormat>On-screen Show (4:3)</PresentationFormat>
  <Paragraphs>220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Rounded MT Bold</vt:lpstr>
      <vt:lpstr>Calibri</vt:lpstr>
      <vt:lpstr>Courier New</vt:lpstr>
      <vt:lpstr>Trebuchet MS</vt:lpstr>
      <vt:lpstr>Wingdings</vt:lpstr>
      <vt:lpstr>Wingdings 3</vt:lpstr>
      <vt:lpstr>Facet</vt:lpstr>
      <vt:lpstr>Tissue repair 2.</vt:lpstr>
      <vt:lpstr>PowerPoint Presentation</vt:lpstr>
      <vt:lpstr>PowerPoint Presentation</vt:lpstr>
      <vt:lpstr>Steps in Scar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Remodeling. </vt:lpstr>
      <vt:lpstr>PowerPoint Presentation</vt:lpstr>
      <vt:lpstr>Angiogenesis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(3.Proliferative phase : proliferation of Fibroblasts)</vt:lpstr>
      <vt:lpstr>PowerPoint Presentation</vt:lpstr>
      <vt:lpstr>PowerPoint Presentation</vt:lpstr>
      <vt:lpstr>PowerPoint Presentation</vt:lpstr>
      <vt:lpstr>TGF-β</vt:lpstr>
      <vt:lpstr>PowerPoint Presentation</vt:lpstr>
      <vt:lpstr>4.Remodeling of Connective Tissue</vt:lpstr>
      <vt:lpstr>PowerPoint Presentation</vt:lpstr>
      <vt:lpstr>Matrix metalloproteinases (MMPs).</vt:lpstr>
      <vt:lpstr>PowerPoint Presentation</vt:lpstr>
      <vt:lpstr>Clinical Examples of Abnormal Wound Healing and Scarring</vt:lpstr>
      <vt:lpstr> I. Defects in Healing: Chronic Wounds</vt:lpstr>
      <vt:lpstr>PowerPoint Presentation</vt:lpstr>
      <vt:lpstr>PowerPoint Presentation</vt:lpstr>
      <vt:lpstr>PowerPoint Presentation</vt:lpstr>
      <vt:lpstr>PowerPoint Presentation</vt:lpstr>
      <vt:lpstr>II Excessive Scarring</vt:lpstr>
      <vt:lpstr>PowerPoint Presentation</vt:lpstr>
      <vt:lpstr>PowerPoint Presentation</vt:lpstr>
      <vt:lpstr>PowerPoint Presentation</vt:lpstr>
      <vt:lpstr>Exuberant granulation </vt:lpstr>
      <vt:lpstr> III contracture</vt:lpstr>
      <vt:lpstr>PowerPoint Presentation</vt:lpstr>
      <vt:lpstr>Fibrosis in Parenchymal Organs</vt:lpstr>
      <vt:lpstr>PowerPoint Presentation</vt:lpstr>
      <vt:lpstr>Examples of Fibrotic disorders</vt:lpstr>
      <vt:lpstr> 2.systemic sclerosis (scleroderma). </vt:lpstr>
      <vt:lpstr>3. End-stage kidney disease. </vt:lpstr>
      <vt:lpstr>PowerPoint Presentation</vt:lpstr>
      <vt:lpstr>   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repair 2.</dc:title>
  <dc:creator>Admin</dc:creator>
  <cp:lastModifiedBy>pc</cp:lastModifiedBy>
  <cp:revision>35</cp:revision>
  <dcterms:created xsi:type="dcterms:W3CDTF">2021-11-14T15:14:19Z</dcterms:created>
  <dcterms:modified xsi:type="dcterms:W3CDTF">2022-11-14T04:43:04Z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