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8" r:id="rId1"/>
  </p:sldMasterIdLst>
  <p:notesMasterIdLst>
    <p:notesMasterId r:id="rId32"/>
  </p:notesMasterIdLst>
  <p:sldIdLst>
    <p:sldId id="256" r:id="rId2"/>
    <p:sldId id="274" r:id="rId3"/>
    <p:sldId id="257" r:id="rId4"/>
    <p:sldId id="275" r:id="rId5"/>
    <p:sldId id="293" r:id="rId6"/>
    <p:sldId id="259" r:id="rId7"/>
    <p:sldId id="276" r:id="rId8"/>
    <p:sldId id="261" r:id="rId9"/>
    <p:sldId id="294" r:id="rId10"/>
    <p:sldId id="262" r:id="rId11"/>
    <p:sldId id="277" r:id="rId12"/>
    <p:sldId id="263" r:id="rId13"/>
    <p:sldId id="290" r:id="rId14"/>
    <p:sldId id="264" r:id="rId15"/>
    <p:sldId id="265" r:id="rId16"/>
    <p:sldId id="266" r:id="rId17"/>
    <p:sldId id="267" r:id="rId18"/>
    <p:sldId id="268" r:id="rId19"/>
    <p:sldId id="269" r:id="rId20"/>
    <p:sldId id="285" r:id="rId21"/>
    <p:sldId id="286" r:id="rId22"/>
    <p:sldId id="279" r:id="rId23"/>
    <p:sldId id="270" r:id="rId24"/>
    <p:sldId id="282" r:id="rId25"/>
    <p:sldId id="278" r:id="rId26"/>
    <p:sldId id="271" r:id="rId27"/>
    <p:sldId id="272" r:id="rId28"/>
    <p:sldId id="281" r:id="rId29"/>
    <p:sldId id="273" r:id="rId30"/>
    <p:sldId id="280" r:id="rId3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6B6F118-5F92-4B8A-908A-B6B92C1B4BC9}" type="datetimeFigureOut">
              <a:rPr lang="ar-JO" smtClean="0"/>
              <a:pPr/>
              <a:t>19/01/1440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C4B910-31C1-4B99-8D15-0ACF1A0B8C7C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D3E9-0F53-425F-BFFB-A2DB3B08A2BE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611-82D7-43E0-993B-AE93DB43CAF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F3D4-9910-4DE2-8846-C39E1BCF4642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96F4-A238-41D9-9C10-6B0E06365F3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0F10-C29D-4F4A-9144-6A9C60B7DEF6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3956-6F25-4978-A62F-224C3D0EB0F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6CE7-3BD5-400A-BD22-0070E075A278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FDFC-FE2B-4B6F-A9E9-CDD1DA09225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E33E-E2FF-490C-AE43-501E3EF4863F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FC9D-5FC4-4F48-8366-FFDF3AB84F3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E7F0-BB38-428E-9B0E-BFBD72630CA7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3FF5-B301-4E1B-9B67-23420EEAD76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8DC-F57D-418E-BB66-D4104BEC7958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9B8D-0988-4673-8337-2234A67B5E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48EC-8D64-47B9-988E-DBB939DE4753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DDD3-AD4B-49AD-B3A3-81E2A965FE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5FB8-C172-4CA8-A62E-6DCF8963813A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DDEC6-5136-4E77-86E5-347E75FDBA8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70E8-8387-442A-B6FC-F2E1909E07AB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6C8D-F9CD-4EF0-8533-8FFB113507F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F9B4-A867-429A-A7E1-4176A3A4AA46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CF8D-D477-4ED7-A72F-FE243666907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EA0A57-48CE-4694-A767-A92D246FE3C5}" type="datetime1">
              <a:rPr lang="ar-SA" smtClean="0"/>
              <a:pPr>
                <a:defRPr/>
              </a:pPr>
              <a:t>19/01/1440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184EA3-039D-4EFE-8ECF-388536DE143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jo/url?sa=i&amp;rct=j&amp;q=&amp;esrc=s&amp;frm=1&amp;source=images&amp;cd=&amp;cad=rja&amp;docid=MgSP1BWa1fJ8uM&amp;tbnid=ErVXAnA105XnFM:&amp;ved=0CAUQjRw&amp;url=http://www.studyblue.com/notes/note/n/cardiovascular-system/deck/3238038&amp;ei=GZl4UrfuFMa-0QXV8YGYBw&amp;bvm=bv.55980276,d.d2k&amp;psig=AFQjCNH3cWfZhzV6xBNiSBDyp9Un-bsMfA&amp;ust=138372148955369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google.jo/url?sa=i&amp;rct=j&amp;q=&amp;esrc=s&amp;frm=1&amp;source=images&amp;cd=&amp;cad=rja&amp;docid=Q4XiftKP9jKERM&amp;tbnid=HFxYfa03glxqSM:&amp;ved=0CAUQjRw&amp;url=http://www.knowyourbody.net/serous-pericardium.html&amp;ei=4Zl4Uv2tF-qM0AWaz4AI&amp;bvm=bv.55980276,d.d2k&amp;psig=AFQjCNH3cWfZhzV6xBNiSBDyp9Un-bsMfA&amp;ust=138372148955369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jo/url?sa=i&amp;rct=j&amp;q=&amp;esrc=s&amp;frm=1&amp;source=images&amp;cd=&amp;cad=rja&amp;docid=3dsiTriyO_Z90M&amp;tbnid=f-n80brTY_1bFM:&amp;ved=0CAUQjRw&amp;url=http://cardiac.surgery.ucsf.edu/conditons--procedures/aortic--mitral-valve-disease.aspx&amp;ei=N514UqGUFqaJ0AXlh4GACA&amp;bvm=bv.55980276,d.d2k&amp;psig=AFQjCNHfpU96SBBLXS5Eb-5q3QW3EYy82g&amp;ust=138372258801157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jo/url?sa=i&amp;rct=j&amp;q=&amp;esrc=s&amp;frm=1&amp;source=images&amp;cd=&amp;cad=rja&amp;docid=Xw3OTs-8-uilFM&amp;tbnid=iA_jX2Kckk-agM:&amp;ved=0CAUQjRw&amp;url=http://www.starsandseas.com/SAS%20Physiology/Cardiovascular/Cardiovascular.htm&amp;ei=g514UsjpGamc0QWu3oDYBw&amp;bvm=bv.55980276,d.d2k&amp;psig=AFQjCNHfpU96SBBLXS5Eb-5q3QW3EYy82g&amp;ust=13837225880115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1427163"/>
            <a:ext cx="8435280" cy="322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Cardiovascular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System</a:t>
            </a:r>
            <a:endParaRPr lang="ar-SA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FDDD3-AD4B-49AD-B3A3-81E2A965FEEC}" type="slidenum">
              <a:rPr lang="ar-SA" smtClean="0"/>
              <a:pPr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The pacemaker and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conducting system of the heart</a:t>
            </a:r>
            <a:endParaRPr lang="ar-SA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Arial" pitchFamily="34" charset="0"/>
              </a:rPr>
              <a:t>Sinoatrial (SA) node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  <a:cs typeface="Arial" pitchFamily="34" charset="0"/>
              </a:rPr>
              <a:t>Atriovaentricular (AV) node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  <a:cs typeface="Arial" pitchFamily="34" charset="0"/>
              </a:rPr>
              <a:t>Bundle of His (AV bundle)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  <a:cs typeface="Arial" pitchFamily="34" charset="0"/>
              </a:rPr>
              <a:t>Rt. &amp; Lt. bundle branch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  <a:cs typeface="Arial" pitchFamily="34" charset="0"/>
              </a:rPr>
              <a:t>Purkinje fibers (Jan Purkinje 1787-1869)</a:t>
            </a:r>
            <a:endParaRPr lang="ar-SA" sz="360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10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ohamed\Desktop\hear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DEC6-5136-4E77-86E5-347E75FDBA8F}" type="slidenum">
              <a:rPr lang="ar-SA" smtClean="0"/>
              <a:pPr>
                <a:defRPr/>
              </a:pPr>
              <a:t>11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The cardiac output (CO)</a:t>
            </a:r>
            <a:endParaRPr lang="ar-SA" sz="40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26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Cardiac output 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is the amount of blood pumped out by each ventricle in one minute (ml/min). It is determined by;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Preload – ventricular stretching before contraction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Stroke volume (ml/beat)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  <a:cs typeface="Arial" pitchFamily="34" charset="0"/>
              </a:rPr>
              <a:t>Afterload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 – degree of pressure generated to overcome the aortic pressure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Contractility</a:t>
            </a:r>
            <a:endParaRPr lang="ar-SA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12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28688" y="142875"/>
          <a:ext cx="7929620" cy="4733236"/>
        </p:xfrm>
        <a:graphic>
          <a:graphicData uri="http://schemas.openxmlformats.org/drawingml/2006/table">
            <a:tbl>
              <a:tblPr/>
              <a:tblGrid>
                <a:gridCol w="1132803"/>
                <a:gridCol w="1132803"/>
                <a:gridCol w="1365716"/>
                <a:gridCol w="899889"/>
                <a:gridCol w="1132803"/>
                <a:gridCol w="908283"/>
                <a:gridCol w="1357323"/>
              </a:tblGrid>
              <a:tr h="283612">
                <a:tc gridSpan="7">
                  <a:txBody>
                    <a:bodyPr/>
                    <a:lstStyle/>
                    <a:p>
                      <a:r>
                        <a:rPr lang="en-US" sz="1800" u="none" dirty="0"/>
                        <a:t>SI multiples for gram (g</a:t>
                      </a:r>
                      <a:r>
                        <a:rPr lang="en-US" sz="1800" u="none" dirty="0" smtClean="0"/>
                        <a:t>)</a:t>
                      </a:r>
                      <a:r>
                        <a:rPr lang="ar-JO" sz="1800" u="none" dirty="0" smtClean="0"/>
                        <a:t> </a:t>
                      </a:r>
                      <a:r>
                        <a:rPr lang="en-US" sz="1800" u="none" dirty="0" smtClean="0"/>
                        <a:t>: </a:t>
                      </a:r>
                      <a:r>
                        <a:rPr lang="en-US" dirty="0" smtClean="0"/>
                        <a:t>Orders Of Magnitude</a:t>
                      </a:r>
                      <a:r>
                        <a:rPr lang="ar-JO" sz="1800" u="none" dirty="0" smtClean="0"/>
                        <a:t>  :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International System of Units (SI)</a:t>
                      </a:r>
                      <a:endParaRPr lang="en-US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44174" marR="44174" marT="22087" marB="22087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</a:tr>
              <a:tr h="283612">
                <a:tc gridSpan="3">
                  <a:txBody>
                    <a:bodyPr/>
                    <a:lstStyle/>
                    <a:p>
                      <a:r>
                        <a:rPr lang="en-US" sz="1800" u="none" dirty="0"/>
                        <a:t>Submultiples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endParaRPr lang="ar-JO" sz="1800" i="1" u="none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u="none"/>
                        <a:t>Multiples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</a:tr>
              <a:tr h="283612">
                <a:tc>
                  <a:txBody>
                    <a:bodyPr/>
                    <a:lstStyle/>
                    <a:p>
                      <a:r>
                        <a:rPr lang="en-US" sz="1800" u="none"/>
                        <a:t>Value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Symbol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Name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Value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Symbol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Name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</a:tr>
              <a:tr h="283612"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−1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dg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decigram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1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dag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decagram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612"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−2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cg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centigram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2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hg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dirty="0"/>
                        <a:t>hectogram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612">
                <a:tc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 i="1" u="none" baseline="30000" dirty="0">
                          <a:solidFill>
                            <a:srgbClr val="FF0000"/>
                          </a:solidFill>
                        </a:rPr>
                        <a:t>−3</a:t>
                      </a:r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mg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milligram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 i="1" u="none" baseline="300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kg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>
                          <a:solidFill>
                            <a:srgbClr val="FF0000"/>
                          </a:solidFill>
                        </a:rPr>
                        <a:t>kilogram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888">
                <a:tc>
                  <a:txBody>
                    <a:bodyPr/>
                    <a:lstStyle/>
                    <a:p>
                      <a:r>
                        <a:rPr lang="en-US" sz="1800" b="1" i="1" u="none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 i="1" u="none" baseline="30000">
                          <a:solidFill>
                            <a:srgbClr val="FF0000"/>
                          </a:solidFill>
                        </a:rPr>
                        <a:t>−6</a:t>
                      </a:r>
                      <a:r>
                        <a:rPr lang="en-US" sz="1800" b="1" i="1" u="none">
                          <a:solidFill>
                            <a:srgbClr val="FF0000"/>
                          </a:solidFill>
                        </a:rPr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µg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microgram (mcg)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 i="1" u="none" baseline="300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Mg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 err="1">
                          <a:solidFill>
                            <a:srgbClr val="FF0000"/>
                          </a:solidFill>
                        </a:rPr>
                        <a:t>megagram</a:t>
                      </a:r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1800" b="1" i="1" u="none" dirty="0" err="1">
                          <a:solidFill>
                            <a:srgbClr val="FF0000"/>
                          </a:solidFill>
                        </a:rPr>
                        <a:t>tonne</a:t>
                      </a:r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612">
                <a:tc>
                  <a:txBody>
                    <a:bodyPr/>
                    <a:lstStyle/>
                    <a:p>
                      <a:r>
                        <a:rPr lang="en-US" sz="1800" b="1" i="1" u="none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 i="1" u="none" baseline="30000">
                          <a:solidFill>
                            <a:srgbClr val="FF0000"/>
                          </a:solidFill>
                        </a:rPr>
                        <a:t>−9</a:t>
                      </a:r>
                      <a:r>
                        <a:rPr lang="en-US" sz="1800" b="1" i="1" u="none">
                          <a:solidFill>
                            <a:srgbClr val="FF0000"/>
                          </a:solidFill>
                        </a:rPr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>
                          <a:solidFill>
                            <a:srgbClr val="FF0000"/>
                          </a:solidFill>
                        </a:rPr>
                        <a:t>ng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 err="1">
                          <a:solidFill>
                            <a:srgbClr val="FF0000"/>
                          </a:solidFill>
                        </a:rPr>
                        <a:t>nanogram</a:t>
                      </a:r>
                      <a:endParaRPr lang="en-US" sz="1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u="none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 i="1" u="none" baseline="3000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1800" b="1" i="1" u="none">
                          <a:solidFill>
                            <a:srgbClr val="FF0000"/>
                          </a:solidFill>
                        </a:rPr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>
                          <a:solidFill>
                            <a:srgbClr val="FF0000"/>
                          </a:solidFill>
                        </a:rPr>
                        <a:t>Gg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dirty="0" err="1">
                          <a:solidFill>
                            <a:srgbClr val="FF0000"/>
                          </a:solidFill>
                        </a:rPr>
                        <a:t>gigagram</a:t>
                      </a:r>
                      <a:endParaRPr lang="en-US" sz="1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612"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−12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none"/>
                        <a:t>pg</a:t>
                      </a:r>
                      <a:endParaRPr lang="en-US" sz="1800" u="none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none" dirty="0" err="1"/>
                        <a:t>picogram</a:t>
                      </a:r>
                      <a:endParaRPr lang="en-US" sz="1800" u="none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12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Tg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teragram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612"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−15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fg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femtogram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15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Pg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petagram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612"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−18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ag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attogram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18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Eg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exagram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612"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−21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zg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zeptogram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21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Zg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zettagram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612"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−24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yg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yoctogram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10</a:t>
                      </a:r>
                      <a:r>
                        <a:rPr lang="en-US" sz="1800" u="none" baseline="30000"/>
                        <a:t>24</a:t>
                      </a:r>
                      <a:r>
                        <a:rPr lang="en-US" sz="1800" u="none"/>
                        <a:t> 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Yg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/>
                        <a:t>yottagram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612">
                <a:tc gridSpan="7">
                  <a:txBody>
                    <a:bodyPr/>
                    <a:lstStyle/>
                    <a:p>
                      <a:r>
                        <a:rPr lang="en-US" sz="1800" u="none" dirty="0"/>
                        <a:t>Common prefixes are in bold face</a:t>
                      </a:r>
                      <a:r>
                        <a:rPr lang="en-US" sz="1800" u="none" dirty="0" smtClean="0"/>
                        <a:t>.</a:t>
                      </a:r>
                      <a:endParaRPr lang="en-US" sz="1800" u="none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66" name="Rectangle 2"/>
          <p:cNvSpPr>
            <a:spLocks noChangeArrowheads="1"/>
          </p:cNvSpPr>
          <p:nvPr/>
        </p:nvSpPr>
        <p:spPr bwMode="auto">
          <a:xfrm>
            <a:off x="857250" y="5072063"/>
            <a:ext cx="542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</a:rPr>
              <a:t>Liter = 1 = 1000 ml = 1000 cc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Deciliter = 0.1 = 100 ml = 100 cc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Centiliter = 0.01 = 10 ml = 10 cc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Milliliter = 0.001 = 1 ml = 1 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DEC6-5136-4E77-86E5-347E75FDBA8F}" type="slidenum">
              <a:rPr lang="ar-SA" smtClean="0"/>
              <a:pPr>
                <a:defRPr/>
              </a:pPr>
              <a:t>13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Components of the Vascular System</a:t>
            </a:r>
            <a:endParaRPr lang="ar-SA" sz="36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Arteries – this term was derived from </a:t>
            </a:r>
            <a:r>
              <a:rPr lang="en-US" sz="2800" i="1" dirty="0" err="1" smtClean="0">
                <a:latin typeface="Comic Sans MS" pitchFamily="66" charset="0"/>
                <a:cs typeface="Arial" pitchFamily="34" charset="0"/>
              </a:rPr>
              <a:t>aer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 (Greek) = air &amp; </a:t>
            </a:r>
            <a:r>
              <a:rPr lang="en-US" sz="2800" i="1" dirty="0" err="1" smtClean="0">
                <a:latin typeface="Comic Sans MS" pitchFamily="66" charset="0"/>
                <a:cs typeface="Arial" pitchFamily="34" charset="0"/>
              </a:rPr>
              <a:t>terein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 = to keep. “Greek believed that arteries contained air”. Arteries carry oxygenated blood from the heart,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exception is the pulmonary artery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Arterioles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Capillaries – (in Latin means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hair-like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)</a:t>
            </a:r>
          </a:p>
          <a:p>
            <a:pPr eaLnBrk="1" hangingPunct="1"/>
            <a:r>
              <a:rPr lang="en-US" sz="2800" dirty="0" err="1" smtClean="0">
                <a:latin typeface="Comic Sans MS" pitchFamily="66" charset="0"/>
                <a:cs typeface="Arial" pitchFamily="34" charset="0"/>
              </a:rPr>
              <a:t>Venules</a:t>
            </a:r>
            <a:endParaRPr lang="en-US" sz="2800" dirty="0" smtClean="0">
              <a:latin typeface="Comic Sans MS" pitchFamily="66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Veins – carry blood toward the heart. Veins carry deoxygenated blood,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exception are the pulmonary veins.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14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Vital signs of cardiovascular system</a:t>
            </a:r>
            <a:endParaRPr lang="ar-SA" sz="32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876925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The pulse – normally it is regular and rhythmic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Blood pressure:</a:t>
            </a:r>
          </a:p>
          <a:p>
            <a:pPr marL="808038" lvl="1" indent="-407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Systolic blood pressure</a:t>
            </a:r>
          </a:p>
          <a:p>
            <a:pPr marL="808038" lvl="1" indent="-407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Diastolic blood pressure</a:t>
            </a:r>
          </a:p>
          <a:p>
            <a:pPr marL="808038" lvl="1" indent="-407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Pulse pressure = difference between systolic and diastolic blood pressure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Measurement of blood pressure;</a:t>
            </a:r>
          </a:p>
          <a:p>
            <a:pPr marL="808038" lvl="1" indent="-4079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Sphygmomanometer (an instrument)</a:t>
            </a:r>
          </a:p>
          <a:p>
            <a:pPr marL="808038" lvl="1" indent="-4079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Stethoscope (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stethos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(Greek) = chest &amp;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skopein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= examine). 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It is used to </a:t>
            </a:r>
            <a:r>
              <a:rPr lang="en-US" dirty="0" err="1" smtClean="0">
                <a:solidFill>
                  <a:srgbClr val="00B0F0"/>
                </a:solidFill>
                <a:latin typeface="Comic Sans MS" pitchFamily="66" charset="0"/>
              </a:rPr>
              <a:t>auscultate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 heart, respiratory, intestinal, 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fetal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, arterial, and venous sounds</a:t>
            </a:r>
          </a:p>
          <a:p>
            <a:pPr marL="808038" lvl="1" indent="-4079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rgbClr val="00B0F0"/>
                </a:solidFill>
                <a:latin typeface="Comic Sans MS" pitchFamily="66" charset="0"/>
              </a:rPr>
              <a:t>Korotkoff’s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 sounds - named after Dr. Nikolai </a:t>
            </a:r>
            <a:r>
              <a:rPr lang="en-US" dirty="0" err="1" smtClean="0">
                <a:solidFill>
                  <a:srgbClr val="00B0F0"/>
                </a:solidFill>
                <a:latin typeface="Comic Sans MS" pitchFamily="66" charset="0"/>
              </a:rPr>
              <a:t>Korotkoff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, a Russian physician who described them in 1905. These sounds are heard during measurement of blood pressure. They are five types of </a:t>
            </a:r>
            <a:r>
              <a:rPr lang="en-US" sz="2900" dirty="0" smtClean="0">
                <a:solidFill>
                  <a:srgbClr val="00B0F0"/>
                </a:solidFill>
                <a:latin typeface="Comic Sans MS" pitchFamily="66" charset="0"/>
              </a:rPr>
              <a:t>sounds. </a:t>
            </a:r>
            <a:r>
              <a:rPr lang="en-US" sz="2900" u="sng" dirty="0" smtClean="0">
                <a:solidFill>
                  <a:srgbClr val="00B0F0"/>
                </a:solidFill>
                <a:latin typeface="Comic Sans MS" pitchFamily="66" charset="0"/>
              </a:rPr>
              <a:t>The first sound is the snapping sound first heard at the systolic pressure</a:t>
            </a:r>
            <a:r>
              <a:rPr lang="en-US" sz="2900" dirty="0" smtClean="0">
                <a:solidFill>
                  <a:srgbClr val="00B0F0"/>
                </a:solidFill>
                <a:latin typeface="Comic Sans MS" pitchFamily="66" charset="0"/>
              </a:rPr>
              <a:t>. </a:t>
            </a:r>
            <a:r>
              <a:rPr lang="en-US" sz="2900" u="sng" dirty="0" smtClean="0">
                <a:solidFill>
                  <a:srgbClr val="00B0F0"/>
                </a:solidFill>
                <a:latin typeface="Comic Sans MS" pitchFamily="66" charset="0"/>
              </a:rPr>
              <a:t>The fifth sound is silence is considered diastolic blood pressure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15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Abnormalities in physical examination</a:t>
            </a:r>
            <a:endParaRPr lang="ar-SA" sz="32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822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Cyanosis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; bluish discoloration (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cyanos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(Greek) = dark blue)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Pallor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; paleness or absence of color in the skin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Edema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; accumulation of fluid in the intercellular tissues, pericardium, pleural cavity, peritoneal cavity, or joint capsules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Abnormalities in heart sounds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Murmur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; in heart or vascular system [bruit (French)]. Murmur is generated when there is turbulent blood flow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6. Diaphoresis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perfused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perspiration; as with fever, physical exertion, and mental or emotional stress 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7. Angina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(or angina pectoris); severe short lasting chest pain due to </a:t>
            </a:r>
            <a:r>
              <a:rPr lang="en-US" sz="3300" b="1" u="sng" dirty="0" smtClean="0">
                <a:solidFill>
                  <a:srgbClr val="FF0000"/>
                </a:solidFill>
                <a:latin typeface="Comic Sans MS" pitchFamily="66" charset="0"/>
              </a:rPr>
              <a:t>inadequate blood supply to heart muscle</a:t>
            </a:r>
            <a:endParaRPr lang="en-US" b="1" u="sng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16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Diagnostic tests</a:t>
            </a:r>
            <a:endParaRPr lang="ar-SA" sz="32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 rtlCol="0">
            <a:normAutofit lnSpcReduction="10000"/>
          </a:bodyPr>
          <a:lstStyle/>
          <a:p>
            <a:pPr marL="365125" indent="-365125" eaLnBrk="1" fontAlgn="auto" hangingPunct="1">
              <a:lnSpc>
                <a:spcPct val="80000"/>
              </a:lnSpc>
              <a:spcAft>
                <a:spcPts val="0"/>
              </a:spcAft>
              <a:buFont typeface="Franklin Gothic Book" pitchFamily="34" charset="0"/>
              <a:buAutoNum type="arabicPeriod"/>
              <a:defRPr/>
            </a:pPr>
            <a:r>
              <a:rPr lang="en-US" sz="2100" dirty="0" smtClean="0">
                <a:latin typeface="Comic Sans MS" pitchFamily="66" charset="0"/>
                <a:cs typeface="Tahoma" pitchFamily="34" charset="0"/>
              </a:rPr>
              <a:t>Blo</a:t>
            </a:r>
            <a:r>
              <a:rPr lang="en-US" sz="21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od tests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Activated partial </a:t>
            </a:r>
            <a:r>
              <a:rPr lang="en-US" sz="1800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thromboplastin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time (</a:t>
            </a:r>
            <a:r>
              <a:rPr lang="en-US" sz="1800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aPTT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or APTT)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Cardiac enzymes – released into the blood stream during cardiac tissue damage; e.g. </a:t>
            </a:r>
            <a:r>
              <a:rPr lang="en-US" sz="1800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creatine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kinase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(CK) especially CK-MB </a:t>
            </a:r>
            <a:r>
              <a:rPr lang="en-US" sz="1800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isoenzyme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which confirms </a:t>
            </a:r>
            <a:r>
              <a:rPr lang="en-US" u="sng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a myocardial infarction 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(MI)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Cardiac </a:t>
            </a:r>
            <a:r>
              <a:rPr lang="en-US" sz="1800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troponin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test – also used to diagnose MI</a:t>
            </a:r>
          </a:p>
          <a:p>
            <a:pPr marL="365125" indent="-365125" eaLnBrk="1" fontAlgn="auto" hangingPunct="1">
              <a:lnSpc>
                <a:spcPct val="80000"/>
              </a:lnSpc>
              <a:spcAft>
                <a:spcPts val="0"/>
              </a:spcAft>
              <a:buFont typeface="Franklin Gothic Book" pitchFamily="34" charset="0"/>
              <a:buAutoNum type="arabicPeriod"/>
              <a:defRPr/>
            </a:pPr>
            <a:r>
              <a:rPr lang="en-US" sz="21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Radiology tests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Cardiac catheterization (through a large vein)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Angiocardiography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(-</a:t>
            </a:r>
            <a:r>
              <a:rPr lang="en-US" sz="1800" u="sng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graphy</a:t>
            </a:r>
            <a:r>
              <a:rPr lang="en-US" sz="1800" u="sng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(Greek) = to write</a:t>
            </a: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)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Angiography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Radionuclide scan (e.g. thallium stress test)</a:t>
            </a:r>
          </a:p>
          <a:p>
            <a:pPr marL="365125" indent="-365125" eaLnBrk="1" fontAlgn="auto" hangingPunct="1">
              <a:lnSpc>
                <a:spcPct val="80000"/>
              </a:lnSpc>
              <a:spcAft>
                <a:spcPts val="0"/>
              </a:spcAft>
              <a:buFont typeface="Franklin Gothic Book" pitchFamily="34" charset="0"/>
              <a:buAutoNum type="arabicPeriod"/>
              <a:defRPr/>
            </a:pPr>
            <a:r>
              <a:rPr lang="en-US" sz="21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Invasive tests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u="sng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Pericardiocentesis</a:t>
            </a:r>
            <a:endParaRPr lang="en-US" sz="1800" u="sng" dirty="0" smtClean="0">
              <a:solidFill>
                <a:srgbClr val="00B0F0"/>
              </a:solidFill>
              <a:latin typeface="Comic Sans MS" pitchFamily="66" charset="0"/>
              <a:cs typeface="Tahoma" pitchFamily="34" charset="0"/>
            </a:endParaRP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u="sng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Transesophageal</a:t>
            </a:r>
            <a:r>
              <a:rPr lang="en-US" sz="1800" u="sng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echocardiography</a:t>
            </a:r>
          </a:p>
          <a:p>
            <a:pPr marL="365125" indent="-365125" eaLnBrk="1" fontAlgn="auto" hangingPunct="1">
              <a:lnSpc>
                <a:spcPct val="80000"/>
              </a:lnSpc>
              <a:spcAft>
                <a:spcPts val="0"/>
              </a:spcAft>
              <a:buFont typeface="Franklin Gothic Book" pitchFamily="34" charset="0"/>
              <a:buAutoNum type="arabicPeriod"/>
              <a:defRPr/>
            </a:pPr>
            <a:r>
              <a:rPr lang="en-US" sz="21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Noninvasive tests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Electrocardiogram (= the graphic record of the electrical activity of the heart. Greek term </a:t>
            </a:r>
            <a:r>
              <a:rPr lang="en-US" sz="2000" u="sng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gramma</a:t>
            </a:r>
            <a:r>
              <a:rPr lang="en-US" sz="2000" u="sng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= mark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)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Holter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 monitor test (a small portable recording system capable of storing up to 24 hours of ECG tracings)</a:t>
            </a:r>
          </a:p>
          <a:p>
            <a:pPr marL="715963" lvl="1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Echocardiography (ECHO)</a:t>
            </a:r>
          </a:p>
          <a:p>
            <a:pPr marL="365125" indent="-365125" eaLnBrk="1" fontAlgn="auto" hangingPunct="1">
              <a:lnSpc>
                <a:spcPct val="80000"/>
              </a:lnSpc>
              <a:spcAft>
                <a:spcPts val="0"/>
              </a:spcAft>
              <a:buFont typeface="Franklin Gothic Book" pitchFamily="34" charset="0"/>
              <a:buAutoNum type="arabicPeriod"/>
              <a:defRPr/>
            </a:pPr>
            <a:endParaRPr lang="ar-SA" sz="2100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17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Cardiovascular disorders</a:t>
            </a:r>
            <a:endParaRPr lang="ar-SA" sz="28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6021387"/>
          </a:xfrm>
        </p:spPr>
        <p:txBody>
          <a:bodyPr rtlCol="0">
            <a:normAutofit fontScale="70000" lnSpcReduction="20000"/>
          </a:bodyPr>
          <a:lstStyle/>
          <a:p>
            <a:pPr marL="365125" indent="-365125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Comic Sans MS" pitchFamily="66" charset="0"/>
              </a:rPr>
              <a:t>1. Cardiac </a:t>
            </a:r>
            <a:r>
              <a:rPr lang="en-US" dirty="0" smtClean="0">
                <a:latin typeface="Comic Sans MS" pitchFamily="66" charset="0"/>
              </a:rPr>
              <a:t>complications of myocardial infarction MI</a:t>
            </a:r>
            <a:endParaRPr lang="en-US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Cardiac arrest – cardiac standstill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Cardiac </a:t>
            </a:r>
            <a:r>
              <a:rPr lang="en-US" dirty="0" err="1" smtClean="0">
                <a:latin typeface="Comic Sans MS" pitchFamily="66" charset="0"/>
              </a:rPr>
              <a:t>tamponade</a:t>
            </a:r>
            <a:r>
              <a:rPr lang="en-US" dirty="0" smtClean="0">
                <a:latin typeface="Comic Sans MS" pitchFamily="66" charset="0"/>
              </a:rPr>
              <a:t> – obstruction to the venous return to the heart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Cardiac shock (pump failure) – when over 40% of the heart muscle is damaged by MI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Hypotension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omic Sans MS" pitchFamily="66" charset="0"/>
              </a:rPr>
              <a:t>Hypovolemic</a:t>
            </a:r>
            <a:r>
              <a:rPr lang="en-US" dirty="0" smtClean="0">
                <a:latin typeface="Comic Sans MS" pitchFamily="66" charset="0"/>
              </a:rPr>
              <a:t> shock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Pulmonary edema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Ventricular aneurysm – </a:t>
            </a:r>
            <a:r>
              <a:rPr lang="en-US" dirty="0" err="1" smtClean="0">
                <a:latin typeface="Comic Sans MS" pitchFamily="66" charset="0"/>
              </a:rPr>
              <a:t>outpouching</a:t>
            </a:r>
            <a:r>
              <a:rPr lang="en-US" dirty="0" smtClean="0">
                <a:latin typeface="Comic Sans MS" pitchFamily="66" charset="0"/>
              </a:rPr>
              <a:t> (evagination) of the ventricular wall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ardiac arrhythmia s– </a:t>
            </a:r>
            <a:r>
              <a:rPr lang="en-US" dirty="0" smtClean="0">
                <a:latin typeface="Comic Sans MS" pitchFamily="66" charset="0"/>
              </a:rPr>
              <a:t>irregular heart beat</a:t>
            </a:r>
          </a:p>
          <a:p>
            <a:pPr marL="1082675" lvl="2" indent="-28257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latin typeface="Comic Sans MS" pitchFamily="66" charset="0"/>
              </a:rPr>
              <a:t>Atrial</a:t>
            </a:r>
            <a:r>
              <a:rPr lang="en-US" dirty="0" smtClean="0">
                <a:latin typeface="Comic Sans MS" pitchFamily="66" charset="0"/>
              </a:rPr>
              <a:t> flutter</a:t>
            </a:r>
          </a:p>
          <a:p>
            <a:pPr marL="1082675" lvl="2" indent="-28257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latin typeface="Comic Sans MS" pitchFamily="66" charset="0"/>
              </a:rPr>
              <a:t>Bradycardia</a:t>
            </a:r>
            <a:endParaRPr lang="en-US" dirty="0" smtClean="0">
              <a:latin typeface="Comic Sans MS" pitchFamily="66" charset="0"/>
            </a:endParaRPr>
          </a:p>
          <a:p>
            <a:pPr marL="1082675" lvl="2" indent="-28257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latin typeface="Comic Sans MS" pitchFamily="66" charset="0"/>
              </a:rPr>
              <a:t>Fibrilation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atrial</a:t>
            </a:r>
            <a:r>
              <a:rPr lang="en-US" dirty="0" smtClean="0">
                <a:latin typeface="Comic Sans MS" pitchFamily="66" charset="0"/>
              </a:rPr>
              <a:t> or ventricular)</a:t>
            </a:r>
          </a:p>
          <a:p>
            <a:pPr marL="1082675" lvl="2" indent="-28257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omic Sans MS" pitchFamily="66" charset="0"/>
              </a:rPr>
              <a:t>Heart block</a:t>
            </a:r>
          </a:p>
          <a:p>
            <a:pPr marL="1082675" lvl="2" indent="-28257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omic Sans MS" pitchFamily="66" charset="0"/>
              </a:rPr>
              <a:t>Paroxysmal </a:t>
            </a:r>
            <a:r>
              <a:rPr lang="en-US" dirty="0" err="1">
                <a:latin typeface="Comic Sans MS" pitchFamily="66" charset="0"/>
              </a:rPr>
              <a:t>atrial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tachycardia</a:t>
            </a:r>
          </a:p>
          <a:p>
            <a:pPr marL="1082675" lvl="2" indent="-28257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omic Sans MS" pitchFamily="66" charset="0"/>
              </a:rPr>
              <a:t>Premature </a:t>
            </a:r>
            <a:r>
              <a:rPr lang="en-US" dirty="0" err="1" smtClean="0">
                <a:latin typeface="Comic Sans MS" pitchFamily="66" charset="0"/>
              </a:rPr>
              <a:t>atrial</a:t>
            </a:r>
            <a:r>
              <a:rPr lang="en-US" dirty="0" smtClean="0">
                <a:latin typeface="Comic Sans MS" pitchFamily="66" charset="0"/>
              </a:rPr>
              <a:t> contraction</a:t>
            </a:r>
          </a:p>
          <a:p>
            <a:pPr marL="1082675" lvl="2" indent="-28257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omic Sans MS" pitchFamily="66" charset="0"/>
              </a:rPr>
              <a:t>Premature ventricular contraction</a:t>
            </a:r>
          </a:p>
          <a:p>
            <a:pPr marL="1082675" lvl="2" indent="-28257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omic Sans MS" pitchFamily="66" charset="0"/>
              </a:rPr>
              <a:t>Tachycardia (</a:t>
            </a:r>
            <a:r>
              <a:rPr lang="en-US" dirty="0" err="1" smtClean="0">
                <a:latin typeface="Comic Sans MS" pitchFamily="66" charset="0"/>
              </a:rPr>
              <a:t>atrial</a:t>
            </a:r>
            <a:r>
              <a:rPr lang="en-US" dirty="0" smtClean="0">
                <a:latin typeface="Comic Sans MS" pitchFamily="66" charset="0"/>
              </a:rPr>
              <a:t> or ventricular)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18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Cardiovascular disorders (cont.)</a:t>
            </a:r>
            <a:endParaRPr lang="ar-SA" sz="28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688012"/>
          </a:xfrm>
        </p:spPr>
        <p:txBody>
          <a:bodyPr rtlCol="0">
            <a:noAutofit/>
          </a:bodyPr>
          <a:lstStyle/>
          <a:p>
            <a:pPr marL="365125" indent="-365125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1800" dirty="0" smtClean="0">
                <a:latin typeface="Comic Sans MS" pitchFamily="66" charset="0"/>
              </a:rPr>
              <a:t>Congenital heart defects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err="1" smtClean="0">
                <a:latin typeface="Comic Sans MS" pitchFamily="66" charset="0"/>
              </a:rPr>
              <a:t>Atrial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septal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defect 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omic Sans MS" pitchFamily="66" charset="0"/>
              </a:rPr>
              <a:t>Ventricular </a:t>
            </a:r>
            <a:r>
              <a:rPr lang="en-US" sz="1800" dirty="0" err="1" smtClean="0">
                <a:latin typeface="Comic Sans MS" pitchFamily="66" charset="0"/>
              </a:rPr>
              <a:t>septal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d</a:t>
            </a:r>
            <a:r>
              <a:rPr lang="en-US" sz="1800" dirty="0" smtClean="0">
                <a:latin typeface="Comic Sans MS" pitchFamily="66" charset="0"/>
              </a:rPr>
              <a:t>efect</a:t>
            </a:r>
            <a:endParaRPr lang="en-US" sz="1800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err="1" smtClean="0">
                <a:latin typeface="Comic Sans MS" pitchFamily="66" charset="0"/>
              </a:rPr>
              <a:t>Coarctation</a:t>
            </a:r>
            <a:r>
              <a:rPr lang="en-US" sz="1800" dirty="0" smtClean="0">
                <a:latin typeface="Comic Sans MS" pitchFamily="66" charset="0"/>
              </a:rPr>
              <a:t> of the aorta****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omic Sans MS" pitchFamily="66" charset="0"/>
              </a:rPr>
              <a:t>Patent </a:t>
            </a:r>
            <a:r>
              <a:rPr lang="en-US" sz="1800" dirty="0" err="1" smtClean="0">
                <a:latin typeface="Comic Sans MS" pitchFamily="66" charset="0"/>
              </a:rPr>
              <a:t>ductus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arteriosus</a:t>
            </a:r>
            <a:endParaRPr lang="en-US" sz="1800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err="1" smtClean="0">
                <a:latin typeface="Comic Sans MS" pitchFamily="66" charset="0"/>
              </a:rPr>
              <a:t>Tetralogy</a:t>
            </a:r>
            <a:r>
              <a:rPr lang="en-US" sz="1800" dirty="0" smtClean="0">
                <a:latin typeface="Comic Sans MS" pitchFamily="66" charset="0"/>
              </a:rPr>
              <a:t> of </a:t>
            </a:r>
            <a:r>
              <a:rPr lang="en-US" sz="1800" dirty="0" err="1" smtClean="0">
                <a:latin typeface="Comic Sans MS" pitchFamily="66" charset="0"/>
              </a:rPr>
              <a:t>Fallot</a:t>
            </a:r>
            <a:r>
              <a:rPr lang="en-US" sz="1800" dirty="0" smtClean="0">
                <a:latin typeface="Comic Sans MS" pitchFamily="66" charset="0"/>
              </a:rPr>
              <a:t>; major defect of the heart (</a:t>
            </a:r>
            <a:r>
              <a:rPr lang="en-US" sz="1800" dirty="0" err="1" smtClean="0">
                <a:latin typeface="Comic Sans MS" pitchFamily="66" charset="0"/>
              </a:rPr>
              <a:t>Fallot</a:t>
            </a:r>
            <a:r>
              <a:rPr lang="en-US" sz="1800" dirty="0" smtClean="0">
                <a:latin typeface="Comic Sans MS" pitchFamily="66" charset="0"/>
              </a:rPr>
              <a:t> = French doctor 1850-1911)  </a:t>
            </a:r>
          </a:p>
          <a:p>
            <a:pPr marL="715963" lvl="1" indent="-315913" eaLnBrk="1" fontAlgn="auto" hangingPunct="1">
              <a:spcAft>
                <a:spcPts val="0"/>
              </a:spcAft>
              <a:buNone/>
              <a:defRPr/>
            </a:pPr>
            <a:endParaRPr lang="en-US" sz="1200" dirty="0" smtClean="0">
              <a:latin typeface="Comic Sans MS" pitchFamily="66" charset="0"/>
            </a:endParaRPr>
          </a:p>
          <a:p>
            <a:pPr marL="365125" indent="-365125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1800" dirty="0" smtClean="0">
                <a:latin typeface="Comic Sans MS" pitchFamily="66" charset="0"/>
              </a:rPr>
              <a:t>Degenerative heart conditions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omic Sans MS" pitchFamily="66" charset="0"/>
              </a:rPr>
              <a:t>Coronary artery disease (CAD) – most commonly due to atherosclerosis (hardening of arterial wall due to build-up of a plaque-like substance composed of cholesterol, lipids, and cellular debris (</a:t>
            </a:r>
            <a:r>
              <a:rPr lang="en-US" sz="1800" b="1" dirty="0" err="1" smtClean="0">
                <a:latin typeface="Comic Sans MS" pitchFamily="66" charset="0"/>
              </a:rPr>
              <a:t>atheroma</a:t>
            </a:r>
            <a:r>
              <a:rPr lang="en-US" sz="1800" dirty="0" smtClean="0">
                <a:latin typeface="Comic Sans MS" pitchFamily="66" charset="0"/>
              </a:rPr>
              <a:t>). 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omic Sans MS" pitchFamily="66" charset="0"/>
              </a:rPr>
              <a:t>MI (heart attack due to marked persistent ischemia) </a:t>
            </a:r>
            <a:r>
              <a:rPr lang="en-US" sz="1800" dirty="0" smtClean="0">
                <a:latin typeface="Comic Sans MS" pitchFamily="66" charset="0"/>
                <a:sym typeface="Symbol"/>
              </a:rPr>
              <a:t> myocardial necrosis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omic Sans MS" pitchFamily="66" charset="0"/>
              </a:rPr>
              <a:t>Dilated </a:t>
            </a:r>
            <a:r>
              <a:rPr lang="en-US" sz="1800" dirty="0" err="1" smtClean="0">
                <a:latin typeface="Comic Sans MS" pitchFamily="66" charset="0"/>
              </a:rPr>
              <a:t>cardiomyopathy</a:t>
            </a:r>
            <a:r>
              <a:rPr lang="en-US" sz="1800" dirty="0" smtClean="0">
                <a:latin typeface="Comic Sans MS" pitchFamily="66" charset="0"/>
              </a:rPr>
              <a:t> – is a condition in which the heart becomes weakened and enlarged and cannot pump blood efficiently 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omic Sans MS" pitchFamily="66" charset="0"/>
                <a:sym typeface="Symbol"/>
              </a:rPr>
              <a:t>Restrictive </a:t>
            </a:r>
            <a:r>
              <a:rPr lang="en-US" sz="1800" dirty="0" err="1" smtClean="0">
                <a:latin typeface="Comic Sans MS" pitchFamily="66" charset="0"/>
                <a:sym typeface="Symbol"/>
              </a:rPr>
              <a:t>cardiomyopathy</a:t>
            </a:r>
            <a:r>
              <a:rPr lang="en-US" sz="1800" dirty="0" smtClean="0">
                <a:latin typeface="Comic Sans MS" pitchFamily="66" charset="0"/>
                <a:sym typeface="Symbol"/>
              </a:rPr>
              <a:t> 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omic Sans MS" pitchFamily="66" charset="0"/>
              </a:rPr>
              <a:t>Hypertrophic </a:t>
            </a:r>
            <a:r>
              <a:rPr lang="en-US" sz="1800" dirty="0" smtClean="0">
                <a:latin typeface="Comic Sans MS" pitchFamily="66" charset="0"/>
              </a:rPr>
              <a:t>obstructive </a:t>
            </a:r>
            <a:r>
              <a:rPr lang="en-US" sz="1800" dirty="0" err="1" smtClean="0">
                <a:latin typeface="Comic Sans MS" pitchFamily="66" charset="0"/>
              </a:rPr>
              <a:t>cardiomyopathy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– a condition associated with </a:t>
            </a:r>
            <a:r>
              <a:rPr lang="en-US" sz="1800" dirty="0" smtClean="0">
                <a:latin typeface="Comic Sans MS" pitchFamily="66" charset="0"/>
              </a:rPr>
              <a:t>hypertrophy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of the </a:t>
            </a:r>
            <a:r>
              <a:rPr lang="en-US" sz="1800" dirty="0" err="1" smtClean="0">
                <a:latin typeface="Comic Sans MS" pitchFamily="66" charset="0"/>
              </a:rPr>
              <a:t>interventricular</a:t>
            </a:r>
            <a:r>
              <a:rPr lang="en-US" sz="1800" dirty="0" smtClean="0">
                <a:latin typeface="Comic Sans MS" pitchFamily="66" charset="0"/>
              </a:rPr>
              <a:t> septum. It is perhaps the most leading cause of sudden cardiac death in young athletes</a:t>
            </a:r>
          </a:p>
          <a:p>
            <a:pPr marL="715963" lvl="1" indent="-315913" eaLnBrk="1" fontAlgn="auto" hangingPunct="1">
              <a:spcAft>
                <a:spcPts val="0"/>
              </a:spcAft>
              <a:buNone/>
              <a:defRPr/>
            </a:pPr>
            <a:endParaRPr lang="en-US" sz="1800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None/>
              <a:defRPr/>
            </a:pPr>
            <a:endParaRPr lang="en-US" sz="1800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omic Sans MS" pitchFamily="66" charset="0"/>
              </a:rPr>
              <a:t>Hypertension </a:t>
            </a:r>
          </a:p>
          <a:p>
            <a:pPr marL="715963" lvl="1" indent="-315913" eaLnBrk="1" fontAlgn="auto" hangingPunct="1">
              <a:spcAft>
                <a:spcPts val="0"/>
              </a:spcAft>
              <a:buNone/>
              <a:defRPr/>
            </a:pPr>
            <a:endParaRPr lang="en-US" sz="1800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omic Sans MS" pitchFamily="66" charset="0"/>
              </a:rPr>
              <a:t>Heart failure </a:t>
            </a:r>
          </a:p>
          <a:p>
            <a:pPr marL="715963" lvl="1" indent="-315913" eaLnBrk="1" fontAlgn="auto" hangingPunct="1">
              <a:spcAft>
                <a:spcPts val="0"/>
              </a:spcAft>
              <a:buNone/>
              <a:defRPr/>
            </a:pPr>
            <a:endParaRPr lang="en-US" sz="1800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19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General</a:t>
            </a:r>
            <a:endParaRPr lang="ar-SA" smtClean="0">
              <a:solidFill>
                <a:srgbClr val="92D050"/>
              </a:solidFill>
            </a:endParaRPr>
          </a:p>
        </p:txBody>
      </p:sp>
      <p:sp>
        <p:nvSpPr>
          <p:cNvPr id="819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  <a:cs typeface="Tahoma" pitchFamily="34" charset="0"/>
              </a:rPr>
              <a:t>The cardiovascular system is a series of tubes and a muscular pump that provides a </a:t>
            </a:r>
            <a:r>
              <a:rPr lang="en-US" b="1" i="1" dirty="0" smtClean="0">
                <a:latin typeface="Comic Sans MS" pitchFamily="66" charset="0"/>
                <a:cs typeface="Tahoma" pitchFamily="34" charset="0"/>
              </a:rPr>
              <a:t>ONE-WAY traffic </a:t>
            </a:r>
            <a:r>
              <a:rPr lang="en-US" dirty="0" smtClean="0">
                <a:latin typeface="Comic Sans MS" pitchFamily="66" charset="0"/>
                <a:cs typeface="Tahoma" pitchFamily="34" charset="0"/>
              </a:rPr>
              <a:t>for blood, oxygen, and nutrients.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  <a:cs typeface="Tahoma" pitchFamily="34" charset="0"/>
              </a:rPr>
              <a:t>Blood and nutrients travel through blood vessels (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arteries, veins, and capillaries</a:t>
            </a:r>
            <a:r>
              <a:rPr lang="en-US" dirty="0" smtClean="0">
                <a:latin typeface="Comic Sans MS" pitchFamily="66" charset="0"/>
                <a:cs typeface="Tahoma" pitchFamily="34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  <a:cs typeface="Tahoma" pitchFamily="34" charset="0"/>
              </a:rPr>
              <a:t>The lymphatic system is responsible for </a:t>
            </a:r>
            <a:r>
              <a:rPr lang="en-US" u="sng" dirty="0" smtClean="0">
                <a:latin typeface="Comic Sans MS" pitchFamily="66" charset="0"/>
                <a:cs typeface="Tahoma" pitchFamily="34" charset="0"/>
              </a:rPr>
              <a:t>draining excess fluid from the tissues and returning it to the circulatory system</a:t>
            </a:r>
            <a:r>
              <a:rPr lang="en-US" dirty="0" smtClean="0">
                <a:latin typeface="Comic Sans MS" pitchFamily="66" charset="0"/>
                <a:cs typeface="Tahoma" pitchFamily="34" charset="0"/>
              </a:rPr>
              <a:t>.</a:t>
            </a:r>
            <a:endParaRPr lang="ar-S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2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694829"/>
            <a:ext cx="4392488" cy="5470475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760068" cy="532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20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1" y="1556793"/>
            <a:ext cx="3960439" cy="446449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557338"/>
            <a:ext cx="3959225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21</a:t>
            </a:fld>
            <a:endParaRPr lang="ar-S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ohamed\Desktop\heart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9" y="1066800"/>
            <a:ext cx="4638352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600400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DEC6-5136-4E77-86E5-347E75FDBA8F}" type="slidenum">
              <a:rPr lang="ar-SA" smtClean="0"/>
              <a:pPr>
                <a:defRPr/>
              </a:pPr>
              <a:t>22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Cardiovascular disorders (cont.)</a:t>
            </a:r>
            <a:endParaRPr lang="ar-SA" sz="28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20725"/>
            <a:ext cx="8229600" cy="6137275"/>
          </a:xfrm>
        </p:spPr>
        <p:txBody>
          <a:bodyPr rtlCol="0">
            <a:normAutofit fontScale="62500" lnSpcReduction="20000"/>
          </a:bodyPr>
          <a:lstStyle/>
          <a:p>
            <a:pPr marL="365125" indent="-365125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dirty="0" smtClean="0">
                <a:latin typeface="Comic Sans MS" pitchFamily="66" charset="0"/>
              </a:rPr>
              <a:t>Inflammatory heart disease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omic Sans MS" pitchFamily="66" charset="0"/>
              </a:rPr>
              <a:t>Endocarditis</a:t>
            </a:r>
            <a:r>
              <a:rPr lang="en-US" dirty="0" smtClean="0">
                <a:latin typeface="Comic Sans MS" pitchFamily="66" charset="0"/>
              </a:rPr>
              <a:t> (bacterial or fungal)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omic Sans MS" pitchFamily="66" charset="0"/>
              </a:rPr>
              <a:t>Myocarditis</a:t>
            </a:r>
            <a:endParaRPr lang="en-US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omic Sans MS" pitchFamily="66" charset="0"/>
              </a:rPr>
              <a:t>Pericarditis</a:t>
            </a:r>
            <a:endParaRPr lang="en-US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Rheumatic fever </a:t>
            </a:r>
          </a:p>
          <a:p>
            <a:pPr marL="715963" lvl="1" indent="-315913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365125" indent="-365125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dirty="0" smtClean="0">
                <a:latin typeface="Comic Sans MS" pitchFamily="66" charset="0"/>
              </a:rPr>
              <a:t>Vascular disorders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Arterial occlusive disease </a:t>
            </a:r>
            <a:r>
              <a:rPr lang="en-US" dirty="0" smtClean="0">
                <a:latin typeface="Comic Sans MS" pitchFamily="66" charset="0"/>
                <a:sym typeface="Symbol"/>
              </a:rPr>
              <a:t> ischemia usually to the legs and feet</a:t>
            </a:r>
            <a:endParaRPr lang="en-US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omic Sans MS" pitchFamily="66" charset="0"/>
              </a:rPr>
              <a:t>Raynaud’s</a:t>
            </a:r>
            <a:r>
              <a:rPr lang="en-US" dirty="0" smtClean="0">
                <a:latin typeface="Comic Sans MS" pitchFamily="66" charset="0"/>
              </a:rPr>
              <a:t> disease – an episodic </a:t>
            </a:r>
            <a:r>
              <a:rPr lang="en-US" dirty="0" err="1" smtClean="0">
                <a:latin typeface="Comic Sans MS" pitchFamily="66" charset="0"/>
              </a:rPr>
              <a:t>arteriospastic</a:t>
            </a:r>
            <a:r>
              <a:rPr lang="en-US" dirty="0" smtClean="0">
                <a:latin typeface="Comic Sans MS" pitchFamily="66" charset="0"/>
              </a:rPr>
              <a:t> disease precipitated by cold or stress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omic Sans MS" pitchFamily="66" charset="0"/>
              </a:rPr>
              <a:t>Thrombophlebitis</a:t>
            </a:r>
            <a:r>
              <a:rPr lang="en-US" dirty="0" smtClean="0">
                <a:latin typeface="Comic Sans MS" pitchFamily="66" charset="0"/>
              </a:rPr>
              <a:t> – an acute inflammation and thrombus formation in deep (DVT) or superficial veins</a:t>
            </a: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Varicose veins – enlarged and twisted superficial veins due to incompetent venous valves. </a:t>
            </a:r>
            <a:endParaRPr lang="en-US" b="1" dirty="0" smtClean="0">
              <a:latin typeface="Comic Sans MS" pitchFamily="66" charset="0"/>
            </a:endParaRPr>
          </a:p>
          <a:p>
            <a:pPr marL="715963" lvl="1" indent="-3159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Aneurysm – a weakening of the wall of a vessel, occurs most often in the aorta</a:t>
            </a:r>
          </a:p>
          <a:p>
            <a:pPr marL="1116013" lvl="2" indent="-31591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Comic Sans MS" pitchFamily="66" charset="0"/>
              </a:rPr>
              <a:t>Abdominal aortic aneurysm; generally occurs between the renal arteries and iliac branches</a:t>
            </a:r>
          </a:p>
          <a:p>
            <a:pPr marL="1116013" lvl="2" indent="-31591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Comic Sans MS" pitchFamily="66" charset="0"/>
              </a:rPr>
              <a:t>Thoracic aortic aneurysm; could be in the ascending, transcending, or descending part of the aorta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>
                <a:latin typeface="Comic Sans MS" pitchFamily="66" charset="0"/>
              </a:rPr>
              <a:t>Note: Aneurysms may be </a:t>
            </a:r>
            <a:r>
              <a:rPr lang="en-US" sz="2900" b="1" dirty="0" err="1" smtClean="0">
                <a:latin typeface="Comic Sans MS" pitchFamily="66" charset="0"/>
              </a:rPr>
              <a:t>saccular</a:t>
            </a:r>
            <a:r>
              <a:rPr lang="en-US" sz="2900" dirty="0" smtClean="0">
                <a:latin typeface="Comic Sans MS" pitchFamily="66" charset="0"/>
              </a:rPr>
              <a:t>, </a:t>
            </a:r>
            <a:r>
              <a:rPr lang="en-US" sz="2900" b="1" dirty="0" err="1" smtClean="0">
                <a:latin typeface="Comic Sans MS" pitchFamily="66" charset="0"/>
              </a:rPr>
              <a:t>fusiform</a:t>
            </a:r>
            <a:r>
              <a:rPr lang="en-US" sz="2900" dirty="0" smtClean="0">
                <a:latin typeface="Comic Sans MS" pitchFamily="66" charset="0"/>
              </a:rPr>
              <a:t>, </a:t>
            </a:r>
            <a:r>
              <a:rPr lang="en-US" sz="2900" b="1" dirty="0" smtClean="0">
                <a:latin typeface="Comic Sans MS" pitchFamily="66" charset="0"/>
              </a:rPr>
              <a:t>dissecting</a:t>
            </a:r>
            <a:r>
              <a:rPr lang="en-US" sz="2900" dirty="0" smtClean="0">
                <a:latin typeface="Comic Sans MS" pitchFamily="66" charset="0"/>
              </a:rPr>
              <a:t>, or </a:t>
            </a:r>
            <a:r>
              <a:rPr lang="en-US" sz="2900" b="1" dirty="0" smtClean="0">
                <a:latin typeface="Comic Sans MS" pitchFamily="66" charset="0"/>
              </a:rPr>
              <a:t>false</a:t>
            </a:r>
            <a:r>
              <a:rPr lang="en-US" sz="2900" dirty="0" smtClean="0">
                <a:latin typeface="Comic Sans MS" pitchFamily="66" charset="0"/>
              </a:rPr>
              <a:t> (a pulsating hematoma resulting from trauma and often  mistaken for an abdominal aneurysm)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23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ohamed\Desktop\heart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66775"/>
            <a:ext cx="86169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DEC6-5136-4E77-86E5-347E75FDBA8F}" type="slidenum">
              <a:rPr lang="ar-SA" smtClean="0"/>
              <a:pPr>
                <a:defRPr/>
              </a:pPr>
              <a:t>24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ohamed\Desktop\heart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2357438"/>
            <a:ext cx="77835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DEC6-5136-4E77-86E5-347E75FDBA8F}" type="slidenum">
              <a:rPr lang="ar-SA" smtClean="0"/>
              <a:pPr>
                <a:defRPr/>
              </a:pPr>
              <a:t>25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Cardiovascular disorders (cont.)</a:t>
            </a:r>
            <a:endParaRPr lang="ar-SA" sz="32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84325"/>
            <a:ext cx="8229600" cy="40052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6"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Valvular disorders</a:t>
            </a:r>
          </a:p>
          <a:p>
            <a:pPr marL="765175" lvl="1" indent="-365125" eaLnBrk="1" hangingPunct="1">
              <a:buFont typeface="Arial" pitchFamily="34" charset="0"/>
              <a:buChar char="•"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Aortic stenosis and incompetence (insufficiency)</a:t>
            </a:r>
          </a:p>
          <a:p>
            <a:pPr marL="765175" lvl="1" indent="-365125" eaLnBrk="1" hangingPunct="1">
              <a:buFont typeface="Arial" pitchFamily="34" charset="0"/>
              <a:buChar char="•"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Mitral stenosis and incompetence (insufficiency)</a:t>
            </a:r>
          </a:p>
          <a:p>
            <a:pPr marL="765175" lvl="1" indent="-365125" eaLnBrk="1" hangingPunct="1">
              <a:buFont typeface="Arial" pitchFamily="34" charset="0"/>
              <a:buChar char="•"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Tricuspid stenosis and incompetence (insufficiency)</a:t>
            </a:r>
          </a:p>
          <a:p>
            <a:pPr marL="765175" lvl="1" indent="-365125" eaLnBrk="1" hangingPunct="1">
              <a:buFont typeface="Arial" pitchFamily="34" charset="0"/>
              <a:buChar char="•"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Pulmonary incompetence (insufficiency)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26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Treatments</a:t>
            </a:r>
            <a:endParaRPr lang="ar-SA" sz="30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 rtlCol="0"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Drug therapy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Comic Sans MS" pitchFamily="66" charset="0"/>
              </a:rPr>
              <a:t>Adrenergics</a:t>
            </a:r>
            <a:r>
              <a:rPr lang="en-US" sz="2400" dirty="0" smtClean="0">
                <a:latin typeface="Comic Sans MS" pitchFamily="66" charset="0"/>
              </a:rPr>
              <a:t> – for serious hypotension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Comic Sans MS" pitchFamily="66" charset="0"/>
              </a:rPr>
              <a:t>Angiotensin</a:t>
            </a:r>
            <a:r>
              <a:rPr lang="en-US" sz="2400" dirty="0" smtClean="0">
                <a:latin typeface="Comic Sans MS" pitchFamily="66" charset="0"/>
              </a:rPr>
              <a:t>-converting enzyme inhibitors (ACE inhibitors)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Antianginal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Antiarrhythmics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Antihypertensives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Beta-blockers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Calcium channel blockers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Digitalis glycosides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Diuretics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Organic Nitrates </a:t>
            </a:r>
            <a:r>
              <a:rPr lang="en-US" sz="2400" dirty="0" smtClean="0">
                <a:latin typeface="Comic Sans MS" pitchFamily="66" charset="0"/>
              </a:rPr>
              <a:t>– can be given sublingually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Comic Sans MS" pitchFamily="66" charset="0"/>
              </a:rPr>
              <a:t>Statins</a:t>
            </a:r>
            <a:r>
              <a:rPr lang="en-US" sz="2400" dirty="0" smtClean="0">
                <a:latin typeface="Comic Sans MS" pitchFamily="66" charset="0"/>
              </a:rPr>
              <a:t> – used to lower cholesterol in blood and reduce its production in the liver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Thrombolytic therapy – is used to dissolve clots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Surgery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Cardiac conduction surgery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Coronary artery bypass graft (CABG)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Heart transplantation – is the replacement of the diseased heart with the healthy heart of a brain-dead donor </a:t>
            </a:r>
            <a:endParaRPr lang="ar-SA" sz="24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27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Mohamed\Desktop\heart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13" y="233363"/>
            <a:ext cx="5189537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DEC6-5136-4E77-86E5-347E75FDBA8F}" type="slidenum">
              <a:rPr lang="ar-SA" smtClean="0"/>
              <a:pPr>
                <a:defRPr/>
              </a:pPr>
              <a:t>28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Other treatments</a:t>
            </a:r>
            <a:endParaRPr lang="ar-SA" sz="32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35063"/>
            <a:ext cx="8229600" cy="53895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Cardiopulmonary resuscitation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Defibrillation – the use of electric shock to terminate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tachyarrhythmias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Intra-aortic balloon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counterpulsation</a:t>
            </a:r>
            <a:endParaRPr lang="en-US" sz="2400" dirty="0" smtClean="0">
              <a:latin typeface="Comic Sans MS" pitchFamily="66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Laser-enhanced angioplasty  with stent insertion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Pacemakers</a:t>
            </a:r>
          </a:p>
          <a:p>
            <a:pPr eaLnBrk="1" hangingPunct="1"/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Percutaneous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transluminal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coronary angioplasty  PTCA – in some cases a </a:t>
            </a:r>
            <a:r>
              <a:rPr lang="en-US" sz="2400" b="1" dirty="0" smtClean="0">
                <a:latin typeface="Comic Sans MS" pitchFamily="66" charset="0"/>
                <a:cs typeface="Arial" pitchFamily="34" charset="0"/>
              </a:rPr>
              <a:t>stent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is placed inside the artery to prevent further occlusion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Synchronized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cardioversion</a:t>
            </a:r>
            <a:endParaRPr lang="en-US" sz="2400" dirty="0" smtClean="0">
              <a:latin typeface="Comic Sans MS" pitchFamily="66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Valve replacement surgery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Ventricular assisted device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29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36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Terminology related to the heart (</a:t>
            </a:r>
            <a:r>
              <a:rPr lang="en-US" sz="4000" i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cardium</a:t>
            </a:r>
            <a:r>
              <a:rPr lang="en-US" sz="40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) is often presented as “cardi” or “cardio”</a:t>
            </a:r>
            <a:endParaRPr lang="ar-SA" sz="40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9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3068638"/>
            <a:ext cx="8229600" cy="3057525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  <a:cs typeface="Arial" pitchFamily="34" charset="0"/>
              </a:rPr>
              <a:t>Cardiology</a:t>
            </a:r>
          </a:p>
          <a:p>
            <a:pPr eaLnBrk="1" hangingPunct="1"/>
            <a:r>
              <a:rPr lang="en-US" smtClean="0">
                <a:latin typeface="Comic Sans MS" pitchFamily="66" charset="0"/>
                <a:cs typeface="Arial" pitchFamily="34" charset="0"/>
              </a:rPr>
              <a:t>Electrocardiogram</a:t>
            </a:r>
          </a:p>
          <a:p>
            <a:pPr eaLnBrk="1" hangingPunct="1"/>
            <a:r>
              <a:rPr lang="en-US" smtClean="0">
                <a:latin typeface="Comic Sans MS" pitchFamily="66" charset="0"/>
                <a:cs typeface="Arial" pitchFamily="34" charset="0"/>
              </a:rPr>
              <a:t>Tachycardia</a:t>
            </a:r>
          </a:p>
          <a:p>
            <a:pPr eaLnBrk="1" hangingPunct="1"/>
            <a:r>
              <a:rPr lang="en-US" smtClean="0">
                <a:latin typeface="Comic Sans MS" pitchFamily="66" charset="0"/>
                <a:cs typeface="Arial" pitchFamily="34" charset="0"/>
              </a:rPr>
              <a:t>Pericardium</a:t>
            </a:r>
            <a:endParaRPr lang="ar-SA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3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ohamed\Desktop\heart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1867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DEC6-5136-4E77-86E5-347E75FDBA8F}" type="slidenum">
              <a:rPr lang="ar-SA" smtClean="0"/>
              <a:pPr>
                <a:defRPr/>
              </a:pPr>
              <a:t>30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The three distinct layers of heart wall</a:t>
            </a:r>
            <a:endParaRPr lang="ar-SA" sz="3600" smtClean="0">
              <a:solidFill>
                <a:srgbClr val="92D050"/>
              </a:solidFill>
            </a:endParaRPr>
          </a:p>
        </p:txBody>
      </p:sp>
      <p:sp>
        <p:nvSpPr>
          <p:cNvPr id="512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514350" indent="-514350"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Endocardium</a:t>
            </a:r>
          </a:p>
          <a:p>
            <a:pPr marL="1412875" lvl="1" indent="-514350" eaLnBrk="1" hangingPunct="1">
              <a:buClr>
                <a:srgbClr val="FF0000"/>
              </a:buClr>
              <a:buFont typeface="Arial" pitchFamily="34" charset="0"/>
              <a:buNone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Deepest layer. This layer lines the heart chambers and covers its valves</a:t>
            </a:r>
          </a:p>
          <a:p>
            <a:pPr marL="514350" indent="-514350"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Myocardium</a:t>
            </a:r>
          </a:p>
          <a:p>
            <a:pPr marL="1412875" lvl="1" indent="-514350" eaLnBrk="1" hangingPunct="1">
              <a:buClr>
                <a:srgbClr val="FF0000"/>
              </a:buClr>
              <a:buFont typeface="Arial" pitchFamily="34" charset="0"/>
              <a:buNone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The heart muscle itself</a:t>
            </a:r>
          </a:p>
          <a:p>
            <a:pPr marL="514350" indent="-514350"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Epicardium</a:t>
            </a:r>
          </a:p>
          <a:p>
            <a:pPr marL="1412875" lvl="1" indent="-514350" eaLnBrk="1" hangingPunct="1">
              <a:buClr>
                <a:srgbClr val="FF0000"/>
              </a:buClr>
              <a:buFont typeface="Arial" pitchFamily="34" charset="0"/>
              <a:buNone/>
            </a:pPr>
            <a:r>
              <a:rPr lang="en-US" smtClean="0">
                <a:latin typeface="Comic Sans MS" pitchFamily="66" charset="0"/>
                <a:cs typeface="Arial" pitchFamily="34" charset="0"/>
              </a:rPr>
              <a:t>Outermost layer. It is the </a:t>
            </a:r>
            <a:r>
              <a:rPr lang="en-US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visceral layer </a:t>
            </a:r>
            <a:r>
              <a:rPr lang="en-US" smtClean="0">
                <a:latin typeface="Comic Sans MS" pitchFamily="66" charset="0"/>
                <a:cs typeface="Arial" pitchFamily="34" charset="0"/>
              </a:rPr>
              <a:t>of the pericardium</a:t>
            </a:r>
          </a:p>
          <a:p>
            <a:pPr marL="514350" indent="-514350"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4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lassconnection.s3.amazonaws.com/67/flashcards/318067/png/screen_shot_2012-06-22_at_11245_pm134038522999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392488" cy="62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4" name="Picture 6" descr="http://www.knowyourbody.net/wp-content/uploads/2012/08/Serous-pericardium-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3" y="260648"/>
            <a:ext cx="4104456" cy="6268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DEC6-5136-4E77-86E5-347E75FDBA8F}" type="slidenum">
              <a:rPr lang="ar-SA" smtClean="0"/>
              <a:pPr>
                <a:defRPr/>
              </a:pPr>
              <a:t>5</a:t>
            </a:fld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9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The blood’s path</a:t>
            </a:r>
            <a:endParaRPr lang="ar-SA" sz="290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Superior (SVC) or inferior (IVC) vena cava (plural: vena </a:t>
            </a:r>
            <a:r>
              <a:rPr lang="en-US" sz="2800" dirty="0" err="1" smtClean="0">
                <a:latin typeface="Comic Sans MS" pitchFamily="66" charset="0"/>
                <a:cs typeface="Arial" pitchFamily="34" charset="0"/>
              </a:rPr>
              <a:t>cavae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) &amp; coronary sinus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Rt. Atrium (plural: atria)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Rt. Ventricle (plural: ventricles (Eng.), </a:t>
            </a:r>
            <a:r>
              <a:rPr lang="en-US" sz="2800" dirty="0" err="1" smtClean="0">
                <a:latin typeface="Comic Sans MS" pitchFamily="66" charset="0"/>
                <a:cs typeface="Arial" pitchFamily="34" charset="0"/>
              </a:rPr>
              <a:t>ventriculi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 (Latin))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Pulmonary artery (</a:t>
            </a:r>
            <a:r>
              <a:rPr lang="en-US" sz="2800" i="1" dirty="0" err="1" smtClean="0">
                <a:latin typeface="Comic Sans MS" pitchFamily="66" charset="0"/>
                <a:cs typeface="Arial" pitchFamily="34" charset="0"/>
              </a:rPr>
              <a:t>pulmon</a:t>
            </a: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 (Latin)=lung)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Pulmonary veins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Lt. Atrium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Lt. Ventricle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Aorta (named so because it looks like cloths hanger</a:t>
            </a:r>
            <a:endParaRPr lang="ar-SA" sz="2800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6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ohamed\Desktop\heart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77788"/>
            <a:ext cx="58674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DEC6-5136-4E77-86E5-347E75FDBA8F}" type="slidenum">
              <a:rPr lang="ar-SA" smtClean="0"/>
              <a:pPr>
                <a:defRPr/>
              </a:pPr>
              <a:t>7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Cardiac valves</a:t>
            </a:r>
            <a:endParaRPr lang="ar-SA" dirty="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9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05025"/>
            <a:ext cx="8229600" cy="2979738"/>
          </a:xfrm>
        </p:spPr>
        <p:txBody>
          <a:bodyPr/>
          <a:lstStyle/>
          <a:p>
            <a:pPr marL="514350" indent="-514350" eaLnBrk="1" hangingPunct="1">
              <a:buFont typeface="Franklin Gothic Book" pitchFamily="34" charset="0"/>
              <a:buAutoNum type="arabicPeriod"/>
            </a:pPr>
            <a:r>
              <a:rPr lang="en-US" sz="4000" dirty="0" err="1" smtClean="0">
                <a:cs typeface="Tahoma" pitchFamily="34" charset="0"/>
              </a:rPr>
              <a:t>Atrioventricular</a:t>
            </a:r>
            <a:r>
              <a:rPr lang="en-US" sz="4000" dirty="0" smtClean="0">
                <a:cs typeface="Tahoma" pitchFamily="34" charset="0"/>
              </a:rPr>
              <a:t> (AV) valves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en-US" sz="4000" dirty="0" smtClean="0">
                <a:cs typeface="Tahoma" pitchFamily="34" charset="0"/>
              </a:rPr>
              <a:t>          -Tricuspid &amp; mitral valves</a:t>
            </a:r>
          </a:p>
          <a:p>
            <a:pPr marL="514350" indent="-514350" eaLnBrk="1" hangingPunct="1">
              <a:buFont typeface="Franklin Gothic Book" pitchFamily="34" charset="0"/>
              <a:buAutoNum type="arabicPeriod" startAt="2"/>
            </a:pPr>
            <a:r>
              <a:rPr lang="en-US" sz="4000" dirty="0" err="1" smtClean="0">
                <a:cs typeface="Tahoma" pitchFamily="34" charset="0"/>
              </a:rPr>
              <a:t>Semilunar</a:t>
            </a:r>
            <a:r>
              <a:rPr lang="en-US" sz="4000" dirty="0" smtClean="0">
                <a:cs typeface="Tahoma" pitchFamily="34" charset="0"/>
              </a:rPr>
              <a:t> valves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en-US" sz="4000" dirty="0" smtClean="0">
                <a:cs typeface="Tahoma" pitchFamily="34" charset="0"/>
              </a:rPr>
              <a:t>          - </a:t>
            </a:r>
            <a:r>
              <a:rPr lang="en-US" sz="4000" dirty="0" err="1" smtClean="0">
                <a:cs typeface="Tahoma" pitchFamily="34" charset="0"/>
              </a:rPr>
              <a:t>Pulmonic</a:t>
            </a:r>
            <a:r>
              <a:rPr lang="en-US" sz="4000" dirty="0" smtClean="0">
                <a:cs typeface="Tahoma" pitchFamily="34" charset="0"/>
              </a:rPr>
              <a:t> &amp; aortic valves</a:t>
            </a:r>
            <a:endParaRPr lang="ar-SA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FDFC-FE2B-4B6F-A9E9-CDD1DA09225A}" type="slidenum">
              <a:rPr lang="ar-SA" smtClean="0"/>
              <a:pPr>
                <a:defRPr/>
              </a:pPr>
              <a:t>8</a:t>
            </a:fld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cardiac.surgery.ucsf.edu/media/2708228/heart_val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5004047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300" name="Picture 4" descr="http://www.starsandseas.com/SAS_Images/SAS_Physiol_Images/SAS%20cardiopics/heart_valv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3875559" cy="5958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DEC6-5136-4E77-86E5-347E75FDBA8F}" type="slidenum">
              <a:rPr lang="ar-SA" smtClean="0"/>
              <a:pPr>
                <a:defRPr/>
              </a:pPr>
              <a:t>9</a:t>
            </a:fld>
            <a:endParaRPr lang="ar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1522</Words>
  <Application>Microsoft Office PowerPoint</Application>
  <PresentationFormat>On-screen Show (4:3)</PresentationFormat>
  <Paragraphs>277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Cardiovascular System</vt:lpstr>
      <vt:lpstr>General</vt:lpstr>
      <vt:lpstr>Terminology related to the heart (cardium) is often presented as “cardi” or “cardio”</vt:lpstr>
      <vt:lpstr>The three distinct layers of heart wall</vt:lpstr>
      <vt:lpstr>Slide 5</vt:lpstr>
      <vt:lpstr>The blood’s path</vt:lpstr>
      <vt:lpstr>Slide 7</vt:lpstr>
      <vt:lpstr>Cardiac valves</vt:lpstr>
      <vt:lpstr>Slide 9</vt:lpstr>
      <vt:lpstr>The pacemaker and conducting system of the heart</vt:lpstr>
      <vt:lpstr>Slide 11</vt:lpstr>
      <vt:lpstr>The cardiac output (CO)</vt:lpstr>
      <vt:lpstr>Slide 13</vt:lpstr>
      <vt:lpstr>Components of the Vascular System</vt:lpstr>
      <vt:lpstr>Vital signs of cardiovascular system</vt:lpstr>
      <vt:lpstr>Abnormalities in physical examination</vt:lpstr>
      <vt:lpstr>Diagnostic tests</vt:lpstr>
      <vt:lpstr>Cardiovascular disorders</vt:lpstr>
      <vt:lpstr>Cardiovascular disorders (cont.)</vt:lpstr>
      <vt:lpstr>Slide 20</vt:lpstr>
      <vt:lpstr>Slide 21</vt:lpstr>
      <vt:lpstr>Slide 22</vt:lpstr>
      <vt:lpstr>Cardiovascular disorders (cont.)</vt:lpstr>
      <vt:lpstr>Slide 24</vt:lpstr>
      <vt:lpstr>Slide 25</vt:lpstr>
      <vt:lpstr>Cardiovascular disorders (cont.)</vt:lpstr>
      <vt:lpstr>Treatments</vt:lpstr>
      <vt:lpstr>Slide 28</vt:lpstr>
      <vt:lpstr>Other treatments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Dr.Waleed R. Ezzat</dc:creator>
  <cp:lastModifiedBy>odai for computer</cp:lastModifiedBy>
  <cp:revision>155</cp:revision>
  <dcterms:created xsi:type="dcterms:W3CDTF">2012-07-02T17:52:14Z</dcterms:created>
  <dcterms:modified xsi:type="dcterms:W3CDTF">2018-09-30T04:15:12Z</dcterms:modified>
</cp:coreProperties>
</file>