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5"/>
  </p:notesMasterIdLst>
  <p:sldIdLst>
    <p:sldId id="256" r:id="rId2"/>
    <p:sldId id="258" r:id="rId3"/>
    <p:sldId id="259" r:id="rId4"/>
    <p:sldId id="262" r:id="rId5"/>
    <p:sldId id="263" r:id="rId6"/>
    <p:sldId id="267" r:id="rId7"/>
    <p:sldId id="264" r:id="rId8"/>
    <p:sldId id="265" r:id="rId9"/>
    <p:sldId id="266" r:id="rId10"/>
    <p:sldId id="257" r:id="rId11"/>
    <p:sldId id="260" r:id="rId12"/>
    <p:sldId id="261" r:id="rId13"/>
    <p:sldId id="268"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2" d="100"/>
          <a:sy n="62" d="100"/>
        </p:scale>
        <p:origin x="-101" y="-4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notesMaster" Target="notesMasters/notesMaster1.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D40E93-C313-4C15-914C-2D200617CA42}" type="datetimeFigureOut">
              <a:rPr lang="en-US" smtClean="0"/>
              <a:t>6/8/2023</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4029BD-C221-4B03-8D56-FA7A945C7710}" type="slidenum">
              <a:rPr lang="en-US" smtClean="0"/>
              <a:t>‹#›</a:t>
            </a:fld>
            <a:endParaRPr lang="en-US"/>
          </a:p>
        </p:txBody>
      </p:sp>
    </p:spTree>
    <p:extLst>
      <p:ext uri="{BB962C8B-B14F-4D97-AF65-F5344CB8AC3E}">
        <p14:creationId xmlns:p14="http://schemas.microsoft.com/office/powerpoint/2010/main" val="1617483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en-US" sz="1200" b="0" i="0" kern="1200" dirty="0" err="1">
                <a:solidFill>
                  <a:schemeClr val="tx1"/>
                </a:solidFill>
                <a:effectLst/>
                <a:latin typeface="+mn-lt"/>
                <a:ea typeface="+mn-ea"/>
                <a:cs typeface="+mn-cs"/>
              </a:rPr>
              <a:t>Conus</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medullaris</a:t>
            </a:r>
            <a:r>
              <a:rPr lang="en-US" sz="1200" b="0" i="0" kern="1200" dirty="0">
                <a:solidFill>
                  <a:schemeClr val="tx1"/>
                </a:solidFill>
                <a:effectLst/>
                <a:latin typeface="+mn-lt"/>
                <a:ea typeface="+mn-ea"/>
                <a:cs typeface="+mn-cs"/>
              </a:rPr>
              <a:t> and </a:t>
            </a:r>
            <a:r>
              <a:rPr lang="en-US" sz="1200" b="0" i="0" kern="1200" dirty="0" err="1">
                <a:solidFill>
                  <a:schemeClr val="tx1"/>
                </a:solidFill>
                <a:effectLst/>
                <a:latin typeface="+mn-lt"/>
                <a:ea typeface="+mn-ea"/>
                <a:cs typeface="+mn-cs"/>
              </a:rPr>
              <a:t>cauda</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equina</a:t>
            </a:r>
            <a:r>
              <a:rPr lang="en-US" sz="1200" b="0" i="0" kern="1200" dirty="0">
                <a:solidFill>
                  <a:schemeClr val="tx1"/>
                </a:solidFill>
                <a:effectLst/>
                <a:latin typeface="+mn-lt"/>
                <a:ea typeface="+mn-ea"/>
                <a:cs typeface="+mn-cs"/>
              </a:rPr>
              <a:t> syndromes</a:t>
            </a:r>
          </a:p>
          <a:p>
            <a:r>
              <a:rPr lang="en-US" sz="1200" b="0" i="0" kern="1200" dirty="0">
                <a:solidFill>
                  <a:schemeClr val="tx1"/>
                </a:solidFill>
                <a:effectLst/>
                <a:latin typeface="+mn-lt"/>
                <a:ea typeface="+mn-ea"/>
                <a:cs typeface="+mn-cs"/>
              </a:rPr>
              <a:t>1 (</a:t>
            </a:r>
            <a:r>
              <a:rPr lang="en-US" sz="1200" b="0" i="0" kern="1200" dirty="0" err="1">
                <a:solidFill>
                  <a:schemeClr val="tx1"/>
                </a:solidFill>
                <a:effectLst/>
                <a:latin typeface="+mn-lt"/>
                <a:ea typeface="+mn-ea"/>
                <a:cs typeface="+mn-cs"/>
              </a:rPr>
              <a:t>conus</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medullaris</a:t>
            </a:r>
            <a:r>
              <a:rPr lang="en-US" sz="1200" b="0" i="0" kern="1200" dirty="0">
                <a:solidFill>
                  <a:schemeClr val="tx1"/>
                </a:solidFill>
                <a:effectLst/>
                <a:latin typeface="+mn-lt"/>
                <a:ea typeface="+mn-ea"/>
                <a:cs typeface="+mn-cs"/>
              </a:rPr>
              <a:t> syndrome): disk herniation at L1-L2 with pressure on the </a:t>
            </a:r>
            <a:r>
              <a:rPr lang="en-US" sz="1200" b="0" i="0" kern="1200" dirty="0" err="1">
                <a:solidFill>
                  <a:schemeClr val="tx1"/>
                </a:solidFill>
                <a:effectLst/>
                <a:latin typeface="+mn-lt"/>
                <a:ea typeface="+mn-ea"/>
                <a:cs typeface="+mn-cs"/>
              </a:rPr>
              <a:t>conus</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medullaris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2 (</a:t>
            </a:r>
            <a:r>
              <a:rPr lang="en-US" sz="1200" b="0" i="0" kern="1200" dirty="0" err="1">
                <a:solidFill>
                  <a:schemeClr val="tx1"/>
                </a:solidFill>
                <a:effectLst/>
                <a:latin typeface="+mn-lt"/>
                <a:ea typeface="+mn-ea"/>
                <a:cs typeface="+mn-cs"/>
              </a:rPr>
              <a:t>cauda</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equina</a:t>
            </a:r>
            <a:r>
              <a:rPr lang="en-US" sz="1200" b="0" i="0" kern="1200" dirty="0">
                <a:solidFill>
                  <a:schemeClr val="tx1"/>
                </a:solidFill>
                <a:effectLst/>
                <a:latin typeface="+mn-lt"/>
                <a:ea typeface="+mn-ea"/>
                <a:cs typeface="+mn-cs"/>
              </a:rPr>
              <a:t> syndrome): disk herniation at L3-L4 with pressure on the </a:t>
            </a:r>
            <a:r>
              <a:rPr lang="en-US" sz="1200" b="0" i="0" kern="1200" dirty="0" err="1">
                <a:solidFill>
                  <a:schemeClr val="tx1"/>
                </a:solidFill>
                <a:effectLst/>
                <a:latin typeface="+mn-lt"/>
                <a:ea typeface="+mn-ea"/>
                <a:cs typeface="+mn-cs"/>
              </a:rPr>
              <a:t>cauda</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equina</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While disk herniation has been used to illustrate the process here, any pathology that compresses the </a:t>
            </a:r>
            <a:r>
              <a:rPr lang="en-US" sz="1200" b="0" i="0" kern="1200" dirty="0" err="1">
                <a:solidFill>
                  <a:schemeClr val="tx1"/>
                </a:solidFill>
                <a:effectLst/>
                <a:latin typeface="+mn-lt"/>
                <a:ea typeface="+mn-ea"/>
                <a:cs typeface="+mn-cs"/>
              </a:rPr>
              <a:t>conus</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medullaris</a:t>
            </a:r>
            <a:r>
              <a:rPr lang="en-US" sz="1200" b="0" i="0" kern="1200" dirty="0">
                <a:solidFill>
                  <a:schemeClr val="tx1"/>
                </a:solidFill>
                <a:effectLst/>
                <a:latin typeface="+mn-lt"/>
                <a:ea typeface="+mn-ea"/>
                <a:cs typeface="+mn-cs"/>
              </a:rPr>
              <a:t> or </a:t>
            </a:r>
            <a:r>
              <a:rPr lang="en-US" sz="1200" b="0" i="0" kern="1200" dirty="0" err="1">
                <a:solidFill>
                  <a:schemeClr val="tx1"/>
                </a:solidFill>
                <a:effectLst/>
                <a:latin typeface="+mn-lt"/>
                <a:ea typeface="+mn-ea"/>
                <a:cs typeface="+mn-cs"/>
              </a:rPr>
              <a:t>cauda</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equina</a:t>
            </a:r>
            <a:r>
              <a:rPr lang="en-US" sz="1200" b="0" i="0" kern="1200" dirty="0">
                <a:solidFill>
                  <a:schemeClr val="tx1"/>
                </a:solidFill>
                <a:effectLst/>
                <a:latin typeface="+mn-lt"/>
                <a:ea typeface="+mn-ea"/>
                <a:cs typeface="+mn-cs"/>
              </a:rPr>
              <a:t> can result in these syndromes.</a:t>
            </a:r>
          </a:p>
          <a:p>
            <a:endParaRPr lang="en-US" dirty="0"/>
          </a:p>
        </p:txBody>
      </p:sp>
      <p:sp>
        <p:nvSpPr>
          <p:cNvPr id="4" name="عنصر نائب لرقم الشريحة 3"/>
          <p:cNvSpPr>
            <a:spLocks noGrp="1"/>
          </p:cNvSpPr>
          <p:nvPr>
            <p:ph type="sldNum" sz="quarter" idx="10"/>
          </p:nvPr>
        </p:nvSpPr>
        <p:spPr/>
        <p:txBody>
          <a:bodyPr/>
          <a:lstStyle/>
          <a:p>
            <a:fld id="{504029BD-C221-4B03-8D56-FA7A945C7710}" type="slidenum">
              <a:rPr lang="en-US" smtClean="0"/>
              <a:t>2</a:t>
            </a:fld>
            <a:endParaRPr lang="en-US"/>
          </a:p>
        </p:txBody>
      </p:sp>
    </p:spTree>
    <p:extLst>
      <p:ext uri="{BB962C8B-B14F-4D97-AF65-F5344CB8AC3E}">
        <p14:creationId xmlns:p14="http://schemas.microsoft.com/office/powerpoint/2010/main" val="3200959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504029BD-C221-4B03-8D56-FA7A945C7710}" type="slidenum">
              <a:rPr lang="en-US" smtClean="0"/>
              <a:t>12</a:t>
            </a:fld>
            <a:endParaRPr lang="en-US"/>
          </a:p>
        </p:txBody>
      </p:sp>
    </p:spTree>
    <p:extLst>
      <p:ext uri="{BB962C8B-B14F-4D97-AF65-F5344CB8AC3E}">
        <p14:creationId xmlns:p14="http://schemas.microsoft.com/office/powerpoint/2010/main" val="4227110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20/11/1444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20/11/1444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20/11/1444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20/11/1444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20/11/1444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20/11/1444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20/11/1444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20/11/1444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20/11/1444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20/11/1444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20/11/1444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20/11/1444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6552" y="476672"/>
            <a:ext cx="7772400" cy="1470025"/>
          </a:xfrm>
        </p:spPr>
        <p:txBody>
          <a:bodyPr/>
          <a:lstStyle/>
          <a:p>
            <a:r>
              <a:rPr lang="en-US" dirty="0" err="1"/>
              <a:t>Conus</a:t>
            </a:r>
            <a:r>
              <a:rPr lang="en-US" dirty="0"/>
              <a:t> </a:t>
            </a:r>
            <a:r>
              <a:rPr lang="en-US" dirty="0" err="1"/>
              <a:t>medullaris</a:t>
            </a:r>
            <a:r>
              <a:rPr lang="en-US" dirty="0"/>
              <a:t> syndrome</a:t>
            </a:r>
          </a:p>
        </p:txBody>
      </p:sp>
      <p:sp>
        <p:nvSpPr>
          <p:cNvPr id="4" name="عنوان 1"/>
          <p:cNvSpPr txBox="1">
            <a:spLocks/>
          </p:cNvSpPr>
          <p:nvPr/>
        </p:nvSpPr>
        <p:spPr>
          <a:xfrm>
            <a:off x="2267744" y="2090465"/>
            <a:ext cx="7772400" cy="1470025"/>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en-US" dirty="0" err="1"/>
              <a:t>Cauda</a:t>
            </a:r>
            <a:r>
              <a:rPr lang="en-US" dirty="0"/>
              <a:t> </a:t>
            </a:r>
            <a:r>
              <a:rPr lang="en-US" dirty="0" err="1"/>
              <a:t>equina</a:t>
            </a:r>
            <a:r>
              <a:rPr lang="en-US" dirty="0"/>
              <a:t> syndrome</a:t>
            </a:r>
          </a:p>
        </p:txBody>
      </p:sp>
      <p:sp>
        <p:nvSpPr>
          <p:cNvPr id="5" name="مستطيل 4"/>
          <p:cNvSpPr/>
          <p:nvPr/>
        </p:nvSpPr>
        <p:spPr>
          <a:xfrm>
            <a:off x="4427984" y="1628800"/>
            <a:ext cx="1099404" cy="923330"/>
          </a:xfrm>
          <a:prstGeom prst="rect">
            <a:avLst/>
          </a:prstGeom>
          <a:noFill/>
        </p:spPr>
        <p:txBody>
          <a:bodyPr wrap="none" lIns="91440" tIns="45720" rIns="91440" bIns="45720">
            <a:spAutoFit/>
          </a:bodyPr>
          <a:lstStyle/>
          <a:p>
            <a:pPr algn="ctr"/>
            <a:r>
              <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VS.</a:t>
            </a:r>
            <a:endParaRPr lang="ar-SA"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7" name="مستطيل 6"/>
          <p:cNvSpPr/>
          <p:nvPr/>
        </p:nvSpPr>
        <p:spPr>
          <a:xfrm>
            <a:off x="1187624" y="4725144"/>
            <a:ext cx="5220072" cy="646331"/>
          </a:xfrm>
          <a:prstGeom prst="rect">
            <a:avLst/>
          </a:prstGeom>
        </p:spPr>
        <p:txBody>
          <a:bodyPr wrap="square">
            <a:spAutoFit/>
          </a:bodyPr>
          <a:lstStyle/>
          <a:p>
            <a:pPr algn="ctr"/>
            <a:r>
              <a:rPr lang="en-US" dirty="0">
                <a:solidFill>
                  <a:srgbClr val="FF0000"/>
                </a:solidFill>
              </a:rPr>
              <a:t>are medical emergencies that have the potential to cause permanent neurological damage</a:t>
            </a:r>
          </a:p>
        </p:txBody>
      </p:sp>
      <p:pic>
        <p:nvPicPr>
          <p:cNvPr id="1026" name="Picture 2" descr="من ناحية رسم جمجمة PNG الصور | ناقل و PSD الملفات | تحميل مجاني على Pngtre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57082" y="4394721"/>
            <a:ext cx="1946448" cy="1584176"/>
          </a:xfrm>
          <a:prstGeom prst="rect">
            <a:avLst/>
          </a:prstGeom>
          <a:noFill/>
          <a:extLst>
            <a:ext uri="{909E8E84-426E-40DD-AFC4-6F175D3DCCD1}">
              <a14:hiddenFill xmlns:a14="http://schemas.microsoft.com/office/drawing/2010/main">
                <a:solidFill>
                  <a:srgbClr val="FFFFFF"/>
                </a:solidFill>
              </a14:hiddenFill>
            </a:ext>
          </a:extLst>
        </p:spPr>
      </p:pic>
      <p:sp>
        <p:nvSpPr>
          <p:cNvPr id="8" name="مستطيل 7"/>
          <p:cNvSpPr/>
          <p:nvPr/>
        </p:nvSpPr>
        <p:spPr>
          <a:xfrm>
            <a:off x="827584" y="4586644"/>
            <a:ext cx="492444" cy="1200329"/>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7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endParaRPr lang="ar-SA" sz="72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مستطيل 9"/>
          <p:cNvSpPr/>
          <p:nvPr/>
        </p:nvSpPr>
        <p:spPr>
          <a:xfrm>
            <a:off x="1581944" y="5978897"/>
            <a:ext cx="4572000" cy="646331"/>
          </a:xfrm>
          <a:prstGeom prst="rect">
            <a:avLst/>
          </a:prstGeom>
        </p:spPr>
        <p:txBody>
          <a:bodyPr>
            <a:spAutoFit/>
          </a:bodyPr>
          <a:lstStyle/>
          <a:p>
            <a:pPr algn="ctr"/>
            <a:r>
              <a:rPr lang="pl-PL" dirty="0"/>
              <a:t>DONE By : </a:t>
            </a:r>
          </a:p>
          <a:p>
            <a:pPr algn="ctr"/>
            <a:r>
              <a:rPr lang="pl-PL" dirty="0"/>
              <a:t>Eslam wasfi Al-tarawneh</a:t>
            </a:r>
          </a:p>
        </p:txBody>
      </p:sp>
    </p:spTree>
    <p:extLst>
      <p:ext uri="{BB962C8B-B14F-4D97-AF65-F5344CB8AC3E}">
        <p14:creationId xmlns:p14="http://schemas.microsoft.com/office/powerpoint/2010/main" val="3456426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2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483" y="1412776"/>
            <a:ext cx="8642006" cy="4464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5986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CASE </a:t>
            </a:r>
          </a:p>
        </p:txBody>
      </p:sp>
      <p:sp>
        <p:nvSpPr>
          <p:cNvPr id="3" name="عنصر نائب للمحتوى 2"/>
          <p:cNvSpPr>
            <a:spLocks noGrp="1"/>
          </p:cNvSpPr>
          <p:nvPr>
            <p:ph idx="1"/>
          </p:nvPr>
        </p:nvSpPr>
        <p:spPr/>
        <p:txBody>
          <a:bodyPr>
            <a:normAutofit fontScale="85000" lnSpcReduction="10000"/>
          </a:bodyPr>
          <a:lstStyle/>
          <a:p>
            <a:pPr marL="0" indent="0" algn="l">
              <a:buNone/>
            </a:pPr>
            <a:r>
              <a:rPr lang="en-US" dirty="0"/>
              <a:t>A 75-year-old man comes to the physician because of a 2-week history of sharp, stabbing pain in the lower back that radiates to the back of his left leg. He also has had a loss of sensitivity around his buttocks and inner thighs as well as increased trouble urinating the last week. Two years ago, he was diagnosed with prostate cancer and was treated with radiation therapy. Neurologic examination shows reduced strength and reflexes in the left lower extremity; the right side is normal. The resting anal sphincter tone is normal but the squeeze tone is reduced. What is the most likely diagnosis?</a:t>
            </a:r>
          </a:p>
          <a:p>
            <a:endParaRPr lang="en-US" dirty="0"/>
          </a:p>
          <a:p>
            <a:endParaRPr lang="en-US" dirty="0"/>
          </a:p>
          <a:p>
            <a:pPr algn="l"/>
            <a:endParaRPr lang="en-US" dirty="0"/>
          </a:p>
        </p:txBody>
      </p:sp>
    </p:spTree>
    <p:extLst>
      <p:ext uri="{BB962C8B-B14F-4D97-AF65-F5344CB8AC3E}">
        <p14:creationId xmlns:p14="http://schemas.microsoft.com/office/powerpoint/2010/main" val="1921322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CASE </a:t>
            </a:r>
          </a:p>
        </p:txBody>
      </p:sp>
      <p:sp>
        <p:nvSpPr>
          <p:cNvPr id="3" name="عنصر نائب للمحتوى 2"/>
          <p:cNvSpPr>
            <a:spLocks noGrp="1"/>
          </p:cNvSpPr>
          <p:nvPr>
            <p:ph idx="1"/>
          </p:nvPr>
        </p:nvSpPr>
        <p:spPr/>
        <p:txBody>
          <a:bodyPr>
            <a:normAutofit fontScale="85000" lnSpcReduction="20000"/>
          </a:bodyPr>
          <a:lstStyle/>
          <a:p>
            <a:pPr marL="0" indent="0" algn="l">
              <a:buNone/>
            </a:pPr>
            <a:r>
              <a:rPr lang="en-US" dirty="0"/>
              <a:t>A 75-year-old man comes to the physician because of a 2-week history of </a:t>
            </a:r>
            <a:r>
              <a:rPr lang="en-US" u="sng" dirty="0">
                <a:solidFill>
                  <a:srgbClr val="FF0000"/>
                </a:solidFill>
              </a:rPr>
              <a:t>sharp, stabbing pain in the lower back </a:t>
            </a:r>
            <a:r>
              <a:rPr lang="en-US" dirty="0"/>
              <a:t>that radiates to the back of his left leg. He also has had a </a:t>
            </a:r>
            <a:r>
              <a:rPr lang="en-US" u="sng" dirty="0">
                <a:solidFill>
                  <a:srgbClr val="FF0000"/>
                </a:solidFill>
              </a:rPr>
              <a:t>loss of sensitivity around his buttocks and inner thighs </a:t>
            </a:r>
            <a:r>
              <a:rPr lang="en-US" dirty="0"/>
              <a:t>as well as increased trouble urinating the last week. Two years ago, he was diagnosed with prostate cancer and was treated with radiation therapy. Neurologic examination shows </a:t>
            </a:r>
            <a:r>
              <a:rPr lang="en-US" u="sng" dirty="0">
                <a:solidFill>
                  <a:srgbClr val="FF0000"/>
                </a:solidFill>
              </a:rPr>
              <a:t>reduced strength and reflexes in the left lower extremity</a:t>
            </a:r>
            <a:r>
              <a:rPr lang="en-US" dirty="0"/>
              <a:t>; the right side is normal. The resting anal sphincter tone is normal but the </a:t>
            </a:r>
            <a:r>
              <a:rPr lang="en-US" u="sng" dirty="0">
                <a:solidFill>
                  <a:srgbClr val="FF0000"/>
                </a:solidFill>
              </a:rPr>
              <a:t>squeeze tone is reduce</a:t>
            </a:r>
            <a:r>
              <a:rPr lang="en-US" dirty="0"/>
              <a:t>d. Which of the following is the most likely diagnosis?</a:t>
            </a:r>
          </a:p>
          <a:p>
            <a:endParaRPr lang="en-US" dirty="0"/>
          </a:p>
          <a:p>
            <a:endParaRPr lang="en-US" dirty="0"/>
          </a:p>
          <a:p>
            <a:pPr algn="l"/>
            <a:endParaRPr lang="en-US" dirty="0"/>
          </a:p>
        </p:txBody>
      </p:sp>
    </p:spTree>
    <p:extLst>
      <p:ext uri="{BB962C8B-B14F-4D97-AF65-F5344CB8AC3E}">
        <p14:creationId xmlns:p14="http://schemas.microsoft.com/office/powerpoint/2010/main" val="2084246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3573016"/>
            <a:ext cx="8229600" cy="1143000"/>
          </a:xfrm>
        </p:spPr>
        <p:txBody>
          <a:bodyPr>
            <a:noAutofit/>
          </a:bodyPr>
          <a:lstStyle/>
          <a:p>
            <a:pPr lvl="0"/>
            <a:r>
              <a:rPr lang="en-US" altLang="zh-CN" sz="9600" spc="267" dirty="0">
                <a:solidFill>
                  <a:srgbClr val="C3E2D2"/>
                </a:solidFill>
                <a:cs typeface="+mn-ea"/>
                <a:sym typeface="+mn-lt"/>
              </a:rPr>
              <a:t>Thank </a:t>
            </a:r>
            <a:r>
              <a:rPr lang="en-US" altLang="zh-CN" sz="9600" spc="267" dirty="0">
                <a:solidFill>
                  <a:srgbClr val="F9C5B8"/>
                </a:solidFill>
                <a:cs typeface="+mn-ea"/>
                <a:sym typeface="+mn-lt"/>
              </a:rPr>
              <a:t>you</a:t>
            </a:r>
            <a:r>
              <a:rPr lang="zh-CN" altLang="en-US" sz="9600" spc="267" dirty="0">
                <a:solidFill>
                  <a:srgbClr val="F9C5B8"/>
                </a:solidFill>
                <a:cs typeface="+mn-ea"/>
                <a:sym typeface="+mn-lt"/>
              </a:rPr>
              <a:t>！</a:t>
            </a:r>
            <a:br>
              <a:rPr lang="zh-CN" altLang="en-US" sz="9600" spc="267" dirty="0">
                <a:solidFill>
                  <a:srgbClr val="F9C5B8"/>
                </a:solidFill>
                <a:cs typeface="+mn-ea"/>
                <a:sym typeface="+mn-lt"/>
              </a:rPr>
            </a:br>
            <a:endParaRPr lang="en-US" sz="9600" dirty="0"/>
          </a:p>
        </p:txBody>
      </p:sp>
      <p:sp>
        <p:nvSpPr>
          <p:cNvPr id="3" name="عنصر نائب للمحتوى 2"/>
          <p:cNvSpPr>
            <a:spLocks noGrp="1"/>
          </p:cNvSpPr>
          <p:nvPr>
            <p:ph idx="1"/>
          </p:nvPr>
        </p:nvSpPr>
        <p:spPr>
          <a:xfrm>
            <a:off x="-108520" y="7965504"/>
            <a:ext cx="8229600" cy="4525963"/>
          </a:xfrm>
        </p:spPr>
        <p:txBody>
          <a:bodyPr/>
          <a:lstStyle/>
          <a:p>
            <a:endParaRPr lang="en-US" dirty="0"/>
          </a:p>
        </p:txBody>
      </p:sp>
    </p:spTree>
    <p:extLst>
      <p:ext uri="{BB962C8B-B14F-4D97-AF65-F5344CB8AC3E}">
        <p14:creationId xmlns:p14="http://schemas.microsoft.com/office/powerpoint/2010/main" val="2776652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endParaRPr lang="en-US"/>
          </a:p>
        </p:txBody>
      </p:sp>
      <p:pic>
        <p:nvPicPr>
          <p:cNvPr id="2050" name="Picture 2" descr="Conus medullaris and cauda equina syndrom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476672"/>
            <a:ext cx="7658456" cy="5552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8529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692696"/>
            <a:ext cx="8229600" cy="1143000"/>
          </a:xfrm>
        </p:spPr>
        <p:txBody>
          <a:bodyPr>
            <a:normAutofit fontScale="90000"/>
          </a:bodyPr>
          <a:lstStyle/>
          <a:p>
            <a:r>
              <a:rPr lang="en-US" dirty="0"/>
              <a:t>Dermatome map</a:t>
            </a:r>
            <a:br>
              <a:rPr lang="en-US" dirty="0"/>
            </a:br>
            <a:br>
              <a:rPr lang="en-US" dirty="0"/>
            </a:br>
            <a:endParaRPr lang="en-US" dirty="0"/>
          </a:p>
        </p:txBody>
      </p:sp>
      <p:sp>
        <p:nvSpPr>
          <p:cNvPr id="3" name="عنصر نائب للمحتوى 2"/>
          <p:cNvSpPr>
            <a:spLocks noGrp="1"/>
          </p:cNvSpPr>
          <p:nvPr>
            <p:ph idx="1"/>
          </p:nvPr>
        </p:nvSpPr>
        <p:spPr/>
        <p:txBody>
          <a:bodyPr/>
          <a:lstStyle/>
          <a:p>
            <a:endParaRPr lang="en-US"/>
          </a:p>
        </p:txBody>
      </p:sp>
      <p:pic>
        <p:nvPicPr>
          <p:cNvPr id="3074" name="Picture 2" descr="Dermatome 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412776"/>
            <a:ext cx="8208912" cy="53285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5210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2536" y="0"/>
            <a:ext cx="8229600" cy="1143000"/>
          </a:xfrm>
        </p:spPr>
        <p:txBody>
          <a:bodyPr/>
          <a:lstStyle/>
          <a:p>
            <a:r>
              <a:rPr lang="en-US" dirty="0" err="1"/>
              <a:t>Cauda</a:t>
            </a:r>
            <a:r>
              <a:rPr lang="en-US" dirty="0"/>
              <a:t> </a:t>
            </a:r>
            <a:r>
              <a:rPr lang="en-US" dirty="0" err="1"/>
              <a:t>equina</a:t>
            </a:r>
            <a:r>
              <a:rPr lang="en-US" dirty="0"/>
              <a:t> syndrome </a:t>
            </a:r>
          </a:p>
        </p:txBody>
      </p:sp>
      <p:sp>
        <p:nvSpPr>
          <p:cNvPr id="3" name="عنصر نائب للمحتوى 2"/>
          <p:cNvSpPr>
            <a:spLocks noGrp="1"/>
          </p:cNvSpPr>
          <p:nvPr>
            <p:ph idx="1"/>
          </p:nvPr>
        </p:nvSpPr>
        <p:spPr>
          <a:xfrm>
            <a:off x="323528" y="980728"/>
            <a:ext cx="8229600" cy="4525963"/>
          </a:xfrm>
        </p:spPr>
        <p:txBody>
          <a:bodyPr>
            <a:noAutofit/>
          </a:bodyPr>
          <a:lstStyle/>
          <a:p>
            <a:pPr marL="0" indent="0" algn="l">
              <a:buNone/>
            </a:pPr>
            <a:r>
              <a:rPr lang="en-US" sz="1800" dirty="0"/>
              <a:t>The clinical condition arising from dysfunction of multiple lumbar and sacral nerve roots within the lumbar spinal canal. Usually due to compression of the </a:t>
            </a:r>
            <a:r>
              <a:rPr lang="en-US" sz="1800" dirty="0" err="1"/>
              <a:t>cauda</a:t>
            </a:r>
            <a:r>
              <a:rPr lang="en-US" sz="1800" dirty="0"/>
              <a:t> </a:t>
            </a:r>
            <a:r>
              <a:rPr lang="en-US" sz="1800" dirty="0" err="1"/>
              <a:t>equina</a:t>
            </a:r>
            <a:r>
              <a:rPr lang="en-US" sz="1800" dirty="0"/>
              <a:t> (the bundle of nerve roots below the </a:t>
            </a:r>
            <a:r>
              <a:rPr lang="en-US" sz="1800" dirty="0" err="1"/>
              <a:t>conus</a:t>
            </a:r>
            <a:r>
              <a:rPr lang="en-US" sz="1800" dirty="0"/>
              <a:t> </a:t>
            </a:r>
            <a:r>
              <a:rPr lang="en-US" sz="1800" dirty="0" err="1"/>
              <a:t>medullaris</a:t>
            </a:r>
            <a:r>
              <a:rPr lang="en-US" sz="1800" dirty="0"/>
              <a:t> arising from the lumbar enlargement and </a:t>
            </a:r>
            <a:r>
              <a:rPr lang="en-US" sz="1800" dirty="0" err="1"/>
              <a:t>conus</a:t>
            </a:r>
            <a:r>
              <a:rPr lang="en-US" sz="1800" dirty="0"/>
              <a:t>). </a:t>
            </a:r>
          </a:p>
          <a:p>
            <a:pPr marL="0" indent="0" algn="l">
              <a:buNone/>
            </a:pPr>
            <a:endParaRPr lang="en-US" sz="1800" dirty="0"/>
          </a:p>
          <a:p>
            <a:pPr marL="0" indent="0" algn="l">
              <a:buNone/>
            </a:pPr>
            <a:r>
              <a:rPr lang="en-US" sz="1800" dirty="0"/>
              <a:t>Possible findings in CES: </a:t>
            </a:r>
          </a:p>
          <a:p>
            <a:pPr marL="0" indent="0" algn="l">
              <a:buNone/>
            </a:pPr>
            <a:endParaRPr lang="en-US" sz="1800" dirty="0"/>
          </a:p>
        </p:txBody>
      </p:sp>
      <p:sp>
        <p:nvSpPr>
          <p:cNvPr id="4" name="مستطيل 3"/>
          <p:cNvSpPr/>
          <p:nvPr/>
        </p:nvSpPr>
        <p:spPr>
          <a:xfrm>
            <a:off x="2374923" y="2852936"/>
            <a:ext cx="4394152"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 sphincter disturbance:</a:t>
            </a:r>
          </a:p>
        </p:txBody>
      </p:sp>
      <p:sp>
        <p:nvSpPr>
          <p:cNvPr id="6" name="مستطيل 5"/>
          <p:cNvSpPr/>
          <p:nvPr/>
        </p:nvSpPr>
        <p:spPr>
          <a:xfrm>
            <a:off x="476671" y="3645024"/>
            <a:ext cx="8190656" cy="2123658"/>
          </a:xfrm>
          <a:prstGeom prst="rect">
            <a:avLst/>
          </a:prstGeom>
        </p:spPr>
        <p:txBody>
          <a:bodyPr wrap="square">
            <a:spAutoFit/>
          </a:bodyPr>
          <a:lstStyle/>
          <a:p>
            <a:pPr algn="l"/>
            <a:r>
              <a:rPr lang="en-US" sz="1600" u="sng" dirty="0">
                <a:solidFill>
                  <a:srgbClr val="FF0000"/>
                </a:solidFill>
              </a:rPr>
              <a:t>a) urinary retentio</a:t>
            </a:r>
            <a:r>
              <a:rPr lang="en-US" sz="1600" dirty="0"/>
              <a:t>n: the most consistent finding. Sensitivity ≈ 90% (at some point in time during</a:t>
            </a:r>
          </a:p>
          <a:p>
            <a:pPr algn="l"/>
            <a:r>
              <a:rPr lang="en-US" sz="1600" dirty="0"/>
              <a:t>course).25,26 To evaluate acutely: have patient empty bladder and check post-void residual (by</a:t>
            </a:r>
          </a:p>
          <a:p>
            <a:pPr algn="l"/>
            <a:r>
              <a:rPr lang="en-US" sz="1600" dirty="0"/>
              <a:t>catheterization or with bladder ultrasound). In a patient without retention, only 1 in 1000</a:t>
            </a:r>
          </a:p>
          <a:p>
            <a:pPr algn="l"/>
            <a:r>
              <a:rPr lang="en-US" sz="1600" dirty="0"/>
              <a:t>will have a CES. </a:t>
            </a:r>
            <a:r>
              <a:rPr lang="en-US" sz="1600" dirty="0" err="1"/>
              <a:t>Cystometrogram</a:t>
            </a:r>
            <a:r>
              <a:rPr lang="en-US" sz="1600" dirty="0"/>
              <a:t> (when done) shows a hypotonic bladder with decreased</a:t>
            </a:r>
          </a:p>
          <a:p>
            <a:pPr algn="l"/>
            <a:r>
              <a:rPr lang="en-US" sz="1600" dirty="0"/>
              <a:t>sensation and increased capacity</a:t>
            </a:r>
          </a:p>
          <a:p>
            <a:pPr algn="l"/>
            <a:r>
              <a:rPr lang="en-US" sz="1600" dirty="0">
                <a:solidFill>
                  <a:srgbClr val="FF0000"/>
                </a:solidFill>
              </a:rPr>
              <a:t>b) urinary and/or fecal incontinence </a:t>
            </a:r>
            <a:r>
              <a:rPr lang="en-US" sz="1600" dirty="0"/>
              <a:t>some patients with urinary retention will present with</a:t>
            </a:r>
          </a:p>
          <a:p>
            <a:pPr algn="l"/>
            <a:r>
              <a:rPr lang="en-US" sz="1600" dirty="0"/>
              <a:t>overflow incontinence</a:t>
            </a:r>
          </a:p>
          <a:p>
            <a:pPr algn="l"/>
            <a:r>
              <a:rPr lang="en-US" sz="1600" dirty="0"/>
              <a:t>c) </a:t>
            </a:r>
            <a:r>
              <a:rPr lang="en-US" sz="1600" dirty="0">
                <a:solidFill>
                  <a:srgbClr val="FF0000"/>
                </a:solidFill>
              </a:rPr>
              <a:t>anal sphincter tone: diminished </a:t>
            </a:r>
            <a:r>
              <a:rPr lang="en-US" sz="1600" dirty="0"/>
              <a:t>in 60–80%</a:t>
            </a:r>
          </a:p>
        </p:txBody>
      </p:sp>
    </p:spTree>
    <p:extLst>
      <p:ext uri="{BB962C8B-B14F-4D97-AF65-F5344CB8AC3E}">
        <p14:creationId xmlns:p14="http://schemas.microsoft.com/office/powerpoint/2010/main" val="2059859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07504" y="1124744"/>
            <a:ext cx="8061415" cy="473975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l"/>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saddle anesthesia”: </a:t>
            </a:r>
            <a:r>
              <a:rPr lang="en-US" b="1" dirty="0">
                <a:ln w="11430"/>
              </a:rPr>
              <a:t>the most common sensory deficit. Distribution: region of the anus, lower</a:t>
            </a:r>
          </a:p>
          <a:p>
            <a:pPr algn="l"/>
            <a:r>
              <a:rPr lang="en-US" b="1" dirty="0">
                <a:ln w="11430"/>
              </a:rPr>
              <a:t>genitals, perineum, over the buttocks, posterior-superior thighs. Sensitivity ≈ 75%. Once total </a:t>
            </a:r>
            <a:r>
              <a:rPr lang="en-US" b="1" dirty="0" err="1">
                <a:ln w="11430"/>
              </a:rPr>
              <a:t>perineal</a:t>
            </a:r>
            <a:r>
              <a:rPr lang="en-US" b="1" dirty="0">
                <a:ln w="11430"/>
              </a:rPr>
              <a:t> anesthesia develops, patients tend to have permanent bladder paralysis</a:t>
            </a:r>
          </a:p>
          <a:p>
            <a:pPr algn="l"/>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a:p>
            <a:pPr algn="l"/>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3. significant motor weakness: </a:t>
            </a:r>
            <a:r>
              <a:rPr lang="en-US" b="1" dirty="0">
                <a:ln w="11430"/>
              </a:rPr>
              <a:t>usually involves more than a single nerve root (if untreated, may progress to paraplegia)</a:t>
            </a:r>
          </a:p>
          <a:p>
            <a:pPr algn="l"/>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a:p>
            <a:pPr algn="l"/>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4. low back pain and/or sciatica (</a:t>
            </a:r>
            <a:r>
              <a:rPr lang="en-US" b="1" dirty="0">
                <a:ln w="11430"/>
              </a:rPr>
              <a:t>sciatica is usually bilateral, but may be unilateral or entirely absent; prognosis may be worse when absent or bilateral</a:t>
            </a:r>
          </a:p>
          <a:p>
            <a:pPr algn="l"/>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a:p>
            <a:pPr algn="l"/>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5. bilateral absence of Achilles reflex has been noted</a:t>
            </a:r>
          </a:p>
          <a:p>
            <a:pPr algn="l"/>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a:p>
            <a:pPr algn="l"/>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a:p>
            <a:pPr algn="l"/>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6. sexual dysfunction </a:t>
            </a:r>
            <a:r>
              <a:rPr lang="en-US" b="1" dirty="0">
                <a:ln w="11430"/>
              </a:rPr>
              <a:t>(usually not detected until a later time)</a:t>
            </a:r>
          </a:p>
        </p:txBody>
      </p:sp>
    </p:spTree>
    <p:extLst>
      <p:ext uri="{BB962C8B-B14F-4D97-AF65-F5344CB8AC3E}">
        <p14:creationId xmlns:p14="http://schemas.microsoft.com/office/powerpoint/2010/main" val="596861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endParaRPr lang="en-US"/>
          </a:p>
        </p:txBody>
      </p:sp>
      <p:pic>
        <p:nvPicPr>
          <p:cNvPr id="4098" name="Picture 2" descr="Saddle anesthes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404664"/>
            <a:ext cx="8519318" cy="5904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3757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Etiologies</a:t>
            </a:r>
          </a:p>
        </p:txBody>
      </p:sp>
      <p:sp>
        <p:nvSpPr>
          <p:cNvPr id="3" name="عنصر نائب للمحتوى 2"/>
          <p:cNvSpPr>
            <a:spLocks noGrp="1"/>
          </p:cNvSpPr>
          <p:nvPr>
            <p:ph idx="1"/>
          </p:nvPr>
        </p:nvSpPr>
        <p:spPr/>
        <p:txBody>
          <a:bodyPr>
            <a:normAutofit fontScale="92500" lnSpcReduction="20000"/>
          </a:bodyPr>
          <a:lstStyle/>
          <a:p>
            <a:pPr marL="0" indent="0" algn="l">
              <a:buNone/>
            </a:pPr>
            <a:r>
              <a:rPr lang="en-US" dirty="0"/>
              <a:t>◘compression of </a:t>
            </a:r>
            <a:r>
              <a:rPr lang="en-US" dirty="0" err="1"/>
              <a:t>cauda</a:t>
            </a:r>
            <a:r>
              <a:rPr lang="en-US" dirty="0"/>
              <a:t> </a:t>
            </a:r>
            <a:r>
              <a:rPr lang="en-US" dirty="0" err="1"/>
              <a:t>equina</a:t>
            </a:r>
            <a:endParaRPr lang="en-US" dirty="0"/>
          </a:p>
          <a:p>
            <a:pPr marL="0" indent="0" algn="l">
              <a:buNone/>
            </a:pPr>
            <a:r>
              <a:rPr lang="en-US" dirty="0"/>
              <a:t>a) massive herniated lumbar disc:</a:t>
            </a:r>
          </a:p>
          <a:p>
            <a:pPr marL="0" indent="0" algn="l">
              <a:buNone/>
            </a:pPr>
            <a:r>
              <a:rPr lang="en-US" dirty="0"/>
              <a:t>b) tumor </a:t>
            </a:r>
          </a:p>
          <a:p>
            <a:pPr marL="0" indent="0" algn="l">
              <a:buNone/>
            </a:pPr>
            <a:r>
              <a:rPr lang="en-US" dirty="0"/>
              <a:t>● from compression: e.g. with metastatic disease to the spine with epidural extension </a:t>
            </a:r>
          </a:p>
          <a:p>
            <a:pPr marL="0" indent="0" algn="l">
              <a:buNone/>
            </a:pPr>
            <a:r>
              <a:rPr lang="en-US" dirty="0"/>
              <a:t>● intravascular </a:t>
            </a:r>
            <a:r>
              <a:rPr lang="en-US" dirty="0" err="1"/>
              <a:t>lymphomatosis</a:t>
            </a:r>
            <a:r>
              <a:rPr lang="en-US" dirty="0"/>
              <a:t> (B-cell lymphoma)</a:t>
            </a:r>
          </a:p>
          <a:p>
            <a:pPr marL="0" indent="0" algn="l">
              <a:buNone/>
            </a:pPr>
            <a:r>
              <a:rPr lang="en-US" dirty="0"/>
              <a:t>c) free fat graft following discectomy</a:t>
            </a:r>
          </a:p>
          <a:p>
            <a:pPr marL="0" indent="0" algn="l">
              <a:buNone/>
            </a:pPr>
            <a:r>
              <a:rPr lang="en-US" dirty="0"/>
              <a:t>d) trauma: fracture fragments compressing </a:t>
            </a:r>
            <a:r>
              <a:rPr lang="en-US" dirty="0" err="1"/>
              <a:t>cauda</a:t>
            </a:r>
            <a:r>
              <a:rPr lang="en-US" dirty="0"/>
              <a:t> </a:t>
            </a:r>
            <a:r>
              <a:rPr lang="en-US" dirty="0" err="1"/>
              <a:t>equina</a:t>
            </a:r>
            <a:r>
              <a:rPr lang="en-US" dirty="0"/>
              <a:t> </a:t>
            </a:r>
          </a:p>
          <a:p>
            <a:pPr marL="0" indent="0" algn="l">
              <a:buNone/>
            </a:pPr>
            <a:r>
              <a:rPr lang="en-US" dirty="0"/>
              <a:t>e) spinal epidural hematoma</a:t>
            </a:r>
          </a:p>
        </p:txBody>
      </p:sp>
    </p:spTree>
    <p:extLst>
      <p:ext uri="{BB962C8B-B14F-4D97-AF65-F5344CB8AC3E}">
        <p14:creationId xmlns:p14="http://schemas.microsoft.com/office/powerpoint/2010/main" val="44019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lnSpcReduction="10000"/>
          </a:bodyPr>
          <a:lstStyle/>
          <a:p>
            <a:pPr marL="0" indent="0" algn="l">
              <a:buNone/>
            </a:pPr>
            <a:r>
              <a:rPr lang="en-US" dirty="0"/>
              <a:t> infection</a:t>
            </a:r>
          </a:p>
          <a:p>
            <a:pPr marL="0" indent="0" algn="l">
              <a:buNone/>
            </a:pPr>
            <a:r>
              <a:rPr lang="en-US" dirty="0"/>
              <a:t>a) compression: typically from spinal epidural abscess complicating </a:t>
            </a:r>
            <a:r>
              <a:rPr lang="en-US" dirty="0" err="1"/>
              <a:t>discitis</a:t>
            </a:r>
            <a:r>
              <a:rPr lang="en-US" dirty="0"/>
              <a:t> or vertebral osteomyelitis</a:t>
            </a:r>
          </a:p>
          <a:p>
            <a:pPr marL="0" indent="0" algn="l">
              <a:buNone/>
            </a:pPr>
            <a:r>
              <a:rPr lang="en-US" dirty="0"/>
              <a:t>b) a significant number of cases of CES from infection may be due to vascular compromise resulting from local septic thrombophlebitis.  This may carry a worse prognosis as surgical decompression cannot correct this mechanism</a:t>
            </a:r>
          </a:p>
        </p:txBody>
      </p:sp>
    </p:spTree>
    <p:extLst>
      <p:ext uri="{BB962C8B-B14F-4D97-AF65-F5344CB8AC3E}">
        <p14:creationId xmlns:p14="http://schemas.microsoft.com/office/powerpoint/2010/main" val="3485597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marL="0" indent="0" algn="l">
              <a:buNone/>
            </a:pPr>
            <a:r>
              <a:rPr lang="en-US" dirty="0"/>
              <a:t>3. neuropathy:</a:t>
            </a:r>
          </a:p>
          <a:p>
            <a:pPr marL="0" indent="0" algn="l">
              <a:buNone/>
            </a:pPr>
            <a:r>
              <a:rPr lang="en-US" dirty="0"/>
              <a:t>a) ischemic</a:t>
            </a:r>
          </a:p>
          <a:p>
            <a:pPr marL="0" indent="0" algn="l">
              <a:buNone/>
            </a:pPr>
            <a:r>
              <a:rPr lang="en-US" dirty="0"/>
              <a:t>b) Inflammatory</a:t>
            </a:r>
          </a:p>
          <a:p>
            <a:pPr marL="0" indent="0" algn="l">
              <a:buNone/>
            </a:pPr>
            <a:endParaRPr lang="en-US" dirty="0"/>
          </a:p>
          <a:p>
            <a:pPr marL="0" indent="0" algn="l">
              <a:buNone/>
            </a:pPr>
            <a:r>
              <a:rPr lang="en-US" dirty="0"/>
              <a:t>4. </a:t>
            </a:r>
            <a:r>
              <a:rPr lang="en-US" dirty="0" err="1"/>
              <a:t>ankylosing</a:t>
            </a:r>
            <a:r>
              <a:rPr lang="en-US" dirty="0"/>
              <a:t> spondylitis: etiology is often obscure </a:t>
            </a:r>
          </a:p>
        </p:txBody>
      </p:sp>
    </p:spTree>
    <p:extLst>
      <p:ext uri="{BB962C8B-B14F-4D97-AF65-F5344CB8AC3E}">
        <p14:creationId xmlns:p14="http://schemas.microsoft.com/office/powerpoint/2010/main" val="239187218"/>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455</TotalTime>
  <Words>740</Words>
  <Application>Microsoft Office PowerPoint</Application>
  <PresentationFormat>عرض على الشاشة (4:3)</PresentationFormat>
  <Paragraphs>62</Paragraphs>
  <Slides>13</Slides>
  <Notes>2</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سمة Office</vt:lpstr>
      <vt:lpstr>Conus medullaris syndrome</vt:lpstr>
      <vt:lpstr>عرض تقديمي في PowerPoint</vt:lpstr>
      <vt:lpstr>Dermatome map  </vt:lpstr>
      <vt:lpstr>Cauda equina syndrome </vt:lpstr>
      <vt:lpstr>عرض تقديمي في PowerPoint</vt:lpstr>
      <vt:lpstr>عرض تقديمي في PowerPoint</vt:lpstr>
      <vt:lpstr>Etiologies</vt:lpstr>
      <vt:lpstr>عرض تقديمي في PowerPoint</vt:lpstr>
      <vt:lpstr>عرض تقديمي في PowerPoint</vt:lpstr>
      <vt:lpstr>عرض تقديمي في PowerPoint</vt:lpstr>
      <vt:lpstr>CASE </vt:lpstr>
      <vt:lpstr>CASE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DELL</dc:creator>
  <cp:lastModifiedBy>اسلام وصفي حسين الطراونة</cp:lastModifiedBy>
  <cp:revision>13</cp:revision>
  <dcterms:created xsi:type="dcterms:W3CDTF">2023-04-18T10:17:24Z</dcterms:created>
  <dcterms:modified xsi:type="dcterms:W3CDTF">2023-06-08T14:58:57Z</dcterms:modified>
</cp:coreProperties>
</file>