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2"/>
  </p:notesMasterIdLst>
  <p:sldIdLst>
    <p:sldId id="256" r:id="rId2"/>
    <p:sldId id="257" r:id="rId3"/>
    <p:sldId id="258" r:id="rId4"/>
    <p:sldId id="279" r:id="rId5"/>
    <p:sldId id="259" r:id="rId6"/>
    <p:sldId id="260" r:id="rId7"/>
    <p:sldId id="261" r:id="rId8"/>
    <p:sldId id="292" r:id="rId9"/>
    <p:sldId id="262" r:id="rId10"/>
    <p:sldId id="276" r:id="rId11"/>
    <p:sldId id="293" r:id="rId12"/>
    <p:sldId id="280" r:id="rId13"/>
    <p:sldId id="263" r:id="rId14"/>
    <p:sldId id="264" r:id="rId15"/>
    <p:sldId id="265" r:id="rId16"/>
    <p:sldId id="266" r:id="rId17"/>
    <p:sldId id="281" r:id="rId18"/>
    <p:sldId id="282" r:id="rId19"/>
    <p:sldId id="283" r:id="rId20"/>
    <p:sldId id="295" r:id="rId21"/>
    <p:sldId id="267" r:id="rId22"/>
    <p:sldId id="296" r:id="rId23"/>
    <p:sldId id="268" r:id="rId24"/>
    <p:sldId id="277" r:id="rId25"/>
    <p:sldId id="269" r:id="rId26"/>
    <p:sldId id="270" r:id="rId27"/>
    <p:sldId id="271" r:id="rId28"/>
    <p:sldId id="272" r:id="rId29"/>
    <p:sldId id="273" r:id="rId30"/>
    <p:sldId id="274" r:id="rId31"/>
    <p:sldId id="291" r:id="rId32"/>
    <p:sldId id="275" r:id="rId33"/>
    <p:sldId id="278" r:id="rId34"/>
    <p:sldId id="284" r:id="rId35"/>
    <p:sldId id="285" r:id="rId36"/>
    <p:sldId id="286" r:id="rId37"/>
    <p:sldId id="287" r:id="rId38"/>
    <p:sldId id="288" r:id="rId39"/>
    <p:sldId id="289" r:id="rId40"/>
    <p:sldId id="290" r:id="rId41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71864" autoAdjust="0"/>
  </p:normalViewPr>
  <p:slideViewPr>
    <p:cSldViewPr>
      <p:cViewPr varScale="1">
        <p:scale>
          <a:sx n="51" d="100"/>
          <a:sy n="51" d="100"/>
        </p:scale>
        <p:origin x="-19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DB657D-8F9E-4D73-A313-826FB2C9A1D6}" type="doc">
      <dgm:prSet loTypeId="urn:microsoft.com/office/officeart/2005/8/layout/chevron2" loCatId="process" qsTypeId="urn:microsoft.com/office/officeart/2005/8/quickstyle/simple2" qsCatId="simple" csTypeId="urn:microsoft.com/office/officeart/2005/8/colors/accent2_1" csCatId="accent2" phldr="1"/>
      <dgm:spPr/>
    </dgm:pt>
    <dgm:pt modelId="{03A59217-A26A-446C-9C02-CE49B2989C7A}">
      <dgm:prSet phldrT="[Text]" custT="1"/>
      <dgm:spPr>
        <a:solidFill>
          <a:schemeClr val="accent2"/>
        </a:solidFill>
      </dgm:spPr>
      <dgm:t>
        <a:bodyPr/>
        <a:lstStyle/>
        <a:p>
          <a:endParaRPr lang="en-US" sz="2800" dirty="0"/>
        </a:p>
      </dgm:t>
    </dgm:pt>
    <dgm:pt modelId="{4A2BFD57-B249-47CB-9754-8857C09E9108}" type="parTrans" cxnId="{6DEDD45E-0903-44B6-AB49-A3299DD27399}">
      <dgm:prSet/>
      <dgm:spPr/>
      <dgm:t>
        <a:bodyPr/>
        <a:lstStyle/>
        <a:p>
          <a:endParaRPr lang="en-US"/>
        </a:p>
      </dgm:t>
    </dgm:pt>
    <dgm:pt modelId="{2A4A6B5A-DA70-4D51-8F5D-6B3AE545975E}" type="sibTrans" cxnId="{6DEDD45E-0903-44B6-AB49-A3299DD27399}">
      <dgm:prSet/>
      <dgm:spPr/>
      <dgm:t>
        <a:bodyPr/>
        <a:lstStyle/>
        <a:p>
          <a:endParaRPr lang="en-US"/>
        </a:p>
      </dgm:t>
    </dgm:pt>
    <dgm:pt modelId="{2ECFFC55-A93C-4A05-9B9D-D5FD3C66B967}">
      <dgm:prSet phldrT="[Text]" custT="1"/>
      <dgm:spPr>
        <a:solidFill>
          <a:schemeClr val="accent2"/>
        </a:solidFill>
      </dgm:spPr>
      <dgm:t>
        <a:bodyPr/>
        <a:lstStyle/>
        <a:p>
          <a:endParaRPr lang="en-US" sz="1800" dirty="0"/>
        </a:p>
      </dgm:t>
    </dgm:pt>
    <dgm:pt modelId="{EC8AB018-EA82-4F22-9EF6-F7EBDAAE2A6B}" type="parTrans" cxnId="{5A7B141A-7EC8-49EE-A2B4-B6994171989F}">
      <dgm:prSet/>
      <dgm:spPr/>
      <dgm:t>
        <a:bodyPr/>
        <a:lstStyle/>
        <a:p>
          <a:endParaRPr lang="en-US"/>
        </a:p>
      </dgm:t>
    </dgm:pt>
    <dgm:pt modelId="{D447F476-7168-4987-8844-07B086935D11}" type="sibTrans" cxnId="{5A7B141A-7EC8-49EE-A2B4-B6994171989F}">
      <dgm:prSet/>
      <dgm:spPr/>
      <dgm:t>
        <a:bodyPr/>
        <a:lstStyle/>
        <a:p>
          <a:endParaRPr lang="en-US"/>
        </a:p>
      </dgm:t>
    </dgm:pt>
    <dgm:pt modelId="{766DD4A3-B1FF-468A-9662-946D6D2A4F7A}">
      <dgm:prSet phldrT="[Text]" custT="1"/>
      <dgm:spPr>
        <a:solidFill>
          <a:schemeClr val="accent2"/>
        </a:solidFill>
      </dgm:spPr>
      <dgm:t>
        <a:bodyPr/>
        <a:lstStyle/>
        <a:p>
          <a:endParaRPr lang="en-US" sz="1400" dirty="0"/>
        </a:p>
      </dgm:t>
    </dgm:pt>
    <dgm:pt modelId="{BF241BC2-7D68-44DF-B272-8981D2417E94}" type="parTrans" cxnId="{4B3CB63C-9644-4BC4-94F3-11DD1E84E249}">
      <dgm:prSet/>
      <dgm:spPr/>
      <dgm:t>
        <a:bodyPr/>
        <a:lstStyle/>
        <a:p>
          <a:endParaRPr lang="en-US"/>
        </a:p>
      </dgm:t>
    </dgm:pt>
    <dgm:pt modelId="{5041BC5D-E301-4552-988D-A31C21670951}" type="sibTrans" cxnId="{4B3CB63C-9644-4BC4-94F3-11DD1E84E249}">
      <dgm:prSet/>
      <dgm:spPr/>
      <dgm:t>
        <a:bodyPr/>
        <a:lstStyle/>
        <a:p>
          <a:endParaRPr lang="en-US"/>
        </a:p>
      </dgm:t>
    </dgm:pt>
    <dgm:pt modelId="{D78C62D1-CB2C-4F40-8BED-38EF43D8FE01}">
      <dgm:prSet custT="1"/>
      <dgm:spPr>
        <a:solidFill>
          <a:schemeClr val="accent2"/>
        </a:solidFill>
      </dgm:spPr>
      <dgm:t>
        <a:bodyPr/>
        <a:lstStyle/>
        <a:p>
          <a:endParaRPr lang="en-US" sz="1400" dirty="0"/>
        </a:p>
      </dgm:t>
    </dgm:pt>
    <dgm:pt modelId="{96F29BB5-CBBD-4E00-9358-826A39648480}" type="parTrans" cxnId="{7D0F226D-CF87-4B49-9AB7-9752A38B358C}">
      <dgm:prSet/>
      <dgm:spPr/>
      <dgm:t>
        <a:bodyPr/>
        <a:lstStyle/>
        <a:p>
          <a:endParaRPr lang="en-US"/>
        </a:p>
      </dgm:t>
    </dgm:pt>
    <dgm:pt modelId="{258E7133-E5DD-4FF7-874E-F42950438009}" type="sibTrans" cxnId="{7D0F226D-CF87-4B49-9AB7-9752A38B358C}">
      <dgm:prSet/>
      <dgm:spPr/>
      <dgm:t>
        <a:bodyPr/>
        <a:lstStyle/>
        <a:p>
          <a:endParaRPr lang="en-US"/>
        </a:p>
      </dgm:t>
    </dgm:pt>
    <dgm:pt modelId="{C295BFCC-0E8F-44E0-A20C-C609D622DEB0}">
      <dgm:prSet custT="1"/>
      <dgm:spPr/>
      <dgm:t>
        <a:bodyPr/>
        <a:lstStyle/>
        <a:p>
          <a:r>
            <a:rPr lang="en-US" sz="2800" b="1" dirty="0" smtClean="0">
              <a:latin typeface="Arial" pitchFamily="34" charset="0"/>
              <a:cs typeface="Arial" pitchFamily="34" charset="0"/>
            </a:rPr>
            <a:t>Oral iron therapy</a:t>
          </a:r>
          <a:endParaRPr lang="en-US" sz="2800" b="1" dirty="0">
            <a:latin typeface="Arial" pitchFamily="34" charset="0"/>
            <a:cs typeface="Arial" pitchFamily="34" charset="0"/>
          </a:endParaRPr>
        </a:p>
      </dgm:t>
    </dgm:pt>
    <dgm:pt modelId="{2B97187F-7D60-4007-A8C2-4EDB300B983A}" type="parTrans" cxnId="{8A17C469-0765-427C-8AA2-9BF1C0C643DF}">
      <dgm:prSet/>
      <dgm:spPr/>
      <dgm:t>
        <a:bodyPr/>
        <a:lstStyle/>
        <a:p>
          <a:endParaRPr lang="en-US"/>
        </a:p>
      </dgm:t>
    </dgm:pt>
    <dgm:pt modelId="{F9AD021E-D5AE-4BA2-B37A-50A8F8D72515}" type="sibTrans" cxnId="{8A17C469-0765-427C-8AA2-9BF1C0C643DF}">
      <dgm:prSet/>
      <dgm:spPr/>
      <dgm:t>
        <a:bodyPr/>
        <a:lstStyle/>
        <a:p>
          <a:endParaRPr lang="en-US"/>
        </a:p>
      </dgm:t>
    </dgm:pt>
    <dgm:pt modelId="{FAD39073-FACA-4D78-835A-9BF47171BC0F}">
      <dgm:prSet custT="1"/>
      <dgm:spPr/>
      <dgm:t>
        <a:bodyPr/>
        <a:lstStyle/>
        <a:p>
          <a:r>
            <a:rPr lang="en-US" sz="2800" b="1" dirty="0" smtClean="0">
              <a:latin typeface="Arial" pitchFamily="34" charset="0"/>
              <a:cs typeface="Arial" pitchFamily="34" charset="0"/>
            </a:rPr>
            <a:t>Increase in reticulocytes in 5 – </a:t>
          </a:r>
          <a:r>
            <a:rPr lang="en-US" sz="2800" b="1" dirty="0" smtClean="0">
              <a:latin typeface="Arial" pitchFamily="34" charset="0"/>
              <a:cs typeface="Arial" pitchFamily="34" charset="0"/>
            </a:rPr>
            <a:t>10 </a:t>
          </a:r>
          <a:r>
            <a:rPr lang="en-US" sz="2800" b="1" dirty="0" smtClean="0">
              <a:latin typeface="Arial" pitchFamily="34" charset="0"/>
              <a:cs typeface="Arial" pitchFamily="34" charset="0"/>
            </a:rPr>
            <a:t>days</a:t>
          </a:r>
          <a:endParaRPr lang="en-US" sz="2800" b="1" dirty="0">
            <a:latin typeface="Arial" pitchFamily="34" charset="0"/>
            <a:cs typeface="Arial" pitchFamily="34" charset="0"/>
          </a:endParaRPr>
        </a:p>
      </dgm:t>
    </dgm:pt>
    <dgm:pt modelId="{7123CD22-3F27-41DB-8AB3-5614621876D2}" type="parTrans" cxnId="{9DB2EC35-31B9-4998-BDE0-61AF5CE9C0A4}">
      <dgm:prSet/>
      <dgm:spPr/>
      <dgm:t>
        <a:bodyPr/>
        <a:lstStyle/>
        <a:p>
          <a:endParaRPr lang="en-US"/>
        </a:p>
      </dgm:t>
    </dgm:pt>
    <dgm:pt modelId="{C242E3D3-031D-4D6E-886D-C7829D4C5BA4}" type="sibTrans" cxnId="{9DB2EC35-31B9-4998-BDE0-61AF5CE9C0A4}">
      <dgm:prSet/>
      <dgm:spPr/>
      <dgm:t>
        <a:bodyPr/>
        <a:lstStyle/>
        <a:p>
          <a:endParaRPr lang="en-US"/>
        </a:p>
      </dgm:t>
    </dgm:pt>
    <dgm:pt modelId="{4106C4BA-5FDE-416D-90ED-0C2745A2910D}">
      <dgm:prSet custT="1"/>
      <dgm:spPr/>
      <dgm:t>
        <a:bodyPr/>
        <a:lstStyle/>
        <a:p>
          <a:r>
            <a:rPr lang="en-US" sz="2800" b="1" dirty="0" smtClean="0">
              <a:latin typeface="Arial" pitchFamily="34" charset="0"/>
              <a:cs typeface="Arial" pitchFamily="34" charset="0"/>
            </a:rPr>
            <a:t>Rise in </a:t>
          </a:r>
          <a:r>
            <a:rPr lang="en-US" sz="2800" b="1" dirty="0" err="1" smtClean="0">
              <a:latin typeface="Arial" pitchFamily="34" charset="0"/>
              <a:cs typeface="Arial" pitchFamily="34" charset="0"/>
            </a:rPr>
            <a:t>Hb</a:t>
          </a:r>
          <a:r>
            <a:rPr lang="en-US" sz="2800" b="1" dirty="0" smtClean="0">
              <a:latin typeface="Arial" pitchFamily="34" charset="0"/>
              <a:cs typeface="Arial" pitchFamily="34" charset="0"/>
            </a:rPr>
            <a:t> at a rate of </a:t>
          </a:r>
          <a:r>
            <a:rPr lang="en-US" sz="2800" b="1" dirty="0" smtClean="0">
              <a:latin typeface="Arial" pitchFamily="34" charset="0"/>
              <a:cs typeface="Arial" pitchFamily="34" charset="0"/>
            </a:rPr>
            <a:t>0.8 </a:t>
          </a:r>
          <a:r>
            <a:rPr lang="en-US" sz="2800" b="1" dirty="0" smtClean="0">
              <a:latin typeface="Arial" pitchFamily="34" charset="0"/>
              <a:cs typeface="Arial" pitchFamily="34" charset="0"/>
            </a:rPr>
            <a:t>gm/dl every 3 weeks till normal</a:t>
          </a:r>
          <a:endParaRPr lang="en-US" sz="2800" b="1" dirty="0">
            <a:latin typeface="Arial" pitchFamily="34" charset="0"/>
            <a:cs typeface="Arial" pitchFamily="34" charset="0"/>
          </a:endParaRPr>
        </a:p>
      </dgm:t>
    </dgm:pt>
    <dgm:pt modelId="{A6FD9032-42DE-4753-886F-D801A268AD4C}" type="parTrans" cxnId="{48D45645-392F-44FF-B2C4-0D36C5694C14}">
      <dgm:prSet/>
      <dgm:spPr/>
      <dgm:t>
        <a:bodyPr/>
        <a:lstStyle/>
        <a:p>
          <a:endParaRPr lang="en-US"/>
        </a:p>
      </dgm:t>
    </dgm:pt>
    <dgm:pt modelId="{EEEFEAFA-1C4C-4E7F-82D3-63CD07C93CEB}" type="sibTrans" cxnId="{48D45645-392F-44FF-B2C4-0D36C5694C14}">
      <dgm:prSet/>
      <dgm:spPr/>
      <dgm:t>
        <a:bodyPr/>
        <a:lstStyle/>
        <a:p>
          <a:endParaRPr lang="en-US"/>
        </a:p>
      </dgm:t>
    </dgm:pt>
    <dgm:pt modelId="{6E9593E1-B322-4101-A400-1E9B337D7922}">
      <dgm:prSet custT="1"/>
      <dgm:spPr/>
      <dgm:t>
        <a:bodyPr/>
        <a:lstStyle/>
        <a:p>
          <a:r>
            <a:rPr lang="en-US" sz="2800" b="1" dirty="0" smtClean="0">
              <a:latin typeface="Arial" pitchFamily="34" charset="0"/>
              <a:cs typeface="Arial" pitchFamily="34" charset="0"/>
            </a:rPr>
            <a:t>If no response or incomplete response, do additional tests</a:t>
          </a:r>
          <a:endParaRPr lang="en-US" sz="2800" b="1" dirty="0">
            <a:latin typeface="Arial" pitchFamily="34" charset="0"/>
            <a:cs typeface="Arial" pitchFamily="34" charset="0"/>
          </a:endParaRPr>
        </a:p>
      </dgm:t>
    </dgm:pt>
    <dgm:pt modelId="{B5E7D79B-D529-44A3-9088-3D953EBAF65A}" type="parTrans" cxnId="{1D4DC755-FF96-4750-AFFB-3F2DD3899FE0}">
      <dgm:prSet/>
      <dgm:spPr/>
      <dgm:t>
        <a:bodyPr/>
        <a:lstStyle/>
        <a:p>
          <a:endParaRPr lang="en-US"/>
        </a:p>
      </dgm:t>
    </dgm:pt>
    <dgm:pt modelId="{D1375C70-AEC9-462C-B010-CDE1546BECEF}" type="sibTrans" cxnId="{1D4DC755-FF96-4750-AFFB-3F2DD3899FE0}">
      <dgm:prSet/>
      <dgm:spPr/>
      <dgm:t>
        <a:bodyPr/>
        <a:lstStyle/>
        <a:p>
          <a:endParaRPr lang="en-US"/>
        </a:p>
      </dgm:t>
    </dgm:pt>
    <dgm:pt modelId="{E9784FF8-57D2-44FB-ABCD-1F6BCABC69D6}" type="pres">
      <dgm:prSet presAssocID="{51DB657D-8F9E-4D73-A313-826FB2C9A1D6}" presName="linearFlow" presStyleCnt="0">
        <dgm:presLayoutVars>
          <dgm:dir/>
          <dgm:animLvl val="lvl"/>
          <dgm:resizeHandles val="exact"/>
        </dgm:presLayoutVars>
      </dgm:prSet>
      <dgm:spPr/>
    </dgm:pt>
    <dgm:pt modelId="{DB11733A-F020-4177-B7EC-76E07B447B37}" type="pres">
      <dgm:prSet presAssocID="{03A59217-A26A-446C-9C02-CE49B2989C7A}" presName="composite" presStyleCnt="0"/>
      <dgm:spPr/>
    </dgm:pt>
    <dgm:pt modelId="{B0CC255E-FAB5-435D-A8F7-CEA6A7A76CEB}" type="pres">
      <dgm:prSet presAssocID="{03A59217-A26A-446C-9C02-CE49B2989C7A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B5E008-231B-4F00-BB4C-4B7F3E3F7235}" type="pres">
      <dgm:prSet presAssocID="{03A59217-A26A-446C-9C02-CE49B2989C7A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BC57C9-F8A7-49B8-A618-D0BAC8A5D17D}" type="pres">
      <dgm:prSet presAssocID="{2A4A6B5A-DA70-4D51-8F5D-6B3AE545975E}" presName="sp" presStyleCnt="0"/>
      <dgm:spPr/>
    </dgm:pt>
    <dgm:pt modelId="{1F519F75-D4E6-4ACF-BF63-B12B46302537}" type="pres">
      <dgm:prSet presAssocID="{2ECFFC55-A93C-4A05-9B9D-D5FD3C66B967}" presName="composite" presStyleCnt="0"/>
      <dgm:spPr/>
    </dgm:pt>
    <dgm:pt modelId="{E0CE94A1-1C19-4DB4-9ABB-3B7D46A39293}" type="pres">
      <dgm:prSet presAssocID="{2ECFFC55-A93C-4A05-9B9D-D5FD3C66B967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1E0D5F-63EF-43F0-8080-F41268E100C5}" type="pres">
      <dgm:prSet presAssocID="{2ECFFC55-A93C-4A05-9B9D-D5FD3C66B967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5F6337-442D-495C-A635-B3B63473D238}" type="pres">
      <dgm:prSet presAssocID="{D447F476-7168-4987-8844-07B086935D11}" presName="sp" presStyleCnt="0"/>
      <dgm:spPr/>
    </dgm:pt>
    <dgm:pt modelId="{1E4E2799-4EF5-4EA2-876D-2BE9348725A2}" type="pres">
      <dgm:prSet presAssocID="{766DD4A3-B1FF-468A-9662-946D6D2A4F7A}" presName="composite" presStyleCnt="0"/>
      <dgm:spPr/>
    </dgm:pt>
    <dgm:pt modelId="{69E45FB9-147E-471A-BAEF-68F618B7520B}" type="pres">
      <dgm:prSet presAssocID="{766DD4A3-B1FF-468A-9662-946D6D2A4F7A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984E15-2F91-4FD1-A21F-F86F4ECCE883}" type="pres">
      <dgm:prSet presAssocID="{766DD4A3-B1FF-468A-9662-946D6D2A4F7A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E4979E-04C6-4DB3-A1BE-F8D16365E4B8}" type="pres">
      <dgm:prSet presAssocID="{5041BC5D-E301-4552-988D-A31C21670951}" presName="sp" presStyleCnt="0"/>
      <dgm:spPr/>
    </dgm:pt>
    <dgm:pt modelId="{CE9CEB8A-7947-49C1-998E-777D156FE28B}" type="pres">
      <dgm:prSet presAssocID="{D78C62D1-CB2C-4F40-8BED-38EF43D8FE01}" presName="composite" presStyleCnt="0"/>
      <dgm:spPr/>
    </dgm:pt>
    <dgm:pt modelId="{E25E1871-DD04-44D9-A7F5-FAE7445DD94B}" type="pres">
      <dgm:prSet presAssocID="{D78C62D1-CB2C-4F40-8BED-38EF43D8FE01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3415C0-2636-498E-8F2C-AB5E3CBA4358}" type="pres">
      <dgm:prSet presAssocID="{D78C62D1-CB2C-4F40-8BED-38EF43D8FE01}" presName="descendantText" presStyleLbl="alignAcc1" presStyleIdx="3" presStyleCnt="4" custLinFactNeighborX="160" custLinFactNeighborY="-4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7B222C-98AA-4943-9D18-B3EEFF716CB8}" type="presOf" srcId="{6E9593E1-B322-4101-A400-1E9B337D7922}" destId="{E23415C0-2636-498E-8F2C-AB5E3CBA4358}" srcOrd="0" destOrd="0" presId="urn:microsoft.com/office/officeart/2005/8/layout/chevron2"/>
    <dgm:cxn modelId="{9DB2EC35-31B9-4998-BDE0-61AF5CE9C0A4}" srcId="{2ECFFC55-A93C-4A05-9B9D-D5FD3C66B967}" destId="{FAD39073-FACA-4D78-835A-9BF47171BC0F}" srcOrd="0" destOrd="0" parTransId="{7123CD22-3F27-41DB-8AB3-5614621876D2}" sibTransId="{C242E3D3-031D-4D6E-886D-C7829D4C5BA4}"/>
    <dgm:cxn modelId="{8A17C469-0765-427C-8AA2-9BF1C0C643DF}" srcId="{03A59217-A26A-446C-9C02-CE49B2989C7A}" destId="{C295BFCC-0E8F-44E0-A20C-C609D622DEB0}" srcOrd="0" destOrd="0" parTransId="{2B97187F-7D60-4007-A8C2-4EDB300B983A}" sibTransId="{F9AD021E-D5AE-4BA2-B37A-50A8F8D72515}"/>
    <dgm:cxn modelId="{7D0F226D-CF87-4B49-9AB7-9752A38B358C}" srcId="{51DB657D-8F9E-4D73-A313-826FB2C9A1D6}" destId="{D78C62D1-CB2C-4F40-8BED-38EF43D8FE01}" srcOrd="3" destOrd="0" parTransId="{96F29BB5-CBBD-4E00-9358-826A39648480}" sibTransId="{258E7133-E5DD-4FF7-874E-F42950438009}"/>
    <dgm:cxn modelId="{06C4170D-596E-4EC8-8A7B-CC75E8EAB754}" type="presOf" srcId="{766DD4A3-B1FF-468A-9662-946D6D2A4F7A}" destId="{69E45FB9-147E-471A-BAEF-68F618B7520B}" srcOrd="0" destOrd="0" presId="urn:microsoft.com/office/officeart/2005/8/layout/chevron2"/>
    <dgm:cxn modelId="{9A5706BF-A92C-40DC-81D9-07C666E8CE95}" type="presOf" srcId="{FAD39073-FACA-4D78-835A-9BF47171BC0F}" destId="{901E0D5F-63EF-43F0-8080-F41268E100C5}" srcOrd="0" destOrd="0" presId="urn:microsoft.com/office/officeart/2005/8/layout/chevron2"/>
    <dgm:cxn modelId="{B72B54BE-F315-49C3-9549-A0E6C807CF21}" type="presOf" srcId="{D78C62D1-CB2C-4F40-8BED-38EF43D8FE01}" destId="{E25E1871-DD04-44D9-A7F5-FAE7445DD94B}" srcOrd="0" destOrd="0" presId="urn:microsoft.com/office/officeart/2005/8/layout/chevron2"/>
    <dgm:cxn modelId="{618EEC46-DAAA-4BF9-894D-04FF95CFCA95}" type="presOf" srcId="{C295BFCC-0E8F-44E0-A20C-C609D622DEB0}" destId="{D1B5E008-231B-4F00-BB4C-4B7F3E3F7235}" srcOrd="0" destOrd="0" presId="urn:microsoft.com/office/officeart/2005/8/layout/chevron2"/>
    <dgm:cxn modelId="{4B3CB63C-9644-4BC4-94F3-11DD1E84E249}" srcId="{51DB657D-8F9E-4D73-A313-826FB2C9A1D6}" destId="{766DD4A3-B1FF-468A-9662-946D6D2A4F7A}" srcOrd="2" destOrd="0" parTransId="{BF241BC2-7D68-44DF-B272-8981D2417E94}" sibTransId="{5041BC5D-E301-4552-988D-A31C21670951}"/>
    <dgm:cxn modelId="{6DEDD45E-0903-44B6-AB49-A3299DD27399}" srcId="{51DB657D-8F9E-4D73-A313-826FB2C9A1D6}" destId="{03A59217-A26A-446C-9C02-CE49B2989C7A}" srcOrd="0" destOrd="0" parTransId="{4A2BFD57-B249-47CB-9754-8857C09E9108}" sibTransId="{2A4A6B5A-DA70-4D51-8F5D-6B3AE545975E}"/>
    <dgm:cxn modelId="{5A7B141A-7EC8-49EE-A2B4-B6994171989F}" srcId="{51DB657D-8F9E-4D73-A313-826FB2C9A1D6}" destId="{2ECFFC55-A93C-4A05-9B9D-D5FD3C66B967}" srcOrd="1" destOrd="0" parTransId="{EC8AB018-EA82-4F22-9EF6-F7EBDAAE2A6B}" sibTransId="{D447F476-7168-4987-8844-07B086935D11}"/>
    <dgm:cxn modelId="{5B4DD0BF-80AC-4DB2-AD89-C2ADDE95DA75}" type="presOf" srcId="{2ECFFC55-A93C-4A05-9B9D-D5FD3C66B967}" destId="{E0CE94A1-1C19-4DB4-9ABB-3B7D46A39293}" srcOrd="0" destOrd="0" presId="urn:microsoft.com/office/officeart/2005/8/layout/chevron2"/>
    <dgm:cxn modelId="{684F3E36-46D1-40F4-89AE-5E439379D285}" type="presOf" srcId="{51DB657D-8F9E-4D73-A313-826FB2C9A1D6}" destId="{E9784FF8-57D2-44FB-ABCD-1F6BCABC69D6}" srcOrd="0" destOrd="0" presId="urn:microsoft.com/office/officeart/2005/8/layout/chevron2"/>
    <dgm:cxn modelId="{1D4DC755-FF96-4750-AFFB-3F2DD3899FE0}" srcId="{D78C62D1-CB2C-4F40-8BED-38EF43D8FE01}" destId="{6E9593E1-B322-4101-A400-1E9B337D7922}" srcOrd="0" destOrd="0" parTransId="{B5E7D79B-D529-44A3-9088-3D953EBAF65A}" sibTransId="{D1375C70-AEC9-462C-B010-CDE1546BECEF}"/>
    <dgm:cxn modelId="{48D45645-392F-44FF-B2C4-0D36C5694C14}" srcId="{766DD4A3-B1FF-468A-9662-946D6D2A4F7A}" destId="{4106C4BA-5FDE-416D-90ED-0C2745A2910D}" srcOrd="0" destOrd="0" parTransId="{A6FD9032-42DE-4753-886F-D801A268AD4C}" sibTransId="{EEEFEAFA-1C4C-4E7F-82D3-63CD07C93CEB}"/>
    <dgm:cxn modelId="{4D2152B4-1068-46FC-B3DD-7A16EC477009}" type="presOf" srcId="{03A59217-A26A-446C-9C02-CE49B2989C7A}" destId="{B0CC255E-FAB5-435D-A8F7-CEA6A7A76CEB}" srcOrd="0" destOrd="0" presId="urn:microsoft.com/office/officeart/2005/8/layout/chevron2"/>
    <dgm:cxn modelId="{3594AE23-9969-4E9F-8738-DA764BF8A4B6}" type="presOf" srcId="{4106C4BA-5FDE-416D-90ED-0C2745A2910D}" destId="{21984E15-2F91-4FD1-A21F-F86F4ECCE883}" srcOrd="0" destOrd="0" presId="urn:microsoft.com/office/officeart/2005/8/layout/chevron2"/>
    <dgm:cxn modelId="{E3CF42D0-3E3E-46F8-B7EE-1421C8DBA10C}" type="presParOf" srcId="{E9784FF8-57D2-44FB-ABCD-1F6BCABC69D6}" destId="{DB11733A-F020-4177-B7EC-76E07B447B37}" srcOrd="0" destOrd="0" presId="urn:microsoft.com/office/officeart/2005/8/layout/chevron2"/>
    <dgm:cxn modelId="{4AABF0B1-C2B2-4CC1-B8C3-1E67C7CD93B3}" type="presParOf" srcId="{DB11733A-F020-4177-B7EC-76E07B447B37}" destId="{B0CC255E-FAB5-435D-A8F7-CEA6A7A76CEB}" srcOrd="0" destOrd="0" presId="urn:microsoft.com/office/officeart/2005/8/layout/chevron2"/>
    <dgm:cxn modelId="{FAB04564-351A-4DC1-8896-B396B93BC77B}" type="presParOf" srcId="{DB11733A-F020-4177-B7EC-76E07B447B37}" destId="{D1B5E008-231B-4F00-BB4C-4B7F3E3F7235}" srcOrd="1" destOrd="0" presId="urn:microsoft.com/office/officeart/2005/8/layout/chevron2"/>
    <dgm:cxn modelId="{CC0BBDF8-B137-4C99-AFED-7C20DD2CECB8}" type="presParOf" srcId="{E9784FF8-57D2-44FB-ABCD-1F6BCABC69D6}" destId="{EEBC57C9-F8A7-49B8-A618-D0BAC8A5D17D}" srcOrd="1" destOrd="0" presId="urn:microsoft.com/office/officeart/2005/8/layout/chevron2"/>
    <dgm:cxn modelId="{C42D7985-1AC6-4C52-9939-72B66B399D0F}" type="presParOf" srcId="{E9784FF8-57D2-44FB-ABCD-1F6BCABC69D6}" destId="{1F519F75-D4E6-4ACF-BF63-B12B46302537}" srcOrd="2" destOrd="0" presId="urn:microsoft.com/office/officeart/2005/8/layout/chevron2"/>
    <dgm:cxn modelId="{444D5BBB-A63A-41DD-8D3E-3DB88DA48D7D}" type="presParOf" srcId="{1F519F75-D4E6-4ACF-BF63-B12B46302537}" destId="{E0CE94A1-1C19-4DB4-9ABB-3B7D46A39293}" srcOrd="0" destOrd="0" presId="urn:microsoft.com/office/officeart/2005/8/layout/chevron2"/>
    <dgm:cxn modelId="{0D4BE8CC-3481-46D2-8A87-106B547B6173}" type="presParOf" srcId="{1F519F75-D4E6-4ACF-BF63-B12B46302537}" destId="{901E0D5F-63EF-43F0-8080-F41268E100C5}" srcOrd="1" destOrd="0" presId="urn:microsoft.com/office/officeart/2005/8/layout/chevron2"/>
    <dgm:cxn modelId="{3D3CD9CF-F80C-49F1-8305-8E15B1F74CB5}" type="presParOf" srcId="{E9784FF8-57D2-44FB-ABCD-1F6BCABC69D6}" destId="{5C5F6337-442D-495C-A635-B3B63473D238}" srcOrd="3" destOrd="0" presId="urn:microsoft.com/office/officeart/2005/8/layout/chevron2"/>
    <dgm:cxn modelId="{3A4DD9A8-092B-4F0B-B430-E35970098885}" type="presParOf" srcId="{E9784FF8-57D2-44FB-ABCD-1F6BCABC69D6}" destId="{1E4E2799-4EF5-4EA2-876D-2BE9348725A2}" srcOrd="4" destOrd="0" presId="urn:microsoft.com/office/officeart/2005/8/layout/chevron2"/>
    <dgm:cxn modelId="{84080F68-DCA2-4F9C-B895-DF0CD9B49EA7}" type="presParOf" srcId="{1E4E2799-4EF5-4EA2-876D-2BE9348725A2}" destId="{69E45FB9-147E-471A-BAEF-68F618B7520B}" srcOrd="0" destOrd="0" presId="urn:microsoft.com/office/officeart/2005/8/layout/chevron2"/>
    <dgm:cxn modelId="{5C664E39-0E23-48A5-9F97-D660698DAC2C}" type="presParOf" srcId="{1E4E2799-4EF5-4EA2-876D-2BE9348725A2}" destId="{21984E15-2F91-4FD1-A21F-F86F4ECCE883}" srcOrd="1" destOrd="0" presId="urn:microsoft.com/office/officeart/2005/8/layout/chevron2"/>
    <dgm:cxn modelId="{523C7F37-A67D-4855-A501-311CB2174E11}" type="presParOf" srcId="{E9784FF8-57D2-44FB-ABCD-1F6BCABC69D6}" destId="{85E4979E-04C6-4DB3-A1BE-F8D16365E4B8}" srcOrd="5" destOrd="0" presId="urn:microsoft.com/office/officeart/2005/8/layout/chevron2"/>
    <dgm:cxn modelId="{298CBD5C-9ED7-4BA5-B88A-1FCBA34124DC}" type="presParOf" srcId="{E9784FF8-57D2-44FB-ABCD-1F6BCABC69D6}" destId="{CE9CEB8A-7947-49C1-998E-777D156FE28B}" srcOrd="6" destOrd="0" presId="urn:microsoft.com/office/officeart/2005/8/layout/chevron2"/>
    <dgm:cxn modelId="{6B785650-70E8-46E8-919C-B43F8E82B8FC}" type="presParOf" srcId="{CE9CEB8A-7947-49C1-998E-777D156FE28B}" destId="{E25E1871-DD04-44D9-A7F5-FAE7445DD94B}" srcOrd="0" destOrd="0" presId="urn:microsoft.com/office/officeart/2005/8/layout/chevron2"/>
    <dgm:cxn modelId="{3F5E6F21-2007-40DD-B69F-60FBF1E11EE5}" type="presParOf" srcId="{CE9CEB8A-7947-49C1-998E-777D156FE28B}" destId="{E23415C0-2636-498E-8F2C-AB5E3CBA435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CC255E-FAB5-435D-A8F7-CEA6A7A76CEB}">
      <dsp:nvSpPr>
        <dsp:cNvPr id="0" name=""/>
        <dsp:cNvSpPr/>
      </dsp:nvSpPr>
      <dsp:spPr>
        <a:xfrm rot="5400000">
          <a:off x="-221813" y="224074"/>
          <a:ext cx="1478756" cy="1035129"/>
        </a:xfrm>
        <a:prstGeom prst="chevron">
          <a:avLst/>
        </a:prstGeom>
        <a:solidFill>
          <a:schemeClr val="accent2"/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 rot="5400000">
        <a:off x="-221813" y="224074"/>
        <a:ext cx="1478756" cy="1035129"/>
      </dsp:txXfrm>
    </dsp:sp>
    <dsp:sp modelId="{D1B5E008-231B-4F00-BB4C-4B7F3E3F7235}">
      <dsp:nvSpPr>
        <dsp:cNvPr id="0" name=""/>
        <dsp:cNvSpPr/>
      </dsp:nvSpPr>
      <dsp:spPr>
        <a:xfrm rot="5400000">
          <a:off x="4151768" y="-3114378"/>
          <a:ext cx="961191" cy="7194470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1" kern="1200" dirty="0" smtClean="0">
              <a:latin typeface="Arial" pitchFamily="34" charset="0"/>
              <a:cs typeface="Arial" pitchFamily="34" charset="0"/>
            </a:rPr>
            <a:t>Oral iron therapy</a:t>
          </a:r>
          <a:endParaRPr lang="en-US" sz="2800" b="1" kern="1200" dirty="0">
            <a:latin typeface="Arial" pitchFamily="34" charset="0"/>
            <a:cs typeface="Arial" pitchFamily="34" charset="0"/>
          </a:endParaRPr>
        </a:p>
      </dsp:txBody>
      <dsp:txXfrm rot="5400000">
        <a:off x="4151768" y="-3114378"/>
        <a:ext cx="961191" cy="7194470"/>
      </dsp:txXfrm>
    </dsp:sp>
    <dsp:sp modelId="{E0CE94A1-1C19-4DB4-9ABB-3B7D46A39293}">
      <dsp:nvSpPr>
        <dsp:cNvPr id="0" name=""/>
        <dsp:cNvSpPr/>
      </dsp:nvSpPr>
      <dsp:spPr>
        <a:xfrm rot="5400000">
          <a:off x="-221813" y="1558448"/>
          <a:ext cx="1478756" cy="1035129"/>
        </a:xfrm>
        <a:prstGeom prst="chevron">
          <a:avLst/>
        </a:prstGeom>
        <a:solidFill>
          <a:schemeClr val="accent2"/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 rot="5400000">
        <a:off x="-221813" y="1558448"/>
        <a:ext cx="1478756" cy="1035129"/>
      </dsp:txXfrm>
    </dsp:sp>
    <dsp:sp modelId="{901E0D5F-63EF-43F0-8080-F41268E100C5}">
      <dsp:nvSpPr>
        <dsp:cNvPr id="0" name=""/>
        <dsp:cNvSpPr/>
      </dsp:nvSpPr>
      <dsp:spPr>
        <a:xfrm rot="5400000">
          <a:off x="4151768" y="-1780004"/>
          <a:ext cx="961191" cy="7194470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1" kern="1200" dirty="0" smtClean="0">
              <a:latin typeface="Arial" pitchFamily="34" charset="0"/>
              <a:cs typeface="Arial" pitchFamily="34" charset="0"/>
            </a:rPr>
            <a:t>Increase in reticulocytes in 5 – </a:t>
          </a:r>
          <a:r>
            <a:rPr lang="en-US" sz="2800" b="1" kern="1200" dirty="0" smtClean="0">
              <a:latin typeface="Arial" pitchFamily="34" charset="0"/>
              <a:cs typeface="Arial" pitchFamily="34" charset="0"/>
            </a:rPr>
            <a:t>10 </a:t>
          </a:r>
          <a:r>
            <a:rPr lang="en-US" sz="2800" b="1" kern="1200" dirty="0" smtClean="0">
              <a:latin typeface="Arial" pitchFamily="34" charset="0"/>
              <a:cs typeface="Arial" pitchFamily="34" charset="0"/>
            </a:rPr>
            <a:t>days</a:t>
          </a:r>
          <a:endParaRPr lang="en-US" sz="2800" b="1" kern="1200" dirty="0">
            <a:latin typeface="Arial" pitchFamily="34" charset="0"/>
            <a:cs typeface="Arial" pitchFamily="34" charset="0"/>
          </a:endParaRPr>
        </a:p>
      </dsp:txBody>
      <dsp:txXfrm rot="5400000">
        <a:off x="4151768" y="-1780004"/>
        <a:ext cx="961191" cy="7194470"/>
      </dsp:txXfrm>
    </dsp:sp>
    <dsp:sp modelId="{69E45FB9-147E-471A-BAEF-68F618B7520B}">
      <dsp:nvSpPr>
        <dsp:cNvPr id="0" name=""/>
        <dsp:cNvSpPr/>
      </dsp:nvSpPr>
      <dsp:spPr>
        <a:xfrm rot="5400000">
          <a:off x="-221813" y="2892822"/>
          <a:ext cx="1478756" cy="1035129"/>
        </a:xfrm>
        <a:prstGeom prst="chevron">
          <a:avLst/>
        </a:prstGeom>
        <a:solidFill>
          <a:schemeClr val="accent2"/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5400000">
        <a:off x="-221813" y="2892822"/>
        <a:ext cx="1478756" cy="1035129"/>
      </dsp:txXfrm>
    </dsp:sp>
    <dsp:sp modelId="{21984E15-2F91-4FD1-A21F-F86F4ECCE883}">
      <dsp:nvSpPr>
        <dsp:cNvPr id="0" name=""/>
        <dsp:cNvSpPr/>
      </dsp:nvSpPr>
      <dsp:spPr>
        <a:xfrm rot="5400000">
          <a:off x="4151768" y="-445630"/>
          <a:ext cx="961191" cy="7194470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1" kern="1200" dirty="0" smtClean="0">
              <a:latin typeface="Arial" pitchFamily="34" charset="0"/>
              <a:cs typeface="Arial" pitchFamily="34" charset="0"/>
            </a:rPr>
            <a:t>Rise in </a:t>
          </a:r>
          <a:r>
            <a:rPr lang="en-US" sz="2800" b="1" kern="1200" dirty="0" err="1" smtClean="0">
              <a:latin typeface="Arial" pitchFamily="34" charset="0"/>
              <a:cs typeface="Arial" pitchFamily="34" charset="0"/>
            </a:rPr>
            <a:t>Hb</a:t>
          </a:r>
          <a:r>
            <a:rPr lang="en-US" sz="2800" b="1" kern="1200" dirty="0" smtClean="0">
              <a:latin typeface="Arial" pitchFamily="34" charset="0"/>
              <a:cs typeface="Arial" pitchFamily="34" charset="0"/>
            </a:rPr>
            <a:t> at a rate of </a:t>
          </a:r>
          <a:r>
            <a:rPr lang="en-US" sz="2800" b="1" kern="1200" dirty="0" smtClean="0">
              <a:latin typeface="Arial" pitchFamily="34" charset="0"/>
              <a:cs typeface="Arial" pitchFamily="34" charset="0"/>
            </a:rPr>
            <a:t>0.8 </a:t>
          </a:r>
          <a:r>
            <a:rPr lang="en-US" sz="2800" b="1" kern="1200" dirty="0" smtClean="0">
              <a:latin typeface="Arial" pitchFamily="34" charset="0"/>
              <a:cs typeface="Arial" pitchFamily="34" charset="0"/>
            </a:rPr>
            <a:t>gm/dl every 3 weeks till normal</a:t>
          </a:r>
          <a:endParaRPr lang="en-US" sz="2800" b="1" kern="1200" dirty="0">
            <a:latin typeface="Arial" pitchFamily="34" charset="0"/>
            <a:cs typeface="Arial" pitchFamily="34" charset="0"/>
          </a:endParaRPr>
        </a:p>
      </dsp:txBody>
      <dsp:txXfrm rot="5400000">
        <a:off x="4151768" y="-445630"/>
        <a:ext cx="961191" cy="7194470"/>
      </dsp:txXfrm>
    </dsp:sp>
    <dsp:sp modelId="{E25E1871-DD04-44D9-A7F5-FAE7445DD94B}">
      <dsp:nvSpPr>
        <dsp:cNvPr id="0" name=""/>
        <dsp:cNvSpPr/>
      </dsp:nvSpPr>
      <dsp:spPr>
        <a:xfrm rot="5400000">
          <a:off x="-221813" y="4227195"/>
          <a:ext cx="1478756" cy="1035129"/>
        </a:xfrm>
        <a:prstGeom prst="chevron">
          <a:avLst/>
        </a:prstGeom>
        <a:solidFill>
          <a:schemeClr val="accent2"/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5400000">
        <a:off x="-221813" y="4227195"/>
        <a:ext cx="1478756" cy="1035129"/>
      </dsp:txXfrm>
    </dsp:sp>
    <dsp:sp modelId="{E23415C0-2636-498E-8F2C-AB5E3CBA4358}">
      <dsp:nvSpPr>
        <dsp:cNvPr id="0" name=""/>
        <dsp:cNvSpPr/>
      </dsp:nvSpPr>
      <dsp:spPr>
        <a:xfrm rot="5400000">
          <a:off x="4151768" y="884840"/>
          <a:ext cx="961191" cy="7194470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1" kern="1200" dirty="0" smtClean="0">
              <a:latin typeface="Arial" pitchFamily="34" charset="0"/>
              <a:cs typeface="Arial" pitchFamily="34" charset="0"/>
            </a:rPr>
            <a:t>If no response or incomplete response, do additional tests</a:t>
          </a:r>
          <a:endParaRPr lang="en-US" sz="2800" b="1" kern="1200" dirty="0">
            <a:latin typeface="Arial" pitchFamily="34" charset="0"/>
            <a:cs typeface="Arial" pitchFamily="34" charset="0"/>
          </a:endParaRPr>
        </a:p>
      </dsp:txBody>
      <dsp:txXfrm rot="5400000">
        <a:off x="4151768" y="884840"/>
        <a:ext cx="961191" cy="7194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488CD-1F6A-455B-BA2A-3467B31517D9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829B1-4929-473D-98CC-50DE608343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caused by blood loss, insufficient dietary intake, or poor absorption of iron from food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829B1-4929-473D-98CC-50DE608343D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829B1-4929-473D-98CC-50DE608343D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Anaphylaxis which can include difficulty breathing, itching, and rash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829B1-4929-473D-98CC-50DE608343D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615D67C-9047-4DFB-92EE-F5820441496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0A71E7-C477-44EE-967E-A042A40520D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5D67C-9047-4DFB-92EE-F5820441496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0A71E7-C477-44EE-967E-A042A40520D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5D67C-9047-4DFB-92EE-F5820441496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0A71E7-C477-44EE-967E-A042A40520D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5D67C-9047-4DFB-92EE-F5820441496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0A71E7-C477-44EE-967E-A042A40520D0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5D67C-9047-4DFB-92EE-F5820441496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0A71E7-C477-44EE-967E-A042A40520D0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5D67C-9047-4DFB-92EE-F5820441496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0A71E7-C477-44EE-967E-A042A40520D0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5D67C-9047-4DFB-92EE-F5820441496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0A71E7-C477-44EE-967E-A042A40520D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5D67C-9047-4DFB-92EE-F5820441496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0A71E7-C477-44EE-967E-A042A40520D0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5D67C-9047-4DFB-92EE-F5820441496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0A71E7-C477-44EE-967E-A042A40520D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615D67C-9047-4DFB-92EE-F5820441496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0A71E7-C477-44EE-967E-A042A40520D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615D67C-9047-4DFB-92EE-F5820441496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0A71E7-C477-44EE-967E-A042A40520D0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615D67C-9047-4DFB-92EE-F5820441496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D0A71E7-C477-44EE-967E-A042A40520D0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jo/url?sa=i&amp;rct=j&amp;q=&amp;esrc=s&amp;source=images&amp;cd=&amp;cad=rja&amp;uact=8&amp;ved=0ahUKEwjaufCB3vfJAhWFVxoKHd4EDyIQjRwIBw&amp;url=https://www.mutah.edu.jo/National-sec/index.htm&amp;psig=AFQjCNF9gqZMCJ2L1WCSX58F8SAdyG2nUw&amp;ust=1451157741830854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Autofit/>
          </a:bodyPr>
          <a:lstStyle/>
          <a:p>
            <a:pPr rtl="0"/>
            <a:r>
              <a:rPr lang="en-US" b="1" dirty="0" smtClean="0">
                <a:latin typeface="Arial" pitchFamily="34" charset="0"/>
                <a:cs typeface="Arial" pitchFamily="34" charset="0"/>
              </a:rPr>
              <a:t>Anemia with pregnancy</a:t>
            </a:r>
            <a:endParaRPr lang="ar-JO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38600"/>
            <a:ext cx="7772400" cy="1199704"/>
          </a:xfrm>
        </p:spPr>
        <p:txBody>
          <a:bodyPr/>
          <a:lstStyle/>
          <a:p>
            <a:pPr rtl="0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Ahlam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Al-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Kharabsheh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rtl="0"/>
            <a:endParaRPr lang="ar-JO" dirty="0"/>
          </a:p>
        </p:txBody>
      </p:sp>
      <p:pic>
        <p:nvPicPr>
          <p:cNvPr id="4" name="Picture 9" descr="https://www.mutah.edu.jo/National-sec/images/mutah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0"/>
            <a:ext cx="1371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90572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800" b="1" dirty="0" smtClean="0"/>
          </a:p>
          <a:p>
            <a:pPr algn="l" rtl="0"/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Oral 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iron </a:t>
            </a:r>
            <a:endParaRPr lang="en-US" sz="28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l" rtl="0"/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If </a:t>
            </a:r>
            <a:r>
              <a:rPr lang="en-US" dirty="0">
                <a:latin typeface="Arial" pitchFamily="34" charset="0"/>
                <a:cs typeface="Arial" pitchFamily="34" charset="0"/>
              </a:rPr>
              <a:t>there is enough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time, oral </a:t>
            </a:r>
            <a:r>
              <a:rPr lang="en-US" dirty="0">
                <a:latin typeface="Arial" pitchFamily="34" charset="0"/>
                <a:cs typeface="Arial" pitchFamily="34" charset="0"/>
              </a:rPr>
              <a:t>iron is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first line treatment </a:t>
            </a:r>
            <a:r>
              <a:rPr lang="en-US" dirty="0">
                <a:latin typeface="Arial" pitchFamily="34" charset="0"/>
                <a:cs typeface="Arial" pitchFamily="34" charset="0"/>
              </a:rPr>
              <a:t>(ferrous salts = elemental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iron).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</a:t>
            </a:r>
            <a:r>
              <a:rPr lang="en-US" dirty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he </a:t>
            </a:r>
            <a:r>
              <a:rPr lang="en-US" dirty="0">
                <a:latin typeface="Arial" pitchFamily="34" charset="0"/>
                <a:cs typeface="Arial" pitchFamily="34" charset="0"/>
              </a:rPr>
              <a:t>recommended dose is </a:t>
            </a:r>
            <a:r>
              <a:rPr lang="en-US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120-240 mg of elemental iron per </a:t>
            </a:r>
            <a:r>
              <a:rPr lang="en-US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 </a:t>
            </a:r>
            <a:r>
              <a:rPr lang="en-US" dirty="0">
                <a:latin typeface="Arial" pitchFamily="34" charset="0"/>
                <a:cs typeface="Arial" pitchFamily="34" charset="0"/>
              </a:rPr>
              <a:t>maximum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increase </a:t>
            </a:r>
            <a:r>
              <a:rPr lang="en-US" dirty="0">
                <a:latin typeface="Arial" pitchFamily="34" charset="0"/>
                <a:cs typeface="Arial" pitchFamily="34" charset="0"/>
              </a:rPr>
              <a:t>in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Hb</a:t>
            </a:r>
            <a:r>
              <a:rPr lang="en-US" dirty="0">
                <a:latin typeface="Arial" pitchFamily="34" charset="0"/>
                <a:cs typeface="Arial" pitchFamily="34" charset="0"/>
              </a:rPr>
              <a:t> is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0.8 </a:t>
            </a:r>
            <a:r>
              <a:rPr lang="en-US" dirty="0">
                <a:latin typeface="Arial" pitchFamily="34" charset="0"/>
                <a:cs typeface="Arial" pitchFamily="34" charset="0"/>
              </a:rPr>
              <a:t>g/dl per week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S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ide 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effects </a:t>
            </a:r>
            <a:r>
              <a:rPr lang="en-US" dirty="0">
                <a:latin typeface="Arial" pitchFamily="34" charset="0"/>
                <a:cs typeface="Arial" pitchFamily="34" charset="0"/>
              </a:rPr>
              <a:t>of oral iron are related to the amount of elemental iron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contained. 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There </a:t>
            </a:r>
            <a:r>
              <a:rPr lang="en-US" dirty="0">
                <a:latin typeface="Arial" pitchFamily="34" charset="0"/>
                <a:cs typeface="Arial" pitchFamily="34" charset="0"/>
              </a:rPr>
              <a:t>is  a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40 % risk </a:t>
            </a:r>
            <a:r>
              <a:rPr lang="en-US" dirty="0">
                <a:latin typeface="Arial" pitchFamily="34" charset="0"/>
                <a:cs typeface="Arial" pitchFamily="34" charset="0"/>
              </a:rPr>
              <a:t>of side effects with oral iron preparations, mainly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gastrointestinal </a:t>
            </a:r>
            <a:r>
              <a:rPr lang="en-US" dirty="0">
                <a:latin typeface="Arial" pitchFamily="34" charset="0"/>
                <a:cs typeface="Arial" pitchFamily="34" charset="0"/>
              </a:rPr>
              <a:t>, and this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can </a:t>
            </a:r>
            <a:r>
              <a:rPr lang="en-US" dirty="0">
                <a:latin typeface="Arial" pitchFamily="34" charset="0"/>
                <a:cs typeface="Arial" pitchFamily="34" charset="0"/>
              </a:rPr>
              <a:t>have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 direct </a:t>
            </a:r>
            <a:r>
              <a:rPr lang="en-US" dirty="0">
                <a:latin typeface="Arial" pitchFamily="34" charset="0"/>
                <a:cs typeface="Arial" pitchFamily="34" charset="0"/>
              </a:rPr>
              <a:t>effect on tolerance and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compliance.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V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itamin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C</a:t>
            </a:r>
            <a:r>
              <a:rPr lang="en-US" dirty="0">
                <a:latin typeface="Arial" pitchFamily="34" charset="0"/>
                <a:cs typeface="Arial" pitchFamily="34" charset="0"/>
              </a:rPr>
              <a:t> taken simultaneously aids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absoption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hence </a:t>
            </a:r>
            <a:r>
              <a:rPr lang="en-US" dirty="0">
                <a:latin typeface="Arial" pitchFamily="34" charset="0"/>
                <a:cs typeface="Arial" pitchFamily="34" charset="0"/>
              </a:rPr>
              <a:t>common advice to take iron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with </a:t>
            </a:r>
            <a:r>
              <a:rPr lang="en-US" dirty="0">
                <a:latin typeface="Arial" pitchFamily="34" charset="0"/>
                <a:cs typeface="Arial" pitchFamily="34" charset="0"/>
              </a:rPr>
              <a:t>fresh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orange juice.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Avoid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consuming tea and coffee during or shortly after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medication, preferably  taken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>
                <a:latin typeface="Arial" pitchFamily="34" charset="0"/>
                <a:cs typeface="Arial" pitchFamily="34" charset="0"/>
              </a:rPr>
              <a:t>on an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empty </a:t>
            </a:r>
            <a:r>
              <a:rPr lang="en-US" dirty="0">
                <a:latin typeface="Arial" pitchFamily="34" charset="0"/>
                <a:cs typeface="Arial" pitchFamily="34" charset="0"/>
              </a:rPr>
              <a:t>stomach one hour before meals. Iron should be given two hours before,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or </a:t>
            </a:r>
            <a:r>
              <a:rPr lang="en-US" dirty="0">
                <a:latin typeface="Arial" pitchFamily="34" charset="0"/>
                <a:cs typeface="Arial" pitchFamily="34" charset="0"/>
              </a:rPr>
              <a:t>four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hours after</a:t>
            </a:r>
            <a:r>
              <a:rPr lang="en-US" dirty="0">
                <a:latin typeface="Arial" pitchFamily="34" charset="0"/>
                <a:cs typeface="Arial" pitchFamily="34" charset="0"/>
              </a:rPr>
              <a:t>, ingestion of antacids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799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358775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Therapeutic Trial of Iron</a:t>
            </a:r>
          </a:p>
        </p:txBody>
      </p:sp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381000" y="1371600"/>
          <a:ext cx="8229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DShot_540x54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200400" cy="3200400"/>
          </a:xfrm>
          <a:prstGeom prst="rect">
            <a:avLst/>
          </a:prstGeom>
        </p:spPr>
      </p:pic>
      <p:pic>
        <p:nvPicPr>
          <p:cNvPr id="3" name="Picture 2" descr="Iron_and_Folic_Acid_Table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90800" y="0"/>
            <a:ext cx="3886200" cy="3048000"/>
          </a:xfrm>
          <a:prstGeom prst="rect">
            <a:avLst/>
          </a:prstGeom>
        </p:spPr>
      </p:pic>
      <p:pic>
        <p:nvPicPr>
          <p:cNvPr id="4" name="Picture 3" descr="41YT2htEpBL__SY300_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3581400"/>
            <a:ext cx="2857500" cy="2857500"/>
          </a:xfrm>
          <a:prstGeom prst="rect">
            <a:avLst/>
          </a:prstGeom>
        </p:spPr>
      </p:pic>
      <p:pic>
        <p:nvPicPr>
          <p:cNvPr id="5" name="Picture 4" descr="41h8oTNW7zL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429000" y="3581400"/>
            <a:ext cx="2209800" cy="2914650"/>
          </a:xfrm>
          <a:prstGeom prst="rect">
            <a:avLst/>
          </a:prstGeom>
        </p:spPr>
      </p:pic>
      <p:pic>
        <p:nvPicPr>
          <p:cNvPr id="6" name="Picture 5" descr="fer21084_l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867400" y="2590800"/>
            <a:ext cx="3276600" cy="403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261" y="0"/>
            <a:ext cx="915626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/>
              <a:t> </a:t>
            </a:r>
            <a:endParaRPr lang="en-US" dirty="0" smtClean="0"/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Choice of preparation :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The most appropriate oral iron therapy is use of a tablet</a:t>
            </a:r>
          </a:p>
          <a:p>
            <a:pPr algn="l" rtl="0"/>
            <a:r>
              <a:rPr lang="en-US" sz="1600" dirty="0" smtClean="0">
                <a:latin typeface="Arial" pitchFamily="34" charset="0"/>
                <a:cs typeface="Arial" pitchFamily="34" charset="0"/>
              </a:rPr>
              <a:t>   containing ferrous salts, such as :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●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Ferrous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fumarate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106 mg elemental iron/tablet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●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Ferrous sulfate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65 mg elemental iron/tablet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●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Ferrous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gluconate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28 to 36 mg iron/tablet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Follow up :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Re-check </a:t>
            </a:r>
            <a:r>
              <a:rPr lang="en-US" dirty="0">
                <a:latin typeface="Arial" pitchFamily="34" charset="0"/>
                <a:cs typeface="Arial" pitchFamily="34" charset="0"/>
              </a:rPr>
              <a:t>complete blood picture every 4 weeks. Once 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]  is </a:t>
            </a:r>
            <a:r>
              <a:rPr lang="en-US" dirty="0">
                <a:latin typeface="Arial" pitchFamily="34" charset="0"/>
                <a:cs typeface="Arial" pitchFamily="34" charset="0"/>
              </a:rPr>
              <a:t>in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>
                <a:latin typeface="Arial" pitchFamily="34" charset="0"/>
                <a:cs typeface="Arial" pitchFamily="34" charset="0"/>
              </a:rPr>
              <a:t>normal range, continue oral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iron treatment until </a:t>
            </a:r>
            <a:r>
              <a:rPr lang="en-US" dirty="0">
                <a:latin typeface="Arial" pitchFamily="34" charset="0"/>
                <a:cs typeface="Arial" pitchFamily="34" charset="0"/>
              </a:rPr>
              <a:t>completion of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breastfeeding 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(with lower dose).</a:t>
            </a:r>
          </a:p>
          <a:p>
            <a:pPr algn="l" rtl="0"/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Parenteral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iron 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 IM 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&amp; IV 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Indication : For those can not be managed with oral therapy because of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lack of 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compliance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severe gastrointestinal side effects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u="sng" dirty="0" err="1" smtClean="0">
                <a:latin typeface="Arial" pitchFamily="34" charset="0"/>
                <a:cs typeface="Arial" pitchFamily="34" charset="0"/>
              </a:rPr>
              <a:t>malabsorption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     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isk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of anaphylactic-type reactions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>
                <a:latin typeface="Arial" pitchFamily="34" charset="0"/>
                <a:cs typeface="Arial" pitchFamily="34" charset="0"/>
              </a:rPr>
              <a:t>So the recommendation that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resuscitation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>
                <a:latin typeface="Arial" pitchFamily="34" charset="0"/>
                <a:cs typeface="Arial" pitchFamily="34" charset="0"/>
              </a:rPr>
              <a:t>equipment 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personnel </a:t>
            </a:r>
            <a:r>
              <a:rPr lang="en-US" dirty="0">
                <a:latin typeface="Arial" pitchFamily="34" charset="0"/>
                <a:cs typeface="Arial" pitchFamily="34" charset="0"/>
              </a:rPr>
              <a:t>trained in the detection and treatment of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anaphylactic-type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>
                <a:latin typeface="Arial" pitchFamily="34" charset="0"/>
                <a:cs typeface="Arial" pitchFamily="34" charset="0"/>
              </a:rPr>
              <a:t>reactions be readily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available </a:t>
            </a:r>
            <a:r>
              <a:rPr lang="en-US" dirty="0">
                <a:latin typeface="Arial" pitchFamily="34" charset="0"/>
                <a:cs typeface="Arial" pitchFamily="34" charset="0"/>
              </a:rPr>
              <a:t>during administration of all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parenteral iron preparations.</a:t>
            </a:r>
          </a:p>
        </p:txBody>
      </p:sp>
    </p:spTree>
    <p:extLst>
      <p:ext uri="{BB962C8B-B14F-4D97-AF65-F5344CB8AC3E}">
        <p14:creationId xmlns:p14="http://schemas.microsoft.com/office/powerpoint/2010/main" xmlns="" val="73408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2401"/>
            <a:ext cx="7056784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4876800" y="3733800"/>
            <a:ext cx="4876800" cy="1200329"/>
          </a:xfrm>
          <a:prstGeom prst="rect">
            <a:avLst/>
          </a:prstGeom>
          <a:solidFill>
            <a:srgbClr val="FF0000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Total iron deficit = Body weight [kg] x (Target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Hb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– Actual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Hb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[g/l] x 2.4 + Iron stores [mg]</a:t>
            </a:r>
          </a:p>
        </p:txBody>
      </p:sp>
    </p:spTree>
    <p:extLst>
      <p:ext uri="{BB962C8B-B14F-4D97-AF65-F5344CB8AC3E}">
        <p14:creationId xmlns:p14="http://schemas.microsoft.com/office/powerpoint/2010/main" xmlns="" val="228939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726 0.00231 L 0.61893 0.002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60153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dirty="0" smtClean="0"/>
          </a:p>
          <a:p>
            <a:pPr algn="l" rtl="0"/>
            <a:endParaRPr lang="en-US" sz="2800" b="1" dirty="0" smtClean="0"/>
          </a:p>
          <a:p>
            <a:pPr algn="l" rtl="0"/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Blood transfusion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● Indications:</a:t>
            </a:r>
          </a:p>
          <a:p>
            <a:pPr algn="l" rtl="0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Towards the end of pregnancy,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no time to achieve reasonable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concentration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before delivery using iron therapy (oral &amp; parenteral).</a:t>
            </a:r>
          </a:p>
          <a:p>
            <a:pPr algn="l" rtl="0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For </a:t>
            </a:r>
            <a:r>
              <a:rPr lang="en-US" dirty="0">
                <a:latin typeface="Arial" pitchFamily="34" charset="0"/>
                <a:cs typeface="Arial" pitchFamily="34" charset="0"/>
              </a:rPr>
              <a:t>the patient who is </a:t>
            </a:r>
            <a:r>
              <a:rPr lang="en-US" u="sng" dirty="0" err="1">
                <a:latin typeface="Arial" pitchFamily="34" charset="0"/>
                <a:cs typeface="Arial" pitchFamily="34" charset="0"/>
              </a:rPr>
              <a:t>hemodynamically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unstable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 rtl="0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3-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Severe iron deficiency anemia (</a:t>
            </a:r>
            <a:r>
              <a:rPr lang="en-US" u="sng" dirty="0" err="1" smtClean="0">
                <a:latin typeface="Arial" pitchFamily="34" charset="0"/>
                <a:cs typeface="Arial" pitchFamily="34" charset="0"/>
              </a:rPr>
              <a:t>Hb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 &lt;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7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g/dl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● Transfusion is the </a:t>
            </a:r>
            <a:r>
              <a:rPr lang="en-US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most rapid way to increase </a:t>
            </a:r>
            <a:r>
              <a:rPr lang="en-US" b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Hb</a:t>
            </a:r>
            <a:r>
              <a:rPr lang="en-US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concentration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but is a relatively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slow way to</a:t>
            </a:r>
            <a:r>
              <a:rPr lang="en-US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increase iron stores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● Each </a:t>
            </a:r>
            <a:r>
              <a:rPr lang="en-US" dirty="0">
                <a:latin typeface="Arial" pitchFamily="34" charset="0"/>
                <a:cs typeface="Arial" pitchFamily="34" charset="0"/>
              </a:rPr>
              <a:t>unit of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packed RBCs with </a:t>
            </a:r>
            <a:r>
              <a:rPr lang="en-US" dirty="0">
                <a:latin typeface="Arial" pitchFamily="34" charset="0"/>
                <a:cs typeface="Arial" pitchFamily="34" charset="0"/>
              </a:rPr>
              <a:t>a volume of 300 mL contains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approximately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>
                <a:latin typeface="Arial" pitchFamily="34" charset="0"/>
                <a:cs typeface="Arial" pitchFamily="34" charset="0"/>
              </a:rPr>
              <a:t>200 mL of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red </a:t>
            </a:r>
            <a:r>
              <a:rPr lang="en-US" dirty="0">
                <a:latin typeface="Arial" pitchFamily="34" charset="0"/>
                <a:cs typeface="Arial" pitchFamily="34" charset="0"/>
              </a:rPr>
              <a:t>cells and 200 mg of iron in the form of hemoglobin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heme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Transfusion of one unit of packed RBCs to an </a:t>
            </a:r>
            <a:r>
              <a:rPr lang="en-US" dirty="0">
                <a:latin typeface="Arial" pitchFamily="34" charset="0"/>
                <a:cs typeface="Arial" pitchFamily="34" charset="0"/>
              </a:rPr>
              <a:t>adult will raise the hematocrit by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roughly </a:t>
            </a:r>
            <a:r>
              <a:rPr lang="en-US" dirty="0">
                <a:latin typeface="Arial" pitchFamily="34" charset="0"/>
                <a:cs typeface="Arial" pitchFamily="34" charset="0"/>
              </a:rPr>
              <a:t>3 percentage points 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and the </a:t>
            </a:r>
            <a:r>
              <a:rPr lang="en-US" dirty="0">
                <a:latin typeface="Arial" pitchFamily="34" charset="0"/>
                <a:cs typeface="Arial" pitchFamily="34" charset="0"/>
              </a:rPr>
              <a:t>hemoglobin by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approximately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g/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l" rtl="0"/>
            <a:endParaRPr lang="en-US" dirty="0"/>
          </a:p>
          <a:p>
            <a:pPr algn="l" rtl="0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324217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8941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endParaRPr lang="en-US" sz="3600" b="1" dirty="0" smtClean="0"/>
          </a:p>
          <a:p>
            <a:pPr algn="ctr" rtl="0"/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Folate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deficiency 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Aetiology</a:t>
            </a:r>
            <a:r>
              <a:rPr lang="en-US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: 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▪ There is a significant increase in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folate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requirements during pregnancy because of the 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increased cell replication that is taking place in the fetus , uterus and bone marrow (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increase in red cell mass ). Plasma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folate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concentrations decrease throughout 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pregnancy , reaching half  the non-pregnant levels by term.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▪ The incidence is higher in multiple pregnancies and closely spaced successive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pregnancies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** Daily requirement is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800ug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Consequences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342900" indent="-342900" algn="l" rtl="0">
              <a:buAutoNum type="arabicParenR"/>
            </a:pP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Neural tube defects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there are a clear links between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periconceptional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folate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deficiency and neural tube defects, hence the advice that all women planning pregnancy should take 400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ug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/day of folic acid and continue this for the first 12 weeks of pregnancy until the neural tube is closed.</a:t>
            </a:r>
          </a:p>
          <a:p>
            <a:pPr marL="342900" indent="-342900" algn="l" rtl="0">
              <a:buAutoNum type="arabicParenR"/>
            </a:pP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Cleft lip and palate.</a:t>
            </a:r>
          </a:p>
          <a:p>
            <a:pPr marL="342900" indent="-342900" algn="l" rtl="0">
              <a:buAutoNum type="arabicParenR"/>
            </a:pPr>
            <a:endParaRPr lang="en-US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 rtl="0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Megaloblastic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anemia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l" rtl="0">
              <a:buAutoNum type="arabicParenR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Treatment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en-US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5 mg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folic acid  per day and continue throughout the pregnancy.</a:t>
            </a:r>
          </a:p>
          <a:p>
            <a:pPr algn="l" rtl="0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38921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1"/>
            <a:ext cx="7772400" cy="914400"/>
          </a:xfrm>
        </p:spPr>
        <p:txBody>
          <a:bodyPr>
            <a:normAutofit/>
          </a:bodyPr>
          <a:lstStyle/>
          <a:p>
            <a:pPr algn="l"/>
            <a:r>
              <a:rPr lang="en-US" sz="24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Conditions that require </a:t>
            </a:r>
            <a:r>
              <a:rPr lang="en-US" sz="2400" b="0" dirty="0" err="1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folate</a:t>
            </a:r>
            <a:r>
              <a:rPr lang="en-US" sz="24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supplements:</a:t>
            </a:r>
            <a:endParaRPr lang="en-US" sz="2400" b="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686800" cy="53340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latin typeface="Arial" pitchFamily="34" charset="0"/>
                <a:cs typeface="Arial" pitchFamily="34" charset="0"/>
              </a:rPr>
              <a:t>1- All pregnant epileptic women who take anti-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convulsants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000" dirty="0" smtClean="0">
                <a:latin typeface="Arial" pitchFamily="34" charset="0"/>
                <a:cs typeface="Arial" pitchFamily="34" charset="0"/>
              </a:rPr>
              <a:t>2- Women with hemolytic anemia, such as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hemoglobinopathies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red cell</a:t>
            </a:r>
          </a:p>
          <a:p>
            <a:pPr algn="l"/>
            <a:r>
              <a:rPr lang="en-US" sz="2000" dirty="0" smtClean="0">
                <a:latin typeface="Arial" pitchFamily="34" charset="0"/>
                <a:cs typeface="Arial" pitchFamily="34" charset="0"/>
              </a:rPr>
              <a:t>    membrane and enzyme disorders.</a:t>
            </a:r>
          </a:p>
          <a:p>
            <a:pPr algn="l"/>
            <a:r>
              <a:rPr lang="en-US" sz="2000" dirty="0" smtClean="0">
                <a:latin typeface="Arial" pitchFamily="34" charset="0"/>
                <a:cs typeface="Arial" pitchFamily="34" charset="0"/>
              </a:rPr>
              <a:t>3- Lactating mothers?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Red cell and serum Vitamin B12 concentrations decrease during pregnancy,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due to increase tissue uptake under the influence of estrogen and preferential transport to the fetus.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Adult stores are 300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or more and these are affected by pregnancy as minimal amount is required for fetal development, so fetal risks are rare.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It is rare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	Occurs in patients with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gastrectomy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, ileitis, distal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illeal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resection, pernicious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anaemia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 intestinal parasites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diphilobothrium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latum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Crohn’s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disease. Dietary deficiency is seen in strict vegetarian.</a:t>
            </a:r>
            <a:endParaRPr lang="en-US" sz="2000" dirty="0" smtClean="0"/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Clinical manifestations: numbness &amp;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paresthesia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of the fingers &amp; toes, followed by weakness, ataxia and poor concentration. Changes in mental status may occur.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Diagnosis:</a:t>
            </a:r>
            <a:endParaRPr lang="en-US" sz="2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Peripheral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smear (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hypersegmented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neutrophils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 oval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macrocytes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  Howell-Jolly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bodies </a:t>
            </a:r>
          </a:p>
          <a:p>
            <a:pPr lvl="2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sz="2000" dirty="0" smtClean="0">
                <a:latin typeface="Arial" pitchFamily="34" charset="0"/>
                <a:cs typeface="Arial" pitchFamily="34" charset="0"/>
              </a:rPr>
              <a:t>Vitamin B12 level &lt; 80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pico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g/ml.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Vitamin B12 deficiency</a:t>
            </a:r>
            <a:endParaRPr lang="en-US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228601"/>
            <a:ext cx="8534400" cy="838200"/>
          </a:xfrm>
        </p:spPr>
        <p:txBody>
          <a:bodyPr>
            <a:normAutofit/>
          </a:bodyPr>
          <a:lstStyle/>
          <a:p>
            <a:pPr algn="l"/>
            <a:r>
              <a:rPr lang="en-US" sz="24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Diagnosis</a:t>
            </a:r>
            <a:r>
              <a:rPr lang="en-US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in pregnancy: if suspected, look for the etiology. </a:t>
            </a:r>
            <a:endParaRPr lang="en-US" sz="2400" b="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1000" y="533400"/>
            <a:ext cx="8077200" cy="4277911"/>
          </a:xfrm>
        </p:spPr>
        <p:txBody>
          <a:bodyPr>
            <a:normAutofit/>
          </a:bodyPr>
          <a:lstStyle/>
          <a:p>
            <a:pPr algn="l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Treatment of </a:t>
            </a:r>
            <a:r>
              <a:rPr lang="en-US" sz="2400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vit</a:t>
            </a:r>
            <a:r>
              <a:rPr lang="en-US" sz="24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B12 Deficiency:</a:t>
            </a:r>
            <a:r>
              <a:rPr lang="en-US" sz="2000" u="sng" dirty="0" smtClean="0"/>
              <a:t/>
            </a:r>
            <a:br>
              <a:rPr lang="en-US" sz="2000" u="sng" dirty="0" smtClean="0"/>
            </a:b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Cyanocobalamin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or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hydroxycobalmin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1mg, 3 times a week for 2 weeks and then every 3 months.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9458" y="0"/>
            <a:ext cx="9173457" cy="60324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sz="2000" b="1" dirty="0" smtClean="0"/>
          </a:p>
          <a:p>
            <a:pPr algn="l" rtl="0"/>
            <a:endParaRPr lang="en-US" sz="2000" b="1" dirty="0"/>
          </a:p>
          <a:p>
            <a:pPr algn="l" rtl="0"/>
            <a:endParaRPr lang="en-US" sz="2000" b="1" dirty="0" smtClean="0"/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Anemia: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 pathological condition in which the oxygen –carrying capacity of red blood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cells is insufficient to meet the body’s needs.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World health organization( WHO 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Hb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&lt; 11 g/dl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Centers for disease control and prevention of North America (CDC)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l" rtl="0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</a:t>
            </a:r>
          </a:p>
          <a:p>
            <a:pPr algn="l" rtl="0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Hb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&lt; 11 g/dl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 the first and third trimesters and </a:t>
            </a:r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Hb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&lt; 10.5 g/dl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 the second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       trimester. Postpartum anemia is 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Hb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&lt; 10 g /dl.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● Anemia is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most common medical disorder of pregnancy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Around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30-50%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of </a:t>
            </a:r>
          </a:p>
          <a:p>
            <a:pPr algn="l" rtl="0"/>
            <a:r>
              <a:rPr lang="en-US" sz="1400" dirty="0" smtClean="0">
                <a:latin typeface="Arial" pitchFamily="34" charset="0"/>
                <a:cs typeface="Arial" pitchFamily="34" charset="0"/>
              </a:rPr>
              <a:t>    women become anemic during pregnancy,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with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iron deficiency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being responsible in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more than 90% of cases. The incidence of  </a:t>
            </a:r>
            <a:r>
              <a:rPr lang="en-US" u="sng" dirty="0" err="1" smtClean="0">
                <a:latin typeface="Arial" pitchFamily="34" charset="0"/>
                <a:cs typeface="Arial" pitchFamily="34" charset="0"/>
              </a:rPr>
              <a:t>folate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 deficiency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is around 5%.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Rare types include :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vitamin B12 deficiency, sickle cell disease,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thalassemia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others.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  <a:p>
            <a:pPr algn="l" rtl="0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377412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Normal </a:t>
            </a:r>
            <a:r>
              <a:rPr kumimoji="0" lang="en-US" sz="4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Hb</a:t>
            </a: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/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Hb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composed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96-97%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Hb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2-3%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Hb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A2 hemoglobin alpha 2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Less than 1% fetal hemoglobin </a:t>
            </a:r>
          </a:p>
          <a:p>
            <a:pPr marL="13716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endParaRPr lang="en-US" sz="3600" b="1" dirty="0" smtClean="0"/>
          </a:p>
          <a:p>
            <a:pPr algn="ctr" rtl="0"/>
            <a:endParaRPr lang="en-US" sz="3600" b="1" dirty="0" smtClean="0"/>
          </a:p>
          <a:p>
            <a:pPr algn="ctr" rtl="0"/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Pregnancy 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 women with sickle cell 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disease 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(SCD)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● SCD </a:t>
            </a:r>
            <a:r>
              <a:rPr lang="en-US" dirty="0">
                <a:latin typeface="Arial" pitchFamily="34" charset="0"/>
                <a:cs typeface="Arial" pitchFamily="34" charset="0"/>
              </a:rPr>
              <a:t>is a group of inherited single-gene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autosomal recessive disorders </a:t>
            </a:r>
            <a:r>
              <a:rPr lang="en-US" dirty="0">
                <a:latin typeface="Arial" pitchFamily="34" charset="0"/>
                <a:cs typeface="Arial" pitchFamily="34" charset="0"/>
              </a:rPr>
              <a:t>caused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by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>
                <a:latin typeface="Arial" pitchFamily="34" charset="0"/>
                <a:cs typeface="Arial" pitchFamily="34" charset="0"/>
              </a:rPr>
              <a:t>the ‘sickle’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gene</a:t>
            </a:r>
            <a:r>
              <a:rPr lang="en-US" dirty="0">
                <a:latin typeface="Arial" pitchFamily="34" charset="0"/>
                <a:cs typeface="Arial" pitchFamily="34" charset="0"/>
              </a:rPr>
              <a:t>, which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affects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haemoglobin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structure.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SCD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has its origins in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sub-</a:t>
            </a:r>
          </a:p>
          <a:p>
            <a:pPr algn="l" rtl="0"/>
            <a:r>
              <a:rPr lang="en-US" sz="1400" dirty="0" smtClean="0">
                <a:latin typeface="Arial" pitchFamily="34" charset="0"/>
                <a:cs typeface="Arial" pitchFamily="34" charset="0"/>
              </a:rPr>
              <a:t>     Saharan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Africa and the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Middle East,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hence it is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most prevalent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in individuals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of  African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descent as well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1400" dirty="0" smtClean="0">
                <a:latin typeface="Arial" pitchFamily="34" charset="0"/>
                <a:cs typeface="Arial" pitchFamily="34" charset="0"/>
              </a:rPr>
              <a:t>      as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in the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Caribbean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Middle East, parts of India and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the Mediterranean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and South and Central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America.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● SCD </a:t>
            </a:r>
            <a:r>
              <a:rPr lang="en-US" dirty="0">
                <a:latin typeface="Arial" pitchFamily="34" charset="0"/>
                <a:cs typeface="Arial" pitchFamily="34" charset="0"/>
              </a:rPr>
              <a:t>is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most common inherited condition worldwide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About 300 000 children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1400" dirty="0" smtClean="0">
                <a:latin typeface="Arial" pitchFamily="34" charset="0"/>
                <a:cs typeface="Arial" pitchFamily="34" charset="0"/>
              </a:rPr>
              <a:t>     with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SCD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are born each year; two-thirds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of these births are in Africa.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● Although </a:t>
            </a:r>
            <a:r>
              <a:rPr lang="en-US" dirty="0">
                <a:latin typeface="Arial" pitchFamily="34" charset="0"/>
                <a:cs typeface="Arial" pitchFamily="34" charset="0"/>
              </a:rPr>
              <a:t>most pregnancies complicated by maternal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SCD are likely to result </a:t>
            </a:r>
            <a:r>
              <a:rPr lang="en-US" dirty="0">
                <a:latin typeface="Arial" pitchFamily="34" charset="0"/>
                <a:cs typeface="Arial" pitchFamily="34" charset="0"/>
              </a:rPr>
              <a:t>in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live 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birth</a:t>
            </a:r>
            <a:r>
              <a:rPr lang="en-US" dirty="0">
                <a:latin typeface="Arial" pitchFamily="34" charset="0"/>
                <a:cs typeface="Arial" pitchFamily="34" charset="0"/>
              </a:rPr>
              <a:t>, these pregnancies are at increased risk of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obstetrical</a:t>
            </a:r>
            <a:r>
              <a:rPr lang="en-US" dirty="0">
                <a:latin typeface="Arial" pitchFamily="34" charset="0"/>
                <a:cs typeface="Arial" pitchFamily="34" charset="0"/>
              </a:rPr>
              <a:t> 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fetal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complications,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>
                <a:latin typeface="Arial" pitchFamily="34" charset="0"/>
                <a:cs typeface="Arial" pitchFamily="34" charset="0"/>
              </a:rPr>
              <a:t>as well as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medical</a:t>
            </a:r>
            <a:r>
              <a:rPr lang="en-US" dirty="0">
                <a:latin typeface="Arial" pitchFamily="34" charset="0"/>
                <a:cs typeface="Arial" pitchFamily="34" charset="0"/>
              </a:rPr>
              <a:t> complications of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SCD. </a:t>
            </a:r>
            <a:r>
              <a:rPr lang="en-US" dirty="0">
                <a:latin typeface="Arial" pitchFamily="34" charset="0"/>
                <a:cs typeface="Arial" pitchFamily="34" charset="0"/>
              </a:rPr>
              <a:t>These risks are due,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at least </a:t>
            </a:r>
            <a:r>
              <a:rPr lang="en-US" dirty="0">
                <a:latin typeface="Arial" pitchFamily="34" charset="0"/>
                <a:cs typeface="Arial" pitchFamily="34" charset="0"/>
              </a:rPr>
              <a:t>in part, to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metabolic demands, </a:t>
            </a:r>
            <a:r>
              <a:rPr lang="en-US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hypercoagulable</a:t>
            </a:r>
            <a:r>
              <a:rPr lang="en-US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state, and vascular stasis </a:t>
            </a:r>
            <a:endParaRPr lang="en-US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associated </a:t>
            </a:r>
            <a:r>
              <a:rPr lang="en-US" dirty="0">
                <a:latin typeface="Arial" pitchFamily="34" charset="0"/>
                <a:cs typeface="Arial" pitchFamily="34" charset="0"/>
              </a:rPr>
              <a:t>with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pregnancy.</a:t>
            </a:r>
          </a:p>
          <a:p>
            <a:pPr algn="l" rtl="0"/>
            <a:endParaRPr lang="en-US" dirty="0"/>
          </a:p>
          <a:p>
            <a:pPr algn="l" rtl="0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306778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Diagnosis 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219200"/>
            <a:ext cx="7620000" cy="4800600"/>
          </a:xfrm>
          <a:prstGeom prst="rect">
            <a:avLst/>
          </a:prstGeom>
        </p:spPr>
        <p:txBody>
          <a:bodyPr/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Normocytic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normochromic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anemia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reticulocyte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count </a:t>
            </a:r>
            <a:r>
              <a:rPr kumimoji="0" lang="en-US" sz="27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increased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3-15 %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Lactate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dehydrogenase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7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elevated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Hepatoglobin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is </a:t>
            </a:r>
            <a:r>
              <a:rPr kumimoji="0" lang="en-US" sz="27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decreased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Peripheral blood :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sickle cell, target cell ,Howell-Jolly bodies</a:t>
            </a:r>
            <a:r>
              <a:rPr kumimoji="0" lang="en-US" sz="27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13716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7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***Screening and diagnosis by </a:t>
            </a:r>
            <a:r>
              <a:rPr kumimoji="0" lang="en-US" sz="27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hb</a:t>
            </a:r>
            <a:r>
              <a:rPr kumimoji="0" lang="en-US" sz="27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electrophoresis (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Hb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 85-100%, absent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Hb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, normal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Hb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A2 ,</a:t>
            </a:r>
            <a:r>
              <a:rPr kumimoji="0" lang="en-US" sz="20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Hb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 elevated more than 15 %)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0" y="0"/>
            <a:ext cx="914231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dirty="0" smtClean="0"/>
          </a:p>
          <a:p>
            <a:pPr algn="l" rtl="0"/>
            <a:endParaRPr lang="en-US" dirty="0"/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  <a:p>
            <a:pPr algn="ctr" rtl="0"/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Preconception care</a:t>
            </a:r>
          </a:p>
          <a:p>
            <a:pPr marL="342900" indent="-342900" algn="l" rtl="0">
              <a:buAutoNum type="arabicParenR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l" rtl="0">
              <a:buAutoNum type="arabicParenR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 algn="l" rtl="0">
              <a:buAutoNum type="arabicParenR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Detailed evaluation of patient </a:t>
            </a:r>
          </a:p>
          <a:p>
            <a:pPr marL="342900" indent="-342900" algn="l" rtl="0">
              <a:buAutoNum type="arabicParenR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Genetic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counseling</a:t>
            </a:r>
          </a:p>
          <a:p>
            <a:pPr marL="342900" indent="-342900" algn="l" rtl="0">
              <a:buAutoNum type="arabicParenR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Management of medications and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immunization</a:t>
            </a:r>
          </a:p>
          <a:p>
            <a:pPr marL="342900" indent="-342900" algn="l" rtl="0">
              <a:buAutoNum type="arabicParenR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Counseling about medical, obstetrical, and infant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outcomes</a:t>
            </a:r>
          </a:p>
          <a:p>
            <a:pPr algn="l" rtl="0"/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283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dirty="0" smtClean="0"/>
          </a:p>
          <a:p>
            <a:pPr algn="l" rtl="0"/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Detailed 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evaluation of 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patient</a:t>
            </a:r>
          </a:p>
          <a:p>
            <a:pPr algn="l" rtl="0"/>
            <a:endParaRPr lang="en-US" sz="3200" b="1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1-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Detailed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history and full clinical examination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.( history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of pain events and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1600" dirty="0" smtClean="0">
                <a:latin typeface="Arial" pitchFamily="34" charset="0"/>
                <a:cs typeface="Arial" pitchFamily="34" charset="0"/>
              </a:rPr>
              <a:t>     hospitalizations, Measurement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of baseline blood pressure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 to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rule out hypertension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2-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Retinal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evaluation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to detect early proliferative sickle retinopathy, which may worsen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1600" dirty="0" smtClean="0">
                <a:latin typeface="Arial" pitchFamily="34" charset="0"/>
                <a:cs typeface="Arial" pitchFamily="34" charset="0"/>
              </a:rPr>
              <a:t>    during pregnancy.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3-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Chemistry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panel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urinalysis</a:t>
            </a:r>
            <a:r>
              <a:rPr lang="en-US" dirty="0">
                <a:latin typeface="Arial" pitchFamily="34" charset="0"/>
                <a:cs typeface="Arial" pitchFamily="34" charset="0"/>
              </a:rPr>
              <a:t>, and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24-hour protein excretion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to determine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baseline</a:t>
            </a:r>
          </a:p>
          <a:p>
            <a:pPr algn="l" rtl="0"/>
            <a:r>
              <a:rPr lang="en-US" sz="16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organ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function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, particularly sickle nephropathy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4-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Hemoglobin/hematocrit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ferritin level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Women with SCD often have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excessive</a:t>
            </a:r>
          </a:p>
          <a:p>
            <a:pPr algn="l" rtl="0"/>
            <a:r>
              <a:rPr lang="en-US" sz="1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iron stores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but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a small proportion is iron deficient. Women with excessive iron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stores</a:t>
            </a:r>
          </a:p>
          <a:p>
            <a:pPr algn="l" rtl="0"/>
            <a:r>
              <a:rPr lang="en-US" sz="1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should not receive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prenatal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vitamins with iron and should consider delaying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1600" dirty="0" smtClean="0">
                <a:latin typeface="Arial" pitchFamily="34" charset="0"/>
                <a:cs typeface="Arial" pitchFamily="34" charset="0"/>
              </a:rPr>
              <a:t>     pregnancy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until they have been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treated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with iron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chelators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, which are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contraindicated</a:t>
            </a:r>
          </a:p>
          <a:p>
            <a:pPr algn="l" rtl="0"/>
            <a:r>
              <a:rPr lang="en-US" sz="16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in pregnancy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5-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Baseline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urine culture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because of the increased frequency of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asymptomatic</a:t>
            </a:r>
          </a:p>
          <a:p>
            <a:pPr algn="l" rtl="0"/>
            <a:r>
              <a:rPr lang="en-US" sz="16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bacteriuria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Urinary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tract infections are more common in sickle cell disease and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1600" dirty="0" smtClean="0">
                <a:latin typeface="Arial" pitchFamily="34" charset="0"/>
                <a:cs typeface="Arial" pitchFamily="34" charset="0"/>
              </a:rPr>
              <a:t>    more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difficult to treat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because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of underlying renal papillary necrosis.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002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4736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6-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Baseline pulmonary function tests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including pulse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oximetry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, are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recommended</a:t>
            </a:r>
          </a:p>
          <a:p>
            <a:pPr algn="l" rtl="0"/>
            <a:r>
              <a:rPr lang="en-US" sz="16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because of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increased risk of pulmonary embolism, acute chest syndrome,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and</a:t>
            </a:r>
          </a:p>
          <a:p>
            <a:pPr algn="l" rtl="0"/>
            <a:r>
              <a:rPr lang="en-US" sz="16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broncho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-reactive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lung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disease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in pregnancy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7-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Hepatitis B and C screening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to assess risk of perinatal transmission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8-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Echocardiogram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as a screening test for pulmonary hypertension and early cardiac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1600" dirty="0" smtClean="0">
                <a:latin typeface="Arial" pitchFamily="34" charset="0"/>
                <a:cs typeface="Arial" pitchFamily="34" charset="0"/>
              </a:rPr>
              <a:t>     dysfunction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, which are associated with increased mortality in SCD and pregnancy.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9-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Serologic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red cell 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phenotyping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and screening for red cell 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alloimmunization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to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1600" dirty="0" smtClean="0">
                <a:latin typeface="Arial" pitchFamily="34" charset="0"/>
                <a:cs typeface="Arial" pitchFamily="34" charset="0"/>
              </a:rPr>
              <a:t>     identify patients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with multiple red cell alloantibodies who may be difficult to match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1600" dirty="0" smtClean="0">
                <a:latin typeface="Arial" pitchFamily="34" charset="0"/>
                <a:cs typeface="Arial" pitchFamily="34" charset="0"/>
              </a:rPr>
              <a:t>     for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transfusion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may be at risk for hemolytic disease of the fetus and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newborn.</a:t>
            </a:r>
          </a:p>
          <a:p>
            <a:pPr algn="l" rtl="0"/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1600" dirty="0" smtClean="0">
                <a:latin typeface="Arial" pitchFamily="34" charset="0"/>
                <a:cs typeface="Arial" pitchFamily="34" charset="0"/>
              </a:rPr>
              <a:t>     -Ask about transfusion history. 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10-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Testing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partner for </a:t>
            </a:r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hemoglobinopathy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The risk of SCD in offspring is 50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% if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the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1600" dirty="0" smtClean="0">
                <a:latin typeface="Arial" pitchFamily="34" charset="0"/>
                <a:cs typeface="Arial" pitchFamily="34" charset="0"/>
              </a:rPr>
              <a:t>       biologic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father is heterozygous; the risk is 100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% if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he is homozygous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11-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LFT: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Elevated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bilirubin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may indicate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hemolysis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or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chololithasis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as a result of chronic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hemolysis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1600" dirty="0" smtClean="0">
                <a:latin typeface="Arial" pitchFamily="34" charset="0"/>
                <a:cs typeface="Arial" pitchFamily="34" charset="0"/>
              </a:rPr>
              <a:t>                or chronic hepatitis.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endParaRPr lang="ar-JO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020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dirty="0" smtClean="0"/>
          </a:p>
          <a:p>
            <a:pPr algn="l" rtl="0"/>
            <a:endParaRPr lang="en-US" dirty="0"/>
          </a:p>
          <a:p>
            <a:pPr algn="l" rtl="0"/>
            <a:endParaRPr lang="en-US" sz="3200" b="1" dirty="0" smtClean="0"/>
          </a:p>
          <a:p>
            <a:pPr algn="l" rtl="0"/>
            <a:endParaRPr lang="en-US" sz="3200" b="1" dirty="0"/>
          </a:p>
          <a:p>
            <a:pPr algn="l" rtl="0"/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Genetic counseling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●Discuss </a:t>
            </a:r>
            <a:r>
              <a:rPr lang="en-US" dirty="0">
                <a:latin typeface="Arial" pitchFamily="34" charset="0"/>
                <a:cs typeface="Arial" pitchFamily="34" charset="0"/>
              </a:rPr>
              <a:t>the type and risk of inherited disease in offspring, and the variability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of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phenotype.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●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Discuss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the range of pregnancy options, as appropriate, including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**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Pre-implantation </a:t>
            </a:r>
            <a:r>
              <a:rPr lang="en-US" dirty="0">
                <a:latin typeface="Arial" pitchFamily="34" charset="0"/>
                <a:cs typeface="Arial" pitchFamily="34" charset="0"/>
              </a:rPr>
              <a:t>genetic diagnosis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(PGD)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selection of embryos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without SCD.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**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Prenatal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diagnosis.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**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A gestational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surrogate pregnancy 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allows the patient to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avoid 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both the maternal </a:t>
            </a: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1500" dirty="0" smtClean="0">
                <a:latin typeface="Arial" pitchFamily="34" charset="0"/>
                <a:cs typeface="Arial" pitchFamily="34" charset="0"/>
              </a:rPr>
              <a:t>      and 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fetal risks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associated with 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pregnancy complicated by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SCD.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**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Use of donor sperm from a male without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hemoglobinopathy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**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Adoption.</a:t>
            </a:r>
            <a:endParaRPr lang="ar-JO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528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4736"/>
            <a:ext cx="9144000" cy="6571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dirty="0" smtClean="0"/>
          </a:p>
          <a:p>
            <a:pPr algn="l" rtl="0"/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Management 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of medications and 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immunization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1-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Immunization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Polyvalent pneumococcal,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Hemophilus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influenza type B, and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meningococcal </a:t>
            </a:r>
            <a:r>
              <a:rPr lang="en-US" dirty="0">
                <a:latin typeface="Arial" pitchFamily="34" charset="0"/>
                <a:cs typeface="Arial" pitchFamily="34" charset="0"/>
              </a:rPr>
              <a:t>vaccines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are recommended </a:t>
            </a:r>
            <a:r>
              <a:rPr lang="en-US" dirty="0">
                <a:latin typeface="Arial" pitchFamily="34" charset="0"/>
                <a:cs typeface="Arial" pitchFamily="34" charset="0"/>
              </a:rPr>
              <a:t>for pregnant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patients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en-US" dirty="0">
                <a:latin typeface="Arial" pitchFamily="34" charset="0"/>
                <a:cs typeface="Arial" pitchFamily="34" charset="0"/>
              </a:rPr>
              <a:t>with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SCD. 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Pregnancy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should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be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avoided for at least four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weeks after administration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of a live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1400" dirty="0" smtClean="0">
                <a:latin typeface="Arial" pitchFamily="34" charset="0"/>
                <a:cs typeface="Arial" pitchFamily="34" charset="0"/>
              </a:rPr>
              <a:t>                                        vaccine.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2-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Folic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acid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supplementation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( 5 mg / day ).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3- 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ydroxyurea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An increase in major congenital defects has been reported in animal</a:t>
            </a:r>
          </a:p>
          <a:p>
            <a:pPr algn="l" rtl="0"/>
            <a:r>
              <a:rPr lang="en-US" sz="1500" dirty="0" smtClean="0">
                <a:latin typeface="Arial" pitchFamily="34" charset="0"/>
                <a:cs typeface="Arial" pitchFamily="34" charset="0"/>
              </a:rPr>
              <a:t>                                   studies. it is prudent to discontinue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hydroxyurea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three months before</a:t>
            </a:r>
          </a:p>
          <a:p>
            <a:pPr algn="l" rtl="0"/>
            <a:r>
              <a:rPr lang="en-US" sz="1500" dirty="0" smtClean="0">
                <a:latin typeface="Arial" pitchFamily="34" charset="0"/>
                <a:cs typeface="Arial" pitchFamily="34" charset="0"/>
              </a:rPr>
              <a:t>                                  conception.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4-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Iron </a:t>
            </a:r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chelators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Deferoxamine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it should be discontinued.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It is associated with</a:t>
            </a:r>
          </a:p>
          <a:p>
            <a:pPr algn="l" rtl="0"/>
            <a:r>
              <a:rPr lang="en-US" sz="1500" dirty="0" smtClean="0">
                <a:latin typeface="Arial" pitchFamily="34" charset="0"/>
                <a:cs typeface="Arial" pitchFamily="34" charset="0"/>
              </a:rPr>
              <a:t>                                                 congenital anomalies 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in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some animal studies. 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Data from exposure in </a:t>
            </a: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1500" dirty="0" smtClean="0">
                <a:latin typeface="Arial" pitchFamily="34" charset="0"/>
                <a:cs typeface="Arial" pitchFamily="34" charset="0"/>
              </a:rPr>
              <a:t>                                                 humans 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are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limited. Delay pregnancy if on treatment for excessive iron </a:t>
            </a:r>
          </a:p>
          <a:p>
            <a:pPr algn="l" rtl="0"/>
            <a:r>
              <a:rPr lang="en-US" sz="1500" dirty="0" smtClean="0">
                <a:latin typeface="Arial" pitchFamily="34" charset="0"/>
                <a:cs typeface="Arial" pitchFamily="34" charset="0"/>
              </a:rPr>
              <a:t>                                                  stores.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5-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ACE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inhibitors and ARBs 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teratogenic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6-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Prophylactic penicillin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It may </a:t>
            </a:r>
            <a:r>
              <a:rPr lang="en-US" dirty="0">
                <a:latin typeface="Arial" pitchFamily="34" charset="0"/>
                <a:cs typeface="Arial" pitchFamily="34" charset="0"/>
              </a:rPr>
              <a:t>be continued during pregnancy.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7-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Analgesia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NSAIDs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are generally avoided after 30 weeks of gestation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because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the risk of</a:t>
            </a:r>
          </a:p>
          <a:p>
            <a:pPr algn="l" rtl="0"/>
            <a:r>
              <a:rPr lang="en-US" sz="1600" dirty="0" smtClean="0">
                <a:latin typeface="Arial" pitchFamily="34" charset="0"/>
                <a:cs typeface="Arial" pitchFamily="34" charset="0"/>
              </a:rPr>
              <a:t>                                            premature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narrowing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or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closure of the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ductus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arteriosus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.</a:t>
            </a:r>
            <a:endParaRPr lang="ar-JO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60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0014" y="0"/>
            <a:ext cx="9164014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dirty="0" smtClean="0"/>
          </a:p>
          <a:p>
            <a:pPr algn="l" rtl="0"/>
            <a:endParaRPr lang="en-US" sz="2800" b="1" dirty="0" smtClean="0"/>
          </a:p>
          <a:p>
            <a:pPr algn="ctr" rtl="0"/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Counseling 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about medical, obstetrical, and infant 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outcomes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SCD </a:t>
            </a:r>
            <a:r>
              <a:rPr lang="en-US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course during </a:t>
            </a:r>
            <a:r>
              <a:rPr lang="en-US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pregnancy </a:t>
            </a:r>
            <a:endParaRPr lang="en-US" sz="2000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There is consistent evidence that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anemia</a:t>
            </a:r>
            <a:r>
              <a:rPr lang="en-US" dirty="0">
                <a:latin typeface="Arial" pitchFamily="34" charset="0"/>
                <a:cs typeface="Arial" pitchFamily="34" charset="0"/>
              </a:rPr>
              <a:t> and </a:t>
            </a:r>
            <a:r>
              <a:rPr lang="en-US" u="sng" dirty="0" err="1">
                <a:latin typeface="Arial" pitchFamily="34" charset="0"/>
                <a:cs typeface="Arial" pitchFamily="34" charset="0"/>
              </a:rPr>
              <a:t>vasoocclusive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 or acute painful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episodes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occur more </a:t>
            </a:r>
            <a:r>
              <a:rPr lang="en-US" dirty="0">
                <a:latin typeface="Arial" pitchFamily="34" charset="0"/>
                <a:cs typeface="Arial" pitchFamily="34" charset="0"/>
              </a:rPr>
              <a:t>often in pregnancy and are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the most common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maternal SCD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complications </a:t>
            </a:r>
            <a:r>
              <a:rPr lang="en-US" dirty="0">
                <a:latin typeface="Arial" pitchFamily="34" charset="0"/>
                <a:cs typeface="Arial" pitchFamily="34" charset="0"/>
              </a:rPr>
              <a:t>associated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with </a:t>
            </a:r>
            <a:r>
              <a:rPr lang="en-US" dirty="0">
                <a:latin typeface="Arial" pitchFamily="34" charset="0"/>
                <a:cs typeface="Arial" pitchFamily="34" charset="0"/>
              </a:rPr>
              <a:t>pregnancy, occurring in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over 50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%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of </a:t>
            </a:r>
            <a:r>
              <a:rPr lang="en-US" dirty="0">
                <a:latin typeface="Arial" pitchFamily="34" charset="0"/>
                <a:cs typeface="Arial" pitchFamily="34" charset="0"/>
              </a:rPr>
              <a:t>pregnant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women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>
                <a:latin typeface="Arial" pitchFamily="34" charset="0"/>
                <a:cs typeface="Arial" pitchFamily="34" charset="0"/>
              </a:rPr>
              <a:t>with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SCD. 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Painful </a:t>
            </a:r>
            <a:r>
              <a:rPr lang="en-US" dirty="0">
                <a:latin typeface="Arial" pitchFamily="34" charset="0"/>
                <a:cs typeface="Arial" pitchFamily="34" charset="0"/>
              </a:rPr>
              <a:t>episodes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are </a:t>
            </a:r>
            <a:r>
              <a:rPr lang="en-US" dirty="0">
                <a:latin typeface="Arial" pitchFamily="34" charset="0"/>
                <a:cs typeface="Arial" pitchFamily="34" charset="0"/>
              </a:rPr>
              <a:t>more common with advancing pregnancy 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postpartum.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Increased 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maternal mortality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72 deaths per 100,000 deliveries versus 12.7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deaths per 100,000 </a:t>
            </a:r>
          </a:p>
          <a:p>
            <a:pPr algn="l" rtl="0"/>
            <a:r>
              <a:rPr lang="en-US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deliveries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in women without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SCD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-Increased </a:t>
            </a:r>
            <a:r>
              <a:rPr lang="en-US" dirty="0">
                <a:latin typeface="Arial" pitchFamily="34" charset="0"/>
                <a:cs typeface="Arial" pitchFamily="34" charset="0"/>
              </a:rPr>
              <a:t>risk of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transfusion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Systemic inflammatory response syndrome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Pneumonia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sepsis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Genitourinary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tract infection 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Cerebral vein thrombosis</a:t>
            </a:r>
            <a:r>
              <a:rPr lang="en-US" dirty="0">
                <a:latin typeface="Arial" pitchFamily="34" charset="0"/>
                <a:cs typeface="Arial" pitchFamily="34" charset="0"/>
              </a:rPr>
              <a:t> and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Deep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vein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 thrombosis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Pregnancy </a:t>
            </a:r>
            <a:r>
              <a:rPr lang="en-US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outcome </a:t>
            </a:r>
            <a:endParaRPr lang="en-US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ncreased </a:t>
            </a:r>
            <a:r>
              <a:rPr lang="en-US" dirty="0">
                <a:latin typeface="Arial" pitchFamily="34" charset="0"/>
                <a:cs typeface="Arial" pitchFamily="34" charset="0"/>
              </a:rPr>
              <a:t>risk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of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Miscarriages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IUGR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u="sng" dirty="0" err="1" smtClean="0">
                <a:latin typeface="Arial" pitchFamily="34" charset="0"/>
                <a:cs typeface="Arial" pitchFamily="34" charset="0"/>
              </a:rPr>
              <a:t>Eclampsia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Gestational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hypertension </a:t>
            </a:r>
            <a:r>
              <a:rPr lang="en-US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preeclampsia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Preterm labor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Postpartum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infection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Abruption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u="sng" dirty="0" err="1" smtClean="0">
                <a:latin typeface="Arial" pitchFamily="34" charset="0"/>
                <a:cs typeface="Arial" pitchFamily="34" charset="0"/>
              </a:rPr>
              <a:t>Antepartum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 bleeding.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                    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Perinatal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Mortality: 1-8%.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l" rtl="0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12997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dirty="0" smtClean="0"/>
          </a:p>
          <a:p>
            <a:pPr algn="l" rtl="0"/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Management during pregnancy</a:t>
            </a:r>
          </a:p>
          <a:p>
            <a:pPr algn="l" rtl="0"/>
            <a:endParaRPr lang="en-US" sz="2000" u="sng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2000" b="1" u="sng" dirty="0">
                <a:latin typeface="Arial" pitchFamily="34" charset="0"/>
                <a:cs typeface="Arial" pitchFamily="34" charset="0"/>
              </a:rPr>
              <a:t>Prenatal </a:t>
            </a:r>
            <a:r>
              <a:rPr lang="en-US" sz="2000" b="1" u="sng" dirty="0" smtClean="0">
                <a:latin typeface="Arial" pitchFamily="34" charset="0"/>
                <a:cs typeface="Arial" pitchFamily="34" charset="0"/>
              </a:rPr>
              <a:t>care </a:t>
            </a:r>
            <a:endParaRPr lang="en-US" sz="2000" u="sng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>
                <a:latin typeface="Arial" pitchFamily="34" charset="0"/>
                <a:cs typeface="Arial" pitchFamily="34" charset="0"/>
              </a:rPr>
              <a:t>1-Ideally, prenatal,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intrapartum</a:t>
            </a:r>
            <a:r>
              <a:rPr lang="en-US" dirty="0">
                <a:latin typeface="Arial" pitchFamily="34" charset="0"/>
                <a:cs typeface="Arial" pitchFamily="34" charset="0"/>
              </a:rPr>
              <a:t>, and postpartum care are provided by a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multidisciplinary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team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experienced </a:t>
            </a:r>
            <a:r>
              <a:rPr lang="en-US" dirty="0">
                <a:latin typeface="Arial" pitchFamily="34" charset="0"/>
                <a:cs typeface="Arial" pitchFamily="34" charset="0"/>
              </a:rPr>
              <a:t>in caring for women and pregnancies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complicated </a:t>
            </a:r>
            <a:r>
              <a:rPr lang="en-US" dirty="0">
                <a:latin typeface="Arial" pitchFamily="34" charset="0"/>
                <a:cs typeface="Arial" pitchFamily="34" charset="0"/>
              </a:rPr>
              <a:t>by SCD.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>
                <a:latin typeface="Arial" pitchFamily="34" charset="0"/>
                <a:cs typeface="Arial" pitchFamily="34" charset="0"/>
              </a:rPr>
              <a:t>2-If some or all of the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baseline evaluation </a:t>
            </a:r>
            <a:r>
              <a:rPr lang="en-US" dirty="0">
                <a:latin typeface="Arial" pitchFamily="34" charset="0"/>
                <a:cs typeface="Arial" pitchFamily="34" charset="0"/>
              </a:rPr>
              <a:t>was omitted pre-pregnancy, 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missing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>
                <a:latin typeface="Arial" pitchFamily="34" charset="0"/>
                <a:cs typeface="Arial" pitchFamily="34" charset="0"/>
              </a:rPr>
              <a:t>assessments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should </a:t>
            </a:r>
            <a:r>
              <a:rPr lang="en-US" dirty="0">
                <a:latin typeface="Arial" pitchFamily="34" charset="0"/>
                <a:cs typeface="Arial" pitchFamily="34" charset="0"/>
              </a:rPr>
              <a:t>be performed in early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pregnancy.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3-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Monthly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determination of hemoglobin level and chemistry panel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>
                <a:latin typeface="Arial" pitchFamily="34" charset="0"/>
                <a:cs typeface="Arial" pitchFamily="34" charset="0"/>
              </a:rPr>
              <a:t>4-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Iron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supplementation is avoided </a:t>
            </a:r>
            <a:r>
              <a:rPr lang="en-US" dirty="0">
                <a:latin typeface="Arial" pitchFamily="34" charset="0"/>
                <a:cs typeface="Arial" pitchFamily="34" charset="0"/>
              </a:rPr>
              <a:t>unless iron deficiency is documented by a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low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>
                <a:latin typeface="Arial" pitchFamily="34" charset="0"/>
                <a:cs typeface="Arial" pitchFamily="34" charset="0"/>
              </a:rPr>
              <a:t>serum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ferritin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level.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>
                <a:latin typeface="Arial" pitchFamily="34" charset="0"/>
                <a:cs typeface="Arial" pitchFamily="34" charset="0"/>
              </a:rPr>
              <a:t>5-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Folic acid supplementation </a:t>
            </a:r>
            <a:r>
              <a:rPr lang="en-US" dirty="0">
                <a:latin typeface="Arial" pitchFamily="34" charset="0"/>
                <a:cs typeface="Arial" pitchFamily="34" charset="0"/>
              </a:rPr>
              <a:t>should be continued during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pregnancy ( 5 mg/day).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>
                <a:latin typeface="Arial" pitchFamily="34" charset="0"/>
                <a:cs typeface="Arial" pitchFamily="34" charset="0"/>
              </a:rPr>
              <a:t>6-Nausea and vomiting of pregnancy is common in all pregnant women.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Control of </a:t>
            </a:r>
            <a:endParaRPr lang="en-US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symptoms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especially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prevention of dehydration </a:t>
            </a:r>
            <a:r>
              <a:rPr lang="en-US" dirty="0">
                <a:latin typeface="Arial" pitchFamily="34" charset="0"/>
                <a:cs typeface="Arial" pitchFamily="34" charset="0"/>
              </a:rPr>
              <a:t>from anorexia or vomiting,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may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>
                <a:latin typeface="Arial" pitchFamily="34" charset="0"/>
                <a:cs typeface="Arial" pitchFamily="34" charset="0"/>
              </a:rPr>
              <a:t>help to decrease 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incidence </a:t>
            </a:r>
            <a:r>
              <a:rPr lang="en-US" dirty="0">
                <a:latin typeface="Arial" pitchFamily="34" charset="0"/>
                <a:cs typeface="Arial" pitchFamily="34" charset="0"/>
              </a:rPr>
              <a:t>of acute painful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episodes.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7-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Baseline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serial screening with urinalysis and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culture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80499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33718"/>
            <a:ext cx="9144000" cy="58169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dirty="0" smtClean="0"/>
          </a:p>
          <a:p>
            <a:pPr algn="l" rtl="0"/>
            <a:endParaRPr lang="en-US" dirty="0"/>
          </a:p>
          <a:p>
            <a:pPr algn="ctr" rtl="0"/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Physiological changes</a:t>
            </a:r>
          </a:p>
          <a:p>
            <a:pPr algn="l" rtl="0"/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Plasma volume increases by 50%.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Red cell mass increases by up to 25%.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There is a consequent fall in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concentration,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hematocrit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red cell count because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of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hemodilution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Mean cell volume (MCV) increases secondary to erythropoiesis.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Mean cell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concentration (MCHC) remains stable.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Serum iron and ferritin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concentartion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decreases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secondary to increased utilization.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Total iron binding capacity increases.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Iron requirements increase(due to expanding red cell mass and fetal requirements )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from 2.5 mg/day in the first trimester to 6.6 mg/day in the third trimester (700-1400mg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total pregnancy).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There is a moderate increase in iron absorption.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Folate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requirements increase in pregnancy ( due to the fetus,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placenta,uterus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expanded maternal red cell mass).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There is no major effect on B12 stores, although levels decrease (preferential active 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transport to the fetus).</a:t>
            </a:r>
            <a:endParaRPr lang="ar-JO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157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008" y="0"/>
            <a:ext cx="915400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8-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Close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monitoring for development of preeclampsia</a:t>
            </a:r>
            <a:r>
              <a:rPr lang="en-US" dirty="0">
                <a:latin typeface="Arial" pitchFamily="34" charset="0"/>
                <a:cs typeface="Arial" pitchFamily="34" charset="0"/>
              </a:rPr>
              <a:t>. Some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suggest daily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>
                <a:latin typeface="Arial" pitchFamily="34" charset="0"/>
                <a:cs typeface="Arial" pitchFamily="34" charset="0"/>
              </a:rPr>
              <a:t>use of low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dose </a:t>
            </a:r>
            <a:r>
              <a:rPr lang="en-US" dirty="0">
                <a:latin typeface="Arial" pitchFamily="34" charset="0"/>
                <a:cs typeface="Arial" pitchFamily="34" charset="0"/>
              </a:rPr>
              <a:t>(75 mg) aspirin to reduce this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risk.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Start from the beginning of 2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trimester </a:t>
            </a:r>
          </a:p>
          <a:p>
            <a:pPr algn="l" rtl="0"/>
            <a:r>
              <a:rPr lang="en-US" sz="1400" dirty="0" smtClean="0">
                <a:latin typeface="Arial" pitchFamily="34" charset="0"/>
                <a:cs typeface="Arial" pitchFamily="34" charset="0"/>
              </a:rPr>
              <a:t>    till -10 days before expected day of delivery.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9-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Monitoring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fetal growth with ultrasound and fetal well-being</a:t>
            </a:r>
            <a:r>
              <a:rPr lang="en-US" dirty="0">
                <a:latin typeface="Arial" pitchFamily="34" charset="0"/>
                <a:cs typeface="Arial" pitchFamily="34" charset="0"/>
              </a:rPr>
              <a:t> with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NST or BPP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scoring </a:t>
            </a:r>
            <a:r>
              <a:rPr lang="en-US" dirty="0">
                <a:latin typeface="Arial" pitchFamily="34" charset="0"/>
                <a:cs typeface="Arial" pitchFamily="34" charset="0"/>
              </a:rPr>
              <a:t>is reasonable during the third trimester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10-Dehydration</a:t>
            </a:r>
            <a:r>
              <a:rPr lang="en-US" dirty="0">
                <a:latin typeface="Arial" pitchFamily="34" charset="0"/>
                <a:cs typeface="Arial" pitchFamily="34" charset="0"/>
              </a:rPr>
              <a:t>, hypoxia, acidosis, infection, and cold may precipitate painful crisis;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therefore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these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conditions should be avoided, if possible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>
                <a:latin typeface="Arial" pitchFamily="34" charset="0"/>
                <a:cs typeface="Arial" pitchFamily="34" charset="0"/>
              </a:rPr>
              <a:t>11-Prenatal diagnosis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>
                <a:latin typeface="Arial" pitchFamily="34" charset="0"/>
                <a:cs typeface="Arial" pitchFamily="34" charset="0"/>
              </a:rPr>
              <a:t>Evaluation of the fetus for sickle hemoglobin, as well as other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hemoglobinopathies</a:t>
            </a:r>
            <a:r>
              <a:rPr lang="en-US" dirty="0">
                <a:latin typeface="Arial" pitchFamily="34" charset="0"/>
                <a:cs typeface="Arial" pitchFamily="34" charset="0"/>
              </a:rPr>
              <a:t>, can be performed in at-risk pregnancies using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invasive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>
                <a:latin typeface="Arial" pitchFamily="34" charset="0"/>
                <a:cs typeface="Arial" pitchFamily="34" charset="0"/>
              </a:rPr>
              <a:t>techniques,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such </a:t>
            </a:r>
            <a:r>
              <a:rPr lang="en-US" dirty="0">
                <a:latin typeface="Arial" pitchFamily="34" charset="0"/>
                <a:cs typeface="Arial" pitchFamily="34" charset="0"/>
              </a:rPr>
              <a:t>as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CVS at </a:t>
            </a:r>
            <a:r>
              <a:rPr lang="en-US" dirty="0">
                <a:latin typeface="Arial" pitchFamily="34" charset="0"/>
                <a:cs typeface="Arial" pitchFamily="34" charset="0"/>
              </a:rPr>
              <a:t>11 to 14 weeks of gestation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or amniocentesis </a:t>
            </a:r>
            <a:r>
              <a:rPr lang="en-US" dirty="0">
                <a:latin typeface="Arial" pitchFamily="34" charset="0"/>
                <a:cs typeface="Arial" pitchFamily="34" charset="0"/>
              </a:rPr>
              <a:t>as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early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>
                <a:latin typeface="Arial" pitchFamily="34" charset="0"/>
                <a:cs typeface="Arial" pitchFamily="34" charset="0"/>
              </a:rPr>
              <a:t>as 15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US" dirty="0">
                <a:latin typeface="Arial" pitchFamily="34" charset="0"/>
                <a:cs typeface="Arial" pitchFamily="34" charset="0"/>
              </a:rPr>
              <a:t>16 weeks.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12-All </a:t>
            </a:r>
            <a:r>
              <a:rPr lang="en-US" dirty="0">
                <a:latin typeface="Arial" pitchFamily="34" charset="0"/>
                <a:cs typeface="Arial" pitchFamily="34" charset="0"/>
              </a:rPr>
              <a:t>patients with SCD should receive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venous thromboembolism (VTE)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prophylaxis</a:t>
            </a:r>
          </a:p>
          <a:p>
            <a:pPr algn="l" rtl="0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>
                <a:latin typeface="Arial" pitchFamily="34" charset="0"/>
                <a:cs typeface="Arial" pitchFamily="34" charset="0"/>
              </a:rPr>
              <a:t>with a low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molecular </a:t>
            </a:r>
            <a:r>
              <a:rPr lang="en-US" dirty="0">
                <a:latin typeface="Arial" pitchFamily="34" charset="0"/>
                <a:cs typeface="Arial" pitchFamily="34" charset="0"/>
              </a:rPr>
              <a:t>weight heparin or unfractionated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heparin.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934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838200"/>
            <a:ext cx="8382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13-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RBC antibody screen,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 1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prenatal visit, if negative, repeat test at 24-28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weeks.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                      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14-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Anti-D 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same recommendation.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15-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Influenza vaccine: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should be recommended if it has not been administered.</a:t>
            </a:r>
          </a:p>
          <a:p>
            <a:pPr algn="l" rtl="0"/>
            <a:endParaRPr lang="en-US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 rtl="0"/>
            <a:endParaRPr lang="en-US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 rtl="0"/>
            <a:endParaRPr lang="en-US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RCOG Green-top Guideline No. 61, page 9, Table 2: Specific antenatal care for</a:t>
            </a:r>
          </a:p>
          <a:p>
            <a:pPr algn="l" rtl="0"/>
            <a:r>
              <a:rPr lang="en-US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women with SCD</a:t>
            </a:r>
            <a:endParaRPr lang="en-US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dirty="0" smtClean="0"/>
          </a:p>
          <a:p>
            <a:pPr algn="l" rtl="0"/>
            <a:endParaRPr lang="en-US" sz="2800" b="1" dirty="0" smtClean="0"/>
          </a:p>
          <a:p>
            <a:pPr algn="l" rtl="0"/>
            <a:endParaRPr lang="en-US" sz="2800" b="1" dirty="0" smtClean="0"/>
          </a:p>
          <a:p>
            <a:pPr algn="l" rtl="0"/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Labor 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and vaginal 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delivery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dirty="0">
                <a:latin typeface="Arial" pitchFamily="34" charset="0"/>
                <a:cs typeface="Arial" pitchFamily="34" charset="0"/>
              </a:rPr>
              <a:t>There are no medical contraindications to vaginal delivery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>
                <a:latin typeface="Arial" pitchFamily="34" charset="0"/>
                <a:cs typeface="Arial" pitchFamily="34" charset="0"/>
              </a:rPr>
              <a:t>-Induction of labor and cesarean delivery are performed only for the usual obstetrical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indications.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>
                <a:latin typeface="Arial" pitchFamily="34" charset="0"/>
                <a:cs typeface="Arial" pitchFamily="34" charset="0"/>
              </a:rPr>
              <a:t>-During labor and delivery the parturient should be kept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well oxygenated (O2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saturation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≥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95 percent</a:t>
            </a:r>
            <a:r>
              <a:rPr lang="en-US" dirty="0">
                <a:latin typeface="Arial" pitchFamily="34" charset="0"/>
                <a:cs typeface="Arial" pitchFamily="34" charset="0"/>
              </a:rPr>
              <a:t>),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warm</a:t>
            </a:r>
            <a:r>
              <a:rPr lang="en-US" dirty="0">
                <a:latin typeface="Arial" pitchFamily="34" charset="0"/>
                <a:cs typeface="Arial" pitchFamily="34" charset="0"/>
              </a:rPr>
              <a:t>, and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hydrated</a:t>
            </a:r>
            <a:r>
              <a:rPr lang="en-US" dirty="0">
                <a:latin typeface="Arial" pitchFamily="34" charset="0"/>
                <a:cs typeface="Arial" pitchFamily="34" charset="0"/>
              </a:rPr>
              <a:t> to prevent sickling.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ontinuous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fetal </a:t>
            </a:r>
            <a:endParaRPr lang="en-US" u="sng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 heart rate monitorin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en-US" dirty="0">
                <a:latin typeface="Arial" pitchFamily="34" charset="0"/>
                <a:cs typeface="Arial" pitchFamily="34" charset="0"/>
              </a:rPr>
              <a:t>since these pregnancies are at higher risk of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complications.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>
                <a:latin typeface="Arial" pitchFamily="34" charset="0"/>
                <a:cs typeface="Arial" pitchFamily="34" charset="0"/>
              </a:rPr>
              <a:t>-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Neuraxial</a:t>
            </a:r>
            <a:r>
              <a:rPr lang="en-US" dirty="0">
                <a:latin typeface="Arial" pitchFamily="34" charset="0"/>
                <a:cs typeface="Arial" pitchFamily="34" charset="0"/>
              </a:rPr>
              <a:t> anesthesia is useful to reduce maternal cardiac demands secondary to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labor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>
                <a:latin typeface="Arial" pitchFamily="34" charset="0"/>
                <a:cs typeface="Arial" pitchFamily="34" charset="0"/>
              </a:rPr>
              <a:t>pain 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anxiety.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359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800" b="1" dirty="0" smtClean="0"/>
          </a:p>
          <a:p>
            <a:pPr algn="l" rtl="0"/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Postpartum management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>
                <a:latin typeface="Arial" pitchFamily="34" charset="0"/>
                <a:cs typeface="Arial" pitchFamily="34" charset="0"/>
              </a:rPr>
              <a:t>-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Antibiotic prophylaxis </a:t>
            </a:r>
            <a:r>
              <a:rPr lang="en-US" dirty="0">
                <a:latin typeface="Arial" pitchFamily="34" charset="0"/>
                <a:cs typeface="Arial" pitchFamily="34" charset="0"/>
              </a:rPr>
              <a:t>per local standards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>
                <a:latin typeface="Arial" pitchFamily="34" charset="0"/>
                <a:cs typeface="Arial" pitchFamily="34" charset="0"/>
              </a:rPr>
              <a:t>-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Adequate fluid intake </a:t>
            </a:r>
            <a:r>
              <a:rPr lang="en-US" dirty="0">
                <a:latin typeface="Arial" pitchFamily="34" charset="0"/>
                <a:cs typeface="Arial" pitchFamily="34" charset="0"/>
              </a:rPr>
              <a:t>so the mother is well hydrated.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This may necessitate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IV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fluid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1400" dirty="0" smtClean="0">
                <a:latin typeface="Arial" pitchFamily="34" charset="0"/>
                <a:cs typeface="Arial" pitchFamily="34" charset="0"/>
              </a:rPr>
              <a:t>  administration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and anti-emetic therapy until oral intake is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adequate.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>
                <a:latin typeface="Arial" pitchFamily="34" charset="0"/>
                <a:cs typeface="Arial" pitchFamily="34" charset="0"/>
              </a:rPr>
              <a:t>-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Adequate oxygenation (O2 saturation ≥95 percent</a:t>
            </a:r>
            <a:r>
              <a:rPr lang="en-US" dirty="0">
                <a:latin typeface="Arial" pitchFamily="34" charset="0"/>
                <a:cs typeface="Arial" pitchFamily="34" charset="0"/>
              </a:rPr>
              <a:t>).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Supplemental oxygen should be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1400" dirty="0" smtClean="0">
                <a:latin typeface="Arial" pitchFamily="34" charset="0"/>
                <a:cs typeface="Arial" pitchFamily="34" charset="0"/>
              </a:rPr>
              <a:t>  given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as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needed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. Continuous positive airway pressure (CPAP) should be considered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1400" dirty="0" smtClean="0">
                <a:latin typeface="Arial" pitchFamily="34" charset="0"/>
                <a:cs typeface="Arial" pitchFamily="34" charset="0"/>
              </a:rPr>
              <a:t>  if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chest signs and/or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symptoms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develop, or oxygen saturation falls below 92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percent.</a:t>
            </a:r>
          </a:p>
          <a:p>
            <a:pPr algn="l" rtl="0"/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>
                <a:latin typeface="Arial" pitchFamily="34" charset="0"/>
                <a:cs typeface="Arial" pitchFamily="34" charset="0"/>
              </a:rPr>
              <a:t>-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Early ambulation and thromboembolism prophylaxis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>
                <a:latin typeface="Arial" pitchFamily="34" charset="0"/>
                <a:cs typeface="Arial" pitchFamily="34" charset="0"/>
              </a:rPr>
              <a:t>-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Breastfeeding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Hemoglobinopathy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is not a contraindication to breastfeeding,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which should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be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encouraged</a:t>
            </a:r>
          </a:p>
          <a:p>
            <a:pPr algn="l" rtl="0"/>
            <a:r>
              <a:rPr lang="en-US" sz="1400" dirty="0" smtClean="0">
                <a:latin typeface="Arial" pitchFamily="34" charset="0"/>
                <a:cs typeface="Arial" pitchFamily="34" charset="0"/>
              </a:rPr>
              <a:t>                                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for its maternal and infant health benefits, except in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mothers  taking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medications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that are</a:t>
            </a:r>
          </a:p>
          <a:p>
            <a:pPr algn="l" rtl="0"/>
            <a:r>
              <a:rPr lang="en-US" sz="1400" dirty="0" smtClean="0">
                <a:latin typeface="Arial" pitchFamily="34" charset="0"/>
                <a:cs typeface="Arial" pitchFamily="34" charset="0"/>
              </a:rPr>
              <a:t>                                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transferred into breast milk and considered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potentially harmful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to the infant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hydroxyurea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>
                <a:latin typeface="Arial" pitchFamily="34" charset="0"/>
                <a:cs typeface="Arial" pitchFamily="34" charset="0"/>
              </a:rPr>
              <a:t>-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Contraception</a:t>
            </a:r>
            <a:r>
              <a:rPr lang="en-US" dirty="0">
                <a:latin typeface="Arial" pitchFamily="34" charset="0"/>
                <a:cs typeface="Arial" pitchFamily="34" charset="0"/>
              </a:rPr>
              <a:t> :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ll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methods of combined (estrogen-progestin) and progestin-only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hormonal contraception</a:t>
            </a:r>
          </a:p>
          <a:p>
            <a:pPr algn="l" rtl="0"/>
            <a:r>
              <a:rPr lang="en-US" sz="1400" dirty="0" smtClean="0">
                <a:latin typeface="Arial" pitchFamily="34" charset="0"/>
                <a:cs typeface="Arial" pitchFamily="34" charset="0"/>
              </a:rPr>
              <a:t>                                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and the copper-releasing IUD safe and effective for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women with SCD.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225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1"/>
            <a:ext cx="7772400" cy="685799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Thalassemia:</a:t>
            </a:r>
            <a:endParaRPr lang="en-US" sz="360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latin typeface="Arial" pitchFamily="34" charset="0"/>
                <a:cs typeface="Arial" pitchFamily="34" charset="0"/>
              </a:rPr>
              <a:t>**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Quantitative disorders of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globin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chain production that affect either alpha or </a:t>
            </a:r>
          </a:p>
          <a:p>
            <a:pPr algn="l"/>
            <a:r>
              <a:rPr lang="en-US" sz="1800" dirty="0" smtClean="0">
                <a:latin typeface="Arial" pitchFamily="34" charset="0"/>
                <a:cs typeface="Arial" pitchFamily="34" charset="0"/>
              </a:rPr>
              <a:t>      Beta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globin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chains.</a:t>
            </a:r>
          </a:p>
          <a:p>
            <a:pPr algn="l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0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Alpha </a:t>
            </a:r>
            <a:r>
              <a:rPr lang="en-US" sz="2000" b="1" u="sng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thalassemia</a:t>
            </a:r>
            <a:r>
              <a:rPr lang="en-US" sz="20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l"/>
            <a:r>
              <a:rPr lang="en-US" sz="1600" dirty="0" smtClean="0">
                <a:latin typeface="Arial" pitchFamily="34" charset="0"/>
                <a:cs typeface="Arial" pitchFamily="34" charset="0"/>
              </a:rPr>
              <a:t>There are normally two pairs (four) of functional α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globin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genes on chromosome 16.</a:t>
            </a:r>
          </a:p>
          <a:p>
            <a:pPr algn="l"/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000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one or two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are missing            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α-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thalassemia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trait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l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1600" dirty="0" smtClean="0">
                <a:latin typeface="Arial" pitchFamily="34" charset="0"/>
                <a:cs typeface="Arial" pitchFamily="34" charset="0"/>
              </a:rPr>
              <a:t>These traits are not detected on hemoglobin electrophoresis because no abnormal hemoglobin is made. In addition, there is neither excess nor lack of any normal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hemoglobins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endParaRPr lang="en-US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Deletion of three genes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hemoglobin H (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HbH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disease.</a:t>
            </a:r>
          </a:p>
          <a:p>
            <a:pPr algn="l"/>
            <a:endParaRPr lang="en-US" sz="20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Chronic hemolytic anemia, with moderate anemia, </a:t>
            </a:r>
            <a:r>
              <a:rPr lang="en-US" sz="20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hypochromia</a:t>
            </a:r>
            <a:r>
              <a:rPr lang="en-US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and marked </a:t>
            </a:r>
            <a:r>
              <a:rPr lang="en-US" sz="20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microcytosis</a:t>
            </a:r>
            <a:r>
              <a:rPr lang="en-US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and normal life expectancy. </a:t>
            </a:r>
            <a:r>
              <a:rPr lang="en-US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On hemoglobin electrophoresis, </a:t>
            </a:r>
            <a:r>
              <a:rPr lang="en-US" sz="16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HbH</a:t>
            </a:r>
            <a:r>
              <a:rPr lang="en-US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peak appears on the high-performance liquid chromatography trace and the presence of </a:t>
            </a:r>
            <a:r>
              <a:rPr lang="en-US" sz="16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HbH</a:t>
            </a:r>
            <a:r>
              <a:rPr lang="en-US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inclusion bodies in the red cell that appear like “golf ball” cells on </a:t>
            </a:r>
            <a:r>
              <a:rPr lang="en-US" sz="16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supravital</a:t>
            </a:r>
            <a:r>
              <a:rPr lang="en-US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staining.</a:t>
            </a:r>
            <a:endParaRPr lang="en-US" sz="1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895600" y="2667000"/>
            <a:ext cx="6858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743200" y="4495800"/>
            <a:ext cx="6858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8229600" cy="1470025"/>
          </a:xfrm>
        </p:spPr>
        <p:txBody>
          <a:bodyPr>
            <a:noAutofit/>
          </a:bodyPr>
          <a:lstStyle/>
          <a:p>
            <a:pPr algn="l"/>
            <a:r>
              <a:rPr lang="el-GR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α-</a:t>
            </a:r>
            <a:r>
              <a:rPr lang="en-US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thalassemia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major         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no α chain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production,tetramers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of fetal gamma chains (γ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hemoglobin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Barts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133600"/>
            <a:ext cx="9144000" cy="4724400"/>
          </a:xfrm>
        </p:spPr>
        <p:txBody>
          <a:bodyPr>
            <a:normAutofit/>
          </a:bodyPr>
          <a:lstStyle/>
          <a:p>
            <a:pPr algn="l"/>
            <a:r>
              <a:rPr lang="en-US" sz="20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Characterized by: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Severe anemia, failure of oxygen delivery to tissues, cardiac failure, and abnormal organogenesis. The condition is incompatible with life and causes 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intrauterine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hydrops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Serious obstetric complications often occur, including preeclampsia and delivery difficulties 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because of the large fetus and placenta. </a:t>
            </a:r>
          </a:p>
          <a:p>
            <a:pPr algn="l"/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--Antenatal screening for α-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thalassemia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is directed at preventing hemoglobin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Barts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hydrops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590800" y="1066800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Pre-pregnancy</a:t>
            </a:r>
          </a:p>
          <a:p>
            <a:pPr>
              <a:buNone/>
            </a:pPr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Women who have α-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thalassemia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trait should be identified before pregnancy so that they can be alerted to the one in four chance of having 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hydropic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fetus if their partner carries the same trait.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Women with </a:t>
            </a:r>
            <a:r>
              <a:rPr lang="en-US" sz="20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HbH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disease should be encouraged to </a:t>
            </a:r>
            <a:r>
              <a:rPr lang="en-US" sz="2000" u="sng" dirty="0" smtClean="0">
                <a:latin typeface="Arial" pitchFamily="34" charset="0"/>
                <a:cs typeface="Arial" pitchFamily="34" charset="0"/>
              </a:rPr>
              <a:t>take regular </a:t>
            </a:r>
            <a:r>
              <a:rPr lang="en-US" sz="2000" u="sng" dirty="0" err="1" smtClean="0">
                <a:latin typeface="Arial" pitchFamily="34" charset="0"/>
                <a:cs typeface="Arial" pitchFamily="34" charset="0"/>
              </a:rPr>
              <a:t>folate</a:t>
            </a:r>
            <a:r>
              <a:rPr lang="en-US" sz="2000" u="sng" dirty="0" smtClean="0">
                <a:latin typeface="Arial" pitchFamily="34" charset="0"/>
                <a:cs typeface="Arial" pitchFamily="34" charset="0"/>
              </a:rPr>
              <a:t> supplementation outside of pregnancy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to meet the demands of increased bone marrow turnover.</a:t>
            </a:r>
          </a:p>
          <a:p>
            <a:pPr>
              <a:buNone/>
            </a:pP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Prenatal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At-risk couples should be counseled about the risks and offered antenatal diagnosis with CVS or amniocentesis.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Oral iron supplements should not be prescribed on the basis of red cell indices alone (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hypochromia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microcytosis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en-US" sz="2000" u="sng" dirty="0" smtClean="0">
                <a:latin typeface="Arial" pitchFamily="34" charset="0"/>
                <a:cs typeface="Arial" pitchFamily="34" charset="0"/>
              </a:rPr>
              <a:t>They are indicated when </a:t>
            </a:r>
            <a:r>
              <a:rPr lang="en-US" sz="2000" u="sng" dirty="0" err="1" smtClean="0">
                <a:latin typeface="Arial" pitchFamily="34" charset="0"/>
                <a:cs typeface="Arial" pitchFamily="34" charset="0"/>
              </a:rPr>
              <a:t>ferritin</a:t>
            </a:r>
            <a:r>
              <a:rPr lang="en-US" sz="2000" u="sng" dirty="0" smtClean="0">
                <a:latin typeface="Arial" pitchFamily="34" charset="0"/>
                <a:cs typeface="Arial" pitchFamily="34" charset="0"/>
              </a:rPr>
              <a:t> levels are reduced.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HbH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disease,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folate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supplementation (5 mg daily) is recommended, and transfusion may be needed for women with severe symptomatic anemia or early signs of fetal compromise.</a:t>
            </a:r>
          </a:p>
          <a:p>
            <a:pPr>
              <a:buNone/>
            </a:pPr>
            <a:r>
              <a:rPr lang="en-US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Labor and Delivery and Postpartum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no specific management recommendations.</a:t>
            </a:r>
            <a:endParaRPr lang="en-US" sz="2000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Diagnosis and Management Options: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β-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Thalassemia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trait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or heterozygote state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 is important to detect for antenatal screening purposes. 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Racial groups at greatest risk include those of Mediterranean origin and some Asian populations,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but it can occur in any racial group.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Partner screening should be performed to determine the risk of having a child affected with a major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hemoglobinopathy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The physiologic stress of pregnancy may exacerbate symptoms of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thalassemia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The transfusion regimen needs careful monitoring because blood requirements tend to increase in pregnancy. Iron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chelation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therapy also needs to be reviewed.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β-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Thalassemia</a:t>
            </a:r>
            <a:endParaRPr lang="en-US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304801"/>
            <a:ext cx="8305800" cy="8382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Diagnosis and Management Options: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β-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Thalassemia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trait is indicated by: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**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Hypochromic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microcytic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red cell indices.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** Finding of increased hemoglobin A</a:t>
            </a:r>
            <a:r>
              <a:rPr lang="en-US" sz="20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on hemoglobin electrophoresis.</a:t>
            </a:r>
          </a:p>
          <a:p>
            <a:pPr algn="l"/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β-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thalassemia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major: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Patients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are often small in stature, and affected women have small pelvic bones. This finding might be the reason for the increased rate of cesarean delivery reported in these women.</a:t>
            </a:r>
            <a:r>
              <a:rPr lang="en-US" sz="20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i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 fetus risks: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Fetal hypoxia may occur and has been associated with: IUGR, pregnancy loss, and preterm labor. These complications do not occur when maternal anemia is managed well.</a:t>
            </a:r>
            <a:b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Women with iron overload are at increased risk for maternal diabetes, which can lead to an increased risk of birth defects and prenatal and maternal complications.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>
                <a:latin typeface="Arial" pitchFamily="34" charset="0"/>
                <a:cs typeface="Arial" pitchFamily="34" charset="0"/>
              </a:rPr>
              <a:t/>
            </a:r>
            <a:br>
              <a:rPr lang="en-US" sz="2200" dirty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>
                <a:latin typeface="Arial" pitchFamily="34" charset="0"/>
                <a:cs typeface="Arial" pitchFamily="34" charset="0"/>
              </a:rPr>
              <a:t/>
            </a:r>
            <a:br>
              <a:rPr lang="en-US" sz="2200" dirty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>
                <a:latin typeface="Arial" pitchFamily="34" charset="0"/>
                <a:cs typeface="Arial" pitchFamily="34" charset="0"/>
              </a:rPr>
              <a:t/>
            </a:r>
            <a:br>
              <a:rPr lang="en-US" sz="2200" dirty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>
                <a:latin typeface="Arial" pitchFamily="34" charset="0"/>
                <a:cs typeface="Arial" pitchFamily="34" charset="0"/>
              </a:rPr>
              <a:t/>
            </a:r>
            <a:br>
              <a:rPr lang="en-US" sz="2200" dirty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>
                <a:latin typeface="Arial" pitchFamily="34" charset="0"/>
                <a:cs typeface="Arial" pitchFamily="34" charset="0"/>
              </a:rPr>
              <a:t/>
            </a:r>
            <a:br>
              <a:rPr lang="en-US" sz="2200" dirty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>
                <a:latin typeface="Arial" pitchFamily="34" charset="0"/>
                <a:cs typeface="Arial" pitchFamily="34" charset="0"/>
              </a:rPr>
              <a:t/>
            </a:r>
            <a:br>
              <a:rPr lang="en-US" sz="2200" dirty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457200"/>
            <a:ext cx="8686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**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Fertility is often reduced in women with transfusion-dependent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thalassemia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major owing to iron overload and central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hypogonadism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but pregnancy is possible for some. 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000" dirty="0" smtClean="0">
                <a:latin typeface="Arial" pitchFamily="34" charset="0"/>
                <a:cs typeface="Arial" pitchFamily="34" charset="0"/>
              </a:rPr>
              <a:t>**Many require regular transfusion programs and iron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chelation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therapy. Unnecessary iron loading should be avoided. Oral and intravenous iron supplements are contraindicated. If possible, iron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chelation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therapy should be optimized prior to pregnancy and then discontinued during pregnancy. Iron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chelation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can be restarted after delivery. </a:t>
            </a:r>
            <a:r>
              <a:rPr lang="en-US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Desferrioxamine</a:t>
            </a:r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is safe to use if breast-feeding.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r>
              <a:rPr lang="en-US" sz="2000" dirty="0" smtClean="0">
                <a:latin typeface="Arial" pitchFamily="34" charset="0"/>
                <a:cs typeface="Arial" pitchFamily="34" charset="0"/>
              </a:rPr>
              <a:t>**Assessment of the function of organs affected by iron overload (heart, liver, and endocrine system) should be carried out regularly throughout medical follow-up.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Assessment includes evaluation of cardiac status, liver function tests, thyroid and parathyroid function tests, and glucose testing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ood_volume_in_pregnancy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09600"/>
            <a:ext cx="7848600" cy="5714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6354762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**Bone problems with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osteopenia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and osteoporosis often occur in transfusion-dependent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thalassemics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and these can worsen during pregnancy. Vitamin D and calcium supplements are advisable if bone density is reduced, but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bisphosphonates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should be discontinued. </a:t>
            </a:r>
            <a:b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**Transfusion requirements tend to increase in pregnancy.</a:t>
            </a:r>
            <a:b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Labor and Delivery and Postpartum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/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There are no specific management recommendations.</a:t>
            </a:r>
            <a:br>
              <a:rPr lang="en-US" sz="2000" dirty="0" smtClean="0">
                <a:solidFill>
                  <a:schemeClr val="tx1"/>
                </a:solidFill>
              </a:rPr>
            </a:b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4476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dirty="0" smtClean="0"/>
          </a:p>
          <a:p>
            <a:pPr algn="l" rtl="0"/>
            <a:endParaRPr lang="en-US" dirty="0"/>
          </a:p>
          <a:p>
            <a:pPr algn="l" rtl="0"/>
            <a:endParaRPr lang="en-US" dirty="0" smtClean="0"/>
          </a:p>
          <a:p>
            <a:pPr algn="l" rtl="0"/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Severe chronic anemia is associated with :</a:t>
            </a:r>
          </a:p>
          <a:p>
            <a:pPr algn="l" rtl="0"/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Fetal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1-Increased risk of preterm delivery.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2-Fetal growth restriction(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FGR)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low birth weight.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3-Intrauterine fetal death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(IUFD).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4-Increased risk of spontaneous abortion.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5-Increased risk of perinatal mortality.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Maternal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1-Increased risk of infection.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2-Poor tolerance to blood loss at time of delivery.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3-Cardiovascular stress. 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4-Increased risk of postnatal depression.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5-Increased risk of maternal mortality.</a:t>
            </a:r>
          </a:p>
        </p:txBody>
      </p:sp>
    </p:spTree>
    <p:extLst>
      <p:ext uri="{BB962C8B-B14F-4D97-AF65-F5344CB8AC3E}">
        <p14:creationId xmlns:p14="http://schemas.microsoft.com/office/powerpoint/2010/main" xmlns="" val="286157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8320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dirty="0" smtClean="0"/>
          </a:p>
          <a:p>
            <a:pPr algn="l" rtl="0"/>
            <a:endParaRPr lang="en-US" dirty="0"/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  <a:p>
            <a:pPr algn="l" rtl="0"/>
            <a:endParaRPr lang="en-US" dirty="0" smtClean="0"/>
          </a:p>
          <a:p>
            <a:pPr algn="ctr" rtl="0"/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Screening</a:t>
            </a:r>
          </a:p>
          <a:p>
            <a:pPr algn="l" rtl="0"/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All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pregnant women </a:t>
            </a:r>
            <a:r>
              <a:rPr lang="en-US" dirty="0">
                <a:latin typeface="Arial" pitchFamily="34" charset="0"/>
                <a:cs typeface="Arial" pitchFamily="34" charset="0"/>
              </a:rPr>
              <a:t>should be offered screening for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anaemia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by estimating the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Hb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concentration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by means of a full blood count (CBC) :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●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I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first trimester (or at booking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●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W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ith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the next screening bloods (usually performed between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28-32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weeks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l" rtl="0"/>
            <a:endParaRPr lang="en-US" u="sng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●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A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nd 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at 36 weeks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gestation.</a:t>
            </a:r>
            <a:endParaRPr lang="en-US" u="sng" dirty="0">
              <a:latin typeface="Arial" pitchFamily="34" charset="0"/>
              <a:cs typeface="Arial" pitchFamily="34" charset="0"/>
            </a:endParaRPr>
          </a:p>
          <a:p>
            <a:pPr algn="l" rtl="0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180658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3401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endParaRPr lang="en-US" dirty="0" smtClean="0"/>
          </a:p>
          <a:p>
            <a:pPr algn="ctr" rtl="0"/>
            <a:endParaRPr lang="en-US" dirty="0"/>
          </a:p>
          <a:p>
            <a:pPr algn="ctr" rtl="0"/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Iron deficiency anemia 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(IDA)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iagnosis</a:t>
            </a:r>
            <a:r>
              <a:rPr lang="en-US" sz="20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▪ IDA is classically described as microcytic , hypochromic anemia 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because of reduced MCV and MCHC.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But the diagnosis should still be confirmed.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▪ The diagnostic test for iron deficiency is a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serum ferritin concentration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This is not</a:t>
            </a:r>
          </a:p>
          <a:p>
            <a:pPr algn="l" rtl="0"/>
            <a:r>
              <a:rPr lang="en-US" sz="1400" dirty="0" smtClean="0">
                <a:latin typeface="Arial" pitchFamily="34" charset="0"/>
                <a:cs typeface="Arial" pitchFamily="34" charset="0"/>
              </a:rPr>
              <a:t>    affected by recent ingestion of iron,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a concentration of </a:t>
            </a:r>
            <a:r>
              <a:rPr lang="en-US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 12 mcg/L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is diagnostic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the</a:t>
            </a:r>
          </a:p>
          <a:p>
            <a:pPr algn="l" rtl="0"/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greatest sensitivity and specificity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b="1" dirty="0" smtClean="0">
                <a:latin typeface="Arial" pitchFamily="34" charset="0"/>
                <a:cs typeface="Arial" pitchFamily="34" charset="0"/>
              </a:rPr>
              <a:t>→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Iron def. can be present in the absence of anemia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( low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Hb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is a late event of iron</a:t>
            </a:r>
          </a:p>
          <a:p>
            <a:pPr algn="l" rtl="0"/>
            <a:r>
              <a:rPr lang="en-US" sz="1400" dirty="0" smtClean="0">
                <a:latin typeface="Arial" pitchFamily="34" charset="0"/>
                <a:cs typeface="Arial" pitchFamily="34" charset="0"/>
              </a:rPr>
              <a:t>     deficiency 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and other parameters of the full blood count that usually give a clue to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  this ( reduced MCV,MCH and MCHC ) are not as accurate during pregnancy.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Prevention</a:t>
            </a:r>
            <a:r>
              <a:rPr lang="en-US" sz="20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▪ CDC  </a:t>
            </a:r>
            <a:r>
              <a:rPr lang="en-US" dirty="0">
                <a:latin typeface="Arial" pitchFamily="34" charset="0"/>
                <a:cs typeface="Arial" pitchFamily="34" charset="0"/>
              </a:rPr>
              <a:t>guidelines : Pregnant women should begin taking low dose (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30 mg/day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   elemental oral iron </a:t>
            </a:r>
            <a:r>
              <a:rPr lang="en-US" dirty="0">
                <a:latin typeface="Arial" pitchFamily="34" charset="0"/>
                <a:cs typeface="Arial" pitchFamily="34" charset="0"/>
              </a:rPr>
              <a:t>at the first prenatal visit as primary prevention of iron deficiency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 rt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Education about the diet.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>
                <a:latin typeface="Arial" pitchFamily="34" charset="0"/>
                <a:cs typeface="Arial" pitchFamily="34" charset="0"/>
              </a:rPr>
              <a:t>▪ Treatment of hook worm infestations in non-industrialized countries.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113074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Lab test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/>
          <a:lstStyle/>
          <a:p>
            <a:pPr marL="13716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Parameters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↓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ferritin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hemoglobin, mean corpuscular volume, mean corpuscular hemoglobin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↑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total iron-binding capacity,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transferrin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red blood cell distribution width 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46"/>
            <a:ext cx="9144000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sz="2800" b="1" dirty="0" smtClean="0"/>
          </a:p>
          <a:p>
            <a:pPr algn="l" rtl="0"/>
            <a:endParaRPr lang="en-US" sz="2800" b="1" dirty="0"/>
          </a:p>
          <a:p>
            <a:pPr algn="l" rtl="0"/>
            <a:endParaRPr lang="en-US" sz="2800" b="1" dirty="0" smtClean="0"/>
          </a:p>
          <a:p>
            <a:pPr algn="l" rtl="0"/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●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Treatment</a:t>
            </a:r>
          </a:p>
          <a:p>
            <a:pPr algn="l" rtl="0"/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l" rtl="0"/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Oral iron</a:t>
            </a:r>
          </a:p>
          <a:p>
            <a:pPr algn="l" rtl="0"/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Parenteral 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iron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(IM &amp; IV )</a:t>
            </a:r>
          </a:p>
          <a:p>
            <a:pPr algn="l" rtl="0"/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Blood transfusion</a:t>
            </a:r>
          </a:p>
        </p:txBody>
      </p:sp>
    </p:spTree>
    <p:extLst>
      <p:ext uri="{BB962C8B-B14F-4D97-AF65-F5344CB8AC3E}">
        <p14:creationId xmlns:p14="http://schemas.microsoft.com/office/powerpoint/2010/main" xmlns="" val="160069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2557</TotalTime>
  <Words>3901</Words>
  <Application>Microsoft Office PowerPoint</Application>
  <PresentationFormat>On-screen Show (4:3)</PresentationFormat>
  <Paragraphs>508</Paragraphs>
  <Slides>40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Concourse</vt:lpstr>
      <vt:lpstr>Anemia with pregnancy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Conditions that require folate supplements:</vt:lpstr>
      <vt:lpstr>Vitamin B12 deficiency</vt:lpstr>
      <vt:lpstr>Diagnosis in pregnancy: if suspected, look for the etiology. 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Thalassemia:</vt:lpstr>
      <vt:lpstr>α-thalassemia major            no α chain production,tetramers of fetal gamma chains (γ4), hemoglobin Barts. </vt:lpstr>
      <vt:lpstr>Diagnosis and Management Options:</vt:lpstr>
      <vt:lpstr>β-Thalassemia</vt:lpstr>
      <vt:lpstr>Diagnosis and Management Options:</vt:lpstr>
      <vt:lpstr>                      </vt:lpstr>
      <vt:lpstr>**Bone problems with osteopenia and osteoporosis often occur in transfusion-dependent thalassemics, and these can worsen during pregnancy. Vitamin D and calcium supplements are advisable if bone density is reduced, but bisphosphonates should be discontinued.   **Transfusion requirements tend to increase in pregnancy.  Labor and Delivery and Postpartum  There are no specific management recommendations.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149</cp:revision>
  <dcterms:created xsi:type="dcterms:W3CDTF">2015-06-28T20:53:09Z</dcterms:created>
  <dcterms:modified xsi:type="dcterms:W3CDTF">2020-10-20T04:44:45Z</dcterms:modified>
</cp:coreProperties>
</file>