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D4F783-D313-4F92-9C32-07080B6900FF}">
  <a:tblStyle styleId="{9DD4F783-D313-4F92-9C32-07080B6900F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9" name="Google Shape;25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5" name="Google Shape;27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2" name="Google Shape;28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6" name="Google Shape;29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0" name="Google Shape;31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8" name="Google Shape;31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Google Shape;319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6" name="Google Shape;32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Google Shape;327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3" name="Google Shape;33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1" name="Google Shape;34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9" name="Google Shape;34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6" name="Google Shape;35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3" name="Google Shape;36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e01e5090b4a6c36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e01e5090b4a6c36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7e01e5090b4a6c36_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5" name="Google Shape;415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e01e5090b4a6c36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e01e5090b4a6c36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7e01e5090b4a6c36_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9" name="Google Shape;42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Google Shape;430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7" name="Google Shape;43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6" name="Google Shape;44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7" name="Google Shape;447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4" name="Google Shape;45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Google Shape;455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1" name="Google Shape;46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5" name="Google Shape;47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Google Shape;476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2" name="Google Shape;48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Google Shape;48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9" name="Google Shape;48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Google Shape;490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7" name="Google Shape;497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Google Shape;498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4" name="Google Shape;504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1" name="Google Shape;511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Google Shape;512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8" name="Google Shape;518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Google Shape;519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34" name="Google Shape;534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5" name="Google Shape;535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2" name="Google Shape;542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Google Shape;543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9" name="Google Shape;549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0" name="Google Shape;550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57" name="Google Shape;557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Google Shape;558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65" name="Google Shape;565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6" name="Google Shape;566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73" name="Google Shape;573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94" name="Google Shape;594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Google Shape;595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01" name="Google Shape;601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2" name="Google Shape;602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08" name="Google Shape;608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9" name="Google Shape;609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5" name="Google Shape;61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6" name="Google Shape;616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2" name="Google Shape;622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Google Shape;623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9" name="Google Shape;629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0" name="Google Shape;630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37" name="Google Shape;637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8" name="Google Shape;638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45" name="Google Shape;64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6" name="Google Shape;646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1" name="Google Shape;651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2" name="Google Shape;652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9" name="Google Shape;659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0" name="Google Shape;660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67" name="Google Shape;667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8" name="Google Shape;668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5" name="Google Shape;675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6" name="Google Shape;676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83" name="Google Shape;683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4" name="Google Shape;684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90" name="Google Shape;690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1" name="Google Shape;691;p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06" name="Google Shape;106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3" name="Google Shape;11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4" name="Google Shape;11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5" name="Google Shape;11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22" name="Google Shape;122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lip Art and Text" type="clipArtAndTx">
  <p:cSld name="CLIPART_AND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>
            <p:ph idx="2" type="clipArt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7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5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4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Cyanotic Congenital Heart Disease</a:t>
            </a:r>
            <a:endParaRPr/>
          </a:p>
        </p:txBody>
      </p:sp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Amjad Tarawneh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Investigations: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381000" y="1981200"/>
            <a:ext cx="815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Pulse  ox: measures percent hemoglobin that is saturated, but can be abnormally low with methemoglobinemia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ABG:if there is normal paO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methemoglobinmia, polycythemia, or CNS problems are more likely.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tests: glucose, CBC, blood culture ( septic work-up), methemoglobin ( a drop of blood exposed to air has brown color)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78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1" i="1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Hyperoxia</a:t>
            </a:r>
            <a:r>
              <a:rPr b="1" i="0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test</a:t>
            </a: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100% O</a:t>
            </a:r>
            <a:r>
              <a:rPr b="1" baseline="-2500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10-20 minutes. Measure </a:t>
            </a:r>
            <a:r>
              <a:rPr b="1" i="1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1" baseline="-25000" i="1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(not sats) before and after the test.</a:t>
            </a:r>
            <a:r>
              <a:rPr b="1" baseline="-2500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201" name="Google Shape;201;p29"/>
          <p:cNvGraphicFramePr/>
          <p:nvPr/>
        </p:nvGraphicFramePr>
        <p:xfrm>
          <a:off x="685800" y="198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{9DD4F783-D313-4F92-9C32-07080B6900FF}</a:tableStyleId>
              </a:tblPr>
              <a:tblGrid>
                <a:gridCol w="2092325"/>
                <a:gridCol w="1717675"/>
                <a:gridCol w="1905000"/>
                <a:gridCol w="1905000"/>
              </a:tblGrid>
              <a:tr h="108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Cyanotic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Lung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Disease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</a:t>
                      </a:r>
                      <a:r>
                        <a:rPr b="1" baseline="-2500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(Room air) mmHg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 90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60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60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</a:t>
                      </a:r>
                      <a:r>
                        <a:rPr b="1" baseline="-25000" i="1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b="1" i="1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(100% O2) mmHg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≥ 150-200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 400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pCO</a:t>
                      </a:r>
                      <a:r>
                        <a:rPr b="1" baseline="-2500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mmHg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35_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4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35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45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Tarnsilluminate chest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CXR: look at lungs, bowel, heart size, pulmonary circulation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Call pediatric Cardiology if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suspicious of heart disease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Management: </a:t>
            </a:r>
            <a:endParaRPr/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PGEI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1" lang="en-US" sz="35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CONSEQUENCES AND COMPLICATIONS</a:t>
            </a:r>
            <a:endParaRPr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Polycythemia.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Clubbing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Hypoxic Spells and Squatting.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Nervous System Complications.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 Disorders.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Depressed Intelligent Quotient.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Scoliosis.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Hyperuricemia and Gout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Cyanotic Cardiac lesions</a:t>
            </a:r>
            <a:endParaRPr/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Remember the 5 T</a:t>
            </a:r>
            <a:r>
              <a:rPr b="1" baseline="3000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s:</a:t>
            </a:r>
            <a:endParaRPr>
              <a:solidFill>
                <a:srgbClr val="FFFFFF"/>
              </a:solidFill>
            </a:endParaRPr>
          </a:p>
          <a:p>
            <a:pPr indent="-533400" lvl="1" marL="990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Transposition of the Great Arteries (TGA)</a:t>
            </a:r>
            <a:endParaRPr>
              <a:solidFill>
                <a:srgbClr val="FFFFFF"/>
              </a:solidFill>
            </a:endParaRPr>
          </a:p>
          <a:p>
            <a:pPr indent="-533400" lvl="1" marL="990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Tricuspid Atresia (Tri atresia)</a:t>
            </a:r>
            <a:endParaRPr>
              <a:solidFill>
                <a:srgbClr val="FFFFFF"/>
              </a:solidFill>
            </a:endParaRPr>
          </a:p>
          <a:p>
            <a:pPr indent="-533400" lvl="1" marL="990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Tetralogy of Fallot (TOF)</a:t>
            </a:r>
            <a:endParaRPr>
              <a:solidFill>
                <a:srgbClr val="FFFFFF"/>
              </a:solidFill>
            </a:endParaRPr>
          </a:p>
          <a:p>
            <a:pPr indent="-533400" lvl="1" marL="990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TRUNCUS Arteriosus (TA)</a:t>
            </a:r>
            <a:endParaRPr>
              <a:solidFill>
                <a:srgbClr val="FFFFFF"/>
              </a:solidFill>
            </a:endParaRPr>
          </a:p>
          <a:p>
            <a:pPr indent="-533400" lvl="1" marL="990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Anomalous Pulmonary Venous Drainage ( </a:t>
            </a: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TAPVR</a:t>
            </a: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FFFFFF"/>
              </a:solidFill>
            </a:endParaRPr>
          </a:p>
          <a:p>
            <a:pPr indent="-533400" lvl="1" marL="990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Cyanosis= Rt Lt shunt, resulting in mixing of the oxygenated and de-oxygenated blood due to either:</a:t>
            </a:r>
            <a:endParaRPr>
              <a:solidFill>
                <a:srgbClr val="FFFFFF"/>
              </a:solidFill>
            </a:endParaRPr>
          </a:p>
          <a:p>
            <a:pPr indent="-381000" lvl="4" marL="2209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Obstructed pulmonary flow: TOF, Tri atresia</a:t>
            </a:r>
            <a:endParaRPr>
              <a:solidFill>
                <a:srgbClr val="FFFF00"/>
              </a:solidFill>
            </a:endParaRPr>
          </a:p>
          <a:p>
            <a:pPr indent="-381000" lvl="4" marL="2209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Abnormal vessel connection, TGA, TAPVR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Causes of Cyanotic CHD:</a:t>
            </a:r>
            <a:endParaRPr/>
          </a:p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▀  Ebstein malformation 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▀  Pulmonary artesia / intact ventricular septum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▀ Single ventricle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▀ Double outlet right ventricle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38200" lvl="0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Transposition of the Great Arteries (d-TGA):</a:t>
            </a:r>
            <a:b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Anatomy</a:t>
            </a:r>
            <a:b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42" name="Google Shape;242;p35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Aorta arises from the RV, anterior and to the Right of the PA</a:t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 </a:t>
            </a:r>
            <a:r>
              <a:rPr lang="en-US" sz="2400">
                <a:solidFill>
                  <a:schemeClr val="lt1"/>
                </a:solidFill>
              </a:rPr>
              <a:t>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arises the LV, in the center of the heart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TRANSPOSITION-1" id="243" name="Google Shape;243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05000"/>
            <a:ext cx="43434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Anatomy</a:t>
            </a:r>
            <a:endParaRPr/>
          </a:p>
        </p:txBody>
      </p:sp>
      <p:pic>
        <p:nvPicPr>
          <p:cNvPr descr="transpostion" id="249" name="Google Shape;249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350" y="1981200"/>
            <a:ext cx="58293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Pathophysiology:</a:t>
            </a: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completely </a:t>
            </a:r>
            <a:r>
              <a:rPr b="1" i="0" lang="en-US" sz="3200" u="none">
                <a:latin typeface="Arial"/>
                <a:ea typeface="Arial"/>
                <a:cs typeface="Arial"/>
                <a:sym typeface="Arial"/>
              </a:rPr>
              <a:t>parallel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circuits 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Mixing must occur at the level of an ASD, a VSD,  and/or a PDA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Cyanosis:-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is a worry in the immediate postnatal period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bluish discoloration of the skin and mucous membranes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cyanosis: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color of the trunk and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mucous membranes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Acrocyanosis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blue color of the hands and feet, not a worry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≥ 4 g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of deoxyhemoglobin to be noticed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Pathophysiology:</a:t>
            </a:r>
            <a:endParaRPr/>
          </a:p>
        </p:txBody>
      </p:sp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685800" y="1981200"/>
            <a:ext cx="3810000" cy="4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</a:pPr>
            <a:r>
              <a:rPr b="1" i="0" lang="en-US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Physiology of d-transposition of the great arteries (d-TGA).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Circled numbers represent oxygen saturation values.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Right atrial (mixed venous) oxygen saturation is decreased secondary to systemic hypoxemia.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Desaturated blood enters the right atrium, flows through the tricuspid valve into the right ventricle, and is ejected into the transposed aorta with resultant severe aortic desaturation. 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saturated pulmonary venous blood flows into the left atrium, across the mitral valve into the left ventricle, and across the transposed pulmonary artery into the lungs. 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Pulmonary arterial oxygen saturation is thus increased.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64" name="Google Shape;264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2" y="1981188"/>
            <a:ext cx="4648200" cy="45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Pathophysiology:</a:t>
            </a:r>
            <a:endParaRPr/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lesion would not be compatible with life were it not for the ability of blood to shunt via two fetal pathways: the patent foramen ovale (PFO) and patent ductus arteriosus (PDA).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Blood may shunt left to right or bidirectionally at the PFO.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Because systemic vascular resistance tends to be higher than pulmonary vascular resistance, blood tends to shunt across the PDA mostly from the aorta to the pulmonary artery.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As pulmonary resistance drops in the 1st few weeks of life, pulmonary blood flow will gradually increase in patients with d-TGA.</a:t>
            </a:r>
            <a:r>
              <a:rPr b="1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81200"/>
            <a:ext cx="42672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Epidemiology</a:t>
            </a:r>
            <a:endParaRPr/>
          </a:p>
        </p:txBody>
      </p:sp>
      <p:sp>
        <p:nvSpPr>
          <p:cNvPr id="279" name="Google Shape;279;p4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3/10,000 live births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5-7% of all CHD,  but the most common lesion in  cyanotic newborn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have VSD,  rarely have extracardiac anomalies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TGA</a:t>
            </a:r>
            <a:b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Cyanotic Lesion with abnromal mixing</a:t>
            </a:r>
            <a:endParaRPr/>
          </a:p>
        </p:txBody>
      </p:sp>
      <p:sp>
        <p:nvSpPr>
          <p:cNvPr id="286" name="Google Shape;286;p4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have extreme cyanosis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S2, loud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associated VSD  PS</a:t>
            </a:r>
            <a:r>
              <a:rPr lang="en-US" sz="2400"/>
              <a:t>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murmur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ECG: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RVH because RV acting as systemic ventricle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upright T wave in V1 after 3 days old may be only abnormality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CXR: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Classic finding: “Egg on a string” with cardiomegaly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have increased pulmonary vascular markings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findings of transposition of the great arteries. Heart murmur is usually absent, and the S2 is single in the majority of patients.</a:t>
            </a:r>
            <a:b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transphysical" id="293" name="Google Shape;293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1981200"/>
            <a:ext cx="45720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TGA</a:t>
            </a:r>
            <a:b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Cyanotic Lesion with abnromal mixing</a:t>
            </a:r>
            <a:endParaRPr/>
          </a:p>
        </p:txBody>
      </p:sp>
      <p:pic>
        <p:nvPicPr>
          <p:cNvPr id="300" name="Google Shape;300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05000"/>
            <a:ext cx="89916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 Treatment:</a:t>
            </a: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07" name="Google Shape;307;p4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85-90% survives to 1 year.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PGEI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Balloon atrial septostomy to increase mixing, if the patient is severely cyanotic or surgery must be postponed for a while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Surgery:-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Mustard/ Senning: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Intra- atrial baffles to send systemic venous into LV and pulmonary venous return into RV.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morbidity because the RV is not designed to pump under high pressure, resulting in progressive RV dilation, dysfunction and tricuspid regurgitation→ ventricular arrhythmia, and risk of sudden death 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 of atrial arrhythmia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38200" lvl="0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Arterial switch operation: </a:t>
            </a:r>
            <a:endParaRPr/>
          </a:p>
        </p:txBody>
      </p:sp>
      <p:sp>
        <p:nvSpPr>
          <p:cNvPr id="314" name="Google Shape;314;p45"/>
          <p:cNvSpPr txBox="1"/>
          <p:nvPr>
            <p:ph idx="1" type="body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 of the great arteries with re-implantation of coronaries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5-10% mortality. Good long term results </a:t>
            </a:r>
            <a:endParaRPr/>
          </a:p>
        </p:txBody>
      </p:sp>
      <p:sp>
        <p:nvSpPr>
          <p:cNvPr id="315" name="Google Shape;315;p45"/>
          <p:cNvSpPr txBox="1"/>
          <p:nvPr>
            <p:ph idx="1" type="body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b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Tetralogy of Fallot (TOF)</a:t>
            </a:r>
            <a:b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*</a:t>
            </a: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Anatomy:</a:t>
            </a: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22" name="Google Shape;322;p46"/>
          <p:cNvSpPr txBox="1"/>
          <p:nvPr>
            <p:ph idx="1" type="body"/>
          </p:nvPr>
        </p:nvSpPr>
        <p:spPr>
          <a:xfrm>
            <a:off x="4977475" y="1981200"/>
            <a:ext cx="3480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Ventricular septal defect</a:t>
            </a:r>
            <a:endParaRPr/>
          </a:p>
          <a:p>
            <a:pPr indent="-533400" lvl="0" marL="533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Overriding aorta</a:t>
            </a:r>
            <a:endParaRPr/>
          </a:p>
          <a:p>
            <a:pPr indent="-533400" lvl="0" marL="533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pulmonary stenosis</a:t>
            </a:r>
            <a:endParaRPr/>
          </a:p>
          <a:p>
            <a:pPr indent="-533400" lvl="0" marL="533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ventricular hypertrophy</a:t>
            </a:r>
            <a:endParaRPr/>
          </a:p>
          <a:p>
            <a:pPr indent="-533400" lvl="0" marL="533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allot" id="323" name="Google Shape;323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81200"/>
            <a:ext cx="4572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Pathophsiology:</a:t>
            </a:r>
            <a:endParaRPr/>
          </a:p>
        </p:txBody>
      </p:sp>
      <p:sp>
        <p:nvSpPr>
          <p:cNvPr id="330" name="Google Shape;330;p4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VSD with anterior malalignment of the infundibulum gives overriding aorta and sub-pulmonic stenosis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Usually have right to left shunting due to less resistance across the VSD and into the aorta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RVH is secondary and relativ</a:t>
            </a:r>
            <a:r>
              <a:rPr lang="en-US" sz="2400">
                <a:solidFill>
                  <a:schemeClr val="lt1"/>
                </a:solidFill>
              </a:rPr>
              <a:t>e to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sub-pulmonic stenosis with VSD obligates RV to pump against high pressure systemic valve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Usually, there is also an abnormal pulmonary valve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Cyanosis can be less apparent with anemia .</a:t>
            </a:r>
            <a:b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1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O2 saturation 75%</a:t>
            </a:r>
            <a:endParaRPr/>
          </a:p>
        </p:txBody>
      </p:sp>
      <p:graphicFrame>
        <p:nvGraphicFramePr>
          <p:cNvPr id="145" name="Google Shape;145;p21"/>
          <p:cNvGraphicFramePr/>
          <p:nvPr/>
        </p:nvGraphicFramePr>
        <p:xfrm>
          <a:off x="533400" y="213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{9DD4F783-D313-4F92-9C32-07080B6900FF}</a:tableStyleId>
              </a:tblPr>
              <a:tblGrid>
                <a:gridCol w="2438400"/>
                <a:gridCol w="914400"/>
                <a:gridCol w="2705100"/>
                <a:gridCol w="1943100"/>
              </a:tblGrid>
              <a:tr h="125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De-oxy Hb =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Hb-Hb x 0.75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Cyanosis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 newborn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Anemic newborn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absent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Pathophsiology:</a:t>
            </a:r>
            <a:endParaRPr/>
          </a:p>
        </p:txBody>
      </p:sp>
      <p:sp>
        <p:nvSpPr>
          <p:cNvPr id="337" name="Google Shape;337;p48"/>
          <p:cNvSpPr txBox="1"/>
          <p:nvPr>
            <p:ph idx="1" type="body"/>
          </p:nvPr>
        </p:nvSpPr>
        <p:spPr>
          <a:xfrm>
            <a:off x="685800" y="2057400"/>
            <a:ext cx="3810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Physiology of the tetralogy of Fallot.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Circled numbers represent oxygen saturation values.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numbers next to the arrows represent volumes of blood flow (in L/min/m2 ).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Atrial (mixed venous) oxygen saturation is decreased because of the systemic hypoxemia. 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volume of 3 L/min/m2 of desaturated blood enters the right atrium and traverses the tricuspid valve: Two liters flows through the right ventricular outflow tract into the lungs, whereas 1L shunts right to left through the ventricular septal defect (VSD) into the ascending aorta.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38" name="Google Shape;338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000" y="2057400"/>
            <a:ext cx="43197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Pathophsiology:</a:t>
            </a:r>
            <a:endParaRPr/>
          </a:p>
        </p:txBody>
      </p:sp>
      <p:sp>
        <p:nvSpPr>
          <p:cNvPr id="345" name="Google Shape;345;p49"/>
          <p:cNvSpPr txBox="1"/>
          <p:nvPr>
            <p:ph idx="1" type="body"/>
          </p:nvPr>
        </p:nvSpPr>
        <p:spPr>
          <a:xfrm>
            <a:off x="685800" y="2057400"/>
            <a:ext cx="3810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Thus, pulmonary blood flow is two thirds normal (Qp:Qs of 0.7:1). 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Blood returning to the left atrium is fully saturated.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Only 2L of blood flows across the mitral valve.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Oxygen saturation in the left ventricle may be slightly decreased because of right-to-left shunting across the VSD.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Two liters of saturated left ventricular blood mixing with 1</a:t>
            </a:r>
            <a:r>
              <a:rPr lang="en-US" sz="1600">
                <a:solidFill>
                  <a:schemeClr val="lt1"/>
                </a:solidFill>
              </a:rPr>
              <a:t>L </a:t>
            </a: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desaturated right ventricular blood is ejected into the ascending aorta. 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Aortic saturation is decreased, and cardiac output is normal.</a:t>
            </a:r>
            <a:endParaRPr>
              <a:solidFill>
                <a:schemeClr val="lt1"/>
              </a:solidFill>
            </a:endParaRPr>
          </a:p>
          <a:p>
            <a:pPr indent="-2413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057400"/>
            <a:ext cx="43434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Epidemiology:</a:t>
            </a:r>
            <a:endParaRPr/>
          </a:p>
        </p:txBody>
      </p:sp>
      <p:sp>
        <p:nvSpPr>
          <p:cNvPr id="353" name="Google Shape;353;p5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3.5/10,000 live births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10% of all CHD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15% will have Chromosome 22q11 deletion (DiGeorge syndrome)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60% have an ASD, 25% have a right aortic arch, and 5% have coronary anomalies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Clinical Presentation:</a:t>
            </a:r>
            <a:endParaRPr/>
          </a:p>
        </p:txBody>
      </p:sp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Depends on the amount of obstruction to pulmonary blood flow: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History: 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have no cyanosis and are referred for a pulmonary outflow murmur( Pink Tet)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to relatively less pulmonary stenosis, but this usually progresses and the patient becomes more cyanotic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cyanotic with increased cyanosis, usually when crying or with exercise 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exercise tolerance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Squatting to increase systemic resistance to force more blood to lungs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Physical exam:</a:t>
            </a:r>
            <a:endParaRPr/>
          </a:p>
        </p:txBody>
      </p:sp>
      <p:sp>
        <p:nvSpPr>
          <p:cNvPr id="367" name="Google Shape;367;p52"/>
          <p:cNvSpPr txBox="1"/>
          <p:nvPr>
            <p:ph idx="1" type="body"/>
          </p:nvPr>
        </p:nvSpPr>
        <p:spPr>
          <a:xfrm>
            <a:off x="923488" y="2051108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Cyanosis with a pulmonary stenosis murmur, single 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VSD is non-restrictive not heard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Physical Examination</a:t>
            </a:r>
            <a:endParaRPr/>
          </a:p>
        </p:txBody>
      </p:sp>
      <p:pic>
        <p:nvPicPr>
          <p:cNvPr descr="f4-u1" id="373" name="Google Shape;373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1200"/>
            <a:ext cx="89916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CXR: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1" marL="1371600" rtl="0" algn="l">
              <a:spcBef>
                <a:spcPts val="56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    Decreased lung vascularity </a:t>
            </a:r>
            <a:endParaRPr sz="2300"/>
          </a:p>
          <a:p>
            <a:pPr indent="-374650" lvl="1" marL="13716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     Small, boot-shaped heart</a:t>
            </a:r>
            <a:endParaRPr sz="2300"/>
          </a:p>
          <a:p>
            <a:pPr indent="0" lvl="0" marL="74295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EKG: RAD, RVH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Roentgenogram of an 8-yr-old boy with the tetralogy of Fallot</a:t>
            </a:r>
            <a:endParaRPr/>
          </a:p>
        </p:txBody>
      </p:sp>
      <p:sp>
        <p:nvSpPr>
          <p:cNvPr id="386" name="Google Shape;386;p55"/>
          <p:cNvSpPr txBox="1"/>
          <p:nvPr>
            <p:ph idx="1" type="body"/>
          </p:nvPr>
        </p:nvSpPr>
        <p:spPr>
          <a:xfrm>
            <a:off x="685800" y="1981200"/>
            <a:ext cx="381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/>
              <a:t> Note :-</a:t>
            </a:r>
            <a:endParaRPr sz="2200"/>
          </a:p>
          <a:p>
            <a:pPr indent="-3683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  the normal heart size</a:t>
            </a:r>
            <a:endParaRPr sz="2200"/>
          </a:p>
          <a:p>
            <a:pPr indent="-3683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 some elevation of the  cardiac apex</a:t>
            </a:r>
            <a:endParaRPr sz="2200"/>
          </a:p>
          <a:p>
            <a:pPr indent="-3683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  concavity in the region of the main pulmonary artery, </a:t>
            </a:r>
            <a:endParaRPr sz="2200"/>
          </a:p>
          <a:p>
            <a:pPr indent="-3683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 right-sided aortic arch</a:t>
            </a:r>
            <a:endParaRPr sz="2200"/>
          </a:p>
          <a:p>
            <a:pPr indent="-3683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 and diminished pulmonary vascularity.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387" name="Google Shape;387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905000"/>
            <a:ext cx="4648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Hypoxic Spells</a:t>
            </a:r>
            <a:endParaRPr/>
          </a:p>
        </p:txBody>
      </p:sp>
      <p:sp>
        <p:nvSpPr>
          <p:cNvPr id="393" name="Google Shape;393;p56"/>
          <p:cNvSpPr txBox="1"/>
          <p:nvPr>
            <p:ph idx="1" type="body"/>
          </p:nvPr>
        </p:nvSpPr>
        <p:spPr>
          <a:xfrm>
            <a:off x="475376" y="211611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immediate recognition and  treatment, because it can lead to serious complications of the CNS.</a:t>
            </a:r>
            <a:endParaRPr/>
          </a:p>
          <a:p>
            <a:pPr indent="-406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Hypoxic spells are characterized by</a:t>
            </a:r>
            <a:endParaRPr sz="2800"/>
          </a:p>
          <a:p>
            <a:pPr indent="-3175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–"/>
            </a:pPr>
            <a:r>
              <a:rPr b="1" i="0" lang="en-U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Hyperpnea </a:t>
            </a:r>
            <a:endParaRPr sz="2300">
              <a:solidFill>
                <a:srgbClr val="FFFFFF"/>
              </a:solidFill>
            </a:endParaRPr>
          </a:p>
          <a:p>
            <a:pPr indent="-3175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–"/>
            </a:pPr>
            <a:r>
              <a:rPr b="1" i="0" lang="en-U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Irritability and prolonged crying</a:t>
            </a:r>
            <a:endParaRPr sz="2300">
              <a:solidFill>
                <a:srgbClr val="FFFFFF"/>
              </a:solidFill>
            </a:endParaRPr>
          </a:p>
          <a:p>
            <a:pPr indent="-3175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–"/>
            </a:pPr>
            <a:r>
              <a:rPr b="1" i="0" lang="en-U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Increasing cyanosis</a:t>
            </a:r>
            <a:endParaRPr sz="2300">
              <a:solidFill>
                <a:srgbClr val="FFFFFF"/>
              </a:solidFill>
            </a:endParaRPr>
          </a:p>
          <a:p>
            <a:pPr indent="-3175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b="1" i="0" lang="en-U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Decreasing intensity of the heart murmur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300"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Hypoxic Spells</a:t>
            </a:r>
            <a:endParaRPr/>
          </a:p>
        </p:txBody>
      </p:sp>
      <p:sp>
        <p:nvSpPr>
          <p:cNvPr id="399" name="Google Shape;399;p5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Hypoxic spells occur in infants, with a peak incidence between 2 and 4 months of age.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spells usually occur in the morning after crying, feeding, or defecation.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severe spell may lead to limpness, convulsion, CVA, or even death.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Influence of Hemoglobin</a:t>
            </a:r>
            <a:endParaRPr/>
          </a:p>
        </p:txBody>
      </p:sp>
      <p:pic>
        <p:nvPicPr>
          <p:cNvPr descr="f4-u1" id="151" name="Google Shape;15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05000"/>
            <a:ext cx="8839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Mechanism of Spells</a:t>
            </a:r>
            <a:endParaRPr/>
          </a:p>
        </p:txBody>
      </p:sp>
      <p:sp>
        <p:nvSpPr>
          <p:cNvPr id="405" name="Google Shape;405;p58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decrease in the arterial Po2 stimulates the respiratory center🡪 hyperventilation🡪 increases systemic venous return. In the presence of a fixed right ventricular outflow tract (RVOT), the increased systemic venous return 🡪in increased  (R-L) shunt 🡪worsening cyanosis. A vicious circle is established. </a:t>
            </a:r>
            <a:b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spells" id="406" name="Google Shape;406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905000"/>
            <a:ext cx="44958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Treatment of Spells</a:t>
            </a:r>
            <a:endParaRPr/>
          </a:p>
        </p:txBody>
      </p:sp>
      <p:sp>
        <p:nvSpPr>
          <p:cNvPr id="412" name="Google Shape;412;p5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Knee-Chest position.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Morphine sulfate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Sodium bicarbonate (NaHCO3)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phenylephrine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Propranolol 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Treatment: </a:t>
            </a:r>
            <a:endParaRPr/>
          </a:p>
        </p:txBody>
      </p:sp>
      <p:sp>
        <p:nvSpPr>
          <p:cNvPr id="419" name="Google Shape;419;p6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Workup for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DiGeorge syndrome ( calcium, PTH, lymphocytes)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Treatment</a:t>
            </a:r>
            <a:endParaRPr/>
          </a:p>
        </p:txBody>
      </p:sp>
      <p:sp>
        <p:nvSpPr>
          <p:cNvPr id="426" name="Google Shape;426;p6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correction with VSD repair, RVOT-to-MPA patch (transannular patch)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repair in infancy, or when symptomatic/ cyanotic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very good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( about 1-6%) risk of atrial and ventricular arrhythmias and sudden death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are virtually always left with right bundle branch block</a:t>
            </a:r>
            <a:endParaRPr/>
          </a:p>
          <a:p>
            <a:pPr indent="-1714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38200" lvl="0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Truncus Arteriosus:</a:t>
            </a:r>
            <a:b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Anatomy:</a:t>
            </a:r>
            <a:endParaRPr/>
          </a:p>
        </p:txBody>
      </p:sp>
      <p:sp>
        <p:nvSpPr>
          <p:cNvPr id="433" name="Google Shape;433;p62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lack of septation of the truncus arteriosus, a single truncal valve supplies a single great vessel that gives rise to the aorta, the pulmonary artery, and the coronaries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implies the presence of a large, mal-aligned VSD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truncal valve is always abnormal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types depending on the origin of the pulmonary arteries </a:t>
            </a:r>
            <a:endParaRPr/>
          </a:p>
        </p:txBody>
      </p:sp>
      <p:pic>
        <p:nvPicPr>
          <p:cNvPr descr="truncusdiagram" id="434" name="Google Shape;434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337600"/>
            <a:ext cx="4419600" cy="34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Pathophsiology:</a:t>
            </a:r>
            <a:endParaRPr/>
          </a:p>
        </p:txBody>
      </p:sp>
      <p:sp>
        <p:nvSpPr>
          <p:cNvPr id="441" name="Google Shape;441;p6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Physiology of truncus arteriosus.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Circled numbers represent oxygen saturation values.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Right atrial (mixed venous) oxygen saturation is decreased secondary to systemic hypoxemia.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Desaturated blood enters the right atrium, flows through the tricuspid valve into the right ventricle, and is ejected into the truncus.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Saturated blood returning from the left atrium enters the left ventricle and is also ejected into the truncus.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42" name="Google Shape;442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2662" y="1981200"/>
            <a:ext cx="3521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981200"/>
            <a:ext cx="43434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Pathophsiology:</a:t>
            </a:r>
            <a:endParaRPr/>
          </a:p>
        </p:txBody>
      </p:sp>
      <p:sp>
        <p:nvSpPr>
          <p:cNvPr id="450" name="Google Shape;450;p64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common aortopulmonary trunk gives rise to the ascending aorta and to the main or branch pulmonary arteries.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Oxygen saturation in the aorta and pulmonary arteries is usually the same (definition of a total mixing lesion).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pulmonary vascular resistance decreases over the 1st few weeks of life, pulmonary blood flow increases dramatically and mild cyanosis and congestive heart failure result.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981200"/>
            <a:ext cx="44196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1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Pathophsiology:</a:t>
            </a:r>
            <a:endParaRPr/>
          </a:p>
        </p:txBody>
      </p:sp>
      <p:sp>
        <p:nvSpPr>
          <p:cNvPr id="458" name="Google Shape;458;p6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Mixing of oxygenated and deoxygenated blood occurs in the ventricles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pulmonary vascular resistance falls, more blood shunts to the lungs and the saturation increases ( as Qp becomes&gt;Qs)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decreased cyanosis, the patient will go into CHF due to over circulation 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Clinical presentation</a:t>
            </a:r>
            <a:endParaRPr/>
          </a:p>
        </p:txBody>
      </p:sp>
      <p:sp>
        <p:nvSpPr>
          <p:cNvPr id="465" name="Google Shape;465;p6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Exam: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Cyanotic, or not, depending of the amount of pulmonary blood flow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CHF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 pulse pressure, hyperdynamic heart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from relative truncal valve stenosis, ejection click, single S2, gallop (S3)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Diastolic murmur if valve is regurgitant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CXR: Increased pulmonary vascularity, cardiomegaly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EKG: biventricular hypertrophy, ST-T wave abnormalities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1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X-ray Studies.</a:t>
            </a:r>
            <a:endParaRPr/>
          </a:p>
        </p:txBody>
      </p:sp>
      <p:sp>
        <p:nvSpPr>
          <p:cNvPr id="471" name="Google Shape;471;p6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 chest radiograph in the first week of life demonstrates cardiomegaly, right aortic arch. Pulmonary under circulation as pulmonary vascular resistance is still high</a:t>
            </a:r>
            <a:endParaRPr/>
          </a:p>
        </p:txBody>
      </p:sp>
      <p:pic>
        <p:nvPicPr>
          <p:cNvPr descr="transpositionxray" id="472" name="Google Shape;472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905000"/>
            <a:ext cx="4572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Central cyanosis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Cyanosis is a bluish discoloration of the skin and mucous membranes resulting from an increased concentration of reduced hemoglobin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yanosis" id="158" name="Google Shape;15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81200"/>
            <a:ext cx="44958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>
            <p:ph idx="2" type="body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Epidemiology:</a:t>
            </a:r>
            <a:endParaRPr/>
          </a:p>
        </p:txBody>
      </p:sp>
      <p:sp>
        <p:nvSpPr>
          <p:cNvPr id="479" name="Google Shape;479;p6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0.7%/10.000 live births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1-5% of all CHD,  associated with maternal diabetes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35% will have Chromosome 22q11 deletions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20-35% has a right aortic arch, 15% have an interrupted aortic arch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 Treatment: </a:t>
            </a:r>
            <a:endParaRPr/>
          </a:p>
        </p:txBody>
      </p:sp>
      <p:sp>
        <p:nvSpPr>
          <p:cNvPr id="486" name="Google Shape;486;p69"/>
          <p:cNvSpPr txBox="1"/>
          <p:nvPr>
            <p:ph idx="1" type="body"/>
          </p:nvPr>
        </p:nvSpPr>
        <p:spPr>
          <a:xfrm>
            <a:off x="685800" y="1981200"/>
            <a:ext cx="7772400" cy="4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Workup for DiGeorge syndrome ( calcium, PTH, lymphocytes)</a:t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Rastelli conduit from RV to pulmonary arteries with repair of VSD; usually early in life </a:t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 further surgery: “redo-Rastelli“ or to repair insuggicient or stenotic truncal valve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0"/>
          <p:cNvSpPr txBox="1"/>
          <p:nvPr>
            <p:ph type="title"/>
          </p:nvPr>
        </p:nvSpPr>
        <p:spPr>
          <a:xfrm>
            <a:off x="685800" y="3048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Anomalous Pulmonary Venous Return (TAPVR)</a:t>
            </a:r>
            <a:b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Cyanotic Lesion</a:t>
            </a:r>
            <a:endParaRPr/>
          </a:p>
        </p:txBody>
      </p:sp>
      <p:pic>
        <p:nvPicPr>
          <p:cNvPr id="493" name="Google Shape;493;p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81200"/>
            <a:ext cx="88392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0"/>
          <p:cNvSpPr txBox="1"/>
          <p:nvPr/>
        </p:nvSpPr>
        <p:spPr>
          <a:xfrm>
            <a:off x="685800" y="1905000"/>
            <a:ext cx="2057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1" i="1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Anatomy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Total Anomalous Pulmonary Venous  Return (TAPVR):</a:t>
            </a:r>
            <a:b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01" name="Google Shape;501;p71"/>
          <p:cNvSpPr txBox="1"/>
          <p:nvPr>
            <p:ph idx="4294967295" type="body"/>
          </p:nvPr>
        </p:nvSpPr>
        <p:spPr>
          <a:xfrm>
            <a:off x="762000" y="19812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Pulmonary veins don't find their way to the back of the LA and drain to the SVC, IVC, or coronary sinus (i.e. : supracardiac, cardiac, or infracardic)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commonest site is to the SVC.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some cases, the veins are very small and don't form a confluence.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Pathophsiology:</a:t>
            </a:r>
            <a:endParaRPr/>
          </a:p>
        </p:txBody>
      </p:sp>
      <p:sp>
        <p:nvSpPr>
          <p:cNvPr id="508" name="Google Shape;508;p7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Mixing of oxygenated and deoxygenated blood in RA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Systemic output depends on right to left shunt at atrial septum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Pulmonary hypertension is common, due to: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Obstruction of flow of large veins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Intrinsic abnormalities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Epidemiology</a:t>
            </a:r>
            <a:endParaRPr/>
          </a:p>
        </p:txBody>
      </p:sp>
      <p:sp>
        <p:nvSpPr>
          <p:cNvPr id="515" name="Google Shape;515;p7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0.5/10,000 live births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 1% of all CHD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33% have an associated major cardiac malformation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 Clinical presentation </a:t>
            </a:r>
            <a:endParaRPr/>
          </a:p>
        </p:txBody>
      </p:sp>
      <p:sp>
        <p:nvSpPr>
          <p:cNvPr id="522" name="Google Shape;522;p7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obstruction: obstruction occurs in the pulmonary veins or at the atrial septum        cardiogenic shock with pulmonary edema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Exam:  No signs then a rapid progression to pulmonary edema and CHF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CXR: snowman in a snowstorm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EKG: RVH </a:t>
            </a:r>
            <a:endParaRPr/>
          </a:p>
        </p:txBody>
      </p:sp>
      <p:cxnSp>
        <p:nvCxnSpPr>
          <p:cNvPr id="523" name="Google Shape;523;p74"/>
          <p:cNvCxnSpPr/>
          <p:nvPr/>
        </p:nvCxnSpPr>
        <p:spPr>
          <a:xfrm>
            <a:off x="990600" y="41148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24" name="Google Shape;524;p74"/>
          <p:cNvSpPr/>
          <p:nvPr/>
        </p:nvSpPr>
        <p:spPr>
          <a:xfrm>
            <a:off x="533400" y="3200400"/>
            <a:ext cx="976312" cy="485775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5"/>
          <p:cNvSpPr txBox="1"/>
          <p:nvPr>
            <p:ph idx="1" type="body"/>
          </p:nvPr>
        </p:nvSpPr>
        <p:spPr>
          <a:xfrm>
            <a:off x="3810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Roentgenograms of total anomalous pulmonary venous return to the left superior vena cava.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A, Preoperative image. Arrows point to the supracardiac shadow, which produces the snowman or figure 8 configuration. Cardiomegaly and increased pulmonary vascularity are evident.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B, Postoperative image showing a decrease in the size of the heart and the supracardiac shadow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905000"/>
            <a:ext cx="50292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obstruction:          CHF  after 1 month as pulmonary resistance falls 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Cyanosis decrease as pulmonary blood flow increase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exam: Ejection click, loud and late S2,S3, and S4 present, tricuspid rumble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EKG: RA enlargement, RVH</a:t>
            </a:r>
            <a:endParaRPr/>
          </a:p>
        </p:txBody>
      </p:sp>
      <p:sp>
        <p:nvSpPr>
          <p:cNvPr id="539" name="Google Shape;539;p76"/>
          <p:cNvSpPr/>
          <p:nvPr/>
        </p:nvSpPr>
        <p:spPr>
          <a:xfrm>
            <a:off x="5181600" y="1981200"/>
            <a:ext cx="976312" cy="485775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Treatment: </a:t>
            </a:r>
            <a:endParaRPr/>
          </a:p>
        </p:txBody>
      </p:sp>
      <p:sp>
        <p:nvSpPr>
          <p:cNvPr id="546" name="Google Shape;546;p7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Emergent ( with obstructed veins) or semi-elective anastomosis of pulmonary veins to the back of LA.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have later stenosis of surgical site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Acrocanosis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3_001"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81200"/>
            <a:ext cx="92964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78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Tricuspid atresia :</a:t>
            </a:r>
            <a:b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Anatomy</a:t>
            </a:r>
            <a:endParaRPr/>
          </a:p>
        </p:txBody>
      </p:sp>
      <p:sp>
        <p:nvSpPr>
          <p:cNvPr id="553" name="Google Shape;553;p78"/>
          <p:cNvSpPr txBox="1"/>
          <p:nvPr>
            <p:ph idx="1" type="body"/>
          </p:nvPr>
        </p:nvSpPr>
        <p:spPr>
          <a:xfrm>
            <a:off x="5029200" y="1981200"/>
            <a:ext cx="3733800" cy="5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normal inflow into the RV</a:t>
            </a:r>
            <a:endParaRPr sz="1900"/>
          </a:p>
          <a:p>
            <a:pPr indent="-31115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Systemic venous return flows across the atrial septum to LA, where mixing with oxygenated blood occurs</a:t>
            </a:r>
            <a:endParaRPr sz="1900"/>
          </a:p>
          <a:p>
            <a:pPr indent="-31115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VSD allows flow out the pulmonary artery; the size of the VSD determines the size of the RV and the presentation </a:t>
            </a:r>
            <a:endParaRPr sz="1900"/>
          </a:p>
          <a:p>
            <a:pPr indent="-31115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the VSD gets smaller</a:t>
            </a:r>
            <a:endParaRPr sz="19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1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Google Shape;554;p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81200"/>
            <a:ext cx="48768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</a:t>
            </a:r>
            <a:endParaRPr/>
          </a:p>
        </p:txBody>
      </p:sp>
      <p:sp>
        <p:nvSpPr>
          <p:cNvPr id="561" name="Google Shape;561;p79"/>
          <p:cNvSpPr txBox="1"/>
          <p:nvPr>
            <p:ph idx="1" type="body"/>
          </p:nvPr>
        </p:nvSpPr>
        <p:spPr>
          <a:xfrm>
            <a:off x="685800" y="18288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Physiology of tricuspid atresia with normally related great vessels.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atrial (mixed venous) oxygen saturation is decreased secondary to systemic hypoxemia.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tricuspid valve is nonpatent, and the right ventricle may manifest varying degrees of hypoplasia.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only outlet from the right atrium involves shunting right to left across an atrial septal defect or patent foramen ovale to the left atrium.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There, desaturated blood mixes with saturated pulmonary venous return. </a:t>
            </a:r>
            <a:endParaRPr/>
          </a:p>
        </p:txBody>
      </p:sp>
      <p:pic>
        <p:nvPicPr>
          <p:cNvPr id="562" name="Google Shape;562;p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84375"/>
            <a:ext cx="38100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pathophsiology</a:t>
            </a:r>
            <a:endParaRPr/>
          </a:p>
        </p:txBody>
      </p:sp>
      <p:sp>
        <p:nvSpPr>
          <p:cNvPr id="569" name="Google Shape;569;p8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enters the left ventricle and is ejected either through the aorta or via a ventricular septal defect (VSD) into the right ventricle.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example, some pulmonary blood flow is derived from the right ventricle, the rest from a patent ductus arteriosus (PDA).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patients with tricuspid atresia, the PDA may close or the VSD may grow smaller and result in a marked decrease in systemic oxygen saturation.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p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905000"/>
            <a:ext cx="44958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Clinical presentation </a:t>
            </a:r>
            <a:endParaRPr/>
          </a:p>
        </p:txBody>
      </p:sp>
      <p:sp>
        <p:nvSpPr>
          <p:cNvPr id="577" name="Google Shape;577;p8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 on size of VSD: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VSD small, cyanosis become severe when PDA closes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time, the VSD is not small and the patient presents with mild to moderate cyanosis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VSD  is large, CHF with pulmonary overcirculation may occur</a:t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History: Hypercyanotic spells may occur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exam: depend on size of VSD, lack of a murmur is ominous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CXR; Pulmonary vascularity depend on size of VSD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EKG: Left axis deviation, RA enlargement, LVH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Clinical manifestations</a:t>
            </a:r>
            <a:endParaRPr/>
          </a:p>
        </p:txBody>
      </p:sp>
      <p:sp>
        <p:nvSpPr>
          <p:cNvPr id="583" name="Google Shape;583;p8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Cyanosis, tachypnea, poor feeding.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Exam:🡪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1111111111111" id="584" name="Google Shape;584;p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1981200"/>
            <a:ext cx="49530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1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X-ray Studies.</a:t>
            </a:r>
            <a:endParaRPr/>
          </a:p>
        </p:txBody>
      </p:sp>
      <p:sp>
        <p:nvSpPr>
          <p:cNvPr id="590" name="Google Shape;590;p8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pulmonary vascular markings are decreased, and the main pulmonary artery segment is somewhat concave.</a:t>
            </a:r>
            <a:b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trixray" id="591" name="Google Shape;591;p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81200"/>
            <a:ext cx="4343400" cy="366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Epidemiology</a:t>
            </a:r>
            <a:endParaRPr/>
          </a:p>
        </p:txBody>
      </p:sp>
      <p:sp>
        <p:nvSpPr>
          <p:cNvPr id="598" name="Google Shape;598;p8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1.3 patients with tricuspid or pulmonary atresia/10.000 live births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1-3% of all CHD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 have associated additional cardiac anomalies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*Treatment</a:t>
            </a:r>
            <a:endParaRPr/>
          </a:p>
        </p:txBody>
      </p:sp>
      <p:sp>
        <p:nvSpPr>
          <p:cNvPr id="605" name="Google Shape;605;p8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newborn is severely cyanotic: PGEI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child goes into CHF: medical management to allow for further growth before staging to a single ventricle palliation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Glenn shunt (SVC to RPA), then Fontan procedure ( all venous return to the PA</a:t>
            </a:r>
            <a:r>
              <a:rPr b="1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mortality is 40%; surgical mortality is 15%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6"/>
          <p:cNvSpPr txBox="1"/>
          <p:nvPr>
            <p:ph type="title"/>
          </p:nvPr>
        </p:nvSpPr>
        <p:spPr>
          <a:xfrm>
            <a:off x="685800" y="381000"/>
            <a:ext cx="769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Trisomy 21 (Down Syndrome)</a:t>
            </a:r>
            <a:b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frequent chromosomal defect affecting live-born infants (1 in 660 live births)</a:t>
            </a:r>
            <a:endParaRPr/>
          </a:p>
        </p:txBody>
      </p:sp>
      <p:pic>
        <p:nvPicPr>
          <p:cNvPr id="612" name="Google Shape;612;p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52600"/>
            <a:ext cx="8839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Trisomy 21 (Down Syndrome)</a:t>
            </a:r>
            <a:endParaRPr/>
          </a:p>
        </p:txBody>
      </p:sp>
      <p:sp>
        <p:nvSpPr>
          <p:cNvPr id="619" name="Google Shape;619;p87"/>
          <p:cNvSpPr txBox="1"/>
          <p:nvPr>
            <p:ph idx="1" type="body"/>
          </p:nvPr>
        </p:nvSpPr>
        <p:spPr>
          <a:xfrm>
            <a:off x="381000" y="2133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Question: What are the most common congenital Heart Malformations associated with Trisomy 21?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Atrio-ventricular septal defect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Ventricular septal defect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Atrial septal defect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Patent ductus arteriosus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defects: microcephally, flat occiput, round/flat face, low nasal bridge, small nose, upward slanting palpebral fissures, epicanthal folds, wide gap b/w first and second toes, single simian crease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Differential diagnosis: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Respiratory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RDS, pneumonia, meconium aspiration syndrome, lung hypoplasia, TTN, pneumothorax, choanal atresia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Hypoventilation from drugs, asphyxia, seizures, hemorrhage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Heme: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polycythemia, methemoglobinemia (nitrites, dyes)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hypothermia, hypoglycemia, fluorescent lights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CVS: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Atrioventricular Septal Defect</a:t>
            </a:r>
            <a:endParaRPr/>
          </a:p>
        </p:txBody>
      </p:sp>
      <p:pic>
        <p:nvPicPr>
          <p:cNvPr descr="fricker015" id="626" name="Google Shape;626;p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981200"/>
            <a:ext cx="83058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Williams Syndrome</a:t>
            </a:r>
            <a:endParaRPr/>
          </a:p>
        </p:txBody>
      </p:sp>
      <p:pic>
        <p:nvPicPr>
          <p:cNvPr descr="fricker011" id="633" name="Google Shape;633;p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133600"/>
            <a:ext cx="5020800" cy="40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89"/>
          <p:cNvSpPr txBox="1"/>
          <p:nvPr/>
        </p:nvSpPr>
        <p:spPr>
          <a:xfrm>
            <a:off x="6156325" y="2743200"/>
            <a:ext cx="2987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Abnormal facies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Supravalve AS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PPS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Hypercalcemia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deficiency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Marfan’s Syndrome</a:t>
            </a:r>
            <a:endParaRPr/>
          </a:p>
        </p:txBody>
      </p:sp>
      <p:pic>
        <p:nvPicPr>
          <p:cNvPr descr="fricker013" id="641" name="Google Shape;641;p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09800"/>
            <a:ext cx="4191000" cy="35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90"/>
          <p:cNvSpPr txBox="1"/>
          <p:nvPr/>
        </p:nvSpPr>
        <p:spPr>
          <a:xfrm>
            <a:off x="5257800" y="2286000"/>
            <a:ext cx="4681537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Connective tissue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Disorder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Autosomal dominant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Skeletal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Ocular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Cardiac:</a:t>
            </a:r>
            <a:endParaRPr/>
          </a:p>
          <a:p>
            <a:pPr indent="-152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Dilated aortic root</a:t>
            </a:r>
            <a:endParaRPr/>
          </a:p>
          <a:p>
            <a:pPr indent="-152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Mitral valve prolapse</a:t>
            </a:r>
            <a:endParaRPr/>
          </a:p>
          <a:p>
            <a:pPr indent="-152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Aortic dissection risk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icker017" id="648" name="Google Shape;64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Fetal Alcohol Syndrome</a:t>
            </a:r>
            <a:endParaRPr/>
          </a:p>
        </p:txBody>
      </p:sp>
      <p:pic>
        <p:nvPicPr>
          <p:cNvPr id="655" name="Google Shape;655;p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09800"/>
            <a:ext cx="4826000" cy="3446462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92"/>
          <p:cNvSpPr txBox="1"/>
          <p:nvPr>
            <p:ph idx="1" type="body"/>
          </p:nvPr>
        </p:nvSpPr>
        <p:spPr>
          <a:xfrm>
            <a:off x="5181600" y="2209800"/>
            <a:ext cx="350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in 1000 live births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of patients with FAS have congenital heart disease:  VSD, ASD, TOF.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Noonan Syndrome</a:t>
            </a:r>
            <a:endParaRPr/>
          </a:p>
        </p:txBody>
      </p:sp>
      <p:sp>
        <p:nvSpPr>
          <p:cNvPr id="663" name="Google Shape;663;p93"/>
          <p:cNvSpPr txBox="1"/>
          <p:nvPr>
            <p:ph idx="1" type="body"/>
          </p:nvPr>
        </p:nvSpPr>
        <p:spPr>
          <a:xfrm>
            <a:off x="4648200" y="19812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gene defect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50% have congenital heart disease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Valvular pulmonary stenosis secondary to dysplastic pulmonary valve with thickened leaflets. Also, ASD, PDA, VSD.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features:  short stature, mild mental retardation, short, webbed neck with low posterior hair line, shield chest deformity</a:t>
            </a:r>
            <a:endParaRPr/>
          </a:p>
        </p:txBody>
      </p:sp>
      <p:pic>
        <p:nvPicPr>
          <p:cNvPr id="664" name="Google Shape;664;p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981200"/>
            <a:ext cx="345122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Turner Syndrome</a:t>
            </a:r>
            <a:endParaRPr/>
          </a:p>
        </p:txBody>
      </p:sp>
      <p:sp>
        <p:nvSpPr>
          <p:cNvPr id="671" name="Google Shape;671;p94"/>
          <p:cNvSpPr txBox="1"/>
          <p:nvPr>
            <p:ph idx="1" type="body"/>
          </p:nvPr>
        </p:nvSpPr>
        <p:spPr>
          <a:xfrm>
            <a:off x="5181600" y="2133600"/>
            <a:ext cx="3200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XO, 1 in 5000 live born females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20-40% have heart defects:  Coarctation of aorta, bicuspid aortic valve, aortic stenosis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stature, sexual infantilism, webbed neck, wide spaced nipples, congenital lymphedema, average intelligence.</a:t>
            </a:r>
            <a:endParaRPr/>
          </a:p>
        </p:txBody>
      </p:sp>
      <p:pic>
        <p:nvPicPr>
          <p:cNvPr id="672" name="Google Shape;672;p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133600"/>
            <a:ext cx="4495800" cy="43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5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DiGeorge Syndrome / Velocardiofacial syndrome</a:t>
            </a:r>
            <a:endParaRPr/>
          </a:p>
        </p:txBody>
      </p:sp>
      <p:sp>
        <p:nvSpPr>
          <p:cNvPr id="679" name="Google Shape;679;p95"/>
          <p:cNvSpPr txBox="1"/>
          <p:nvPr>
            <p:ph idx="1" type="body"/>
          </p:nvPr>
        </p:nvSpPr>
        <p:spPr>
          <a:xfrm>
            <a:off x="4495800" y="1981200"/>
            <a:ext cx="4191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Defect of 3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4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pharyngeal pouch and 4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branchial arch, chromosome 22 deletion.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Cardiovascular defects include interruption of aortic arch, aberrant right subclavian artery, right aortic arch, conotruncal malformations (truncus arteriosus, TOF).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features include thymus and parathyroid hypoplasia/aplasia (hypocalcemia, seizures), hypertelorism, down-slanting palpebral fissures.</a:t>
            </a:r>
            <a:endParaRPr/>
          </a:p>
        </p:txBody>
      </p:sp>
      <p:pic>
        <p:nvPicPr>
          <p:cNvPr id="680" name="Google Shape;680;p9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057400"/>
            <a:ext cx="3719512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CHARGE Association</a:t>
            </a:r>
            <a:endParaRPr/>
          </a:p>
        </p:txBody>
      </p:sp>
      <p:sp>
        <p:nvSpPr>
          <p:cNvPr id="687" name="Google Shape;687;p9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Coloboma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disease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Atresia Choanae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Retarded growth/development/CNS anomalies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Genital anomalies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 anomalies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Heart defects in 50-70% of patients.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 canal, VSD, ASD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Conotruncal  anomalies (TOF, double-outlet right ventricle, truncus arteriousus)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Aortic arch anomalies (interrupted aortic arch, vascular ring, aberrant subclavian artery)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PDA 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CHD Associations……</a:t>
            </a:r>
            <a:endParaRPr/>
          </a:p>
        </p:txBody>
      </p:sp>
      <p:sp>
        <p:nvSpPr>
          <p:cNvPr id="694" name="Google Shape;694;p97"/>
          <p:cNvSpPr txBox="1"/>
          <p:nvPr>
            <p:ph idx="1" type="body"/>
          </p:nvPr>
        </p:nvSpPr>
        <p:spPr>
          <a:xfrm>
            <a:off x="457200" y="20574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Syndrome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Dominant defect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Down				AVSD, VSD, ASD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Noonan				PS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Turner				Coarctation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Marfan				Aortic root dilation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Williams			 	Supravalvular AS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Fetal Alcohol			VSD, ASD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DiGeorge			Interrupted aortic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arch, TOF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CHARGE		 	AV canal, VSD, ASD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CVS: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Shock for any reason (sepsis, CHF, adrenogenital syndrome, hemorrhage) usually causes a gray color.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Persistent fetal circulation/ Pulmonary hypertension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Cyanotic Congenital Heart Disease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Work-up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Exam: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vrs. Acrocyanosis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respiratory distress?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 the child breathing or are there (equal) breath sounds or are there bowel sounds in the chest?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a murmur?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there pulses?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roduction to congenital heart disease - Erami Modified">
  <a:themeElements>
    <a:clrScheme name="">
      <a:dk1>
        <a:srgbClr val="FFFF99"/>
      </a:dk1>
      <a:lt1>
        <a:srgbClr val="FFFFFF"/>
      </a:lt1>
      <a:dk2>
        <a:srgbClr val="FFFF99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