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saveSubsetFonts="1">
  <p:sldMasterIdLst>
    <p:sldMasterId id="2147484073" r:id="rId3"/>
    <p:sldMasterId id="2147484305" r:id="rId4"/>
  </p:sldMasterIdLst>
  <p:notesMasterIdLst>
    <p:notesMasterId r:id="rId63"/>
  </p:notesMasterIdLst>
  <p:sldIdLst>
    <p:sldId id="405" r:id="rId5"/>
    <p:sldId id="417" r:id="rId6"/>
    <p:sldId id="407" r:id="rId7"/>
    <p:sldId id="423" r:id="rId8"/>
    <p:sldId id="424" r:id="rId9"/>
    <p:sldId id="426" r:id="rId10"/>
    <p:sldId id="425" r:id="rId11"/>
    <p:sldId id="344" r:id="rId12"/>
    <p:sldId id="389" r:id="rId13"/>
    <p:sldId id="404" r:id="rId14"/>
    <p:sldId id="390" r:id="rId15"/>
    <p:sldId id="391" r:id="rId16"/>
    <p:sldId id="355" r:id="rId17"/>
    <p:sldId id="392" r:id="rId18"/>
    <p:sldId id="393" r:id="rId19"/>
    <p:sldId id="394" r:id="rId20"/>
    <p:sldId id="395" r:id="rId21"/>
    <p:sldId id="369" r:id="rId22"/>
    <p:sldId id="370" r:id="rId23"/>
    <p:sldId id="371" r:id="rId24"/>
    <p:sldId id="396" r:id="rId25"/>
    <p:sldId id="375" r:id="rId26"/>
    <p:sldId id="376" r:id="rId27"/>
    <p:sldId id="382" r:id="rId28"/>
    <p:sldId id="427" r:id="rId29"/>
    <p:sldId id="428" r:id="rId30"/>
    <p:sldId id="429" r:id="rId31"/>
    <p:sldId id="430" r:id="rId32"/>
    <p:sldId id="431" r:id="rId33"/>
    <p:sldId id="432" r:id="rId34"/>
    <p:sldId id="433" r:id="rId35"/>
    <p:sldId id="434" r:id="rId36"/>
    <p:sldId id="435" r:id="rId37"/>
    <p:sldId id="436" r:id="rId38"/>
    <p:sldId id="437" r:id="rId39"/>
    <p:sldId id="438" r:id="rId40"/>
    <p:sldId id="439" r:id="rId41"/>
    <p:sldId id="440" r:id="rId42"/>
    <p:sldId id="441" r:id="rId43"/>
    <p:sldId id="442" r:id="rId44"/>
    <p:sldId id="443" r:id="rId45"/>
    <p:sldId id="444" r:id="rId46"/>
    <p:sldId id="445" r:id="rId47"/>
    <p:sldId id="446" r:id="rId48"/>
    <p:sldId id="447" r:id="rId49"/>
    <p:sldId id="448" r:id="rId50"/>
    <p:sldId id="449" r:id="rId51"/>
    <p:sldId id="450" r:id="rId52"/>
    <p:sldId id="451" r:id="rId53"/>
    <p:sldId id="452" r:id="rId54"/>
    <p:sldId id="453" r:id="rId55"/>
    <p:sldId id="454" r:id="rId56"/>
    <p:sldId id="455" r:id="rId57"/>
    <p:sldId id="456" r:id="rId58"/>
    <p:sldId id="457" r:id="rId59"/>
    <p:sldId id="458" r:id="rId60"/>
    <p:sldId id="459" r:id="rId61"/>
    <p:sldId id="460" r:id="rId62"/>
  </p:sldIdLst>
  <p:sldSz cx="9144000" cy="6858000" type="screen4x3"/>
  <p:notesSz cx="6858000" cy="9144000"/>
  <p:defaultTextStyle>
    <a:defPPr>
      <a:defRPr lang="ar-SA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0000"/>
    <a:srgbClr val="990000"/>
    <a:srgbClr val="CC0000"/>
    <a:srgbClr val="808080"/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706" autoAdjust="0"/>
    <p:restoredTop sz="98992" autoAdjust="0"/>
  </p:normalViewPr>
  <p:slideViewPr>
    <p:cSldViewPr>
      <p:cViewPr varScale="1">
        <p:scale>
          <a:sx n="70" d="100"/>
          <a:sy n="70" d="100"/>
        </p:scale>
        <p:origin x="-13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C962567A-5EC3-4B17-B2BC-FEF765EBC37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73E5C5E3-4A82-4BA5-B22A-6276688C122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>
              <a:defRPr sz="1200"/>
            </a:lvl1pPr>
          </a:lstStyle>
          <a:p>
            <a:pPr>
              <a:defRPr/>
            </a:pPr>
            <a:fld id="{447D2770-0913-479D-A017-1994DF576B9E}" type="datetimeFigureOut">
              <a:rPr lang="ar-SA"/>
              <a:pPr>
                <a:defRPr/>
              </a:pPr>
              <a:t>10/08/1442</a:t>
            </a:fld>
            <a:endParaRPr lang="en-US"/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5855E089-75E2-4C1D-AB96-416ABFB66F22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7E7E47C6-83D4-46C5-AD0E-F8337D8900E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EABCC158-6E7C-4EDD-9582-8A31E70E9CD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>
            <a:extLst>
              <a:ext uri="{FF2B5EF4-FFF2-40B4-BE49-F238E27FC236}">
                <a16:creationId xmlns:a16="http://schemas.microsoft.com/office/drawing/2014/main" id="{C5C6D0C6-7828-42C4-ACD9-034D7B6E57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>
              <a:defRPr sz="1200">
                <a:cs typeface="Times New Roman" panose="02020603050405020304" pitchFamily="18" charset="0"/>
              </a:defRPr>
            </a:lvl1pPr>
          </a:lstStyle>
          <a:p>
            <a:fld id="{9A80D7B6-9393-4513-952F-C60532B8EABF}" type="slidenum">
              <a:rPr lang="ar-SA" altLang="en-US"/>
              <a:pPr/>
              <a:t>‹#›</a:t>
            </a:fld>
            <a:endParaRPr lang="en-US" alt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866C4F05-0BB7-4949-B63E-2FCCFFFAACB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1D845573-DA4A-48C7-AA1E-C300EF9D9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>
            <a:extLst>
              <a:ext uri="{FF2B5EF4-FFF2-40B4-BE49-F238E27FC236}">
                <a16:creationId xmlns:a16="http://schemas.microsoft.com/office/drawing/2014/main" id="{76FBC939-7F70-49FB-AE34-7093C5AA78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>
            <a:extLst>
              <a:ext uri="{FF2B5EF4-FFF2-40B4-BE49-F238E27FC236}">
                <a16:creationId xmlns:a16="http://schemas.microsoft.com/office/drawing/2014/main" id="{83F035A9-4EF1-4C33-87E3-459669AFE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04" name="Slide Number Placeholder 3">
            <a:extLst>
              <a:ext uri="{FF2B5EF4-FFF2-40B4-BE49-F238E27FC236}">
                <a16:creationId xmlns:a16="http://schemas.microsoft.com/office/drawing/2014/main" id="{436CA199-2BDC-4608-BB9A-9100266410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BDA0FD9-541F-4F89-A05C-7D96624C5B75}" type="slidenum">
              <a:rPr lang="ar-SA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24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>
            <a:extLst>
              <a:ext uri="{FF2B5EF4-FFF2-40B4-BE49-F238E27FC236}">
                <a16:creationId xmlns:a16="http://schemas.microsoft.com/office/drawing/2014/main" id="{C0510377-313C-4BE9-83E0-449DF1CC9B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>
            <a:extLst>
              <a:ext uri="{FF2B5EF4-FFF2-40B4-BE49-F238E27FC236}">
                <a16:creationId xmlns:a16="http://schemas.microsoft.com/office/drawing/2014/main" id="{C75BD8DC-C345-4A8C-AD96-5760D0A54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03428" name="Slide Number Placeholder 3">
            <a:extLst>
              <a:ext uri="{FF2B5EF4-FFF2-40B4-BE49-F238E27FC236}">
                <a16:creationId xmlns:a16="http://schemas.microsoft.com/office/drawing/2014/main" id="{6D942FFB-A075-450B-913A-8C02141AFB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1F33926-2E2F-4427-8120-0EA58697ADDA}" type="slidenum"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540C0A23-2D3A-4B23-B06F-EF0B5C9A9BD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4271E41E-9BAB-4E6C-B705-DC9B923F54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E1876E93-EFDD-4492-9454-519B1A267F3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96D505D7-62A0-4051-A6CA-21415325E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>
            <a:extLst>
              <a:ext uri="{FF2B5EF4-FFF2-40B4-BE49-F238E27FC236}">
                <a16:creationId xmlns:a16="http://schemas.microsoft.com/office/drawing/2014/main" id="{C3059B33-7F77-46D4-87B1-C6A6845E7C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>
            <a:extLst>
              <a:ext uri="{FF2B5EF4-FFF2-40B4-BE49-F238E27FC236}">
                <a16:creationId xmlns:a16="http://schemas.microsoft.com/office/drawing/2014/main" id="{C8E4B75D-EC94-44B7-9009-11554AD8E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06500" name="Slide Number Placeholder 3">
            <a:extLst>
              <a:ext uri="{FF2B5EF4-FFF2-40B4-BE49-F238E27FC236}">
                <a16:creationId xmlns:a16="http://schemas.microsoft.com/office/drawing/2014/main" id="{70186C21-B3B8-4602-8627-654FEE0D70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473F304-174B-4701-8C65-9071DE375741}" type="slidenum"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29</a:t>
            </a:fld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0E5789A9-209C-493C-9E44-FCB0B0EE85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9A35DE2A-5495-490A-9EE8-1BB3519C443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B071BF3C-09CD-4882-B011-EE625245DD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7518ABCE-3494-4252-854C-A82B32B0E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8548" name="Slide Number Placeholder 3">
            <a:extLst>
              <a:ext uri="{FF2B5EF4-FFF2-40B4-BE49-F238E27FC236}">
                <a16:creationId xmlns:a16="http://schemas.microsoft.com/office/drawing/2014/main" id="{633F2F33-B176-4CA7-9C85-FCC5962B19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768D4D3-35E8-45A2-BA19-D8F927D656C3}" type="slidenum"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44</a:t>
            </a:fld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>
            <a:extLst>
              <a:ext uri="{FF2B5EF4-FFF2-40B4-BE49-F238E27FC236}">
                <a16:creationId xmlns:a16="http://schemas.microsoft.com/office/drawing/2014/main" id="{83705BD2-D9BA-4C78-BFBB-5BB96A298F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>
            <a:extLst>
              <a:ext uri="{FF2B5EF4-FFF2-40B4-BE49-F238E27FC236}">
                <a16:creationId xmlns:a16="http://schemas.microsoft.com/office/drawing/2014/main" id="{034E855F-596F-467B-A648-C6AD9BD58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9572" name="Slide Number Placeholder 3">
            <a:extLst>
              <a:ext uri="{FF2B5EF4-FFF2-40B4-BE49-F238E27FC236}">
                <a16:creationId xmlns:a16="http://schemas.microsoft.com/office/drawing/2014/main" id="{1BEB685F-02AF-465F-A2AF-1FA4C192EA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F5B6DE4-CCC7-49BE-8963-2235EB9CA95B}" type="slidenum">
              <a:rPr lang="en-US" altLang="en-US" sz="1200">
                <a:cs typeface="Arial" panose="020B0604020202020204" pitchFamily="34" charset="0"/>
              </a:rPr>
              <a:pPr/>
              <a:t>57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D1D02110-A230-4BE6-B436-1EBDE0EBED0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7E04A485-B04A-4DBE-A93D-C0C8D0017A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05763951-D3B8-43B8-A90A-5A70466A49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>
            <a:extLst>
              <a:ext uri="{FF2B5EF4-FFF2-40B4-BE49-F238E27FC236}">
                <a16:creationId xmlns:a16="http://schemas.microsoft.com/office/drawing/2014/main" id="{D73A911D-3AF2-4360-8A3F-A07A70946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E93011F6-F42E-432A-9A32-ACCA8E9CF5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62DFAC1-1FD4-4867-A1F9-A4FC8AB99501}" type="slidenum"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92997A6F-7280-4257-A1D1-12B9168DCD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707458C7-2B0E-44C3-AEE7-898545285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C006753C-3B07-42A8-8C69-83C2929027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545FC67-EDF3-476F-9703-5883717F71A5}" type="slidenum"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>
            <a:extLst>
              <a:ext uri="{FF2B5EF4-FFF2-40B4-BE49-F238E27FC236}">
                <a16:creationId xmlns:a16="http://schemas.microsoft.com/office/drawing/2014/main" id="{91873B44-B5B2-4B0B-9D1E-9B7D9F5461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>
            <a:extLst>
              <a:ext uri="{FF2B5EF4-FFF2-40B4-BE49-F238E27FC236}">
                <a16:creationId xmlns:a16="http://schemas.microsoft.com/office/drawing/2014/main" id="{6DAFA9B8-43A2-4772-9322-5B460DCE2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Hemocytometer= counting chamber</a:t>
            </a:r>
          </a:p>
        </p:txBody>
      </p:sp>
      <p:sp>
        <p:nvSpPr>
          <p:cNvPr id="97284" name="Slide Number Placeholder 3">
            <a:extLst>
              <a:ext uri="{FF2B5EF4-FFF2-40B4-BE49-F238E27FC236}">
                <a16:creationId xmlns:a16="http://schemas.microsoft.com/office/drawing/2014/main" id="{D96A56BD-0F31-41B1-892E-E174CFF70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5D77490-B994-4B95-B361-5E58DE76D6FC}" type="slidenum"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707B6C5E-9B38-40CC-9254-12BFED6E29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70731A5B-FBB1-475B-BF94-07E75C791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CBB0AA09-2548-4B89-A9F9-9E42D2093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E42D5B4-99D1-42A3-8D73-1C205637F973}" type="slidenum"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>
            <a:extLst>
              <a:ext uri="{FF2B5EF4-FFF2-40B4-BE49-F238E27FC236}">
                <a16:creationId xmlns:a16="http://schemas.microsoft.com/office/drawing/2014/main" id="{EC3FF5C0-0BA4-465D-B42D-F3D015DE21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>
            <a:extLst>
              <a:ext uri="{FF2B5EF4-FFF2-40B4-BE49-F238E27FC236}">
                <a16:creationId xmlns:a16="http://schemas.microsoft.com/office/drawing/2014/main" id="{0F5D45E8-8C3C-4A34-9B37-F3F0C429B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9332" name="Slide Number Placeholder 3">
            <a:extLst>
              <a:ext uri="{FF2B5EF4-FFF2-40B4-BE49-F238E27FC236}">
                <a16:creationId xmlns:a16="http://schemas.microsoft.com/office/drawing/2014/main" id="{D12056EF-FC56-427B-93B5-02E9266632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FFFEFB4-3DE8-4E28-992B-115511AD9E40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2C28E191-1378-4D1A-BF5B-1221688DF5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A63D68D9-3871-4829-9ED2-5DF903550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FCA82A0B-45FE-44CB-9555-CB408AA542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6B1D41F-4FFC-4B3F-AAC2-3CEAEAEFC3A5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>
            <a:extLst>
              <a:ext uri="{FF2B5EF4-FFF2-40B4-BE49-F238E27FC236}">
                <a16:creationId xmlns:a16="http://schemas.microsoft.com/office/drawing/2014/main" id="{5D12AA49-451D-45DA-94E5-8F2F11D7BE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>
            <a:extLst>
              <a:ext uri="{FF2B5EF4-FFF2-40B4-BE49-F238E27FC236}">
                <a16:creationId xmlns:a16="http://schemas.microsoft.com/office/drawing/2014/main" id="{9275F059-20D1-4566-BA0F-9ED8298DF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1380" name="Slide Number Placeholder 3">
            <a:extLst>
              <a:ext uri="{FF2B5EF4-FFF2-40B4-BE49-F238E27FC236}">
                <a16:creationId xmlns:a16="http://schemas.microsoft.com/office/drawing/2014/main" id="{D2670980-AAD6-4EA5-A620-D5711F706A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DEF17E2-EAF4-46B7-8D55-4D7CC9F32783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BFB9A-01AC-4B62-97A1-7B4ED043F8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6BF8AC-2FE9-4EF5-82CA-AF2D46EBA2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EFCDDB-3353-482F-A45D-9FE913A4AC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3C718FF-8519-4E9E-93D9-B30B7F47E6AF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887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496958-8279-4D0C-9304-7649710ECD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C7E7EC-DE37-4FFF-B4F4-94BE13F5B1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E7C131-7F86-4318-AB9E-1A512AEC14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6E2A57F1-68FC-458A-B856-DE405B4CE745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17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639C8D-3DF3-40BE-B925-CC1E41D998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3F3467-25D6-40AB-B9A0-818998A04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A6037B-8594-4FE1-AE98-FD7A826DC6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530C24E-CDC2-4957-AE9D-47EF789588A8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6409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E3307-211A-4352-B21F-63283FF4C9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5696D-AF55-4D05-B6AB-D417BEAA61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33448-E396-4081-9968-C7F7C657F2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F64774AB-94F4-4287-86D9-D319CB2B5E58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3551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7CF1C6-A704-4031-BD79-EB2F1F568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0BDCCA-22B1-49A2-BE9E-5ACB0266B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9F5E9-D774-491B-AE00-E2C95BED3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6C4DE77-EC83-4DD5-95E4-8FE671BBCAB2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8354124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A87FB7-2560-425F-97C7-2231BBAF44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EG"/>
              <a:t>2015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9F7413-3986-4096-BAF9-8AF202D883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Dr. SALWA M.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86CD9A-437A-48C6-957A-866A9D4FD8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BAE09A8-64D5-473A-B2AB-B0B9A99F0700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115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7924800" cy="4419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B8DD06B-2936-4135-BD93-0FF9C61FA6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CB1496A-E5D3-44B4-B6DB-D94A609E9E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E1DF9124-14B4-43CC-B694-83684628AA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9E4F-42FA-4ACE-881E-D4BD215697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74332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1DBEA-2C5A-4D40-B335-BAF1F89AA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6BFF1-2809-4CF2-B8E4-FB1F40863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FF033-B6C4-44B2-9493-0FBAF3CE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400F1-5D1E-404B-91A6-4D2E76E7BFC9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2574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A44B4-8719-4F88-BFA8-44EFFEDEC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70CA9-7C20-454A-BA43-C78824BF2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CE3FF-7CDE-4EC6-81A4-540BABB6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4C5BB9-569E-41CF-B25A-AA595841952F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35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F1BAD-7ACF-46E6-A03C-BD8337C8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9767E-7755-4ACE-B752-5A8516105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07EF6-A846-4627-A523-B06514ED8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FB585-82FB-4B45-9A00-99E5FED78B16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532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B734919-FA95-4448-94CE-6A01E4515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636ADE-B64A-413E-AE6D-50A9881C3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4C8F64-7B53-4890-B5A7-CE28C761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3AD10-3D94-4DE8-B815-74BA7D907242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16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637E34-F353-40D3-897A-9CE845AE04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81B106-73D8-4B0B-9503-A9182CEF37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EC3FC2-3ED0-473D-9067-B2DFF74A17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E6AE8207-C349-4C2B-9E7F-6A83BDB3652D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934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BB33D83-FB9B-4A78-AB40-3D33C9577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CDF099-12A8-4338-9C26-2A9C4E635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9087F91-9446-43D0-B07D-B45CF868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14C79-4351-449D-9519-3B7503FCC87B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78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62D4F84-111B-4E33-8F4A-15CCDA3C8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71F93ED-7C62-4CF7-97E6-E7E905C82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CBEFE93-32FB-4749-BDB3-6907D5CAB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F6BBA-181C-4220-B01C-7FC0EB8E99EC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191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1063974-9609-4EC9-B4B0-3BB80D20C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81D1746-A3B4-46A8-8504-A7294842E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69E5407-A76F-408B-B910-4339C2DF7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8D91F-D433-432C-B81A-39A06EE69C6D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38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04B2BF-0E2D-4049-B1E4-3C7D97C1B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20076CE-73BD-47EB-B5B9-7903BFD3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D56136-5F63-4324-A48B-A72C4755B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B0CAA7-1D35-4F2C-AD86-E81905AE1DF6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11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8DF851-F4F9-427A-8562-7DE2CF78C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D947DC2-9E89-4050-96B3-9D98A0323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2E7785-E249-49CF-AA9E-48B1F5E46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DE04C-D47C-41A7-931E-6C01EB096FB2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039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CDA10-EBC4-4992-872F-10C22604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831F2-8FBF-4D55-B0D5-455BC6781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C1878-9EFA-4C50-A7CD-3B3297D3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A9FB0-B57C-49DC-8BF3-8C5E67AC6332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197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E5803-C872-41A3-8DCE-5E6CB2A6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C8449-9E9B-454D-961D-394AAB83E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291F7-D19E-4923-A654-F6595E65D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15F484-04C5-49C7-9DCD-F594DAFB870A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234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009335-F823-4D9B-AAE4-810BF3697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AB0975-3F7B-4B3C-8563-F8E3DFDDE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47FD48-4755-4774-A7D0-BABE856C4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E965F-47F1-43E4-927C-46D879A27AB3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569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5E5CF2F-5C3E-4823-AF7F-CE8FFF849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78B3CC-DB71-49FA-8D65-1710B9FD1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4AFADC-455C-427E-A2CF-15C1F7C12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06EF17-4766-4DB3-947D-3F4D6AF1B1A2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5529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990600" y="1828800"/>
            <a:ext cx="7772400" cy="4114800"/>
          </a:xfrm>
        </p:spPr>
        <p:txBody>
          <a:bodyPr/>
          <a:lstStyle/>
          <a:p>
            <a:pPr lvl="0"/>
            <a:endParaRPr lang="ar-EG" noProof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6707F72-D71B-4E9C-9364-C6287EC672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EG"/>
              <a:t>2016</a:t>
            </a: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5D8F6B2-01A9-4336-BE77-EC99752B4F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Dr. SALWA M.              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1C79990-B389-4F0E-9D86-E15F124CFE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3D835A-315C-4CDA-A501-082885E15A38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95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009754-4E10-4BAC-A7BE-F6F9F224A5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FD2A76-E0F9-43DC-A9E4-C4B822CC64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A73467-960C-4E5D-8E98-AC38359914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0E7DF7C2-4383-47BA-9D5E-F494B7DEB8C4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403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246EF2-68FE-4683-9CAD-4FFB36B0C1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0349F4-5E9C-409A-97CB-1C345CF534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88069-CB51-4704-B292-898889DA2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3EA2BD1B-F136-4D2A-8539-7EB981E1AD4A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741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1DEC4CE-5939-4F42-9728-6FC2AC99F8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5FC24E6-D93C-4E09-9B06-8666707CC2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E1FAA76-0DA8-4222-8EAA-6F456EF3D2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DE6D598-EF9C-44B9-8171-675B39620B4B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49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15D714C-E6FB-47E2-81C2-646B657F2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23F31F8-F8BD-49B3-8DBC-DDEB24BD20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A9512E-A0D1-47CB-8DBB-4212A88FF4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85555CBD-A051-45B7-A841-327F03DE6D61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058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81AA76D-4BC6-4A06-BC2B-446585FBA9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707704-4AB1-4376-8B79-0E268AA9BC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6200830-9AE6-4284-8448-9827AF8980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FAFD7B1-B1BA-48F4-9521-B1B1D1A01733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586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33456-EC16-4580-B2A7-9B38D1F264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EF884A-B8B2-4E70-977C-AFC413F333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4EC83-5530-4185-A0C4-3CC6AE8AEB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6984B40-9F7A-400A-B26C-BA1D095FE749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068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3EC49-4C57-4963-80E2-F25EA60E4A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4BB3A-637D-4F6D-8260-6513EF2A45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37962-F42A-4630-AD93-FC0548E1C0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EC29336-9F2C-4FCE-A3B8-5114A1E174F9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047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8BCBDA5-06C7-4098-985E-9AD0E4CA6A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1B2E00C-09B5-4901-9564-6A791F59A4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FD9B451-F809-42A3-BE61-89994079B54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6EB3676-5AB1-45E2-A030-1CCD432E168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D1F0CAE-A004-455A-B9DE-540190586F7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B3E2A-7881-4DC4-8014-1D186D0815D5}" type="slidenum">
              <a:rPr lang="ar-SA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4" r:id="rId1"/>
    <p:sldLayoutId id="2147485535" r:id="rId2"/>
    <p:sldLayoutId id="2147485536" r:id="rId3"/>
    <p:sldLayoutId id="2147485537" r:id="rId4"/>
    <p:sldLayoutId id="2147485538" r:id="rId5"/>
    <p:sldLayoutId id="2147485539" r:id="rId6"/>
    <p:sldLayoutId id="2147485540" r:id="rId7"/>
    <p:sldLayoutId id="2147485541" r:id="rId8"/>
    <p:sldLayoutId id="2147485542" r:id="rId9"/>
    <p:sldLayoutId id="2147485543" r:id="rId10"/>
    <p:sldLayoutId id="2147485544" r:id="rId11"/>
    <p:sldLayoutId id="2147485545" r:id="rId12"/>
    <p:sldLayoutId id="2147485546" r:id="rId13"/>
    <p:sldLayoutId id="2147485547" r:id="rId14"/>
    <p:sldLayoutId id="214748554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F7B5A843-5A14-40B4-AFE8-5412234E727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C23FE011-7EA8-4E46-9899-BFFBA39DD3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F751F-D782-4526-86F3-8CF724286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 eaLnBrk="1" hangingPunct="1">
              <a:defRPr sz="900">
                <a:solidFill>
                  <a:prstClr val="black">
                    <a:tint val="7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E5CDB-208D-4FFB-8B41-9D2B5C0451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 eaLnBrk="1" hangingPunct="1">
              <a:defRPr sz="900">
                <a:solidFill>
                  <a:prstClr val="black">
                    <a:tint val="75000"/>
                  </a:prstClr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3CDC6-845D-48D4-AC4C-A10382C0A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549401B5-AD60-4A76-BF57-1C349CE63E92}" type="slidenum">
              <a:rPr lang="ar-SA" altLang="en-US"/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9" r:id="rId1"/>
    <p:sldLayoutId id="2147485550" r:id="rId2"/>
    <p:sldLayoutId id="2147485551" r:id="rId3"/>
    <p:sldLayoutId id="2147485552" r:id="rId4"/>
    <p:sldLayoutId id="2147485553" r:id="rId5"/>
    <p:sldLayoutId id="2147485554" r:id="rId6"/>
    <p:sldLayoutId id="2147485555" r:id="rId7"/>
    <p:sldLayoutId id="2147485556" r:id="rId8"/>
    <p:sldLayoutId id="2147485557" r:id="rId9"/>
    <p:sldLayoutId id="2147485558" r:id="rId10"/>
    <p:sldLayoutId id="2147485559" r:id="rId11"/>
    <p:sldLayoutId id="2147485560" r:id="rId12"/>
    <p:sldLayoutId id="2147485561" r:id="rId13"/>
    <p:sldLayoutId id="2147485562" r:id="rId1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emf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missinglink.ucsf.edu/lm/IDS_101_histo_resource/images/basophil.JP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lex Computer\Pictures\blood&amp; lymph\91871-034-DA6BA042.jpg">
            <a:extLst>
              <a:ext uri="{FF2B5EF4-FFF2-40B4-BE49-F238E27FC236}">
                <a16:creationId xmlns:a16="http://schemas.microsoft.com/office/drawing/2014/main" id="{B8A5A123-61A3-4E81-B20F-629A1B12B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813"/>
            <a:ext cx="799147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>
            <a:extLst>
              <a:ext uri="{FF2B5EF4-FFF2-40B4-BE49-F238E27FC236}">
                <a16:creationId xmlns:a16="http://schemas.microsoft.com/office/drawing/2014/main" id="{ABD5BF46-104B-4992-BAF7-21F9A6AD72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90600" y="1676400"/>
            <a:ext cx="7772400" cy="2743200"/>
          </a:xfrm>
        </p:spPr>
        <p:txBody>
          <a:bodyPr/>
          <a:lstStyle/>
          <a:p>
            <a:pPr algn="ctr">
              <a:buFont typeface="Monotype Sorts" pitchFamily="2" charset="2"/>
              <a:buNone/>
            </a:pPr>
            <a:r>
              <a:rPr lang="en-US" altLang="en-US" sz="500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3796" name="Rectangle 8">
            <a:extLst>
              <a:ext uri="{FF2B5EF4-FFF2-40B4-BE49-F238E27FC236}">
                <a16:creationId xmlns:a16="http://schemas.microsoft.com/office/drawing/2014/main" id="{AC1D24C0-CDB3-4D3A-989A-CB95E8B14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-87313"/>
            <a:ext cx="6119813" cy="120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rtl="1"/>
            <a:r>
              <a:rPr kumimoji="1" lang="en-US" altLang="en-US" sz="7200" b="1"/>
              <a:t>Blood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5405677D-1CA4-4BEB-9FC6-6D91379F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7" y="115888"/>
            <a:ext cx="7716890" cy="792162"/>
          </a:xfr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>
                <a:latin typeface="Arial Black" pitchFamily="34" charset="0"/>
              </a:rPr>
              <a:t>Blood cell count=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CBC</a:t>
            </a:r>
            <a:endParaRPr lang="en-US" sz="2800" b="1" dirty="0">
              <a:latin typeface="Arial Black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815FC-7E4D-453B-9CA0-5CADD77DB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8" y="976313"/>
            <a:ext cx="4625975" cy="588168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Manual method= Conventional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hemocytometer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counting chamber.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 method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automated hematology analyzer.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RBC count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4.5-5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million/mm</a:t>
            </a:r>
            <a:r>
              <a:rPr lang="en-US" sz="2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in female          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Platelet count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250,000- 350,000/mm</a:t>
            </a:r>
            <a:r>
              <a:rPr lang="en-US" sz="2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leukocytic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count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4,000-11,000/mm</a:t>
            </a:r>
            <a:r>
              <a:rPr lang="en-US" sz="2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Differential leukocytic count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Examination of blood film</a:t>
            </a:r>
          </a:p>
          <a:p>
            <a:pPr>
              <a:buFont typeface="Monotype Sorts" pitchFamily="2" charset="2"/>
              <a:buNone/>
              <a:defRPr/>
            </a:pPr>
            <a:endParaRPr lang="en-US" sz="20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8" name="AutoShape 2" descr="http://www.google.com.eg/url?source=imgres&amp;ct=img&amp;q=http://ebulfin.myby.co.uk/apls.tk/assets/images/fibrinmesh.jpg&amp;sa=X&amp;ei=C4sVTYGAHNS7jAeO2fD2BQ&amp;ved=0CAQQ8wc4AQ&amp;usg=AFQjCNGEjJJizRbjj_tiySQhX5PVHPztCw">
            <a:extLst>
              <a:ext uri="{FF2B5EF4-FFF2-40B4-BE49-F238E27FC236}">
                <a16:creationId xmlns:a16="http://schemas.microsoft.com/office/drawing/2014/main" id="{54048952-D8C8-46A1-986C-4E3DCF219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8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1989" name="Picture 3" descr="C:\Users\Alex Computer\Pictures\blood&amp; lymph\220px-Hemocytometer_with_gloved_hand.JPG">
            <a:extLst>
              <a:ext uri="{FF2B5EF4-FFF2-40B4-BE49-F238E27FC236}">
                <a16:creationId xmlns:a16="http://schemas.microsoft.com/office/drawing/2014/main" id="{264E92E1-2755-473A-B73F-A28074D4E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908050"/>
            <a:ext cx="2603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2" descr="http://www.news-medical.net/image.axd?picture=2011%2f11%2fABX+Pentra+60+Hematology+Blood+Analyzer.jpg">
            <a:extLst>
              <a:ext uri="{FF2B5EF4-FFF2-40B4-BE49-F238E27FC236}">
                <a16:creationId xmlns:a16="http://schemas.microsoft.com/office/drawing/2014/main" id="{84603117-C908-456B-B17E-4E35EA58D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357563"/>
            <a:ext cx="261302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6" descr="pipets_P3032311_md[1]">
            <a:extLst>
              <a:ext uri="{FF2B5EF4-FFF2-40B4-BE49-F238E27FC236}">
                <a16:creationId xmlns:a16="http://schemas.microsoft.com/office/drawing/2014/main" id="{65A53266-FEB1-461B-8C18-A8E98163A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15888"/>
            <a:ext cx="1882775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7" descr="countgrid[1]">
            <a:extLst>
              <a:ext uri="{FF2B5EF4-FFF2-40B4-BE49-F238E27FC236}">
                <a16:creationId xmlns:a16="http://schemas.microsoft.com/office/drawing/2014/main" id="{76FEABA8-4087-49C9-A730-0F5F16406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3" b="4968"/>
          <a:stretch>
            <a:fillRect/>
          </a:stretch>
        </p:blipFill>
        <p:spPr bwMode="auto">
          <a:xfrm>
            <a:off x="7370763" y="2562225"/>
            <a:ext cx="16129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4">
            <a:extLst>
              <a:ext uri="{FF2B5EF4-FFF2-40B4-BE49-F238E27FC236}">
                <a16:creationId xmlns:a16="http://schemas.microsoft.com/office/drawing/2014/main" id="{3A39CC10-AEEF-4835-94E8-6BF1A423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13" y="3175000"/>
            <a:ext cx="56038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4">
            <a:extLst>
              <a:ext uri="{FF2B5EF4-FFF2-40B4-BE49-F238E27FC236}">
                <a16:creationId xmlns:a16="http://schemas.microsoft.com/office/drawing/2014/main" id="{BB8B1C76-77A6-4EEF-A35C-E6845BD84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4583113"/>
            <a:ext cx="1773237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8FADF5-3D7D-48BE-873A-77BE268BF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333375"/>
            <a:ext cx="8678862" cy="1325563"/>
          </a:xfrm>
        </p:spPr>
        <p:txBody>
          <a:bodyPr/>
          <a:lstStyle/>
          <a:p>
            <a:pPr algn="ctr">
              <a:defRPr/>
            </a:pPr>
            <a:r>
              <a:rPr kumimoji="1" lang="en-US" sz="2800" kern="0" dirty="0">
                <a:solidFill>
                  <a:srgbClr val="402000"/>
                </a:solidFill>
                <a:latin typeface="Arial Black" pitchFamily="34" charset="0"/>
              </a:rPr>
              <a:t>Red Blood </a:t>
            </a:r>
            <a:r>
              <a:rPr kumimoji="1" lang="en-US" sz="2800" kern="0" dirty="0">
                <a:solidFill>
                  <a:srgbClr val="402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corpuscles</a:t>
            </a:r>
            <a:r>
              <a:rPr kumimoji="1" lang="en-US" sz="2800" kern="0" dirty="0">
                <a:solidFill>
                  <a:srgbClr val="402000"/>
                </a:solidFill>
                <a:latin typeface="Arial Black" pitchFamily="34" charset="0"/>
              </a:rPr>
              <a:t> </a:t>
            </a:r>
            <a:br>
              <a:rPr kumimoji="1" lang="en-US" sz="2800" kern="0" dirty="0">
                <a:solidFill>
                  <a:srgbClr val="402000"/>
                </a:solidFill>
                <a:latin typeface="Antique Olive Compact" pitchFamily="34" charset="0"/>
              </a:rPr>
            </a:br>
            <a:r>
              <a:rPr kumimoji="1" lang="en-US" sz="2800" kern="0" dirty="0">
                <a:solidFill>
                  <a:srgbClr val="402000"/>
                </a:solidFill>
                <a:latin typeface="Antique Olive Compact" pitchFamily="34" charset="0"/>
              </a:rPr>
              <a:t>=</a:t>
            </a:r>
            <a:r>
              <a:rPr kumimoji="1" lang="en-US" sz="2800" kern="0" dirty="0" err="1">
                <a:solidFill>
                  <a:srgbClr val="402000"/>
                </a:solidFill>
                <a:latin typeface="Arial Black" pitchFamily="34" charset="0"/>
              </a:rPr>
              <a:t>Erythro</a:t>
            </a:r>
            <a:r>
              <a:rPr kumimoji="1" lang="en-US" sz="2800" kern="0" dirty="0">
                <a:solidFill>
                  <a:srgbClr val="402000"/>
                </a:solidFill>
                <a:latin typeface="Arial Black" pitchFamily="34" charset="0"/>
              </a:rPr>
              <a:t>/</a:t>
            </a:r>
            <a:r>
              <a:rPr kumimoji="1" lang="en-US" sz="2800" kern="0" dirty="0" err="1">
                <a:solidFill>
                  <a:srgbClr val="402000"/>
                </a:solidFill>
                <a:latin typeface="Arial Black" pitchFamily="34" charset="0"/>
              </a:rPr>
              <a:t>cytes</a:t>
            </a:r>
            <a:br>
              <a:rPr lang="ar-EG" sz="2800" dirty="0">
                <a:latin typeface="Arial Black" pitchFamily="34" charset="0"/>
              </a:rPr>
            </a:br>
            <a:endParaRPr lang="ar-JO" sz="2800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055E2DB-ACD2-4599-879E-818E728657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513" y="1268413"/>
            <a:ext cx="4102100" cy="468153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2800" dirty="0">
                <a:solidFill>
                  <a:prstClr val="black"/>
                </a:solidFill>
                <a:latin typeface="Arial Black" pitchFamily="34" charset="0"/>
                <a:ea typeface="+mj-ea"/>
                <a:cs typeface="Times New Roman" pitchFamily="18" charset="0"/>
              </a:rPr>
              <a:t>Blood cell</a:t>
            </a:r>
          </a:p>
          <a:p>
            <a:pPr marL="514350" indent="-514350">
              <a:buFont typeface="Times New Roman" pitchFamily="18" charset="0"/>
              <a:buAutoNum type="arabicPeriod"/>
              <a:defRPr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or Differential count </a:t>
            </a:r>
          </a:p>
          <a:p>
            <a:pPr marL="514350" indent="-514350">
              <a:buFont typeface="Times New Roman" pitchFamily="18" charset="0"/>
              <a:buAutoNum type="arabicPeriod"/>
              <a:defRPr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 &amp; size </a:t>
            </a:r>
          </a:p>
          <a:p>
            <a:pPr marL="514350" indent="-514350">
              <a:buFont typeface="Times New Roman" pitchFamily="18" charset="0"/>
              <a:buAutoNum type="arabicPeriod"/>
              <a:defRPr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 (nucleus + granules)</a:t>
            </a:r>
          </a:p>
          <a:p>
            <a:pPr marL="514350" indent="-514350">
              <a:buFont typeface="Times New Roman" pitchFamily="18" charset="0"/>
              <a:buAutoNum type="arabicPeriod"/>
              <a:defRPr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 </a:t>
            </a:r>
          </a:p>
          <a:p>
            <a:pPr marL="514350" indent="-514350">
              <a:buFont typeface="Times New Roman" pitchFamily="18" charset="0"/>
              <a:buAutoNum type="arabicPeriod"/>
              <a:defRPr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 span </a:t>
            </a:r>
          </a:p>
          <a:p>
            <a:pPr marL="514350" indent="-514350">
              <a:buFont typeface="Times New Roman" pitchFamily="18" charset="0"/>
              <a:buAutoNum type="arabicPeriod"/>
              <a:defRPr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Abnormalities </a:t>
            </a:r>
          </a:p>
          <a:p>
            <a:pPr>
              <a:defRPr/>
            </a:pPr>
            <a:endParaRPr lang="ar-JO" dirty="0"/>
          </a:p>
        </p:txBody>
      </p:sp>
      <p:pic>
        <p:nvPicPr>
          <p:cNvPr id="43012" name="Picture 2" descr="C:\Users\Alex Computer\Pictures\blood&amp; lymph\Blood-.jpg">
            <a:extLst>
              <a:ext uri="{FF2B5EF4-FFF2-40B4-BE49-F238E27FC236}">
                <a16:creationId xmlns:a16="http://schemas.microsoft.com/office/drawing/2014/main" id="{EAEB629D-2296-41AB-B508-F8F2FF56595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916113"/>
            <a:ext cx="4248150" cy="3816350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7FE488-8133-44B9-BDD3-4CD16EFAB601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kumimoji="1" lang="en-US" sz="2800" kern="0" dirty="0">
                <a:solidFill>
                  <a:srgbClr val="402000"/>
                </a:solidFill>
                <a:latin typeface="Arial Black" pitchFamily="34" charset="0"/>
              </a:rPr>
              <a:t>Red Blood </a:t>
            </a:r>
            <a:r>
              <a:rPr kumimoji="1" lang="en-US" sz="2800" kern="0" dirty="0">
                <a:solidFill>
                  <a:srgbClr val="402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corpuscles</a:t>
            </a:r>
            <a:endParaRPr lang="ar-JO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587AEE6-FCCC-42FA-BF6D-297CB989B2F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1520" y="764705"/>
            <a:ext cx="4248472" cy="1853901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000" u="sng" dirty="0">
                <a:solidFill>
                  <a:srgbClr val="660033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Normal RBCs total  count:</a:t>
            </a:r>
            <a:endParaRPr lang="en-US" sz="2000" u="sng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males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itchFamily="18" charset="2"/>
              </a:rPr>
              <a:t>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itchFamily="18" charset="2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5- 5.5 millions </a:t>
            </a:r>
            <a:r>
              <a:rPr lang="en-US" sz="2000" b="1" dirty="0">
                <a:ln w="381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r>
              <a:rPr lang="en-US" sz="20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blood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females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itchFamily="18" charset="2"/>
              </a:rPr>
              <a:t>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ebdings" pitchFamily="18" charset="2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4.5-5 millions </a:t>
            </a:r>
            <a:r>
              <a:rPr lang="en-US" sz="2000" b="1" dirty="0">
                <a:ln w="381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r>
              <a:rPr lang="en-US" sz="20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blood</a:t>
            </a:r>
          </a:p>
        </p:txBody>
      </p:sp>
      <p:sp>
        <p:nvSpPr>
          <p:cNvPr id="5" name="عنصر نائب للمحتوى 4">
            <a:extLst>
              <a:ext uri="{FF2B5EF4-FFF2-40B4-BE49-F238E27FC236}">
                <a16:creationId xmlns:a16="http://schemas.microsoft.com/office/drawing/2014/main" id="{FFD7B1E8-0360-4ADA-91B1-F624C203063C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107504" y="2623839"/>
            <a:ext cx="4464496" cy="4005064"/>
          </a:xfrm>
        </p:spPr>
        <p:txBody>
          <a:bodyPr/>
          <a:lstStyle/>
          <a:p>
            <a:pPr>
              <a:defRPr/>
            </a:pPr>
            <a:r>
              <a:rPr lang="en-US" sz="2400" u="sng" dirty="0">
                <a:solidFill>
                  <a:srgbClr val="660033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LM of RBCs: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2000" b="1" u="sng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Biconcave discs. </a:t>
            </a:r>
            <a:endParaRPr lang="en-US" sz="2000" b="1" u="sng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Mature RBCs are membrane- bound corpuscle. 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b="1" u="sng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Diameter 7.5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m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20000"/>
              </a:spcBef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-Thickness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1 m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b="1" u="sng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Nucleus: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Anucleate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.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2000" b="1" u="sng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Cytoplasm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33%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corpuscular volume is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Hemoglobin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heme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“Fe”+ Globin ‘protein’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  <a:defRPr/>
            </a:pPr>
            <a:endParaRPr lang="en-US" sz="2000" b="1" i="1" u="sng" dirty="0">
              <a:solidFill>
                <a:schemeClr val="bg1">
                  <a:lumMod val="10000"/>
                </a:schemeClr>
              </a:solidFill>
              <a:sym typeface="Symbol" pitchFamily="18" charset="2"/>
            </a:endParaRPr>
          </a:p>
          <a:p>
            <a:pPr eaLnBrk="1" hangingPunct="1">
              <a:buFont typeface="Monotype Sorts" pitchFamily="2" charset="2"/>
              <a:buNone/>
              <a:defRPr/>
            </a:pPr>
            <a:endParaRPr lang="en-US" sz="2000" dirty="0">
              <a:solidFill>
                <a:srgbClr val="FF0000"/>
              </a:solidFill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en-US" sz="2000" dirty="0">
              <a:latin typeface="Arial Black" panose="020B0A04020102020204" pitchFamily="34" charset="0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en-US" sz="2000" b="1" i="1" u="sng" dirty="0">
              <a:solidFill>
                <a:schemeClr val="bg1">
                  <a:lumMod val="10000"/>
                </a:schemeClr>
              </a:solidFill>
              <a:sym typeface="Symbol" pitchFamily="18" charset="2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i="1" dirty="0">
                <a:sym typeface="Symbol" pitchFamily="18" charset="2"/>
              </a:rPr>
              <a:t>-</a:t>
            </a:r>
            <a:endParaRPr lang="en-US" sz="2000" dirty="0"/>
          </a:p>
          <a:p>
            <a:pPr>
              <a:defRPr/>
            </a:pPr>
            <a:endParaRPr lang="ar-JO" dirty="0"/>
          </a:p>
        </p:txBody>
      </p:sp>
      <p:pic>
        <p:nvPicPr>
          <p:cNvPr id="44037" name="Picture 2" descr="http://www.kcse-online.info/kcse/biology/2008-01-22_103742.gif">
            <a:extLst>
              <a:ext uri="{FF2B5EF4-FFF2-40B4-BE49-F238E27FC236}">
                <a16:creationId xmlns:a16="http://schemas.microsoft.com/office/drawing/2014/main" id="{A261A3C7-DE82-47D7-9D02-E7075C0FB4E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6250" r="50299" b="6250"/>
          <a:stretch>
            <a:fillRect/>
          </a:stretch>
        </p:blipFill>
        <p:spPr>
          <a:xfrm>
            <a:off x="4572000" y="1628775"/>
            <a:ext cx="2087563" cy="1979613"/>
          </a:xfrm>
          <a:noFill/>
        </p:spPr>
      </p:pic>
      <p:pic>
        <p:nvPicPr>
          <p:cNvPr id="44038" name="Picture 4" descr="http://www.pathologystudent.com/wp-content/uploads/2009/05/normal-blood1.jpg">
            <a:extLst>
              <a:ext uri="{FF2B5EF4-FFF2-40B4-BE49-F238E27FC236}">
                <a16:creationId xmlns:a16="http://schemas.microsoft.com/office/drawing/2014/main" id="{38D36837-8DBE-4E33-9D2F-4BF4899F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628775"/>
            <a:ext cx="2232025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2" descr="C:\Users\Alex Computer\Pictures\blood&amp; lymph\red_blood_cell_size.jpg">
            <a:extLst>
              <a:ext uri="{FF2B5EF4-FFF2-40B4-BE49-F238E27FC236}">
                <a16:creationId xmlns:a16="http://schemas.microsoft.com/office/drawing/2014/main" id="{3C103DC3-9BDB-46F9-B8BC-48E00B3DC9B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2213" y="3933825"/>
            <a:ext cx="4033837" cy="2735263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3A738DD5-F856-4597-9EBD-426E88750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38" y="38100"/>
            <a:ext cx="4032250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u="sng" dirty="0">
                <a:solidFill>
                  <a:srgbClr val="660033"/>
                </a:solidFill>
                <a:latin typeface="Arial Black" pitchFamily="34" charset="0"/>
                <a:ea typeface="+mn-ea"/>
                <a:cs typeface="+mn-cs"/>
              </a:rPr>
              <a:t>EM picture of RBCs:</a:t>
            </a:r>
            <a:br>
              <a:rPr lang="en-US" sz="2800" dirty="0">
                <a:solidFill>
                  <a:srgbClr val="660033"/>
                </a:solidFill>
                <a:latin typeface="Arial Black" pitchFamily="34" charset="0"/>
                <a:ea typeface="+mn-ea"/>
                <a:cs typeface="+mn-cs"/>
              </a:rPr>
            </a:br>
            <a:endParaRPr lang="en-US" sz="2800" dirty="0">
              <a:solidFill>
                <a:srgbClr val="660033"/>
              </a:solidFill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C245FAFF-1D48-452C-96DD-911F15EF6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350" y="709613"/>
            <a:ext cx="5435600" cy="5334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nucleus,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typical organelles.</a:t>
            </a:r>
          </a:p>
          <a:p>
            <a:pPr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few mitochondria </a:t>
            </a:r>
          </a:p>
          <a:p>
            <a:pPr eaLnBrk="1" hangingPunct="1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subplasmalemmal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cytoskeleton  ( actin,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spectrin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ankyrin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responsible for the flexibility of RBCs.</a:t>
            </a:r>
          </a:p>
          <a:p>
            <a:pPr eaLnBrk="1" hangingPunct="1">
              <a:defRPr/>
            </a:pP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Glycocalyx</a:t>
            </a:r>
            <a:endParaRPr lang="en-US" sz="24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Monotype Sorts" pitchFamily="2" charset="2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responsible for the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ABO/ Rh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 group.</a:t>
            </a:r>
          </a:p>
          <a:p>
            <a:pPr>
              <a:defRPr/>
            </a:pPr>
            <a:r>
              <a:rPr lang="en-US" alt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 of RBCs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Carry O2&amp; CO2</a:t>
            </a:r>
          </a:p>
          <a:p>
            <a:pPr>
              <a:defRPr/>
            </a:pPr>
            <a:endParaRPr lang="ar-EG" altLang="en-US" sz="2400" dirty="0">
              <a:solidFill>
                <a:srgbClr val="660033"/>
              </a:solidFill>
              <a:latin typeface="Arial Black" pitchFamily="34" charset="0"/>
              <a:cs typeface="+mj-cs"/>
            </a:endParaRPr>
          </a:p>
          <a:p>
            <a:pPr>
              <a:defRPr/>
            </a:pPr>
            <a:endParaRPr lang="en-US" sz="2400" dirty="0"/>
          </a:p>
        </p:txBody>
      </p:sp>
      <p:pic>
        <p:nvPicPr>
          <p:cNvPr id="45060" name="Picture 4" descr="http://iffwww.iff.kfa-juelich.de/~fedosov/images/rbc.jpg">
            <a:extLst>
              <a:ext uri="{FF2B5EF4-FFF2-40B4-BE49-F238E27FC236}">
                <a16:creationId xmlns:a16="http://schemas.microsoft.com/office/drawing/2014/main" id="{F5DF1299-ABE1-42CB-B7CE-521AFF17E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188913"/>
            <a:ext cx="37719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 descr="https://classconnection.s3.amazonaws.com/81/flashcards/741081/png/s1320518558488.png">
            <a:extLst>
              <a:ext uri="{FF2B5EF4-FFF2-40B4-BE49-F238E27FC236}">
                <a16:creationId xmlns:a16="http://schemas.microsoft.com/office/drawing/2014/main" id="{577FDCFF-4FC6-4E26-8885-29D175634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8"/>
          <a:stretch>
            <a:fillRect/>
          </a:stretch>
        </p:blipFill>
        <p:spPr bwMode="auto">
          <a:xfrm>
            <a:off x="5305425" y="2228850"/>
            <a:ext cx="37655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8" descr="https://smithlhhsb122.wikispaces.com/file/view/11-8_bloodtypes.png/473780846/404x304/11-8_bloodtypes.png">
            <a:extLst>
              <a:ext uri="{FF2B5EF4-FFF2-40B4-BE49-F238E27FC236}">
                <a16:creationId xmlns:a16="http://schemas.microsoft.com/office/drawing/2014/main" id="{42F2A8D5-4870-43D5-B17D-A54EBCABE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4941888"/>
            <a:ext cx="37719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3" descr="C:\Users\Alex Computer\Pictures\blood&amp; lymph\19443.jpg">
            <a:extLst>
              <a:ext uri="{FF2B5EF4-FFF2-40B4-BE49-F238E27FC236}">
                <a16:creationId xmlns:a16="http://schemas.microsoft.com/office/drawing/2014/main" id="{45CBE925-908A-4A4E-AE55-8F9C856ED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r="3510" b="6818"/>
          <a:stretch>
            <a:fillRect/>
          </a:stretch>
        </p:blipFill>
        <p:spPr bwMode="auto">
          <a:xfrm>
            <a:off x="2952750" y="4941888"/>
            <a:ext cx="2346325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4" descr="C:\Users\Alex Computer\Pictures\blood&amp; lymph\Causes-of-Anemia.jpg">
            <a:extLst>
              <a:ext uri="{FF2B5EF4-FFF2-40B4-BE49-F238E27FC236}">
                <a16:creationId xmlns:a16="http://schemas.microsoft.com/office/drawing/2014/main" id="{7F214F84-C174-4625-A19E-2CBF3232A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13263"/>
            <a:ext cx="274637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38BF66E-428F-4C94-AD4B-6F2698D419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000" y="115888"/>
            <a:ext cx="3886200" cy="4351337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sz="2200" u="sng" dirty="0">
                <a:solidFill>
                  <a:srgbClr val="660033"/>
                </a:solidFill>
                <a:latin typeface="Arial Black" pitchFamily="34" charset="0"/>
              </a:rPr>
              <a:t>2- </a:t>
            </a:r>
            <a:r>
              <a:rPr lang="en-US" sz="2200" u="sng" dirty="0">
                <a:solidFill>
                  <a:srgbClr val="660033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life span</a:t>
            </a:r>
            <a:r>
              <a:rPr lang="en-US" sz="2200" u="sng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100-120 days</a:t>
            </a:r>
          </a:p>
          <a:p>
            <a:pPr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 removed by </a:t>
            </a:r>
            <a:r>
              <a:rPr lang="en-US" sz="2200" b="1" u="sng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Macrophages</a:t>
            </a:r>
            <a:r>
              <a:rPr lang="en-US" sz="2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spleen and liver sinusoids.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CDCD827-82FA-4A42-BC32-E5E5273E4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982" y="116632"/>
            <a:ext cx="4824536" cy="6336704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n w="18415" cmpd="sng">
                  <a:solidFill>
                    <a:srgbClr val="4472C4">
                      <a:lumMod val="75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 Black" pitchFamily="34" charset="0"/>
                <a:ea typeface="+mj-ea"/>
                <a:cs typeface="+mj-cs"/>
              </a:rPr>
              <a:t>Adaptation to function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prstClr val="black"/>
                </a:solidFill>
                <a:latin typeface="Calibri Light"/>
              </a:rPr>
              <a:t>1-</a:t>
            </a:r>
            <a:r>
              <a:rPr lang="en-US" sz="2400" dirty="0">
                <a:solidFill>
                  <a:srgbClr val="C00000"/>
                </a:solidFill>
                <a:latin typeface="Calibri Light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▲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area.(biconcave)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▲amount of HB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(no nucleus/ organelles)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▲ ▲ HB at the periphery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selective permeability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 carbonic anhydrase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 ▲ flexibility to squeeze without damage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 </a:t>
            </a:r>
            <a:r>
              <a:rPr lang="en-US" sz="2400" b="1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Glycocalyx</a:t>
            </a:r>
            <a:endParaRPr lang="en-US" sz="2400" b="1" dirty="0">
              <a:solidFill>
                <a:prstClr val="white">
                  <a:lumMod val="1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>
              <a:ln w="18415" cmpd="sng">
                <a:solidFill>
                  <a:srgbClr val="4472C4">
                    <a:lumMod val="7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  <a:p>
            <a:pPr>
              <a:defRPr/>
            </a:pPr>
            <a:endParaRPr lang="ar-JO" sz="2800" dirty="0"/>
          </a:p>
        </p:txBody>
      </p:sp>
      <p:pic>
        <p:nvPicPr>
          <p:cNvPr id="46084" name="Picture 4" descr="21_06">
            <a:extLst>
              <a:ext uri="{FF2B5EF4-FFF2-40B4-BE49-F238E27FC236}">
                <a16:creationId xmlns:a16="http://schemas.microsoft.com/office/drawing/2014/main" id="{02C19EB7-6960-42B2-8912-94791C07D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292350"/>
            <a:ext cx="3781425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3" descr="C:\Users\Alex Computer\Pictures\blood&amp; lymph\176945.jpg">
            <a:extLst>
              <a:ext uri="{FF2B5EF4-FFF2-40B4-BE49-F238E27FC236}">
                <a16:creationId xmlns:a16="http://schemas.microsoft.com/office/drawing/2014/main" id="{91749D3A-F0C6-4B25-9B85-F80B147E4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016500"/>
            <a:ext cx="2236787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30AAB9-0EDA-480D-A5C1-DCD6B93FC7D3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199" y="-27359"/>
            <a:ext cx="8229600" cy="936104"/>
          </a:xfrm>
        </p:spPr>
        <p:txBody>
          <a:bodyPr/>
          <a:lstStyle/>
          <a:p>
            <a:pPr algn="ctr">
              <a:defRPr/>
            </a:pPr>
            <a:r>
              <a:rPr lang="en-US" sz="2800" b="1" dirty="0">
                <a:ln w="900" cmpd="sng">
                  <a:solidFill>
                    <a:srgbClr val="5B9BD5">
                      <a:satMod val="190000"/>
                      <a:alpha val="55000"/>
                    </a:srgbClr>
                  </a:solidFill>
                  <a:prstDash val="solid"/>
                </a:ln>
                <a:effectLst>
                  <a:innerShdw blurRad="101600" dist="76200" dir="5400000">
                    <a:srgbClr val="5B9BD5">
                      <a:satMod val="190000"/>
                      <a:tint val="100000"/>
                      <a:alpha val="74000"/>
                    </a:srgbClr>
                  </a:innerShdw>
                </a:effectLst>
                <a:latin typeface="Arial Black" panose="020B0A04020102020204" pitchFamily="34" charset="0"/>
              </a:rPr>
              <a:t>Abnormalities of RBCs</a:t>
            </a:r>
            <a:endParaRPr lang="ar-JO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07F0597-37B9-4924-875C-0FB1ED24793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-8642" y="1124744"/>
            <a:ext cx="4580641" cy="3277886"/>
          </a:xfrm>
        </p:spPr>
        <p:txBody>
          <a:bodyPr/>
          <a:lstStyle/>
          <a:p>
            <a:pPr>
              <a:defRPr/>
            </a:pPr>
            <a:r>
              <a:rPr lang="en-US" sz="2000" b="1" dirty="0">
                <a:ln w="900" cmpd="sng">
                  <a:solidFill>
                    <a:srgbClr val="5B9BD5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101600" dist="76200" dir="5400000">
                    <a:srgbClr val="5B9BD5">
                      <a:satMod val="190000"/>
                      <a:tint val="100000"/>
                      <a:alpha val="74000"/>
                    </a:srgbClr>
                  </a:innerShdw>
                </a:effectLst>
                <a:latin typeface="Arial Black" panose="020B0A04020102020204" pitchFamily="34" charset="0"/>
                <a:ea typeface="+mj-ea"/>
                <a:cs typeface="+mj-cs"/>
              </a:rPr>
              <a:t>Abnormalities of RBCs in number</a:t>
            </a:r>
          </a:p>
          <a:p>
            <a:pPr marL="342900" indent="-342900" defTabSz="914400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8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Anaemia</a:t>
            </a:r>
            <a:r>
              <a:rPr lang="en-US" sz="1800" b="1" dirty="0">
                <a:solidFill>
                  <a:prstClr val="black"/>
                </a:solidFill>
                <a:latin typeface="Arial Black" panose="020B0A04020102020204" pitchFamily="34" charset="0"/>
              </a:rPr>
              <a:t>:</a:t>
            </a:r>
            <a:r>
              <a:rPr lang="en-US" sz="1800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</a:p>
          <a:p>
            <a:pPr marL="342900" indent="-342900" defTabSz="914400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b="1" dirty="0">
                <a:solidFill>
                  <a:prstClr val="black"/>
                </a:solidFill>
              </a:rPr>
              <a:t>decrease</a:t>
            </a:r>
            <a:r>
              <a:rPr lang="en-US" sz="1800" dirty="0">
                <a:solidFill>
                  <a:prstClr val="black"/>
                </a:solidFill>
              </a:rPr>
              <a:t> in the total number of RBCs.</a:t>
            </a:r>
          </a:p>
          <a:p>
            <a:pPr marL="342900" indent="-342900" defTabSz="914400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800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Polycythaemia</a:t>
            </a:r>
            <a:r>
              <a:rPr lang="en-US" sz="1800" b="1" dirty="0">
                <a:solidFill>
                  <a:srgbClr val="000000"/>
                </a:solidFill>
                <a:latin typeface="Arial Black" panose="020B0A04020102020204" pitchFamily="34" charset="0"/>
              </a:rPr>
              <a:t>:</a:t>
            </a:r>
            <a:r>
              <a:rPr lang="en-US" sz="18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</a:p>
          <a:p>
            <a:pPr marL="342900" indent="-342900" defTabSz="914400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 increase 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in the total number of RBCs.</a:t>
            </a:r>
            <a:endParaRPr lang="en-US" sz="1800" b="1" u="sng" kern="0" dirty="0">
              <a:solidFill>
                <a:srgbClr val="000000"/>
              </a:solidFill>
            </a:endParaRPr>
          </a:p>
          <a:p>
            <a:pPr marL="342900" indent="-342900" defTabSz="9144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sz="1800" b="1" u="sng" kern="0" dirty="0">
                <a:solidFill>
                  <a:srgbClr val="000000"/>
                </a:solidFill>
                <a:latin typeface="Arial Black" panose="020B0A04020102020204" pitchFamily="34" charset="0"/>
              </a:rPr>
              <a:t>Causes:  </a:t>
            </a:r>
            <a:r>
              <a:rPr lang="en-US" sz="1800" b="1" kern="0" dirty="0">
                <a:solidFill>
                  <a:srgbClr val="000000"/>
                </a:solidFill>
                <a:latin typeface="Arial"/>
              </a:rPr>
              <a:t>(decreased oxygen tension)</a:t>
            </a:r>
            <a:endParaRPr lang="en-US" sz="1800" kern="0" dirty="0">
              <a:solidFill>
                <a:srgbClr val="000000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 Black" panose="020B0A04020102020204" pitchFamily="34" charset="0"/>
              </a:rPr>
              <a:t>Physiological: </a:t>
            </a:r>
            <a:r>
              <a:rPr lang="en-US" sz="1800" kern="0" dirty="0">
                <a:solidFill>
                  <a:srgbClr val="000000"/>
                </a:solidFill>
                <a:latin typeface="Arial"/>
              </a:rPr>
              <a:t>newborns ,high altitude </a:t>
            </a:r>
          </a:p>
          <a:p>
            <a:pPr marL="0" indent="0" defTabSz="9144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 Black" panose="020B0A04020102020204" pitchFamily="34" charset="0"/>
              </a:rPr>
              <a:t>Pathological: </a:t>
            </a:r>
            <a:r>
              <a:rPr lang="en-US" sz="1800" kern="0" dirty="0">
                <a:solidFill>
                  <a:srgbClr val="000000"/>
                </a:solidFill>
                <a:latin typeface="Arial"/>
              </a:rPr>
              <a:t>chronic lung and heart diseases.</a:t>
            </a:r>
          </a:p>
          <a:p>
            <a:pPr>
              <a:defRPr/>
            </a:pPr>
            <a:endParaRPr lang="ar-JO" sz="2000" dirty="0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F37FCD4-547C-432B-A249-33D6DFADE45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499992" y="1052736"/>
            <a:ext cx="4644008" cy="3096344"/>
          </a:xfrm>
        </p:spPr>
        <p:txBody>
          <a:bodyPr/>
          <a:lstStyle/>
          <a:p>
            <a:pPr>
              <a:defRPr/>
            </a:pPr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Abnormalities of RBCs in size</a:t>
            </a:r>
          </a:p>
          <a:p>
            <a:pPr eaLnBrk="1" hangingPunct="1">
              <a:defRPr/>
            </a:pPr>
            <a:r>
              <a:rPr lang="en-US" altLang="en-US" sz="2400" b="1" dirty="0" err="1">
                <a:solidFill>
                  <a:srgbClr val="FF0000"/>
                </a:solidFill>
                <a:cs typeface="Arial" pitchFamily="34" charset="0"/>
              </a:rPr>
              <a:t>Microcytosis</a:t>
            </a:r>
            <a:r>
              <a:rPr lang="en-US" altLang="en-US" sz="2400" dirty="0">
                <a:cs typeface="Arial" pitchFamily="34" charset="0"/>
              </a:rPr>
              <a:t>: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cs typeface="Arial" pitchFamily="34" charset="0"/>
              </a:rPr>
              <a:t> diameter of RBCs is 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less than 6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  <a:sym typeface="Symbol" pitchFamily="18" charset="2"/>
              </a:rPr>
              <a:t>m</a:t>
            </a:r>
            <a:r>
              <a:rPr lang="en-US" altLang="en-US" sz="2400" dirty="0">
                <a:cs typeface="Arial" pitchFamily="34" charset="0"/>
              </a:rPr>
              <a:t>. </a:t>
            </a:r>
            <a:r>
              <a:rPr lang="en-US" altLang="en-US" sz="2400" dirty="0">
                <a:solidFill>
                  <a:srgbClr val="FF0000"/>
                </a:solidFill>
                <a:cs typeface="Arial" pitchFamily="34" charset="0"/>
              </a:rPr>
              <a:t>(Microcytic </a:t>
            </a:r>
            <a:r>
              <a:rPr lang="en-US" altLang="en-US" sz="2400" dirty="0" err="1">
                <a:solidFill>
                  <a:srgbClr val="FF0000"/>
                </a:solidFill>
                <a:cs typeface="Arial" pitchFamily="34" charset="0"/>
              </a:rPr>
              <a:t>anaemia</a:t>
            </a:r>
            <a:r>
              <a:rPr lang="en-US" altLang="en-US" sz="2400" dirty="0">
                <a:solidFill>
                  <a:srgbClr val="FF0000"/>
                </a:solidFill>
                <a:cs typeface="Arial" pitchFamily="34" charset="0"/>
              </a:rPr>
              <a:t>)</a:t>
            </a:r>
            <a:endParaRPr lang="en-US" altLang="en-US" sz="2400" dirty="0">
              <a:cs typeface="Arial" pitchFamily="34" charset="0"/>
            </a:endParaRPr>
          </a:p>
          <a:p>
            <a:pPr eaLnBrk="1" hangingPunct="1">
              <a:defRPr/>
            </a:pPr>
            <a:r>
              <a:rPr lang="en-US" altLang="en-US" sz="2400" b="1" dirty="0" err="1">
                <a:solidFill>
                  <a:srgbClr val="FF0000"/>
                </a:solidFill>
                <a:cs typeface="Arial" pitchFamily="34" charset="0"/>
              </a:rPr>
              <a:t>Macrocytosis</a:t>
            </a:r>
            <a:r>
              <a:rPr lang="en-US" altLang="en-US" sz="2400" dirty="0">
                <a:cs typeface="Arial" pitchFamily="34" charset="0"/>
              </a:rPr>
              <a:t>: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cs typeface="Arial" pitchFamily="34" charset="0"/>
              </a:rPr>
              <a:t>diameter of RBCs is 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more </a:t>
            </a:r>
            <a:r>
              <a:rPr lang="en-US" altLang="en-US" sz="2400" b="1" dirty="0">
                <a:solidFill>
                  <a:srgbClr val="FF0000"/>
                </a:solidFill>
                <a:cs typeface="Arial" pitchFamily="34" charset="0"/>
              </a:rPr>
              <a:t>than 9</a:t>
            </a:r>
            <a:r>
              <a:rPr lang="en-US" altLang="en-US" sz="2400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m</a:t>
            </a:r>
            <a:r>
              <a:rPr lang="en-US" altLang="en-US" sz="2400" b="1" dirty="0">
                <a:solidFill>
                  <a:srgbClr val="FF0000"/>
                </a:solidFill>
                <a:cs typeface="Arial" pitchFamily="34" charset="0"/>
              </a:rPr>
              <a:t>.</a:t>
            </a:r>
            <a:r>
              <a:rPr lang="en-US" altLang="en-US" sz="2400" dirty="0">
                <a:solidFill>
                  <a:srgbClr val="FF0000"/>
                </a:solidFill>
                <a:cs typeface="Arial" pitchFamily="34" charset="0"/>
              </a:rPr>
              <a:t> (Macrocytic </a:t>
            </a:r>
            <a:r>
              <a:rPr lang="en-US" altLang="en-US" sz="2400" dirty="0" err="1">
                <a:solidFill>
                  <a:srgbClr val="FF0000"/>
                </a:solidFill>
                <a:cs typeface="Arial" pitchFamily="34" charset="0"/>
              </a:rPr>
              <a:t>anaemia</a:t>
            </a:r>
            <a:r>
              <a:rPr lang="en-US" altLang="en-US" sz="2400" dirty="0">
                <a:solidFill>
                  <a:srgbClr val="008000"/>
                </a:solidFill>
                <a:cs typeface="Arial" pitchFamily="34" charset="0"/>
              </a:rPr>
              <a:t>)</a:t>
            </a:r>
            <a:endParaRPr lang="en-US" altLang="en-US" sz="2400" b="1" dirty="0">
              <a:solidFill>
                <a:srgbClr val="FF0000"/>
              </a:solidFill>
              <a:cs typeface="Arial" pitchFamily="34" charset="0"/>
            </a:endParaRPr>
          </a:p>
          <a:p>
            <a:pPr>
              <a:defRPr/>
            </a:pPr>
            <a:r>
              <a:rPr lang="en-US" altLang="en-US" sz="2400" b="1" dirty="0" err="1">
                <a:solidFill>
                  <a:srgbClr val="FF0000"/>
                </a:solidFill>
                <a:cs typeface="Arial" pitchFamily="34" charset="0"/>
              </a:rPr>
              <a:t>Anisocytosis</a:t>
            </a:r>
            <a:r>
              <a:rPr lang="en-US" altLang="en-US" sz="2400" b="1" dirty="0">
                <a:solidFill>
                  <a:srgbClr val="FF0000"/>
                </a:solidFill>
                <a:cs typeface="Arial" pitchFamily="34" charset="0"/>
              </a:rPr>
              <a:t>?? Variable size </a:t>
            </a:r>
          </a:p>
          <a:p>
            <a:pPr>
              <a:defRPr/>
            </a:pPr>
            <a:endParaRPr lang="en-US" altLang="en-US" sz="1800" b="1" dirty="0">
              <a:solidFill>
                <a:srgbClr val="FF0000"/>
              </a:solidFill>
              <a:cs typeface="Arial" pitchFamily="34" charset="0"/>
            </a:endParaRPr>
          </a:p>
          <a:p>
            <a:pPr>
              <a:defRPr/>
            </a:pPr>
            <a:endParaRPr lang="ar-JO" dirty="0"/>
          </a:p>
        </p:txBody>
      </p:sp>
      <p:pic>
        <p:nvPicPr>
          <p:cNvPr id="47109" name="Picture 6" descr="http://www.mustreadstuff.com/wp-content/uploads/2009/10/Microscopic-Images-from-Inside-the-Human-Body.jpg">
            <a:extLst>
              <a:ext uri="{FF2B5EF4-FFF2-40B4-BE49-F238E27FC236}">
                <a16:creationId xmlns:a16="http://schemas.microsoft.com/office/drawing/2014/main" id="{0C2640AE-0EE1-444B-A8BE-EF77D4B4797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4508500"/>
            <a:ext cx="2735263" cy="1808163"/>
          </a:xfrm>
          <a:noFill/>
        </p:spPr>
      </p:pic>
      <p:pic>
        <p:nvPicPr>
          <p:cNvPr id="47110" name="Picture 2" descr="http://3.bp.blogspot.com/-ZDIEhwLx6F8/UfJ98RWmN9I/AAAAAAAAAk0/BEP3UgxTAW8/s1600/Microcytic+hypochromic+red+cells+in+iron+deficiency+anemia.+Red+cells+are+hypochromic.png">
            <a:extLst>
              <a:ext uri="{FF2B5EF4-FFF2-40B4-BE49-F238E27FC236}">
                <a16:creationId xmlns:a16="http://schemas.microsoft.com/office/drawing/2014/main" id="{56F9E62D-0B96-41F4-AAC7-B8F95E0F4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402138"/>
            <a:ext cx="2452688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6" descr="http://homepage.vghtpe.gov.tw/~hemaonco/oldsite/hema/hema/BM/18-2-2.jpg">
            <a:extLst>
              <a:ext uri="{FF2B5EF4-FFF2-40B4-BE49-F238E27FC236}">
                <a16:creationId xmlns:a16="http://schemas.microsoft.com/office/drawing/2014/main" id="{4A4CEEB7-0A0E-4DC5-9DBC-6BE0291B0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437063"/>
            <a:ext cx="2716212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4ECF82-DA4F-4DE6-8964-5580C5E6B8C2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24199" y="41275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Abnormalities of RBCs in shape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44E94E1-4E33-41E8-9317-AA3DD16B262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79388" y="1289050"/>
            <a:ext cx="4686300" cy="525938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rgbClr val="C00000"/>
                </a:solidFill>
                <a:cs typeface="Arial" pitchFamily="34" charset="0"/>
              </a:rPr>
              <a:t>1- </a:t>
            </a:r>
            <a:r>
              <a:rPr lang="en-US" sz="2400" b="1" dirty="0" err="1">
                <a:solidFill>
                  <a:srgbClr val="C00000"/>
                </a:solidFill>
                <a:cs typeface="+mj-cs"/>
              </a:rPr>
              <a:t>Rouleaux</a:t>
            </a:r>
            <a:r>
              <a:rPr lang="en-US" sz="2400" b="1" dirty="0">
                <a:solidFill>
                  <a:srgbClr val="C00000"/>
                </a:solidFill>
                <a:cs typeface="+mj-cs"/>
              </a:rPr>
              <a:t> formation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rgbClr val="C00000"/>
                </a:solidFill>
                <a:cs typeface="+mj-cs"/>
              </a:rPr>
              <a:t>In slow circulation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rgbClr val="C00000"/>
                </a:solidFill>
                <a:cs typeface="+mj-cs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2-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Poikilocytosis</a:t>
            </a:r>
            <a:endParaRPr lang="ar-EG" sz="2000" dirty="0">
              <a:cs typeface="+mj-cs"/>
            </a:endParaRPr>
          </a:p>
          <a:p>
            <a:pPr marL="0" indent="0">
              <a:defRPr/>
            </a:pPr>
            <a:r>
              <a:rPr lang="en-US" sz="2400" dirty="0">
                <a:solidFill>
                  <a:srgbClr val="C00000"/>
                </a:solidFill>
                <a:cs typeface="+mj-cs"/>
              </a:rPr>
              <a:t>Variable in shape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srgbClr val="C00000"/>
                </a:solidFill>
                <a:cs typeface="+mj-cs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b="1" dirty="0">
                <a:latin typeface="Times New Roman" pitchFamily="18" charset="0"/>
                <a:cs typeface="+mj-cs"/>
              </a:rPr>
              <a:t>3- In hypertonic solution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800" dirty="0">
                <a:solidFill>
                  <a:srgbClr val="C00000"/>
                </a:solidFill>
                <a:latin typeface="Arial" pitchFamily="34" charset="0"/>
                <a:cs typeface="+mj-cs"/>
              </a:rPr>
              <a:t>►</a:t>
            </a:r>
            <a:r>
              <a:rPr lang="en-US" altLang="en-US" sz="2000" b="1" dirty="0">
                <a:solidFill>
                  <a:srgbClr val="C00000"/>
                </a:solidFill>
                <a:latin typeface="Arial" pitchFamily="34" charset="0"/>
                <a:cs typeface="+mj-cs"/>
              </a:rPr>
              <a:t>echinocytes(crenation)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2000" b="1" dirty="0">
              <a:solidFill>
                <a:srgbClr val="C00000"/>
              </a:solidFill>
              <a:latin typeface="Arial" pitchFamily="34" charset="0"/>
              <a:cs typeface="+mj-cs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b="1" dirty="0">
                <a:latin typeface="Times New Roman" pitchFamily="18" charset="0"/>
                <a:cs typeface="+mj-cs"/>
              </a:rPr>
              <a:t>4- In hypotonic solution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solidFill>
                  <a:srgbClr val="C00000"/>
                </a:solidFill>
                <a:latin typeface="Arial" pitchFamily="34" charset="0"/>
                <a:cs typeface="+mj-cs"/>
              </a:rPr>
              <a:t>►</a:t>
            </a:r>
            <a:r>
              <a:rPr lang="en-US" altLang="en-US" sz="2400" b="1" dirty="0">
                <a:solidFill>
                  <a:srgbClr val="C00000"/>
                </a:solidFill>
                <a:latin typeface="Arial" pitchFamily="34" charset="0"/>
                <a:cs typeface="+mj-cs"/>
              </a:rPr>
              <a:t>Ghosts</a:t>
            </a:r>
            <a:endParaRPr lang="en-US" altLang="en-US" sz="2400" b="1" dirty="0">
              <a:solidFill>
                <a:srgbClr val="C00000"/>
              </a:solidFill>
              <a:latin typeface="Times New Roman" pitchFamily="18" charset="0"/>
              <a:cs typeface="+mj-cs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defRPr/>
            </a:pPr>
            <a:endParaRPr lang="en-US" sz="2400" dirty="0">
              <a:solidFill>
                <a:srgbClr val="C00000"/>
              </a:solidFill>
              <a:cs typeface="Arial" pitchFamily="34" charset="0"/>
            </a:endParaRPr>
          </a:p>
          <a:p>
            <a:pPr marL="0" indent="0">
              <a:defRPr/>
            </a:pPr>
            <a:endParaRPr 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48132" name="Picture 2" descr="http://image1.masterfile.com/em_w/05/99/23/679-05992378em.jpg">
            <a:extLst>
              <a:ext uri="{FF2B5EF4-FFF2-40B4-BE49-F238E27FC236}">
                <a16:creationId xmlns:a16="http://schemas.microsoft.com/office/drawing/2014/main" id="{C5064A03-3492-42FB-860F-6A3DA609835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3799" r="14667" b="8789"/>
          <a:stretch>
            <a:fillRect/>
          </a:stretch>
        </p:blipFill>
        <p:spPr>
          <a:xfrm>
            <a:off x="6886575" y="1057275"/>
            <a:ext cx="2095500" cy="2189163"/>
          </a:xfrm>
          <a:noFill/>
        </p:spPr>
      </p:pic>
      <p:pic>
        <p:nvPicPr>
          <p:cNvPr id="48133" name="Picture 2" descr="http://www.medicine.mcgill.ca/physio/vlab/bloodlab/images/09imag/rouleaux_form.jpg">
            <a:extLst>
              <a:ext uri="{FF2B5EF4-FFF2-40B4-BE49-F238E27FC236}">
                <a16:creationId xmlns:a16="http://schemas.microsoft.com/office/drawing/2014/main" id="{7CEE88F1-9FF2-4CC7-A475-ACF110E25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48215"/>
          <a:stretch>
            <a:fillRect/>
          </a:stretch>
        </p:blipFill>
        <p:spPr bwMode="auto">
          <a:xfrm>
            <a:off x="4140200" y="1052513"/>
            <a:ext cx="26320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2" descr="http://ahdc.vet.cornell.edu/clinpath/modules/rbcmorph/images/n-goat.jpg">
            <a:extLst>
              <a:ext uri="{FF2B5EF4-FFF2-40B4-BE49-F238E27FC236}">
                <a16:creationId xmlns:a16="http://schemas.microsoft.com/office/drawing/2014/main" id="{2CC09EC6-9974-450D-A845-CEB81255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492375"/>
            <a:ext cx="2662238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2" descr="http://www.pathologystudent.com/wp-content/uploads/2013/10/Unknown12.jpg">
            <a:extLst>
              <a:ext uri="{FF2B5EF4-FFF2-40B4-BE49-F238E27FC236}">
                <a16:creationId xmlns:a16="http://schemas.microsoft.com/office/drawing/2014/main" id="{118B4FA0-B352-4EDF-97D1-68EAA4D05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5" y="3698875"/>
            <a:ext cx="2528888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4" descr="http://static.wixstatic.com/media/d45876_dc4a2f2ae0874dafa4092df6a0ece730.jpg_srz_920_555_85_22_0.50_1.20_0.00_jpg_srz">
            <a:extLst>
              <a:ext uri="{FF2B5EF4-FFF2-40B4-BE49-F238E27FC236}">
                <a16:creationId xmlns:a16="http://schemas.microsoft.com/office/drawing/2014/main" id="{C9FA4F83-0C18-43E6-A49A-12BE268BF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4878388"/>
            <a:ext cx="2662238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E2C162D5-8A2B-440D-89EF-971A8A8D3F74}"/>
              </a:ext>
            </a:extLst>
          </p:cNvPr>
          <p:cNvSpPr/>
          <p:nvPr/>
        </p:nvSpPr>
        <p:spPr>
          <a:xfrm>
            <a:off x="3679825" y="2673350"/>
            <a:ext cx="360363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  <a:endParaRPr lang="ar-JO" dirty="0">
              <a:solidFill>
                <a:schemeClr val="tx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B7FE675-043E-4AB7-B6C3-084AEB7E671D}"/>
              </a:ext>
            </a:extLst>
          </p:cNvPr>
          <p:cNvSpPr/>
          <p:nvPr/>
        </p:nvSpPr>
        <p:spPr>
          <a:xfrm>
            <a:off x="6483350" y="3698875"/>
            <a:ext cx="288925" cy="360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  <a:endParaRPr lang="ar-JO" dirty="0">
              <a:solidFill>
                <a:schemeClr val="tx1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AD9D2EC-0182-47DA-8F59-333FF1A06367}"/>
              </a:ext>
            </a:extLst>
          </p:cNvPr>
          <p:cNvSpPr/>
          <p:nvPr/>
        </p:nvSpPr>
        <p:spPr>
          <a:xfrm>
            <a:off x="3778250" y="4986338"/>
            <a:ext cx="360363" cy="31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  <a:endParaRPr lang="ar-JO" dirty="0">
              <a:solidFill>
                <a:schemeClr val="tx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1611AA7-1248-4B43-A9AF-4028050193D2}"/>
              </a:ext>
            </a:extLst>
          </p:cNvPr>
          <p:cNvSpPr/>
          <p:nvPr/>
        </p:nvSpPr>
        <p:spPr>
          <a:xfrm>
            <a:off x="8388350" y="1341438"/>
            <a:ext cx="431800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  <a:endParaRPr lang="ar-JO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عنصر نائب للمحتوى 2">
            <a:extLst>
              <a:ext uri="{FF2B5EF4-FFF2-40B4-BE49-F238E27FC236}">
                <a16:creationId xmlns:a16="http://schemas.microsoft.com/office/drawing/2014/main" id="{BBCBA296-F39C-4121-8C10-C86BC1DD00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425" y="115888"/>
            <a:ext cx="3886200" cy="1008062"/>
          </a:xfrm>
        </p:spPr>
        <p:txBody>
          <a:bodyPr/>
          <a:lstStyle/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Sickle Cell Anemia (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abnormal </a:t>
            </a:r>
            <a:r>
              <a:rPr lang="en-US" altLang="en-US" b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Hemoglobin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ar-JO" alt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1AD16FE-74DD-4E8F-ABDE-7BFA7DEB4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7575" y="130175"/>
            <a:ext cx="4319588" cy="6553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latin typeface="Arial Black" pitchFamily="34" charset="0"/>
                <a:cs typeface="Tahoma" pitchFamily="34" charset="0"/>
              </a:rPr>
              <a:t>Reticulocytes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immature RBCs</a:t>
            </a:r>
            <a:endParaRPr lang="en-US" sz="2400" b="1" dirty="0">
              <a:latin typeface="Arial Black" pitchFamily="34" charset="0"/>
              <a:cs typeface="Tahoma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Reticulocytes represent 1% of all RBCs in normal blood film.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Nucleated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differ than mature RBCs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1838" lvl="1" indent="-45720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slightly larger (8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m).</a:t>
            </a:r>
          </a:p>
          <a:p>
            <a:pPr marL="731838" lvl="1" indent="-45720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Cytoplasm contains remnants of ribosomes.</a:t>
            </a:r>
          </a:p>
          <a:p>
            <a:pPr marL="731838" lvl="1" indent="-45720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staining with </a:t>
            </a:r>
            <a:r>
              <a:rPr lang="en-US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cresyl</a:t>
            </a: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blue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a reticulate pattern. 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Clinical significance:</a:t>
            </a:r>
          </a:p>
          <a:p>
            <a:pPr marL="457200" indent="-457200" eaLnBrk="1" hangingPunct="1"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 increase in this percentage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indicates an </a:t>
            </a:r>
          </a:p>
          <a:p>
            <a:pPr marL="457200" indent="-457200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accelerated rate of erythropoiesis.</a:t>
            </a:r>
          </a:p>
          <a:p>
            <a:pPr marL="457200" indent="-457200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compensate for anemia or hemorrhage.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400" b="1" dirty="0">
              <a:latin typeface="Arial Black" pitchFamily="34" charset="0"/>
              <a:cs typeface="Tahoma" pitchFamily="34" charset="0"/>
            </a:endParaRPr>
          </a:p>
        </p:txBody>
      </p:sp>
      <p:pic>
        <p:nvPicPr>
          <p:cNvPr id="49156" name="Picture 2" descr="anemia sickle">
            <a:extLst>
              <a:ext uri="{FF2B5EF4-FFF2-40B4-BE49-F238E27FC236}">
                <a16:creationId xmlns:a16="http://schemas.microsoft.com/office/drawing/2014/main" id="{48DDDE97-8E8F-4161-8D17-89D36EB3B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82675"/>
            <a:ext cx="2063750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>
            <a:extLst>
              <a:ext uri="{FF2B5EF4-FFF2-40B4-BE49-F238E27FC236}">
                <a16:creationId xmlns:a16="http://schemas.microsoft.com/office/drawing/2014/main" id="{78CDFAFF-7B7D-4513-B8D5-217C8D3BF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096963"/>
            <a:ext cx="210343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4">
            <a:extLst>
              <a:ext uri="{FF2B5EF4-FFF2-40B4-BE49-F238E27FC236}">
                <a16:creationId xmlns:a16="http://schemas.microsoft.com/office/drawing/2014/main" id="{1DD22DCA-543A-4ECF-8148-7513EA3E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3465513"/>
            <a:ext cx="45450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megakaryocyte">
            <a:extLst>
              <a:ext uri="{FF2B5EF4-FFF2-40B4-BE49-F238E27FC236}">
                <a16:creationId xmlns:a16="http://schemas.microsoft.com/office/drawing/2014/main" id="{2E44CC01-50C4-45DF-A5F4-10BF677EB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152650"/>
            <a:ext cx="26193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itle 1">
            <a:extLst>
              <a:ext uri="{FF2B5EF4-FFF2-40B4-BE49-F238E27FC236}">
                <a16:creationId xmlns:a16="http://schemas.microsoft.com/office/drawing/2014/main" id="{54344BF3-80C3-4734-BCC4-6FD413653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88640"/>
            <a:ext cx="7819408" cy="792162"/>
          </a:xfr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>
                <a:ln w="38100">
                  <a:solidFill>
                    <a:srgbClr val="D61C98"/>
                  </a:solidFill>
                  <a:prstDash val="solid"/>
                </a:ln>
                <a:latin typeface="Arial Black" pitchFamily="34" charset="0"/>
              </a:rPr>
              <a:t>BLOOD PLATELETS</a:t>
            </a:r>
          </a:p>
        </p:txBody>
      </p:sp>
      <p:sp>
        <p:nvSpPr>
          <p:cNvPr id="73731" name="Content Placeholder 2">
            <a:extLst>
              <a:ext uri="{FF2B5EF4-FFF2-40B4-BE49-F238E27FC236}">
                <a16:creationId xmlns:a16="http://schemas.microsoft.com/office/drawing/2014/main" id="{0BD2C8EC-90C8-4738-8BB1-ACF1287A9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80802"/>
            <a:ext cx="5571728" cy="580469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endParaRPr lang="en-US" sz="2400" b="1" baseline="30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2400" b="1" baseline="30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Thrombocytes.</a:t>
            </a:r>
          </a:p>
          <a:p>
            <a:pPr>
              <a:lnSpc>
                <a:spcPct val="80000"/>
              </a:lnSpc>
              <a:defRPr/>
            </a:pPr>
            <a:r>
              <a:rPr lang="en-US" sz="2400" b="1" baseline="30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Cell fragments of megakaryocyte.</a:t>
            </a:r>
            <a:endParaRPr lang="en-US" sz="24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2400" b="1" baseline="300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Thromboplastids</a:t>
            </a: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megakaryocyte in the bone marrow.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Platelet Count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250,000-350,000/ mm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200-400,000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(L. M)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Non-nucleated bodies,</a:t>
            </a: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2-4microns,central granular portion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granulomere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&amp;peripheral clear zone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hyalomere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LM picture </a:t>
            </a:r>
          </a:p>
          <a:p>
            <a:pPr>
              <a:defRPr/>
            </a:pP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Shape: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Anucleate, biconvex discs.</a:t>
            </a:r>
          </a:p>
          <a:p>
            <a:pPr>
              <a:defRPr/>
            </a:pP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Diameter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:2-3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endParaRPr lang="en-US" sz="20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81" name="Picture 8" descr="http://t2.gstatic.com/images?q=tbn:ANd9GcRO0QlUuWRlKHvb7aGYjayYzQB9btTQDsd-oUmT8PuLu6mwjJdFJQ">
            <a:extLst>
              <a:ext uri="{FF2B5EF4-FFF2-40B4-BE49-F238E27FC236}">
                <a16:creationId xmlns:a16="http://schemas.microsoft.com/office/drawing/2014/main" id="{6428B3F6-9953-4168-A24A-61722CE96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8" r="26379"/>
          <a:stretch>
            <a:fillRect/>
          </a:stretch>
        </p:blipFill>
        <p:spPr bwMode="auto">
          <a:xfrm>
            <a:off x="5640388" y="1193800"/>
            <a:ext cx="6985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2" descr="http://www.vet.uga.edu/vpp/archives/ivcvm/1999/phillips/fig17.jpg">
            <a:extLst>
              <a:ext uri="{FF2B5EF4-FFF2-40B4-BE49-F238E27FC236}">
                <a16:creationId xmlns:a16="http://schemas.microsoft.com/office/drawing/2014/main" id="{647B1E0B-3055-47E7-8EE1-8DC1923BB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508500"/>
            <a:ext cx="260667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3" name="Group 12">
            <a:extLst>
              <a:ext uri="{FF2B5EF4-FFF2-40B4-BE49-F238E27FC236}">
                <a16:creationId xmlns:a16="http://schemas.microsoft.com/office/drawing/2014/main" id="{AE074F91-5994-44C4-A460-CD19C7194664}"/>
              </a:ext>
            </a:extLst>
          </p:cNvPr>
          <p:cNvGrpSpPr>
            <a:grpSpLocks/>
          </p:cNvGrpSpPr>
          <p:nvPr/>
        </p:nvGrpSpPr>
        <p:grpSpPr bwMode="auto">
          <a:xfrm>
            <a:off x="6542088" y="0"/>
            <a:ext cx="2416175" cy="2106613"/>
            <a:chOff x="4608319" y="1295400"/>
            <a:chExt cx="4230881" cy="3429000"/>
          </a:xfrm>
        </p:grpSpPr>
        <p:pic>
          <p:nvPicPr>
            <p:cNvPr id="50184" name="Picture 2" descr="https://my.bpcc.edu/content/blgy225/Cardiovascular/Megakaryocyte%20diagram%202.jpg">
              <a:extLst>
                <a:ext uri="{FF2B5EF4-FFF2-40B4-BE49-F238E27FC236}">
                  <a16:creationId xmlns:a16="http://schemas.microsoft.com/office/drawing/2014/main" id="{4E630F0C-5DEF-4770-A574-0759B60DB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319" y="1295400"/>
              <a:ext cx="4230881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6BC64421-F9DD-43D6-85BB-326BCAC73C57}"/>
                </a:ext>
              </a:extLst>
            </p:cNvPr>
            <p:cNvSpPr/>
            <p:nvPr/>
          </p:nvSpPr>
          <p:spPr>
            <a:xfrm rot="10800000">
              <a:off x="5945410" y="2135208"/>
              <a:ext cx="2740899" cy="2131819"/>
            </a:xfrm>
            <a:prstGeom prst="arc">
              <a:avLst/>
            </a:prstGeom>
            <a:ln w="762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>
                <a:solidFill>
                  <a:srgbClr val="402000"/>
                </a:solidFill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8D3DF62C-427A-4EF9-B44F-0C3B66A81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1130300"/>
            <a:ext cx="3962400" cy="5334000"/>
          </a:xfrm>
          <a:solidFill>
            <a:schemeClr val="bg1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LM picture 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Granulomere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,granular central region</a:t>
            </a:r>
          </a:p>
          <a:p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Hyalomere 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at the periphery, there is a pale basophilic zone</a:t>
            </a:r>
          </a:p>
        </p:txBody>
      </p:sp>
      <p:pic>
        <p:nvPicPr>
          <p:cNvPr id="51203" name="Picture 1">
            <a:extLst>
              <a:ext uri="{FF2B5EF4-FFF2-40B4-BE49-F238E27FC236}">
                <a16:creationId xmlns:a16="http://schemas.microsoft.com/office/drawing/2014/main" id="{9637FDA7-82A3-4AC9-842A-DAC61EF9B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4205288"/>
            <a:ext cx="2828925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0E742CF-43DE-4507-BB67-31AE1BD1EF0B}"/>
              </a:ext>
            </a:extLst>
          </p:cNvPr>
          <p:cNvSpPr txBox="1">
            <a:spLocks/>
          </p:cNvSpPr>
          <p:nvPr/>
        </p:nvSpPr>
        <p:spPr>
          <a:xfrm>
            <a:off x="88900" y="119296"/>
            <a:ext cx="8229600" cy="79216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dirty="0">
                <a:ln w="38100">
                  <a:solidFill>
                    <a:srgbClr val="D61C98"/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BLOOD PLATELETS</a:t>
            </a:r>
            <a:endParaRPr lang="en-US" sz="3600" b="1" dirty="0">
              <a:ln w="38100">
                <a:solidFill>
                  <a:srgbClr val="D61C98"/>
                </a:solidFill>
                <a:prstDash val="solid"/>
              </a:ln>
              <a:solidFill>
                <a:srgbClr val="402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205" name="Picture Placeholder 3">
            <a:extLst>
              <a:ext uri="{FF2B5EF4-FFF2-40B4-BE49-F238E27FC236}">
                <a16:creationId xmlns:a16="http://schemas.microsoft.com/office/drawing/2014/main" id="{DA4A0909-C646-4CF0-8B0D-D1E380488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r="22855" b="67511"/>
          <a:stretch>
            <a:fillRect/>
          </a:stretch>
        </p:blipFill>
        <p:spPr bwMode="auto">
          <a:xfrm>
            <a:off x="6715125" y="1169988"/>
            <a:ext cx="2300288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">
            <a:extLst>
              <a:ext uri="{FF2B5EF4-FFF2-40B4-BE49-F238E27FC236}">
                <a16:creationId xmlns:a16="http://schemas.microsoft.com/office/drawing/2014/main" id="{D2EEBD92-144D-4EA4-8FEF-6BE3242FE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3500438"/>
            <a:ext cx="4600575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6">
            <a:extLst>
              <a:ext uri="{FF2B5EF4-FFF2-40B4-BE49-F238E27FC236}">
                <a16:creationId xmlns:a16="http://schemas.microsoft.com/office/drawing/2014/main" id="{69BC7C4D-2D0A-44A8-96FA-6CC112196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6" t="57582" r="52783" b="25751"/>
          <a:stretch>
            <a:fillRect/>
          </a:stretch>
        </p:blipFill>
        <p:spPr bwMode="auto">
          <a:xfrm>
            <a:off x="4503738" y="1138238"/>
            <a:ext cx="208915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عنوان 1">
            <a:extLst>
              <a:ext uri="{FF2B5EF4-FFF2-40B4-BE49-F238E27FC236}">
                <a16:creationId xmlns:a16="http://schemas.microsoft.com/office/drawing/2014/main" id="{6EEF64CC-C4B1-493D-BDC6-F6C1DE85F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-300038"/>
            <a:ext cx="7886700" cy="1065213"/>
          </a:xfrm>
        </p:spPr>
        <p:txBody>
          <a:bodyPr/>
          <a:lstStyle/>
          <a:p>
            <a:pPr algn="ctr"/>
            <a:r>
              <a:rPr lang="en-GB" altLang="en-US" sz="3200" b="1">
                <a:latin typeface="Arial Black" panose="020B0A04020102020204" pitchFamily="34" charset="0"/>
                <a:cs typeface="Times New Roman" panose="02020603050405020304" pitchFamily="18" charset="0"/>
              </a:rPr>
              <a:t>Connective Tissue</a:t>
            </a:r>
            <a:endParaRPr lang="ar-JO" altLang="en-US"/>
          </a:p>
        </p:txBody>
      </p:sp>
      <p:sp>
        <p:nvSpPr>
          <p:cNvPr id="34819" name="عنصر نائب للنص 2">
            <a:extLst>
              <a:ext uri="{FF2B5EF4-FFF2-40B4-BE49-F238E27FC236}">
                <a16:creationId xmlns:a16="http://schemas.microsoft.com/office/drawing/2014/main" id="{12BE1FF1-AA26-47F8-A135-6F1222390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84138"/>
            <a:ext cx="3868738" cy="823912"/>
          </a:xfrm>
        </p:spPr>
        <p:txBody>
          <a:bodyPr/>
          <a:lstStyle/>
          <a:p>
            <a:pPr eaLnBrk="1" hangingPunct="1"/>
            <a:r>
              <a:rPr lang="en-GB" altLang="en-US" sz="280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C.T. proper</a:t>
            </a:r>
            <a:endParaRPr lang="en-US" altLang="en-US" sz="2800">
              <a:solidFill>
                <a:srgbClr val="0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E5C4CDF-2B04-4CDE-8D2B-974454CBF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908050"/>
            <a:ext cx="5076825" cy="58340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altLang="en-US" sz="2000" dirty="0">
                <a:solidFill>
                  <a:srgbClr val="FF0000"/>
                </a:solidFill>
                <a:latin typeface="Arial Black" pitchFamily="34" charset="0"/>
                <a:cs typeface="+mj-cs"/>
              </a:rPr>
              <a:t>C.T. constituents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GB" altLang="en-US" sz="2000" b="1" dirty="0">
                <a:latin typeface="Arial Black" pitchFamily="34" charset="0"/>
                <a:cs typeface="+mj-cs"/>
              </a:rPr>
              <a:t>Cells: </a:t>
            </a:r>
            <a:r>
              <a:rPr lang="en-GB" altLang="en-US" sz="2000" b="1" dirty="0">
                <a:cs typeface="+mj-cs"/>
              </a:rPr>
              <a:t>few, widely separated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GB" altLang="en-US" sz="2000" b="1" dirty="0" err="1">
                <a:latin typeface="Arial Black" pitchFamily="34" charset="0"/>
                <a:cs typeface="+mj-cs"/>
              </a:rPr>
              <a:t>fibers</a:t>
            </a:r>
            <a:r>
              <a:rPr lang="en-GB" altLang="en-US" sz="2000" b="1" dirty="0">
                <a:latin typeface="Arial Black" pitchFamily="34" charset="0"/>
                <a:cs typeface="+mj-cs"/>
              </a:rPr>
              <a:t> </a:t>
            </a:r>
            <a:r>
              <a:rPr lang="en-GB" altLang="en-US" sz="2000" b="1" dirty="0">
                <a:cs typeface="+mj-cs"/>
              </a:rPr>
              <a:t>are present in the ground substance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GB" altLang="en-US" sz="2000" b="1" dirty="0">
                <a:latin typeface="Arial Black" pitchFamily="34" charset="0"/>
                <a:cs typeface="+mj-cs"/>
              </a:rPr>
              <a:t>Intercellular substance: </a:t>
            </a:r>
            <a:r>
              <a:rPr lang="en-GB" altLang="en-US" sz="2000" b="1" dirty="0">
                <a:cs typeface="+mj-cs"/>
              </a:rPr>
              <a:t>abundant</a:t>
            </a:r>
            <a:r>
              <a:rPr lang="en-US" altLang="en-US" sz="2000" b="1" dirty="0">
                <a:solidFill>
                  <a:srgbClr val="FF0000"/>
                </a:solidFill>
                <a:cs typeface="+mj-cs"/>
              </a:rPr>
              <a:t> Jelly like </a:t>
            </a:r>
            <a:r>
              <a:rPr lang="en-US" altLang="en-US" sz="2000" b="1" dirty="0">
                <a:solidFill>
                  <a:prstClr val="black"/>
                </a:solidFill>
                <a:cs typeface="+mj-cs"/>
              </a:rPr>
              <a:t>ground substance: </a:t>
            </a:r>
            <a:endParaRPr lang="en-GB" altLang="en-US" sz="2000" b="1" dirty="0">
              <a:cs typeface="+mj-cs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GB" altLang="en-US" sz="2000" b="1" dirty="0">
                <a:latin typeface="Arial Black" pitchFamily="34" charset="0"/>
                <a:cs typeface="+mj-cs"/>
              </a:rPr>
              <a:t>Origin: </a:t>
            </a:r>
            <a:r>
              <a:rPr lang="en-GB" altLang="en-US" sz="2000" b="1" dirty="0">
                <a:cs typeface="+mj-cs"/>
              </a:rPr>
              <a:t>mesodermal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GB" altLang="en-US" sz="2000" b="1" dirty="0">
                <a:latin typeface="Arial Black" pitchFamily="34" charset="0"/>
                <a:cs typeface="+mj-cs"/>
              </a:rPr>
              <a:t>Function: </a:t>
            </a:r>
            <a:r>
              <a:rPr lang="en-GB" altLang="en-US" sz="2000" b="1" dirty="0">
                <a:cs typeface="+mj-cs"/>
              </a:rPr>
              <a:t>support, </a:t>
            </a:r>
            <a:r>
              <a:rPr lang="en-GB" altLang="en-US" sz="2000" b="1" dirty="0">
                <a:solidFill>
                  <a:srgbClr val="FF0000"/>
                </a:solidFill>
                <a:cs typeface="+mj-cs"/>
              </a:rPr>
              <a:t>defence </a:t>
            </a:r>
            <a:r>
              <a:rPr lang="en-GB" altLang="en-US" sz="2000" b="1" dirty="0">
                <a:cs typeface="+mj-cs"/>
              </a:rPr>
              <a:t>and  nutrition</a:t>
            </a:r>
            <a:endParaRPr lang="en-US" altLang="en-US" sz="2000" b="1" dirty="0">
              <a:solidFill>
                <a:prstClr val="black"/>
              </a:solidFill>
              <a:cs typeface="+mj-cs"/>
            </a:endParaRPr>
          </a:p>
        </p:txBody>
      </p:sp>
      <p:sp>
        <p:nvSpPr>
          <p:cNvPr id="34821" name="عنصر نائب للنص 4">
            <a:extLst>
              <a:ext uri="{FF2B5EF4-FFF2-40B4-BE49-F238E27FC236}">
                <a16:creationId xmlns:a16="http://schemas.microsoft.com/office/drawing/2014/main" id="{91FB8693-6A68-4A7C-81C0-B1A0AA0D29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3488" y="465138"/>
            <a:ext cx="2809875" cy="860425"/>
          </a:xfrm>
        </p:spPr>
        <p:txBody>
          <a:bodyPr/>
          <a:lstStyle/>
          <a:p>
            <a:r>
              <a:rPr lang="en-GB" altLang="en-US" sz="280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modified C.T.</a:t>
            </a:r>
            <a:endParaRPr lang="en-US" altLang="en-US" sz="2800">
              <a:solidFill>
                <a:srgbClr val="0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ar-JO" altLang="en-US"/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3F4D40E-95A7-499B-836C-BAE36CADA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0425" y="981075"/>
            <a:ext cx="3024188" cy="5257800"/>
          </a:xfrm>
        </p:spPr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en-GB" altLang="en-US" sz="2400" b="1" dirty="0">
                <a:solidFill>
                  <a:srgbClr val="000000"/>
                </a:solidFill>
                <a:cs typeface="+mj-cs"/>
              </a:rPr>
              <a:t>Hard = bone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GB" altLang="en-US" sz="2400" b="1" dirty="0">
                <a:solidFill>
                  <a:srgbClr val="000000"/>
                </a:solidFill>
                <a:cs typeface="+mj-cs"/>
              </a:rPr>
              <a:t>Firm= Cartilage 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GB" altLang="en-US" sz="2400" b="1" dirty="0">
                <a:solidFill>
                  <a:srgbClr val="000000"/>
                </a:solidFill>
                <a:cs typeface="+mj-cs"/>
              </a:rPr>
              <a:t>Fluid nature= Blood </a:t>
            </a:r>
            <a:endParaRPr lang="en-US" altLang="en-US" sz="2400" b="1" dirty="0">
              <a:solidFill>
                <a:srgbClr val="000000"/>
              </a:solidFill>
              <a:cs typeface="+mj-cs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+mj-cs"/>
              </a:rPr>
              <a:t>contains:</a:t>
            </a:r>
          </a:p>
          <a:p>
            <a:pPr lvl="2">
              <a:buFont typeface="Wingdings" pitchFamily="2" charset="2"/>
              <a:buChar char="q"/>
              <a:defRPr/>
            </a:pP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</a:p>
          <a:p>
            <a:pPr lvl="2">
              <a:buFont typeface="Wingdings" pitchFamily="2" charset="2"/>
              <a:buChar char="q"/>
              <a:defRPr/>
            </a:pPr>
            <a:r>
              <a:rPr lang="en-US" alt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 liquid ground substance 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called plasma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2">
              <a:buFont typeface="Wingdings" pitchFamily="2" charset="2"/>
              <a:buChar char="q"/>
              <a:defRPr/>
            </a:pP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dissolved protein fibers.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ar-JO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Content Placeholder 2">
            <a:extLst>
              <a:ext uri="{FF2B5EF4-FFF2-40B4-BE49-F238E27FC236}">
                <a16:creationId xmlns:a16="http://schemas.microsoft.com/office/drawing/2014/main" id="{3C7973EA-0963-4CFE-AD57-AA701127C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920750"/>
            <a:ext cx="5111750" cy="5562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Shape:</a:t>
            </a:r>
          </a:p>
          <a:p>
            <a:pPr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Irregular. 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Pseudopodia. 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Platelet membrane: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▲▲glycoprotein coat for:</a:t>
            </a:r>
          </a:p>
          <a:p>
            <a:pPr>
              <a:defRPr/>
            </a:pPr>
            <a:r>
              <a:rPr lang="en-US" sz="24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Adhesion </a:t>
            </a:r>
          </a:p>
          <a:p>
            <a:pPr>
              <a:defRPr/>
            </a:pPr>
            <a:r>
              <a:rPr lang="en-US" sz="24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Aggregation </a:t>
            </a:r>
          </a:p>
          <a:p>
            <a:pPr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Hyalomere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granulomere</a:t>
            </a:r>
            <a:endParaRPr lang="en-US" sz="24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227" name="Picture 3" descr="C:\Users\Alex Computer\Pictures\blood&amp; lymph\P2560043-Blood_platelets-SPL.jpg">
            <a:extLst>
              <a:ext uri="{FF2B5EF4-FFF2-40B4-BE49-F238E27FC236}">
                <a16:creationId xmlns:a16="http://schemas.microsoft.com/office/drawing/2014/main" id="{A38B7609-B91F-42DD-8308-0FA3F7458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838200"/>
            <a:ext cx="27940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EA20857-AA83-4AA0-9E46-721A9075CF5D}"/>
              </a:ext>
            </a:extLst>
          </p:cNvPr>
          <p:cNvSpPr txBox="1">
            <a:spLocks/>
          </p:cNvSpPr>
          <p:nvPr/>
        </p:nvSpPr>
        <p:spPr>
          <a:xfrm>
            <a:off x="457200" y="46038"/>
            <a:ext cx="8229600" cy="79216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ln w="38100">
                  <a:solidFill>
                    <a:srgbClr val="D61C98"/>
                  </a:solidFill>
                  <a:prstDash val="solid"/>
                </a:ln>
                <a:solidFill>
                  <a:srgbClr val="402000"/>
                </a:solidFill>
                <a:latin typeface="Arial Black" pitchFamily="34" charset="0"/>
              </a:rPr>
              <a:t>BLOOD PLATELETS</a:t>
            </a:r>
          </a:p>
        </p:txBody>
      </p:sp>
      <p:pic>
        <p:nvPicPr>
          <p:cNvPr id="52229" name="Picture Placeholder 3">
            <a:extLst>
              <a:ext uri="{FF2B5EF4-FFF2-40B4-BE49-F238E27FC236}">
                <a16:creationId xmlns:a16="http://schemas.microsoft.com/office/drawing/2014/main" id="{6CBD2420-85EC-4E12-B780-A8304CA5B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1"/>
          <a:stretch>
            <a:fillRect/>
          </a:stretch>
        </p:blipFill>
        <p:spPr bwMode="auto">
          <a:xfrm>
            <a:off x="5435600" y="3429000"/>
            <a:ext cx="3278188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B9E7242-D457-4C78-AEDA-B4F136527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825624"/>
            <a:ext cx="4536504" cy="4915743"/>
          </a:xfrm>
        </p:spPr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Arial Black" pitchFamily="34" charset="0"/>
                <a:cs typeface="Times New Roman" panose="02020603050405020304" pitchFamily="18" charset="0"/>
              </a:rPr>
              <a:t>Granulomere</a:t>
            </a:r>
            <a:br>
              <a:rPr lang="en-US" b="1" dirty="0">
                <a:ln w="38100">
                  <a:solidFill>
                    <a:srgbClr val="996633">
                      <a:lumMod val="40000"/>
                      <a:lumOff val="60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few 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mitochondria &amp; ribosomes.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scattered 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glycogen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particles.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types of granules: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Alpha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granules: </a:t>
            </a: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Large.</a:t>
            </a: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Abundant.</a:t>
            </a: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PD-GF, coagulation factors.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Delta granules: </a:t>
            </a: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Medium (size, no.)</a:t>
            </a: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ATP, ADP, serotonin.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Lambda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granules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hydrolytic enzymes.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endParaRPr lang="ar-JO" dirty="0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AC8288E-5E38-474E-A2D5-AFA470554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4335463" cy="4699000"/>
          </a:xfrm>
        </p:spPr>
        <p:txBody>
          <a:bodyPr/>
          <a:lstStyle/>
          <a:p>
            <a:pPr>
              <a:defRPr/>
            </a:pPr>
            <a:r>
              <a:rPr lang="en-US" sz="2400" b="1" dirty="0" err="1">
                <a:latin typeface="Arial Black" pitchFamily="34" charset="0"/>
                <a:cs typeface="Times New Roman" panose="02020603050405020304" pitchFamily="18" charset="0"/>
              </a:rPr>
              <a:t>Hyalomere</a:t>
            </a:r>
            <a:r>
              <a:rPr lang="en-US" sz="2400" b="1" dirty="0">
                <a:latin typeface="Arial Black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400" dirty="0">
                <a:solidFill>
                  <a:srgbClr val="40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Electron- lucent.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40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Lacks organelles. 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40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contains: 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circumferential bundle of 10-15 microtubules ►</a:t>
            </a:r>
            <a:r>
              <a:rPr lang="en-US" sz="2400" dirty="0">
                <a:solidFill>
                  <a:srgbClr val="40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sz="2400" dirty="0">
                <a:solidFill>
                  <a:srgbClr val="40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discoid shape</a:t>
            </a:r>
            <a:endParaRPr lang="en-US" sz="2400" b="1" dirty="0">
              <a:solidFill>
                <a:srgbClr val="402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Actin &amp; myosin ►</a:t>
            </a:r>
            <a:r>
              <a:rPr lang="en-US" sz="2400" dirty="0">
                <a:solidFill>
                  <a:srgbClr val="40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sz="2400" dirty="0">
                <a:solidFill>
                  <a:srgbClr val="40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motility + clot retraction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Canalicular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system + tubular system. </a:t>
            </a:r>
            <a:endParaRPr lang="en-US" sz="2400" dirty="0">
              <a:solidFill>
                <a:srgbClr val="402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ar-JO" dirty="0"/>
          </a:p>
        </p:txBody>
      </p:sp>
      <p:pic>
        <p:nvPicPr>
          <p:cNvPr id="53252" name="Picture 2" descr="sm_platelet">
            <a:extLst>
              <a:ext uri="{FF2B5EF4-FFF2-40B4-BE49-F238E27FC236}">
                <a16:creationId xmlns:a16="http://schemas.microsoft.com/office/drawing/2014/main" id="{75A125E0-AD02-4CE2-84D4-9CC481C20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19050"/>
            <a:ext cx="219868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2">
            <a:extLst>
              <a:ext uri="{FF2B5EF4-FFF2-40B4-BE49-F238E27FC236}">
                <a16:creationId xmlns:a16="http://schemas.microsoft.com/office/drawing/2014/main" id="{84EE6DE0-07AC-41DC-80CE-7DE5EECA4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7000"/>
            <a:ext cx="21605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4" descr="http://2.bp.blogspot.com/-rnknhbYbUyI/UUMimM9HQEI/AAAAAAAAAOE/gSi1R_SVEX0/s1600/Picture6.jpg">
            <a:extLst>
              <a:ext uri="{FF2B5EF4-FFF2-40B4-BE49-F238E27FC236}">
                <a16:creationId xmlns:a16="http://schemas.microsoft.com/office/drawing/2014/main" id="{0C75E2A5-527E-4F41-BA1A-C6CC07C3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7000"/>
            <a:ext cx="381635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CB7531-491C-459A-A592-17EC1E335D13}"/>
              </a:ext>
            </a:extLst>
          </p:cNvPr>
          <p:cNvSpPr txBox="1">
            <a:spLocks/>
          </p:cNvSpPr>
          <p:nvPr/>
        </p:nvSpPr>
        <p:spPr>
          <a:xfrm>
            <a:off x="558800" y="117389"/>
            <a:ext cx="8333680" cy="7921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anchor="ctr"/>
          <a:lstStyle/>
          <a:p>
            <a:pPr algn="ctr">
              <a:defRPr/>
            </a:pPr>
            <a:r>
              <a:rPr lang="en-US" sz="3600" b="1" dirty="0">
                <a:ln w="38100">
                  <a:solidFill>
                    <a:srgbClr val="D61C98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PLATELET FUNCTION</a:t>
            </a:r>
          </a:p>
        </p:txBody>
      </p:sp>
      <p:pic>
        <p:nvPicPr>
          <p:cNvPr id="54275" name="Picture 6" descr="http://t3.gstatic.com/images?q=tbn:ANd9GcQSSKNkn-qIcr3X78GtdtsV7zXJT6zaHxsImFGprr8P-bnJIgHkKuj0YrH4eA">
            <a:extLst>
              <a:ext uri="{FF2B5EF4-FFF2-40B4-BE49-F238E27FC236}">
                <a16:creationId xmlns:a16="http://schemas.microsoft.com/office/drawing/2014/main" id="{242FC7AD-1DA7-4ED8-BC8E-E7D7AF02E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947738"/>
            <a:ext cx="4287837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Content Placeholder 2">
            <a:extLst>
              <a:ext uri="{FF2B5EF4-FFF2-40B4-BE49-F238E27FC236}">
                <a16:creationId xmlns:a16="http://schemas.microsoft.com/office/drawing/2014/main" id="{3228FB07-64D7-4D0F-88D1-9590894409C8}"/>
              </a:ext>
            </a:extLst>
          </p:cNvPr>
          <p:cNvSpPr txBox="1">
            <a:spLocks/>
          </p:cNvSpPr>
          <p:nvPr/>
        </p:nvSpPr>
        <p:spPr bwMode="auto">
          <a:xfrm>
            <a:off x="250825" y="947738"/>
            <a:ext cx="420687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rgbClr val="402000"/>
                </a:solidFill>
                <a:cs typeface="Times New Roman" panose="02020603050405020304" pitchFamily="18" charset="0"/>
              </a:rPr>
              <a:t>At sites of injury of BVs: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Platelet adhesion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Platelet aggregation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Thrombus formation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Clot retraction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Clot removal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cs typeface="Times New Roman" panose="02020603050405020304" pitchFamily="18" charset="0"/>
              </a:rPr>
              <a:t>Functions of platelets</a:t>
            </a:r>
            <a:endParaRPr lang="en-US" altLang="en-US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Platelet aggregation-→white thrombus</a:t>
            </a:r>
          </a:p>
          <a:p>
            <a: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Local blood coagulation-→ red thrombus</a:t>
            </a:r>
          </a:p>
          <a:p>
            <a: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Serotonin → </a:t>
            </a:r>
            <a:r>
              <a:rPr lang="en-US" altLang="en-US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Vaso-constristriction</a:t>
            </a:r>
            <a:endParaRPr lang="en-US" altLang="en-US" sz="2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Clot retraction 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→ by microfilaments</a:t>
            </a:r>
          </a:p>
          <a:p>
            <a:pPr>
              <a:lnSpc>
                <a:spcPct val="90000"/>
              </a:lnSpc>
              <a:spcBef>
                <a:spcPts val="750"/>
              </a:spcBef>
              <a:defRPr/>
            </a:pP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Clot removal→ by </a:t>
            </a:r>
            <a:r>
              <a:rPr lang="en-US" altLang="en-US" sz="2000" dirty="0">
                <a:solidFill>
                  <a:srgbClr val="000000"/>
                </a:solidFill>
                <a:latin typeface="Arial Black" panose="020B0A04020102020204" pitchFamily="34" charset="0"/>
              </a:rPr>
              <a:t>hydrolytic enzymes.</a:t>
            </a:r>
            <a:r>
              <a:rPr lang="en-US" altLang="en-US" sz="2000" dirty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altLang="en-US" sz="3200" dirty="0">
              <a:solidFill>
                <a:srgbClr val="402000"/>
              </a:solidFill>
            </a:endParaRPr>
          </a:p>
        </p:txBody>
      </p:sp>
      <p:pic>
        <p:nvPicPr>
          <p:cNvPr id="54277" name="Picture 2" descr="http://vet.uga.edu/ivcvm/courses/VPAT5200/01_circulation/hemostasis/images/plug.jpg">
            <a:extLst>
              <a:ext uri="{FF2B5EF4-FFF2-40B4-BE49-F238E27FC236}">
                <a16:creationId xmlns:a16="http://schemas.microsoft.com/office/drawing/2014/main" id="{E697D8C7-9B9A-410D-A8F1-EB0E95EBD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3727450"/>
            <a:ext cx="43307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40F5B-8785-4EE7-9B07-ECFBE3A2F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1075"/>
            <a:ext cx="4716463" cy="4527550"/>
          </a:xfrm>
        </p:spPr>
        <p:txBody>
          <a:bodyPr/>
          <a:lstStyle/>
          <a:p>
            <a:pPr algn="ctr">
              <a:defRPr/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Thrombocytopenia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▼ ▼ ▼</a:t>
            </a:r>
          </a:p>
          <a:p>
            <a:pPr>
              <a:buClr>
                <a:srgbClr val="CE9964"/>
              </a:buClr>
              <a:buFont typeface="Monotype Sorts" pitchFamily="2" charset="2"/>
              <a:buNone/>
              <a:defRPr/>
            </a:pPr>
            <a:r>
              <a:rPr lang="en-US" sz="2800" b="1" dirty="0">
                <a:solidFill>
                  <a:srgbClr val="40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Thrombocytopenia (</a:t>
            </a:r>
            <a:r>
              <a:rPr lang="en-US" sz="2800" b="1" dirty="0" err="1">
                <a:solidFill>
                  <a:srgbClr val="40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purpura</a:t>
            </a:r>
            <a:r>
              <a:rPr lang="en-US" sz="2800" b="1" u="sng" dirty="0">
                <a:solidFill>
                  <a:srgbClr val="40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defRPr/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Thrombocythemia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▲ ▲ ▲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Thrombasthenia</a:t>
            </a:r>
          </a:p>
          <a:p>
            <a:pPr>
              <a:buFont typeface="Monotype Sorts" pitchFamily="2" charset="2"/>
              <a:buNone/>
              <a:defRPr/>
            </a:pPr>
            <a:endParaRPr lang="ar-EG" b="1" dirty="0">
              <a:solidFill>
                <a:srgbClr val="CC0099"/>
              </a:solidFill>
            </a:endParaRPr>
          </a:p>
        </p:txBody>
      </p:sp>
      <p:pic>
        <p:nvPicPr>
          <p:cNvPr id="55299" name="Picture 2" descr="http://www.primehealthchannel.com/wp-content/uploads/2011/06/petechiae-and-purpura.jpg">
            <a:extLst>
              <a:ext uri="{FF2B5EF4-FFF2-40B4-BE49-F238E27FC236}">
                <a16:creationId xmlns:a16="http://schemas.microsoft.com/office/drawing/2014/main" id="{FE8543D0-D753-4927-ADE6-6790D0DD8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828675"/>
            <a:ext cx="3467100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5" descr="http://ak9.picdn.net/shutterstock/videos/2902318/preview/stock-footage-clogged-artery-low-angle-digital-animation-with-platelets-and-cholesterol-plaque.jpg">
            <a:extLst>
              <a:ext uri="{FF2B5EF4-FFF2-40B4-BE49-F238E27FC236}">
                <a16:creationId xmlns:a16="http://schemas.microsoft.com/office/drawing/2014/main" id="{17A424CB-4287-4A5E-9A88-F4D3368DA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789363"/>
            <a:ext cx="36798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CDACE26-F191-4685-AB1A-4924C31E978F}"/>
              </a:ext>
            </a:extLst>
          </p:cNvPr>
          <p:cNvSpPr txBox="1">
            <a:spLocks/>
          </p:cNvSpPr>
          <p:nvPr/>
        </p:nvSpPr>
        <p:spPr>
          <a:xfrm>
            <a:off x="457200" y="46038"/>
            <a:ext cx="8229600" cy="7921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anchor="ctr"/>
          <a:lstStyle/>
          <a:p>
            <a:pPr algn="ctr">
              <a:defRPr/>
            </a:pPr>
            <a:r>
              <a:rPr lang="en-US" sz="3600" b="1" dirty="0">
                <a:ln w="38100">
                  <a:solidFill>
                    <a:srgbClr val="D61C98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PLATELET ABNORMALITY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4239A55-D6C0-40EE-8715-427316D7DE8F}"/>
              </a:ext>
            </a:extLst>
          </p:cNvPr>
          <p:cNvGraphicFramePr>
            <a:graphicFrameLocks noGrp="1"/>
          </p:cNvGraphicFramePr>
          <p:nvPr/>
        </p:nvGraphicFramePr>
        <p:xfrm>
          <a:off x="0" y="76200"/>
          <a:ext cx="9144000" cy="67167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49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4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96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462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RBCs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SimHei" pitchFamily="49" charset="-122"/>
                          <a:ea typeface="SimHei" pitchFamily="49" charset="-122"/>
                        </a:rPr>
                        <a:t>Red blood corpuscle 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SimHei" pitchFamily="49" charset="-122"/>
                        <a:ea typeface="SimHei" pitchFamily="49" charset="-122"/>
                      </a:endParaRPr>
                    </a:p>
                    <a:p>
                      <a:r>
                        <a:rPr kumimoji="0" lang="en-GB" alt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Erythrocytes – Greek: “Red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Platelets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Thrombocytes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Thromboplastides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727">
                <a:tc>
                  <a:txBody>
                    <a:bodyPr/>
                    <a:lstStyle/>
                    <a:p>
                      <a:r>
                        <a:rPr lang="en-US" sz="1800" dirty="0"/>
                        <a:t>Number 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200" b="1" i="1" u="sng" dirty="0">
                          <a:solidFill>
                            <a:schemeClr val="tx1"/>
                          </a:solidFill>
                        </a:rPr>
                        <a:t>males</a:t>
                      </a:r>
                      <a:r>
                        <a:rPr lang="en-US" sz="1200" b="1" u="sng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is 5 - 5.5 millions / mm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>
                        <a:defRPr/>
                      </a:pPr>
                      <a:r>
                        <a:rPr lang="en-US" sz="1200" b="1" i="1" u="sng" dirty="0">
                          <a:solidFill>
                            <a:schemeClr val="tx1"/>
                          </a:solidFill>
                        </a:rPr>
                        <a:t>females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 it is 4.5-5 millions / mm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 blood.</a:t>
                      </a:r>
                    </a:p>
                    <a:p>
                      <a:endParaRPr lang="en-US" sz="1200" b="1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250,000-350,000/mm</a:t>
                      </a:r>
                      <a:r>
                        <a:rPr lang="en-US" altLang="en-US" sz="1200" b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en-US" sz="1200" b="1" baseline="30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200" b="1" dirty="0"/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104">
                <a:tc>
                  <a:txBody>
                    <a:bodyPr/>
                    <a:lstStyle/>
                    <a:p>
                      <a:r>
                        <a:rPr lang="en-US" sz="1800" dirty="0"/>
                        <a:t>Size 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latin typeface="SimHei" pitchFamily="49" charset="-122"/>
                          <a:ea typeface="SimHei" pitchFamily="49" charset="-122"/>
                        </a:rPr>
                        <a:t>7.5-8.5 um</a:t>
                      </a:r>
                      <a:endParaRPr lang="en-US" sz="1200" b="1" dirty="0"/>
                    </a:p>
                    <a:p>
                      <a:r>
                        <a:rPr lang="en-US" altLang="en-US" sz="1200" b="1" dirty="0" err="1"/>
                        <a:t>Macrocytes</a:t>
                      </a:r>
                      <a:r>
                        <a:rPr lang="en-US" altLang="en-US" sz="1200" b="1" dirty="0"/>
                        <a:t> &gt; 9 µm, </a:t>
                      </a:r>
                    </a:p>
                    <a:p>
                      <a:r>
                        <a:rPr lang="en-US" altLang="en-US" sz="1200" b="1" dirty="0" err="1"/>
                        <a:t>Microcytes</a:t>
                      </a:r>
                      <a:r>
                        <a:rPr lang="en-US" altLang="en-US" sz="1200" b="1" dirty="0"/>
                        <a:t> &lt; 6 µm </a:t>
                      </a:r>
                    </a:p>
                    <a:p>
                      <a:r>
                        <a:rPr lang="en-US" altLang="en-US" sz="1200" b="1" dirty="0"/>
                        <a:t>Anisocytosis = variation in size</a:t>
                      </a:r>
                      <a:endParaRPr lang="en-US" sz="1200" b="1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GB" altLang="en-US" sz="1200" b="1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3m</a:t>
                      </a:r>
                      <a:r>
                        <a:rPr lang="en-GB" altLang="en-US" sz="12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b="1" dirty="0"/>
                        <a:t>2-5 µm diameter</a:t>
                      </a:r>
                    </a:p>
                    <a:p>
                      <a:endParaRPr lang="en-US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8082">
                <a:tc>
                  <a:txBody>
                    <a:bodyPr/>
                    <a:lstStyle/>
                    <a:p>
                      <a:r>
                        <a:rPr lang="en-US" sz="1800" dirty="0"/>
                        <a:t>Shape 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SimHei" pitchFamily="49" charset="-122"/>
                          <a:ea typeface="SimHei" pitchFamily="49" charset="-122"/>
                        </a:rPr>
                        <a:t>biconcave disc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b="1" dirty="0"/>
                        <a:t>Biconvex </a:t>
                      </a:r>
                    </a:p>
                    <a:p>
                      <a:endParaRPr lang="en-US" sz="1200" b="1" dirty="0"/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8082">
                <a:tc>
                  <a:txBody>
                    <a:bodyPr/>
                    <a:lstStyle/>
                    <a:p>
                      <a:r>
                        <a:rPr lang="en-US" sz="1800" dirty="0"/>
                        <a:t>Structure 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SimHei" pitchFamily="49" charset="-122"/>
                          <a:ea typeface="SimHei" pitchFamily="49" charset="-122"/>
                        </a:rPr>
                        <a:t>no nuclei&amp; other organelles </a:t>
                      </a:r>
                    </a:p>
                    <a:p>
                      <a:r>
                        <a:rPr lang="en-US" sz="1200" b="1" dirty="0"/>
                        <a:t>Bag  of  </a:t>
                      </a:r>
                      <a:r>
                        <a:rPr lang="en-GB" altLang="en-US" sz="1200" b="1" dirty="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</a:rPr>
                        <a:t>Haemoglobin 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altLang="en-US" sz="1200" b="1" dirty="0"/>
                        <a:t>Fragments of megakaryocyte Non-nucleated </a:t>
                      </a:r>
                    </a:p>
                    <a:p>
                      <a:endParaRPr lang="en-US" sz="1200" b="1" dirty="0"/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140">
                <a:tc>
                  <a:txBody>
                    <a:bodyPr/>
                    <a:lstStyle/>
                    <a:p>
                      <a:r>
                        <a:rPr lang="en-US" sz="1800" dirty="0"/>
                        <a:t>Life span 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100-120 days.. </a:t>
                      </a:r>
                    </a:p>
                    <a:p>
                      <a:endParaRPr lang="en-US" sz="1200" b="1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marL="0" lvl="1" indent="0">
                        <a:spcBef>
                          <a:spcPts val="750"/>
                        </a:spcBef>
                        <a:buNone/>
                        <a:defRPr/>
                      </a:pPr>
                      <a:r>
                        <a:rPr lang="en-US" sz="1200" b="1" dirty="0"/>
                        <a:t>Life span around  8-12 days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71845">
                <a:tc>
                  <a:txBody>
                    <a:bodyPr/>
                    <a:lstStyle/>
                    <a:p>
                      <a:r>
                        <a:rPr lang="en-US" sz="1800" dirty="0"/>
                        <a:t>Function 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Carry O2 &amp; Co2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altLang="en-US" sz="1200" b="1" dirty="0"/>
                        <a:t>- the process of thrombus formation (blood clotting) in response to any vascular endothelial injury to prevent excessive blood loss. </a:t>
                      </a:r>
                    </a:p>
                    <a:p>
                      <a:r>
                        <a:rPr lang="en-US" altLang="en-US" sz="1200" b="1" dirty="0"/>
                        <a:t>- clot retraction and removal of the blood clot after healing of the vessel wall to re-establish the flow of the blood. 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3104">
                <a:tc>
                  <a:txBody>
                    <a:bodyPr/>
                    <a:lstStyle/>
                    <a:p>
                      <a:r>
                        <a:rPr lang="en-US" sz="1800" dirty="0"/>
                        <a:t>Abnormality 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</a:rPr>
                        <a:t>Polycythaemia: i.e. increase in the total number of R.B.Cs.</a:t>
                      </a:r>
                    </a:p>
                    <a:p>
                      <a:pPr>
                        <a:defRPr/>
                      </a:pPr>
                      <a:r>
                        <a:rPr lang="en-US" sz="1200" b="1" i="0" dirty="0" err="1">
                          <a:solidFill>
                            <a:schemeClr val="tx1"/>
                          </a:solidFill>
                        </a:rPr>
                        <a:t>Anaemia</a:t>
                      </a:r>
                      <a:r>
                        <a:rPr lang="en-US" sz="1200" b="1" i="0" dirty="0">
                          <a:solidFill>
                            <a:schemeClr val="tx1"/>
                          </a:solidFill>
                        </a:rPr>
                        <a:t>:  i.e. decrease in the total number of R.B.Cs.</a:t>
                      </a:r>
                    </a:p>
                    <a:p>
                      <a:pPr>
                        <a:defRPr/>
                      </a:pPr>
                      <a:r>
                        <a:rPr lang="en-US" altLang="en-US" sz="1200" b="1" i="0" dirty="0">
                          <a:solidFill>
                            <a:schemeClr val="tx1"/>
                          </a:solidFill>
                        </a:rPr>
                        <a:t>Sickle Cell Anemia </a:t>
                      </a:r>
                      <a:endParaRPr lang="en-US" sz="1200" b="1" i="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INCREASE                Thrombosis</a:t>
                      </a:r>
                      <a:r>
                        <a:rPr lang="en-US" sz="1200" b="1" baseline="0" dirty="0"/>
                        <a:t> </a:t>
                      </a:r>
                    </a:p>
                    <a:p>
                      <a:endParaRPr lang="en-US" sz="1200" b="1" baseline="0" dirty="0"/>
                    </a:p>
                    <a:p>
                      <a:r>
                        <a:rPr lang="en-US" sz="1200" b="1" baseline="0" dirty="0"/>
                        <a:t>Decrease                      Bleeding </a:t>
                      </a:r>
                      <a:endParaRPr lang="en-US" sz="1200" b="1" dirty="0"/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6360" name="Picture 2">
            <a:extLst>
              <a:ext uri="{FF2B5EF4-FFF2-40B4-BE49-F238E27FC236}">
                <a16:creationId xmlns:a16="http://schemas.microsoft.com/office/drawing/2014/main" id="{83D67916-1D43-4B22-A35D-3EB78F5E1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060575"/>
            <a:ext cx="15113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1" name="Picture 2" descr="rbc n plat">
            <a:extLst>
              <a:ext uri="{FF2B5EF4-FFF2-40B4-BE49-F238E27FC236}">
                <a16:creationId xmlns:a16="http://schemas.microsoft.com/office/drawing/2014/main" id="{1EFA0B24-8372-4EAF-A05A-0F5A6179E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989138"/>
            <a:ext cx="1828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62" name="Right Arrow 2">
            <a:extLst>
              <a:ext uri="{FF2B5EF4-FFF2-40B4-BE49-F238E27FC236}">
                <a16:creationId xmlns:a16="http://schemas.microsoft.com/office/drawing/2014/main" id="{9A672E88-2B8B-48A0-A205-DDC8005DD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6127750"/>
            <a:ext cx="457200" cy="215900"/>
          </a:xfrm>
          <a:prstGeom prst="rightArrow">
            <a:avLst>
              <a:gd name="adj1" fmla="val 50000"/>
              <a:gd name="adj2" fmla="val 5003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6363" name="Right Arrow 5">
            <a:extLst>
              <a:ext uri="{FF2B5EF4-FFF2-40B4-BE49-F238E27FC236}">
                <a16:creationId xmlns:a16="http://schemas.microsoft.com/office/drawing/2014/main" id="{F991D48C-1071-4616-959F-F9D5719AE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2725" y="6524625"/>
            <a:ext cx="504825" cy="161925"/>
          </a:xfrm>
          <a:prstGeom prst="rightArrow">
            <a:avLst>
              <a:gd name="adj1" fmla="val 50000"/>
              <a:gd name="adj2" fmla="val 498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عنوان 1">
            <a:extLst>
              <a:ext uri="{FF2B5EF4-FFF2-40B4-BE49-F238E27FC236}">
                <a16:creationId xmlns:a16="http://schemas.microsoft.com/office/drawing/2014/main" id="{927AA096-2A76-458E-9503-83F34246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 altLang="en-US"/>
          </a:p>
        </p:txBody>
      </p:sp>
      <p:sp>
        <p:nvSpPr>
          <p:cNvPr id="57347" name="عنصر نائب للمحتوى 2">
            <a:extLst>
              <a:ext uri="{FF2B5EF4-FFF2-40B4-BE49-F238E27FC236}">
                <a16:creationId xmlns:a16="http://schemas.microsoft.com/office/drawing/2014/main" id="{13ABC0C5-DA15-4D27-AD81-A56425BADC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JO" altLang="en-US"/>
          </a:p>
        </p:txBody>
      </p:sp>
      <p:sp>
        <p:nvSpPr>
          <p:cNvPr id="57348" name="عنصر نائب لرقم الشريحة 6">
            <a:extLst>
              <a:ext uri="{FF2B5EF4-FFF2-40B4-BE49-F238E27FC236}">
                <a16:creationId xmlns:a16="http://schemas.microsoft.com/office/drawing/2014/main" id="{96013064-7AD2-4C48-88CE-9D9825F5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9D7397B-FE07-4129-A603-5B9CEDB3DBAD}" type="slidenum">
              <a:rPr lang="ar-SA" altLang="en-US" sz="900">
                <a:solidFill>
                  <a:srgbClr val="898989"/>
                </a:solidFill>
              </a:rPr>
              <a:pPr/>
              <a:t>25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pic>
        <p:nvPicPr>
          <p:cNvPr id="57349" name="Picture 2" descr="C:\Users\MCC\Desktop\all-1st-midterm-slides-prac-histology-3-638.jpg">
            <a:extLst>
              <a:ext uri="{FF2B5EF4-FFF2-40B4-BE49-F238E27FC236}">
                <a16:creationId xmlns:a16="http://schemas.microsoft.com/office/drawing/2014/main" id="{A0A0F40B-4C00-4003-ADAE-D6E749DF7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88913"/>
            <a:ext cx="46164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3" descr="C:\Users\MCC\Desktop\lm-of-longitudinal-section-of-skeletal-eric-grave.jpg">
            <a:extLst>
              <a:ext uri="{FF2B5EF4-FFF2-40B4-BE49-F238E27FC236}">
                <a16:creationId xmlns:a16="http://schemas.microsoft.com/office/drawing/2014/main" id="{3891F342-D6B2-4B1C-A240-B2DDA6672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3644900"/>
            <a:ext cx="430688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4" descr="C:\Users\MCC\Desktop\SS21882354.jpg">
            <a:extLst>
              <a:ext uri="{FF2B5EF4-FFF2-40B4-BE49-F238E27FC236}">
                <a16:creationId xmlns:a16="http://schemas.microsoft.com/office/drawing/2014/main" id="{8E8B5E99-38D6-42BA-826D-1688D1B8D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188913"/>
            <a:ext cx="430688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5" descr="C:\Users\MCC\Desktop\Two+neutrophils+in+a+blood+smear.jpg">
            <a:extLst>
              <a:ext uri="{FF2B5EF4-FFF2-40B4-BE49-F238E27FC236}">
                <a16:creationId xmlns:a16="http://schemas.microsoft.com/office/drawing/2014/main" id="{D62BE38F-EA34-445C-A0DC-188AFC45B18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3533775"/>
            <a:ext cx="4535488" cy="3208338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>
            <a:extLst>
              <a:ext uri="{FF2B5EF4-FFF2-40B4-BE49-F238E27FC236}">
                <a16:creationId xmlns:a16="http://schemas.microsoft.com/office/drawing/2014/main" id="{E67565AD-C80B-477A-9040-1DAE90831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050"/>
            <a:ext cx="5724525" cy="5930900"/>
          </a:xfrm>
        </p:spPr>
        <p:txBody>
          <a:bodyPr rtlCol="0">
            <a:normAutofit fontScale="2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1200" b="1" dirty="0">
                <a:solidFill>
                  <a:srgbClr val="002060"/>
                </a:solidFill>
                <a:cs typeface="+mj-cs"/>
              </a:rPr>
              <a:t>45 % of blood volume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11200" b="1" dirty="0">
                <a:solidFill>
                  <a:srgbClr val="660033"/>
                </a:solidFill>
                <a:cs typeface="+mj-cs"/>
              </a:rPr>
              <a:t> Red blood </a:t>
            </a:r>
            <a:r>
              <a:rPr lang="en-US" sz="1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corpuscles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12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=</a:t>
            </a:r>
            <a:r>
              <a:rPr lang="en-US" sz="11200" b="1" dirty="0">
                <a:solidFill>
                  <a:srgbClr val="660033"/>
                </a:solidFill>
                <a:cs typeface="+mj-cs"/>
              </a:rPr>
              <a:t>Erythrocytes (RBCs)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11200" b="1" dirty="0">
                <a:solidFill>
                  <a:srgbClr val="660033"/>
                </a:solidFill>
                <a:cs typeface="+mj-cs"/>
              </a:rPr>
              <a:t>Blood platelets </a:t>
            </a:r>
          </a:p>
          <a:p>
            <a:pPr marL="0" indent="0" algn="ctr" eaLnBrk="1" fontAlgn="auto" hangingPunct="1"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en-US" sz="11200" b="1" dirty="0">
                <a:solidFill>
                  <a:srgbClr val="660033"/>
                </a:solidFill>
                <a:cs typeface="+mj-cs"/>
              </a:rPr>
              <a:t>= Thrombocytes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11200" b="1" dirty="0">
                <a:solidFill>
                  <a:srgbClr val="660033"/>
                </a:solidFill>
                <a:cs typeface="+mj-cs"/>
              </a:rPr>
              <a:t> White blood </a:t>
            </a:r>
            <a:r>
              <a:rPr lang="en-US" sz="1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cells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1200" b="1" dirty="0">
                <a:solidFill>
                  <a:srgbClr val="660033"/>
                </a:solidFill>
                <a:cs typeface="+mj-cs"/>
              </a:rPr>
              <a:t>=Leukocytes (WBCs):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1200" b="1" dirty="0">
              <a:solidFill>
                <a:srgbClr val="660033"/>
              </a:solidFill>
              <a:cs typeface="+mj-cs"/>
            </a:endParaRPr>
          </a:p>
          <a:p>
            <a:pPr marL="0" indent="0" eaLnBrk="1" fontAlgn="auto" hangingPunct="1"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en-US" sz="11200" dirty="0">
                <a:solidFill>
                  <a:srgbClr val="FF0000"/>
                </a:solidFill>
                <a:latin typeface="Arial Black" pitchFamily="34" charset="0"/>
                <a:cs typeface="+mj-cs"/>
              </a:rPr>
              <a:t>1- </a:t>
            </a:r>
            <a:r>
              <a:rPr lang="en-US" sz="9600" dirty="0">
                <a:solidFill>
                  <a:srgbClr val="FF0000"/>
                </a:solidFill>
                <a:latin typeface="Arial Black" pitchFamily="34" charset="0"/>
                <a:cs typeface="+mj-cs"/>
              </a:rPr>
              <a:t>Granular leucocytes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1200" dirty="0">
                <a:cs typeface="+mj-cs"/>
              </a:rPr>
              <a:t> Neutrophils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1200" dirty="0">
                <a:cs typeface="+mj-cs"/>
              </a:rPr>
              <a:t> </a:t>
            </a:r>
            <a:r>
              <a:rPr lang="en-US" sz="11200" dirty="0" err="1">
                <a:cs typeface="+mj-cs"/>
              </a:rPr>
              <a:t>Eosinophils</a:t>
            </a:r>
            <a:endParaRPr lang="en-US" sz="11200" dirty="0"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1200" dirty="0">
                <a:cs typeface="+mj-cs"/>
              </a:rPr>
              <a:t> Basophils)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1200" dirty="0">
                <a:solidFill>
                  <a:srgbClr val="FF0000"/>
                </a:solidFill>
                <a:latin typeface="Arial Black" pitchFamily="34" charset="0"/>
                <a:cs typeface="+mj-cs"/>
              </a:rPr>
              <a:t>2- </a:t>
            </a:r>
            <a:r>
              <a:rPr lang="en-US" sz="9600" dirty="0" err="1">
                <a:solidFill>
                  <a:srgbClr val="FF0000"/>
                </a:solidFill>
                <a:latin typeface="Arial Black" pitchFamily="34" charset="0"/>
                <a:cs typeface="+mj-cs"/>
              </a:rPr>
              <a:t>Agranular</a:t>
            </a:r>
            <a:r>
              <a:rPr lang="en-US" sz="9600" dirty="0">
                <a:solidFill>
                  <a:srgbClr val="FF0000"/>
                </a:solidFill>
                <a:latin typeface="Arial Black" pitchFamily="34" charset="0"/>
                <a:cs typeface="+mj-cs"/>
              </a:rPr>
              <a:t> leucocytes 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1200" dirty="0">
                <a:cs typeface="+mj-cs"/>
              </a:rPr>
              <a:t>(lymphocytes, monocytes)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4000" b="1" dirty="0"/>
              <a:t> </a:t>
            </a:r>
            <a:endParaRPr lang="en-US" dirty="0"/>
          </a:p>
          <a:p>
            <a:pPr marL="0" indent="0"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FBBD89-D1D4-4582-8E6B-F23EFE4CC9CB}"/>
              </a:ext>
            </a:extLst>
          </p:cNvPr>
          <p:cNvSpPr/>
          <p:nvPr/>
        </p:nvSpPr>
        <p:spPr>
          <a:xfrm>
            <a:off x="943614" y="168876"/>
            <a:ext cx="6347059" cy="58477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ln w="18000">
                  <a:solidFill>
                    <a:schemeClr val="accent2"/>
                  </a:solidFill>
                  <a:prstDash val="solid"/>
                  <a:miter lim="800000"/>
                </a:ln>
                <a:latin typeface="Arial Black" pitchFamily="34" charset="0"/>
              </a:rPr>
              <a:t>The formed blood elements</a:t>
            </a:r>
            <a:endParaRPr lang="ar-EG" sz="3200" dirty="0">
              <a:ln w="18000">
                <a:solidFill>
                  <a:schemeClr val="accent2"/>
                </a:solidFill>
                <a:prstDash val="solid"/>
                <a:miter lim="800000"/>
              </a:ln>
              <a:latin typeface="Arial Black" pitchFamily="34" charset="0"/>
            </a:endParaRPr>
          </a:p>
        </p:txBody>
      </p:sp>
      <p:pic>
        <p:nvPicPr>
          <p:cNvPr id="7" name="Picture 4" descr="0281blood[1]">
            <a:extLst>
              <a:ext uri="{FF2B5EF4-FFF2-40B4-BE49-F238E27FC236}">
                <a16:creationId xmlns:a16="http://schemas.microsoft.com/office/drawing/2014/main" id="{29BC63CA-C9DD-43ED-A660-2434F5715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125538"/>
            <a:ext cx="4319587" cy="3160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52466CE-E311-4D7D-ADB7-537C5F2945A8}"/>
              </a:ext>
            </a:extLst>
          </p:cNvPr>
          <p:cNvSpPr/>
          <p:nvPr/>
        </p:nvSpPr>
        <p:spPr>
          <a:xfrm>
            <a:off x="5148263" y="4508500"/>
            <a:ext cx="3867150" cy="1939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 Black" pitchFamily="34" charset="0"/>
              </a:rPr>
              <a:t>Stains of blood film </a:t>
            </a:r>
          </a:p>
          <a:p>
            <a:pPr>
              <a:defRPr/>
            </a:pPr>
            <a:r>
              <a:rPr lang="en-US" sz="2000" dirty="0" err="1">
                <a:solidFill>
                  <a:prstClr val="black"/>
                </a:solidFill>
                <a:latin typeface="Arial Black" pitchFamily="34" charset="0"/>
              </a:rPr>
              <a:t>Giemsa’s</a:t>
            </a:r>
            <a:r>
              <a:rPr lang="en-US" sz="2000" dirty="0">
                <a:solidFill>
                  <a:prstClr val="black"/>
                </a:solidFill>
                <a:latin typeface="Arial Black" pitchFamily="34" charset="0"/>
              </a:rPr>
              <a:t> / </a:t>
            </a:r>
            <a:r>
              <a:rPr lang="en-US" sz="2000" dirty="0" err="1">
                <a:solidFill>
                  <a:prstClr val="black"/>
                </a:solidFill>
                <a:latin typeface="Arial Black" pitchFamily="34" charset="0"/>
              </a:rPr>
              <a:t>Leishman’s</a:t>
            </a:r>
            <a:endParaRPr lang="en-US" sz="2000" dirty="0">
              <a:solidFill>
                <a:prstClr val="black"/>
              </a:solidFill>
              <a:latin typeface="Arial Black" pitchFamily="34" charset="0"/>
            </a:endParaRP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= methylene blue+ eosin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►basophilic 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/>
              </a:rPr>
              <a:t>(violet)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►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eosinophilic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/>
              </a:rPr>
              <a:t>(pink)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►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azurophilic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/>
              </a:rPr>
              <a:t>(red purple)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69DA1CBB-CC77-415B-B191-11A8279541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928100" cy="1325563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Arial Black" panose="020B0A04020102020204" pitchFamily="34" charset="0"/>
                <a:cs typeface="Times New Roman" panose="02020603050405020304" pitchFamily="18" charset="0"/>
              </a:rPr>
              <a:t>Difference between RBCs &amp; WBCs</a:t>
            </a:r>
          </a:p>
        </p:txBody>
      </p:sp>
      <p:sp>
        <p:nvSpPr>
          <p:cNvPr id="59395" name="Rectangle 4">
            <a:extLst>
              <a:ext uri="{FF2B5EF4-FFF2-40B4-BE49-F238E27FC236}">
                <a16:creationId xmlns:a16="http://schemas.microsoft.com/office/drawing/2014/main" id="{C8E74A9F-73EB-42C3-BB47-C0DB92AF4B3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1113" y="1341438"/>
            <a:ext cx="4502150" cy="5184775"/>
          </a:xfrm>
        </p:spPr>
        <p:txBody>
          <a:bodyPr/>
          <a:lstStyle/>
          <a:p>
            <a:pPr algn="ctr" eaLnBrk="1" hangingPunct="1">
              <a:buFont typeface="Monotype Sorts" pitchFamily="2" charset="2"/>
              <a:buNone/>
            </a:pPr>
            <a:r>
              <a:rPr lang="en-US" altLang="en-US" b="1" u="sng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RBCs</a:t>
            </a:r>
          </a:p>
          <a:p>
            <a:pPr algn="ctr" eaLnBrk="1" hangingPunct="1">
              <a:buFont typeface="Monotype Sorts" pitchFamily="2" charset="2"/>
              <a:buNone/>
            </a:pPr>
            <a:endParaRPr lang="en-US" altLang="en-US" b="1" u="sng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400">
                <a:latin typeface="Arial Black" panose="020B0A04020102020204" pitchFamily="34" charset="0"/>
                <a:cs typeface="Arial" panose="020B0604020202020204" pitchFamily="34" charset="0"/>
              </a:rPr>
              <a:t> 4-5.5 </a:t>
            </a:r>
            <a:r>
              <a:rPr lang="en-US" altLang="en-US" sz="2400">
                <a:cs typeface="Arial" panose="020B0604020202020204" pitchFamily="34" charset="0"/>
              </a:rPr>
              <a:t>million/micro-liter/ mm3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400">
                <a:latin typeface="Arial Black" panose="020B0A04020102020204" pitchFamily="34" charset="0"/>
                <a:cs typeface="Arial" panose="020B0604020202020204" pitchFamily="34" charset="0"/>
              </a:rPr>
              <a:t> Biconcave</a:t>
            </a:r>
            <a:r>
              <a:rPr lang="en-US" altLang="en-US" sz="240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400">
                <a:latin typeface="Arial Black" panose="020B0A04020102020204" pitchFamily="34" charset="0"/>
                <a:cs typeface="Arial" panose="020B0604020202020204" pitchFamily="34" charset="0"/>
              </a:rPr>
              <a:t> No nuclei. / no </a:t>
            </a:r>
            <a:r>
              <a:rPr lang="en-US" altLang="en-US" sz="2400">
                <a:cs typeface="Arial" panose="020B0604020202020204" pitchFamily="34" charset="0"/>
              </a:rPr>
              <a:t>organelles 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400">
                <a:cs typeface="Arial" panose="020B0604020202020204" pitchFamily="34" charset="0"/>
              </a:rPr>
              <a:t> Contain </a:t>
            </a:r>
            <a:r>
              <a:rPr lang="en-US" altLang="en-US" sz="2400">
                <a:latin typeface="Arial Black" panose="020B0A04020102020204" pitchFamily="34" charset="0"/>
                <a:cs typeface="Arial" panose="020B0604020202020204" pitchFamily="34" charset="0"/>
              </a:rPr>
              <a:t>hemoglobin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400">
                <a:latin typeface="Arial Black" panose="020B0A04020102020204" pitchFamily="34" charset="0"/>
                <a:cs typeface="Arial" panose="020B0604020202020204" pitchFamily="34" charset="0"/>
              </a:rPr>
              <a:t> Life span=120 days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400">
                <a:latin typeface="Arial Black" panose="020B0A04020102020204" pitchFamily="34" charset="0"/>
                <a:cs typeface="Arial" panose="020B0604020202020204" pitchFamily="34" charset="0"/>
              </a:rPr>
              <a:t> No amoeboid </a:t>
            </a:r>
            <a:r>
              <a:rPr lang="en-US" altLang="en-US" sz="2400">
                <a:cs typeface="Arial" panose="020B0604020202020204" pitchFamily="34" charset="0"/>
              </a:rPr>
              <a:t>movement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400">
                <a:latin typeface="Arial Black" panose="020B0A04020102020204" pitchFamily="34" charset="0"/>
                <a:cs typeface="Arial" panose="020B0604020202020204" pitchFamily="34" charset="0"/>
              </a:rPr>
              <a:t> Function : carry O2&amp;CO2</a:t>
            </a: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59396" name="Rectangle 5">
            <a:extLst>
              <a:ext uri="{FF2B5EF4-FFF2-40B4-BE49-F238E27FC236}">
                <a16:creationId xmlns:a16="http://schemas.microsoft.com/office/drawing/2014/main" id="{7340898D-511C-4402-AB2D-EB2A370185C8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5292725" y="1341438"/>
            <a:ext cx="3743325" cy="5257800"/>
          </a:xfrm>
        </p:spPr>
        <p:txBody>
          <a:bodyPr/>
          <a:lstStyle/>
          <a:p>
            <a:pPr algn="ctr" eaLnBrk="1" hangingPunct="1">
              <a:buFont typeface="Monotype Sorts" pitchFamily="2" charset="2"/>
              <a:buNone/>
            </a:pPr>
            <a:r>
              <a:rPr lang="en-US" altLang="en-US" b="1" u="sng">
                <a:latin typeface="Arial Black" panose="020B0A04020102020204" pitchFamily="34" charset="0"/>
                <a:cs typeface="Arial" panose="020B0604020202020204" pitchFamily="34" charset="0"/>
              </a:rPr>
              <a:t>WBCs</a:t>
            </a:r>
          </a:p>
          <a:p>
            <a:pPr algn="ctr" eaLnBrk="1" hangingPunct="1">
              <a:buFont typeface="Monotype Sorts" pitchFamily="2" charset="2"/>
              <a:buNone/>
            </a:pPr>
            <a:endParaRPr lang="en-US" altLang="en-US" b="1" u="sng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400">
                <a:latin typeface="Arial Black" panose="020B0A04020102020204" pitchFamily="34" charset="0"/>
                <a:cs typeface="Times New Roman" panose="02020603050405020304" pitchFamily="18" charset="0"/>
              </a:rPr>
              <a:t> 4000-11000</a:t>
            </a:r>
            <a:r>
              <a:rPr lang="en-US" altLang="en-US" sz="2400">
                <a:cs typeface="Times New Roman" panose="02020603050405020304" pitchFamily="18" charset="0"/>
              </a:rPr>
              <a:t>/micro-liter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400">
                <a:latin typeface="Arial Black" panose="020B0A04020102020204" pitchFamily="34" charset="0"/>
                <a:cs typeface="Times New Roman" panose="02020603050405020304" pitchFamily="18" charset="0"/>
              </a:rPr>
              <a:t> Rounded</a:t>
            </a:r>
            <a:r>
              <a:rPr lang="en-US" altLang="en-US" sz="240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400">
                <a:latin typeface="Arial Black" panose="020B0A04020102020204" pitchFamily="34" charset="0"/>
                <a:cs typeface="Times New Roman" panose="02020603050405020304" pitchFamily="18" charset="0"/>
              </a:rPr>
              <a:t> nuclei </a:t>
            </a:r>
            <a:r>
              <a:rPr lang="en-US" altLang="en-US" sz="2400">
                <a:cs typeface="Times New Roman" panose="02020603050405020304" pitchFamily="18" charset="0"/>
              </a:rPr>
              <a:t>+ organelles are  present 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400">
                <a:latin typeface="Arial Black" panose="020B0A04020102020204" pitchFamily="34" charset="0"/>
                <a:cs typeface="Times New Roman" panose="02020603050405020304" pitchFamily="18" charset="0"/>
              </a:rPr>
              <a:t> No hemoglobin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400">
                <a:cs typeface="Times New Roman" panose="02020603050405020304" pitchFamily="18" charset="0"/>
              </a:rPr>
              <a:t> From </a:t>
            </a:r>
            <a:r>
              <a:rPr lang="en-US" altLang="en-US" sz="2400" b="1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days</a:t>
            </a:r>
            <a:r>
              <a:rPr lang="en-US" altLang="en-US" sz="2400">
                <a:cs typeface="Times New Roman" panose="02020603050405020304" pitchFamily="18" charset="0"/>
              </a:rPr>
              <a:t> to </a:t>
            </a:r>
            <a:r>
              <a:rPr lang="en-US" altLang="en-US" sz="240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years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400">
                <a:latin typeface="Arial Black" panose="020B0A04020102020204" pitchFamily="34" charset="0"/>
                <a:cs typeface="Times New Roman" panose="02020603050405020304" pitchFamily="18" charset="0"/>
              </a:rPr>
              <a:t> Amoeboid</a:t>
            </a:r>
            <a:r>
              <a:rPr lang="en-US" altLang="en-US" sz="2400">
                <a:cs typeface="Times New Roman" panose="02020603050405020304" pitchFamily="18" charset="0"/>
              </a:rPr>
              <a:t> movement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400">
                <a:latin typeface="Arial Black" panose="020B0A04020102020204" pitchFamily="34" charset="0"/>
                <a:cs typeface="Times New Roman" panose="02020603050405020304" pitchFamily="18" charset="0"/>
              </a:rPr>
              <a:t> Defense</a:t>
            </a:r>
            <a:r>
              <a:rPr lang="en-US" altLang="en-US" sz="2400">
                <a:cs typeface="Times New Roman" panose="02020603050405020304" pitchFamily="18" charset="0"/>
              </a:rPr>
              <a:t> &amp; immunity</a:t>
            </a:r>
          </a:p>
          <a:p>
            <a:pPr eaLnBrk="1" hangingPunct="1">
              <a:buFont typeface="Monotype Sorts" pitchFamily="2" charset="2"/>
              <a:buNone/>
            </a:pPr>
            <a:endParaRPr lang="ar-JO" altLang="en-US" sz="2400">
              <a:cs typeface="Times New Roman" panose="02020603050405020304" pitchFamily="18" charset="0"/>
            </a:endParaRPr>
          </a:p>
          <a:p>
            <a:pPr eaLnBrk="1" hangingPunct="1">
              <a:buFont typeface="Monotype Sorts" pitchFamily="2" charset="2"/>
              <a:buNone/>
            </a:pPr>
            <a:endParaRPr lang="en-US" altLang="en-US" sz="2400">
              <a:cs typeface="Times New Roman" panose="02020603050405020304" pitchFamily="18" charset="0"/>
            </a:endParaRPr>
          </a:p>
        </p:txBody>
      </p:sp>
      <p:sp>
        <p:nvSpPr>
          <p:cNvPr id="59397" name="Rectangle 10">
            <a:extLst>
              <a:ext uri="{FF2B5EF4-FFF2-40B4-BE49-F238E27FC236}">
                <a16:creationId xmlns:a16="http://schemas.microsoft.com/office/drawing/2014/main" id="{4A7A4F20-17C8-4C55-9353-3600AEC9D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9787203-C8A0-46ED-965D-533FC8A7537F}" type="slidenum">
              <a:rPr lang="ar-SA" altLang="en-US" sz="1400">
                <a:solidFill>
                  <a:srgbClr val="A08366"/>
                </a:solidFill>
              </a:rPr>
              <a:pPr/>
              <a:t>27</a:t>
            </a:fld>
            <a:endParaRPr lang="en-US" altLang="en-US" sz="1400">
              <a:solidFill>
                <a:srgbClr val="A08366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">
            <a:extLst>
              <a:ext uri="{FF2B5EF4-FFF2-40B4-BE49-F238E27FC236}">
                <a16:creationId xmlns:a16="http://schemas.microsoft.com/office/drawing/2014/main" id="{38067141-B183-43AB-A131-5E52397384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1E72DAD-5F97-4469-987A-1B0CAE5C07E9}" type="slidenum">
              <a:rPr lang="ar-SA" altLang="en-US" sz="1400">
                <a:solidFill>
                  <a:srgbClr val="E7E6E6"/>
                </a:solidFill>
              </a:rPr>
              <a:pPr/>
              <a:t>28</a:t>
            </a:fld>
            <a:endParaRPr lang="en-US" altLang="en-US" sz="1400">
              <a:solidFill>
                <a:srgbClr val="E7E6E6"/>
              </a:solidFill>
            </a:endParaRPr>
          </a:p>
        </p:txBody>
      </p:sp>
      <p:pic>
        <p:nvPicPr>
          <p:cNvPr id="60419" name="Picture 2" descr="C:\Users\MCC\Desktop\صورة2.png">
            <a:extLst>
              <a:ext uri="{FF2B5EF4-FFF2-40B4-BE49-F238E27FC236}">
                <a16:creationId xmlns:a16="http://schemas.microsoft.com/office/drawing/2014/main" id="{B49886F7-55E2-4D17-8113-5915FF29B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280988"/>
            <a:ext cx="8899525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table21-3_leukocytes">
            <a:extLst>
              <a:ext uri="{FF2B5EF4-FFF2-40B4-BE49-F238E27FC236}">
                <a16:creationId xmlns:a16="http://schemas.microsoft.com/office/drawing/2014/main" id="{2C9F614E-50DC-40DA-B9A9-0AC49220C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9"/>
          <a:stretch>
            <a:fillRect/>
          </a:stretch>
        </p:blipFill>
        <p:spPr bwMode="auto">
          <a:xfrm>
            <a:off x="457200" y="3644900"/>
            <a:ext cx="84359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5">
            <a:extLst>
              <a:ext uri="{FF2B5EF4-FFF2-40B4-BE49-F238E27FC236}">
                <a16:creationId xmlns:a16="http://schemas.microsoft.com/office/drawing/2014/main" id="{8B6A9105-F89D-432A-98A0-12BEB2598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rgbClr val="000000"/>
              </a:solidFill>
            </a:endParaRPr>
          </a:p>
        </p:txBody>
      </p:sp>
      <p:sp>
        <p:nvSpPr>
          <p:cNvPr id="47110" name="Text Box 6">
            <a:extLst>
              <a:ext uri="{FF2B5EF4-FFF2-40B4-BE49-F238E27FC236}">
                <a16:creationId xmlns:a16="http://schemas.microsoft.com/office/drawing/2014/main" id="{A2103C6E-FBF3-4F01-9B5D-CC935A3AE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8" y="247650"/>
            <a:ext cx="80629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Leukocytes </a:t>
            </a:r>
            <a:r>
              <a:rPr lang="en-US" sz="4000" b="1" dirty="0">
                <a:solidFill>
                  <a:srgbClr val="A50021"/>
                </a:solidFill>
                <a:cs typeface="Times New Roman" pitchFamily="18" charset="0"/>
              </a:rPr>
              <a:t>(WBCs)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6A1617-0132-476F-A700-CA3E74947F20}"/>
              </a:ext>
            </a:extLst>
          </p:cNvPr>
          <p:cNvSpPr/>
          <p:nvPr/>
        </p:nvSpPr>
        <p:spPr>
          <a:xfrm>
            <a:off x="107950" y="2124075"/>
            <a:ext cx="9036050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u="sng" dirty="0">
                <a:solidFill>
                  <a:srgbClr val="A50021"/>
                </a:solidFill>
                <a:latin typeface="Arial Black" pitchFamily="34" charset="0"/>
                <a:cs typeface="Times New Roman" pitchFamily="18" charset="0"/>
              </a:rPr>
              <a:t>Granular leukocytes:</a:t>
            </a:r>
            <a:r>
              <a:rPr lang="en-US" sz="2000" b="1" dirty="0">
                <a:solidFill>
                  <a:srgbClr val="A50021"/>
                </a:solidFill>
                <a:latin typeface="Arial Black" pitchFamily="34" charset="0"/>
                <a:cs typeface="Times New Roman" pitchFamily="18" charset="0"/>
              </a:rPr>
              <a:t>                 </a:t>
            </a:r>
            <a:r>
              <a:rPr lang="en-US" sz="2000" b="1" u="sng" dirty="0" err="1">
                <a:solidFill>
                  <a:srgbClr val="A50021"/>
                </a:solidFill>
                <a:latin typeface="Arial Black" pitchFamily="34" charset="0"/>
                <a:cs typeface="Times New Roman" pitchFamily="18" charset="0"/>
              </a:rPr>
              <a:t>Agranular</a:t>
            </a:r>
            <a:r>
              <a:rPr lang="en-US" sz="2000" b="1" u="sng" dirty="0">
                <a:solidFill>
                  <a:srgbClr val="A50021"/>
                </a:solidFill>
                <a:latin typeface="Arial Black" pitchFamily="34" charset="0"/>
                <a:cs typeface="Times New Roman" pitchFamily="18" charset="0"/>
              </a:rPr>
              <a:t> leukocytes: </a:t>
            </a:r>
          </a:p>
          <a:p>
            <a:pPr>
              <a:defRPr/>
            </a:pPr>
            <a:r>
              <a:rPr lang="en-US" b="1" dirty="0">
                <a:solidFill>
                  <a:srgbClr val="A50021"/>
                </a:solidFill>
                <a:cs typeface="Times New Roman" pitchFamily="18" charset="0"/>
              </a:rPr>
              <a:t>1-Neutrophils.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60-70-%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                         </a:t>
            </a:r>
            <a:r>
              <a:rPr lang="en-US" b="1" dirty="0">
                <a:solidFill>
                  <a:srgbClr val="A50021"/>
                </a:solidFill>
                <a:cs typeface="Times New Roman" pitchFamily="18" charset="0"/>
              </a:rPr>
              <a:t>1- lymphocytes.20-30% </a:t>
            </a:r>
          </a:p>
          <a:p>
            <a:pPr>
              <a:defRPr/>
            </a:pPr>
            <a:r>
              <a:rPr lang="en-US" b="1" dirty="0">
                <a:solidFill>
                  <a:srgbClr val="A50021"/>
                </a:solidFill>
                <a:cs typeface="Times New Roman" pitchFamily="18" charset="0"/>
              </a:rPr>
              <a:t>2-Eosinophils. 1-4%                                    2- Monocytes. 3-8% </a:t>
            </a:r>
          </a:p>
          <a:p>
            <a:pPr>
              <a:defRPr/>
            </a:pPr>
            <a:r>
              <a:rPr lang="en-US" b="1" dirty="0">
                <a:solidFill>
                  <a:srgbClr val="A50021"/>
                </a:solidFill>
                <a:cs typeface="Times New Roman" pitchFamily="18" charset="0"/>
              </a:rPr>
              <a:t>3-Basophils. 1/2- 1%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E15347-6E9C-4967-9EB5-71C331B1DDF6}"/>
              </a:ext>
            </a:extLst>
          </p:cNvPr>
          <p:cNvSpPr txBox="1">
            <a:spLocks/>
          </p:cNvSpPr>
          <p:nvPr/>
        </p:nvSpPr>
        <p:spPr>
          <a:xfrm>
            <a:off x="306388" y="981075"/>
            <a:ext cx="8362950" cy="1117600"/>
          </a:xfrm>
          <a:prstGeom prst="rect">
            <a:avLst/>
          </a:prstGeom>
        </p:spPr>
        <p:txBody>
          <a:bodyPr/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b="1" u="sng" dirty="0">
                <a:solidFill>
                  <a:srgbClr val="660033"/>
                </a:solidFill>
                <a:latin typeface="+mn-lt"/>
              </a:rPr>
              <a:t>Normal total  Count</a:t>
            </a:r>
            <a:endParaRPr lang="en-US" b="1" dirty="0">
              <a:solidFill>
                <a:srgbClr val="660033"/>
              </a:solidFill>
              <a:latin typeface="+mn-lt"/>
            </a:endParaRP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2060"/>
                </a:solidFill>
                <a:latin typeface="+mn-lt"/>
              </a:rPr>
              <a:t>   4000 - 11,000 / mm</a:t>
            </a:r>
            <a:r>
              <a:rPr lang="en-US" b="1" baseline="30000" dirty="0">
                <a:solidFill>
                  <a:srgbClr val="002060"/>
                </a:solidFill>
                <a:latin typeface="+mn-lt"/>
              </a:rPr>
              <a:t>3</a:t>
            </a:r>
            <a:r>
              <a:rPr lang="en-US" b="1" dirty="0">
                <a:solidFill>
                  <a:srgbClr val="002060"/>
                </a:solidFill>
                <a:latin typeface="+mn-lt"/>
              </a:rPr>
              <a:t> blood</a:t>
            </a:r>
            <a:r>
              <a:rPr lang="en-US" b="1" dirty="0">
                <a:latin typeface="+mn-lt"/>
              </a:rPr>
              <a:t>. 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000" dirty="0">
              <a:latin typeface="+mn-lt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62BE2-383E-45AF-BDFD-FFAB20913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88" y="0"/>
            <a:ext cx="5472112" cy="65532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 makes up 6–8% of our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body weight.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adult blood volume is 5-6 L.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closed circulation =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CVS 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 is made up of cellular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material in a fluid called plasma.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Blood is responsible for…..</a:t>
            </a: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Transporting gases (O2 &amp; CO2)</a:t>
            </a: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Transporting waste products </a:t>
            </a: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Transporting nutrients</a:t>
            </a: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Helping remove toxins from the body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q"/>
              <a:defRPr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3" name="Picture 7">
            <a:extLst>
              <a:ext uri="{FF2B5EF4-FFF2-40B4-BE49-F238E27FC236}">
                <a16:creationId xmlns:a16="http://schemas.microsoft.com/office/drawing/2014/main" id="{AA6AFD8C-33C0-4880-B1E3-B58989A18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15888"/>
            <a:ext cx="37084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عنصر نائب لرقم الشريحة 6">
            <a:extLst>
              <a:ext uri="{FF2B5EF4-FFF2-40B4-BE49-F238E27FC236}">
                <a16:creationId xmlns:a16="http://schemas.microsoft.com/office/drawing/2014/main" id="{17CEA093-3641-4A8E-AB68-7C9782A01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2F1DDEC-47D1-491B-85FB-0FE97F325BEB}" type="slidenum">
              <a:rPr lang="ar-SA" altLang="en-US" sz="900">
                <a:solidFill>
                  <a:srgbClr val="898989"/>
                </a:solidFill>
              </a:rPr>
              <a:pPr/>
              <a:t>30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pic>
        <p:nvPicPr>
          <p:cNvPr id="62467" name="Picture 2" descr="C:\Users\MCC\Desktop\tumblr_inline_ntljcgpp5B1qebhkv_400.jpg">
            <a:extLst>
              <a:ext uri="{FF2B5EF4-FFF2-40B4-BE49-F238E27FC236}">
                <a16:creationId xmlns:a16="http://schemas.microsoft.com/office/drawing/2014/main" id="{1E2381A0-2E3D-4DC8-A6F8-3C17CACED9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2492375"/>
            <a:ext cx="4170363" cy="3240088"/>
          </a:xfrm>
          <a:noFill/>
        </p:spPr>
      </p:pic>
      <p:pic>
        <p:nvPicPr>
          <p:cNvPr id="62468" name="Picture 3" descr="C:\Users\MCC\Desktop\tRPcN15iNKPlEmSXD5TwfQ.png">
            <a:extLst>
              <a:ext uri="{FF2B5EF4-FFF2-40B4-BE49-F238E27FC236}">
                <a16:creationId xmlns:a16="http://schemas.microsoft.com/office/drawing/2014/main" id="{7609DAB7-A780-482C-91D2-F733395B4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453548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 descr="C:\Users\MCC\Desktop\rlIP3v.XMeERZVOndl5K3A.png">
            <a:extLst>
              <a:ext uri="{FF2B5EF4-FFF2-40B4-BE49-F238E27FC236}">
                <a16:creationId xmlns:a16="http://schemas.microsoft.com/office/drawing/2014/main" id="{A8E4D10C-C756-4A45-BEA9-AC44E6D70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425825"/>
            <a:ext cx="44640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مستطيل 7">
            <a:extLst>
              <a:ext uri="{FF2B5EF4-FFF2-40B4-BE49-F238E27FC236}">
                <a16:creationId xmlns:a16="http://schemas.microsoft.com/office/drawing/2014/main" id="{73D7D004-8C5E-4F51-886C-248CE7B8B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981075"/>
            <a:ext cx="41370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A5002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Granular leukocytes</a:t>
            </a:r>
            <a:endParaRPr lang="ar-JO" altLang="en-US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عنوان 1">
            <a:extLst>
              <a:ext uri="{FF2B5EF4-FFF2-40B4-BE49-F238E27FC236}">
                <a16:creationId xmlns:a16="http://schemas.microsoft.com/office/drawing/2014/main" id="{9C1280E7-CB94-4021-9CB1-E87E0E2B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875"/>
          </a:xfrm>
        </p:spPr>
        <p:txBody>
          <a:bodyPr/>
          <a:lstStyle/>
          <a:p>
            <a:br>
              <a:rPr lang="ar-JO" altLang="en-US" sz="3600" b="1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altLang="en-US" sz="2400" b="1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Neutrophils= Microphage </a:t>
            </a:r>
            <a:br>
              <a:rPr lang="en-US" altLang="en-US" sz="2400" b="1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en-US" altLang="en-US" sz="2400" b="1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(polymorphnuclear leucocytes</a:t>
            </a:r>
            <a:br>
              <a:rPr lang="en-US" altLang="en-US" sz="2400" b="1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br>
              <a:rPr lang="en-US" altLang="en-US" sz="2400" b="1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endParaRPr lang="ar-JO" altLang="en-US" sz="2400">
              <a:latin typeface="Arial Black" panose="020B0A04020102020204" pitchFamily="34" charset="0"/>
            </a:endParaRP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C52F735-1F88-4D9C-B626-9FB178C8E8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117600"/>
            <a:ext cx="5114925" cy="5732463"/>
          </a:xfrm>
        </p:spPr>
        <p:txBody>
          <a:bodyPr/>
          <a:lstStyle/>
          <a:p>
            <a:pPr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en-US" altLang="en-US" sz="2000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 Differential count</a:t>
            </a:r>
            <a:r>
              <a:rPr lang="en-US" sz="20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60-70%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en-US" sz="20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 Size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=</a:t>
            </a:r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10-12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microns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000" dirty="0">
                <a:latin typeface="Arial Black" pitchFamily="34" charset="0"/>
              </a:rPr>
              <a:t> Shape:  </a:t>
            </a:r>
            <a:r>
              <a:rPr lang="en-US" dirty="0"/>
              <a:t>rounded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dirty="0"/>
              <a:t> 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 LM:</a:t>
            </a:r>
          </a:p>
          <a:p>
            <a:pPr marL="0" indent="0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Nucleus :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multilobulated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.</a:t>
            </a:r>
          </a:p>
          <a:p>
            <a:pPr marL="0" indent="0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   2-8 lobes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marL="0" indent="0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sz="2000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Barr body ??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Condensed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inactive X- Chromosome in females</a:t>
            </a:r>
          </a:p>
          <a:p>
            <a:pPr>
              <a:buClr>
                <a:srgbClr val="CE9964"/>
              </a:buClr>
              <a:buSzPct val="90000"/>
              <a:buFont typeface="Monotype Sorts" pitchFamily="2" charset="2"/>
              <a:buChar char="4"/>
              <a:defRPr/>
            </a:pPr>
            <a:r>
              <a:rPr kumimoji="1" lang="en-US" sz="2400" dirty="0">
                <a:solidFill>
                  <a:srgbClr val="402000"/>
                </a:solidFill>
                <a:latin typeface="Times New Roman"/>
                <a:cs typeface="Arial" pitchFamily="34" charset="0"/>
              </a:rPr>
              <a:t>Cytoplasm: contains</a:t>
            </a:r>
          </a:p>
          <a:p>
            <a:pPr>
              <a:buClr>
                <a:srgbClr val="CE9964"/>
              </a:buClr>
              <a:buSzPct val="90000"/>
              <a:buFont typeface="Arial" pitchFamily="34" charset="0"/>
              <a:buNone/>
              <a:defRPr/>
            </a:pPr>
            <a:r>
              <a:rPr kumimoji="1" lang="en-US" sz="2000" b="1" u="sng" dirty="0">
                <a:solidFill>
                  <a:srgbClr val="402000"/>
                </a:solidFill>
                <a:latin typeface="Arial Black" pitchFamily="34" charset="0"/>
                <a:cs typeface="Arial" pitchFamily="34" charset="0"/>
              </a:rPr>
              <a:t>1- specific  granules</a:t>
            </a:r>
          </a:p>
          <a:p>
            <a:pPr>
              <a:buClr>
                <a:srgbClr val="CE9964"/>
              </a:buClr>
              <a:buSzPct val="90000"/>
              <a:buFont typeface="Arial" pitchFamily="34" charset="0"/>
              <a:buNone/>
              <a:defRPr/>
            </a:pPr>
            <a:r>
              <a:rPr kumimoji="1" lang="en-US" sz="2400" dirty="0">
                <a:solidFill>
                  <a:srgbClr val="402000"/>
                </a:solidFill>
                <a:latin typeface="Times New Roman"/>
                <a:cs typeface="Arial" pitchFamily="34" charset="0"/>
              </a:rPr>
              <a:t>(neutral &amp; small )                   </a:t>
            </a:r>
          </a:p>
          <a:p>
            <a:pPr>
              <a:buClr>
                <a:srgbClr val="CE9964"/>
              </a:buClr>
              <a:buSzPct val="90000"/>
              <a:buFont typeface="Arial" pitchFamily="34" charset="0"/>
              <a:buNone/>
              <a:defRPr/>
            </a:pPr>
            <a:r>
              <a:rPr kumimoji="1" lang="en-US" sz="2000" b="1" u="sng" dirty="0">
                <a:solidFill>
                  <a:srgbClr val="402000"/>
                </a:solidFill>
                <a:latin typeface="Arial Black" pitchFamily="34" charset="0"/>
                <a:cs typeface="Arial" pitchFamily="34" charset="0"/>
              </a:rPr>
              <a:t>2- non specific:</a:t>
            </a:r>
          </a:p>
          <a:p>
            <a:pPr>
              <a:buClr>
                <a:srgbClr val="CE9964"/>
              </a:buClr>
              <a:buSzPct val="90000"/>
              <a:buFont typeface="Arial" pitchFamily="34" charset="0"/>
              <a:buNone/>
              <a:defRPr/>
            </a:pPr>
            <a:r>
              <a:rPr kumimoji="1" lang="en-US" sz="2000" b="1" dirty="0">
                <a:solidFill>
                  <a:srgbClr val="402000"/>
                </a:solidFill>
                <a:latin typeface="Times New Roman"/>
                <a:cs typeface="Arial" pitchFamily="34" charset="0"/>
              </a:rPr>
              <a:t> </a:t>
            </a:r>
            <a:r>
              <a:rPr kumimoji="1" lang="en-US" sz="2400" dirty="0" err="1">
                <a:solidFill>
                  <a:srgbClr val="402000"/>
                </a:solidFill>
                <a:latin typeface="Times New Roman"/>
                <a:cs typeface="Arial" pitchFamily="34" charset="0"/>
              </a:rPr>
              <a:t>azurophilic</a:t>
            </a:r>
            <a:r>
              <a:rPr kumimoji="1" lang="en-US" sz="2400" dirty="0">
                <a:solidFill>
                  <a:srgbClr val="402000"/>
                </a:solidFill>
                <a:latin typeface="Times New Roman"/>
                <a:cs typeface="Arial" pitchFamily="34" charset="0"/>
              </a:rPr>
              <a:t> granules (few</a:t>
            </a:r>
          </a:p>
          <a:p>
            <a:pPr>
              <a:buClr>
                <a:srgbClr val="CE9964"/>
              </a:buClr>
              <a:buSzPct val="90000"/>
              <a:buFont typeface="Arial" pitchFamily="34" charset="0"/>
              <a:buNone/>
              <a:defRPr/>
            </a:pPr>
            <a:r>
              <a:rPr kumimoji="1" lang="en-US" sz="2400" dirty="0">
                <a:solidFill>
                  <a:srgbClr val="402000"/>
                </a:solidFill>
                <a:latin typeface="Times New Roman"/>
                <a:cs typeface="Arial" pitchFamily="34" charset="0"/>
              </a:rPr>
              <a:t>&amp; large ,stained by azure)</a:t>
            </a:r>
          </a:p>
          <a:p>
            <a:pPr>
              <a:defRPr/>
            </a:pPr>
            <a:endParaRPr lang="ar-JO" dirty="0"/>
          </a:p>
        </p:txBody>
      </p:sp>
      <p:sp>
        <p:nvSpPr>
          <p:cNvPr id="63492" name="عنصر نائب لرقم الشريحة 6">
            <a:extLst>
              <a:ext uri="{FF2B5EF4-FFF2-40B4-BE49-F238E27FC236}">
                <a16:creationId xmlns:a16="http://schemas.microsoft.com/office/drawing/2014/main" id="{8D15BD25-949C-42F2-937C-32934B5E8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0C4F2B3-84BF-46E2-82B6-400CC4BAA98E}" type="slidenum">
              <a:rPr lang="ar-SA" altLang="en-US" sz="900">
                <a:solidFill>
                  <a:srgbClr val="898989"/>
                </a:solidFill>
              </a:rPr>
              <a:pPr/>
              <a:t>31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pic>
        <p:nvPicPr>
          <p:cNvPr id="63493" name="Picture 2">
            <a:extLst>
              <a:ext uri="{FF2B5EF4-FFF2-40B4-BE49-F238E27FC236}">
                <a16:creationId xmlns:a16="http://schemas.microsoft.com/office/drawing/2014/main" id="{73564DF5-4EC5-4D8C-83EC-649293E9C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1341438"/>
            <a:ext cx="364648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4" name="Picture 4" descr="C:\WINDOWS\TEMP\~AUT0002.bmp">
            <a:extLst>
              <a:ext uri="{FF2B5EF4-FFF2-40B4-BE49-F238E27FC236}">
                <a16:creationId xmlns:a16="http://schemas.microsoft.com/office/drawing/2014/main" id="{5CDB0CE7-6BF4-4213-8B44-A32FFA95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149725"/>
            <a:ext cx="38163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عنوان 1">
            <a:extLst>
              <a:ext uri="{FF2B5EF4-FFF2-40B4-BE49-F238E27FC236}">
                <a16:creationId xmlns:a16="http://schemas.microsoft.com/office/drawing/2014/main" id="{1B18D8B5-10C0-450A-962D-8BF76CAB9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0"/>
            <a:ext cx="7886700" cy="1081088"/>
          </a:xfrm>
        </p:spPr>
        <p:txBody>
          <a:bodyPr/>
          <a:lstStyle/>
          <a:p>
            <a:pPr algn="l"/>
            <a:r>
              <a:rPr lang="en-US" altLang="en-US" sz="2800">
                <a:latin typeface="Arial Black" panose="020B0A04020102020204" pitchFamily="34" charset="0"/>
                <a:cs typeface="Times New Roman" panose="02020603050405020304" pitchFamily="18" charset="0"/>
              </a:rPr>
              <a:t>EM of </a:t>
            </a:r>
            <a:r>
              <a:rPr lang="en-US" altLang="en-US" sz="2800" b="1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Neutrophils</a:t>
            </a:r>
            <a:r>
              <a:rPr lang="en-US" altLang="en-US" sz="280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endParaRPr lang="ar-JO" altLang="en-US" sz="2800">
              <a:latin typeface="Arial Black" panose="020B0A04020102020204" pitchFamily="34" charset="0"/>
            </a:endParaRPr>
          </a:p>
        </p:txBody>
      </p:sp>
      <p:sp>
        <p:nvSpPr>
          <p:cNvPr id="14339" name="عنصر نائب للمحتوى 2">
            <a:extLst>
              <a:ext uri="{FF2B5EF4-FFF2-40B4-BE49-F238E27FC236}">
                <a16:creationId xmlns:a16="http://schemas.microsoft.com/office/drawing/2014/main" id="{E279D4AA-AD0A-4EB1-9EFA-B11F26AED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" y="971550"/>
            <a:ext cx="4602163" cy="4351338"/>
          </a:xfrm>
        </p:spPr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en-US" altLang="en-US" dirty="0">
                <a:solidFill>
                  <a:srgbClr val="402000"/>
                </a:solidFill>
                <a:latin typeface="Arial Black" pitchFamily="34" charset="0"/>
                <a:cs typeface="Arial" pitchFamily="34" charset="0"/>
              </a:rPr>
              <a:t> Shape:</a:t>
            </a:r>
            <a:r>
              <a:rPr lang="en-US" altLang="en-US" dirty="0">
                <a:solidFill>
                  <a:srgbClr val="402000"/>
                </a:solidFill>
                <a:cs typeface="Arial" pitchFamily="34" charset="0"/>
              </a:rPr>
              <a:t> </a:t>
            </a:r>
            <a:r>
              <a:rPr lang="en-US" altLang="en-US" sz="2400" dirty="0">
                <a:solidFill>
                  <a:srgbClr val="402000"/>
                </a:solidFill>
                <a:cs typeface="Arial" pitchFamily="34" charset="0"/>
              </a:rPr>
              <a:t>irregular. When active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altLang="en-US" dirty="0">
                <a:solidFill>
                  <a:srgbClr val="402000"/>
                </a:solidFill>
                <a:latin typeface="Arial Black" pitchFamily="34" charset="0"/>
                <a:cs typeface="Arial" pitchFamily="34" charset="0"/>
              </a:rPr>
              <a:t> Cytoplasm:</a:t>
            </a:r>
          </a:p>
          <a:p>
            <a:pPr>
              <a:defRPr/>
            </a:pPr>
            <a:r>
              <a:rPr lang="en-US" altLang="en-US" sz="2400" dirty="0">
                <a:solidFill>
                  <a:srgbClr val="402000"/>
                </a:solidFill>
                <a:cs typeface="Arial" pitchFamily="34" charset="0"/>
              </a:rPr>
              <a:t>Few organelles.</a:t>
            </a:r>
            <a:endParaRPr lang="en-US" altLang="en-US" sz="2400" dirty="0">
              <a:solidFill>
                <a:srgbClr val="402000"/>
              </a:solidFill>
              <a:latin typeface="Arial Black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altLang="en-US" b="1" dirty="0">
                <a:solidFill>
                  <a:srgbClr val="402000"/>
                </a:solidFill>
                <a:latin typeface="Arial Black" pitchFamily="34" charset="0"/>
                <a:cs typeface="Arial" pitchFamily="34" charset="0"/>
              </a:rPr>
              <a:t>  Granules: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altLang="en-US" dirty="0">
                <a:solidFill>
                  <a:srgbClr val="402000"/>
                </a:solidFill>
                <a:cs typeface="Arial" pitchFamily="34" charset="0"/>
              </a:rPr>
              <a:t>1- </a:t>
            </a:r>
            <a:r>
              <a:rPr lang="en-US" altLang="en-US" sz="2400" dirty="0">
                <a:solidFill>
                  <a:srgbClr val="402000"/>
                </a:solidFill>
                <a:cs typeface="Arial" pitchFamily="34" charset="0"/>
              </a:rPr>
              <a:t>Specific.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altLang="en-US" sz="2400" dirty="0">
                <a:solidFill>
                  <a:srgbClr val="402000"/>
                </a:solidFill>
                <a:cs typeface="Arial" pitchFamily="34" charset="0"/>
              </a:rPr>
              <a:t>2-  non specific    (</a:t>
            </a:r>
            <a:r>
              <a:rPr lang="en-US" altLang="en-US" sz="2400" dirty="0" err="1">
                <a:solidFill>
                  <a:srgbClr val="402000"/>
                </a:solidFill>
                <a:cs typeface="Arial" pitchFamily="34" charset="0"/>
              </a:rPr>
              <a:t>Azurophilic</a:t>
            </a:r>
            <a:r>
              <a:rPr lang="en-US" altLang="en-US" sz="2400" dirty="0">
                <a:solidFill>
                  <a:srgbClr val="402000"/>
                </a:solidFill>
                <a:cs typeface="Arial" pitchFamily="34" charset="0"/>
              </a:rPr>
              <a:t>)</a:t>
            </a:r>
          </a:p>
          <a:p>
            <a:pPr>
              <a:defRPr/>
            </a:pPr>
            <a:endParaRPr lang="ar-JO" dirty="0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11FD069-6DC5-40E1-B182-8FB6D5A64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2675" y="65088"/>
            <a:ext cx="4143375" cy="6553200"/>
          </a:xfrm>
        </p:spPr>
        <p:txBody>
          <a:bodyPr/>
          <a:lstStyle/>
          <a:p>
            <a:pPr marL="0" indent="0" eaLnBrk="1" fontAlgn="t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</a:rPr>
              <a:t>1-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</a:rPr>
              <a:t>  </a:t>
            </a:r>
            <a:r>
              <a:rPr lang="en-US" sz="2000" b="1" dirty="0">
                <a:solidFill>
                  <a:srgbClr val="000000"/>
                </a:solidFill>
                <a:latin typeface="Arial Black"/>
              </a:rPr>
              <a:t>specific granules</a:t>
            </a:r>
          </a:p>
          <a:p>
            <a:pPr marL="0" indent="0" eaLnBrk="1" fontAlgn="t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ar-JO" sz="1600" dirty="0"/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rgbClr val="000000"/>
                </a:solidFill>
              </a:rPr>
              <a:t>Small</a:t>
            </a:r>
            <a:endParaRPr lang="ar-JO" sz="2400" dirty="0"/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rgbClr val="000000"/>
                </a:solidFill>
              </a:rPr>
              <a:t>Numerous</a:t>
            </a:r>
            <a:endParaRPr lang="ar-JO" sz="2400" dirty="0"/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u="sng" dirty="0">
                <a:solidFill>
                  <a:srgbClr val="000000"/>
                </a:solidFill>
              </a:rPr>
              <a:t>Rice grain  </a:t>
            </a:r>
            <a:r>
              <a:rPr lang="en-US" sz="2400" dirty="0">
                <a:solidFill>
                  <a:srgbClr val="000000"/>
                </a:solidFill>
              </a:rPr>
              <a:t>appearance</a:t>
            </a:r>
            <a:endParaRPr lang="ar-JO" sz="2400" dirty="0"/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FF0000"/>
                </a:solidFill>
              </a:rPr>
              <a:t>Functional enzymes e.g.</a:t>
            </a:r>
            <a:endParaRPr lang="ar-JO" sz="2400" dirty="0"/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FF0000"/>
                </a:solidFill>
              </a:rPr>
              <a:t>Collagenase</a:t>
            </a:r>
            <a:endParaRPr lang="en-US" sz="2000" b="1" dirty="0">
              <a:solidFill>
                <a:srgbClr val="FF0000"/>
              </a:solidFill>
            </a:endParaRPr>
          </a:p>
          <a:p>
            <a:pPr marL="0" indent="0" eaLnBrk="1" fontAlgn="t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</a:rPr>
              <a:t>2-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 Black"/>
              </a:rPr>
              <a:t>azurophilic</a:t>
            </a:r>
            <a:r>
              <a:rPr lang="en-US" sz="2000" b="1" dirty="0">
                <a:solidFill>
                  <a:srgbClr val="000000"/>
                </a:solidFill>
                <a:latin typeface="Arial Black"/>
              </a:rPr>
              <a:t> granules</a:t>
            </a:r>
          </a:p>
          <a:p>
            <a:pPr marL="0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endParaRPr lang="ar-JO" sz="2000" dirty="0"/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FF0000"/>
                </a:solidFill>
              </a:rPr>
              <a:t>Large</a:t>
            </a:r>
            <a:endParaRPr lang="ar-JO" sz="2400" dirty="0"/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FF0000"/>
                </a:solidFill>
              </a:rPr>
              <a:t>few</a:t>
            </a:r>
            <a:endParaRPr lang="ar-JO" sz="2400" dirty="0"/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FF0000"/>
                </a:solidFill>
              </a:rPr>
              <a:t>Dense</a:t>
            </a:r>
            <a:endParaRPr lang="ar-JO" sz="2400" dirty="0"/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 err="1">
                <a:solidFill>
                  <a:srgbClr val="000000"/>
                </a:solidFill>
              </a:rPr>
              <a:t>Lysosomal</a:t>
            </a:r>
            <a:r>
              <a:rPr lang="en-US" sz="2400" b="1" dirty="0">
                <a:solidFill>
                  <a:srgbClr val="000000"/>
                </a:solidFill>
              </a:rPr>
              <a:t> hydrolytic enzymes.</a:t>
            </a:r>
            <a:endParaRPr lang="ar-JO" sz="2400" dirty="0"/>
          </a:p>
          <a:p>
            <a:pPr marL="0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endParaRPr lang="ar-JO" sz="2000" dirty="0"/>
          </a:p>
          <a:p>
            <a:pPr>
              <a:defRPr/>
            </a:pPr>
            <a:endParaRPr lang="ar-JO" dirty="0"/>
          </a:p>
        </p:txBody>
      </p:sp>
      <p:sp>
        <p:nvSpPr>
          <p:cNvPr id="64517" name="عنصر نائب للتاريخ 4">
            <a:extLst>
              <a:ext uri="{FF2B5EF4-FFF2-40B4-BE49-F238E27FC236}">
                <a16:creationId xmlns:a16="http://schemas.microsoft.com/office/drawing/2014/main" id="{1AFB3C59-A212-4B9F-80EF-43289312C41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ar-EG" altLang="en-US" sz="1400">
                <a:solidFill>
                  <a:srgbClr val="000000"/>
                </a:solidFill>
                <a:latin typeface="Arial" panose="020B0604020202020204" pitchFamily="34" charset="0"/>
              </a:rPr>
              <a:t>2016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518" name="عنصر نائب لرقم الشريحة 6">
            <a:extLst>
              <a:ext uri="{FF2B5EF4-FFF2-40B4-BE49-F238E27FC236}">
                <a16:creationId xmlns:a16="http://schemas.microsoft.com/office/drawing/2014/main" id="{FD813EBD-755B-4762-8E90-519F0A4FD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8314499-0CEC-4923-AC1A-3BB514B86E81}" type="slidenum">
              <a:rPr lang="ar-SA" altLang="en-US" sz="900">
                <a:solidFill>
                  <a:srgbClr val="898989"/>
                </a:solidFill>
              </a:rPr>
              <a:pPr/>
              <a:t>32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59468F3F-00F7-490D-8491-52D315C6DDF8}"/>
              </a:ext>
            </a:extLst>
          </p:cNvPr>
          <p:cNvSpPr/>
          <p:nvPr/>
        </p:nvSpPr>
        <p:spPr>
          <a:xfrm>
            <a:off x="8358188" y="2924175"/>
            <a:ext cx="500062" cy="64293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rgbClr val="FBFAE2"/>
              </a:solidFill>
            </a:endParaRPr>
          </a:p>
        </p:txBody>
      </p:sp>
      <p:sp>
        <p:nvSpPr>
          <p:cNvPr id="9" name="Oval 11">
            <a:extLst>
              <a:ext uri="{FF2B5EF4-FFF2-40B4-BE49-F238E27FC236}">
                <a16:creationId xmlns:a16="http://schemas.microsoft.com/office/drawing/2014/main" id="{8B809969-0E10-4879-A88F-7E9F2A41996B}"/>
              </a:ext>
            </a:extLst>
          </p:cNvPr>
          <p:cNvSpPr/>
          <p:nvPr/>
        </p:nvSpPr>
        <p:spPr>
          <a:xfrm>
            <a:off x="7596188" y="2924175"/>
            <a:ext cx="500062" cy="64293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rgbClr val="FBFAE2"/>
              </a:solidFill>
            </a:endParaRPr>
          </a:p>
        </p:txBody>
      </p:sp>
      <p:sp>
        <p:nvSpPr>
          <p:cNvPr id="11" name="Oval 14">
            <a:extLst>
              <a:ext uri="{FF2B5EF4-FFF2-40B4-BE49-F238E27FC236}">
                <a16:creationId xmlns:a16="http://schemas.microsoft.com/office/drawing/2014/main" id="{741B809E-476A-440F-92AD-7F9881F9007C}"/>
              </a:ext>
            </a:extLst>
          </p:cNvPr>
          <p:cNvSpPr/>
          <p:nvPr/>
        </p:nvSpPr>
        <p:spPr>
          <a:xfrm rot="16200000">
            <a:off x="8527256" y="380207"/>
            <a:ext cx="161925" cy="6429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rgbClr val="FBFAE2"/>
              </a:solidFill>
            </a:endParaRPr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59FCA1FC-014F-405E-B4A9-AE021E029572}"/>
              </a:ext>
            </a:extLst>
          </p:cNvPr>
          <p:cNvSpPr/>
          <p:nvPr/>
        </p:nvSpPr>
        <p:spPr>
          <a:xfrm rot="16200000">
            <a:off x="7516019" y="650082"/>
            <a:ext cx="161925" cy="6429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rgbClr val="FBFAE2"/>
              </a:solidFill>
            </a:endParaRPr>
          </a:p>
        </p:txBody>
      </p:sp>
      <p:sp>
        <p:nvSpPr>
          <p:cNvPr id="13" name="Oval 14">
            <a:extLst>
              <a:ext uri="{FF2B5EF4-FFF2-40B4-BE49-F238E27FC236}">
                <a16:creationId xmlns:a16="http://schemas.microsoft.com/office/drawing/2014/main" id="{77D6B06D-BCB4-48D4-A593-DE478510F59C}"/>
              </a:ext>
            </a:extLst>
          </p:cNvPr>
          <p:cNvSpPr/>
          <p:nvPr/>
        </p:nvSpPr>
        <p:spPr>
          <a:xfrm rot="16200000">
            <a:off x="8379619" y="619919"/>
            <a:ext cx="161925" cy="6429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rgbClr val="FBFAE2"/>
              </a:solidFill>
            </a:endParaRPr>
          </a:p>
        </p:txBody>
      </p:sp>
      <p:pic>
        <p:nvPicPr>
          <p:cNvPr id="64524" name="Picture 3" descr="C:\WINDOWS\TEMP\~AUT0005.bmp">
            <a:extLst>
              <a:ext uri="{FF2B5EF4-FFF2-40B4-BE49-F238E27FC236}">
                <a16:creationId xmlns:a16="http://schemas.microsoft.com/office/drawing/2014/main" id="{B620135A-78B9-4075-8C52-7881A8195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4652963"/>
            <a:ext cx="3568700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4">
            <a:extLst>
              <a:ext uri="{FF2B5EF4-FFF2-40B4-BE49-F238E27FC236}">
                <a16:creationId xmlns:a16="http://schemas.microsoft.com/office/drawing/2014/main" id="{A09AC41D-A234-4FEC-8A5B-D126D4721914}"/>
              </a:ext>
            </a:extLst>
          </p:cNvPr>
          <p:cNvSpPr/>
          <p:nvPr/>
        </p:nvSpPr>
        <p:spPr>
          <a:xfrm rot="16200000">
            <a:off x="7693819" y="457994"/>
            <a:ext cx="161925" cy="6429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rgbClr val="FBFAE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2CC1BF2-3870-4011-AF2F-69F2E80B4268}"/>
              </a:ext>
            </a:extLst>
          </p:cNvPr>
          <p:cNvSpPr/>
          <p:nvPr/>
        </p:nvSpPr>
        <p:spPr>
          <a:xfrm rot="16200000">
            <a:off x="8211344" y="840582"/>
            <a:ext cx="161925" cy="6429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rgbClr val="FBFAE2"/>
              </a:solidFill>
            </a:endParaRPr>
          </a:p>
        </p:txBody>
      </p:sp>
      <p:pic>
        <p:nvPicPr>
          <p:cNvPr id="64527" name="Picture 2" descr="http://www.springerimages.com/img/Images/Springer/PUB=Springer-Verlag-Berlin-Heidelberg/JOU=00418/VOL=2008.130/ISU=2/ART=2008_461/MediaObjects/MEDIUM_418_2008_461_Fig4_HTML.jpg">
            <a:extLst>
              <a:ext uri="{FF2B5EF4-FFF2-40B4-BE49-F238E27FC236}">
                <a16:creationId xmlns:a16="http://schemas.microsoft.com/office/drawing/2014/main" id="{93B33FCB-1D98-4706-8F0C-D397B23E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65625"/>
            <a:ext cx="3706813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عنوان 1">
            <a:extLst>
              <a:ext uri="{FF2B5EF4-FFF2-40B4-BE49-F238E27FC236}">
                <a16:creationId xmlns:a16="http://schemas.microsoft.com/office/drawing/2014/main" id="{B71AD095-9611-4F2C-871B-E5F020456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-100013"/>
            <a:ext cx="8785225" cy="1108076"/>
          </a:xfrm>
        </p:spPr>
        <p:txBody>
          <a:bodyPr/>
          <a:lstStyle/>
          <a:p>
            <a:r>
              <a:rPr lang="en-US" altLang="en-US" sz="3200" b="1">
                <a:latin typeface="Arial Black" panose="020B0A04020102020204" pitchFamily="34" charset="0"/>
                <a:cs typeface="Times New Roman" panose="02020603050405020304" pitchFamily="18" charset="0"/>
              </a:rPr>
              <a:t>Neutrophils(polymorphs)</a:t>
            </a:r>
            <a:endParaRPr lang="ar-JO" altLang="en-US"/>
          </a:p>
        </p:txBody>
      </p:sp>
      <p:sp>
        <p:nvSpPr>
          <p:cNvPr id="9219" name="عنصر نائب للمحتوى 2">
            <a:extLst>
              <a:ext uri="{FF2B5EF4-FFF2-40B4-BE49-F238E27FC236}">
                <a16:creationId xmlns:a16="http://schemas.microsoft.com/office/drawing/2014/main" id="{8566DEA9-576B-41AE-B43D-A7D8471994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08050"/>
            <a:ext cx="5195888" cy="5689600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altLang="en-US" sz="2400" b="1" u="sng" dirty="0">
                <a:latin typeface="Arial Black" pitchFamily="34" charset="0"/>
                <a:cs typeface="Times New Roman" pitchFamily="18" charset="0"/>
              </a:rPr>
              <a:t>Functions</a:t>
            </a:r>
          </a:p>
          <a:p>
            <a:pPr eaLnBrk="1" hangingPunct="1">
              <a:buFont typeface="Monotype Sorts" pitchFamily="2" charset="2"/>
              <a:buNone/>
              <a:defRPr/>
            </a:pP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Phagocytosis &amp; destruction 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of </a:t>
            </a:r>
          </a:p>
          <a:p>
            <a:pPr eaLnBrk="1" hangingPunct="1">
              <a:buFont typeface="Monotype Sorts" pitchFamily="2" charset="2"/>
              <a:buNone/>
              <a:defRPr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micro-organisms in the C.T. How…?</a:t>
            </a:r>
          </a:p>
          <a:p>
            <a:pPr eaLnBrk="1" hangingPunct="1">
              <a:buFont typeface="Monotype Sorts" pitchFamily="2" charset="2"/>
              <a:buNone/>
              <a:defRPr/>
            </a:pP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Chemotaxis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→ migration → phagocytosis → killing of bacteria by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phagocytins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(specific secondary granules)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→</a:t>
            </a:r>
          </a:p>
          <a:p>
            <a:pPr eaLnBrk="1" hangingPunct="1">
              <a:buFont typeface="Monotype Sorts" pitchFamily="2" charset="2"/>
              <a:buNone/>
              <a:defRPr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digestion by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lysosomal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enzymes 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(1ry,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azurophilic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granules)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→ death of neutrophils (pus cells)</a:t>
            </a:r>
          </a:p>
          <a:p>
            <a:pPr eaLnBrk="1" hangingPunct="1">
              <a:buClr>
                <a:srgbClr val="CE9964"/>
              </a:buClr>
              <a:buFont typeface="Monotype Sorts" pitchFamily="2" charset="2"/>
              <a:buNone/>
              <a:defRPr/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2- Attraction of monocytes 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to the site of infection. </a:t>
            </a:r>
          </a:p>
          <a:p>
            <a:pPr eaLnBrk="1" hangingPunct="1">
              <a:buClr>
                <a:srgbClr val="CE9964"/>
              </a:buClr>
              <a:buFont typeface="Monotype Sorts" pitchFamily="2" charset="2"/>
              <a:buNone/>
              <a:defRPr/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3- Production of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pyrogens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pus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rgbClr val="CE9964"/>
              </a:buClr>
              <a:buFont typeface="Monotype Sorts" pitchFamily="2" charset="2"/>
              <a:buNone/>
              <a:defRPr/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4- Stimulation of bone marrow 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to form new neutrophils</a:t>
            </a:r>
          </a:p>
          <a:p>
            <a:pPr>
              <a:defRPr/>
            </a:pPr>
            <a:endParaRPr lang="ar-JO" sz="2400" dirty="0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FAE85C4-1B84-4005-B365-B3810F8B2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0112" y="1268760"/>
            <a:ext cx="3471242" cy="4692179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u="sng" dirty="0">
                <a:latin typeface="Arial Black" pitchFamily="34" charset="0"/>
              </a:rPr>
              <a:t>Life span</a:t>
            </a:r>
            <a:r>
              <a:rPr lang="en-US" sz="2400" dirty="0">
                <a:latin typeface="Arial Black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Arial Black" pitchFamily="34" charset="0"/>
              </a:rPr>
              <a:t>1- </a:t>
            </a:r>
            <a:r>
              <a:rPr lang="en-US" sz="2400" b="1" dirty="0">
                <a:solidFill>
                  <a:srgbClr val="FF0000"/>
                </a:solidFill>
              </a:rPr>
              <a:t>4 days </a:t>
            </a:r>
            <a:r>
              <a:rPr lang="en-US" sz="2400" dirty="0"/>
              <a:t>in </a:t>
            </a:r>
            <a:r>
              <a:rPr lang="en-US" sz="2400" i="1" dirty="0"/>
              <a:t>blood   </a:t>
            </a:r>
            <a:r>
              <a:rPr lang="en-US" sz="2400" i="1" dirty="0">
                <a:cs typeface="Arial"/>
              </a:rPr>
              <a:t>► ► </a:t>
            </a:r>
            <a:r>
              <a:rPr lang="en-US" sz="2400" dirty="0">
                <a:cs typeface="Arial"/>
              </a:rPr>
              <a:t>CT</a:t>
            </a:r>
            <a:endParaRPr lang="en-US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The first line of defense.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Pus cells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Secretion of cytokines: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Chemotaxis</a:t>
            </a:r>
            <a:endParaRPr lang="en-US" sz="2400" dirty="0">
              <a:latin typeface="Arial Black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Arial Black" pitchFamily="34" charset="0"/>
              </a:rPr>
              <a:t> bone marrow stimulation</a:t>
            </a:r>
          </a:p>
          <a:p>
            <a:pPr eaLnBrk="1" fontAlgn="auto" hangingPunct="1">
              <a:spcAft>
                <a:spcPts val="0"/>
              </a:spcAft>
              <a:buFont typeface="Monotype Sorts" pitchFamily="2" charset="2"/>
              <a:buNone/>
              <a:defRPr/>
            </a:pPr>
            <a:endParaRPr lang="en-US" sz="2000" i="1" dirty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defRPr/>
            </a:pPr>
            <a:endParaRPr lang="ar-JO" dirty="0"/>
          </a:p>
        </p:txBody>
      </p:sp>
      <p:sp>
        <p:nvSpPr>
          <p:cNvPr id="65541" name="عنصر نائب للتاريخ 4">
            <a:extLst>
              <a:ext uri="{FF2B5EF4-FFF2-40B4-BE49-F238E27FC236}">
                <a16:creationId xmlns:a16="http://schemas.microsoft.com/office/drawing/2014/main" id="{4A25FDB3-2AA4-4AFA-ABB7-102A238FDB8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ar-EG" altLang="en-US" sz="1400">
                <a:solidFill>
                  <a:srgbClr val="000000"/>
                </a:solidFill>
                <a:latin typeface="Arial" panose="020B0604020202020204" pitchFamily="34" charset="0"/>
              </a:rPr>
              <a:t>2016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5542" name="عنصر نائب لرقم الشريحة 6">
            <a:extLst>
              <a:ext uri="{FF2B5EF4-FFF2-40B4-BE49-F238E27FC236}">
                <a16:creationId xmlns:a16="http://schemas.microsoft.com/office/drawing/2014/main" id="{7250C5B0-3258-476A-A1A4-33209C36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EC317CF-A727-4538-8DB3-D2B73B7EBB53}" type="slidenum">
              <a:rPr lang="ar-SA" altLang="en-US" sz="900">
                <a:solidFill>
                  <a:srgbClr val="898989"/>
                </a:solidFill>
              </a:rPr>
              <a:pPr/>
              <a:t>33</a:t>
            </a:fld>
            <a:endParaRPr lang="en-US" altLang="en-US" sz="9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D54808-0FDD-4D09-898E-6B50BCE08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"/>
            <a:ext cx="7886700" cy="1124744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ln w="18000">
                  <a:solidFill>
                    <a:srgbClr val="ED7D31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ea typeface="+mn-ea"/>
                <a:cs typeface="Arial" pitchFamily="34" charset="0"/>
              </a:rPr>
              <a:t>Abnormal neutrophil count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024719-1732-4419-98DB-F5E051754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196975"/>
            <a:ext cx="4284663" cy="49688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Neutrophilia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fontAlgn="auto" hangingPunct="1"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=in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pyogenic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acute inflammations e.g.: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Appendicitis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Tonsillitis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60B9706-5B69-46E4-924B-B6BE30DB4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6138" y="1268413"/>
            <a:ext cx="4321175" cy="50942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Neutropenia: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Influenza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Measles</a:t>
            </a:r>
          </a:p>
        </p:txBody>
      </p:sp>
      <p:sp>
        <p:nvSpPr>
          <p:cNvPr id="66565" name="عنصر نائب للتاريخ 4">
            <a:extLst>
              <a:ext uri="{FF2B5EF4-FFF2-40B4-BE49-F238E27FC236}">
                <a16:creationId xmlns:a16="http://schemas.microsoft.com/office/drawing/2014/main" id="{5179DE84-6BE4-46DF-85BB-98C7FDBC845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ar-EG" altLang="en-US" sz="1400">
                <a:solidFill>
                  <a:srgbClr val="000000"/>
                </a:solidFill>
                <a:latin typeface="Arial" panose="020B0604020202020204" pitchFamily="34" charset="0"/>
              </a:rPr>
              <a:t>2016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6566" name="عنصر نائب لرقم الشريحة 6">
            <a:extLst>
              <a:ext uri="{FF2B5EF4-FFF2-40B4-BE49-F238E27FC236}">
                <a16:creationId xmlns:a16="http://schemas.microsoft.com/office/drawing/2014/main" id="{18B5E1CE-92CE-45BB-88DD-8996FD2A9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59E93D8-782B-4065-84C8-C184F5A852F6}" type="slidenum">
              <a:rPr lang="ar-SA" altLang="en-US" sz="900">
                <a:solidFill>
                  <a:srgbClr val="898989"/>
                </a:solidFill>
              </a:rPr>
              <a:pPr/>
              <a:t>34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pic>
        <p:nvPicPr>
          <p:cNvPr id="66567" name="Picture 4" descr="C:\Users\Alex Computer\Pictures\blood&amp; lymph\acute-follicular-tonsillitis2.jpg">
            <a:extLst>
              <a:ext uri="{FF2B5EF4-FFF2-40B4-BE49-F238E27FC236}">
                <a16:creationId xmlns:a16="http://schemas.microsoft.com/office/drawing/2014/main" id="{65562C5F-905E-4936-8F36-223359547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44900"/>
            <a:ext cx="3586163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2" descr="http://www.zonamedica.com.ar/enfermedades/img/tuberculosis.jpg">
            <a:extLst>
              <a:ext uri="{FF2B5EF4-FFF2-40B4-BE49-F238E27FC236}">
                <a16:creationId xmlns:a16="http://schemas.microsoft.com/office/drawing/2014/main" id="{AEA8CBF5-B086-43C8-B069-0AEBF8202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3500438"/>
            <a:ext cx="4151312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543160-7BE2-4825-B29B-38371C05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6633"/>
            <a:ext cx="7886700" cy="936103"/>
          </a:xfrm>
        </p:spPr>
        <p:txBody>
          <a:bodyPr/>
          <a:lstStyle/>
          <a:p>
            <a:pPr>
              <a:defRPr/>
            </a:pPr>
            <a:r>
              <a:rPr lang="en-US" sz="3200" b="1" dirty="0" err="1">
                <a:ln w="18000">
                  <a:solidFill>
                    <a:srgbClr val="00B0F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Eosinophils</a:t>
            </a:r>
            <a:endParaRPr lang="ar-JO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625DB3-97E9-487F-9525-11E00E7CF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52513"/>
            <a:ext cx="5724525" cy="5616575"/>
          </a:xfrm>
        </p:spPr>
        <p:txBody>
          <a:bodyPr/>
          <a:lstStyle/>
          <a:p>
            <a:pPr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en-US" altLang="en-US" sz="2400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 Differential count</a:t>
            </a:r>
            <a:r>
              <a:rPr lang="en-US" sz="24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altLang="en-US" sz="2400" b="1" dirty="0"/>
              <a:t>: </a:t>
            </a:r>
            <a:r>
              <a:rPr lang="en-US" alt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1- 4%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  <a:cs typeface="Arial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4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 Size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=</a:t>
            </a:r>
            <a:r>
              <a:rPr lang="en-US" alt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12-15</a:t>
            </a:r>
            <a:r>
              <a:rPr lang="en-US" altLang="en-US" sz="2400" b="1" dirty="0">
                <a:latin typeface="Arial Black" panose="020B0A04020102020204" pitchFamily="34" charset="0"/>
              </a:rPr>
              <a:t> </a:t>
            </a:r>
            <a:r>
              <a:rPr lang="en-US" altLang="en-US" sz="2400" b="1" dirty="0"/>
              <a:t>microns.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dirty="0">
                <a:latin typeface="Arial Black" pitchFamily="34" charset="0"/>
              </a:rPr>
              <a:t> Shape:  </a:t>
            </a:r>
            <a:r>
              <a:rPr lang="en-US" sz="2400" dirty="0"/>
              <a:t>rounded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400" dirty="0"/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altLang="en-US" sz="2400" b="1" u="sng" dirty="0">
                <a:latin typeface="Arial Black" panose="020B0A04020102020204" pitchFamily="34" charset="0"/>
              </a:rPr>
              <a:t> L.M 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en-US" sz="2400" b="1" dirty="0"/>
              <a:t>*</a:t>
            </a:r>
            <a:r>
              <a:rPr lang="en-US" altLang="en-US" sz="2400" b="1" dirty="0">
                <a:cs typeface="+mj-cs"/>
              </a:rPr>
              <a:t>Nucleus: </a:t>
            </a:r>
            <a:r>
              <a:rPr lang="en-US" altLang="en-US" sz="2400" b="1" dirty="0" err="1">
                <a:cs typeface="+mj-cs"/>
              </a:rPr>
              <a:t>bilobulated</a:t>
            </a:r>
            <a:r>
              <a:rPr lang="en-US" altLang="en-US" sz="2400" b="1" dirty="0">
                <a:cs typeface="+mj-cs"/>
              </a:rPr>
              <a:t> with thick chromatin thread (C- shape ).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en-US" sz="2400" b="1" u="sng" dirty="0">
              <a:latin typeface="Arial Black" panose="020B0A04020102020204" pitchFamily="34" charset="0"/>
              <a:cs typeface="+mj-cs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en-US" altLang="en-US" sz="2400" b="1" dirty="0">
                <a:cs typeface="+mj-cs"/>
              </a:rPr>
              <a:t>*Cytoplasm contains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altLang="en-US" sz="2400" b="1" dirty="0">
                <a:cs typeface="+mj-cs"/>
              </a:rPr>
              <a:t>  large  </a:t>
            </a:r>
            <a:r>
              <a:rPr lang="en-US" altLang="en-US" sz="2400" b="1" dirty="0">
                <a:solidFill>
                  <a:srgbClr val="FF0000"/>
                </a:solidFill>
                <a:cs typeface="+mj-cs"/>
              </a:rPr>
              <a:t>specific acidophilic granules.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altLang="en-US" sz="2400" b="1" dirty="0">
              <a:solidFill>
                <a:srgbClr val="FF0000"/>
              </a:solidFill>
              <a:cs typeface="+mj-cs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altLang="en-US" sz="2400" b="1" dirty="0">
                <a:cs typeface="+mj-cs"/>
              </a:rPr>
              <a:t>  Few </a:t>
            </a:r>
            <a:r>
              <a:rPr lang="en-US" altLang="en-US" sz="2400" b="1" dirty="0" err="1">
                <a:cs typeface="+mj-cs"/>
              </a:rPr>
              <a:t>azurophilic</a:t>
            </a:r>
            <a:r>
              <a:rPr lang="en-US" altLang="en-US" sz="2400" b="1" dirty="0">
                <a:cs typeface="+mj-cs"/>
              </a:rPr>
              <a:t> granules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7588" name="عنصر نائب للتاريخ 4">
            <a:extLst>
              <a:ext uri="{FF2B5EF4-FFF2-40B4-BE49-F238E27FC236}">
                <a16:creationId xmlns:a16="http://schemas.microsoft.com/office/drawing/2014/main" id="{ECC903A4-805B-44D4-BEA4-CAFC3286C83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ar-EG" altLang="en-US" sz="1400">
                <a:solidFill>
                  <a:srgbClr val="000000"/>
                </a:solidFill>
                <a:latin typeface="Arial" panose="020B0604020202020204" pitchFamily="34" charset="0"/>
              </a:rPr>
              <a:t>2016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7589" name="عنصر نائب لرقم الشريحة 6">
            <a:extLst>
              <a:ext uri="{FF2B5EF4-FFF2-40B4-BE49-F238E27FC236}">
                <a16:creationId xmlns:a16="http://schemas.microsoft.com/office/drawing/2014/main" id="{F78BD9D2-6936-469A-A7A1-2618E42A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177A2FE-C0C8-4959-BECF-58CCE68EA789}" type="slidenum">
              <a:rPr lang="ar-SA" altLang="en-US" sz="900">
                <a:solidFill>
                  <a:srgbClr val="898989"/>
                </a:solidFill>
              </a:rPr>
              <a:pPr/>
              <a:t>35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pic>
        <p:nvPicPr>
          <p:cNvPr id="67590" name="Picture 4" descr="blood1">
            <a:extLst>
              <a:ext uri="{FF2B5EF4-FFF2-40B4-BE49-F238E27FC236}">
                <a16:creationId xmlns:a16="http://schemas.microsoft.com/office/drawing/2014/main" id="{3AF406C1-B28D-416F-BCF4-B0C368FDAF7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" r="20692" b="8128"/>
          <a:stretch>
            <a:fillRect/>
          </a:stretch>
        </p:blipFill>
        <p:spPr>
          <a:xfrm>
            <a:off x="5651500" y="1125538"/>
            <a:ext cx="3384550" cy="2519362"/>
          </a:xfrm>
          <a:noFill/>
        </p:spPr>
      </p:pic>
      <p:pic>
        <p:nvPicPr>
          <p:cNvPr id="67591" name="Picture 4" descr="C:\Users\MCC\Desktop\rlIP3v.XMeERZVOndl5K3A.png">
            <a:extLst>
              <a:ext uri="{FF2B5EF4-FFF2-40B4-BE49-F238E27FC236}">
                <a16:creationId xmlns:a16="http://schemas.microsoft.com/office/drawing/2014/main" id="{344096B8-A659-465A-9902-ABD60D98F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686175"/>
            <a:ext cx="3455987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582980-2AE2-4775-A70E-839890B0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2133"/>
            <a:ext cx="7886700" cy="1030603"/>
          </a:xfrm>
        </p:spPr>
        <p:txBody>
          <a:bodyPr/>
          <a:lstStyle/>
          <a:p>
            <a:pPr>
              <a:defRPr/>
            </a:pPr>
            <a:r>
              <a:rPr lang="en-US" sz="3200" b="1" dirty="0" err="1">
                <a:ln w="18000">
                  <a:solidFill>
                    <a:srgbClr val="00B0F0"/>
                  </a:solidFill>
                  <a:prstDash val="solid"/>
                  <a:miter lim="800000"/>
                </a:ln>
                <a:latin typeface="Arial Black" pitchFamily="34" charset="0"/>
              </a:rPr>
              <a:t>Eosinophils</a:t>
            </a:r>
            <a:endParaRPr lang="ar-JO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22BA4D4-B45E-4140-88B9-0FC454DB7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01700"/>
            <a:ext cx="4356100" cy="42481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rgbClr val="CE9964"/>
              </a:buClr>
              <a:buFont typeface="Arial" pitchFamily="34" charset="0"/>
              <a:buNone/>
              <a:defRPr/>
            </a:pPr>
            <a:r>
              <a:rPr lang="en-US" altLang="en-US" b="1" u="sng" dirty="0">
                <a:solidFill>
                  <a:srgbClr val="402000"/>
                </a:solidFill>
                <a:latin typeface="Arial Black" panose="020B0A04020102020204" pitchFamily="34" charset="0"/>
              </a:rPr>
              <a:t>E.M:</a:t>
            </a:r>
          </a:p>
          <a:p>
            <a:pPr eaLnBrk="1" fontAlgn="auto" hangingPunct="1">
              <a:spcAft>
                <a:spcPts val="0"/>
              </a:spcAft>
              <a:buClr>
                <a:srgbClr val="CE9964"/>
              </a:buClr>
              <a:buFont typeface="Arial" pitchFamily="34" charset="0"/>
              <a:buNone/>
              <a:defRPr/>
            </a:pPr>
            <a:r>
              <a:rPr lang="en-US" altLang="en-US" sz="2400" dirty="0" err="1">
                <a:solidFill>
                  <a:srgbClr val="402000"/>
                </a:solidFill>
                <a:latin typeface="Arial Black" panose="020B0A04020102020204" pitchFamily="34" charset="0"/>
                <a:cs typeface="+mj-cs"/>
              </a:rPr>
              <a:t>Multilobed</a:t>
            </a:r>
            <a:r>
              <a:rPr lang="en-US" altLang="en-US" sz="2400" dirty="0">
                <a:solidFill>
                  <a:srgbClr val="402000"/>
                </a:solidFill>
                <a:latin typeface="Arial Black" panose="020B0A04020102020204" pitchFamily="34" charset="0"/>
                <a:cs typeface="+mj-cs"/>
              </a:rPr>
              <a:t> nucleus </a:t>
            </a:r>
          </a:p>
          <a:p>
            <a:pPr eaLnBrk="1" fontAlgn="auto" hangingPunct="1">
              <a:spcAft>
                <a:spcPts val="0"/>
              </a:spcAft>
              <a:buClr>
                <a:srgbClr val="CE9964"/>
              </a:buClr>
              <a:buFont typeface="Wingdings" pitchFamily="2" charset="2"/>
              <a:buChar char="Ø"/>
              <a:defRPr/>
            </a:pPr>
            <a:r>
              <a:rPr lang="en-US" altLang="en-US" sz="2000" dirty="0">
                <a:solidFill>
                  <a:srgbClr val="402000"/>
                </a:solidFill>
              </a:rPr>
              <a:t> </a:t>
            </a:r>
            <a:r>
              <a:rPr lang="en-US" altLang="en-US" sz="2000" dirty="0"/>
              <a:t>Cytoplasm contains  also glycogen, some mitochondria, </a:t>
            </a:r>
            <a:r>
              <a:rPr lang="en-US" altLang="en-US" sz="2000" dirty="0" err="1"/>
              <a:t>rER</a:t>
            </a:r>
            <a:r>
              <a:rPr lang="en-US" altLang="en-US" sz="2000" dirty="0"/>
              <a:t>, &amp; </a:t>
            </a:r>
            <a:r>
              <a:rPr lang="en-US" altLang="en-US" sz="2000" dirty="0" err="1"/>
              <a:t>sER</a:t>
            </a:r>
            <a:endParaRPr lang="en-US" altLang="en-US" sz="2000" u="sng" dirty="0">
              <a:latin typeface="Arial Black" panose="020B0A04020102020204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CE9964"/>
              </a:buClr>
              <a:buFont typeface="Wingdings" pitchFamily="2" charset="2"/>
              <a:buChar char="Ø"/>
              <a:defRPr/>
            </a:pPr>
            <a:r>
              <a:rPr lang="en-US" altLang="en-US" sz="2000" dirty="0">
                <a:cs typeface="+mj-cs"/>
              </a:rPr>
              <a:t> Specific granules with crystalloid dense</a:t>
            </a:r>
            <a:r>
              <a:rPr lang="en-US" altLang="en-US" sz="2000" u="sng" dirty="0">
                <a:cs typeface="+mj-cs"/>
              </a:rPr>
              <a:t> </a:t>
            </a:r>
            <a:r>
              <a:rPr lang="en-US" altLang="en-US" sz="2000" dirty="0">
                <a:cs typeface="+mj-cs"/>
              </a:rPr>
              <a:t>cores contain many hydrolytic enzymes.</a:t>
            </a:r>
          </a:p>
          <a:p>
            <a:pPr eaLnBrk="1" fontAlgn="auto" hangingPunct="1">
              <a:spcAft>
                <a:spcPts val="0"/>
              </a:spcAft>
              <a:buClr>
                <a:srgbClr val="CE9964"/>
              </a:buClr>
              <a:buFont typeface="Wingdings" pitchFamily="2" charset="2"/>
              <a:buChar char="Ø"/>
              <a:defRPr/>
            </a:pPr>
            <a:r>
              <a:rPr lang="en-US" altLang="en-US" sz="2000" dirty="0">
                <a:cs typeface="+mj-cs"/>
              </a:rPr>
              <a:t> Few non specific granules (primary lysosomes)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sz="2000" b="1" dirty="0">
              <a:solidFill>
                <a:srgbClr val="402000"/>
              </a:solidFill>
              <a:cs typeface="+mj-cs"/>
            </a:endParaRPr>
          </a:p>
          <a:p>
            <a:pPr>
              <a:defRPr/>
            </a:pPr>
            <a:endParaRPr lang="ar-JO" dirty="0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7527B49-8B71-4BC6-AE70-F685FB2B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0263" y="981075"/>
            <a:ext cx="4465637" cy="5281613"/>
          </a:xfrm>
        </p:spPr>
        <p:txBody>
          <a:bodyPr/>
          <a:lstStyle/>
          <a:p>
            <a:pPr marL="0" indent="0" eaLnBrk="1" fontAlgn="t" hangingPunct="1">
              <a:buFont typeface="Arial" pitchFamily="34" charset="0"/>
              <a:buNone/>
              <a:defRPr/>
            </a:pPr>
            <a:r>
              <a:rPr lang="en-US" sz="24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j-cs"/>
              </a:rPr>
              <a:t>1-  </a:t>
            </a:r>
            <a:r>
              <a:rPr lang="en-US" sz="2400" b="1" dirty="0">
                <a:latin typeface="Arial Black" pitchFamily="34" charset="0"/>
                <a:cs typeface="+mj-cs"/>
              </a:rPr>
              <a:t>specific granules</a:t>
            </a:r>
            <a:endParaRPr lang="ar-JO" sz="2400" dirty="0">
              <a:latin typeface="Arial Black" pitchFamily="34" charset="0"/>
              <a:cs typeface="+mj-cs"/>
            </a:endParaRPr>
          </a:p>
          <a:p>
            <a:pPr eaLnBrk="1" fontAlgn="t" hangingPunct="1">
              <a:buFont typeface="Wingdings" pitchFamily="2" charset="2"/>
              <a:buChar char="Ø"/>
              <a:defRPr/>
            </a:pPr>
            <a:r>
              <a:rPr lang="en-US" sz="2400" dirty="0">
                <a:cs typeface="+mj-cs"/>
              </a:rPr>
              <a:t> Large</a:t>
            </a:r>
            <a:endParaRPr lang="ar-JO" sz="2400" dirty="0">
              <a:cs typeface="+mj-cs"/>
            </a:endParaRPr>
          </a:p>
          <a:p>
            <a:pPr eaLnBrk="1" fontAlgn="t" hangingPunct="1">
              <a:buFont typeface="Wingdings" pitchFamily="2" charset="2"/>
              <a:buChar char="Ø"/>
              <a:defRPr/>
            </a:pPr>
            <a:r>
              <a:rPr lang="en-US" sz="2400" dirty="0">
                <a:cs typeface="+mj-cs"/>
              </a:rPr>
              <a:t> ovoid</a:t>
            </a:r>
            <a:endParaRPr lang="ar-JO" sz="2400" dirty="0">
              <a:cs typeface="+mj-cs"/>
            </a:endParaRPr>
          </a:p>
          <a:p>
            <a:pPr eaLnBrk="1" fontAlgn="t" hangingPunct="1">
              <a:buFont typeface="Wingdings" pitchFamily="2" charset="2"/>
              <a:buChar char="Ø"/>
              <a:defRPr/>
            </a:pPr>
            <a:r>
              <a:rPr lang="en-US" sz="2400" dirty="0">
                <a:cs typeface="+mj-cs"/>
              </a:rPr>
              <a:t> crystalloid core</a:t>
            </a:r>
            <a:endParaRPr lang="ar-JO" sz="2400" dirty="0">
              <a:cs typeface="+mj-cs"/>
            </a:endParaRPr>
          </a:p>
          <a:p>
            <a:pPr eaLnBrk="1" fontAlgn="t" hangingPunct="1">
              <a:buFont typeface="Wingdings" pitchFamily="2" charset="2"/>
              <a:buChar char="Ø"/>
              <a:defRPr/>
            </a:pPr>
            <a:r>
              <a:rPr lang="en-US" sz="2400" dirty="0">
                <a:cs typeface="+mj-cs"/>
              </a:rPr>
              <a:t> Functional proteins &amp; enzymes</a:t>
            </a:r>
            <a:endParaRPr lang="ar-JO" sz="2400" dirty="0">
              <a:cs typeface="+mj-cs"/>
            </a:endParaRPr>
          </a:p>
          <a:p>
            <a:pPr eaLnBrk="1" fontAlgn="t" hangingPunct="1">
              <a:buFont typeface="Wingdings" pitchFamily="2" charset="2"/>
              <a:buChar char="Ø"/>
              <a:defRPr/>
            </a:pPr>
            <a:r>
              <a:rPr lang="en-US" sz="2400" dirty="0">
                <a:cs typeface="+mj-cs"/>
              </a:rPr>
              <a:t> Histaminase</a:t>
            </a:r>
            <a:endParaRPr lang="ar-JO" sz="2400" dirty="0">
              <a:cs typeface="+mj-cs"/>
            </a:endParaRPr>
          </a:p>
          <a:p>
            <a:pPr eaLnBrk="1" fontAlgn="t" hangingPunct="1">
              <a:buFont typeface="Wingdings" pitchFamily="2" charset="2"/>
              <a:buChar char="Ø"/>
              <a:defRPr/>
            </a:pPr>
            <a:r>
              <a:rPr lang="en-US" sz="2400" dirty="0">
                <a:cs typeface="+mj-cs"/>
              </a:rPr>
              <a:t> Eosinophil peroxidase</a:t>
            </a:r>
            <a:endParaRPr lang="ar-JO" sz="2400" dirty="0">
              <a:cs typeface="+mj-cs"/>
            </a:endParaRPr>
          </a:p>
          <a:p>
            <a:pPr marL="0" indent="0" eaLnBrk="1" fontAlgn="t" hangingPunct="1">
              <a:buFont typeface="Arial" pitchFamily="34" charset="0"/>
              <a:buNone/>
              <a:defRPr/>
            </a:pPr>
            <a:r>
              <a:rPr lang="en-US" sz="24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j-cs"/>
              </a:rPr>
              <a:t>2- </a:t>
            </a:r>
            <a:r>
              <a:rPr lang="en-US" sz="2400" b="1" dirty="0" err="1">
                <a:latin typeface="Arial Black" pitchFamily="34" charset="0"/>
                <a:cs typeface="+mj-cs"/>
              </a:rPr>
              <a:t>azurophilic</a:t>
            </a:r>
            <a:r>
              <a:rPr lang="en-US" sz="2400" b="1" dirty="0">
                <a:latin typeface="Arial Black" pitchFamily="34" charset="0"/>
                <a:cs typeface="+mj-cs"/>
              </a:rPr>
              <a:t> granules</a:t>
            </a:r>
            <a:endParaRPr lang="ar-JO" sz="2400" dirty="0">
              <a:latin typeface="Arial Black" pitchFamily="34" charset="0"/>
              <a:cs typeface="+mj-cs"/>
            </a:endParaRPr>
          </a:p>
          <a:p>
            <a:pPr eaLnBrk="1" fontAlgn="t" hangingPunct="1">
              <a:defRPr/>
            </a:pPr>
            <a:r>
              <a:rPr lang="en-US" sz="2400" dirty="0">
                <a:cs typeface="+mj-cs"/>
              </a:rPr>
              <a:t>Small</a:t>
            </a:r>
            <a:endParaRPr lang="ar-JO" sz="2400" dirty="0">
              <a:cs typeface="+mj-cs"/>
            </a:endParaRPr>
          </a:p>
          <a:p>
            <a:pPr eaLnBrk="1" fontAlgn="t" hangingPunct="1">
              <a:defRPr/>
            </a:pPr>
            <a:r>
              <a:rPr lang="en-US" sz="2400" dirty="0">
                <a:cs typeface="+mj-cs"/>
              </a:rPr>
              <a:t>spherical</a:t>
            </a:r>
            <a:endParaRPr lang="ar-JO" sz="2400" dirty="0">
              <a:cs typeface="+mj-cs"/>
            </a:endParaRPr>
          </a:p>
          <a:p>
            <a:pPr eaLnBrk="1" fontAlgn="t" hangingPunct="1">
              <a:defRPr/>
            </a:pPr>
            <a:r>
              <a:rPr lang="en-US" sz="2400" dirty="0" err="1">
                <a:cs typeface="+mj-cs"/>
              </a:rPr>
              <a:t>Lysosomal</a:t>
            </a:r>
            <a:r>
              <a:rPr lang="en-US" sz="2400" dirty="0">
                <a:cs typeface="+mj-cs"/>
              </a:rPr>
              <a:t>  hydrolytic enzymes</a:t>
            </a:r>
            <a:endParaRPr lang="ar-JO" sz="2400" dirty="0">
              <a:cs typeface="+mj-cs"/>
            </a:endParaRPr>
          </a:p>
          <a:p>
            <a:pPr>
              <a:defRPr/>
            </a:pPr>
            <a:endParaRPr lang="ar-JO" sz="2400" dirty="0">
              <a:cs typeface="+mj-cs"/>
            </a:endParaRPr>
          </a:p>
        </p:txBody>
      </p:sp>
      <p:sp>
        <p:nvSpPr>
          <p:cNvPr id="68613" name="عنصر نائب لرقم الشريحة 6">
            <a:extLst>
              <a:ext uri="{FF2B5EF4-FFF2-40B4-BE49-F238E27FC236}">
                <a16:creationId xmlns:a16="http://schemas.microsoft.com/office/drawing/2014/main" id="{7537EFA6-0CF0-439B-AE3D-7827BE8D4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99CC14C-9A07-4E06-8A0F-498F0E6AC3C9}" type="slidenum">
              <a:rPr lang="ar-SA" altLang="en-US" sz="900">
                <a:solidFill>
                  <a:srgbClr val="898989"/>
                </a:solidFill>
              </a:rPr>
              <a:pPr/>
              <a:t>36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pic>
        <p:nvPicPr>
          <p:cNvPr id="68614" name="Picture 3" descr="C:\WINDOWS\TEMP\~AUT0008.bmp">
            <a:extLst>
              <a:ext uri="{FF2B5EF4-FFF2-40B4-BE49-F238E27FC236}">
                <a16:creationId xmlns:a16="http://schemas.microsoft.com/office/drawing/2014/main" id="{D296FB15-6B1A-4670-9713-4B6E58AE1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4"/>
          <a:stretch>
            <a:fillRect/>
          </a:stretch>
        </p:blipFill>
        <p:spPr bwMode="auto">
          <a:xfrm>
            <a:off x="179388" y="4652963"/>
            <a:ext cx="38163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27">
            <a:extLst>
              <a:ext uri="{FF2B5EF4-FFF2-40B4-BE49-F238E27FC236}">
                <a16:creationId xmlns:a16="http://schemas.microsoft.com/office/drawing/2014/main" id="{A209A540-A41C-4219-9389-9E591013630D}"/>
              </a:ext>
            </a:extLst>
          </p:cNvPr>
          <p:cNvSpPr/>
          <p:nvPr/>
        </p:nvSpPr>
        <p:spPr>
          <a:xfrm>
            <a:off x="8396288" y="5019675"/>
            <a:ext cx="214312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3" name="Oval 27">
            <a:extLst>
              <a:ext uri="{FF2B5EF4-FFF2-40B4-BE49-F238E27FC236}">
                <a16:creationId xmlns:a16="http://schemas.microsoft.com/office/drawing/2014/main" id="{999F82FD-12A7-4629-AA37-0B4AEC9EE08B}"/>
              </a:ext>
            </a:extLst>
          </p:cNvPr>
          <p:cNvSpPr/>
          <p:nvPr/>
        </p:nvSpPr>
        <p:spPr>
          <a:xfrm>
            <a:off x="8267700" y="5254625"/>
            <a:ext cx="258763" cy="1857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4" name="Oval 27">
            <a:extLst>
              <a:ext uri="{FF2B5EF4-FFF2-40B4-BE49-F238E27FC236}">
                <a16:creationId xmlns:a16="http://schemas.microsoft.com/office/drawing/2014/main" id="{EBD6708D-75D6-4E5C-A7B5-EF3BC6CB9216}"/>
              </a:ext>
            </a:extLst>
          </p:cNvPr>
          <p:cNvSpPr/>
          <p:nvPr/>
        </p:nvSpPr>
        <p:spPr>
          <a:xfrm>
            <a:off x="8137525" y="5053013"/>
            <a:ext cx="214313" cy="21431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68618" name="Oval 13">
            <a:extLst>
              <a:ext uri="{FF2B5EF4-FFF2-40B4-BE49-F238E27FC236}">
                <a16:creationId xmlns:a16="http://schemas.microsoft.com/office/drawing/2014/main" id="{E82FBC86-91B4-463A-9DB1-8AC3C8C65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1477963"/>
            <a:ext cx="1295400" cy="4318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rtl="1"/>
            <a:endParaRPr lang="en-US" altLang="en-US">
              <a:solidFill>
                <a:srgbClr val="402000"/>
              </a:solidFill>
            </a:endParaRPr>
          </a:p>
        </p:txBody>
      </p:sp>
      <p:sp>
        <p:nvSpPr>
          <p:cNvPr id="68619" name="Oval 13">
            <a:extLst>
              <a:ext uri="{FF2B5EF4-FFF2-40B4-BE49-F238E27FC236}">
                <a16:creationId xmlns:a16="http://schemas.microsoft.com/office/drawing/2014/main" id="{9297619F-7919-43B6-B24E-2F5580F21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875" y="2097088"/>
            <a:ext cx="1584325" cy="360362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rtl="1"/>
            <a:endParaRPr lang="en-US" altLang="en-US">
              <a:solidFill>
                <a:srgbClr val="402000"/>
              </a:solidFill>
            </a:endParaRPr>
          </a:p>
        </p:txBody>
      </p:sp>
      <p:sp>
        <p:nvSpPr>
          <p:cNvPr id="68620" name="Oval 13">
            <a:extLst>
              <a:ext uri="{FF2B5EF4-FFF2-40B4-BE49-F238E27FC236}">
                <a16:creationId xmlns:a16="http://schemas.microsoft.com/office/drawing/2014/main" id="{CE654CC5-D291-49AC-90FD-78A9FAA1F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1654175"/>
            <a:ext cx="1584325" cy="360363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rtl="1"/>
            <a:endParaRPr lang="en-US" altLang="en-US">
              <a:solidFill>
                <a:srgbClr val="402000"/>
              </a:solidFill>
            </a:endParaRPr>
          </a:p>
        </p:txBody>
      </p:sp>
      <p:sp>
        <p:nvSpPr>
          <p:cNvPr id="68621" name="Line 14">
            <a:extLst>
              <a:ext uri="{FF2B5EF4-FFF2-40B4-BE49-F238E27FC236}">
                <a16:creationId xmlns:a16="http://schemas.microsoft.com/office/drawing/2014/main" id="{DED15405-426B-4BB9-895A-FEE7C0DA17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1413" y="1682750"/>
            <a:ext cx="1222375" cy="317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2" name="Line 14">
            <a:extLst>
              <a:ext uri="{FF2B5EF4-FFF2-40B4-BE49-F238E27FC236}">
                <a16:creationId xmlns:a16="http://schemas.microsoft.com/office/drawing/2014/main" id="{81EF3B15-5F16-41B8-AD4A-5FFAC53684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7088" y="1817688"/>
            <a:ext cx="1584325" cy="317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3" name="Line 14">
            <a:extLst>
              <a:ext uri="{FF2B5EF4-FFF2-40B4-BE49-F238E27FC236}">
                <a16:creationId xmlns:a16="http://schemas.microsoft.com/office/drawing/2014/main" id="{39B0DFA4-C656-467E-8374-B996CF4DEA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3875" y="2276475"/>
            <a:ext cx="1522413" cy="317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Oval 27">
            <a:extLst>
              <a:ext uri="{FF2B5EF4-FFF2-40B4-BE49-F238E27FC236}">
                <a16:creationId xmlns:a16="http://schemas.microsoft.com/office/drawing/2014/main" id="{84DA3BAF-6225-4789-921B-4BDEA5B9AB33}"/>
              </a:ext>
            </a:extLst>
          </p:cNvPr>
          <p:cNvSpPr/>
          <p:nvPr/>
        </p:nvSpPr>
        <p:spPr>
          <a:xfrm>
            <a:off x="7927975" y="4838700"/>
            <a:ext cx="214313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25" name="Oval 27">
            <a:extLst>
              <a:ext uri="{FF2B5EF4-FFF2-40B4-BE49-F238E27FC236}">
                <a16:creationId xmlns:a16="http://schemas.microsoft.com/office/drawing/2014/main" id="{4BE63717-3E75-45CB-825F-0E758241EB74}"/>
              </a:ext>
            </a:extLst>
          </p:cNvPr>
          <p:cNvSpPr/>
          <p:nvPr/>
        </p:nvSpPr>
        <p:spPr>
          <a:xfrm>
            <a:off x="8289925" y="4838700"/>
            <a:ext cx="214313" cy="1762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007C7E-20B2-43BF-8D82-61470CDF6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3" y="188641"/>
            <a:ext cx="7886700" cy="936104"/>
          </a:xfrm>
        </p:spPr>
        <p:txBody>
          <a:bodyPr/>
          <a:lstStyle/>
          <a:p>
            <a:pPr>
              <a:defRPr/>
            </a:pPr>
            <a:r>
              <a:rPr lang="en-US" sz="3600" b="1" dirty="0" err="1">
                <a:ln w="18000">
                  <a:solidFill>
                    <a:srgbClr val="00B0F0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Eosinophils</a:t>
            </a:r>
            <a:br>
              <a:rPr lang="en-US" sz="3600" b="1" dirty="0">
                <a:ln w="18000">
                  <a:solidFill>
                    <a:srgbClr val="00B0F0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</a:br>
            <a:endParaRPr lang="ar-JO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980E598-78B1-4830-8014-884C19EC5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836712"/>
            <a:ext cx="5034982" cy="288223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sz="2000" b="1" dirty="0">
                <a:ln w="18000">
                  <a:solidFill>
                    <a:srgbClr val="00B0F0"/>
                  </a:solidFill>
                  <a:prstDash val="solid"/>
                  <a:miter lim="800000"/>
                </a:ln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Function of </a:t>
            </a:r>
            <a:r>
              <a:rPr lang="en-US" sz="2000" b="1" dirty="0" err="1">
                <a:ln w="18000">
                  <a:solidFill>
                    <a:srgbClr val="00B0F0"/>
                  </a:solidFill>
                  <a:prstDash val="solid"/>
                  <a:miter lim="800000"/>
                </a:ln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Eosinophils</a:t>
            </a:r>
            <a:endParaRPr lang="en-US" sz="2000" b="1" dirty="0">
              <a:ln w="18000">
                <a:solidFill>
                  <a:srgbClr val="00B0F0"/>
                </a:solidFill>
                <a:prstDash val="solid"/>
                <a:miter lim="800000"/>
              </a:ln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Migrate to mucosa of GIT, respiratory,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genito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-urinary&amp; skin.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▼ ▼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regulation of allergic reactions.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Parasitic infestation.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(Not phagocytic)</a:t>
            </a:r>
            <a:endParaRPr lang="en-US" sz="24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en-US" sz="2000" b="1" dirty="0">
              <a:ln w="18000">
                <a:solidFill>
                  <a:srgbClr val="00B0F0"/>
                </a:solidFill>
                <a:prstDash val="solid"/>
                <a:miter lim="800000"/>
              </a:ln>
              <a:solidFill>
                <a:prstClr val="black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DC0963B-F29D-49DA-B66F-536628E8F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0368" y="3068960"/>
            <a:ext cx="5143632" cy="3528392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sz="2400" dirty="0">
                <a:ln w="18000">
                  <a:solidFill>
                    <a:srgbClr val="00B0F0"/>
                  </a:solidFill>
                  <a:prstDash val="solid"/>
                  <a:miter lim="800000"/>
                </a:ln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Abnormal Eosinophil Count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Eosinophilia: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Allergic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 bronchial asthma,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urticaria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Parasitic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infestations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Bilharziasis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Eosinopenia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Steroid therapy. Bone marrow depression.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ar-JO" dirty="0"/>
          </a:p>
        </p:txBody>
      </p:sp>
      <p:pic>
        <p:nvPicPr>
          <p:cNvPr id="69637" name="Picture 2" descr="C:\Users\Alex Computer\Pictures\blood&amp; lymph\pollen-helps-allergies-phot.jpg">
            <a:extLst>
              <a:ext uri="{FF2B5EF4-FFF2-40B4-BE49-F238E27FC236}">
                <a16:creationId xmlns:a16="http://schemas.microsoft.com/office/drawing/2014/main" id="{BC9C5600-A6B2-4C4E-A16A-8C8A1ED2E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860800"/>
            <a:ext cx="223202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2" descr="http://edurston.files.wordpress.com/2010/01/copulating_schistosomes.gif">
            <a:extLst>
              <a:ext uri="{FF2B5EF4-FFF2-40B4-BE49-F238E27FC236}">
                <a16:creationId xmlns:a16="http://schemas.microsoft.com/office/drawing/2014/main" id="{696C7B79-1482-4C6C-B15B-B482E4509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860800"/>
            <a:ext cx="1584325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2" descr="http://faculty.ccbcmd.edu/courses/bio141/lecguide/unit5/intro/t4cell/images/u3fig2t.jpg">
            <a:extLst>
              <a:ext uri="{FF2B5EF4-FFF2-40B4-BE49-F238E27FC236}">
                <a16:creationId xmlns:a16="http://schemas.microsoft.com/office/drawing/2014/main" id="{4E639640-FEBD-4A5B-8119-EAFA91204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60350"/>
            <a:ext cx="345598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12B9756-00A4-4035-8F91-574070E0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n w="180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latin typeface="Arial Black" pitchFamily="34" charset="0"/>
              </a:rPr>
              <a:t>Basophils</a:t>
            </a:r>
            <a:br>
              <a:rPr lang="en-US" sz="3200" dirty="0">
                <a:ln w="180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latin typeface="Arial Black" pitchFamily="34" charset="0"/>
              </a:rPr>
            </a:br>
            <a:r>
              <a:rPr lang="en-US" sz="2400" dirty="0">
                <a:ln w="180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latin typeface="Arial Black" pitchFamily="34" charset="0"/>
              </a:rPr>
              <a:t>Mast cell of the blood </a:t>
            </a:r>
            <a:endParaRPr lang="ar-JO" sz="2400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1942AED-A7C9-4EE8-A3C6-1A24CC7BE0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" y="1341438"/>
            <a:ext cx="4984750" cy="52562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altLang="en-US" sz="2400" b="1" dirty="0">
                <a:latin typeface="Arial Black" pitchFamily="34" charset="0"/>
              </a:rPr>
              <a:t> Differential count : </a:t>
            </a:r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½ - 1%</a:t>
            </a:r>
            <a:endParaRPr lang="en-US" altLang="en-US" sz="2400" b="1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400" dirty="0">
                <a:latin typeface="Arial Black" pitchFamily="34" charset="0"/>
              </a:rPr>
              <a:t> Size : 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10 </a:t>
            </a:r>
            <a:r>
              <a:rPr lang="en-US" sz="2400" dirty="0"/>
              <a:t>microns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400" b="1" dirty="0">
                <a:latin typeface="Arial Black" panose="020B0A04020102020204" pitchFamily="34" charset="0"/>
              </a:rPr>
              <a:t> Shape : </a:t>
            </a:r>
            <a:r>
              <a:rPr lang="en-US" sz="2400" dirty="0">
                <a:latin typeface="Arial Black" panose="020B0A04020102020204" pitchFamily="34" charset="0"/>
                <a:cs typeface="+mj-cs"/>
              </a:rPr>
              <a:t>Rounded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400" b="1" u="sng" dirty="0">
                <a:solidFill>
                  <a:srgbClr val="FF0000"/>
                </a:solidFill>
                <a:latin typeface="Arial Black" pitchFamily="34" charset="0"/>
              </a:rPr>
              <a:t> LM: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latin typeface="Arial Black" pitchFamily="34" charset="0"/>
              </a:rPr>
              <a:t> Nucleus:</a:t>
            </a:r>
            <a:r>
              <a:rPr lang="en-US" sz="2400" dirty="0">
                <a:latin typeface="Arial Black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dirty="0"/>
              <a:t> </a:t>
            </a:r>
            <a:r>
              <a:rPr lang="en-US" sz="2400" dirty="0" err="1"/>
              <a:t>Bilobed</a:t>
            </a:r>
            <a:r>
              <a:rPr lang="en-US" sz="2400" dirty="0"/>
              <a:t>, (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S-shaped)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obscured </a:t>
            </a:r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  <a:cs typeface="+mj-cs"/>
              </a:rPr>
              <a:t>by the granules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Arial Black" pitchFamily="34" charset="0"/>
              </a:rPr>
              <a:t> Cytoplasm: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b="1" dirty="0"/>
              <a:t>abundant deep blue granules.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Metachromasia</a:t>
            </a:r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.</a:t>
            </a:r>
          </a:p>
          <a:p>
            <a:pPr>
              <a:defRPr/>
            </a:pPr>
            <a:endParaRPr lang="ar-JO" sz="2400" dirty="0"/>
          </a:p>
        </p:txBody>
      </p:sp>
      <p:sp>
        <p:nvSpPr>
          <p:cNvPr id="70660" name="عنصر نائب لرقم الشريحة 6">
            <a:extLst>
              <a:ext uri="{FF2B5EF4-FFF2-40B4-BE49-F238E27FC236}">
                <a16:creationId xmlns:a16="http://schemas.microsoft.com/office/drawing/2014/main" id="{EC5AEDA4-1D1C-4DE9-90CC-DC3A26587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A7E2C68-6D4E-4387-B223-A085AAE6FF77}" type="slidenum">
              <a:rPr lang="ar-SA" altLang="en-US" sz="900">
                <a:solidFill>
                  <a:srgbClr val="898989"/>
                </a:solidFill>
              </a:rPr>
              <a:pPr/>
              <a:t>38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pic>
        <p:nvPicPr>
          <p:cNvPr id="70661" name="Picture 3" descr="http://www.md.huji.ac.il/gabi/gifs/img0003.gif">
            <a:extLst>
              <a:ext uri="{FF2B5EF4-FFF2-40B4-BE49-F238E27FC236}">
                <a16:creationId xmlns:a16="http://schemas.microsoft.com/office/drawing/2014/main" id="{BF6222C2-2734-4709-85BE-2285007EF9D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6688" y="333375"/>
            <a:ext cx="2489200" cy="1982788"/>
          </a:xfrm>
          <a:noFill/>
        </p:spPr>
      </p:pic>
      <p:pic>
        <p:nvPicPr>
          <p:cNvPr id="70662" name="Picture 4">
            <a:extLst>
              <a:ext uri="{FF2B5EF4-FFF2-40B4-BE49-F238E27FC236}">
                <a16:creationId xmlns:a16="http://schemas.microsoft.com/office/drawing/2014/main" id="{0DA1A1D7-2316-4268-91A6-F82C64826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00"/>
          <a:stretch>
            <a:fillRect/>
          </a:stretch>
        </p:blipFill>
        <p:spPr bwMode="auto">
          <a:xfrm>
            <a:off x="6443663" y="2420938"/>
            <a:ext cx="247650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0663" name="Picture 2" descr="trom">
            <a:extLst>
              <a:ext uri="{FF2B5EF4-FFF2-40B4-BE49-F238E27FC236}">
                <a16:creationId xmlns:a16="http://schemas.microsoft.com/office/drawing/2014/main" id="{73EE38CD-F7B4-428F-8D4D-79595BED3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94" b="31120"/>
          <a:stretch>
            <a:fillRect/>
          </a:stretch>
        </p:blipFill>
        <p:spPr bwMode="auto">
          <a:xfrm>
            <a:off x="6443663" y="4581525"/>
            <a:ext cx="2476500" cy="208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2" descr="http://test.classconnection.s3.amazonaws.com/642/flashcards/400642/jpg/2_basophil.jpg">
            <a:extLst>
              <a:ext uri="{FF2B5EF4-FFF2-40B4-BE49-F238E27FC236}">
                <a16:creationId xmlns:a16="http://schemas.microsoft.com/office/drawing/2014/main" id="{5E636043-6314-446B-99CB-35F022909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7" r="10770"/>
          <a:stretch>
            <a:fillRect/>
          </a:stretch>
        </p:blipFill>
        <p:spPr bwMode="auto">
          <a:xfrm>
            <a:off x="4356100" y="1852613"/>
            <a:ext cx="18732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عنوان 1">
            <a:extLst>
              <a:ext uri="{FF2B5EF4-FFF2-40B4-BE49-F238E27FC236}">
                <a16:creationId xmlns:a16="http://schemas.microsoft.com/office/drawing/2014/main" id="{97D4EE8B-3588-43B9-A757-B22F580AA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2888"/>
            <a:ext cx="7886700" cy="1325563"/>
          </a:xfrm>
        </p:spPr>
        <p:txBody>
          <a:bodyPr/>
          <a:lstStyle/>
          <a:p>
            <a:pPr algn="l"/>
            <a:r>
              <a:rPr lang="en-US" altLang="en-US" sz="3200" b="1">
                <a:latin typeface="Arial Black" panose="020B0A04020102020204" pitchFamily="34" charset="0"/>
                <a:cs typeface="Times New Roman" panose="02020603050405020304" pitchFamily="18" charset="0"/>
              </a:rPr>
              <a:t>Basophils</a:t>
            </a:r>
            <a:endParaRPr lang="ar-JO" alt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C9FFB93-34C1-4AA4-827E-5F3D8968E5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563" y="762000"/>
            <a:ext cx="4465637" cy="4351338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altLang="en-US" b="1" u="sng" dirty="0">
                <a:latin typeface="Arial Black" pitchFamily="34" charset="0"/>
                <a:cs typeface="Arial" pitchFamily="34" charset="0"/>
              </a:rPr>
              <a:t>E.M.</a:t>
            </a:r>
          </a:p>
          <a:p>
            <a:pPr eaLnBrk="1" hangingPunct="1">
              <a:buFont typeface="Monotype Sorts" pitchFamily="2" charset="2"/>
              <a:buNone/>
              <a:defRPr/>
            </a:pPr>
            <a:r>
              <a:rPr lang="en-US" altLang="en-US" sz="2000" dirty="0">
                <a:cs typeface="Times New Roman" pitchFamily="18" charset="0"/>
              </a:rPr>
              <a:t>*</a:t>
            </a:r>
            <a:r>
              <a:rPr lang="en-US" altLang="en-US" sz="2400" dirty="0" err="1">
                <a:cs typeface="Times New Roman" pitchFamily="18" charset="0"/>
              </a:rPr>
              <a:t>Bilobed</a:t>
            </a:r>
            <a:r>
              <a:rPr lang="en-US" altLang="en-US" sz="2400" dirty="0">
                <a:cs typeface="Times New Roman" pitchFamily="18" charset="0"/>
              </a:rPr>
              <a:t> S shape nucleus</a:t>
            </a:r>
            <a:endParaRPr lang="ar-JO" altLang="en-US" sz="2400" dirty="0">
              <a:cs typeface="Times New Roman" pitchFamily="18" charset="0"/>
            </a:endParaRPr>
          </a:p>
          <a:p>
            <a:pPr eaLnBrk="1" hangingPunct="1">
              <a:buFont typeface="Monotype Sorts" pitchFamily="2" charset="2"/>
              <a:buNone/>
              <a:defRPr/>
            </a:pPr>
            <a:r>
              <a:rPr lang="en-US" altLang="en-US" sz="2400" dirty="0">
                <a:cs typeface="Times New Roman" pitchFamily="18" charset="0"/>
              </a:rPr>
              <a:t>*Multiple large specific granules</a:t>
            </a:r>
          </a:p>
          <a:p>
            <a:pPr eaLnBrk="1" hangingPunct="1">
              <a:buFont typeface="Monotype Sorts" pitchFamily="2" charset="2"/>
              <a:buNone/>
              <a:defRPr/>
            </a:pPr>
            <a:r>
              <a:rPr lang="en-US" altLang="en-US" sz="2400" dirty="0">
                <a:cs typeface="Times New Roman" pitchFamily="18" charset="0"/>
              </a:rPr>
              <a:t>*Few lysosomes (nonspecific granules).</a:t>
            </a:r>
          </a:p>
          <a:p>
            <a:pPr eaLnBrk="1" hangingPunct="1">
              <a:buFont typeface="Monotype Sorts" pitchFamily="2" charset="2"/>
              <a:buNone/>
              <a:defRPr/>
            </a:pPr>
            <a:r>
              <a:rPr lang="en-US" altLang="en-US" sz="2400" dirty="0">
                <a:cs typeface="Arial" pitchFamily="34" charset="0"/>
              </a:rPr>
              <a:t>Mitochondria, ribosomes, glycogen in cytoplasm.</a:t>
            </a:r>
            <a:endParaRPr lang="en-US" altLang="en-US" sz="2400" dirty="0">
              <a:cs typeface="Times New Roman" pitchFamily="18" charset="0"/>
            </a:endParaRPr>
          </a:p>
          <a:p>
            <a:pPr eaLnBrk="1" hangingPunct="1">
              <a:buFont typeface="Monotype Sorts" pitchFamily="2" charset="2"/>
              <a:buNone/>
              <a:defRPr/>
            </a:pPr>
            <a:endParaRPr lang="en-US" altLang="en-US" sz="2000" dirty="0">
              <a:cs typeface="Times New Roman" pitchFamily="18" charset="0"/>
            </a:endParaRP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8F73FA3-DBEE-4666-BA99-9A05CF31E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9338" y="115888"/>
            <a:ext cx="4278312" cy="4351337"/>
          </a:xfrm>
        </p:spPr>
        <p:txBody>
          <a:bodyPr/>
          <a:lstStyle/>
          <a:p>
            <a:pPr marL="0" indent="0" eaLnBrk="1" fontAlgn="t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rgbClr val="00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indent="0" eaLnBrk="1" fontAlgn="t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1-  </a:t>
            </a:r>
            <a:r>
              <a:rPr lang="en-US" sz="2400" b="1" dirty="0">
                <a:solidFill>
                  <a:srgbClr val="000000"/>
                </a:solidFill>
              </a:rPr>
              <a:t>specific granules</a:t>
            </a:r>
            <a:endParaRPr lang="ar-JO" sz="2400" dirty="0"/>
          </a:p>
          <a:p>
            <a:pPr marL="0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large</a:t>
            </a:r>
            <a:endParaRPr lang="ar-JO" sz="2400" dirty="0"/>
          </a:p>
          <a:p>
            <a:pPr marL="0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coarse</a:t>
            </a:r>
            <a:endParaRPr lang="ar-JO" sz="2400" dirty="0"/>
          </a:p>
          <a:p>
            <a:pPr marL="0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Functional histamine, heparin</a:t>
            </a:r>
          </a:p>
          <a:p>
            <a:pPr marL="0" indent="0" eaLnBrk="1" fontAlgn="t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ar-JO" sz="2400" dirty="0"/>
          </a:p>
          <a:p>
            <a:pPr marL="0" indent="0" eaLnBrk="1" fontAlgn="t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 </a:t>
            </a:r>
            <a:r>
              <a:rPr lang="en-US" sz="2400" b="1" dirty="0" err="1">
                <a:solidFill>
                  <a:srgbClr val="000000"/>
                </a:solidFill>
              </a:rPr>
              <a:t>azurophilic</a:t>
            </a:r>
            <a:r>
              <a:rPr lang="en-US" sz="2400" b="1" dirty="0">
                <a:solidFill>
                  <a:srgbClr val="000000"/>
                </a:solidFill>
              </a:rPr>
              <a:t> granules</a:t>
            </a:r>
          </a:p>
          <a:p>
            <a:pPr marL="0" indent="0" eaLnBrk="1" fontAlgn="t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ar-JO" sz="2400" dirty="0"/>
          </a:p>
          <a:p>
            <a:pPr marL="0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0000"/>
                </a:solidFill>
              </a:rPr>
              <a:t>Lysosomal</a:t>
            </a:r>
            <a:r>
              <a:rPr lang="en-US" sz="2400" dirty="0">
                <a:solidFill>
                  <a:srgbClr val="000000"/>
                </a:solidFill>
              </a:rPr>
              <a:t> hydrolytic enzymes.</a:t>
            </a:r>
            <a:endParaRPr lang="ar-JO" sz="2400" dirty="0"/>
          </a:p>
          <a:p>
            <a:pPr>
              <a:defRPr/>
            </a:pPr>
            <a:endParaRPr lang="ar-JO" sz="2400" dirty="0"/>
          </a:p>
        </p:txBody>
      </p:sp>
      <p:sp>
        <p:nvSpPr>
          <p:cNvPr id="71685" name="عنصر نائب لرقم الشريحة 6">
            <a:extLst>
              <a:ext uri="{FF2B5EF4-FFF2-40B4-BE49-F238E27FC236}">
                <a16:creationId xmlns:a16="http://schemas.microsoft.com/office/drawing/2014/main" id="{B1A13997-ABA7-4B7A-8D51-1BA38E2E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46FABAE-E065-4B9D-99CA-0162AB64C04C}" type="slidenum">
              <a:rPr lang="ar-SA" altLang="en-US" sz="900">
                <a:solidFill>
                  <a:srgbClr val="898989"/>
                </a:solidFill>
              </a:rPr>
              <a:pPr/>
              <a:t>39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pic>
        <p:nvPicPr>
          <p:cNvPr id="8" name="Picture 2" descr="basophil_small">
            <a:hlinkClick r:id="rId2"/>
            <a:extLst>
              <a:ext uri="{FF2B5EF4-FFF2-40B4-BE49-F238E27FC236}">
                <a16:creationId xmlns:a16="http://schemas.microsoft.com/office/drawing/2014/main" id="{37CD9549-76D7-46A1-A711-233ECC471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37063"/>
            <a:ext cx="2776538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3" descr="C:\WINDOWS\TEMP\~AUT0008.bmp">
            <a:extLst>
              <a:ext uri="{FF2B5EF4-FFF2-40B4-BE49-F238E27FC236}">
                <a16:creationId xmlns:a16="http://schemas.microsoft.com/office/drawing/2014/main" id="{F16C066A-056E-43EE-AC0C-55823C1BC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4"/>
          <a:stretch>
            <a:fillRect/>
          </a:stretch>
        </p:blipFill>
        <p:spPr bwMode="auto">
          <a:xfrm>
            <a:off x="3059113" y="4437063"/>
            <a:ext cx="2881312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3" descr="C:\WINDOWS\TEMP\~AUT0005.bmp">
            <a:extLst>
              <a:ext uri="{FF2B5EF4-FFF2-40B4-BE49-F238E27FC236}">
                <a16:creationId xmlns:a16="http://schemas.microsoft.com/office/drawing/2014/main" id="{25C71F96-4194-492E-85C7-832F1D548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4492625"/>
            <a:ext cx="27432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0E1E879-F472-4FE7-96D5-FC9613CC3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0403"/>
            <a:ext cx="7886700" cy="1325563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ln w="12700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BLOOD</a:t>
            </a:r>
            <a:endParaRPr lang="ar-JO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A183D8-B5ED-44B8-93DC-81392F045F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1075"/>
            <a:ext cx="3419475" cy="5876925"/>
          </a:xfrm>
        </p:spPr>
        <p:txBody>
          <a:bodyPr/>
          <a:lstStyle/>
          <a:p>
            <a:pPr>
              <a:defRPr/>
            </a:pPr>
            <a:r>
              <a:rPr lang="en-US" altLang="en-US" sz="2400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Consists of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liquid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cellular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components by a machine called a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centrifuge.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Formed Blood elements 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Cells : </a:t>
            </a:r>
            <a:r>
              <a:rPr lang="en-US" sz="2400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45%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Originate in the red bone marrow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b="1" dirty="0">
              <a:solidFill>
                <a:srgbClr val="CC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 Plasma:  </a:t>
            </a:r>
            <a:r>
              <a:rPr lang="en-US" sz="2400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55%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sz="2400" b="1" dirty="0">
              <a:solidFill>
                <a:srgbClr val="CC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aberrant fibers.</a:t>
            </a:r>
            <a:endParaRPr lang="ar-EG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8" name="Picture 4" descr="21_01">
            <a:extLst>
              <a:ext uri="{FF2B5EF4-FFF2-40B4-BE49-F238E27FC236}">
                <a16:creationId xmlns:a16="http://schemas.microsoft.com/office/drawing/2014/main" id="{8C1D4DEF-F339-48B2-9F93-302E3D1EF00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404813"/>
            <a:ext cx="5561013" cy="5903912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عنوان 1">
            <a:extLst>
              <a:ext uri="{FF2B5EF4-FFF2-40B4-BE49-F238E27FC236}">
                <a16:creationId xmlns:a16="http://schemas.microsoft.com/office/drawing/2014/main" id="{6DD1C5D3-9392-4731-84AA-6DBA3F774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-11113"/>
            <a:ext cx="7886700" cy="1008063"/>
          </a:xfrm>
        </p:spPr>
        <p:txBody>
          <a:bodyPr/>
          <a:lstStyle/>
          <a:p>
            <a:r>
              <a:rPr lang="en-US" altLang="en-US" sz="3600" b="1">
                <a:latin typeface="Arial Black" panose="020B0A04020102020204" pitchFamily="34" charset="0"/>
                <a:cs typeface="Times New Roman" panose="02020603050405020304" pitchFamily="18" charset="0"/>
              </a:rPr>
              <a:t>Functions</a:t>
            </a:r>
            <a:endParaRPr lang="ar-JO" alt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78A5CB3-239E-474F-80B8-ED9064E7D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950" y="981075"/>
            <a:ext cx="5040313" cy="49085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>
                <a:cs typeface="Arial" pitchFamily="34" charset="0"/>
              </a:rPr>
              <a:t>Secretion of histamine which initiates allergic reactions.</a:t>
            </a:r>
          </a:p>
          <a:p>
            <a:pPr eaLnBrk="1" hangingPunct="1">
              <a:defRPr/>
            </a:pPr>
            <a:r>
              <a:rPr lang="en-US" altLang="en-US" sz="2400" dirty="0">
                <a:cs typeface="Arial" pitchFamily="34" charset="0"/>
              </a:rPr>
              <a:t>Secretion of heparin which is a natural anti-coagulant.</a:t>
            </a:r>
          </a:p>
          <a:p>
            <a:pPr eaLnBrk="1" hangingPunct="1">
              <a:defRPr/>
            </a:pPr>
            <a:r>
              <a:rPr lang="en-US" altLang="en-US" sz="2400" dirty="0">
                <a:cs typeface="Arial" pitchFamily="34" charset="0"/>
              </a:rPr>
              <a:t>Secretion of eosinophil chemotactic factor to limit allergic reaction.</a:t>
            </a:r>
          </a:p>
          <a:p>
            <a:pPr>
              <a:defRPr/>
            </a:pPr>
            <a:r>
              <a:rPr lang="en-US" sz="24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=Mast cell of blood:= </a:t>
            </a:r>
            <a:r>
              <a:rPr lang="en-US" sz="2400" b="1" dirty="0">
                <a:latin typeface="Arial Black" pitchFamily="34" charset="0"/>
              </a:rPr>
              <a:t>hypersensitivity reaction</a:t>
            </a:r>
          </a:p>
          <a:p>
            <a:pPr>
              <a:defRPr/>
            </a:pPr>
            <a:r>
              <a:rPr lang="en-US" sz="24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1- heparin: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anticoagulant</a:t>
            </a:r>
          </a:p>
          <a:p>
            <a:pPr>
              <a:defRPr/>
            </a:pPr>
            <a:r>
              <a:rPr lang="en-US" sz="24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2- histamine: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(anaphylaxis)</a:t>
            </a:r>
          </a:p>
          <a:p>
            <a:pPr eaLnBrk="1" hangingPunct="1">
              <a:defRPr/>
            </a:pPr>
            <a:endParaRPr lang="en-US" altLang="en-US" dirty="0">
              <a:cs typeface="Arial" pitchFamily="34" charset="0"/>
            </a:endParaRPr>
          </a:p>
          <a:p>
            <a:pPr eaLnBrk="1" hangingPunct="1">
              <a:buFont typeface="Monotype Sorts" pitchFamily="2" charset="2"/>
              <a:buNone/>
              <a:defRPr/>
            </a:pPr>
            <a:endParaRPr lang="en-US" altLang="en-US" dirty="0">
              <a:cs typeface="Arial" pitchFamily="34" charset="0"/>
            </a:endParaRPr>
          </a:p>
          <a:p>
            <a:pPr>
              <a:defRPr/>
            </a:pPr>
            <a:endParaRPr lang="ar-JO" dirty="0"/>
          </a:p>
        </p:txBody>
      </p:sp>
      <p:sp>
        <p:nvSpPr>
          <p:cNvPr id="72708" name="عنصر نائب لرقم الشريحة 6">
            <a:extLst>
              <a:ext uri="{FF2B5EF4-FFF2-40B4-BE49-F238E27FC236}">
                <a16:creationId xmlns:a16="http://schemas.microsoft.com/office/drawing/2014/main" id="{7603B856-7BA2-4925-81FC-8266E925D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F1ACBA-6DB0-4A69-8BAB-128754D7069A}" type="slidenum">
              <a:rPr lang="ar-SA" altLang="en-US" sz="900">
                <a:solidFill>
                  <a:srgbClr val="898989"/>
                </a:solidFill>
              </a:rPr>
              <a:pPr/>
              <a:t>40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pic>
        <p:nvPicPr>
          <p:cNvPr id="72709" name="Picture 5" descr="19346">
            <a:extLst>
              <a:ext uri="{FF2B5EF4-FFF2-40B4-BE49-F238E27FC236}">
                <a16:creationId xmlns:a16="http://schemas.microsoft.com/office/drawing/2014/main" id="{21548AEA-1D68-472D-95AE-2C06800734B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2"/>
          <a:stretch>
            <a:fillRect/>
          </a:stretch>
        </p:blipFill>
        <p:spPr>
          <a:xfrm>
            <a:off x="5578475" y="765175"/>
            <a:ext cx="3425825" cy="2592388"/>
          </a:xfrm>
          <a:noFill/>
        </p:spPr>
      </p:pic>
      <p:pic>
        <p:nvPicPr>
          <p:cNvPr id="72710" name="Picture 3" descr="C:\Users\Alex Computer\Pictures\blood&amp; lymph\severe_allergic_reaction_photo-8x10-sharpened.jpg">
            <a:extLst>
              <a:ext uri="{FF2B5EF4-FFF2-40B4-BE49-F238E27FC236}">
                <a16:creationId xmlns:a16="http://schemas.microsoft.com/office/drawing/2014/main" id="{2069A80A-8940-42E8-B113-DD102E4F1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429000"/>
            <a:ext cx="2951163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D77E63A-2785-4224-9CE1-92588084C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2" y="116632"/>
            <a:ext cx="8676456" cy="1052736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ln w="180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latin typeface="Arial Black" pitchFamily="34" charset="0"/>
              </a:rPr>
              <a:t>Basophils abnormal count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8CE4C73-2E2D-4AF7-BB63-07D670DD26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950" y="981075"/>
            <a:ext cx="4248150" cy="1871663"/>
          </a:xfrm>
        </p:spPr>
        <p:txBody>
          <a:bodyPr/>
          <a:lstStyle/>
          <a:p>
            <a:pPr marL="273050" indent="-273050" eaLnBrk="1" hangingPunct="1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lang="en-US" sz="2400" dirty="0" err="1">
                <a:solidFill>
                  <a:srgbClr val="CC0066"/>
                </a:solidFill>
                <a:latin typeface="Arial Black" panose="020B0A04020102020204" pitchFamily="34" charset="0"/>
              </a:rPr>
              <a:t>Basophilia</a:t>
            </a:r>
            <a:r>
              <a:rPr lang="en-US" sz="2400" dirty="0">
                <a:solidFill>
                  <a:srgbClr val="CC0066"/>
                </a:solidFill>
                <a:latin typeface="Arial Black" panose="020B0A04020102020204" pitchFamily="34" charset="0"/>
              </a:rPr>
              <a:t>:</a:t>
            </a:r>
          </a:p>
          <a:p>
            <a:pPr marL="273050" indent="-273050" eaLnBrk="1" hangingPunct="1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rgbClr val="002060"/>
                </a:solidFill>
              </a:rPr>
              <a:t>viral infections </a:t>
            </a:r>
            <a:r>
              <a:rPr lang="en-US" sz="2400" dirty="0"/>
              <a:t>as </a:t>
            </a:r>
            <a:r>
              <a:rPr lang="en-US" sz="2400" u="sng" dirty="0">
                <a:solidFill>
                  <a:srgbClr val="FF0000"/>
                </a:solidFill>
              </a:rPr>
              <a:t>small pox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0070C0"/>
                </a:solidFill>
              </a:rPr>
              <a:t>chicken pox. </a:t>
            </a:r>
          </a:p>
          <a:p>
            <a:pPr marL="273050" indent="-273050" eaLnBrk="1" hangingPunct="1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002060"/>
                </a:solidFill>
              </a:rPr>
              <a:t>Systemic allergy.</a:t>
            </a:r>
          </a:p>
          <a:p>
            <a:pPr>
              <a:defRPr/>
            </a:pPr>
            <a:endParaRPr lang="ar-JO" dirty="0"/>
          </a:p>
        </p:txBody>
      </p:sp>
      <p:sp>
        <p:nvSpPr>
          <p:cNvPr id="73732" name="عنصر نائب لرقم الشريحة 6">
            <a:extLst>
              <a:ext uri="{FF2B5EF4-FFF2-40B4-BE49-F238E27FC236}">
                <a16:creationId xmlns:a16="http://schemas.microsoft.com/office/drawing/2014/main" id="{EAD2C85F-DC52-4FB2-B752-8DD44D3A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CE3A517-6000-4943-A5E0-62D886576613}" type="slidenum">
              <a:rPr lang="ar-SA" altLang="en-US" sz="900">
                <a:solidFill>
                  <a:srgbClr val="898989"/>
                </a:solidFill>
              </a:rPr>
              <a:pPr/>
              <a:t>41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pic>
        <p:nvPicPr>
          <p:cNvPr id="73733" name="Picture 4" descr="Allergic%20Response">
            <a:extLst>
              <a:ext uri="{FF2B5EF4-FFF2-40B4-BE49-F238E27FC236}">
                <a16:creationId xmlns:a16="http://schemas.microsoft.com/office/drawing/2014/main" id="{2243D6C2-D534-4DC4-A373-3045F5199CA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2900" y="1252538"/>
            <a:ext cx="4883150" cy="5345112"/>
          </a:xfrm>
          <a:noFill/>
        </p:spPr>
      </p:pic>
      <p:pic>
        <p:nvPicPr>
          <p:cNvPr id="73734" name="Picture 4" descr="C:\Users\Alex Computer\Pictures\blood&amp; lymph\chicken-pox-by-chim-chim.png">
            <a:extLst>
              <a:ext uri="{FF2B5EF4-FFF2-40B4-BE49-F238E27FC236}">
                <a16:creationId xmlns:a16="http://schemas.microsoft.com/office/drawing/2014/main" id="{EDDD164F-C0CC-4999-A3B3-BD453FEF2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068638"/>
            <a:ext cx="360045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1AD8916-0EA4-448C-B9C7-4B04483C263F}"/>
              </a:ext>
            </a:extLst>
          </p:cNvPr>
          <p:cNvGraphicFramePr>
            <a:graphicFrameLocks noGrp="1"/>
          </p:cNvGraphicFramePr>
          <p:nvPr/>
        </p:nvGraphicFramePr>
        <p:xfrm>
          <a:off x="184150" y="0"/>
          <a:ext cx="8888413" cy="6534171"/>
        </p:xfrm>
        <a:graphic>
          <a:graphicData uri="http://schemas.openxmlformats.org/drawingml/2006/table">
            <a:tbl>
              <a:tblPr/>
              <a:tblGrid>
                <a:gridCol w="1493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3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8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21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7065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Neutrophils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Eosinophils</a:t>
                      </a:r>
                      <a:b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</a:b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Basophils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mast cell of the blood .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553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Number </a:t>
                      </a: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60-70%  of </a:t>
                      </a:r>
                      <a:r>
                        <a:rPr kumimoji="0" lang="en-US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leukocytic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count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1-4% of leukocytic count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0-1% of leukocytic count	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786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Size </a:t>
                      </a: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10-1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 µm  in diameter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larger than neutrophils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(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12-15 µm  in diameter, </a:t>
                      </a: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(10</a:t>
                      </a: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 m</a:t>
                      </a: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m)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in diameter, 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59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Shape </a:t>
                      </a: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spherical in shape + 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Neutral granules </a:t>
                      </a: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spherical in shape + 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Acidophilic  granules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spherical in shape 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(basophilic) specific granules with heparin and histamine</a:t>
                      </a: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9786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Structure </a:t>
                      </a: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multi-lobed nucleus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human females may have 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inactivated second X 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chromosome (Barr body drum stick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bi-lobed nucleus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C-shape 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S-shape lobed nucleus, obscured by  basophilic granules</a:t>
                      </a: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8570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Life span </a:t>
                      </a: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lifespan 1-4 days in circulation;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several days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Up to  week </a:t>
                      </a: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1-2 weeks </a:t>
                      </a: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7999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Function </a:t>
                      </a: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first line of defense against any invading micro-organism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Kill parasites, </a:t>
                      </a:r>
                    </a:p>
                    <a:p>
                      <a:pPr marL="285750" marR="0" lvl="0" indent="-28575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associated with allergic reactions</a:t>
                      </a: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Basophils are responsible for the release of Histamine in systemic allergic reaction</a:t>
                      </a: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37333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Abnormality </a:t>
                      </a: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Neutrophilia: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i.e. abnormal increase in the number of neutrophils. This is observed in acute inflammations e.g. appendicitis, tonsillitis.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Neutropenia: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i.e. abnormal decrease in the number of neutrophils e.g. in influenza, typhoid fever.</a:t>
                      </a: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1-Eosinophilia:</a:t>
                      </a:r>
                      <a:r>
                        <a:rPr kumimoji="0" lang="en-US" sz="1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i.e. abnormal increase in the number - Allergic reactions e.g.  asthma,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urticaria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-Parasitic infections e.g.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Bilharziasis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2-Eosinopenia:</a:t>
                      </a:r>
                      <a:r>
                        <a:rPr kumimoji="0" lang="en-US" sz="1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i.e. l decrease in the number prolonged corticosteroid therapy .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Basophilia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 systemic allergic reaction</a:t>
                      </a:r>
                    </a:p>
                  </a:txBody>
                  <a:tcPr marL="91441" marR="9144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4801" name="Picture 2" descr="trom">
            <a:extLst>
              <a:ext uri="{FF2B5EF4-FFF2-40B4-BE49-F238E27FC236}">
                <a16:creationId xmlns:a16="http://schemas.microsoft.com/office/drawing/2014/main" id="{AD519BC4-63DC-4366-AE58-8BCA6C75D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94" b="31120"/>
          <a:stretch>
            <a:fillRect/>
          </a:stretch>
        </p:blipFill>
        <p:spPr bwMode="auto">
          <a:xfrm>
            <a:off x="590550" y="5591175"/>
            <a:ext cx="10541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802" name="Picture 4">
            <a:extLst>
              <a:ext uri="{FF2B5EF4-FFF2-40B4-BE49-F238E27FC236}">
                <a16:creationId xmlns:a16="http://schemas.microsoft.com/office/drawing/2014/main" id="{64AC7B27-1589-432D-90D1-D5DD7CF30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00"/>
          <a:stretch>
            <a:fillRect/>
          </a:stretch>
        </p:blipFill>
        <p:spPr bwMode="auto">
          <a:xfrm>
            <a:off x="5662613" y="3284538"/>
            <a:ext cx="1111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4803" name="Picture 2" descr="C:\Documents and Settings\user\My Documents\My Pictures\baso_nw.jpg">
            <a:extLst>
              <a:ext uri="{FF2B5EF4-FFF2-40B4-BE49-F238E27FC236}">
                <a16:creationId xmlns:a16="http://schemas.microsoft.com/office/drawing/2014/main" id="{E00C7DD7-F61D-4432-9249-CB329CE80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373688"/>
            <a:ext cx="12954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عنوان 1">
            <a:extLst>
              <a:ext uri="{FF2B5EF4-FFF2-40B4-BE49-F238E27FC236}">
                <a16:creationId xmlns:a16="http://schemas.microsoft.com/office/drawing/2014/main" id="{68C1EE3C-EA66-4087-B122-E63F6E018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 altLang="en-US"/>
          </a:p>
        </p:txBody>
      </p:sp>
      <p:pic>
        <p:nvPicPr>
          <p:cNvPr id="75779" name="Picture 12" descr="C:\Users\MCC\Desktop\صورة4.png">
            <a:extLst>
              <a:ext uri="{FF2B5EF4-FFF2-40B4-BE49-F238E27FC236}">
                <a16:creationId xmlns:a16="http://schemas.microsoft.com/office/drawing/2014/main" id="{1ED04BB4-0C0D-4EA4-BFA9-36CD2F027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52413"/>
            <a:ext cx="9082087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education.vetmed.vt.edu/Curriculum/VM8054/Labs/Lab6/IMAGES/MONOCYTE%20IN%20SMEAR.JPG">
            <a:extLst>
              <a:ext uri="{FF2B5EF4-FFF2-40B4-BE49-F238E27FC236}">
                <a16:creationId xmlns:a16="http://schemas.microsoft.com/office/drawing/2014/main" id="{158771A7-45F0-4EE7-B98F-A4F903F1B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2565400"/>
            <a:ext cx="3948112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E81457B-F20B-4534-8022-E46EB12977C8}"/>
              </a:ext>
            </a:extLst>
          </p:cNvPr>
          <p:cNvSpPr txBox="1">
            <a:spLocks/>
          </p:cNvSpPr>
          <p:nvPr/>
        </p:nvSpPr>
        <p:spPr>
          <a:xfrm>
            <a:off x="4522429" y="1484784"/>
            <a:ext cx="4392487" cy="7143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latin typeface="Berlin Sans FB Demi" pitchFamily="34" charset="0"/>
              </a:rPr>
              <a:t>Monocyte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00771E2-2926-4701-92B0-139682D505BD}"/>
              </a:ext>
            </a:extLst>
          </p:cNvPr>
          <p:cNvSpPr txBox="1">
            <a:spLocks/>
          </p:cNvSpPr>
          <p:nvPr/>
        </p:nvSpPr>
        <p:spPr>
          <a:xfrm>
            <a:off x="107950" y="889000"/>
            <a:ext cx="4751388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eaLnBrk="1" hangingPunct="1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Differential count:  </a:t>
            </a:r>
            <a:r>
              <a:rPr lang="en-US" b="1" dirty="0">
                <a:cs typeface="Times New Roman" pitchFamily="18" charset="0"/>
              </a:rPr>
              <a:t>3 - 8%</a:t>
            </a:r>
            <a:endParaRPr lang="en-US" b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CE9964"/>
              </a:buClr>
              <a:buSzPct val="90000"/>
              <a:buFont typeface="Wingdings" pitchFamily="2" charset="2"/>
              <a:buChar char="q"/>
              <a:defRPr/>
            </a:pPr>
            <a:r>
              <a:rPr lang="en-US" b="1" dirty="0">
                <a:latin typeface="Arial Black" pitchFamily="34" charset="0"/>
                <a:cs typeface="Times New Roman" pitchFamily="18" charset="0"/>
              </a:rPr>
              <a:t>Size</a:t>
            </a:r>
            <a:r>
              <a:rPr kumimoji="1" lang="en-US" b="1" kern="0" dirty="0">
                <a:solidFill>
                  <a:srgbClr val="402000"/>
                </a:solidFill>
                <a:latin typeface="Arial Black" pitchFamily="34" charset="0"/>
                <a:cs typeface="Times New Roman" pitchFamily="18" charset="0"/>
              </a:rPr>
              <a:t> :  </a:t>
            </a:r>
            <a:r>
              <a:rPr kumimoji="1" lang="en-US" kern="0" dirty="0">
                <a:solidFill>
                  <a:srgbClr val="402000"/>
                </a:solidFill>
                <a:cs typeface="Times New Roman" pitchFamily="18" charset="0"/>
              </a:rPr>
              <a:t>20 microns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CE9964"/>
              </a:buClr>
              <a:buSzPct val="90000"/>
              <a:buFont typeface="Wingdings" pitchFamily="2" charset="2"/>
              <a:buChar char="q"/>
              <a:defRPr/>
            </a:pPr>
            <a:r>
              <a:rPr kumimoji="1" lang="en-US" b="1" kern="0" dirty="0">
                <a:solidFill>
                  <a:srgbClr val="402000"/>
                </a:solidFill>
                <a:latin typeface="Arial Black" pitchFamily="34" charset="0"/>
                <a:cs typeface="Times New Roman" pitchFamily="18" charset="0"/>
              </a:rPr>
              <a:t>Shape : </a:t>
            </a:r>
            <a:r>
              <a:rPr kumimoji="1" lang="en-US" b="1" kern="0" dirty="0">
                <a:solidFill>
                  <a:srgbClr val="402000"/>
                </a:solidFill>
                <a:cs typeface="Times New Roman" pitchFamily="18" charset="0"/>
              </a:rPr>
              <a:t>rounded</a:t>
            </a:r>
            <a:endParaRPr lang="en-US" b="1" dirty="0">
              <a:cs typeface="Times New Roman" pitchFamily="18" charset="0"/>
            </a:endParaRPr>
          </a:p>
          <a:p>
            <a:pPr marL="342900" indent="-342900" eaLnBrk="1" hangingPunct="1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Char char="q"/>
              <a:defRPr/>
            </a:pPr>
            <a:r>
              <a:rPr lang="en-US" b="1" u="sng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LM:</a:t>
            </a:r>
          </a:p>
          <a:p>
            <a:pPr marL="273050" indent="-273050" eaLnBrk="1" hangingPunct="1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Largest </a:t>
            </a:r>
            <a:r>
              <a:rPr lang="en-US" dirty="0">
                <a:cs typeface="Times New Roman" pitchFamily="18" charset="0"/>
              </a:rPr>
              <a:t> in blood film</a:t>
            </a:r>
          </a:p>
          <a:p>
            <a:pPr marL="273050" indent="-273050" eaLnBrk="1" hangingPunct="1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Char char="Ø"/>
              <a:defRPr/>
            </a:pPr>
            <a:r>
              <a:rPr lang="en-US" b="1" dirty="0">
                <a:cs typeface="Times New Roman" pitchFamily="18" charset="0"/>
              </a:rPr>
              <a:t>Nucleus:</a:t>
            </a:r>
            <a:r>
              <a:rPr lang="en-US" dirty="0">
                <a:cs typeface="Times New Roman" pitchFamily="18" charset="0"/>
              </a:rPr>
              <a:t> </a:t>
            </a:r>
          </a:p>
          <a:p>
            <a:pPr marL="273050" indent="-273050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lang="en-US" dirty="0">
                <a:cs typeface="Times New Roman" pitchFamily="18" charset="0"/>
              </a:rPr>
              <a:t>Large, eccentric , Kidney- shaped </a:t>
            </a:r>
            <a:r>
              <a:rPr lang="en-US" b="1" dirty="0">
                <a:cs typeface="Times New Roman" pitchFamily="18" charset="0"/>
              </a:rPr>
              <a:t>(Indented)</a:t>
            </a:r>
          </a:p>
          <a:p>
            <a:pPr marL="273050" indent="-273050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endParaRPr lang="en-US" dirty="0">
              <a:cs typeface="Times New Roman" pitchFamily="18" charset="0"/>
            </a:endParaRPr>
          </a:p>
          <a:p>
            <a:pPr marL="273050" indent="-273050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Char char="Ø"/>
              <a:defRPr/>
            </a:pPr>
            <a:r>
              <a:rPr lang="en-US" b="1" dirty="0">
                <a:cs typeface="Times New Roman" pitchFamily="18" charset="0"/>
              </a:rPr>
              <a:t>Cytoplasm:</a:t>
            </a:r>
          </a:p>
          <a:p>
            <a:pPr marL="273050" indent="-273050" eaLnBrk="1" hangingPunct="1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lang="en-US" b="1" dirty="0">
                <a:cs typeface="Times New Roman" pitchFamily="18" charset="0"/>
              </a:rPr>
              <a:t>Abundant, Pale basophilic, </a:t>
            </a:r>
          </a:p>
          <a:p>
            <a:pPr marL="273050" indent="-273050" eaLnBrk="1" hangingPunct="1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lang="en-US" b="1" dirty="0">
                <a:cs typeface="Times New Roman" pitchFamily="18" charset="0"/>
              </a:rPr>
              <a:t>Finely granular. </a:t>
            </a:r>
          </a:p>
          <a:p>
            <a:pPr marL="273050" indent="-273050" eaLnBrk="1" hangingPunct="1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endParaRPr lang="en-US" b="1" dirty="0">
              <a:cs typeface="Times New Roman" pitchFamily="18" charset="0"/>
            </a:endParaRPr>
          </a:p>
        </p:txBody>
      </p:sp>
      <p:sp>
        <p:nvSpPr>
          <p:cNvPr id="76805" name="Rectangle 10">
            <a:extLst>
              <a:ext uri="{FF2B5EF4-FFF2-40B4-BE49-F238E27FC236}">
                <a16:creationId xmlns:a16="http://schemas.microsoft.com/office/drawing/2014/main" id="{64CD442F-DE1E-4AFD-B486-CD0E31AEF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063" y="222250"/>
            <a:ext cx="7286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>
                <a:solidFill>
                  <a:srgbClr val="A5002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Agranular leukocytes</a:t>
            </a:r>
            <a:endParaRPr lang="ar-EG" altLang="en-US" sz="3600"/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EF6822-9441-4437-A0D0-6DF8AA2D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054" y="34482"/>
            <a:ext cx="8657434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b="1" dirty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Monocyte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C2198F6-E767-4AAA-B506-06665D5A5E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575" y="188913"/>
            <a:ext cx="4687888" cy="452596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EM: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Pseudopodia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273050" indent="-273050" eaLnBrk="1" hangingPunct="1">
              <a:spcBef>
                <a:spcPts val="575"/>
              </a:spcBef>
              <a:buClr>
                <a:srgbClr val="BBE0E3"/>
              </a:buClr>
              <a:buSzPct val="85000"/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Nucleus: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Large, eccentric</a:t>
            </a:r>
          </a:p>
          <a:p>
            <a:pPr marL="273050" indent="-273050">
              <a:spcBef>
                <a:spcPts val="575"/>
              </a:spcBef>
              <a:buClr>
                <a:srgbClr val="BBE0E3"/>
              </a:buClr>
              <a:buSzPct val="85000"/>
              <a:buFont typeface="Wingdings" pitchFamily="2" charset="2"/>
              <a:buChar char="v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Kidney- shaped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(Indented)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cytoplasm contains a moderate amount of organelles. 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Azurophilic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granules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few small dense granules containing lysosomal hydrolytic enzymes.</a:t>
            </a:r>
          </a:p>
          <a:p>
            <a:pPr eaLnBrk="1" hangingPunct="1">
              <a:defRPr/>
            </a:pPr>
            <a:endParaRPr lang="en-US" sz="2400" dirty="0"/>
          </a:p>
        </p:txBody>
      </p:sp>
      <p:pic>
        <p:nvPicPr>
          <p:cNvPr id="77828" name="Picture 4" descr="mono">
            <a:extLst>
              <a:ext uri="{FF2B5EF4-FFF2-40B4-BE49-F238E27FC236}">
                <a16:creationId xmlns:a16="http://schemas.microsoft.com/office/drawing/2014/main" id="{64F2BDFE-4744-4AF3-8D2C-3FDB2460632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160463"/>
            <a:ext cx="4038600" cy="4032250"/>
          </a:xfr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Content Placeholder 2">
            <a:extLst>
              <a:ext uri="{FF2B5EF4-FFF2-40B4-BE49-F238E27FC236}">
                <a16:creationId xmlns:a16="http://schemas.microsoft.com/office/drawing/2014/main" id="{F7F82065-DBDC-4737-940C-FF87BAD85D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88913"/>
            <a:ext cx="4244975" cy="593725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>
                <a:latin typeface="Arial Black" panose="020B0A04020102020204" pitchFamily="34" charset="0"/>
                <a:cs typeface="Times New Roman" panose="02020603050405020304" pitchFamily="18" charset="0"/>
              </a:rPr>
              <a:t>Life span :</a:t>
            </a:r>
          </a:p>
          <a:p>
            <a:pPr marL="0" indent="0" eaLnBrk="1" hangingPunct="1">
              <a:buFontTx/>
              <a:buNone/>
            </a:pPr>
            <a:r>
              <a:rPr lang="hu-H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1-2 days circulation in the blood, then enter the CT and trasform into macrophages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F80D5-4A25-4602-9F72-8ED26F638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8024" y="116632"/>
            <a:ext cx="4248472" cy="3816424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Function </a:t>
            </a:r>
          </a:p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Trans- migration &amp; differentiation to tissue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MACROPHAGE</a:t>
            </a:r>
            <a:endParaRPr lang="ar-JO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Immunologic function: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Phagocytosis and intracellular digestion of bacteria, virus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Ag- presenting cell</a:t>
            </a:r>
            <a:endParaRPr lang="en-US" sz="2400" dirty="0">
              <a:ln w="38100">
                <a:solidFill>
                  <a:srgbClr val="00206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78852" name="Picture 3" descr="C:\Users\Alex Computer\Pictures\blood&amp; lymph\phagocytosis.gif">
            <a:extLst>
              <a:ext uri="{FF2B5EF4-FFF2-40B4-BE49-F238E27FC236}">
                <a16:creationId xmlns:a16="http://schemas.microsoft.com/office/drawing/2014/main" id="{376CFFFF-5AFE-44E9-A3BD-5FA69C99D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789363"/>
            <a:ext cx="70516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>
            <a:extLst>
              <a:ext uri="{FF2B5EF4-FFF2-40B4-BE49-F238E27FC236}">
                <a16:creationId xmlns:a16="http://schemas.microsoft.com/office/drawing/2014/main" id="{A54E2EB7-D3D9-4955-A9B4-8D18C6A75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17988"/>
            <a:ext cx="4383087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عنوان 1">
            <a:extLst>
              <a:ext uri="{FF2B5EF4-FFF2-40B4-BE49-F238E27FC236}">
                <a16:creationId xmlns:a16="http://schemas.microsoft.com/office/drawing/2014/main" id="{28E94A15-2998-41D3-BE29-EECCE463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 altLang="en-US"/>
          </a:p>
        </p:txBody>
      </p:sp>
      <p:pic>
        <p:nvPicPr>
          <p:cNvPr id="79876" name="Picture 4" descr="http://philschatz.com/anatomy-book/resources/1916_Leukocyte_Key.jpg">
            <a:extLst>
              <a:ext uri="{FF2B5EF4-FFF2-40B4-BE49-F238E27FC236}">
                <a16:creationId xmlns:a16="http://schemas.microsoft.com/office/drawing/2014/main" id="{6F52B0F7-CC92-4B01-B2AB-BC46EC2C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026525" cy="172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2" descr="http://www.daftblogger.com/wp-content/uploads/2011/08/From-rolling-to-adhesion.jpg">
            <a:extLst>
              <a:ext uri="{FF2B5EF4-FFF2-40B4-BE49-F238E27FC236}">
                <a16:creationId xmlns:a16="http://schemas.microsoft.com/office/drawing/2014/main" id="{12BB211B-DC20-4EB0-BCC9-9BC256FB77B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5050" y="2417763"/>
            <a:ext cx="4181475" cy="1800225"/>
          </a:xfrm>
          <a:noFill/>
        </p:spPr>
      </p:pic>
      <p:sp>
        <p:nvSpPr>
          <p:cNvPr id="79878" name="مستطيل 10">
            <a:extLst>
              <a:ext uri="{FF2B5EF4-FFF2-40B4-BE49-F238E27FC236}">
                <a16:creationId xmlns:a16="http://schemas.microsoft.com/office/drawing/2014/main" id="{81F43E00-BECB-4844-96F9-6C1265202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2313" y="3738563"/>
            <a:ext cx="6842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00"/>
                </a:solidFill>
              </a:rPr>
              <a:t>CT</a:t>
            </a:r>
            <a:endParaRPr lang="ar-EG" altLang="en-US" sz="2800" b="1">
              <a:solidFill>
                <a:srgbClr val="000000"/>
              </a:solidFill>
            </a:endParaRPr>
          </a:p>
        </p:txBody>
      </p:sp>
      <p:sp>
        <p:nvSpPr>
          <p:cNvPr id="12" name="Down Arrow 7">
            <a:extLst>
              <a:ext uri="{FF2B5EF4-FFF2-40B4-BE49-F238E27FC236}">
                <a16:creationId xmlns:a16="http://schemas.microsoft.com/office/drawing/2014/main" id="{B3DE8303-B7E6-479C-B17F-DFC39FB38892}"/>
              </a:ext>
            </a:extLst>
          </p:cNvPr>
          <p:cNvSpPr/>
          <p:nvPr/>
        </p:nvSpPr>
        <p:spPr bwMode="auto">
          <a:xfrm>
            <a:off x="4510088" y="2417763"/>
            <a:ext cx="428625" cy="1520825"/>
          </a:xfrm>
          <a:prstGeom prst="downArrow">
            <a:avLst/>
          </a:prstGeom>
          <a:solidFill>
            <a:srgbClr val="CC0066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766358A0-C2C5-4FC0-BE5A-2B6B9F8085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l="11957" r="29857"/>
          <a:stretch/>
        </p:blipFill>
        <p:spPr>
          <a:xfrm>
            <a:off x="107950" y="1935163"/>
            <a:ext cx="4319588" cy="4806950"/>
          </a:xfrm>
          <a:ln w="38100" cap="sq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43DABD04-2AD3-4763-9209-8A1163813C8E}"/>
              </a:ext>
            </a:extLst>
          </p:cNvPr>
          <p:cNvSpPr/>
          <p:nvPr/>
        </p:nvSpPr>
        <p:spPr>
          <a:xfrm>
            <a:off x="4453792" y="165557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cs typeface="Times New Roman" pitchFamily="18" charset="0"/>
              </a:rPr>
              <a:t>Circulate from region to another &amp; Function in </a:t>
            </a:r>
            <a:r>
              <a:rPr lang="en-US" sz="2000" dirty="0">
                <a:solidFill>
                  <a:srgbClr val="FF0000"/>
                </a:solidFill>
                <a:cs typeface="Times New Roman" pitchFamily="18" charset="0"/>
              </a:rPr>
              <a:t>CT= </a:t>
            </a:r>
            <a:r>
              <a:rPr lang="en-US" sz="2000" dirty="0">
                <a:ln w="2857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Immunological function</a:t>
            </a:r>
            <a:endParaRPr lang="ar-JO" sz="20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MCC\Desktop\صورة5.png">
            <a:extLst>
              <a:ext uri="{FF2B5EF4-FFF2-40B4-BE49-F238E27FC236}">
                <a16:creationId xmlns:a16="http://schemas.microsoft.com/office/drawing/2014/main" id="{28DB1C52-871F-47CF-9602-62ACED4CD8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260350"/>
            <a:ext cx="8856663" cy="6481763"/>
          </a:xfr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A894FA-85C6-4AEF-B72F-E03ED5978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521" y="0"/>
            <a:ext cx="7886700" cy="1325563"/>
          </a:xfrm>
        </p:spPr>
        <p:txBody>
          <a:bodyPr/>
          <a:lstStyle/>
          <a:p>
            <a:pPr algn="l">
              <a:defRPr/>
            </a:pPr>
            <a:r>
              <a:rPr lang="en-US" sz="3200" b="1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Arial Black" pitchFamily="34" charset="0"/>
              </a:rPr>
              <a:t>lymphocyte</a:t>
            </a:r>
            <a:br>
              <a:rPr lang="en-US" sz="3200" b="1" dirty="0">
                <a:ln w="19050">
                  <a:solidFill>
                    <a:srgbClr val="FFFF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endParaRPr lang="ar-JO" sz="3200" dirty="0"/>
          </a:p>
        </p:txBody>
      </p:sp>
      <p:sp>
        <p:nvSpPr>
          <p:cNvPr id="35843" name="عنصر نائب للمحتوى 2">
            <a:extLst>
              <a:ext uri="{FF2B5EF4-FFF2-40B4-BE49-F238E27FC236}">
                <a16:creationId xmlns:a16="http://schemas.microsoft.com/office/drawing/2014/main" id="{422B911E-FEE6-4740-952A-916604848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4288" y="765175"/>
            <a:ext cx="4319588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  <a:defRPr/>
            </a:pPr>
            <a:r>
              <a:rPr lang="en-US" sz="2000" b="1" u="sng" dirty="0">
                <a:latin typeface="Arial Black" pitchFamily="34" charset="0"/>
                <a:cs typeface="+mj-cs"/>
              </a:rPr>
              <a:t>Differential count: </a:t>
            </a:r>
            <a:r>
              <a:rPr lang="en-US" sz="2000" b="1" dirty="0">
                <a:solidFill>
                  <a:srgbClr val="0070C0"/>
                </a:solidFill>
                <a:cs typeface="+mj-cs"/>
              </a:rPr>
              <a:t> </a:t>
            </a:r>
            <a:r>
              <a:rPr lang="en-US" sz="2000" b="1" dirty="0">
                <a:latin typeface="Arial Black" pitchFamily="34" charset="0"/>
                <a:cs typeface="+mj-cs"/>
              </a:rPr>
              <a:t>20-30%</a:t>
            </a:r>
            <a:endParaRPr lang="en-US" sz="2000" b="1" u="sng" dirty="0">
              <a:latin typeface="Arial Black" pitchFamily="34" charset="0"/>
              <a:cs typeface="+mj-cs"/>
            </a:endParaRP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en-US" sz="2000" b="1" dirty="0">
                <a:latin typeface="Arial Black" pitchFamily="34" charset="0"/>
                <a:cs typeface="+mj-cs"/>
              </a:rPr>
              <a:t>Size :</a:t>
            </a:r>
            <a:r>
              <a:rPr lang="en-US" sz="2000" b="1" dirty="0">
                <a:cs typeface="+mj-cs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cs typeface="+mj-cs"/>
              </a:rPr>
              <a:t>9</a:t>
            </a:r>
            <a:r>
              <a:rPr lang="hu-HU" altLang="en-US" sz="2000" b="1" dirty="0">
                <a:solidFill>
                  <a:srgbClr val="FF0000"/>
                </a:solidFill>
                <a:cs typeface="+mj-cs"/>
              </a:rPr>
              <a:t>-12 </a:t>
            </a:r>
            <a:r>
              <a:rPr kumimoji="1" lang="en-US" sz="2000" b="1" dirty="0">
                <a:solidFill>
                  <a:srgbClr val="402000"/>
                </a:solidFill>
                <a:latin typeface="Arial Black" pitchFamily="34" charset="0"/>
                <a:cs typeface="+mj-cs"/>
              </a:rPr>
              <a:t>microns</a:t>
            </a:r>
            <a:endParaRPr lang="en-US" sz="2000" b="1" dirty="0">
              <a:latin typeface="Arial Black" pitchFamily="34" charset="0"/>
              <a:cs typeface="+mj-cs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altLang="en-US" sz="2400" b="1" u="sng" dirty="0">
                <a:solidFill>
                  <a:srgbClr val="000000"/>
                </a:solidFill>
                <a:cs typeface="+mj-cs"/>
              </a:rPr>
              <a:t>According to the sizes: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Arial Black" pitchFamily="34" charset="0"/>
                <a:cs typeface="+mj-cs"/>
              </a:rPr>
              <a:t>1- large lymphocytes.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Arial Black" pitchFamily="34" charset="0"/>
                <a:cs typeface="+mj-cs"/>
              </a:rPr>
              <a:t>2- Medium-sized lymphocytes.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Arial Black" pitchFamily="34" charset="0"/>
                <a:cs typeface="+mj-cs"/>
              </a:rPr>
              <a:t>3- Small lymphocytes:</a:t>
            </a:r>
          </a:p>
          <a:p>
            <a:pPr>
              <a:buFontTx/>
              <a:buAutoNum type="arabicPeriod"/>
              <a:defRPr/>
            </a:pPr>
            <a:r>
              <a:rPr lang="en-US" altLang="en-US" sz="2000" b="1" dirty="0">
                <a:solidFill>
                  <a:srgbClr val="FF0000"/>
                </a:solidFill>
                <a:cs typeface="+mj-cs"/>
              </a:rPr>
              <a:t>Diameter </a:t>
            </a:r>
            <a:r>
              <a:rPr lang="en-US" altLang="en-US" sz="2000" b="1" dirty="0">
                <a:solidFill>
                  <a:srgbClr val="000000"/>
                </a:solidFill>
                <a:latin typeface="Arial Black" pitchFamily="34" charset="0"/>
                <a:cs typeface="+mj-cs"/>
              </a:rPr>
              <a:t>= RBC.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altLang="en-US" sz="2000" b="1" dirty="0">
                <a:solidFill>
                  <a:srgbClr val="FF0000"/>
                </a:solidFill>
                <a:cs typeface="+mj-cs"/>
              </a:rPr>
              <a:t>Most numerous.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altLang="en-US" sz="2000" b="1" dirty="0">
                <a:solidFill>
                  <a:srgbClr val="FF0000"/>
                </a:solidFill>
                <a:cs typeface="+mj-cs"/>
              </a:rPr>
              <a:t>Functionally mature.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Arial Black" pitchFamily="34" charset="0"/>
                <a:cs typeface="+mj-cs"/>
              </a:rPr>
              <a:t>3 functional types:</a:t>
            </a:r>
          </a:p>
          <a:p>
            <a:pPr>
              <a:defRPr/>
            </a:pPr>
            <a:endParaRPr lang="ar-JO" sz="2400" dirty="0"/>
          </a:p>
        </p:txBody>
      </p:sp>
      <p:sp>
        <p:nvSpPr>
          <p:cNvPr id="81924" name="عنصر نائب للمحتوى 3">
            <a:extLst>
              <a:ext uri="{FF2B5EF4-FFF2-40B4-BE49-F238E27FC236}">
                <a16:creationId xmlns:a16="http://schemas.microsoft.com/office/drawing/2014/main" id="{22077723-7902-40DE-84CB-278C9E451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3538" y="115888"/>
            <a:ext cx="4951412" cy="65309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000" u="sng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u="sng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 lymphocytes: </a:t>
            </a:r>
          </a:p>
          <a:p>
            <a:r>
              <a:rPr lang="en-US" altLang="en-US" sz="2000" b="1">
                <a:solidFill>
                  <a:srgbClr val="002060"/>
                </a:solidFill>
                <a:cs typeface="Arial" panose="020B0604020202020204" pitchFamily="34" charset="0"/>
              </a:rPr>
              <a:t>Start development in bone marrow.                    </a:t>
            </a:r>
          </a:p>
          <a:p>
            <a:r>
              <a:rPr lang="en-US" altLang="en-US" sz="2000" b="1">
                <a:solidFill>
                  <a:srgbClr val="002060"/>
                </a:solidFill>
                <a:cs typeface="Arial" panose="020B0604020202020204" pitchFamily="34" charset="0"/>
              </a:rPr>
              <a:t>Differentiate in thymus.</a:t>
            </a:r>
          </a:p>
          <a:p>
            <a:r>
              <a:rPr lang="en-US" altLang="en-US" sz="2000" b="1">
                <a:solidFill>
                  <a:srgbClr val="002060"/>
                </a:solidFill>
                <a:cs typeface="Arial" panose="020B0604020202020204" pitchFamily="34" charset="0"/>
              </a:rPr>
              <a:t>Cell-mediated IR.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u="sng">
                <a:latin typeface="Arial Black" panose="020B0A04020102020204" pitchFamily="34" charset="0"/>
                <a:cs typeface="Arial" panose="020B0604020202020204" pitchFamily="34" charset="0"/>
              </a:rPr>
              <a:t> B-lymphocytes: </a:t>
            </a:r>
          </a:p>
          <a:p>
            <a:r>
              <a:rPr lang="en-US" altLang="en-US" sz="2000" b="1">
                <a:solidFill>
                  <a:srgbClr val="002060"/>
                </a:solidFill>
                <a:cs typeface="Arial" panose="020B0604020202020204" pitchFamily="34" charset="0"/>
              </a:rPr>
              <a:t>Develop &amp; differentiate in bone marrow.</a:t>
            </a:r>
          </a:p>
          <a:p>
            <a:r>
              <a:rPr lang="en-US" altLang="en-US" sz="2000" b="1">
                <a:solidFill>
                  <a:srgbClr val="002060"/>
                </a:solidFill>
                <a:cs typeface="Arial" panose="020B0604020202020204" pitchFamily="34" charset="0"/>
              </a:rPr>
              <a:t>Humoral immune response.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u="sng">
                <a:latin typeface="Arial Black" panose="020B0A04020102020204" pitchFamily="34" charset="0"/>
                <a:cs typeface="Arial" panose="020B0604020202020204" pitchFamily="34" charset="0"/>
              </a:rPr>
              <a:t>  Natural killer cells:</a:t>
            </a:r>
          </a:p>
          <a:p>
            <a:r>
              <a:rPr lang="en-US" altLang="en-US" sz="2000" b="1">
                <a:solidFill>
                  <a:srgbClr val="002060"/>
                </a:solidFill>
                <a:cs typeface="Arial" panose="020B0604020202020204" pitchFamily="34" charset="0"/>
              </a:rPr>
              <a:t>Develop in bone marrow.</a:t>
            </a:r>
          </a:p>
          <a:p>
            <a:r>
              <a:rPr lang="en-US" altLang="en-US" sz="2000" b="1">
                <a:solidFill>
                  <a:srgbClr val="002060"/>
                </a:solidFill>
                <a:cs typeface="Arial" panose="020B0604020202020204" pitchFamily="34" charset="0"/>
              </a:rPr>
              <a:t>Lack CDs of B or T.</a:t>
            </a:r>
          </a:p>
          <a:p>
            <a:r>
              <a:rPr lang="en-US" altLang="en-US" sz="2000">
                <a:cs typeface="Arial" panose="020B0604020202020204" pitchFamily="34" charset="0"/>
              </a:rPr>
              <a:t>Are null cells(non B, nonT).</a:t>
            </a:r>
          </a:p>
          <a:p>
            <a:r>
              <a:rPr lang="en-US" altLang="en-US" sz="2000">
                <a:cs typeface="Arial" panose="020B0604020202020204" pitchFamily="34" charset="0"/>
              </a:rPr>
              <a:t>They don't enter the thymus to be competent.</a:t>
            </a:r>
          </a:p>
          <a:p>
            <a:r>
              <a:rPr lang="en-US" altLang="en-US" sz="2000">
                <a:cs typeface="Arial" panose="020B0604020202020204" pitchFamily="34" charset="0"/>
              </a:rPr>
              <a:t>They act nonspecifically to kill  virally infected cells &amp;tumor cells</a:t>
            </a:r>
          </a:p>
          <a:p>
            <a:endParaRPr lang="en-US" altLang="en-US" sz="2400" b="1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81925" name="Picture 6" descr="http://home.kku.ac.th/acamed/kanchana/p41.jpg">
            <a:extLst>
              <a:ext uri="{FF2B5EF4-FFF2-40B4-BE49-F238E27FC236}">
                <a16:creationId xmlns:a16="http://schemas.microsoft.com/office/drawing/2014/main" id="{5C78B8B3-1269-4135-AE33-6F99269CE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6"/>
          <a:stretch>
            <a:fillRect/>
          </a:stretch>
        </p:blipFill>
        <p:spPr bwMode="auto">
          <a:xfrm>
            <a:off x="395288" y="5135563"/>
            <a:ext cx="2520950" cy="165576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ontent Placeholder 116740">
            <a:extLst>
              <a:ext uri="{FF2B5EF4-FFF2-40B4-BE49-F238E27FC236}">
                <a16:creationId xmlns:a16="http://schemas.microsoft.com/office/drawing/2014/main" id="{FADABDAB-746D-4411-96B7-CA1AEB28B211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333375"/>
            <a:ext cx="7993063" cy="6048375"/>
            <a:chOff x="1134" y="1272"/>
            <a:chExt cx="2376" cy="1152"/>
          </a:xfrm>
        </p:grpSpPr>
        <p:sp>
          <p:nvSpPr>
            <p:cNvPr id="3" name="AutoShape 4">
              <a:extLst>
                <a:ext uri="{FF2B5EF4-FFF2-40B4-BE49-F238E27FC236}">
                  <a16:creationId xmlns:a16="http://schemas.microsoft.com/office/drawing/2014/main" id="{CE7853DA-85B2-4194-A214-C85EF3329E2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34" y="1272"/>
              <a:ext cx="2376" cy="1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028" name="_s1028">
              <a:extLst>
                <a:ext uri="{FF2B5EF4-FFF2-40B4-BE49-F238E27FC236}">
                  <a16:creationId xmlns:a16="http://schemas.microsoft.com/office/drawing/2014/main" id="{945B4826-311B-471F-840A-154D0CE5F9A3}"/>
                </a:ext>
              </a:extLst>
            </p:cNvPr>
            <p:cNvCxnSpPr>
              <a:cxnSpLocks noChangeShapeType="1"/>
              <a:stCxn id="8" idx="0"/>
              <a:endCxn id="6" idx="2"/>
            </p:cNvCxnSpPr>
            <p:nvPr/>
          </p:nvCxnSpPr>
          <p:spPr bwMode="auto">
            <a:xfrm rot="5400000" flipH="1">
              <a:off x="2754" y="1812"/>
              <a:ext cx="144" cy="504"/>
            </a:xfrm>
            <a:prstGeom prst="bentConnector3">
              <a:avLst>
                <a:gd name="adj1" fmla="val 2222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9" name="_s1029">
              <a:extLst>
                <a:ext uri="{FF2B5EF4-FFF2-40B4-BE49-F238E27FC236}">
                  <a16:creationId xmlns:a16="http://schemas.microsoft.com/office/drawing/2014/main" id="{091035D6-D532-4B81-B0F7-BB2671A2F993}"/>
                </a:ext>
              </a:extLst>
            </p:cNvPr>
            <p:cNvCxnSpPr>
              <a:cxnSpLocks noChangeShapeType="1"/>
              <a:stCxn id="7" idx="0"/>
              <a:endCxn id="6" idx="2"/>
            </p:cNvCxnSpPr>
            <p:nvPr/>
          </p:nvCxnSpPr>
          <p:spPr bwMode="auto">
            <a:xfrm rot="16200000">
              <a:off x="2250" y="1812"/>
              <a:ext cx="144" cy="504"/>
            </a:xfrm>
            <a:prstGeom prst="bentConnector3">
              <a:avLst>
                <a:gd name="adj1" fmla="val 2222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0" name="_s1030">
              <a:extLst>
                <a:ext uri="{FF2B5EF4-FFF2-40B4-BE49-F238E27FC236}">
                  <a16:creationId xmlns:a16="http://schemas.microsoft.com/office/drawing/2014/main" id="{9214D9B3-183A-4319-9D69-2E95CE46ABF4}"/>
                </a:ext>
              </a:extLst>
            </p:cNvPr>
            <p:cNvCxnSpPr>
              <a:cxnSpLocks noChangeShapeType="1"/>
              <a:stCxn id="6" idx="0"/>
              <a:endCxn id="4" idx="2"/>
            </p:cNvCxnSpPr>
            <p:nvPr/>
          </p:nvCxnSpPr>
          <p:spPr bwMode="auto">
            <a:xfrm rot="5400000" flipH="1">
              <a:off x="2250" y="1380"/>
              <a:ext cx="144" cy="504"/>
            </a:xfrm>
            <a:prstGeom prst="bentConnector3">
              <a:avLst>
                <a:gd name="adj1" fmla="val 2222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1" name="_s1031">
              <a:extLst>
                <a:ext uri="{FF2B5EF4-FFF2-40B4-BE49-F238E27FC236}">
                  <a16:creationId xmlns:a16="http://schemas.microsoft.com/office/drawing/2014/main" id="{C1C48754-8288-4311-A141-EBCA6FA91181}"/>
                </a:ext>
              </a:extLst>
            </p:cNvPr>
            <p:cNvCxnSpPr>
              <a:cxnSpLocks noChangeShapeType="1"/>
              <a:stCxn id="5" idx="0"/>
              <a:endCxn id="4" idx="2"/>
            </p:cNvCxnSpPr>
            <p:nvPr/>
          </p:nvCxnSpPr>
          <p:spPr bwMode="auto">
            <a:xfrm rot="16200000">
              <a:off x="1746" y="1380"/>
              <a:ext cx="144" cy="504"/>
            </a:xfrm>
            <a:prstGeom prst="bentConnector3">
              <a:avLst>
                <a:gd name="adj1" fmla="val 2222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" name="_s1032">
              <a:extLst>
                <a:ext uri="{FF2B5EF4-FFF2-40B4-BE49-F238E27FC236}">
                  <a16:creationId xmlns:a16="http://schemas.microsoft.com/office/drawing/2014/main" id="{EDB16AED-F0B7-4619-B524-4ACCEA1A3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8" y="127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Blood 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analysis</a:t>
              </a:r>
            </a:p>
          </p:txBody>
        </p:sp>
        <p:sp>
          <p:nvSpPr>
            <p:cNvPr id="5" name="_s1033">
              <a:extLst>
                <a:ext uri="{FF2B5EF4-FFF2-40B4-BE49-F238E27FC236}">
                  <a16:creationId xmlns:a16="http://schemas.microsoft.com/office/drawing/2014/main" id="{3D0D139D-A550-46CE-8F69-6FE01ED95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" y="170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Chemical analysis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 of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Plasma components</a:t>
              </a:r>
            </a:p>
          </p:txBody>
        </p:sp>
        <p:sp>
          <p:nvSpPr>
            <p:cNvPr id="6" name="_s1034">
              <a:extLst>
                <a:ext uri="{FF2B5EF4-FFF2-40B4-BE49-F238E27FC236}">
                  <a16:creationId xmlns:a16="http://schemas.microsoft.com/office/drawing/2014/main" id="{20EC2264-A987-49E9-9C43-1743721B9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0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Cell analysis</a:t>
              </a:r>
              <a:r>
                <a:rPr kumimoji="0" lang="en-US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CBC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(Complete Blood Count)</a:t>
              </a:r>
            </a:p>
          </p:txBody>
        </p:sp>
        <p:sp>
          <p:nvSpPr>
            <p:cNvPr id="7" name="_s1035">
              <a:extLst>
                <a:ext uri="{FF2B5EF4-FFF2-40B4-BE49-F238E27FC236}">
                  <a16:creationId xmlns:a16="http://schemas.microsoft.com/office/drawing/2014/main" id="{2BD15E6F-7903-4EEA-9F03-A191F18205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8" y="213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Total count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(all elements)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8" name="_s1036">
              <a:extLst>
                <a:ext uri="{FF2B5EF4-FFF2-40B4-BE49-F238E27FC236}">
                  <a16:creationId xmlns:a16="http://schemas.microsoft.com/office/drawing/2014/main" id="{3FB45CB0-F4F4-4EE4-AB97-2AA5EE84F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6" y="213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Differential count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(white cells only)</a:t>
              </a:r>
              <a:endParaRPr kumimoji="0" lang="ar-JO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37" name="Slide Number Placeholder 5">
            <a:extLst>
              <a:ext uri="{FF2B5EF4-FFF2-40B4-BE49-F238E27FC236}">
                <a16:creationId xmlns:a16="http://schemas.microsoft.com/office/drawing/2014/main" id="{9B7CE0A6-A122-461B-8BC8-2193A87D7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3DEBD3-2F11-4EA0-84F8-5502D4FB2A43}" type="slidenum">
              <a:rPr lang="ar-SA" altLang="en-US" sz="1400">
                <a:solidFill>
                  <a:schemeClr val="bg2"/>
                </a:solidFill>
              </a:rPr>
              <a:pPr/>
              <a:t>5</a:t>
            </a:fld>
            <a:endParaRPr lang="en-US" altLang="en-US" sz="140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عنوان 1">
            <a:extLst>
              <a:ext uri="{FF2B5EF4-FFF2-40B4-BE49-F238E27FC236}">
                <a16:creationId xmlns:a16="http://schemas.microsoft.com/office/drawing/2014/main" id="{BCCA8ACF-7E84-4D66-8042-3711F6D41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2888"/>
            <a:ext cx="7886700" cy="1325563"/>
          </a:xfrm>
        </p:spPr>
        <p:txBody>
          <a:bodyPr/>
          <a:lstStyle/>
          <a:p>
            <a:pPr algn="l"/>
            <a:r>
              <a:rPr lang="hu-HU" altLang="en-US" sz="2800">
                <a:latin typeface="Arial Black" panose="020B0A04020102020204" pitchFamily="34" charset="0"/>
                <a:cs typeface="Times New Roman" panose="02020603050405020304" pitchFamily="18" charset="0"/>
              </a:rPr>
              <a:t>Lymphocytes</a:t>
            </a:r>
            <a:endParaRPr lang="ar-JO" altLang="en-US" sz="2800"/>
          </a:p>
        </p:txBody>
      </p:sp>
      <p:sp>
        <p:nvSpPr>
          <p:cNvPr id="82947" name="عنصر نائب للمحتوى 2">
            <a:extLst>
              <a:ext uri="{FF2B5EF4-FFF2-40B4-BE49-F238E27FC236}">
                <a16:creationId xmlns:a16="http://schemas.microsoft.com/office/drawing/2014/main" id="{5185EF6C-2147-4721-B0E8-EB7AC8C860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836613"/>
            <a:ext cx="5040313" cy="57340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 b="1" u="sng">
                <a:latin typeface="Arial Black" panose="020B0A04020102020204" pitchFamily="34" charset="0"/>
                <a:cs typeface="Arial" panose="020B0604020202020204" pitchFamily="34" charset="0"/>
              </a:rPr>
              <a:t>LM: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000" b="1">
                <a:cs typeface="Arial" panose="020B0604020202020204" pitchFamily="34" charset="0"/>
              </a:rPr>
              <a:t> </a:t>
            </a:r>
            <a:r>
              <a:rPr lang="en-US" altLang="en-US" sz="2400" b="1">
                <a:cs typeface="Arial" panose="020B0604020202020204" pitchFamily="34" charset="0"/>
              </a:rPr>
              <a:t>Shape = rounded </a:t>
            </a:r>
          </a:p>
          <a:p>
            <a:pPr eaLnBrk="1" hangingPunct="1"/>
            <a:r>
              <a:rPr lang="hu-HU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Large nucleus, thin cytoplasmic rim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hu-HU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No stained granules in the cytoplasm (except small </a:t>
            </a:r>
            <a:r>
              <a:rPr lang="en-US" altLang="en-US" sz="2400" b="1">
                <a:solidFill>
                  <a:srgbClr val="FF0000"/>
                </a:solidFill>
                <a:cs typeface="Times New Roman" panose="02020603050405020304" pitchFamily="18" charset="0"/>
              </a:rPr>
              <a:t>Azurophilic granules</a:t>
            </a:r>
          </a:p>
          <a:p>
            <a:pPr eaLnBrk="1" hangingPunct="1"/>
            <a:r>
              <a:rPr lang="en-US" altLang="en-US" sz="2400" b="1">
                <a:solidFill>
                  <a:srgbClr val="FF0000"/>
                </a:solidFill>
                <a:cs typeface="Times New Roman" panose="02020603050405020304" pitchFamily="18" charset="0"/>
              </a:rPr>
              <a:t> Small most common 90% </a:t>
            </a:r>
            <a:endParaRPr lang="hu-HU" alt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hu-HU" altLang="en-US" sz="2400" b="1">
                <a:solidFill>
                  <a:srgbClr val="000000"/>
                </a:solidFill>
                <a:cs typeface="Times New Roman" panose="02020603050405020304" pitchFamily="18" charset="0"/>
              </a:rPr>
              <a:t>Types:</a:t>
            </a:r>
            <a:r>
              <a:rPr lang="hu-HU" altLang="en-US" sz="2400" b="1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hu-HU" altLang="en-US" sz="2400" b="1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B</a:t>
            </a:r>
            <a:r>
              <a:rPr lang="hu-HU" altLang="en-US" sz="240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- </a:t>
            </a:r>
            <a:r>
              <a:rPr lang="hu-HU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and </a:t>
            </a:r>
            <a:r>
              <a:rPr lang="hu-HU" altLang="en-US" sz="2400" b="1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T-</a:t>
            </a:r>
            <a:r>
              <a:rPr lang="hu-HU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lymphocytes </a:t>
            </a:r>
            <a:r>
              <a:rPr lang="hu-HU" altLang="en-US" sz="2400" b="1">
                <a:solidFill>
                  <a:srgbClr val="FF0000"/>
                </a:solidFill>
                <a:cs typeface="Times New Roman" panose="02020603050405020304" pitchFamily="18" charset="0"/>
              </a:rPr>
              <a:t>(morphologically not distinguishable)</a:t>
            </a:r>
          </a:p>
          <a:p>
            <a:pPr eaLnBrk="1" hangingPunct="1"/>
            <a:r>
              <a:rPr lang="hu-HU" altLang="en-US" sz="2400" b="1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null-cells</a:t>
            </a:r>
            <a:r>
              <a:rPr lang="hu-HU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 (somewhat smaller size)</a:t>
            </a:r>
            <a:r>
              <a:rPr lang="en-US" altLang="en-US" sz="2400">
                <a:cs typeface="Arial" panose="020B0604020202020204" pitchFamily="34" charset="0"/>
              </a:rPr>
              <a:t> Non B Non T </a:t>
            </a:r>
          </a:p>
          <a:p>
            <a:pPr eaLnBrk="1" hangingPunct="1"/>
            <a:endParaRPr lang="hu-HU" altLang="en-US" sz="20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C3CD7C4-8F4F-4C35-9EA8-C7E8A8CDA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39544" y="116632"/>
            <a:ext cx="4104456" cy="6741368"/>
          </a:xfrm>
        </p:spPr>
        <p:txBody>
          <a:bodyPr/>
          <a:lstStyle/>
          <a:p>
            <a:pPr>
              <a:buFont typeface="Wingdings" pitchFamily="2" charset="2"/>
              <a:buChar char="v"/>
              <a:defRPr/>
            </a:pPr>
            <a:r>
              <a:rPr lang="en-US" b="1" u="sng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EM:</a:t>
            </a:r>
            <a:endParaRPr lang="en-US" dirty="0">
              <a:latin typeface="Arial Black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2000" b="1" dirty="0"/>
              <a:t> </a:t>
            </a:r>
            <a:r>
              <a:rPr lang="en-US" sz="2400" b="1" dirty="0"/>
              <a:t>Nucleus: </a:t>
            </a:r>
            <a:r>
              <a:rPr lang="en-US" sz="2400" dirty="0"/>
              <a:t>dense clumps.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b="1" dirty="0"/>
              <a:t> Cytoplasm  t</a:t>
            </a:r>
            <a:r>
              <a:rPr lang="hu-HU" altLang="en-US" sz="2400" dirty="0">
                <a:solidFill>
                  <a:prstClr val="black"/>
                </a:solidFill>
                <a:cs typeface="Times New Roman" pitchFamily="18" charset="0"/>
              </a:rPr>
              <a:t>hin rim</a:t>
            </a:r>
            <a:endParaRPr lang="en-US" sz="2400" b="1" dirty="0"/>
          </a:p>
          <a:p>
            <a:pPr>
              <a:defRPr/>
            </a:pPr>
            <a:r>
              <a:rPr lang="hu-HU" altLang="en-US" sz="2400" dirty="0">
                <a:solidFill>
                  <a:prstClr val="black"/>
                </a:solidFill>
                <a:cs typeface="Times New Roman" pitchFamily="18" charset="0"/>
              </a:rPr>
              <a:t>No </a:t>
            </a:r>
            <a:r>
              <a:rPr lang="en-US" altLang="en-US" sz="2400" dirty="0">
                <a:solidFill>
                  <a:prstClr val="black"/>
                </a:solidFill>
                <a:cs typeface="Times New Roman" pitchFamily="18" charset="0"/>
              </a:rPr>
              <a:t>specific </a:t>
            </a:r>
            <a:r>
              <a:rPr lang="hu-HU" altLang="en-US" sz="2400" dirty="0">
                <a:solidFill>
                  <a:prstClr val="black"/>
                </a:solidFill>
                <a:cs typeface="Times New Roman" pitchFamily="18" charset="0"/>
              </a:rPr>
              <a:t> granules </a:t>
            </a:r>
            <a:r>
              <a:rPr lang="en-US" sz="2400" dirty="0"/>
              <a:t>Lysosomes= small &amp; dense </a:t>
            </a:r>
            <a:r>
              <a:rPr lang="en-US" sz="2400" dirty="0" err="1">
                <a:solidFill>
                  <a:srgbClr val="FF0000"/>
                </a:solidFill>
                <a:latin typeface="Arial Black" pitchFamily="34" charset="0"/>
              </a:rPr>
              <a:t>Azurophilic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 granules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400" dirty="0"/>
              <a:t> Many </a:t>
            </a:r>
            <a:r>
              <a:rPr lang="en-US" sz="2400" dirty="0">
                <a:solidFill>
                  <a:srgbClr val="FF0000"/>
                </a:solidFill>
              </a:rPr>
              <a:t>free ribosomes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rgbClr val="FF0000"/>
                </a:solidFill>
              </a:rPr>
              <a:t> few mitochondria 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latin typeface="Arial Black" panose="020B0A04020102020204" pitchFamily="34" charset="0"/>
              </a:rPr>
              <a:t> 2  centrioles.</a:t>
            </a:r>
            <a:r>
              <a:rPr lang="en-US" sz="2400" dirty="0">
                <a:latin typeface="Arial Black" pitchFamily="34" charset="0"/>
              </a:rPr>
              <a:t> </a:t>
            </a:r>
          </a:p>
          <a:p>
            <a:pPr>
              <a:defRPr/>
            </a:pPr>
            <a:r>
              <a:rPr lang="en-US" sz="2400" u="sng" dirty="0">
                <a:solidFill>
                  <a:srgbClr val="FF0000"/>
                </a:solidFill>
              </a:rPr>
              <a:t>▲▲The cell coat = 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antigenic markers.</a:t>
            </a:r>
          </a:p>
          <a:p>
            <a:pPr>
              <a:defRPr/>
            </a:pPr>
            <a:endParaRPr lang="en-US" sz="2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ar-JO" sz="2400" dirty="0"/>
          </a:p>
        </p:txBody>
      </p:sp>
      <p:pic>
        <p:nvPicPr>
          <p:cNvPr id="82949" name="Picture 4">
            <a:extLst>
              <a:ext uri="{FF2B5EF4-FFF2-40B4-BE49-F238E27FC236}">
                <a16:creationId xmlns:a16="http://schemas.microsoft.com/office/drawing/2014/main" id="{05517067-21E8-454E-9A4C-9DFCA94E0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88913"/>
            <a:ext cx="1944687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31A802-F192-448D-8880-393B3977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-315416"/>
            <a:ext cx="8579296" cy="1849686"/>
          </a:xfrm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Berlin Sans FB Demi" pitchFamily="34" charset="0"/>
              </a:rPr>
              <a:t>Antigenic markers of lymphocyte</a:t>
            </a:r>
            <a:br>
              <a:rPr lang="en-US" sz="2800" b="1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Berlin Sans FB Demi" pitchFamily="34" charset="0"/>
              </a:rPr>
            </a:br>
            <a:br>
              <a:rPr lang="en-US" b="1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Berlin Sans FB Demi" pitchFamily="34" charset="0"/>
              </a:rPr>
            </a:br>
            <a:r>
              <a:rPr lang="en-US" sz="2400" b="1" u="sng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The cell coat: </a:t>
            </a:r>
            <a:r>
              <a:rPr lang="en-US" sz="2400" b="1" dirty="0">
                <a:latin typeface="Calibri" pitchFamily="34" charset="0"/>
              </a:rPr>
              <a:t>Large no. of cell receptors</a:t>
            </a:r>
            <a:r>
              <a:rPr lang="en-US" sz="2400" dirty="0"/>
              <a:t>.</a:t>
            </a:r>
            <a:endParaRPr lang="ar-JO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591FD2C-85DC-4FB1-A8E0-DD5FF90C9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628800"/>
            <a:ext cx="4506144" cy="4525963"/>
          </a:xfrm>
        </p:spPr>
        <p:txBody>
          <a:bodyPr/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Major histocompatibility complex </a:t>
            </a:r>
            <a:r>
              <a:rPr lang="en-US" sz="2400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noFill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MHC</a:t>
            </a:r>
            <a:r>
              <a:rPr lang="en-US" sz="2400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noFill/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Glycoprotein + specific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a.a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sequence.</a:t>
            </a:r>
          </a:p>
          <a:p>
            <a:pPr marL="514350" indent="-514350" eaLnBrk="1" fontAlgn="auto" hangingPunct="1">
              <a:spcAft>
                <a:spcPts val="0"/>
              </a:spcAft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Tissue typing &amp; antigenic recognition.</a:t>
            </a:r>
          </a:p>
          <a:p>
            <a:pPr marL="514350" indent="-514350" eaLnBrk="1" fontAlgn="auto" hangingPunct="1">
              <a:spcAft>
                <a:spcPts val="0"/>
              </a:spcAft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 subclasses: MHC I &amp; MHC II.</a:t>
            </a:r>
          </a:p>
          <a:p>
            <a:pPr>
              <a:defRPr/>
            </a:pPr>
            <a:endParaRPr lang="ar-JO" dirty="0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9D0FE6A-EFC8-4A43-9206-AAE80D486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38725" y="1700808"/>
            <a:ext cx="4038600" cy="4525963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4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2400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The cluster of differentiation antigens (CDs):</a:t>
            </a:r>
          </a:p>
          <a:p>
            <a:pPr marL="514350" indent="-514350" eaLnBrk="1" fontAlgn="auto" hangingPunct="1">
              <a:spcAft>
                <a:spcPts val="0"/>
              </a:spcAft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Cell- surface glycoprotein + specific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a.a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sequence.</a:t>
            </a:r>
          </a:p>
          <a:p>
            <a:pPr marL="514350" indent="-514350" eaLnBrk="1" fontAlgn="auto" hangingPunct="1">
              <a:spcAft>
                <a:spcPts val="0"/>
              </a:spcAft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Expressed on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different types of lymphocytes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eaLnBrk="1" fontAlgn="auto" hangingPunct="1">
              <a:spcAft>
                <a:spcPts val="0"/>
              </a:spcAft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Marker proteins upon which                  Functional types of lymphocytes.</a:t>
            </a:r>
          </a:p>
        </p:txBody>
      </p:sp>
      <p:sp>
        <p:nvSpPr>
          <p:cNvPr id="8" name="Right Arrow 8">
            <a:extLst>
              <a:ext uri="{FF2B5EF4-FFF2-40B4-BE49-F238E27FC236}">
                <a16:creationId xmlns:a16="http://schemas.microsoft.com/office/drawing/2014/main" id="{5E77E1E3-920D-4657-8AF2-B5981F2F9BE5}"/>
              </a:ext>
            </a:extLst>
          </p:cNvPr>
          <p:cNvSpPr/>
          <p:nvPr/>
        </p:nvSpPr>
        <p:spPr>
          <a:xfrm flipV="1">
            <a:off x="6524625" y="4778375"/>
            <a:ext cx="1066800" cy="252413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A2501E-29DC-453F-9954-F4FF1A337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7886700" cy="1325563"/>
          </a:xfrm>
        </p:spPr>
        <p:txBody>
          <a:bodyPr/>
          <a:lstStyle/>
          <a:p>
            <a:pPr>
              <a:defRPr/>
            </a:pPr>
            <a:r>
              <a:rPr lang="en-US" sz="2800" b="1" dirty="0">
                <a:ln w="19050">
                  <a:solidFill>
                    <a:srgbClr val="FFFF00"/>
                  </a:solidFill>
                  <a:prstDash val="solid"/>
                </a:ln>
                <a:latin typeface="Berlin Sans FB Demi" pitchFamily="34" charset="0"/>
              </a:rPr>
              <a:t>Antigenic markers of lymphocyte</a:t>
            </a:r>
            <a:br>
              <a:rPr lang="en-US" sz="2800" b="1" dirty="0">
                <a:ln w="19050">
                  <a:solidFill>
                    <a:srgbClr val="FFFF00"/>
                  </a:solidFill>
                  <a:prstDash val="solid"/>
                </a:ln>
                <a:latin typeface="Berlin Sans FB Demi" pitchFamily="34" charset="0"/>
              </a:rPr>
            </a:br>
            <a:br>
              <a:rPr lang="en-US" b="1" dirty="0">
                <a:ln w="19050">
                  <a:solidFill>
                    <a:srgbClr val="FFFF00"/>
                  </a:solidFill>
                  <a:prstDash val="solid"/>
                </a:ln>
                <a:latin typeface="Berlin Sans FB Demi" pitchFamily="34" charset="0"/>
              </a:rPr>
            </a:br>
            <a:r>
              <a:rPr lang="en-US" sz="2400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cs typeface="Times New Roman" panose="02020603050405020304" pitchFamily="18" charset="0"/>
              </a:rPr>
              <a:t>Major histocompatibility complex</a:t>
            </a:r>
            <a:endParaRPr lang="ar-JO" sz="2400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592D91D-4BA1-4648-BCC1-BC2C79156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388" y="1773238"/>
            <a:ext cx="4248150" cy="43513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b="1" u="sng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MHC I:</a:t>
            </a:r>
            <a:endParaRPr lang="en-US" sz="2400" dirty="0">
              <a:latin typeface="Arial Black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/>
              <a:t>On all nucleated cells</a:t>
            </a:r>
            <a:r>
              <a:rPr lang="en-US" sz="2400" dirty="0"/>
              <a:t>.</a:t>
            </a:r>
          </a:p>
          <a:p>
            <a:pPr marL="514350" indent="-514350" eaLnBrk="1" fontAlgn="auto" hangingPunct="1">
              <a:spcAft>
                <a:spcPts val="0"/>
              </a:spcAft>
              <a:defRPr/>
            </a:pPr>
            <a:r>
              <a:rPr lang="en-US" sz="2400" b="1" dirty="0"/>
              <a:t>Glycoprotein + specific </a:t>
            </a:r>
            <a:r>
              <a:rPr lang="en-US" sz="2400" b="1" dirty="0" err="1"/>
              <a:t>a.a</a:t>
            </a:r>
            <a:r>
              <a:rPr lang="en-US" sz="2400" b="1" dirty="0"/>
              <a:t>. sequence.</a:t>
            </a:r>
          </a:p>
          <a:p>
            <a:pPr marL="514350" indent="-514350" eaLnBrk="1" fontAlgn="auto" hangingPunct="1">
              <a:spcAft>
                <a:spcPts val="0"/>
              </a:spcAft>
              <a:defRPr/>
            </a:pPr>
            <a:r>
              <a:rPr lang="en-US" sz="2400" b="1" dirty="0"/>
              <a:t>Tissue typing. </a:t>
            </a:r>
          </a:p>
          <a:p>
            <a:pPr marL="514350" indent="-514350" eaLnBrk="1" fontAlgn="auto" hangingPunct="1">
              <a:spcAft>
                <a:spcPts val="0"/>
              </a:spcAft>
              <a:defRPr/>
            </a:pPr>
            <a:r>
              <a:rPr lang="en-US" sz="2400" b="1" dirty="0"/>
              <a:t> </a:t>
            </a:r>
            <a:r>
              <a:rPr lang="en-US" sz="2400" b="1" u="sng" dirty="0">
                <a:solidFill>
                  <a:srgbClr val="FF0000"/>
                </a:solidFill>
              </a:rPr>
              <a:t>Endogenous</a:t>
            </a:r>
            <a:r>
              <a:rPr lang="en-US" sz="2400" b="1" dirty="0"/>
              <a:t> antigenic recognition: </a:t>
            </a:r>
          </a:p>
          <a:p>
            <a:pPr marL="971550" lvl="1" indent="-514350"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FF0000"/>
                </a:solidFill>
              </a:rPr>
              <a:t>virus- infected cells.</a:t>
            </a:r>
          </a:p>
          <a:p>
            <a:pPr marL="971550" lvl="1" indent="-514350"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FF0000"/>
                </a:solidFill>
              </a:rPr>
              <a:t>malignant cells.</a:t>
            </a:r>
            <a:endParaRPr lang="en-US" b="1" dirty="0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E314083-EA7B-4702-94FD-30EE556E2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03800" y="1844675"/>
            <a:ext cx="3886200" cy="43513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b="1" u="sng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MHC II:</a:t>
            </a:r>
            <a:endParaRPr lang="en-US" sz="2400" u="sng" dirty="0">
              <a:latin typeface="Arial Black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/>
              <a:t>Expressed on antigen- presenting cells</a:t>
            </a:r>
            <a:r>
              <a:rPr lang="en-US" sz="2400" dirty="0"/>
              <a:t>.</a:t>
            </a:r>
          </a:p>
          <a:p>
            <a:pPr marL="514350" indent="-514350" eaLnBrk="1" fontAlgn="auto" hangingPunct="1">
              <a:spcAft>
                <a:spcPts val="0"/>
              </a:spcAft>
              <a:defRPr/>
            </a:pPr>
            <a:r>
              <a:rPr lang="en-US" sz="2400" b="1" dirty="0"/>
              <a:t>Glycoprotein + specific </a:t>
            </a:r>
            <a:r>
              <a:rPr lang="en-US" sz="2400" b="1" dirty="0" err="1"/>
              <a:t>a.a</a:t>
            </a:r>
            <a:r>
              <a:rPr lang="en-US" sz="2400" b="1" dirty="0"/>
              <a:t>. sequence.</a:t>
            </a:r>
          </a:p>
          <a:p>
            <a:pPr marL="514350" indent="-514350" eaLnBrk="1" fontAlgn="auto" hangingPunct="1">
              <a:spcAft>
                <a:spcPts val="0"/>
              </a:spcAft>
              <a:defRPr/>
            </a:pPr>
            <a:r>
              <a:rPr lang="en-US" sz="2400" b="1" dirty="0"/>
              <a:t>Tissue typing. </a:t>
            </a:r>
          </a:p>
          <a:p>
            <a:pPr marL="514350" indent="-514350" eaLnBrk="1" fontAlgn="auto" hangingPunct="1">
              <a:spcAft>
                <a:spcPts val="0"/>
              </a:spcAft>
              <a:defRPr/>
            </a:pPr>
            <a:r>
              <a:rPr lang="en-US" sz="2400" b="1" dirty="0"/>
              <a:t> </a:t>
            </a:r>
            <a:r>
              <a:rPr lang="en-US" sz="2400" b="1" u="sng" dirty="0">
                <a:solidFill>
                  <a:srgbClr val="FF0000"/>
                </a:solidFill>
              </a:rPr>
              <a:t>Exogenous</a:t>
            </a:r>
            <a:r>
              <a:rPr lang="en-US" sz="2400" b="1" dirty="0"/>
              <a:t> antigenic recognition: </a:t>
            </a:r>
          </a:p>
          <a:p>
            <a:pPr marL="971550" lvl="1" indent="-514350">
              <a:buFont typeface="Wingdings" pitchFamily="2" charset="2"/>
              <a:buChar char="Ø"/>
              <a:defRPr/>
            </a:pPr>
            <a:r>
              <a:rPr lang="en-US" b="1" dirty="0" err="1">
                <a:solidFill>
                  <a:srgbClr val="FF0000"/>
                </a:solidFill>
              </a:rPr>
              <a:t>Phagocytosed</a:t>
            </a:r>
            <a:r>
              <a:rPr lang="en-US" b="1" dirty="0">
                <a:solidFill>
                  <a:srgbClr val="FF0000"/>
                </a:solidFill>
              </a:rPr>
              <a:t> foreign </a:t>
            </a:r>
            <a:r>
              <a:rPr lang="en-US" b="1" dirty="0" err="1">
                <a:solidFill>
                  <a:srgbClr val="FF0000"/>
                </a:solidFill>
              </a:rPr>
              <a:t>Ags</a:t>
            </a:r>
            <a:r>
              <a:rPr lang="en-US" b="1" dirty="0">
                <a:solidFill>
                  <a:srgbClr val="FF0000"/>
                </a:solidFill>
              </a:rPr>
              <a:t>.</a:t>
            </a:r>
            <a:endParaRPr lang="en-US"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FD7792F8-F151-4A33-8F9F-38C5D42F23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7938"/>
            <a:ext cx="7772400" cy="838200"/>
          </a:xfrm>
        </p:spPr>
        <p:txBody>
          <a:bodyPr/>
          <a:lstStyle/>
          <a:p>
            <a:r>
              <a:rPr lang="en-US" altLang="en-US" sz="320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Lymphocytes  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EB1C3F1E-6F4B-490F-9637-1A5291E822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950" y="1030288"/>
            <a:ext cx="9036050" cy="5791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Ì"/>
            </a:pPr>
            <a:r>
              <a:rPr lang="en-US" altLang="en-US" sz="280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After stimulation T-cells and B-cells become :</a:t>
            </a: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Memory cells and Effector cells</a:t>
            </a:r>
          </a:p>
          <a:p>
            <a:pPr>
              <a:buFont typeface="Wingdings" panose="05000000000000000000" pitchFamily="2" charset="2"/>
              <a:buChar char="Ì"/>
            </a:pP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 cells form </a:t>
            </a:r>
            <a:r>
              <a:rPr lang="en-US" altLang="en-US" sz="28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 cells</a:t>
            </a: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function in humoral immunity via immunoglobulins</a:t>
            </a:r>
          </a:p>
          <a:p>
            <a:pPr>
              <a:buFont typeface="Wingdings" panose="05000000000000000000" pitchFamily="2" charset="2"/>
              <a:buChar char="Ì"/>
            </a:pPr>
            <a:r>
              <a:rPr lang="en-US" altLang="en-US" sz="28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cells function in cell-mediated immunity</a:t>
            </a:r>
          </a:p>
          <a:p>
            <a:pPr>
              <a:buFont typeface="Wingdings" panose="05000000000000000000" pitchFamily="2" charset="2"/>
              <a:buChar char="Ì"/>
            </a:pPr>
            <a:r>
              <a:rPr lang="en-US" altLang="en-US" sz="280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Effector T-cells:</a:t>
            </a: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helper cells, T suppressor cells, cytotoxic T cells</a:t>
            </a:r>
          </a:p>
          <a:p>
            <a:pPr>
              <a:buFont typeface="Wingdings" panose="05000000000000000000" pitchFamily="2" charset="2"/>
              <a:buChar char="Ì"/>
            </a:pPr>
            <a:r>
              <a:rPr lang="en-US" altLang="en-US" sz="280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Some T cells with “memory” of antigen exposure survive long periods;  immunization</a:t>
            </a:r>
          </a:p>
          <a:p>
            <a:pPr>
              <a:buFont typeface="Wingdings" panose="05000000000000000000" pitchFamily="2" charset="2"/>
              <a:buChar char="Ì"/>
            </a:pP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Null Cells are composed of: </a:t>
            </a:r>
            <a:r>
              <a:rPr lang="en-US" altLang="en-US" sz="28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 cells and Natural killer cells</a:t>
            </a:r>
          </a:p>
          <a:p>
            <a:pPr>
              <a:buFont typeface="Wingdings" panose="05000000000000000000" pitchFamily="2" charset="2"/>
              <a:buChar char="Ì"/>
            </a:pPr>
            <a:r>
              <a:rPr lang="en-US" altLang="en-US" sz="28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NK cells kill some foreign and virally alerted cells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52ACDB74-6842-48FE-BC1D-8D7359DCA2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328613"/>
            <a:ext cx="8229600" cy="936625"/>
          </a:xfrm>
        </p:spPr>
        <p:txBody>
          <a:bodyPr/>
          <a:lstStyle/>
          <a:p>
            <a:pPr eaLnBrk="1" hangingPunct="1"/>
            <a:r>
              <a:rPr lang="en-GB" altLang="en-US" sz="3600">
                <a:latin typeface="Arial Black" panose="020B0A04020102020204" pitchFamily="34" charset="0"/>
                <a:cs typeface="Times New Roman" panose="02020603050405020304" pitchFamily="18" charset="0"/>
              </a:rPr>
              <a:t>Functions of Lymphocytes</a:t>
            </a:r>
            <a:endParaRPr lang="en-US" altLang="en-US" sz="360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7043" name="Cloud">
            <a:extLst>
              <a:ext uri="{FF2B5EF4-FFF2-40B4-BE49-F238E27FC236}">
                <a16:creationId xmlns:a16="http://schemas.microsoft.com/office/drawing/2014/main" id="{EB4B0893-A2C1-45C3-9405-3FE01094F794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0" y="1196975"/>
            <a:ext cx="2743200" cy="1838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GB" altLang="en-US">
              <a:latin typeface="Arial" panose="020B0604020202020204" pitchFamily="34" charset="0"/>
            </a:endParaRPr>
          </a:p>
          <a:p>
            <a:pPr algn="ctr"/>
            <a:r>
              <a:rPr lang="en-GB" altLang="en-US" sz="2000">
                <a:latin typeface="Arial" panose="020B0604020202020204" pitchFamily="34" charset="0"/>
              </a:rPr>
              <a:t>T-lymphocytes</a:t>
            </a:r>
          </a:p>
          <a:p>
            <a:pPr algn="ctr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7044" name="Cloud">
            <a:extLst>
              <a:ext uri="{FF2B5EF4-FFF2-40B4-BE49-F238E27FC236}">
                <a16:creationId xmlns:a16="http://schemas.microsoft.com/office/drawing/2014/main" id="{1764EFC2-53EA-42F1-9BB0-28BDD5B96D16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3348038" y="1268413"/>
            <a:ext cx="2743200" cy="1838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GB" altLang="en-US">
              <a:latin typeface="Arial" panose="020B0604020202020204" pitchFamily="34" charset="0"/>
            </a:endParaRPr>
          </a:p>
          <a:p>
            <a:pPr algn="ctr"/>
            <a:r>
              <a:rPr lang="en-GB" altLang="en-US" sz="2000">
                <a:latin typeface="Arial" panose="020B0604020202020204" pitchFamily="34" charset="0"/>
              </a:rPr>
              <a:t>B-lymphocytes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87045" name="Cloud">
            <a:extLst>
              <a:ext uri="{FF2B5EF4-FFF2-40B4-BE49-F238E27FC236}">
                <a16:creationId xmlns:a16="http://schemas.microsoft.com/office/drawing/2014/main" id="{8F610404-34EC-43B1-8F62-C28212EBD585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6400800" y="1700213"/>
            <a:ext cx="2743200" cy="12969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GB" altLang="en-US">
              <a:latin typeface="Arial" panose="020B0604020202020204" pitchFamily="34" charset="0"/>
            </a:endParaRPr>
          </a:p>
          <a:p>
            <a:pPr algn="ctr"/>
            <a:r>
              <a:rPr lang="en-GB" altLang="en-US">
                <a:latin typeface="Arial" panose="020B0604020202020204" pitchFamily="34" charset="0"/>
              </a:rPr>
              <a:t>NK cells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7046" name="AutoShape 6">
            <a:extLst>
              <a:ext uri="{FF2B5EF4-FFF2-40B4-BE49-F238E27FC236}">
                <a16:creationId xmlns:a16="http://schemas.microsoft.com/office/drawing/2014/main" id="{C7D873D9-5F32-47C6-8196-8F10328CF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2924175"/>
            <a:ext cx="288925" cy="1441450"/>
          </a:xfrm>
          <a:prstGeom prst="lightningBol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7047" name="AutoShape 7">
            <a:extLst>
              <a:ext uri="{FF2B5EF4-FFF2-40B4-BE49-F238E27FC236}">
                <a16:creationId xmlns:a16="http://schemas.microsoft.com/office/drawing/2014/main" id="{3D564C09-F5DA-4180-84BC-0F093E27A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82975"/>
            <a:ext cx="3259138" cy="3065463"/>
          </a:xfrm>
          <a:prstGeom prst="irregularSeal2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>
                <a:solidFill>
                  <a:schemeClr val="tx2"/>
                </a:solidFill>
              </a:rPr>
              <a:t>Attack </a:t>
            </a:r>
          </a:p>
          <a:p>
            <a:pPr algn="ctr"/>
            <a:r>
              <a:rPr lang="en-GB" altLang="en-US">
                <a:solidFill>
                  <a:schemeClr val="tx2"/>
                </a:solidFill>
              </a:rPr>
              <a:t>large particles</a:t>
            </a:r>
          </a:p>
          <a:p>
            <a:pPr algn="ctr"/>
            <a:r>
              <a:rPr lang="en-GB" altLang="en-US">
                <a:solidFill>
                  <a:schemeClr val="tx2"/>
                </a:solidFill>
              </a:rPr>
              <a:t>e.g.</a:t>
            </a:r>
          </a:p>
          <a:p>
            <a:pPr algn="ctr"/>
            <a:r>
              <a:rPr lang="en-GB" altLang="en-US">
                <a:solidFill>
                  <a:schemeClr val="tx2"/>
                </a:solidFill>
              </a:rPr>
              <a:t>Viruses,</a:t>
            </a:r>
          </a:p>
          <a:p>
            <a:pPr algn="ctr"/>
            <a:r>
              <a:rPr lang="en-GB" altLang="en-US">
                <a:solidFill>
                  <a:schemeClr val="tx2"/>
                </a:solidFill>
              </a:rPr>
              <a:t>Cancer cells</a:t>
            </a:r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87048" name="chair1">
            <a:extLst>
              <a:ext uri="{FF2B5EF4-FFF2-40B4-BE49-F238E27FC236}">
                <a16:creationId xmlns:a16="http://schemas.microsoft.com/office/drawing/2014/main" id="{E943313A-0DE1-436F-A5F3-B046FF5D30C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233738" y="3471863"/>
            <a:ext cx="3025775" cy="24209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593 w 21600"/>
              <a:gd name="T13" fmla="*/ 7848 h 21600"/>
              <a:gd name="T14" fmla="*/ 20317 w 21600"/>
              <a:gd name="T15" fmla="*/ 1757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7752" y="5993"/>
                </a:moveTo>
                <a:lnTo>
                  <a:pt x="13862" y="5993"/>
                </a:lnTo>
                <a:lnTo>
                  <a:pt x="13862" y="3443"/>
                </a:lnTo>
                <a:lnTo>
                  <a:pt x="18455" y="3443"/>
                </a:lnTo>
                <a:lnTo>
                  <a:pt x="18952" y="3443"/>
                </a:lnTo>
                <a:lnTo>
                  <a:pt x="19448" y="3354"/>
                </a:lnTo>
                <a:lnTo>
                  <a:pt x="19697" y="3220"/>
                </a:lnTo>
                <a:lnTo>
                  <a:pt x="20234" y="3041"/>
                </a:lnTo>
                <a:lnTo>
                  <a:pt x="20566" y="2817"/>
                </a:lnTo>
                <a:lnTo>
                  <a:pt x="20731" y="2460"/>
                </a:lnTo>
                <a:lnTo>
                  <a:pt x="20897" y="2102"/>
                </a:lnTo>
                <a:lnTo>
                  <a:pt x="20897" y="1744"/>
                </a:lnTo>
                <a:lnTo>
                  <a:pt x="20897" y="1431"/>
                </a:lnTo>
                <a:lnTo>
                  <a:pt x="20731" y="1073"/>
                </a:lnTo>
                <a:lnTo>
                  <a:pt x="20566" y="716"/>
                </a:lnTo>
                <a:lnTo>
                  <a:pt x="20234" y="492"/>
                </a:lnTo>
                <a:lnTo>
                  <a:pt x="19697" y="224"/>
                </a:lnTo>
                <a:lnTo>
                  <a:pt x="19448" y="134"/>
                </a:lnTo>
                <a:lnTo>
                  <a:pt x="18952" y="0"/>
                </a:lnTo>
                <a:lnTo>
                  <a:pt x="18455" y="0"/>
                </a:lnTo>
                <a:lnTo>
                  <a:pt x="10966" y="0"/>
                </a:lnTo>
                <a:lnTo>
                  <a:pt x="3641" y="0"/>
                </a:lnTo>
                <a:lnTo>
                  <a:pt x="3145" y="0"/>
                </a:lnTo>
                <a:lnTo>
                  <a:pt x="2648" y="134"/>
                </a:lnTo>
                <a:lnTo>
                  <a:pt x="2276" y="224"/>
                </a:lnTo>
                <a:lnTo>
                  <a:pt x="1945" y="492"/>
                </a:lnTo>
                <a:lnTo>
                  <a:pt x="1697" y="716"/>
                </a:lnTo>
                <a:lnTo>
                  <a:pt x="1366" y="1073"/>
                </a:lnTo>
                <a:lnTo>
                  <a:pt x="1200" y="1431"/>
                </a:lnTo>
                <a:lnTo>
                  <a:pt x="1200" y="1744"/>
                </a:lnTo>
                <a:lnTo>
                  <a:pt x="1200" y="2102"/>
                </a:lnTo>
                <a:lnTo>
                  <a:pt x="1366" y="2460"/>
                </a:lnTo>
                <a:lnTo>
                  <a:pt x="1697" y="2817"/>
                </a:lnTo>
                <a:lnTo>
                  <a:pt x="1945" y="3041"/>
                </a:lnTo>
                <a:lnTo>
                  <a:pt x="2276" y="3220"/>
                </a:lnTo>
                <a:lnTo>
                  <a:pt x="2648" y="3354"/>
                </a:lnTo>
                <a:lnTo>
                  <a:pt x="3145" y="3443"/>
                </a:lnTo>
                <a:lnTo>
                  <a:pt x="3641" y="3443"/>
                </a:lnTo>
                <a:lnTo>
                  <a:pt x="8152" y="3443"/>
                </a:lnTo>
                <a:lnTo>
                  <a:pt x="8152" y="5993"/>
                </a:lnTo>
                <a:lnTo>
                  <a:pt x="3890" y="5993"/>
                </a:lnTo>
                <a:lnTo>
                  <a:pt x="3145" y="6127"/>
                </a:lnTo>
                <a:lnTo>
                  <a:pt x="2276" y="6306"/>
                </a:lnTo>
                <a:lnTo>
                  <a:pt x="1697" y="6663"/>
                </a:lnTo>
                <a:lnTo>
                  <a:pt x="1200" y="7155"/>
                </a:lnTo>
                <a:lnTo>
                  <a:pt x="662" y="7737"/>
                </a:lnTo>
                <a:lnTo>
                  <a:pt x="166" y="8273"/>
                </a:lnTo>
                <a:lnTo>
                  <a:pt x="0" y="8989"/>
                </a:lnTo>
                <a:lnTo>
                  <a:pt x="0" y="9525"/>
                </a:lnTo>
                <a:lnTo>
                  <a:pt x="0" y="10822"/>
                </a:lnTo>
                <a:lnTo>
                  <a:pt x="0" y="15831"/>
                </a:lnTo>
                <a:lnTo>
                  <a:pt x="166" y="16547"/>
                </a:lnTo>
                <a:lnTo>
                  <a:pt x="662" y="17307"/>
                </a:lnTo>
                <a:lnTo>
                  <a:pt x="1697" y="18380"/>
                </a:lnTo>
                <a:lnTo>
                  <a:pt x="2814" y="19275"/>
                </a:lnTo>
                <a:lnTo>
                  <a:pt x="3641" y="19766"/>
                </a:lnTo>
                <a:lnTo>
                  <a:pt x="4428" y="20169"/>
                </a:lnTo>
                <a:lnTo>
                  <a:pt x="5421" y="20527"/>
                </a:lnTo>
                <a:lnTo>
                  <a:pt x="6372" y="20884"/>
                </a:lnTo>
                <a:lnTo>
                  <a:pt x="7572" y="21242"/>
                </a:lnTo>
                <a:lnTo>
                  <a:pt x="8648" y="21466"/>
                </a:lnTo>
                <a:lnTo>
                  <a:pt x="9766" y="21600"/>
                </a:lnTo>
                <a:lnTo>
                  <a:pt x="11131" y="21600"/>
                </a:lnTo>
                <a:lnTo>
                  <a:pt x="12414" y="21600"/>
                </a:lnTo>
                <a:lnTo>
                  <a:pt x="13779" y="21466"/>
                </a:lnTo>
                <a:lnTo>
                  <a:pt x="14855" y="21242"/>
                </a:lnTo>
                <a:lnTo>
                  <a:pt x="15807" y="20884"/>
                </a:lnTo>
                <a:lnTo>
                  <a:pt x="16841" y="20527"/>
                </a:lnTo>
                <a:lnTo>
                  <a:pt x="17669" y="20169"/>
                </a:lnTo>
                <a:lnTo>
                  <a:pt x="18455" y="19766"/>
                </a:lnTo>
                <a:lnTo>
                  <a:pt x="19117" y="19275"/>
                </a:lnTo>
                <a:lnTo>
                  <a:pt x="20234" y="18380"/>
                </a:lnTo>
                <a:lnTo>
                  <a:pt x="21062" y="17307"/>
                </a:lnTo>
                <a:lnTo>
                  <a:pt x="21600" y="16547"/>
                </a:lnTo>
                <a:lnTo>
                  <a:pt x="21600" y="15831"/>
                </a:lnTo>
                <a:lnTo>
                  <a:pt x="21600" y="10733"/>
                </a:lnTo>
                <a:lnTo>
                  <a:pt x="21600" y="9525"/>
                </a:lnTo>
                <a:lnTo>
                  <a:pt x="21600" y="8989"/>
                </a:lnTo>
                <a:lnTo>
                  <a:pt x="21434" y="8273"/>
                </a:lnTo>
                <a:lnTo>
                  <a:pt x="21062" y="7737"/>
                </a:lnTo>
                <a:lnTo>
                  <a:pt x="20566" y="7155"/>
                </a:lnTo>
                <a:lnTo>
                  <a:pt x="19903" y="6663"/>
                </a:lnTo>
                <a:lnTo>
                  <a:pt x="19283" y="6306"/>
                </a:lnTo>
                <a:lnTo>
                  <a:pt x="18621" y="6127"/>
                </a:lnTo>
                <a:lnTo>
                  <a:pt x="17752" y="5993"/>
                </a:lnTo>
                <a:close/>
              </a:path>
              <a:path w="21600" h="21600" extrusionOk="0">
                <a:moveTo>
                  <a:pt x="8152" y="3443"/>
                </a:moveTo>
                <a:lnTo>
                  <a:pt x="13862" y="3443"/>
                </a:lnTo>
              </a:path>
              <a:path w="21600" h="21600" extrusionOk="0">
                <a:moveTo>
                  <a:pt x="8152" y="5993"/>
                </a:moveTo>
                <a:lnTo>
                  <a:pt x="13862" y="5993"/>
                </a:ln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</a:rPr>
              <a:t>(Antibody-mediated)</a:t>
            </a:r>
          </a:p>
          <a:p>
            <a:pPr algn="ctr"/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</a:rPr>
              <a:t>Immune Response</a:t>
            </a:r>
            <a:endParaRPr lang="en-US" altLang="en-US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7049" name="AutoShape 9">
            <a:extLst>
              <a:ext uri="{FF2B5EF4-FFF2-40B4-BE49-F238E27FC236}">
                <a16:creationId xmlns:a16="http://schemas.microsoft.com/office/drawing/2014/main" id="{3DCF6204-71F9-484E-97A8-1A82B0344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2924175"/>
            <a:ext cx="288925" cy="1441450"/>
          </a:xfrm>
          <a:prstGeom prst="lightningBol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7050" name="AutoShape 10">
            <a:extLst>
              <a:ext uri="{FF2B5EF4-FFF2-40B4-BE49-F238E27FC236}">
                <a16:creationId xmlns:a16="http://schemas.microsoft.com/office/drawing/2014/main" id="{E65A4B71-CFF5-478F-8A7E-C1A70FA38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2924175"/>
            <a:ext cx="288925" cy="1441450"/>
          </a:xfrm>
          <a:prstGeom prst="lightningBol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7051" name="AutoShape 11">
            <a:extLst>
              <a:ext uri="{FF2B5EF4-FFF2-40B4-BE49-F238E27FC236}">
                <a16:creationId xmlns:a16="http://schemas.microsoft.com/office/drawing/2014/main" id="{85E8866E-EB2D-4952-92F5-3964F1032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63" y="3868738"/>
            <a:ext cx="2700337" cy="2808287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/>
              <a:t>Cell-mediated</a:t>
            </a:r>
          </a:p>
          <a:p>
            <a:pPr algn="ctr"/>
            <a:r>
              <a:rPr lang="en-GB" altLang="en-US"/>
              <a:t>Immune Response</a:t>
            </a:r>
            <a:endParaRPr lang="en-US" altLang="en-US"/>
          </a:p>
        </p:txBody>
      </p:sp>
      <p:sp>
        <p:nvSpPr>
          <p:cNvPr id="87052" name="Rectangle 1">
            <a:extLst>
              <a:ext uri="{FF2B5EF4-FFF2-40B4-BE49-F238E27FC236}">
                <a16:creationId xmlns:a16="http://schemas.microsoft.com/office/drawing/2014/main" id="{E082DA66-8BC5-43E4-90A7-5A4CD8AF6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3163" y="3413125"/>
            <a:ext cx="200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>
                <a:solidFill>
                  <a:srgbClr val="FF0000"/>
                </a:solidFill>
                <a:latin typeface="Arial" panose="020B0604020202020204" pitchFamily="34" charset="0"/>
              </a:rPr>
              <a:t>Humoral </a:t>
            </a:r>
            <a:endParaRPr lang="ar-EG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40843-DADD-4680-9F5F-FC8B15ABEFB6}"/>
              </a:ext>
            </a:extLst>
          </p:cNvPr>
          <p:cNvSpPr txBox="1">
            <a:spLocks/>
          </p:cNvSpPr>
          <p:nvPr/>
        </p:nvSpPr>
        <p:spPr>
          <a:xfrm>
            <a:off x="214282" y="142852"/>
            <a:ext cx="8643997" cy="7143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600" b="1" dirty="0">
                <a:ln w="19050">
                  <a:solidFill>
                    <a:srgbClr val="FFFF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Abnormal lymphocyte 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F3CA3-CCC8-43F8-A811-78B6E0544A3B}"/>
              </a:ext>
            </a:extLst>
          </p:cNvPr>
          <p:cNvSpPr txBox="1">
            <a:spLocks/>
          </p:cNvSpPr>
          <p:nvPr/>
        </p:nvSpPr>
        <p:spPr>
          <a:xfrm>
            <a:off x="214313" y="857250"/>
            <a:ext cx="4718050" cy="5410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" pitchFamily="2" charset="2"/>
              <a:buChar char="v"/>
              <a:defRPr/>
            </a:pPr>
            <a:r>
              <a:rPr lang="en-US" sz="2800" b="1" u="sng" dirty="0">
                <a:solidFill>
                  <a:srgbClr val="333399">
                    <a:lumMod val="75000"/>
                  </a:srgbClr>
                </a:solidFill>
                <a:latin typeface="Arial Black" panose="020B0A04020102020204" pitchFamily="34" charset="0"/>
              </a:rPr>
              <a:t>Life span: 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Calibri"/>
              </a:rPr>
              <a:t>months------</a:t>
            </a:r>
            <a:r>
              <a:rPr lang="en-US" sz="2800" b="1" dirty="0">
                <a:solidFill>
                  <a:srgbClr val="000000"/>
                </a:solidFill>
                <a:latin typeface="Arial Black" panose="020B0A04020102020204" pitchFamily="34" charset="0"/>
              </a:rPr>
              <a:t>years </a:t>
            </a:r>
            <a:endParaRPr lang="en-US" sz="2800" b="1" dirty="0">
              <a:solidFill>
                <a:srgbClr val="FF0000"/>
              </a:solidFill>
              <a:latin typeface="Arial Black" pitchFamily="34" charset="0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b="1" u="sng" dirty="0">
                <a:solidFill>
                  <a:srgbClr val="FF0000"/>
                </a:solidFill>
                <a:latin typeface="Arial Black" pitchFamily="34" charset="0"/>
              </a:rPr>
              <a:t>1-Lymphocytosis</a:t>
            </a:r>
            <a:r>
              <a:rPr lang="en-US" sz="3200" b="1" i="1" u="sng" dirty="0">
                <a:solidFill>
                  <a:srgbClr val="FF0000"/>
                </a:solidFill>
                <a:latin typeface="+mn-lt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u="sng" dirty="0"/>
              <a:t>Causes: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000" b="1" dirty="0"/>
              <a:t>Physiological: in children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000" b="1" dirty="0"/>
              <a:t>Pathological:</a:t>
            </a:r>
          </a:p>
          <a:p>
            <a:pPr>
              <a:defRPr/>
            </a:pPr>
            <a:r>
              <a:rPr lang="en-US" sz="2000" b="1" dirty="0"/>
              <a:t>1-chronic infections </a:t>
            </a:r>
            <a:r>
              <a:rPr lang="en-US" sz="2000" dirty="0"/>
              <a:t>tuberculosis, syphilis, 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dirty="0"/>
              <a:t>2-leukemia, </a:t>
            </a:r>
            <a:r>
              <a:rPr lang="en-US" sz="2000" dirty="0">
                <a:solidFill>
                  <a:srgbClr val="002060"/>
                </a:solidFill>
                <a:latin typeface="Times New Roman"/>
              </a:rPr>
              <a:t>Lymphoma. </a:t>
            </a:r>
            <a:endParaRPr lang="en-US" sz="2000" b="1" i="1" u="sng" dirty="0">
              <a:solidFill>
                <a:srgbClr val="002060"/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b="1" u="sng" dirty="0">
                <a:solidFill>
                  <a:srgbClr val="FF0000"/>
                </a:solidFill>
                <a:latin typeface="Arial Black" pitchFamily="34" charset="0"/>
              </a:rPr>
              <a:t>2-Lymphopenia: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Bone marrow depression.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  <p:pic>
        <p:nvPicPr>
          <p:cNvPr id="88068" name="Picture 2" descr="http://imagebank.hematology.org/Content%5C902%5C1023%5C1023_full.JPG">
            <a:extLst>
              <a:ext uri="{FF2B5EF4-FFF2-40B4-BE49-F238E27FC236}">
                <a16:creationId xmlns:a16="http://schemas.microsoft.com/office/drawing/2014/main" id="{2CB85900-9289-4497-A7BE-FE9BBCB4E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1065213"/>
            <a:ext cx="36385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4" descr="http://anatpat.unicamp.br/Dscn2605++.jpg">
            <a:extLst>
              <a:ext uri="{FF2B5EF4-FFF2-40B4-BE49-F238E27FC236}">
                <a16:creationId xmlns:a16="http://schemas.microsoft.com/office/drawing/2014/main" id="{D4B8A81F-1BBF-4228-A51F-0F60F83A0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>
            <a:fillRect/>
          </a:stretch>
        </p:blipFill>
        <p:spPr bwMode="auto">
          <a:xfrm>
            <a:off x="5126038" y="3933825"/>
            <a:ext cx="363855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3FEF4EE7-2C26-48DF-AFCA-FE519438F5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46075"/>
          </a:xfrm>
        </p:spPr>
        <p:txBody>
          <a:bodyPr/>
          <a:lstStyle/>
          <a:p>
            <a:pPr eaLnBrk="1" hangingPunct="1"/>
            <a:r>
              <a:rPr lang="en-US" altLang="en-US" sz="3200" b="1">
                <a:cs typeface="Times New Roman" panose="02020603050405020304" pitchFamily="18" charset="0"/>
              </a:rPr>
              <a:t>Abnormalities in leukocytic count</a:t>
            </a:r>
          </a:p>
        </p:txBody>
      </p:sp>
      <p:sp>
        <p:nvSpPr>
          <p:cNvPr id="89091" name="AutoShape 3">
            <a:extLst>
              <a:ext uri="{FF2B5EF4-FFF2-40B4-BE49-F238E27FC236}">
                <a16:creationId xmlns:a16="http://schemas.microsoft.com/office/drawing/2014/main" id="{72A6B047-F6AB-467E-AAA7-76245EB31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0975" y="981075"/>
            <a:ext cx="3857625" cy="4935538"/>
          </a:xfrm>
          <a:prstGeom prst="upArrow">
            <a:avLst>
              <a:gd name="adj1" fmla="val 71148"/>
              <a:gd name="adj2" fmla="val 33733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srgbClr val="402000"/>
              </a:solidFill>
            </a:endParaRPr>
          </a:p>
        </p:txBody>
      </p:sp>
      <p:sp>
        <p:nvSpPr>
          <p:cNvPr id="89092" name="Text Box 4">
            <a:extLst>
              <a:ext uri="{FF2B5EF4-FFF2-40B4-BE49-F238E27FC236}">
                <a16:creationId xmlns:a16="http://schemas.microsoft.com/office/drawing/2014/main" id="{AD47B57A-93E6-4D69-B990-D15EF082C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1844675"/>
            <a:ext cx="2103437" cy="461963"/>
          </a:xfrm>
          <a:prstGeom prst="rect">
            <a:avLst/>
          </a:prstGeom>
          <a:noFill/>
          <a:ln w="88900" algn="ctr">
            <a:solidFill>
              <a:srgbClr val="008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  <a:cs typeface="Arial" panose="020B0604020202020204" pitchFamily="34" charset="0"/>
              </a:rPr>
              <a:t>leukocytosis</a:t>
            </a:r>
          </a:p>
        </p:txBody>
      </p:sp>
      <p:sp>
        <p:nvSpPr>
          <p:cNvPr id="89093" name="Text Box 5">
            <a:extLst>
              <a:ext uri="{FF2B5EF4-FFF2-40B4-BE49-F238E27FC236}">
                <a16:creationId xmlns:a16="http://schemas.microsoft.com/office/drawing/2014/main" id="{DCFB91DA-78E0-4E07-981E-7C2C24BA0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3219450"/>
            <a:ext cx="2400300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FontTx/>
              <a:buChar char="•"/>
            </a:pPr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>
                <a:solidFill>
                  <a:srgbClr val="FF0000"/>
                </a:solidFill>
                <a:cs typeface="Arial" panose="020B0604020202020204" pitchFamily="34" charset="0"/>
              </a:rPr>
              <a:t>Infection</a:t>
            </a:r>
          </a:p>
          <a:p>
            <a:pPr algn="just">
              <a:buFontTx/>
              <a:buChar char="•"/>
            </a:pPr>
            <a:r>
              <a:rPr lang="en-US" altLang="en-US" sz="2000" b="1">
                <a:solidFill>
                  <a:srgbClr val="FF0000"/>
                </a:solidFill>
                <a:cs typeface="Arial" panose="020B0604020202020204" pitchFamily="34" charset="0"/>
              </a:rPr>
              <a:t> Inflammations</a:t>
            </a:r>
          </a:p>
          <a:p>
            <a:pPr algn="just">
              <a:buFontTx/>
              <a:buChar char="•"/>
            </a:pPr>
            <a:r>
              <a:rPr lang="en-US" altLang="en-US" sz="2000" b="1">
                <a:solidFill>
                  <a:srgbClr val="FF0000"/>
                </a:solidFill>
                <a:cs typeface="Arial" panose="020B0604020202020204" pitchFamily="34" charset="0"/>
              </a:rPr>
              <a:t>Allergic reaction</a:t>
            </a:r>
          </a:p>
          <a:p>
            <a:pPr algn="just">
              <a:buFontTx/>
              <a:buChar char="•"/>
            </a:pPr>
            <a:r>
              <a:rPr lang="en-US" altLang="en-US" sz="2000" b="1">
                <a:solidFill>
                  <a:srgbClr val="FF0000"/>
                </a:solidFill>
                <a:cs typeface="Arial" panose="020B0604020202020204" pitchFamily="34" charset="0"/>
              </a:rPr>
              <a:t>Leukaemia</a:t>
            </a:r>
          </a:p>
          <a:p>
            <a:pPr algn="just"/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89094" name="Picture 2" descr="http://www.nlm.nih.gov/medlineplus/ency/images/ency/fullsize/15220.jpg">
            <a:extLst>
              <a:ext uri="{FF2B5EF4-FFF2-40B4-BE49-F238E27FC236}">
                <a16:creationId xmlns:a16="http://schemas.microsoft.com/office/drawing/2014/main" id="{46B326D5-735C-4A01-B251-A0E6995B5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38"/>
          <a:stretch>
            <a:fillRect/>
          </a:stretch>
        </p:blipFill>
        <p:spPr bwMode="auto">
          <a:xfrm>
            <a:off x="2794000" y="2420938"/>
            <a:ext cx="3810000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5" name="AutoShape 6">
            <a:extLst>
              <a:ext uri="{FF2B5EF4-FFF2-40B4-BE49-F238E27FC236}">
                <a16:creationId xmlns:a16="http://schemas.microsoft.com/office/drawing/2014/main" id="{26DF5367-B61B-4957-8CC4-019EDEDC9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0" y="1311275"/>
            <a:ext cx="3929063" cy="5332413"/>
          </a:xfrm>
          <a:prstGeom prst="downArrow">
            <a:avLst>
              <a:gd name="adj1" fmla="val 53750"/>
              <a:gd name="adj2" fmla="val 38202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solidFill>
                <a:srgbClr val="402000"/>
              </a:solidFill>
            </a:endParaRPr>
          </a:p>
        </p:txBody>
      </p:sp>
      <p:sp>
        <p:nvSpPr>
          <p:cNvPr id="23560" name="Text Box 7">
            <a:extLst>
              <a:ext uri="{FF2B5EF4-FFF2-40B4-BE49-F238E27FC236}">
                <a16:creationId xmlns:a16="http://schemas.microsoft.com/office/drawing/2014/main" id="{5D93238D-1075-4FAA-947F-14728E40E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1938" y="5272088"/>
            <a:ext cx="2063750" cy="460375"/>
          </a:xfrm>
          <a:prstGeom prst="rect">
            <a:avLst/>
          </a:prstGeom>
          <a:noFill/>
          <a:ln w="88900" algn="ctr">
            <a:solidFill>
              <a:srgbClr val="008000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Leukopenia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097" name="Text Box 8">
            <a:extLst>
              <a:ext uri="{FF2B5EF4-FFF2-40B4-BE49-F238E27FC236}">
                <a16:creationId xmlns:a16="http://schemas.microsoft.com/office/drawing/2014/main" id="{15DB4029-518D-4E97-951C-4A1E09B1B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7338" y="1431925"/>
            <a:ext cx="21113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en-US" altLang="en-US" b="1">
                <a:solidFill>
                  <a:srgbClr val="FF0000"/>
                </a:solidFill>
                <a:cs typeface="Arial" panose="020B0604020202020204" pitchFamily="34" charset="0"/>
              </a:rPr>
              <a:t>Bone marrow </a:t>
            </a:r>
          </a:p>
          <a:p>
            <a:pPr algn="just"/>
            <a:r>
              <a:rPr lang="en-US" altLang="en-US" b="1">
                <a:solidFill>
                  <a:srgbClr val="FF0000"/>
                </a:solidFill>
                <a:cs typeface="Arial" panose="020B0604020202020204" pitchFamily="34" charset="0"/>
              </a:rPr>
              <a:t>depression</a:t>
            </a:r>
          </a:p>
          <a:p>
            <a:pPr algn="just"/>
            <a:r>
              <a:rPr lang="en-US" altLang="en-US" b="1">
                <a:solidFill>
                  <a:srgbClr val="402000"/>
                </a:solidFill>
                <a:cs typeface="Arial" panose="020B0604020202020204" pitchFamily="34" charset="0"/>
              </a:rPr>
              <a:t>-drugs</a:t>
            </a:r>
          </a:p>
          <a:p>
            <a:pPr algn="just">
              <a:buFontTx/>
              <a:buChar char="-"/>
            </a:pPr>
            <a:r>
              <a:rPr lang="en-US" altLang="en-US" b="1">
                <a:solidFill>
                  <a:srgbClr val="402000"/>
                </a:solidFill>
                <a:cs typeface="Arial" panose="020B0604020202020204" pitchFamily="34" charset="0"/>
              </a:rPr>
              <a:t>Irradiation</a:t>
            </a:r>
          </a:p>
          <a:p>
            <a:pPr algn="just">
              <a:buFontTx/>
              <a:buChar char="-"/>
            </a:pPr>
            <a:r>
              <a:rPr lang="en-US" altLang="en-US" b="1">
                <a:solidFill>
                  <a:srgbClr val="402000"/>
                </a:solidFill>
                <a:cs typeface="Arial" panose="020B0604020202020204" pitchFamily="34" charset="0"/>
              </a:rPr>
              <a:t> Severe chronic </a:t>
            </a:r>
          </a:p>
          <a:p>
            <a:pPr algn="just"/>
            <a:r>
              <a:rPr lang="en-US" altLang="en-US" b="1">
                <a:solidFill>
                  <a:srgbClr val="402000"/>
                </a:solidFill>
                <a:cs typeface="Arial" panose="020B0604020202020204" pitchFamily="34" charset="0"/>
              </a:rPr>
              <a:t>diseases </a:t>
            </a:r>
          </a:p>
          <a:p>
            <a:pPr algn="just"/>
            <a:endParaRPr lang="en-GB" altLang="en-US" b="1">
              <a:solidFill>
                <a:srgbClr val="402000"/>
              </a:solidFill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GB" altLang="en-US" b="1">
                <a:solidFill>
                  <a:srgbClr val="FF0000"/>
                </a:solidFill>
                <a:cs typeface="Arial" panose="020B0604020202020204" pitchFamily="34" charset="0"/>
              </a:rPr>
              <a:t>Typhoid fever</a:t>
            </a:r>
          </a:p>
          <a:p>
            <a:pPr algn="just"/>
            <a:endParaRPr lang="en-GB" altLang="en-US" b="1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GB" altLang="en-US" b="1">
                <a:solidFill>
                  <a:srgbClr val="FF0000"/>
                </a:solidFill>
                <a:cs typeface="Arial" panose="020B0604020202020204" pitchFamily="34" charset="0"/>
              </a:rPr>
              <a:t>Measles</a:t>
            </a:r>
          </a:p>
          <a:p>
            <a:pPr algn="just"/>
            <a:endParaRPr lang="en-US" altLang="en-US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9">
            <a:extLst>
              <a:ext uri="{FF2B5EF4-FFF2-40B4-BE49-F238E27FC236}">
                <a16:creationId xmlns:a16="http://schemas.microsoft.com/office/drawing/2014/main" id="{DEAC6933-FF9C-4D9B-9F46-D3ED766590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>
                <a:latin typeface="Arial Black" panose="020B0A04020102020204" pitchFamily="34" charset="0"/>
                <a:cs typeface="Times New Roman" panose="02020603050405020304" pitchFamily="18" charset="0"/>
              </a:rPr>
              <a:t>Acquired Causes of decrease in number </a:t>
            </a:r>
          </a:p>
        </p:txBody>
      </p:sp>
      <p:graphicFrame>
        <p:nvGraphicFramePr>
          <p:cNvPr id="119044" name="Group 260">
            <a:extLst>
              <a:ext uri="{FF2B5EF4-FFF2-40B4-BE49-F238E27FC236}">
                <a16:creationId xmlns:a16="http://schemas.microsoft.com/office/drawing/2014/main" id="{9B7CFE39-593D-444B-8981-6FDE5C6FE2AB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0" y="1447800"/>
          <a:ext cx="9036050" cy="4059238"/>
        </p:xfrm>
        <a:graphic>
          <a:graphicData uri="http://schemas.openxmlformats.org/drawingml/2006/table">
            <a:tbl>
              <a:tblPr/>
              <a:tblGrid>
                <a:gridCol w="3055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1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9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33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Decreased Production</a:t>
                      </a:r>
                    </a:p>
                  </a:txBody>
                  <a:tcPr marL="91435" marR="91435" marT="45713" marB="4571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Increased Destruction</a:t>
                      </a:r>
                    </a:p>
                  </a:txBody>
                  <a:tcPr marL="91435" marR="91435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Shift to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Marginating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Pool</a:t>
                      </a:r>
                    </a:p>
                  </a:txBody>
                  <a:tcPr marL="91435" marR="91435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6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Bone marrow</a:t>
                      </a:r>
                      <a:endParaRPr kumimoji="0" lang="en-US" altLang="en-US" sz="20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13" marB="4571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Peripheral circulation</a:t>
                      </a:r>
                    </a:p>
                  </a:txBody>
                  <a:tcPr marL="91435" marR="91435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Move from the circulating pool to attach along the vessel wall</a:t>
                      </a:r>
                    </a:p>
                  </a:txBody>
                  <a:tcPr marL="91435" marR="91435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926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Medication: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Chemotherapy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Antibiotics, etc</a:t>
                      </a:r>
                      <a:endParaRPr kumimoji="0" lang="en-US" altLang="en-US" sz="2000" b="1" i="0" u="sng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13" marB="4571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Autoimmune diseases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(Rheumatoid arthritis, SLE, etc)</a:t>
                      </a:r>
                    </a:p>
                  </a:txBody>
                  <a:tcPr marL="91435" marR="91435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Severe infection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Endotoxin release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Hemodialysis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Cardiopulmonary bypass</a:t>
                      </a:r>
                    </a:p>
                  </a:txBody>
                  <a:tcPr marL="91435" marR="91435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4A0802E-2385-4318-8B7F-32EF9F879A45}"/>
              </a:ext>
            </a:extLst>
          </p:cNvPr>
          <p:cNvGraphicFramePr>
            <a:graphicFrameLocks noGrp="1"/>
          </p:cNvGraphicFramePr>
          <p:nvPr/>
        </p:nvGraphicFramePr>
        <p:xfrm>
          <a:off x="15875" y="-171450"/>
          <a:ext cx="9144000" cy="6399213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79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Monocyte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Lymphocyte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Subsets T, B, natural killer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13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Number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3-8</a:t>
                      </a:r>
                      <a:r>
                        <a:rPr kumimoji="0" lang="en-GB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of WBCs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20-25 % </a:t>
                      </a: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of WBCs 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Next most common after neutrophils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120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Size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12-20 µm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diameter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9-11 µm diameter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Small , medium , large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526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Shape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Spherical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Spherical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7951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Structure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Spherical , Nucleus </a:t>
                      </a: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kidney-shaped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 obvious granules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Spherical , Nucleus </a:t>
                      </a: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indented 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 obvious granules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9065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Life span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Circulate for 3-4 days before enter  into tissues and organs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variable life spans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Month – years (memory cell )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71736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Function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Precursor of </a:t>
                      </a:r>
                      <a:r>
                        <a:rPr kumimoji="0" lang="en-GB" altLang="en-US" sz="14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macrophages</a:t>
                      </a: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in tissues</a:t>
                      </a:r>
                    </a:p>
                    <a:p>
                      <a:pPr marL="342900" marR="0" lvl="1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 = “big”; phage = “eat”</a:t>
                      </a:r>
                      <a:endParaRPr kumimoji="0" lang="en-GB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Phagocytic function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Cells i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nvolved in </a:t>
                      </a:r>
                      <a:r>
                        <a:rPr kumimoji="0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humoral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immunity 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Cells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involved in cell-mediated immunity</a:t>
                      </a:r>
                    </a:p>
                    <a:p>
                      <a:pPr marL="342900" marR="0" lvl="1" indent="-34290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helper cells,</a:t>
                      </a:r>
                    </a:p>
                    <a:p>
                      <a:pPr marL="342900" marR="0" lvl="1" indent="-34290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suppressor cells, </a:t>
                      </a:r>
                    </a:p>
                    <a:p>
                      <a:pPr marL="342900" marR="0" lvl="1" indent="-34290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cytotoxic T c &amp; memory cell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57423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Abnormality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Monocytosis: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is an abnormal</a:t>
                      </a:r>
                      <a:r>
                        <a:rPr kumimoji="0" lang="en-US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 in the number of blood monocytes. It occurs in diseases like malaria, typhus, viral infections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Lymphocytosis: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It is an abnormal increase in the number of lymphocytes as in:    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-lymphatic 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leukaemia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- chronic infections e.g. tuberculosis, syphilis, whooping cough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1176" name="Picture 3" descr="C:\Documents and Settings\user\My Documents\My Pictures\monocyte.jpg">
            <a:extLst>
              <a:ext uri="{FF2B5EF4-FFF2-40B4-BE49-F238E27FC236}">
                <a16:creationId xmlns:a16="http://schemas.microsoft.com/office/drawing/2014/main" id="{48CC1C6F-841F-4FC5-97AB-E9F401D0F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5802313"/>
            <a:ext cx="16002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77" name="Picture 7" descr="008 - 03_08a">
            <a:extLst>
              <a:ext uri="{FF2B5EF4-FFF2-40B4-BE49-F238E27FC236}">
                <a16:creationId xmlns:a16="http://schemas.microsoft.com/office/drawing/2014/main" id="{2A8FD242-86EB-420A-8EB5-60E5D2EE2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7315" r="22000" b="16954"/>
          <a:stretch>
            <a:fillRect/>
          </a:stretch>
        </p:blipFill>
        <p:spPr bwMode="auto">
          <a:xfrm>
            <a:off x="3851275" y="477838"/>
            <a:ext cx="15033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2E608641-A8E2-4F7A-B423-75AA766CB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115888"/>
            <a:ext cx="5832475" cy="731837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Composition of Blood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958F3-98D1-4FAC-AE77-FE94DCF71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981075"/>
            <a:ext cx="8229600" cy="5616575"/>
          </a:xfrm>
        </p:spPr>
        <p:txBody>
          <a:bodyPr rtlCol="0"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en-US" sz="8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blood is made up of cells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that are suspended in liquid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called plasma.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makes up 55% of the blood.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is made of 90% water and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10% proteins, lipids, carbohydrates,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amino acids, antibodies, hormones,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electrolytes, waste, salts, and ions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 cells make up the remaining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45% of the blood.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 blood cells make up 99% of the blood cells.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 blood cells and platelets make up the other 1%.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en-US" dirty="0"/>
          </a:p>
          <a:p>
            <a:pPr marL="457200" lvl="1" indent="-457200"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9FBA6C33-22B7-456D-B0FA-F410CEFB6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2" b="6844"/>
          <a:stretch>
            <a:fillRect/>
          </a:stretch>
        </p:blipFill>
        <p:spPr bwMode="auto">
          <a:xfrm>
            <a:off x="5387975" y="188913"/>
            <a:ext cx="37433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>
            <a:extLst>
              <a:ext uri="{FF2B5EF4-FFF2-40B4-BE49-F238E27FC236}">
                <a16:creationId xmlns:a16="http://schemas.microsoft.com/office/drawing/2014/main" id="{1A00E66C-60AF-4CB8-8675-2A56C5DDF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44900"/>
            <a:ext cx="253682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DC21E-7014-4391-AD89-E7030A9D9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65138"/>
            <a:ext cx="4994275" cy="5257800"/>
          </a:xfrm>
        </p:spPr>
        <p:txBody>
          <a:bodyPr>
            <a:normAutofit/>
          </a:bodyPr>
          <a:lstStyle/>
          <a:p>
            <a:pPr>
              <a:buFont typeface="Monotype Sorts" pitchFamily="2" charset="2"/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55% of blood volume: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92%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organic substances: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7 %</a:t>
            </a:r>
            <a:r>
              <a:rPr lang="en-US" sz="24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plasma proteins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(albumin, globulin, prothrombin and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fibrinogen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Hormones &amp; enzymes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defRPr/>
            </a:pPr>
            <a:r>
              <a:rPr lang="en-US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inorganic salts 1% 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Bicarbonates, phosphates &amp; calcium)</a:t>
            </a:r>
          </a:p>
          <a:p>
            <a:pPr marL="0" indent="0">
              <a:buFontTx/>
              <a:buNone/>
              <a:defRPr/>
            </a:pPr>
            <a:endParaRPr lang="en-US" sz="2800" dirty="0"/>
          </a:p>
        </p:txBody>
      </p:sp>
      <p:pic>
        <p:nvPicPr>
          <p:cNvPr id="49154" name="Picture 2" descr="http://mage.giantmicrobes.com/media/catalog/product/p/l/plasma-title.jpg">
            <a:extLst>
              <a:ext uri="{FF2B5EF4-FFF2-40B4-BE49-F238E27FC236}">
                <a16:creationId xmlns:a16="http://schemas.microsoft.com/office/drawing/2014/main" id="{8F8D9784-9695-432B-BE1A-1824E5F0A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30667"/>
          <a:stretch>
            <a:fillRect/>
          </a:stretch>
        </p:blipFill>
        <p:spPr bwMode="auto">
          <a:xfrm>
            <a:off x="5424488" y="115888"/>
            <a:ext cx="3571875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6" name="Picture 4" descr="http://img3.wikia.nocookie.net/__cb20140411221536/halo/images/archive/c/c6/20140628164540!Blood_plasma-630.jpg">
            <a:extLst>
              <a:ext uri="{FF2B5EF4-FFF2-40B4-BE49-F238E27FC236}">
                <a16:creationId xmlns:a16="http://schemas.microsoft.com/office/drawing/2014/main" id="{F99A80BC-8B54-447C-A69D-CA85CA9A1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86"/>
          <a:stretch>
            <a:fillRect/>
          </a:stretch>
        </p:blipFill>
        <p:spPr bwMode="auto">
          <a:xfrm>
            <a:off x="6156325" y="1536700"/>
            <a:ext cx="2727325" cy="4438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1">
            <a:extLst>
              <a:ext uri="{FF2B5EF4-FFF2-40B4-BE49-F238E27FC236}">
                <a16:creationId xmlns:a16="http://schemas.microsoft.com/office/drawing/2014/main" id="{F1B209A3-5DC9-4CC3-9F8C-7A32D51BF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1213" y="5570538"/>
            <a:ext cx="506412" cy="3143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rtl="1"/>
            <a:r>
              <a:rPr lang="en-US" altLang="en-US" sz="1200"/>
              <a:t>44%</a:t>
            </a:r>
            <a:endParaRPr lang="ar-EG" altLang="en-US" sz="1200"/>
          </a:p>
        </p:txBody>
      </p:sp>
      <p:sp>
        <p:nvSpPr>
          <p:cNvPr id="38918" name="Rectangle 3">
            <a:extLst>
              <a:ext uri="{FF2B5EF4-FFF2-40B4-BE49-F238E27FC236}">
                <a16:creationId xmlns:a16="http://schemas.microsoft.com/office/drawing/2014/main" id="{44739979-2597-426B-9522-87078025D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549900"/>
            <a:ext cx="1150938" cy="3968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rtl="1"/>
            <a:r>
              <a:rPr lang="en-US" altLang="en-US" sz="1400"/>
              <a:t>hematocrite</a:t>
            </a:r>
            <a:endParaRPr lang="ar-EG" altLang="en-US" sz="1400"/>
          </a:p>
        </p:txBody>
      </p:sp>
      <p:sp>
        <p:nvSpPr>
          <p:cNvPr id="38919" name="Rectangle 4">
            <a:extLst>
              <a:ext uri="{FF2B5EF4-FFF2-40B4-BE49-F238E27FC236}">
                <a16:creationId xmlns:a16="http://schemas.microsoft.com/office/drawing/2014/main" id="{9F7392CC-045E-48C4-9E4E-83352821D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4313" y="3927475"/>
            <a:ext cx="890587" cy="3952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rtl="1"/>
            <a:r>
              <a:rPr lang="en-US" altLang="en-US" sz="1200"/>
              <a:t>Buffy coat</a:t>
            </a:r>
            <a:endParaRPr lang="ar-EG" altLang="en-US" sz="120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A236F73B-3E23-48CE-BE77-FF98ED634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00"/>
            <a:ext cx="9036050" cy="639763"/>
          </a:xfr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The Blood Film= Smear</a:t>
            </a:r>
            <a:endParaRPr lang="en-US" altLang="en-US" sz="360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939" name="Picture 2" descr="how to">
            <a:extLst>
              <a:ext uri="{FF2B5EF4-FFF2-40B4-BE49-F238E27FC236}">
                <a16:creationId xmlns:a16="http://schemas.microsoft.com/office/drawing/2014/main" id="{C1E1CA2C-5439-4C32-ABB6-421A74C91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652963"/>
            <a:ext cx="49450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2" descr="C:\Ross TextCD\Ross\data\images\jpg\c09blood\09_001a.jpg">
            <a:extLst>
              <a:ext uri="{FF2B5EF4-FFF2-40B4-BE49-F238E27FC236}">
                <a16:creationId xmlns:a16="http://schemas.microsoft.com/office/drawing/2014/main" id="{2A3AE5F3-D050-4B20-B9FA-ED1516880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10001" r="15714" b="25999"/>
          <a:stretch>
            <a:fillRect/>
          </a:stretch>
        </p:blipFill>
        <p:spPr bwMode="auto">
          <a:xfrm>
            <a:off x="5364163" y="4076700"/>
            <a:ext cx="3295650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3C1A7E0-FE52-4EAF-A1FA-426BAC81373D}"/>
              </a:ext>
            </a:extLst>
          </p:cNvPr>
          <p:cNvSpPr txBox="1">
            <a:spLocks/>
          </p:cNvSpPr>
          <p:nvPr/>
        </p:nvSpPr>
        <p:spPr>
          <a:xfrm>
            <a:off x="1263650" y="957263"/>
            <a:ext cx="7467600" cy="685800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7030A0"/>
                </a:solidFill>
                <a:ea typeface="+mj-ea"/>
                <a:cs typeface="Times New Roman" panose="02020603050405020304" pitchFamily="18" charset="0"/>
              </a:rPr>
              <a:t>Preparation of blood for laboratory study</a:t>
            </a:r>
            <a:endParaRPr lang="en-US" sz="3200" dirty="0">
              <a:solidFill>
                <a:srgbClr val="7030A0"/>
              </a:solidFill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9942" name="Picture 4" descr="http://www.mtu.edu/research/archives/magazine/images/2011/image32782-scol.jpg">
            <a:extLst>
              <a:ext uri="{FF2B5EF4-FFF2-40B4-BE49-F238E27FC236}">
                <a16:creationId xmlns:a16="http://schemas.microsoft.com/office/drawing/2014/main" id="{86234D45-8D77-4F93-86A3-2BD8A42DA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39900"/>
            <a:ext cx="3224213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مستطيل 1">
            <a:extLst>
              <a:ext uri="{FF2B5EF4-FFF2-40B4-BE49-F238E27FC236}">
                <a16:creationId xmlns:a16="http://schemas.microsoft.com/office/drawing/2014/main" id="{494AA7E7-F13A-420B-BA47-39BEC96D3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673225"/>
            <a:ext cx="5227638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Why do we do a blood film ?</a:t>
            </a:r>
          </a:p>
          <a:p>
            <a:pPr>
              <a:lnSpc>
                <a:spcPct val="90000"/>
              </a:lnSpc>
              <a:spcBef>
                <a:spcPts val="750"/>
              </a:spcBef>
              <a:defRPr/>
            </a:pP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1.To study blood elements.</a:t>
            </a:r>
          </a:p>
          <a:p>
            <a:pPr>
              <a:lnSpc>
                <a:spcPct val="90000"/>
              </a:lnSpc>
              <a:spcBef>
                <a:spcPts val="750"/>
              </a:spcBef>
              <a:defRPr/>
            </a:pP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2.To make differential </a:t>
            </a:r>
            <a:r>
              <a:rPr lang="en-US" altLang="en-US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leucocytic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count.</a:t>
            </a:r>
          </a:p>
          <a:p>
            <a:pPr>
              <a:lnSpc>
                <a:spcPct val="90000"/>
              </a:lnSpc>
              <a:spcBef>
                <a:spcPts val="750"/>
              </a:spcBef>
              <a:defRPr/>
            </a:pPr>
            <a:r>
              <a:rPr lang="en-US" altLang="en-US" sz="2000" b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Steps :</a:t>
            </a:r>
          </a:p>
          <a:p>
            <a: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Put  a small drop of blood</a:t>
            </a:r>
          </a:p>
          <a:p>
            <a: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Spread into a thin film</a:t>
            </a:r>
          </a:p>
          <a:p>
            <a: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Stain with Leishman or Giemsa stain</a:t>
            </a:r>
          </a:p>
          <a:p>
            <a:pPr marL="0" indent="0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(methylene blue +eosin)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عنوان 1">
            <a:extLst>
              <a:ext uri="{FF2B5EF4-FFF2-40B4-BE49-F238E27FC236}">
                <a16:creationId xmlns:a16="http://schemas.microsoft.com/office/drawing/2014/main" id="{A5E77870-B3DD-40AB-BAD8-616D77F7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38" y="0"/>
            <a:ext cx="7886700" cy="622300"/>
          </a:xfrm>
        </p:spPr>
        <p:txBody>
          <a:bodyPr/>
          <a:lstStyle/>
          <a:p>
            <a:r>
              <a:rPr lang="en-US" altLang="en-US" sz="3600" b="1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Blood film</a:t>
            </a:r>
            <a:endParaRPr lang="ar-JO" altLang="en-US"/>
          </a:p>
        </p:txBody>
      </p:sp>
      <p:sp>
        <p:nvSpPr>
          <p:cNvPr id="40963" name="عنصر نائب للمحتوى 2">
            <a:extLst>
              <a:ext uri="{FF2B5EF4-FFF2-40B4-BE49-F238E27FC236}">
                <a16:creationId xmlns:a16="http://schemas.microsoft.com/office/drawing/2014/main" id="{C4C7CB43-1879-4C08-BED0-762F2DBA1D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388" y="1412875"/>
            <a:ext cx="5184775" cy="4764088"/>
          </a:xfrm>
        </p:spPr>
        <p:txBody>
          <a:bodyPr/>
          <a:lstStyle/>
          <a:p>
            <a:endParaRPr lang="en-US" altLang="en-US" sz="2400">
              <a:solidFill>
                <a:srgbClr val="FF0000"/>
              </a:solidFill>
              <a:cs typeface="Arial" panose="020B0604020202020204" pitchFamily="34" charset="0"/>
            </a:endParaRPr>
          </a:p>
          <a:p>
            <a:endParaRPr lang="ar-JO" alt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2B6E227-71C1-4DC0-9D4C-6D34219F4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88" y="687388"/>
            <a:ext cx="4133850" cy="252095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Stains of blood film </a:t>
            </a:r>
          </a:p>
          <a:p>
            <a:pPr marL="0" indent="0" defTabSz="9144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Giemsa’s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Leishman’s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4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methylene blue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+ eosin</a:t>
            </a:r>
          </a:p>
          <a:p>
            <a:pPr marL="0" indent="0" defTabSz="9144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►basophilic 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(violet)</a:t>
            </a:r>
          </a:p>
          <a:p>
            <a:pPr marL="0" indent="0" defTabSz="9144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eosinophilic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(pink)</a:t>
            </a:r>
          </a:p>
          <a:p>
            <a:pPr marL="0" indent="0" defTabSz="9144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azurophilic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(red purple)</a:t>
            </a:r>
          </a:p>
          <a:p>
            <a:pPr>
              <a:defRPr/>
            </a:pPr>
            <a:endParaRPr lang="ar-JO" dirty="0"/>
          </a:p>
        </p:txBody>
      </p:sp>
      <p:pic>
        <p:nvPicPr>
          <p:cNvPr id="40965" name="Picture 2" descr="http://library.med.utah.edu/WebPath/jpeg5/HEME100.jpg">
            <a:extLst>
              <a:ext uri="{FF2B5EF4-FFF2-40B4-BE49-F238E27FC236}">
                <a16:creationId xmlns:a16="http://schemas.microsoft.com/office/drawing/2014/main" id="{80A0BC14-E69B-4D22-822D-52EAE4C1F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49275"/>
            <a:ext cx="417671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0281blood[1]">
            <a:extLst>
              <a:ext uri="{FF2B5EF4-FFF2-40B4-BE49-F238E27FC236}">
                <a16:creationId xmlns:a16="http://schemas.microsoft.com/office/drawing/2014/main" id="{ED5778F9-F311-40AE-956E-503291057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573463"/>
            <a:ext cx="5832475" cy="2879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1293589A2FBBA34BA98C023B96F7816A" ma:contentTypeVersion="3" ma:contentTypeDescription="إنشاء مستند جديد." ma:contentTypeScope="" ma:versionID="f4959ad96a52cdcfe70bdff29eb26b36">
  <xsd:schema xmlns:xsd="http://www.w3.org/2001/XMLSchema" xmlns:xs="http://www.w3.org/2001/XMLSchema" xmlns:p="http://schemas.microsoft.com/office/2006/metadata/properties" xmlns:ns2="0c8efdef-a088-4c17-a3f9-aa421808d996" targetNamespace="http://schemas.microsoft.com/office/2006/metadata/properties" ma:root="true" ma:fieldsID="684b1d546fcffa74ec9db71c4d5786b5" ns2:_="">
    <xsd:import namespace="0c8efdef-a088-4c17-a3f9-aa421808d9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8efdef-a088-4c17-a3f9-aa421808d9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C3610C-1EF2-44EB-B249-DAF75E2785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8efdef-a088-4c17-a3f9-aa421808d9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0B4487-4264-4F87-A92E-CE85B910E8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21108180</TotalTime>
  <Words>3116</Words>
  <Application>Microsoft Office PowerPoint</Application>
  <PresentationFormat>On-screen Show (4:3)</PresentationFormat>
  <Paragraphs>775</Paragraphs>
  <Slides>58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1_Default Design</vt:lpstr>
      <vt:lpstr>1_Office Theme</vt:lpstr>
      <vt:lpstr>PowerPoint Presentation</vt:lpstr>
      <vt:lpstr>Connective Tissue</vt:lpstr>
      <vt:lpstr>PowerPoint Presentation</vt:lpstr>
      <vt:lpstr>BLOOD</vt:lpstr>
      <vt:lpstr>PowerPoint Presentation</vt:lpstr>
      <vt:lpstr>Composition of Blood</vt:lpstr>
      <vt:lpstr>PowerPoint Presentation</vt:lpstr>
      <vt:lpstr>The Blood Film= Smear</vt:lpstr>
      <vt:lpstr>Blood film</vt:lpstr>
      <vt:lpstr>Blood cell count=CBC</vt:lpstr>
      <vt:lpstr>Red Blood corpuscles  =Erythro/cytes </vt:lpstr>
      <vt:lpstr>Red Blood corpuscles</vt:lpstr>
      <vt:lpstr>EM picture of RBCs: </vt:lpstr>
      <vt:lpstr>PowerPoint Presentation</vt:lpstr>
      <vt:lpstr>Abnormalities of RBCs</vt:lpstr>
      <vt:lpstr>Abnormalities of RBCs in shape</vt:lpstr>
      <vt:lpstr>PowerPoint Presentation</vt:lpstr>
      <vt:lpstr>BLOOD PLATELETS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Difference between RBCs &amp; WBCs</vt:lpstr>
      <vt:lpstr>PowerPoint Presentation</vt:lpstr>
      <vt:lpstr>PowerPoint Presentation</vt:lpstr>
      <vt:lpstr>PowerPoint Presentation</vt:lpstr>
      <vt:lpstr> Neutrophils= Microphage  (polymorphnuclear leucocytes  </vt:lpstr>
      <vt:lpstr>EM of Neutrophils </vt:lpstr>
      <vt:lpstr>Neutrophils(polymorphs)</vt:lpstr>
      <vt:lpstr>Abnormal neutrophil count</vt:lpstr>
      <vt:lpstr>Eosinophils</vt:lpstr>
      <vt:lpstr>Eosinophils</vt:lpstr>
      <vt:lpstr>Eosinophils </vt:lpstr>
      <vt:lpstr>Basophils Mast cell of the blood </vt:lpstr>
      <vt:lpstr>Basophils</vt:lpstr>
      <vt:lpstr>Functions</vt:lpstr>
      <vt:lpstr>Basophils abnormal count</vt:lpstr>
      <vt:lpstr>PowerPoint Presentation</vt:lpstr>
      <vt:lpstr>PowerPoint Presentation</vt:lpstr>
      <vt:lpstr>PowerPoint Presentation</vt:lpstr>
      <vt:lpstr>Monocyte</vt:lpstr>
      <vt:lpstr>PowerPoint Presentation</vt:lpstr>
      <vt:lpstr>PowerPoint Presentation</vt:lpstr>
      <vt:lpstr>PowerPoint Presentation</vt:lpstr>
      <vt:lpstr>lymphocyte </vt:lpstr>
      <vt:lpstr>Lymphocytes</vt:lpstr>
      <vt:lpstr>Antigenic markers of lymphocyte  The cell coat: Large no. of cell receptors.</vt:lpstr>
      <vt:lpstr>Antigenic markers of lymphocyte  Major histocompatibility complex</vt:lpstr>
      <vt:lpstr>Lymphocytes  </vt:lpstr>
      <vt:lpstr>Functions of Lymphocytes</vt:lpstr>
      <vt:lpstr>PowerPoint Presentation</vt:lpstr>
      <vt:lpstr>Abnormalities in leukocytic count</vt:lpstr>
      <vt:lpstr>Acquired Causes of decrease in number </vt:lpstr>
      <vt:lpstr>PowerPoint Presentation</vt:lpstr>
    </vt:vector>
  </TitlesOfParts>
  <Company>A-O-F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</dc:title>
  <dc:creator>MoOdi</dc:creator>
  <cp:lastModifiedBy>MCC</cp:lastModifiedBy>
  <cp:revision>281</cp:revision>
  <dcterms:created xsi:type="dcterms:W3CDTF">2005-02-07T23:40:02Z</dcterms:created>
  <dcterms:modified xsi:type="dcterms:W3CDTF">2021-03-23T20:12:24Z</dcterms:modified>
</cp:coreProperties>
</file>