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21/03/1444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52526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21/03/1444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42877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21/03/1444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388400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21/03/1444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94558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9D5E6372-1042-4F61-9DC7-56D66FB430D4}" type="datetimeFigureOut">
              <a:rPr lang="ar-JO" smtClean="0"/>
              <a:t>21/03/1444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547128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9D5E6372-1042-4F61-9DC7-56D66FB430D4}" type="datetimeFigureOut">
              <a:rPr lang="ar-JO" smtClean="0"/>
              <a:t>21/03/1444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85291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9D5E6372-1042-4F61-9DC7-56D66FB430D4}" type="datetimeFigureOut">
              <a:rPr lang="ar-JO" smtClean="0"/>
              <a:t>21/03/1444</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3380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9D5E6372-1042-4F61-9DC7-56D66FB430D4}" type="datetimeFigureOut">
              <a:rPr lang="ar-JO" smtClean="0"/>
              <a:t>21/03/1444</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3031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D5E6372-1042-4F61-9DC7-56D66FB430D4}" type="datetimeFigureOut">
              <a:rPr lang="ar-JO" smtClean="0"/>
              <a:t>21/03/1444</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401026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D5E6372-1042-4F61-9DC7-56D66FB430D4}" type="datetimeFigureOut">
              <a:rPr lang="ar-JO" smtClean="0"/>
              <a:t>21/03/1444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153240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D5E6372-1042-4F61-9DC7-56D66FB430D4}" type="datetimeFigureOut">
              <a:rPr lang="ar-JO" smtClean="0"/>
              <a:t>21/03/1444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ED83EB75-F4B6-48A6-B1CE-B12C730FB172}" type="slidenum">
              <a:rPr lang="ar-JO" smtClean="0"/>
              <a:t>‹#›</a:t>
            </a:fld>
            <a:endParaRPr lang="ar-JO"/>
          </a:p>
        </p:txBody>
      </p:sp>
    </p:spTree>
    <p:extLst>
      <p:ext uri="{BB962C8B-B14F-4D97-AF65-F5344CB8AC3E}">
        <p14:creationId xmlns:p14="http://schemas.microsoft.com/office/powerpoint/2010/main" val="294515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5E6372-1042-4F61-9DC7-56D66FB430D4}" type="datetimeFigureOut">
              <a:rPr lang="ar-JO" smtClean="0"/>
              <a:t>21/03/1444</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83EB75-F4B6-48A6-B1CE-B12C730FB172}" type="slidenum">
              <a:rPr lang="ar-JO" smtClean="0"/>
              <a:t>‹#›</a:t>
            </a:fld>
            <a:endParaRPr lang="ar-JO"/>
          </a:p>
        </p:txBody>
      </p:sp>
    </p:spTree>
    <p:extLst>
      <p:ext uri="{BB962C8B-B14F-4D97-AF65-F5344CB8AC3E}">
        <p14:creationId xmlns:p14="http://schemas.microsoft.com/office/powerpoint/2010/main" val="1148188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mpendium.com/mcmtextbook/chapter/B31.II.2.16.2." TargetMode="External" /><Relationship Id="rId2" Type="http://schemas.openxmlformats.org/officeDocument/2006/relationships/hyperlink" Target="https://empendium.com/mcmtextbook/chapter/B31.II.2.16.1." TargetMode="External" /><Relationship Id="rId1" Type="http://schemas.openxmlformats.org/officeDocument/2006/relationships/slideLayout" Target="../slideLayouts/slideLayout2.xml" /><Relationship Id="rId6" Type="http://schemas.openxmlformats.org/officeDocument/2006/relationships/hyperlink" Target="https://empendium.com/mcmtextbook/chapter/B31.II.2.16.5." TargetMode="External" /><Relationship Id="rId5" Type="http://schemas.openxmlformats.org/officeDocument/2006/relationships/hyperlink" Target="https://empendium.com/mcmtextbook/chapter/B31.II.2.16.4." TargetMode="External" /><Relationship Id="rId4" Type="http://schemas.openxmlformats.org/officeDocument/2006/relationships/hyperlink" Target="https://empendium.com/mcmtextbook/chapter/B31.II.2.16.3." TargetMode="External" /></Relationships>
</file>

<file path=ppt/slides/_rels/slide10.xml.rels><?xml version="1.0" encoding="UTF-8" standalone="yes"?>
<Relationships xmlns="http://schemas.openxmlformats.org/package/2006/relationships"><Relationship Id="rId2" Type="http://schemas.openxmlformats.org/officeDocument/2006/relationships/hyperlink" Target="https://empendium.com/mcmtextbook/chapter/B31.II.2.19.1.#101090"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hyperlink" Target="https://empendium.com/mcmtextbook/chapter/B31.II.2.19.1.#101090"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Cardiomyopathies</a:t>
            </a:r>
            <a:endParaRPr lang="ar-JO" dirty="0"/>
          </a:p>
        </p:txBody>
      </p:sp>
      <p:sp>
        <p:nvSpPr>
          <p:cNvPr id="3" name="عنصر نائب للمحتوى 2"/>
          <p:cNvSpPr>
            <a:spLocks noGrp="1"/>
          </p:cNvSpPr>
          <p:nvPr>
            <p:ph idx="1"/>
          </p:nvPr>
        </p:nvSpPr>
        <p:spPr/>
        <p:txBody>
          <a:bodyPr>
            <a:normAutofit fontScale="85000" lnSpcReduction="20000"/>
          </a:bodyPr>
          <a:lstStyle/>
          <a:p>
            <a:pPr algn="l" rtl="0"/>
            <a:r>
              <a:rPr lang="en-US" dirty="0"/>
              <a:t>Cardiomyopathies are myocardial disorders in which the myocardium is structurally and functionally abnormal in the absence of significant coronary artery disease, hypertension, </a:t>
            </a:r>
            <a:r>
              <a:rPr lang="en-US" dirty="0" err="1"/>
              <a:t>valvular</a:t>
            </a:r>
            <a:r>
              <a:rPr lang="en-US" dirty="0"/>
              <a:t> heart disease, or congenital heart disease. </a:t>
            </a:r>
          </a:p>
          <a:p>
            <a:pPr algn="l" rtl="0"/>
            <a:r>
              <a:rPr lang="en-US" dirty="0" err="1"/>
              <a:t>Classification:phenotypes</a:t>
            </a:r>
            <a:endParaRPr lang="en-US" dirty="0"/>
          </a:p>
          <a:p>
            <a:pPr algn="l" rtl="0"/>
            <a:r>
              <a:rPr lang="en-US" dirty="0"/>
              <a:t>1) </a:t>
            </a:r>
            <a:r>
              <a:rPr lang="en-US" dirty="0">
                <a:hlinkClick r:id="rId2"/>
              </a:rPr>
              <a:t>Dilated</a:t>
            </a:r>
            <a:r>
              <a:rPr lang="en-US" dirty="0"/>
              <a:t> cardiomyopathy. </a:t>
            </a:r>
          </a:p>
          <a:p>
            <a:pPr algn="l" rtl="0"/>
            <a:r>
              <a:rPr lang="en-US" dirty="0"/>
              <a:t>2) </a:t>
            </a:r>
            <a:r>
              <a:rPr lang="en-US" dirty="0">
                <a:hlinkClick r:id="rId3"/>
              </a:rPr>
              <a:t>Hypertrophic</a:t>
            </a:r>
            <a:r>
              <a:rPr lang="en-US" dirty="0"/>
              <a:t> cardiomyopathy.</a:t>
            </a:r>
          </a:p>
          <a:p>
            <a:pPr algn="l" rtl="0"/>
            <a:r>
              <a:rPr lang="en-US" dirty="0"/>
              <a:t>3) </a:t>
            </a:r>
            <a:r>
              <a:rPr lang="en-US" dirty="0">
                <a:hlinkClick r:id="rId4"/>
              </a:rPr>
              <a:t>Restrictive</a:t>
            </a:r>
            <a:r>
              <a:rPr lang="en-US" dirty="0"/>
              <a:t> cardiomyopathy. </a:t>
            </a:r>
          </a:p>
          <a:p>
            <a:pPr algn="l" rtl="0"/>
            <a:r>
              <a:rPr lang="en-US" dirty="0"/>
              <a:t>4) </a:t>
            </a:r>
            <a:r>
              <a:rPr lang="en-US" dirty="0" err="1">
                <a:hlinkClick r:id="rId5"/>
              </a:rPr>
              <a:t>Arrhythmogenic</a:t>
            </a:r>
            <a:r>
              <a:rPr lang="en-US" dirty="0">
                <a:hlinkClick r:id="rId5"/>
              </a:rPr>
              <a:t> right ventricular</a:t>
            </a:r>
            <a:r>
              <a:rPr lang="en-US" dirty="0"/>
              <a:t> cardiomyopathy.</a:t>
            </a:r>
          </a:p>
          <a:p>
            <a:pPr algn="l" rtl="0"/>
            <a:r>
              <a:rPr lang="en-US" dirty="0"/>
              <a:t>5) </a:t>
            </a:r>
            <a:r>
              <a:rPr lang="en-US" dirty="0">
                <a:hlinkClick r:id="rId6"/>
              </a:rPr>
              <a:t>Unclassified</a:t>
            </a:r>
            <a:r>
              <a:rPr lang="en-US" dirty="0"/>
              <a:t> cardiomyopathy. </a:t>
            </a:r>
          </a:p>
          <a:p>
            <a:pPr algn="l" rtl="0"/>
            <a:endParaRPr lang="en-US" dirty="0"/>
          </a:p>
          <a:p>
            <a:pPr algn="l" rtl="0"/>
            <a:endParaRPr lang="ar-JO" dirty="0"/>
          </a:p>
        </p:txBody>
      </p:sp>
    </p:spTree>
    <p:extLst>
      <p:ext uri="{BB962C8B-B14F-4D97-AF65-F5344CB8AC3E}">
        <p14:creationId xmlns:p14="http://schemas.microsoft.com/office/powerpoint/2010/main" val="256529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Criteria</a:t>
            </a:r>
            <a:br>
              <a:rPr lang="en-GB" dirty="0"/>
            </a:br>
            <a:endParaRPr lang="ar-JO" dirty="0"/>
          </a:p>
        </p:txBody>
      </p:sp>
      <p:sp>
        <p:nvSpPr>
          <p:cNvPr id="3" name="عنصر نائب للمحتوى 2"/>
          <p:cNvSpPr>
            <a:spLocks noGrp="1"/>
          </p:cNvSpPr>
          <p:nvPr>
            <p:ph idx="1"/>
          </p:nvPr>
        </p:nvSpPr>
        <p:spPr/>
        <p:txBody>
          <a:bodyPr>
            <a:normAutofit fontScale="92500"/>
          </a:bodyPr>
          <a:lstStyle/>
          <a:p>
            <a:pPr algn="l" rtl="0"/>
            <a:r>
              <a:rPr lang="en-US" dirty="0"/>
              <a:t>DCM is diagnosed on the basis of</a:t>
            </a:r>
          </a:p>
          <a:p>
            <a:pPr marL="0" indent="0" algn="l" rtl="0">
              <a:buNone/>
            </a:pPr>
            <a:r>
              <a:rPr lang="en-US" dirty="0"/>
              <a:t>1- history, </a:t>
            </a:r>
          </a:p>
          <a:p>
            <a:pPr marL="0" indent="0" algn="l" rtl="0">
              <a:buNone/>
            </a:pPr>
            <a:r>
              <a:rPr lang="en-US" dirty="0"/>
              <a:t>2-physical examination</a:t>
            </a:r>
          </a:p>
          <a:p>
            <a:pPr marL="0" indent="0" algn="l" rtl="0">
              <a:buNone/>
            </a:pPr>
            <a:r>
              <a:rPr lang="en-US" dirty="0"/>
              <a:t>3-echocardiography </a:t>
            </a:r>
          </a:p>
          <a:p>
            <a:pPr marL="0" indent="0" algn="l" rtl="0">
              <a:buNone/>
            </a:pPr>
            <a:r>
              <a:rPr lang="en-US" dirty="0"/>
              <a:t>4-  other causes of LV dilatation should be excluded.</a:t>
            </a:r>
          </a:p>
          <a:p>
            <a:pPr algn="l" rtl="0"/>
            <a:r>
              <a:rPr lang="en-US" dirty="0"/>
              <a:t>Treatment is the same as in </a:t>
            </a:r>
            <a:r>
              <a:rPr lang="en-US" dirty="0">
                <a:hlinkClick r:id="rId2"/>
              </a:rPr>
              <a:t>chronic heart failure</a:t>
            </a:r>
            <a:r>
              <a:rPr lang="en-US" dirty="0"/>
              <a:t>(Heart failure with reduced ejection fraction)</a:t>
            </a:r>
          </a:p>
          <a:p>
            <a:pPr algn="l" rtl="0"/>
            <a:endParaRPr lang="en-US" dirty="0"/>
          </a:p>
          <a:p>
            <a:pPr algn="l" rtl="0"/>
            <a:endParaRPr lang="ar-JO" dirty="0"/>
          </a:p>
        </p:txBody>
      </p:sp>
    </p:spTree>
    <p:extLst>
      <p:ext uri="{BB962C8B-B14F-4D97-AF65-F5344CB8AC3E}">
        <p14:creationId xmlns:p14="http://schemas.microsoft.com/office/powerpoint/2010/main" val="353832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Special causes </a:t>
            </a:r>
            <a:endParaRPr lang="ar-JO" dirty="0"/>
          </a:p>
        </p:txBody>
      </p:sp>
      <p:sp>
        <p:nvSpPr>
          <p:cNvPr id="3" name="عنصر نائب للمحتوى 2"/>
          <p:cNvSpPr>
            <a:spLocks noGrp="1"/>
          </p:cNvSpPr>
          <p:nvPr>
            <p:ph idx="1"/>
          </p:nvPr>
        </p:nvSpPr>
        <p:spPr/>
        <p:txBody>
          <a:bodyPr>
            <a:normAutofit fontScale="55000" lnSpcReduction="20000"/>
          </a:bodyPr>
          <a:lstStyle/>
          <a:p>
            <a:pPr marL="0" indent="0" algn="l" rtl="0">
              <a:buNone/>
            </a:pPr>
            <a:endParaRPr lang="en-US" dirty="0"/>
          </a:p>
          <a:p>
            <a:pPr marL="0" indent="0" algn="l" rtl="0">
              <a:buNone/>
            </a:pPr>
            <a:r>
              <a:rPr lang="en-US" dirty="0" err="1"/>
              <a:t>Peripartum</a:t>
            </a:r>
            <a:r>
              <a:rPr lang="en-US" dirty="0"/>
              <a:t> cardiomyopathy (PPCM): The diagnosis is made when </a:t>
            </a:r>
          </a:p>
          <a:p>
            <a:pPr marL="0" indent="0" algn="l" rtl="0">
              <a:buNone/>
            </a:pPr>
            <a:r>
              <a:rPr lang="en-US" dirty="0"/>
              <a:t>1-LV systolic dysfunction (LV ejection fraction [LVEF] &lt;45%) </a:t>
            </a:r>
          </a:p>
          <a:p>
            <a:pPr marL="0" indent="0" algn="l" rtl="0">
              <a:buNone/>
            </a:pPr>
            <a:r>
              <a:rPr lang="en-US" dirty="0"/>
              <a:t>2- Developed  at the end of pregnancy(third trimester, or within 5 months of delivery) </a:t>
            </a:r>
          </a:p>
          <a:p>
            <a:pPr marL="0" indent="0" algn="l" rtl="0">
              <a:buNone/>
            </a:pPr>
            <a:r>
              <a:rPr lang="en-US" dirty="0"/>
              <a:t>3-no prior heart disease </a:t>
            </a:r>
          </a:p>
          <a:p>
            <a:pPr marL="0" indent="0" algn="l" rtl="0">
              <a:buNone/>
            </a:pPr>
            <a:r>
              <a:rPr lang="en-US" dirty="0"/>
              <a:t>4-other causes of DCM have been excluded. </a:t>
            </a:r>
          </a:p>
          <a:p>
            <a:pPr marL="0" indent="0" algn="l" rtl="0">
              <a:buNone/>
            </a:pPr>
            <a:endParaRPr lang="en-US" dirty="0"/>
          </a:p>
          <a:p>
            <a:pPr marL="0" indent="0" algn="l" rtl="0">
              <a:buNone/>
            </a:pPr>
            <a:r>
              <a:rPr lang="en-US" dirty="0"/>
              <a:t>Risk factors :</a:t>
            </a:r>
          </a:p>
          <a:p>
            <a:pPr marL="0" indent="0" algn="l" rtl="0">
              <a:buNone/>
            </a:pPr>
            <a:r>
              <a:rPr lang="en-US" dirty="0"/>
              <a:t>1-young age or &gt;30 years , family history of PPCM</a:t>
            </a:r>
          </a:p>
          <a:p>
            <a:pPr marL="0" indent="0" algn="l" rtl="0">
              <a:buNone/>
            </a:pPr>
            <a:r>
              <a:rPr lang="en-US" dirty="0"/>
              <a:t>2-multiple </a:t>
            </a:r>
            <a:r>
              <a:rPr lang="en-US" dirty="0" err="1"/>
              <a:t>births,multiple</a:t>
            </a:r>
            <a:r>
              <a:rPr lang="en-US" dirty="0"/>
              <a:t> pregnancy, </a:t>
            </a:r>
          </a:p>
          <a:p>
            <a:pPr marL="0" indent="0" algn="l" rtl="0">
              <a:buNone/>
            </a:pPr>
            <a:r>
              <a:rPr lang="en-US" dirty="0"/>
              <a:t>3-history of eclampsia or preeclampsia, </a:t>
            </a:r>
          </a:p>
          <a:p>
            <a:pPr marL="0" indent="0" algn="l" rtl="0">
              <a:buNone/>
            </a:pPr>
            <a:r>
              <a:rPr lang="en-US" dirty="0"/>
              <a:t>4-tobacco smoking, diabetes mellitus, hypertension, poor nutrition, and long-term beta-blocker treatment. </a:t>
            </a:r>
          </a:p>
          <a:p>
            <a:pPr marL="0" indent="0" algn="l" rtl="0">
              <a:buNone/>
            </a:pPr>
            <a:endParaRPr lang="en-US" dirty="0"/>
          </a:p>
          <a:p>
            <a:pPr marL="0" indent="0" algn="l" rtl="0">
              <a:buNone/>
            </a:pPr>
            <a:r>
              <a:rPr lang="en-US" dirty="0"/>
              <a:t>PPCM resolves spontaneously in ~50% of patients but it may progress to DCM.</a:t>
            </a:r>
          </a:p>
        </p:txBody>
      </p:sp>
    </p:spTree>
    <p:extLst>
      <p:ext uri="{BB962C8B-B14F-4D97-AF65-F5344CB8AC3E}">
        <p14:creationId xmlns:p14="http://schemas.microsoft.com/office/powerpoint/2010/main" val="178319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Special causes </a:t>
            </a:r>
            <a:endParaRPr lang="ar-JO" dirty="0"/>
          </a:p>
        </p:txBody>
      </p:sp>
      <p:sp>
        <p:nvSpPr>
          <p:cNvPr id="3" name="عنصر نائب للمحتوى 2"/>
          <p:cNvSpPr>
            <a:spLocks noGrp="1"/>
          </p:cNvSpPr>
          <p:nvPr>
            <p:ph idx="1"/>
          </p:nvPr>
        </p:nvSpPr>
        <p:spPr/>
        <p:txBody>
          <a:bodyPr>
            <a:normAutofit fontScale="92500" lnSpcReduction="10000"/>
          </a:bodyPr>
          <a:lstStyle/>
          <a:p>
            <a:pPr algn="l" rtl="0"/>
            <a:r>
              <a:rPr lang="en-US" dirty="0"/>
              <a:t> Alcoholic cardiomyopathy : potentially reversible. </a:t>
            </a:r>
          </a:p>
          <a:p>
            <a:pPr algn="l" rtl="0"/>
            <a:r>
              <a:rPr lang="en-US" dirty="0"/>
              <a:t> Cardiomyopathy associated with stimulant use: direct myocardial damage from the long-term use. Abstinence is certainly recommended. </a:t>
            </a:r>
          </a:p>
          <a:p>
            <a:pPr algn="l" rtl="0"/>
            <a:r>
              <a:rPr lang="en-US" dirty="0"/>
              <a:t>Tachycardia-induced :Achieving control of arrhythmia usually leads to the resolution of myocardial dysfunction within ≤3 months.</a:t>
            </a:r>
          </a:p>
          <a:p>
            <a:pPr algn="l" rtl="0"/>
            <a:r>
              <a:rPr lang="en-US" dirty="0"/>
              <a:t> Chemotherapy-induced cardiomyopathy : </a:t>
            </a:r>
            <a:r>
              <a:rPr lang="en-US" dirty="0" err="1"/>
              <a:t>anthracyclines</a:t>
            </a:r>
            <a:r>
              <a:rPr lang="en-US" dirty="0"/>
              <a:t> and antibodies to the human epidermal growth factor receptor 2 (HER2). </a:t>
            </a:r>
            <a:endParaRPr lang="ar-JO" dirty="0"/>
          </a:p>
        </p:txBody>
      </p:sp>
    </p:spTree>
    <p:extLst>
      <p:ext uri="{BB962C8B-B14F-4D97-AF65-F5344CB8AC3E}">
        <p14:creationId xmlns:p14="http://schemas.microsoft.com/office/powerpoint/2010/main" val="1301220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b="1" dirty="0"/>
              <a:t>Hypertrophic Cardiomyopathy (HCM) </a:t>
            </a:r>
            <a:br>
              <a:rPr lang="en-GB" b="1" dirty="0"/>
            </a:br>
            <a:endParaRPr lang="ar-JO" dirty="0"/>
          </a:p>
        </p:txBody>
      </p:sp>
      <p:sp>
        <p:nvSpPr>
          <p:cNvPr id="3" name="عنصر نائب للمحتوى 2"/>
          <p:cNvSpPr>
            <a:spLocks noGrp="1"/>
          </p:cNvSpPr>
          <p:nvPr>
            <p:ph idx="1"/>
          </p:nvPr>
        </p:nvSpPr>
        <p:spPr/>
        <p:txBody>
          <a:bodyPr>
            <a:normAutofit lnSpcReduction="10000"/>
          </a:bodyPr>
          <a:lstStyle/>
          <a:p>
            <a:pPr algn="l" rtl="0"/>
            <a:r>
              <a:rPr lang="en-US" dirty="0"/>
              <a:t>Hypertrophic cardiomyopathy (HCM):</a:t>
            </a:r>
          </a:p>
          <a:p>
            <a:pPr marL="0" indent="0" algn="l" rtl="0">
              <a:buNone/>
            </a:pPr>
            <a:r>
              <a:rPr lang="en-US" dirty="0"/>
              <a:t>* Increased left ventricular (LV) wall thickness (&gt;15 mm in any myocardial segment) not explained by conditions that augment LV afterload. </a:t>
            </a:r>
          </a:p>
          <a:p>
            <a:pPr algn="l" rtl="0"/>
            <a:r>
              <a:rPr lang="en-US" dirty="0"/>
              <a:t>HCM is an autosomal dominant disease typically due to genetic mutations of the </a:t>
            </a:r>
            <a:r>
              <a:rPr lang="en-US" dirty="0" err="1"/>
              <a:t>sarcomeric</a:t>
            </a:r>
            <a:r>
              <a:rPr lang="en-US" dirty="0"/>
              <a:t> proteins causing myocardial disarray. </a:t>
            </a:r>
            <a:endParaRPr lang="ar-JO" dirty="0"/>
          </a:p>
        </p:txBody>
      </p:sp>
    </p:spTree>
    <p:extLst>
      <p:ext uri="{BB962C8B-B14F-4D97-AF65-F5344CB8AC3E}">
        <p14:creationId xmlns:p14="http://schemas.microsoft.com/office/powerpoint/2010/main" val="415339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8412069" cy="5328592"/>
          </a:xfrm>
        </p:spPr>
      </p:pic>
    </p:spTree>
    <p:extLst>
      <p:ext uri="{BB962C8B-B14F-4D97-AF65-F5344CB8AC3E}">
        <p14:creationId xmlns:p14="http://schemas.microsoft.com/office/powerpoint/2010/main" val="325221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Patterns of hypertrophy seen in HCM </a:t>
            </a:r>
            <a:br>
              <a:rPr lang="en-US" dirty="0"/>
            </a:br>
            <a:endParaRPr lang="ar-JO" dirty="0"/>
          </a:p>
        </p:txBody>
      </p:sp>
      <p:sp>
        <p:nvSpPr>
          <p:cNvPr id="3" name="عنصر نائب للمحتوى 2"/>
          <p:cNvSpPr>
            <a:spLocks noGrp="1"/>
          </p:cNvSpPr>
          <p:nvPr>
            <p:ph idx="1"/>
          </p:nvPr>
        </p:nvSpPr>
        <p:spPr/>
        <p:txBody>
          <a:bodyPr>
            <a:normAutofit fontScale="92500"/>
          </a:bodyPr>
          <a:lstStyle/>
          <a:p>
            <a:pPr algn="l" rtl="0"/>
            <a:r>
              <a:rPr lang="en-US" dirty="0"/>
              <a:t>1) </a:t>
            </a:r>
            <a:r>
              <a:rPr lang="en-US" b="1" dirty="0"/>
              <a:t>Asymmetric hypertrophy of the interventricular septum</a:t>
            </a:r>
            <a:r>
              <a:rPr lang="en-US" dirty="0"/>
              <a:t>: Increased  septal  wall thickness which</a:t>
            </a:r>
            <a:r>
              <a:rPr lang="en-US" u="sng" dirty="0"/>
              <a:t> may result in systolic anterior motion (SAM) of the mitral valve and dynamic obstruction of the left ventricular outflow tract (LVOT).</a:t>
            </a:r>
          </a:p>
          <a:p>
            <a:pPr algn="l" rtl="0"/>
            <a:r>
              <a:rPr lang="en-US" dirty="0"/>
              <a:t>2) </a:t>
            </a:r>
            <a:r>
              <a:rPr lang="en-US" b="1" dirty="0"/>
              <a:t>Concentric (symmetric) hypertrophy</a:t>
            </a:r>
            <a:r>
              <a:rPr lang="en-US" dirty="0"/>
              <a:t>, defined as an increase in LV wall thickness of all walls.</a:t>
            </a:r>
          </a:p>
          <a:p>
            <a:pPr algn="l" rtl="0"/>
            <a:r>
              <a:rPr lang="en-US" dirty="0"/>
              <a:t>Others.</a:t>
            </a:r>
            <a:endParaRPr lang="ar-JO" dirty="0"/>
          </a:p>
        </p:txBody>
      </p:sp>
    </p:spTree>
    <p:extLst>
      <p:ext uri="{BB962C8B-B14F-4D97-AF65-F5344CB8AC3E}">
        <p14:creationId xmlns:p14="http://schemas.microsoft.com/office/powerpoint/2010/main" val="2564616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Clinical Features and Natural History</a:t>
            </a:r>
            <a:endParaRPr lang="ar-JO" dirty="0"/>
          </a:p>
        </p:txBody>
      </p:sp>
      <p:sp>
        <p:nvSpPr>
          <p:cNvPr id="3" name="عنصر نائب للمحتوى 2"/>
          <p:cNvSpPr>
            <a:spLocks noGrp="1"/>
          </p:cNvSpPr>
          <p:nvPr>
            <p:ph idx="1"/>
          </p:nvPr>
        </p:nvSpPr>
        <p:spPr/>
        <p:txBody>
          <a:bodyPr>
            <a:normAutofit fontScale="77500" lnSpcReduction="20000"/>
          </a:bodyPr>
          <a:lstStyle/>
          <a:p>
            <a:pPr algn="l" rtl="0"/>
            <a:r>
              <a:rPr lang="en-US" dirty="0"/>
              <a:t>1. Symptoms: </a:t>
            </a:r>
            <a:r>
              <a:rPr lang="en-US" dirty="0" err="1"/>
              <a:t>Exertional</a:t>
            </a:r>
            <a:r>
              <a:rPr lang="en-US" dirty="0"/>
              <a:t> dyspnea, angina, palpitations, dizziness, syncope or </a:t>
            </a:r>
            <a:r>
              <a:rPr lang="en-US" dirty="0" err="1"/>
              <a:t>presyncope</a:t>
            </a:r>
            <a:r>
              <a:rPr lang="en-US" dirty="0"/>
              <a:t> (particularly in patients with LVOT obstruction).</a:t>
            </a:r>
          </a:p>
          <a:p>
            <a:pPr algn="l" rtl="0"/>
            <a:r>
              <a:rPr lang="en-US" dirty="0"/>
              <a:t>2. Signs: </a:t>
            </a:r>
          </a:p>
          <a:p>
            <a:pPr marL="0" indent="0" algn="l" rtl="0">
              <a:buNone/>
            </a:pPr>
            <a:r>
              <a:rPr lang="en-US" dirty="0"/>
              <a:t>-systolic murmur :over the left sternal border with radiation towards the right upper sternal border and the apex. </a:t>
            </a:r>
          </a:p>
          <a:p>
            <a:pPr marL="0" indent="0" algn="l" rtl="0">
              <a:buNone/>
            </a:pPr>
            <a:r>
              <a:rPr lang="en-US" dirty="0"/>
              <a:t>-The murmur can intensify with a decrease in preload (</a:t>
            </a:r>
            <a:r>
              <a:rPr lang="en-US" dirty="0" err="1"/>
              <a:t>eg</a:t>
            </a:r>
            <a:r>
              <a:rPr lang="en-US" dirty="0"/>
              <a:t>, during the Valsalva maneuver; after standing from a sitting, lying, or squatting position; or following the administration of nitroglycerin/amyl nitrite) </a:t>
            </a:r>
          </a:p>
          <a:p>
            <a:pPr marL="0" indent="0" algn="l" rtl="0">
              <a:buNone/>
            </a:pPr>
            <a:r>
              <a:rPr lang="en-US" dirty="0"/>
              <a:t>-Soften with an increase in afterload (passive elevation of a lower extremity, sitting, squatting, or clenching both fists). </a:t>
            </a:r>
          </a:p>
          <a:p>
            <a:pPr algn="l" rtl="0"/>
            <a:endParaRPr lang="ar-JO" dirty="0"/>
          </a:p>
        </p:txBody>
      </p:sp>
    </p:spTree>
    <p:extLst>
      <p:ext uri="{BB962C8B-B14F-4D97-AF65-F5344CB8AC3E}">
        <p14:creationId xmlns:p14="http://schemas.microsoft.com/office/powerpoint/2010/main" val="123273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77500" lnSpcReduction="20000"/>
          </a:bodyPr>
          <a:lstStyle/>
          <a:p>
            <a:pPr marL="0" indent="0" algn="l" rtl="0">
              <a:buNone/>
            </a:pPr>
            <a:r>
              <a:rPr lang="en-US" dirty="0"/>
              <a:t>3. Natural history : </a:t>
            </a:r>
          </a:p>
          <a:p>
            <a:pPr marL="0" indent="0" algn="l" rtl="0">
              <a:buNone/>
            </a:pPr>
            <a:r>
              <a:rPr lang="en-US" dirty="0"/>
              <a:t>-Most patients have a good prognosis.</a:t>
            </a:r>
          </a:p>
          <a:p>
            <a:pPr marL="0" indent="0" algn="l" rtl="0">
              <a:buNone/>
            </a:pPr>
            <a:r>
              <a:rPr lang="en-US" dirty="0"/>
              <a:t>-Those who do develop complications generally fall into one of 3 pathways: sudden cardiac death/ventricular arrhythmias, heart failure, or paroxysmal/chronic atrial fibrillation.</a:t>
            </a:r>
          </a:p>
          <a:p>
            <a:pPr marL="0" indent="0" algn="l" rtl="0">
              <a:buNone/>
            </a:pPr>
            <a:r>
              <a:rPr lang="en-US" dirty="0"/>
              <a:t>4. Risk factors for sudden cardiac death: </a:t>
            </a:r>
          </a:p>
          <a:p>
            <a:pPr marL="0" indent="0" algn="l" rtl="0">
              <a:buNone/>
            </a:pPr>
            <a:r>
              <a:rPr lang="en-US" dirty="0"/>
              <a:t>-Younger age at diagnosis, a family history of sudden cardiac death at a young age (&lt;40 years).</a:t>
            </a:r>
          </a:p>
          <a:p>
            <a:pPr marL="0" indent="0" algn="l" rtl="0">
              <a:buNone/>
            </a:pPr>
            <a:r>
              <a:rPr lang="en-US" dirty="0"/>
              <a:t>-</a:t>
            </a:r>
            <a:r>
              <a:rPr lang="en-US" dirty="0" err="1"/>
              <a:t>nonsustained</a:t>
            </a:r>
            <a:r>
              <a:rPr lang="en-US" dirty="0"/>
              <a:t> ventricular tachycardia, unexplained syncope.</a:t>
            </a:r>
          </a:p>
          <a:p>
            <a:pPr marL="0" indent="0" algn="l" rtl="0">
              <a:buNone/>
            </a:pPr>
            <a:r>
              <a:rPr lang="en-US" dirty="0"/>
              <a:t> -LV myocardial thickness ≥30 mm,, enlarged left atrial diameter, LVOT gradient &gt;50 mm Hg.</a:t>
            </a:r>
          </a:p>
          <a:p>
            <a:pPr marL="0" indent="0" algn="l" rtl="0">
              <a:buNone/>
            </a:pPr>
            <a:r>
              <a:rPr lang="en-US" dirty="0"/>
              <a:t>-abnormal blood pressure response (drop) to exercise .</a:t>
            </a:r>
            <a:endParaRPr lang="ar-JO" dirty="0"/>
          </a:p>
        </p:txBody>
      </p:sp>
    </p:spTree>
    <p:extLst>
      <p:ext uri="{BB962C8B-B14F-4D97-AF65-F5344CB8AC3E}">
        <p14:creationId xmlns:p14="http://schemas.microsoft.com/office/powerpoint/2010/main" val="10742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Criteria</a:t>
            </a:r>
            <a:br>
              <a:rPr lang="en-GB" dirty="0"/>
            </a:br>
            <a:endParaRPr lang="ar-JO" dirty="0"/>
          </a:p>
        </p:txBody>
      </p:sp>
      <p:sp>
        <p:nvSpPr>
          <p:cNvPr id="3" name="عنصر نائب للمحتوى 2"/>
          <p:cNvSpPr>
            <a:spLocks noGrp="1"/>
          </p:cNvSpPr>
          <p:nvPr>
            <p:ph idx="1"/>
          </p:nvPr>
        </p:nvSpPr>
        <p:spPr/>
        <p:txBody>
          <a:bodyPr/>
          <a:lstStyle/>
          <a:p>
            <a:pPr algn="l" rtl="0"/>
            <a:r>
              <a:rPr lang="en-US" dirty="0"/>
              <a:t>HCM is diagnosed on the basis *echocardiography or magnetic resonance imaging (MRI) showing features of myocardial hypertrophy ≥15 mm in a segment of a </a:t>
            </a:r>
            <a:r>
              <a:rPr lang="en-US" dirty="0" err="1"/>
              <a:t>nondilated</a:t>
            </a:r>
            <a:r>
              <a:rPr lang="en-US" dirty="0"/>
              <a:t> LV .</a:t>
            </a:r>
          </a:p>
          <a:p>
            <a:pPr marL="0" indent="0" algn="l" rtl="0">
              <a:buNone/>
            </a:pPr>
            <a:r>
              <a:rPr lang="en-US" dirty="0"/>
              <a:t>  *Genetic testing can be used to confirm the          diagnosis and to assess for the presence of HCM in family members.</a:t>
            </a:r>
            <a:endParaRPr lang="ar-JO" dirty="0"/>
          </a:p>
        </p:txBody>
      </p:sp>
    </p:spTree>
    <p:extLst>
      <p:ext uri="{BB962C8B-B14F-4D97-AF65-F5344CB8AC3E}">
        <p14:creationId xmlns:p14="http://schemas.microsoft.com/office/powerpoint/2010/main" val="109595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332656"/>
            <a:ext cx="8280920" cy="6240265"/>
          </a:xfrm>
        </p:spPr>
      </p:pic>
    </p:spTree>
    <p:extLst>
      <p:ext uri="{BB962C8B-B14F-4D97-AF65-F5344CB8AC3E}">
        <p14:creationId xmlns:p14="http://schemas.microsoft.com/office/powerpoint/2010/main" val="49396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fontScale="92500" lnSpcReduction="20000"/>
          </a:bodyPr>
          <a:lstStyle/>
          <a:p>
            <a:pPr algn="l" rtl="0"/>
            <a:r>
              <a:rPr lang="en-US" dirty="0"/>
              <a:t>Each of the 5 types of cardiomyopathy can be further classified as: </a:t>
            </a:r>
          </a:p>
          <a:p>
            <a:pPr algn="l" rtl="0"/>
            <a:r>
              <a:rPr lang="en-US" dirty="0"/>
              <a:t>1) Familial (genetic) cardiomyopathy: Occurrence in more than one family member of a phenotype caused by the same genetic mutation or a de novo mutation in an index patient that can be transmitted to offspring.</a:t>
            </a:r>
          </a:p>
          <a:p>
            <a:pPr algn="l" rtl="0"/>
            <a:r>
              <a:rPr lang="en-US" dirty="0"/>
              <a:t>2) </a:t>
            </a:r>
            <a:r>
              <a:rPr lang="en-US" dirty="0" err="1"/>
              <a:t>Nonfamilial</a:t>
            </a:r>
            <a:r>
              <a:rPr lang="en-US" dirty="0"/>
              <a:t> (</a:t>
            </a:r>
            <a:r>
              <a:rPr lang="en-US" dirty="0" err="1"/>
              <a:t>nongenetic</a:t>
            </a:r>
            <a:r>
              <a:rPr lang="en-US" dirty="0"/>
              <a:t>) cardiomyopathy: Either idiopathic (of an unknown cause) or acquired (associated with toxins, infections, other diseases)</a:t>
            </a:r>
          </a:p>
          <a:p>
            <a:endParaRPr lang="ar-JO" dirty="0"/>
          </a:p>
        </p:txBody>
      </p:sp>
    </p:spTree>
    <p:extLst>
      <p:ext uri="{BB962C8B-B14F-4D97-AF65-F5344CB8AC3E}">
        <p14:creationId xmlns:p14="http://schemas.microsoft.com/office/powerpoint/2010/main" val="911373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0"/>
            <a:ext cx="6984776" cy="6808150"/>
          </a:xfrm>
        </p:spPr>
      </p:pic>
    </p:spTree>
    <p:extLst>
      <p:ext uri="{BB962C8B-B14F-4D97-AF65-F5344CB8AC3E}">
        <p14:creationId xmlns:p14="http://schemas.microsoft.com/office/powerpoint/2010/main" val="370464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Pharmacotherapy</a:t>
            </a:r>
            <a:endParaRPr lang="ar-JO" dirty="0"/>
          </a:p>
        </p:txBody>
      </p:sp>
      <p:sp>
        <p:nvSpPr>
          <p:cNvPr id="3" name="عنصر نائب للمحتوى 2"/>
          <p:cNvSpPr>
            <a:spLocks noGrp="1"/>
          </p:cNvSpPr>
          <p:nvPr>
            <p:ph idx="1"/>
          </p:nvPr>
        </p:nvSpPr>
        <p:spPr/>
        <p:txBody>
          <a:bodyPr>
            <a:normAutofit fontScale="77500" lnSpcReduction="20000"/>
          </a:bodyPr>
          <a:lstStyle/>
          <a:p>
            <a:pPr marL="0" indent="0" algn="l" rtl="0">
              <a:buNone/>
            </a:pPr>
            <a:r>
              <a:rPr lang="en-US" dirty="0"/>
              <a:t>1. Asymptomatic patients: Follow-up.</a:t>
            </a:r>
          </a:p>
          <a:p>
            <a:pPr marL="0" indent="0" algn="l" rtl="0">
              <a:buNone/>
            </a:pPr>
            <a:r>
              <a:rPr lang="en-US" dirty="0"/>
              <a:t>2. Symptomatic patients: </a:t>
            </a:r>
          </a:p>
          <a:p>
            <a:pPr marL="0" indent="0" algn="l" rtl="0">
              <a:buNone/>
            </a:pPr>
            <a:r>
              <a:rPr lang="en-US" dirty="0"/>
              <a:t>*</a:t>
            </a:r>
            <a:r>
              <a:rPr lang="en-US" dirty="0" err="1"/>
              <a:t>Cardioselective</a:t>
            </a:r>
            <a:r>
              <a:rPr lang="en-US" dirty="0"/>
              <a:t> beta-blockers </a:t>
            </a:r>
          </a:p>
          <a:p>
            <a:pPr marL="0" indent="0" algn="l" rtl="0">
              <a:buNone/>
            </a:pPr>
            <a:r>
              <a:rPr lang="en-US" dirty="0"/>
              <a:t>*Verapamil , If beta-blockers are not tolerated or contraindicated</a:t>
            </a:r>
          </a:p>
          <a:p>
            <a:pPr marL="0" indent="0" algn="l" rtl="0">
              <a:buNone/>
            </a:pPr>
            <a:r>
              <a:rPr lang="en-US" dirty="0"/>
              <a:t>*If still symptomatic, consider adding </a:t>
            </a:r>
            <a:r>
              <a:rPr lang="en-US" dirty="0" err="1"/>
              <a:t>disopyramide</a:t>
            </a:r>
            <a:r>
              <a:rPr lang="en-US" dirty="0"/>
              <a:t> </a:t>
            </a:r>
          </a:p>
          <a:p>
            <a:pPr marL="0" indent="0" algn="l" rtl="0">
              <a:buNone/>
            </a:pPr>
            <a:r>
              <a:rPr lang="en-US" dirty="0"/>
              <a:t>*Avoid vasodilators (including nitrates and phosphodiesterase  inhibitors) and digitalis in patients with LVOT obstruction.</a:t>
            </a:r>
          </a:p>
          <a:p>
            <a:pPr marL="0" indent="0" algn="l" rtl="0">
              <a:buNone/>
            </a:pPr>
            <a:r>
              <a:rPr lang="en-US" dirty="0"/>
              <a:t>3. Patients with concomitant atrial fibrillation: This may be poorly tolerated hemodynamically and restoration and maintenance of normal sinus rhythm using electrical or chemical cardioversion may be necessary. </a:t>
            </a:r>
            <a:endParaRPr lang="ar-JO" dirty="0"/>
          </a:p>
        </p:txBody>
      </p:sp>
    </p:spTree>
    <p:extLst>
      <p:ext uri="{BB962C8B-B14F-4D97-AF65-F5344CB8AC3E}">
        <p14:creationId xmlns:p14="http://schemas.microsoft.com/office/powerpoint/2010/main" val="364024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Invasive Treatment</a:t>
            </a:r>
            <a:endParaRPr lang="ar-JO" dirty="0"/>
          </a:p>
        </p:txBody>
      </p:sp>
      <p:sp>
        <p:nvSpPr>
          <p:cNvPr id="3" name="عنصر نائب للمحتوى 2"/>
          <p:cNvSpPr>
            <a:spLocks noGrp="1"/>
          </p:cNvSpPr>
          <p:nvPr>
            <p:ph idx="1"/>
          </p:nvPr>
        </p:nvSpPr>
        <p:spPr/>
        <p:txBody>
          <a:bodyPr>
            <a:normAutofit fontScale="70000" lnSpcReduction="20000"/>
          </a:bodyPr>
          <a:lstStyle/>
          <a:p>
            <a:pPr algn="l" rtl="0"/>
            <a:r>
              <a:rPr lang="en-US" dirty="0"/>
              <a:t>1. Septal </a:t>
            </a:r>
            <a:r>
              <a:rPr lang="en-US" dirty="0" err="1"/>
              <a:t>myectomy</a:t>
            </a:r>
            <a:r>
              <a:rPr lang="en-US" dirty="0"/>
              <a:t> or Percutaneous alcohol septal ablation: This is performed to relieve LVOT outflow obstruction.</a:t>
            </a:r>
          </a:p>
          <a:p>
            <a:pPr algn="l" rtl="0"/>
            <a:r>
              <a:rPr lang="en-US" dirty="0"/>
              <a:t>2. Dual-chamber pacing (to facilitate cardiac synchrony) may be for refractory symptoms despite maximal medical therapy and in whom </a:t>
            </a:r>
            <a:r>
              <a:rPr lang="en-US" dirty="0" err="1"/>
              <a:t>myectomy</a:t>
            </a:r>
            <a:r>
              <a:rPr lang="en-US" dirty="0"/>
              <a:t> or alcohol septal ablation cannot be performed.</a:t>
            </a:r>
          </a:p>
          <a:p>
            <a:pPr algn="l" rtl="0"/>
            <a:r>
              <a:rPr lang="en-US" dirty="0"/>
              <a:t>3. ICD implantation is recommended in patients at high risk of sudden cardiac death and in patients who have survived cardiac arrest or have recurrent sustained ventricular tachycardia.</a:t>
            </a:r>
          </a:p>
          <a:p>
            <a:pPr algn="l" rtl="0"/>
            <a:r>
              <a:rPr lang="en-US" dirty="0"/>
              <a:t>4. Heart transplantation is indicated in patients with end-stage heart failure or ventricular arrhythmia that does not respond to treatment.</a:t>
            </a:r>
          </a:p>
          <a:p>
            <a:pPr algn="l" rtl="0"/>
            <a:endParaRPr lang="ar-JO" dirty="0"/>
          </a:p>
        </p:txBody>
      </p:sp>
    </p:spTree>
    <p:extLst>
      <p:ext uri="{BB962C8B-B14F-4D97-AF65-F5344CB8AC3E}">
        <p14:creationId xmlns:p14="http://schemas.microsoft.com/office/powerpoint/2010/main" val="3107819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dirty="0"/>
              <a:t>Restrictive cardiomyopathy (RCM)</a:t>
            </a:r>
            <a:endParaRPr lang="ar-JO" dirty="0"/>
          </a:p>
        </p:txBody>
      </p:sp>
      <p:sp>
        <p:nvSpPr>
          <p:cNvPr id="3" name="عنصر نائب للمحتوى 2"/>
          <p:cNvSpPr>
            <a:spLocks noGrp="1"/>
          </p:cNvSpPr>
          <p:nvPr>
            <p:ph idx="1"/>
          </p:nvPr>
        </p:nvSpPr>
        <p:spPr/>
        <p:txBody>
          <a:bodyPr>
            <a:normAutofit fontScale="92500" lnSpcReduction="10000"/>
          </a:bodyPr>
          <a:lstStyle/>
          <a:p>
            <a:pPr algn="l" rtl="0"/>
            <a:r>
              <a:rPr lang="en-GB" dirty="0"/>
              <a:t>Restrictive cardiomyopathy (RCM) is a disease of the myocardium characterized mainly by left ventricular (LV) diastolic dysfunction. </a:t>
            </a:r>
          </a:p>
          <a:p>
            <a:pPr algn="l" rtl="0"/>
            <a:r>
              <a:rPr lang="en-GB" dirty="0"/>
              <a:t>RCM may be familial (</a:t>
            </a:r>
            <a:r>
              <a:rPr lang="en-GB" dirty="0" err="1"/>
              <a:t>eg</a:t>
            </a:r>
            <a:r>
              <a:rPr lang="en-GB" dirty="0"/>
              <a:t>, inherited defects in </a:t>
            </a:r>
            <a:r>
              <a:rPr lang="en-GB" dirty="0" err="1"/>
              <a:t>desmin</a:t>
            </a:r>
            <a:r>
              <a:rPr lang="en-GB" dirty="0"/>
              <a:t> or troponin I) or caused by systemic disorders (</a:t>
            </a:r>
            <a:r>
              <a:rPr lang="en-GB" dirty="0" err="1"/>
              <a:t>eg</a:t>
            </a:r>
            <a:r>
              <a:rPr lang="en-GB" dirty="0"/>
              <a:t>, amyloidosis, </a:t>
            </a:r>
            <a:r>
              <a:rPr lang="en-GB" dirty="0" err="1"/>
              <a:t>sarcoidosis</a:t>
            </a:r>
            <a:r>
              <a:rPr lang="en-GB" dirty="0"/>
              <a:t>, scleroderma, carcinoid disease, radiation, and </a:t>
            </a:r>
            <a:r>
              <a:rPr lang="en-GB" dirty="0" err="1"/>
              <a:t>endomyocardial</a:t>
            </a:r>
            <a:r>
              <a:rPr lang="en-GB" dirty="0"/>
              <a:t> fibrosis caused by </a:t>
            </a:r>
            <a:r>
              <a:rPr lang="en-GB" dirty="0" err="1"/>
              <a:t>hypereosinophilic</a:t>
            </a:r>
            <a:r>
              <a:rPr lang="en-GB" dirty="0"/>
              <a:t> syndrome or drugs such as serotonin or ergotamine).</a:t>
            </a:r>
            <a:endParaRPr lang="ar-JO" dirty="0"/>
          </a:p>
        </p:txBody>
      </p:sp>
    </p:spTree>
    <p:extLst>
      <p:ext uri="{BB962C8B-B14F-4D97-AF65-F5344CB8AC3E}">
        <p14:creationId xmlns:p14="http://schemas.microsoft.com/office/powerpoint/2010/main" val="39680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Clinical Features and Natural History</a:t>
            </a:r>
            <a:endParaRPr lang="ar-JO" dirty="0"/>
          </a:p>
        </p:txBody>
      </p:sp>
      <p:sp>
        <p:nvSpPr>
          <p:cNvPr id="3" name="عنصر نائب للمحتوى 2"/>
          <p:cNvSpPr>
            <a:spLocks noGrp="1"/>
          </p:cNvSpPr>
          <p:nvPr>
            <p:ph idx="1"/>
          </p:nvPr>
        </p:nvSpPr>
        <p:spPr/>
        <p:txBody>
          <a:bodyPr/>
          <a:lstStyle/>
          <a:p>
            <a:pPr algn="l" rtl="0"/>
            <a:r>
              <a:rPr lang="en-US" dirty="0"/>
              <a:t>Manifestations of RCM include dyspnea, fatigue, and in more advanced disease also features of right ventricular dysfunction. The natural history of RCM largely depends on its etiology and severity of myocardial changes.</a:t>
            </a:r>
          </a:p>
          <a:p>
            <a:pPr algn="l" rtl="0"/>
            <a:endParaRPr lang="ar-JO" dirty="0"/>
          </a:p>
        </p:txBody>
      </p:sp>
    </p:spTree>
    <p:extLst>
      <p:ext uri="{BB962C8B-B14F-4D97-AF65-F5344CB8AC3E}">
        <p14:creationId xmlns:p14="http://schemas.microsoft.com/office/powerpoint/2010/main" val="3567524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a:t>Diagnostic Tests</a:t>
            </a:r>
            <a:br>
              <a:rPr lang="en-GB" dirty="0"/>
            </a:br>
            <a:endParaRPr lang="ar-JO" dirty="0"/>
          </a:p>
        </p:txBody>
      </p:sp>
      <p:sp>
        <p:nvSpPr>
          <p:cNvPr id="3" name="عنصر نائب للمحتوى 2"/>
          <p:cNvSpPr>
            <a:spLocks noGrp="1"/>
          </p:cNvSpPr>
          <p:nvPr>
            <p:ph idx="1"/>
          </p:nvPr>
        </p:nvSpPr>
        <p:spPr/>
        <p:txBody>
          <a:bodyPr>
            <a:normAutofit fontScale="47500" lnSpcReduction="20000"/>
          </a:bodyPr>
          <a:lstStyle/>
          <a:p>
            <a:pPr algn="l" rtl="0"/>
            <a:r>
              <a:rPr lang="en-GB" dirty="0"/>
              <a:t>1. Electrocardiography (ECG) may reveal abnormal P waves, a low R-wave amplitude, flat T waves, and supraventricular arrhythmias, especially atrial fibrillation. In amyloid cardiomyopathy, ECG typically has low voltages due to infiltration of amyloid.</a:t>
            </a:r>
          </a:p>
          <a:p>
            <a:pPr algn="l" rtl="0"/>
            <a:endParaRPr lang="en-GB" dirty="0"/>
          </a:p>
          <a:p>
            <a:pPr algn="l" rtl="0"/>
            <a:r>
              <a:rPr lang="en-GB" dirty="0"/>
              <a:t>2. Echocardiography may reveal normal or increased LV wall thickness, enlargement of both atria with relatively small ventricles, normal or slightly impaired systolic function of the ventricles, and diastolic LV dysfunction. </a:t>
            </a:r>
          </a:p>
          <a:p>
            <a:pPr algn="l" rtl="0"/>
            <a:endParaRPr lang="en-GB" dirty="0"/>
          </a:p>
          <a:p>
            <a:pPr algn="l" rtl="0"/>
            <a:r>
              <a:rPr lang="en-GB" dirty="0"/>
              <a:t>3. </a:t>
            </a:r>
            <a:r>
              <a:rPr lang="en-GB" dirty="0" err="1"/>
              <a:t>Endomyocardial</a:t>
            </a:r>
            <a:r>
              <a:rPr lang="en-GB" dirty="0"/>
              <a:t> biopsy is performed in the case of suspected myocardial infiltrates caused by amyloidosis, </a:t>
            </a:r>
            <a:r>
              <a:rPr lang="en-GB" dirty="0" err="1"/>
              <a:t>sarcoidosis</a:t>
            </a:r>
            <a:r>
              <a:rPr lang="en-GB" dirty="0"/>
              <a:t>, idiopathic eosinophilia, or hemochromatosis.</a:t>
            </a:r>
          </a:p>
          <a:p>
            <a:pPr algn="l" rtl="0"/>
            <a:endParaRPr lang="en-GB" dirty="0"/>
          </a:p>
          <a:p>
            <a:pPr algn="l" rtl="0"/>
            <a:r>
              <a:rPr lang="en-GB" dirty="0"/>
              <a:t>5. Cardiac magnetic resonance imaging (MRI) may be useful in differentiating underlying </a:t>
            </a:r>
            <a:r>
              <a:rPr lang="en-GB" dirty="0" err="1"/>
              <a:t>etiologies</a:t>
            </a:r>
            <a:r>
              <a:rPr lang="en-GB" dirty="0"/>
              <a:t> such as </a:t>
            </a:r>
            <a:r>
              <a:rPr lang="en-GB" dirty="0" err="1"/>
              <a:t>sarcoidosis</a:t>
            </a:r>
            <a:r>
              <a:rPr lang="en-GB" dirty="0"/>
              <a:t>, amyloidosis, </a:t>
            </a:r>
            <a:r>
              <a:rPr lang="en-GB" dirty="0" err="1"/>
              <a:t>endomyocardial</a:t>
            </a:r>
            <a:r>
              <a:rPr lang="en-GB" dirty="0"/>
              <a:t> fibrosis, or eosinophilia.</a:t>
            </a:r>
          </a:p>
          <a:p>
            <a:pPr algn="l" rtl="0"/>
            <a:endParaRPr lang="en-GB" dirty="0"/>
          </a:p>
          <a:p>
            <a:pPr algn="l" rtl="0"/>
            <a:r>
              <a:rPr lang="en-GB" dirty="0"/>
              <a:t>6. Cardiac 18F-fluorodeoxyglucose positron emission tomography (FDG-PET) may be useful in the diagnosis and assessment of treatment response in </a:t>
            </a:r>
            <a:r>
              <a:rPr lang="en-GB" dirty="0" err="1"/>
              <a:t>sarcoidosis</a:t>
            </a:r>
            <a:r>
              <a:rPr lang="en-GB" dirty="0"/>
              <a:t>.</a:t>
            </a:r>
          </a:p>
          <a:p>
            <a:pPr algn="l" rtl="0"/>
            <a:endParaRPr lang="ar-JO" dirty="0"/>
          </a:p>
        </p:txBody>
      </p:sp>
    </p:spTree>
    <p:extLst>
      <p:ext uri="{BB962C8B-B14F-4D97-AF65-F5344CB8AC3E}">
        <p14:creationId xmlns:p14="http://schemas.microsoft.com/office/powerpoint/2010/main" val="295018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rtl="0"/>
            <a:r>
              <a:rPr lang="en-US" dirty="0"/>
              <a:t>Diagnostic Criteria : RCM is diagnosed on the basis of imaging studies and in some cases on the basis of histologic examination of cardiac biopsy specimens.</a:t>
            </a:r>
          </a:p>
          <a:p>
            <a:pPr algn="l" rtl="0"/>
            <a:endParaRPr lang="ar-JO" dirty="0"/>
          </a:p>
        </p:txBody>
      </p:sp>
    </p:spTree>
    <p:extLst>
      <p:ext uri="{BB962C8B-B14F-4D97-AF65-F5344CB8AC3E}">
        <p14:creationId xmlns:p14="http://schemas.microsoft.com/office/powerpoint/2010/main" val="180614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Treatment</a:t>
            </a:r>
            <a:endParaRPr lang="ar-JO" dirty="0"/>
          </a:p>
        </p:txBody>
      </p:sp>
      <p:sp>
        <p:nvSpPr>
          <p:cNvPr id="3" name="عنصر نائب للمحتوى 2"/>
          <p:cNvSpPr>
            <a:spLocks noGrp="1"/>
          </p:cNvSpPr>
          <p:nvPr>
            <p:ph idx="1"/>
          </p:nvPr>
        </p:nvSpPr>
        <p:spPr/>
        <p:txBody>
          <a:bodyPr>
            <a:normAutofit lnSpcReduction="10000"/>
          </a:bodyPr>
          <a:lstStyle/>
          <a:p>
            <a:pPr algn="l" rtl="0"/>
            <a:r>
              <a:rPr lang="en-US" dirty="0"/>
              <a:t>1. Symptomatic treatment: As in </a:t>
            </a:r>
            <a:r>
              <a:rPr lang="en-US" dirty="0">
                <a:hlinkClick r:id="rId2"/>
              </a:rPr>
              <a:t>chronic heart failure</a:t>
            </a:r>
            <a:r>
              <a:rPr lang="en-US" dirty="0"/>
              <a:t>.</a:t>
            </a:r>
          </a:p>
          <a:p>
            <a:pPr algn="l" rtl="0"/>
            <a:r>
              <a:rPr lang="en-US" dirty="0"/>
              <a:t>2. Long-term anticoagulation is used in patients with atrial fibrillation.</a:t>
            </a:r>
          </a:p>
          <a:p>
            <a:pPr algn="l" rtl="0"/>
            <a:r>
              <a:rPr lang="en-US" dirty="0"/>
              <a:t>3. Heart transplantation is used in end-stage heart failure not responding to treatment.</a:t>
            </a:r>
          </a:p>
          <a:p>
            <a:pPr algn="l" rtl="0"/>
            <a:r>
              <a:rPr lang="en-US" dirty="0"/>
              <a:t>4. Treatment of the underlying condition is used in patients with potentially reversible causes.</a:t>
            </a:r>
          </a:p>
          <a:p>
            <a:pPr algn="l" rtl="0"/>
            <a:endParaRPr lang="ar-JO" dirty="0"/>
          </a:p>
        </p:txBody>
      </p:sp>
    </p:spTree>
    <p:extLst>
      <p:ext uri="{BB962C8B-B14F-4D97-AF65-F5344CB8AC3E}">
        <p14:creationId xmlns:p14="http://schemas.microsoft.com/office/powerpoint/2010/main" val="234068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DCM</a:t>
            </a:r>
            <a:endParaRPr lang="ar-JO" dirty="0"/>
          </a:p>
        </p:txBody>
      </p:sp>
      <p:sp>
        <p:nvSpPr>
          <p:cNvPr id="3" name="عنصر نائب للمحتوى 2"/>
          <p:cNvSpPr>
            <a:spLocks noGrp="1"/>
          </p:cNvSpPr>
          <p:nvPr>
            <p:ph idx="1"/>
          </p:nvPr>
        </p:nvSpPr>
        <p:spPr/>
        <p:txBody>
          <a:bodyPr/>
          <a:lstStyle/>
          <a:p>
            <a:pPr algn="l" rtl="0"/>
            <a:r>
              <a:rPr lang="en-US" dirty="0"/>
              <a:t>Dilated cardiomyopathy (DCM) is a disease of the myocardium characterized by dilatation of the left ventricle (LV) and typically global LV systolic dysfunction. In some cases right ventricular dilatation and dysfunction may also be present.</a:t>
            </a:r>
            <a:endParaRPr lang="ar-JO" dirty="0"/>
          </a:p>
        </p:txBody>
      </p:sp>
    </p:spTree>
    <p:extLst>
      <p:ext uri="{BB962C8B-B14F-4D97-AF65-F5344CB8AC3E}">
        <p14:creationId xmlns:p14="http://schemas.microsoft.com/office/powerpoint/2010/main" val="4176670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764704"/>
            <a:ext cx="7593679" cy="5688632"/>
          </a:xfrm>
        </p:spPr>
      </p:pic>
    </p:spTree>
    <p:extLst>
      <p:ext uri="{BB962C8B-B14F-4D97-AF65-F5344CB8AC3E}">
        <p14:creationId xmlns:p14="http://schemas.microsoft.com/office/powerpoint/2010/main" val="295282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260648"/>
            <a:ext cx="6984776" cy="6443456"/>
          </a:xfrm>
        </p:spPr>
      </p:pic>
    </p:spTree>
    <p:extLst>
      <p:ext uri="{BB962C8B-B14F-4D97-AF65-F5344CB8AC3E}">
        <p14:creationId xmlns:p14="http://schemas.microsoft.com/office/powerpoint/2010/main" val="4609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DCM/causes</a:t>
            </a:r>
            <a:endParaRPr lang="ar-JO" dirty="0"/>
          </a:p>
        </p:txBody>
      </p:sp>
      <p:sp>
        <p:nvSpPr>
          <p:cNvPr id="3" name="عنصر نائب للمحتوى 2"/>
          <p:cNvSpPr>
            <a:spLocks noGrp="1"/>
          </p:cNvSpPr>
          <p:nvPr>
            <p:ph idx="1"/>
          </p:nvPr>
        </p:nvSpPr>
        <p:spPr/>
        <p:txBody>
          <a:bodyPr>
            <a:normAutofit fontScale="92500" lnSpcReduction="20000"/>
          </a:bodyPr>
          <a:lstStyle/>
          <a:p>
            <a:pPr algn="l" rtl="0"/>
            <a:r>
              <a:rPr lang="en-GB" dirty="0"/>
              <a:t> Familial (</a:t>
            </a:r>
            <a:r>
              <a:rPr lang="en-GB" dirty="0" err="1"/>
              <a:t>eg</a:t>
            </a:r>
            <a:r>
              <a:rPr lang="en-GB" dirty="0"/>
              <a:t>, muscular </a:t>
            </a:r>
            <a:r>
              <a:rPr lang="en-GB" dirty="0" err="1"/>
              <a:t>dystrophies,Others</a:t>
            </a:r>
            <a:r>
              <a:rPr lang="en-GB" dirty="0"/>
              <a:t>) </a:t>
            </a:r>
          </a:p>
          <a:p>
            <a:pPr algn="l" rtl="0"/>
            <a:r>
              <a:rPr lang="en-GB" dirty="0"/>
              <a:t> Infection (</a:t>
            </a:r>
            <a:r>
              <a:rPr lang="en-GB" dirty="0" err="1"/>
              <a:t>eg</a:t>
            </a:r>
            <a:r>
              <a:rPr lang="en-GB" dirty="0"/>
              <a:t>, viral </a:t>
            </a:r>
            <a:r>
              <a:rPr lang="en-GB" dirty="0" err="1"/>
              <a:t>myocarditis,Others</a:t>
            </a:r>
            <a:r>
              <a:rPr lang="en-GB" dirty="0"/>
              <a:t>)</a:t>
            </a:r>
          </a:p>
          <a:p>
            <a:pPr algn="l" rtl="0"/>
            <a:r>
              <a:rPr lang="en-GB" dirty="0"/>
              <a:t> Inflammatory causes (</a:t>
            </a:r>
            <a:r>
              <a:rPr lang="en-GB" dirty="0" err="1"/>
              <a:t>eg</a:t>
            </a:r>
            <a:r>
              <a:rPr lang="en-GB" dirty="0"/>
              <a:t>, systemic lupus erythematosus).</a:t>
            </a:r>
          </a:p>
          <a:p>
            <a:pPr algn="l" rtl="0"/>
            <a:r>
              <a:rPr lang="en-GB" dirty="0"/>
              <a:t> Toxins (</a:t>
            </a:r>
            <a:r>
              <a:rPr lang="en-GB" dirty="0" err="1"/>
              <a:t>eg</a:t>
            </a:r>
            <a:r>
              <a:rPr lang="en-GB" dirty="0"/>
              <a:t>, alcohol).</a:t>
            </a:r>
          </a:p>
          <a:p>
            <a:pPr algn="l" rtl="0"/>
            <a:r>
              <a:rPr lang="en-GB" dirty="0"/>
              <a:t> Nutritional deficiencies (</a:t>
            </a:r>
            <a:r>
              <a:rPr lang="en-GB" dirty="0" err="1"/>
              <a:t>eg</a:t>
            </a:r>
            <a:r>
              <a:rPr lang="en-GB" dirty="0"/>
              <a:t>, thiamine). </a:t>
            </a:r>
          </a:p>
          <a:p>
            <a:pPr algn="l" rtl="0"/>
            <a:r>
              <a:rPr lang="en-GB" dirty="0"/>
              <a:t> </a:t>
            </a:r>
            <a:r>
              <a:rPr lang="en-GB" dirty="0" err="1"/>
              <a:t>Endocrinopathies</a:t>
            </a:r>
            <a:r>
              <a:rPr lang="en-GB" dirty="0"/>
              <a:t> (</a:t>
            </a:r>
            <a:r>
              <a:rPr lang="en-GB" dirty="0" err="1"/>
              <a:t>eg</a:t>
            </a:r>
            <a:r>
              <a:rPr lang="en-GB" dirty="0"/>
              <a:t>, thyroid disease).</a:t>
            </a:r>
          </a:p>
          <a:p>
            <a:pPr algn="l" rtl="0"/>
            <a:r>
              <a:rPr lang="en-GB" dirty="0"/>
              <a:t> Tachycardia-induced cardiomyopathy.</a:t>
            </a:r>
          </a:p>
          <a:p>
            <a:pPr algn="l" rtl="0"/>
            <a:r>
              <a:rPr lang="en-GB" dirty="0"/>
              <a:t> </a:t>
            </a:r>
            <a:r>
              <a:rPr lang="en-GB" dirty="0" err="1"/>
              <a:t>Peripartum</a:t>
            </a:r>
            <a:r>
              <a:rPr lang="en-GB" dirty="0"/>
              <a:t> cardiomyopathy. </a:t>
            </a:r>
          </a:p>
          <a:p>
            <a:pPr algn="l" rtl="0"/>
            <a:r>
              <a:rPr lang="en-GB" dirty="0"/>
              <a:t> Idiopathic.</a:t>
            </a:r>
            <a:endParaRPr lang="ar-JO" dirty="0"/>
          </a:p>
        </p:txBody>
      </p:sp>
    </p:spTree>
    <p:extLst>
      <p:ext uri="{BB962C8B-B14F-4D97-AF65-F5344CB8AC3E}">
        <p14:creationId xmlns:p14="http://schemas.microsoft.com/office/powerpoint/2010/main" val="369018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Clinical Features and Natural History</a:t>
            </a:r>
            <a:endParaRPr lang="ar-JO" dirty="0"/>
          </a:p>
        </p:txBody>
      </p:sp>
      <p:sp>
        <p:nvSpPr>
          <p:cNvPr id="3" name="عنصر نائب للمحتوى 2"/>
          <p:cNvSpPr>
            <a:spLocks noGrp="1"/>
          </p:cNvSpPr>
          <p:nvPr>
            <p:ph idx="1"/>
          </p:nvPr>
        </p:nvSpPr>
        <p:spPr/>
        <p:txBody>
          <a:bodyPr/>
          <a:lstStyle/>
          <a:p>
            <a:pPr algn="l" rtl="0"/>
            <a:r>
              <a:rPr lang="en-US" dirty="0"/>
              <a:t>DCM most frequently causes symptoms of heart failure of varying severity</a:t>
            </a:r>
          </a:p>
          <a:p>
            <a:pPr algn="l" rtl="0"/>
            <a:endParaRPr lang="ar-JO" dirty="0"/>
          </a:p>
        </p:txBody>
      </p:sp>
    </p:spTree>
    <p:extLst>
      <p:ext uri="{BB962C8B-B14F-4D97-AF65-F5344CB8AC3E}">
        <p14:creationId xmlns:p14="http://schemas.microsoft.com/office/powerpoint/2010/main" val="183008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en-US" dirty="0"/>
              <a:t>Diagnostic Tests</a:t>
            </a:r>
            <a:br>
              <a:rPr lang="en-US" dirty="0"/>
            </a:br>
            <a:endParaRPr lang="ar-JO" dirty="0"/>
          </a:p>
        </p:txBody>
      </p:sp>
      <p:sp>
        <p:nvSpPr>
          <p:cNvPr id="3" name="عنصر نائب للمحتوى 2"/>
          <p:cNvSpPr>
            <a:spLocks noGrp="1"/>
          </p:cNvSpPr>
          <p:nvPr>
            <p:ph idx="1"/>
          </p:nvPr>
        </p:nvSpPr>
        <p:spPr/>
        <p:txBody>
          <a:bodyPr>
            <a:normAutofit fontScale="85000" lnSpcReduction="10000"/>
          </a:bodyPr>
          <a:lstStyle/>
          <a:p>
            <a:pPr algn="l" rtl="0"/>
            <a:r>
              <a:rPr lang="en-US" dirty="0"/>
              <a:t>1. Chest radiographs reveal an enlarged cardiac silhouette.</a:t>
            </a:r>
          </a:p>
          <a:p>
            <a:pPr algn="l" rtl="0"/>
            <a:r>
              <a:rPr lang="en-US" dirty="0"/>
              <a:t>2. Echocardiography usually reveals LV dilatation, eccentric hypertrophy, and systolic dysfunction</a:t>
            </a:r>
          </a:p>
          <a:p>
            <a:pPr algn="l" rtl="0"/>
            <a:r>
              <a:rPr lang="en-US" dirty="0"/>
              <a:t>3. Cardiac catheterization is not necessary to make the diagnosis of DCM, but may be performed to exclude ischemic heart disease as an etiology. </a:t>
            </a:r>
          </a:p>
          <a:p>
            <a:pPr algn="l" rtl="0"/>
            <a:r>
              <a:rPr lang="en-US" dirty="0"/>
              <a:t>4. </a:t>
            </a:r>
            <a:r>
              <a:rPr lang="en-US" dirty="0" err="1"/>
              <a:t>Endomyocardial</a:t>
            </a:r>
            <a:r>
              <a:rPr lang="en-US" dirty="0"/>
              <a:t> biopsy is rarely indicated.</a:t>
            </a:r>
          </a:p>
          <a:p>
            <a:pPr algn="l" rtl="0"/>
            <a:r>
              <a:rPr lang="en-US" dirty="0"/>
              <a:t>5. Cardiac magnetic resonance imaging (MRI) may be useful to quantify biventricular function and establish the etiology of the cardiomyopathy.</a:t>
            </a:r>
          </a:p>
          <a:p>
            <a:pPr algn="l" rtl="0"/>
            <a:endParaRPr lang="ar-JO" dirty="0"/>
          </a:p>
        </p:txBody>
      </p:sp>
    </p:spTree>
    <p:extLst>
      <p:ext uri="{BB962C8B-B14F-4D97-AF65-F5344CB8AC3E}">
        <p14:creationId xmlns:p14="http://schemas.microsoft.com/office/powerpoint/2010/main" val="302476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8064896" cy="6093295"/>
          </a:xfrm>
        </p:spPr>
      </p:pic>
    </p:spTree>
    <p:extLst>
      <p:ext uri="{BB962C8B-B14F-4D97-AF65-F5344CB8AC3E}">
        <p14:creationId xmlns:p14="http://schemas.microsoft.com/office/powerpoint/2010/main" val="344109332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870</Words>
  <Application>Microsoft Office PowerPoint</Application>
  <PresentationFormat>On-screen Show (4:3)</PresentationFormat>
  <Paragraphs>117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نسق Office</vt:lpstr>
      <vt:lpstr>Cardiomyopathies</vt:lpstr>
      <vt:lpstr>PowerPoint Presentation</vt:lpstr>
      <vt:lpstr>DCM</vt:lpstr>
      <vt:lpstr>PowerPoint Presentation</vt:lpstr>
      <vt:lpstr>PowerPoint Presentation</vt:lpstr>
      <vt:lpstr>DCM/causes</vt:lpstr>
      <vt:lpstr>Clinical Features and Natural History</vt:lpstr>
      <vt:lpstr>Diagnostic Tests </vt:lpstr>
      <vt:lpstr>PowerPoint Presentation</vt:lpstr>
      <vt:lpstr>Diagnostic Criteria </vt:lpstr>
      <vt:lpstr>Special causes </vt:lpstr>
      <vt:lpstr>Special causes </vt:lpstr>
      <vt:lpstr>Hypertrophic Cardiomyopathy (HCM)  </vt:lpstr>
      <vt:lpstr>PowerPoint Presentation</vt:lpstr>
      <vt:lpstr>Patterns of hypertrophy seen in HCM  </vt:lpstr>
      <vt:lpstr>Clinical Features and Natural History</vt:lpstr>
      <vt:lpstr>PowerPoint Presentation</vt:lpstr>
      <vt:lpstr>Diagnostic Criteria </vt:lpstr>
      <vt:lpstr>PowerPoint Presentation</vt:lpstr>
      <vt:lpstr>PowerPoint Presentation</vt:lpstr>
      <vt:lpstr>Pharmacotherapy</vt:lpstr>
      <vt:lpstr>Invasive Treatment</vt:lpstr>
      <vt:lpstr>Restrictive cardiomyopathy (RCM)</vt:lpstr>
      <vt:lpstr>Clinical Features and Natural History</vt:lpstr>
      <vt:lpstr>Diagnostic Tests </vt:lpstr>
      <vt:lpstr>PowerPoint Presentation</vt:lpstr>
      <vt:lpstr>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Cardiomyopathies</dc:title>
  <dc:creator>HORIZON</dc:creator>
  <cp:lastModifiedBy>Sanabil Hassanat</cp:lastModifiedBy>
  <cp:revision>8</cp:revision>
  <dcterms:created xsi:type="dcterms:W3CDTF">2022-02-21T09:53:16Z</dcterms:created>
  <dcterms:modified xsi:type="dcterms:W3CDTF">2022-10-15T22:41:54Z</dcterms:modified>
</cp:coreProperties>
</file>