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4"/>
  </p:notesMasterIdLst>
  <p:sldIdLst>
    <p:sldId id="257" r:id="rId2"/>
    <p:sldId id="347" r:id="rId3"/>
    <p:sldId id="259" r:id="rId4"/>
    <p:sldId id="260" r:id="rId5"/>
    <p:sldId id="263" r:id="rId6"/>
    <p:sldId id="343" r:id="rId7"/>
    <p:sldId id="261" r:id="rId8"/>
    <p:sldId id="264" r:id="rId9"/>
    <p:sldId id="344" r:id="rId10"/>
    <p:sldId id="262" r:id="rId11"/>
    <p:sldId id="265" r:id="rId12"/>
    <p:sldId id="266" r:id="rId13"/>
    <p:sldId id="267" r:id="rId14"/>
    <p:sldId id="348" r:id="rId15"/>
    <p:sldId id="349" r:id="rId16"/>
    <p:sldId id="350" r:id="rId17"/>
    <p:sldId id="351" r:id="rId18"/>
    <p:sldId id="268" r:id="rId19"/>
    <p:sldId id="352" r:id="rId20"/>
    <p:sldId id="353" r:id="rId21"/>
    <p:sldId id="354" r:id="rId22"/>
    <p:sldId id="271" r:id="rId23"/>
    <p:sldId id="272" r:id="rId24"/>
    <p:sldId id="355" r:id="rId25"/>
    <p:sldId id="345" r:id="rId26"/>
    <p:sldId id="269" r:id="rId27"/>
    <p:sldId id="273" r:id="rId28"/>
    <p:sldId id="274" r:id="rId29"/>
    <p:sldId id="275" r:id="rId30"/>
    <p:sldId id="276" r:id="rId31"/>
    <p:sldId id="278" r:id="rId32"/>
    <p:sldId id="277" r:id="rId33"/>
    <p:sldId id="280" r:id="rId34"/>
    <p:sldId id="282" r:id="rId35"/>
    <p:sldId id="285" r:id="rId36"/>
    <p:sldId id="290" r:id="rId37"/>
    <p:sldId id="291" r:id="rId38"/>
    <p:sldId id="287" r:id="rId39"/>
    <p:sldId id="289" r:id="rId40"/>
    <p:sldId id="288" r:id="rId41"/>
    <p:sldId id="356" r:id="rId42"/>
    <p:sldId id="357" r:id="rId43"/>
    <p:sldId id="358" r:id="rId44"/>
    <p:sldId id="359" r:id="rId45"/>
    <p:sldId id="360" r:id="rId46"/>
    <p:sldId id="346" r:id="rId47"/>
    <p:sldId id="292" r:id="rId48"/>
    <p:sldId id="293" r:id="rId49"/>
    <p:sldId id="294" r:id="rId50"/>
    <p:sldId id="295" r:id="rId51"/>
    <p:sldId id="296" r:id="rId52"/>
    <p:sldId id="297" r:id="rId53"/>
    <p:sldId id="298" r:id="rId54"/>
    <p:sldId id="299" r:id="rId55"/>
    <p:sldId id="304" r:id="rId56"/>
    <p:sldId id="305" r:id="rId57"/>
    <p:sldId id="306" r:id="rId58"/>
    <p:sldId id="300" r:id="rId59"/>
    <p:sldId id="301" r:id="rId60"/>
    <p:sldId id="302" r:id="rId61"/>
    <p:sldId id="303" r:id="rId62"/>
    <p:sldId id="307" r:id="rId63"/>
    <p:sldId id="308" r:id="rId64"/>
    <p:sldId id="309" r:id="rId65"/>
    <p:sldId id="310" r:id="rId66"/>
    <p:sldId id="311" r:id="rId67"/>
    <p:sldId id="312" r:id="rId68"/>
    <p:sldId id="313" r:id="rId69"/>
    <p:sldId id="314" r:id="rId70"/>
    <p:sldId id="315" r:id="rId71"/>
    <p:sldId id="316" r:id="rId72"/>
    <p:sldId id="317"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15" autoAdjust="0"/>
  </p:normalViewPr>
  <p:slideViewPr>
    <p:cSldViewPr snapToGrid="0">
      <p:cViewPr varScale="1">
        <p:scale>
          <a:sx n="77" d="100"/>
          <a:sy n="77" d="100"/>
        </p:scale>
        <p:origin x="86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9529F-9599-4A0F-8DAA-FA727B8CBA96}" type="datetimeFigureOut">
              <a:rPr lang="en-US" smtClean="0"/>
              <a:pPr/>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44BC5-EC52-4F43-BA44-6FF73B29CB7E}" type="slidenum">
              <a:rPr lang="en-US" smtClean="0"/>
              <a:pPr/>
              <a:t>‹#›</a:t>
            </a:fld>
            <a:endParaRPr lang="en-US"/>
          </a:p>
        </p:txBody>
      </p:sp>
    </p:spTree>
    <p:extLst>
      <p:ext uri="{BB962C8B-B14F-4D97-AF65-F5344CB8AC3E}">
        <p14:creationId xmlns:p14="http://schemas.microsoft.com/office/powerpoint/2010/main" val="3137502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3</a:t>
            </a:fld>
            <a:endParaRPr lang="en-US"/>
          </a:p>
        </p:txBody>
      </p:sp>
    </p:spTree>
    <p:extLst>
      <p:ext uri="{BB962C8B-B14F-4D97-AF65-F5344CB8AC3E}">
        <p14:creationId xmlns:p14="http://schemas.microsoft.com/office/powerpoint/2010/main" val="2466953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5015DA-DE3E-4824-B471-8878AB0C0254}" type="slidenum">
              <a:rPr lang="en-US" smtClean="0"/>
              <a:pPr/>
              <a:t>21</a:t>
            </a:fld>
            <a:endParaRPr lang="en-US"/>
          </a:p>
        </p:txBody>
      </p:sp>
    </p:spTree>
    <p:extLst>
      <p:ext uri="{BB962C8B-B14F-4D97-AF65-F5344CB8AC3E}">
        <p14:creationId xmlns:p14="http://schemas.microsoft.com/office/powerpoint/2010/main" val="2694453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22</a:t>
            </a:fld>
            <a:endParaRPr lang="en-US"/>
          </a:p>
        </p:txBody>
      </p:sp>
    </p:spTree>
    <p:extLst>
      <p:ext uri="{BB962C8B-B14F-4D97-AF65-F5344CB8AC3E}">
        <p14:creationId xmlns:p14="http://schemas.microsoft.com/office/powerpoint/2010/main" val="2881955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23</a:t>
            </a:fld>
            <a:endParaRPr lang="en-US"/>
          </a:p>
        </p:txBody>
      </p:sp>
    </p:spTree>
    <p:extLst>
      <p:ext uri="{BB962C8B-B14F-4D97-AF65-F5344CB8AC3E}">
        <p14:creationId xmlns:p14="http://schemas.microsoft.com/office/powerpoint/2010/main" val="1976971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25</a:t>
            </a:fld>
            <a:endParaRPr lang="en-US"/>
          </a:p>
        </p:txBody>
      </p:sp>
    </p:spTree>
    <p:extLst>
      <p:ext uri="{BB962C8B-B14F-4D97-AF65-F5344CB8AC3E}">
        <p14:creationId xmlns:p14="http://schemas.microsoft.com/office/powerpoint/2010/main" val="3468564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26</a:t>
            </a:fld>
            <a:endParaRPr lang="en-US"/>
          </a:p>
        </p:txBody>
      </p:sp>
    </p:spTree>
    <p:extLst>
      <p:ext uri="{BB962C8B-B14F-4D97-AF65-F5344CB8AC3E}">
        <p14:creationId xmlns:p14="http://schemas.microsoft.com/office/powerpoint/2010/main" val="3451903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27</a:t>
            </a:fld>
            <a:endParaRPr lang="en-US"/>
          </a:p>
        </p:txBody>
      </p:sp>
    </p:spTree>
    <p:extLst>
      <p:ext uri="{BB962C8B-B14F-4D97-AF65-F5344CB8AC3E}">
        <p14:creationId xmlns:p14="http://schemas.microsoft.com/office/powerpoint/2010/main" val="816163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28</a:t>
            </a:fld>
            <a:endParaRPr lang="en-US"/>
          </a:p>
        </p:txBody>
      </p:sp>
    </p:spTree>
    <p:extLst>
      <p:ext uri="{BB962C8B-B14F-4D97-AF65-F5344CB8AC3E}">
        <p14:creationId xmlns:p14="http://schemas.microsoft.com/office/powerpoint/2010/main" val="979600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29</a:t>
            </a:fld>
            <a:endParaRPr lang="en-US"/>
          </a:p>
        </p:txBody>
      </p:sp>
    </p:spTree>
    <p:extLst>
      <p:ext uri="{BB962C8B-B14F-4D97-AF65-F5344CB8AC3E}">
        <p14:creationId xmlns:p14="http://schemas.microsoft.com/office/powerpoint/2010/main" val="1123350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30</a:t>
            </a:fld>
            <a:endParaRPr lang="en-US"/>
          </a:p>
        </p:txBody>
      </p:sp>
    </p:spTree>
    <p:extLst>
      <p:ext uri="{BB962C8B-B14F-4D97-AF65-F5344CB8AC3E}">
        <p14:creationId xmlns:p14="http://schemas.microsoft.com/office/powerpoint/2010/main" val="2095309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079677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4</a:t>
            </a:fld>
            <a:endParaRPr lang="en-US"/>
          </a:p>
        </p:txBody>
      </p:sp>
    </p:spTree>
    <p:extLst>
      <p:ext uri="{BB962C8B-B14F-4D97-AF65-F5344CB8AC3E}">
        <p14:creationId xmlns:p14="http://schemas.microsoft.com/office/powerpoint/2010/main" val="3202169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32</a:t>
            </a:fld>
            <a:endParaRPr lang="en-US"/>
          </a:p>
        </p:txBody>
      </p:sp>
    </p:spTree>
    <p:extLst>
      <p:ext uri="{BB962C8B-B14F-4D97-AF65-F5344CB8AC3E}">
        <p14:creationId xmlns:p14="http://schemas.microsoft.com/office/powerpoint/2010/main" val="2153229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3CE44BC5-EC52-4F43-BA44-6FF73B29CB7E}" type="slidenum">
              <a:rPr lang="en-US" smtClean="0"/>
              <a:pPr/>
              <a:t>34</a:t>
            </a:fld>
            <a:endParaRPr lang="en-US"/>
          </a:p>
        </p:txBody>
      </p:sp>
    </p:spTree>
    <p:extLst>
      <p:ext uri="{BB962C8B-B14F-4D97-AF65-F5344CB8AC3E}">
        <p14:creationId xmlns:p14="http://schemas.microsoft.com/office/powerpoint/2010/main" val="4164473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35</a:t>
            </a:fld>
            <a:endParaRPr lang="en-US"/>
          </a:p>
        </p:txBody>
      </p:sp>
    </p:spTree>
    <p:extLst>
      <p:ext uri="{BB962C8B-B14F-4D97-AF65-F5344CB8AC3E}">
        <p14:creationId xmlns:p14="http://schemas.microsoft.com/office/powerpoint/2010/main" val="3779581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36</a:t>
            </a:fld>
            <a:endParaRPr lang="en-US"/>
          </a:p>
        </p:txBody>
      </p:sp>
    </p:spTree>
    <p:extLst>
      <p:ext uri="{BB962C8B-B14F-4D97-AF65-F5344CB8AC3E}">
        <p14:creationId xmlns:p14="http://schemas.microsoft.com/office/powerpoint/2010/main" val="3256518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37</a:t>
            </a:fld>
            <a:endParaRPr lang="en-US"/>
          </a:p>
        </p:txBody>
      </p:sp>
    </p:spTree>
    <p:extLst>
      <p:ext uri="{BB962C8B-B14F-4D97-AF65-F5344CB8AC3E}">
        <p14:creationId xmlns:p14="http://schemas.microsoft.com/office/powerpoint/2010/main" val="3342089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38</a:t>
            </a:fld>
            <a:endParaRPr lang="en-US"/>
          </a:p>
        </p:txBody>
      </p:sp>
    </p:spTree>
    <p:extLst>
      <p:ext uri="{BB962C8B-B14F-4D97-AF65-F5344CB8AC3E}">
        <p14:creationId xmlns:p14="http://schemas.microsoft.com/office/powerpoint/2010/main" val="841219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39</a:t>
            </a:fld>
            <a:endParaRPr lang="en-US"/>
          </a:p>
        </p:txBody>
      </p:sp>
    </p:spTree>
    <p:extLst>
      <p:ext uri="{BB962C8B-B14F-4D97-AF65-F5344CB8AC3E}">
        <p14:creationId xmlns:p14="http://schemas.microsoft.com/office/powerpoint/2010/main" val="281576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40</a:t>
            </a:fld>
            <a:endParaRPr lang="en-US"/>
          </a:p>
        </p:txBody>
      </p:sp>
    </p:spTree>
    <p:extLst>
      <p:ext uri="{BB962C8B-B14F-4D97-AF65-F5344CB8AC3E}">
        <p14:creationId xmlns:p14="http://schemas.microsoft.com/office/powerpoint/2010/main" val="2455314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48</a:t>
            </a:fld>
            <a:endParaRPr lang="en-US"/>
          </a:p>
        </p:txBody>
      </p:sp>
    </p:spTree>
    <p:extLst>
      <p:ext uri="{BB962C8B-B14F-4D97-AF65-F5344CB8AC3E}">
        <p14:creationId xmlns:p14="http://schemas.microsoft.com/office/powerpoint/2010/main" val="3117333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49</a:t>
            </a:fld>
            <a:endParaRPr lang="en-US"/>
          </a:p>
        </p:txBody>
      </p:sp>
    </p:spTree>
    <p:extLst>
      <p:ext uri="{BB962C8B-B14F-4D97-AF65-F5344CB8AC3E}">
        <p14:creationId xmlns:p14="http://schemas.microsoft.com/office/powerpoint/2010/main" val="4149379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5</a:t>
            </a:fld>
            <a:endParaRPr lang="en-US"/>
          </a:p>
        </p:txBody>
      </p:sp>
    </p:spTree>
    <p:extLst>
      <p:ext uri="{BB962C8B-B14F-4D97-AF65-F5344CB8AC3E}">
        <p14:creationId xmlns:p14="http://schemas.microsoft.com/office/powerpoint/2010/main" val="2434971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Typically </a:t>
            </a:r>
            <a:r>
              <a:rPr lang="en-US" sz="1200" b="0" i="0" u="none" strike="noStrike" kern="1200" baseline="0" dirty="0">
                <a:solidFill>
                  <a:schemeClr val="tx1"/>
                </a:solidFill>
                <a:latin typeface="+mn-lt"/>
                <a:ea typeface="+mn-ea"/>
                <a:cs typeface="+mn-cs"/>
              </a:rPr>
              <a:t>B-lactamase producing bacteria are found in chronically infected adenoids </a:t>
            </a:r>
          </a:p>
          <a:p>
            <a:r>
              <a:rPr lang="en-US" sz="1200" b="0" i="0" u="none" strike="noStrike" kern="1200" baseline="0" dirty="0">
                <a:solidFill>
                  <a:schemeClr val="tx1"/>
                </a:solidFill>
                <a:latin typeface="+mn-lt"/>
                <a:ea typeface="+mn-ea"/>
                <a:cs typeface="+mn-cs"/>
              </a:rPr>
              <a:t>Chronically colonized/infected adenoids can contribute to chronic ear/sinus infections </a:t>
            </a:r>
          </a:p>
          <a:p>
            <a:r>
              <a:rPr lang="en-US" sz="1200" b="0" i="0" u="none" strike="noStrike" kern="1200" baseline="0" dirty="0">
                <a:solidFill>
                  <a:schemeClr val="tx1"/>
                </a:solidFill>
                <a:latin typeface="+mn-lt"/>
                <a:ea typeface="+mn-ea"/>
                <a:cs typeface="+mn-cs"/>
              </a:rPr>
              <a:t>Biofilms are prominent in adenoids of children with chronic sinusitis. </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Biofilims</a:t>
            </a:r>
            <a:r>
              <a:rPr lang="en-US" sz="1200" b="0" i="0" u="none" strike="noStrike" kern="1200" baseline="0" dirty="0">
                <a:solidFill>
                  <a:schemeClr val="tx1"/>
                </a:solidFill>
                <a:latin typeface="+mn-lt"/>
                <a:ea typeface="+mn-ea"/>
                <a:cs typeface="+mn-cs"/>
              </a:rPr>
              <a:t> in 94.4% (sinusitis-related adenoids) vs 1.9% (hypertrophy-only adenoids) </a:t>
            </a:r>
          </a:p>
          <a:p>
            <a:r>
              <a:rPr lang="en-US" sz="1200" b="0" i="0" u="none" strike="noStrike" kern="1200" baseline="0" dirty="0">
                <a:solidFill>
                  <a:schemeClr val="tx1"/>
                </a:solidFill>
                <a:latin typeface="+mn-lt"/>
                <a:ea typeface="+mn-ea"/>
                <a:cs typeface="+mn-cs"/>
              </a:rPr>
              <a:t>Adenoidectomy regardless of adenoid size can improve the signs and symptoms of rhinosinusitis and middle ear effusions in children &gt; 3 years </a:t>
            </a:r>
          </a:p>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53</a:t>
            </a:fld>
            <a:endParaRPr lang="en-US"/>
          </a:p>
        </p:txBody>
      </p:sp>
    </p:spTree>
    <p:extLst>
      <p:ext uri="{BB962C8B-B14F-4D97-AF65-F5344CB8AC3E}">
        <p14:creationId xmlns:p14="http://schemas.microsoft.com/office/powerpoint/2010/main" val="1375865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Mixed conclusions about the relationship. </a:t>
            </a:r>
          </a:p>
          <a:p>
            <a:r>
              <a:rPr lang="en-US" sz="1200" b="0" i="0" u="none" strike="noStrike" kern="1200" baseline="0" dirty="0">
                <a:solidFill>
                  <a:schemeClr val="tx1"/>
                </a:solidFill>
                <a:latin typeface="+mn-lt"/>
                <a:ea typeface="+mn-ea"/>
                <a:cs typeface="+mn-cs"/>
              </a:rPr>
              <a:t>Longer total anterior face height. </a:t>
            </a:r>
          </a:p>
          <a:p>
            <a:r>
              <a:rPr lang="en-US" sz="1200" b="0" i="0" u="none" strike="noStrike" kern="1200" baseline="0" dirty="0">
                <a:solidFill>
                  <a:schemeClr val="tx1"/>
                </a:solidFill>
                <a:latin typeface="+mn-lt"/>
                <a:ea typeface="+mn-ea"/>
                <a:cs typeface="+mn-cs"/>
              </a:rPr>
              <a:t>Downward and backward displacement of the mandible and tongue. </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Hypoplasic</a:t>
            </a:r>
            <a:r>
              <a:rPr lang="en-US" sz="1200" b="0" i="0" u="none" strike="noStrike" kern="1200" baseline="0" dirty="0">
                <a:solidFill>
                  <a:schemeClr val="tx1"/>
                </a:solidFill>
                <a:latin typeface="+mn-lt"/>
                <a:ea typeface="+mn-ea"/>
                <a:cs typeface="+mn-cs"/>
              </a:rPr>
              <a:t> maxilla. </a:t>
            </a:r>
          </a:p>
          <a:p>
            <a:r>
              <a:rPr lang="en-US" sz="1200" b="0" i="0" u="none" strike="noStrike" kern="1200" baseline="0" dirty="0">
                <a:solidFill>
                  <a:schemeClr val="tx1"/>
                </a:solidFill>
                <a:latin typeface="+mn-lt"/>
                <a:ea typeface="+mn-ea"/>
                <a:cs typeface="+mn-cs"/>
              </a:rPr>
              <a:t>Mouth breathing </a:t>
            </a:r>
          </a:p>
          <a:p>
            <a:r>
              <a:rPr lang="en-US" sz="1200" b="0" i="0" u="none" strike="noStrike" kern="1200" baseline="0" dirty="0">
                <a:solidFill>
                  <a:schemeClr val="tx1"/>
                </a:solidFill>
                <a:latin typeface="+mn-lt"/>
                <a:ea typeface="+mn-ea"/>
                <a:cs typeface="+mn-cs"/>
              </a:rPr>
              <a:t>Observational studies describe improvement following adenoidectomy. </a:t>
            </a:r>
          </a:p>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54</a:t>
            </a:fld>
            <a:endParaRPr lang="en-US"/>
          </a:p>
        </p:txBody>
      </p:sp>
    </p:spTree>
    <p:extLst>
      <p:ext uri="{BB962C8B-B14F-4D97-AF65-F5344CB8AC3E}">
        <p14:creationId xmlns:p14="http://schemas.microsoft.com/office/powerpoint/2010/main" val="2164303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More studies are needed to make a formal recommendation about their efficacy in children. Can be offered as an option. Up to 6 months</a:t>
            </a:r>
          </a:p>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60</a:t>
            </a:fld>
            <a:endParaRPr lang="en-US"/>
          </a:p>
        </p:txBody>
      </p:sp>
    </p:spTree>
    <p:extLst>
      <p:ext uri="{BB962C8B-B14F-4D97-AF65-F5344CB8AC3E}">
        <p14:creationId xmlns:p14="http://schemas.microsoft.com/office/powerpoint/2010/main" val="3513510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65</a:t>
            </a:fld>
            <a:endParaRPr lang="en-US"/>
          </a:p>
        </p:txBody>
      </p:sp>
    </p:spTree>
    <p:extLst>
      <p:ext uri="{BB962C8B-B14F-4D97-AF65-F5344CB8AC3E}">
        <p14:creationId xmlns:p14="http://schemas.microsoft.com/office/powerpoint/2010/main" val="3067297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66</a:t>
            </a:fld>
            <a:endParaRPr lang="en-US"/>
          </a:p>
        </p:txBody>
      </p:sp>
    </p:spTree>
    <p:extLst>
      <p:ext uri="{BB962C8B-B14F-4D97-AF65-F5344CB8AC3E}">
        <p14:creationId xmlns:p14="http://schemas.microsoft.com/office/powerpoint/2010/main" val="347892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6</a:t>
            </a:fld>
            <a:endParaRPr lang="en-US"/>
          </a:p>
        </p:txBody>
      </p:sp>
    </p:spTree>
    <p:extLst>
      <p:ext uri="{BB962C8B-B14F-4D97-AF65-F5344CB8AC3E}">
        <p14:creationId xmlns:p14="http://schemas.microsoft.com/office/powerpoint/2010/main" val="945684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zooming into the tonsils we can see they have deep crypts and lymph nodules the crypts are normally colonized by many species of bacteria and also exposed to many viral organisms then you have lymph nodules which contain immune cells that are your T cells B cells and macrophages </a:t>
            </a:r>
          </a:p>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9</a:t>
            </a:fld>
            <a:endParaRPr lang="en-US"/>
          </a:p>
        </p:txBody>
      </p:sp>
    </p:spTree>
    <p:extLst>
      <p:ext uri="{BB962C8B-B14F-4D97-AF65-F5344CB8AC3E}">
        <p14:creationId xmlns:p14="http://schemas.microsoft.com/office/powerpoint/2010/main" val="313722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10</a:t>
            </a:fld>
            <a:endParaRPr lang="en-US"/>
          </a:p>
        </p:txBody>
      </p:sp>
    </p:spTree>
    <p:extLst>
      <p:ext uri="{BB962C8B-B14F-4D97-AF65-F5344CB8AC3E}">
        <p14:creationId xmlns:p14="http://schemas.microsoft.com/office/powerpoint/2010/main" val="1842711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4080537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13</a:t>
            </a:fld>
            <a:endParaRPr lang="en-US"/>
          </a:p>
        </p:txBody>
      </p:sp>
    </p:spTree>
    <p:extLst>
      <p:ext uri="{BB962C8B-B14F-4D97-AF65-F5344CB8AC3E}">
        <p14:creationId xmlns:p14="http://schemas.microsoft.com/office/powerpoint/2010/main" val="2225318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pPr/>
              <a:t>18</a:t>
            </a:fld>
            <a:endParaRPr lang="en-US"/>
          </a:p>
        </p:txBody>
      </p:sp>
    </p:spTree>
    <p:extLst>
      <p:ext uri="{BB962C8B-B14F-4D97-AF65-F5344CB8AC3E}">
        <p14:creationId xmlns:p14="http://schemas.microsoft.com/office/powerpoint/2010/main" val="4022544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59E07B-FF17-4689-841D-6FD7F1D9CE1E}"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59E07B-FF17-4689-841D-6FD7F1D9CE1E}"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59E07B-FF17-4689-841D-6FD7F1D9CE1E}"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200"/>
            </a:lvl2pPr>
            <a:lvl3pPr>
              <a:defRPr sz="19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59E07B-FF17-4689-841D-6FD7F1D9CE1E}"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59E07B-FF17-4689-841D-6FD7F1D9CE1E}"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59E07B-FF17-4689-841D-6FD7F1D9CE1E}"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D9002-9066-404B-A0C4-D99755280202}" type="slidenum">
              <a:rPr lang="en-US" smtClean="0"/>
              <a:pPr/>
              <a:t>‹#›</a:t>
            </a:fld>
            <a:endParaRPr lang="en-US"/>
          </a:p>
        </p:txBody>
      </p:sp>
      <p:sp>
        <p:nvSpPr>
          <p:cNvPr id="8" name="Content Placeholder 7"/>
          <p:cNvSpPr>
            <a:spLocks noGrp="1"/>
          </p:cNvSpPr>
          <p:nvPr>
            <p:ph sz="half" idx="13"/>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59E07B-FF17-4689-841D-6FD7F1D9CE1E}" type="datetimeFigureOut">
              <a:rPr lang="en-US" smtClean="0"/>
              <a:pPr/>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DD9002-9066-404B-A0C4-D9975528020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59E07B-FF17-4689-841D-6FD7F1D9CE1E}" type="datetimeFigureOut">
              <a:rPr lang="en-US" smtClean="0"/>
              <a:pPr/>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DD9002-9066-404B-A0C4-D9975528020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9E07B-FF17-4689-841D-6FD7F1D9CE1E}" type="datetimeFigureOut">
              <a:rPr lang="en-US" smtClean="0"/>
              <a:pPr/>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DD9002-9066-404B-A0C4-D9975528020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59E07B-FF17-4689-841D-6FD7F1D9CE1E}"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D9002-9066-404B-A0C4-D9975528020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59E07B-FF17-4689-841D-6FD7F1D9CE1E}"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D9002-9066-404B-A0C4-D9975528020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410" y="101600"/>
            <a:ext cx="10515600" cy="11334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32410" y="1439545"/>
            <a:ext cx="11436985" cy="47904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59E07B-FF17-4689-841D-6FD7F1D9CE1E}" type="datetimeFigureOut">
              <a:rPr lang="en-US" smtClean="0"/>
              <a:pPr/>
              <a:t>5/20/2021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D9002-9066-404B-A0C4-D9975528020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charset="0"/>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Tonsillitis &amp; Adenoiditis</a:t>
            </a:r>
          </a:p>
        </p:txBody>
      </p:sp>
      <p:sp>
        <p:nvSpPr>
          <p:cNvPr id="3" name="Subtitle 2"/>
          <p:cNvSpPr>
            <a:spLocks noGrp="1"/>
          </p:cNvSpPr>
          <p:nvPr>
            <p:ph type="subTitle" idx="1"/>
          </p:nvPr>
        </p:nvSpPr>
        <p:spPr>
          <a:xfrm>
            <a:off x="1524000" y="3602038"/>
            <a:ext cx="9144000" cy="1993544"/>
          </a:xfrm>
        </p:spPr>
        <p:txBody>
          <a:bodyPr>
            <a:normAutofit/>
          </a:bodyPr>
          <a:lstStyle/>
          <a:p>
            <a:r>
              <a:rPr lang="en-US" dirty="0" smtClean="0"/>
              <a:t>Done by : </a:t>
            </a:r>
            <a:r>
              <a:rPr lang="en-US" dirty="0" err="1" smtClean="0"/>
              <a:t>Malak</a:t>
            </a:r>
            <a:r>
              <a:rPr lang="en-US" dirty="0" smtClean="0"/>
              <a:t> </a:t>
            </a:r>
            <a:r>
              <a:rPr lang="en-US" dirty="0" err="1" smtClean="0"/>
              <a:t>Almajali</a:t>
            </a:r>
            <a:r>
              <a:rPr lang="en-US" dirty="0" smtClean="0"/>
              <a:t> &amp; </a:t>
            </a:r>
            <a:r>
              <a:rPr lang="en-US" dirty="0" err="1" smtClean="0"/>
              <a:t>Hamza</a:t>
            </a:r>
            <a:r>
              <a:rPr lang="en-US" dirty="0" smtClean="0"/>
              <a:t> al sheik </a:t>
            </a:r>
            <a:r>
              <a:rPr lang="en-US" dirty="0" err="1" smtClean="0"/>
              <a:t>salem</a:t>
            </a:r>
            <a:r>
              <a:rPr lang="en-US" dirty="0" smtClean="0"/>
              <a:t> </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1074"/>
    </mc:Choice>
    <mc:Fallback xmlns="">
      <p:transition spd="slow" advTm="3107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Effects of Tonsillitis and Tonsillectomy on Immunity</a:t>
            </a:r>
          </a:p>
        </p:txBody>
      </p:sp>
      <p:sp>
        <p:nvSpPr>
          <p:cNvPr id="4" name="Content Placeholder 3"/>
          <p:cNvSpPr>
            <a:spLocks noGrp="1"/>
          </p:cNvSpPr>
          <p:nvPr>
            <p:ph idx="1"/>
          </p:nvPr>
        </p:nvSpPr>
        <p:spPr/>
        <p:txBody>
          <a:bodyPr>
            <a:normAutofit fontScale="90000" lnSpcReduction="10000"/>
          </a:bodyPr>
          <a:lstStyle/>
          <a:p>
            <a:r>
              <a:rPr lang="en-US" dirty="0">
                <a:sym typeface="+mn-ea"/>
              </a:rPr>
              <a:t>With </a:t>
            </a:r>
            <a:r>
              <a:rPr lang="en-US" b="1" dirty="0">
                <a:sym typeface="+mn-ea"/>
              </a:rPr>
              <a:t>recurrent tonsillitis</a:t>
            </a:r>
            <a:r>
              <a:rPr lang="en-US" dirty="0">
                <a:sym typeface="+mn-ea"/>
              </a:rPr>
              <a:t>, the controlled process of </a:t>
            </a:r>
            <a:r>
              <a:rPr lang="en-US" b="1" dirty="0">
                <a:sym typeface="+mn-ea"/>
              </a:rPr>
              <a:t>antigen transport and presentation is altered </a:t>
            </a:r>
            <a:r>
              <a:rPr lang="en-US" dirty="0">
                <a:sym typeface="+mn-ea"/>
              </a:rPr>
              <a:t>due to shedding of the M cells from the tonsil epithelium.</a:t>
            </a:r>
          </a:p>
          <a:p>
            <a:endParaRPr lang="en-US" baseline="30000" dirty="0"/>
          </a:p>
          <a:p>
            <a:r>
              <a:rPr lang="en-US" dirty="0">
                <a:sym typeface="+mn-ea"/>
              </a:rPr>
              <a:t> The </a:t>
            </a:r>
            <a:r>
              <a:rPr lang="en-US" b="1" dirty="0">
                <a:sym typeface="+mn-ea"/>
              </a:rPr>
              <a:t>direct influx of antigens </a:t>
            </a:r>
            <a:r>
              <a:rPr lang="en-US" dirty="0">
                <a:sym typeface="+mn-ea"/>
              </a:rPr>
              <a:t>disproportionately expands the population of mature B-cell clones, and as a result, </a:t>
            </a:r>
            <a:r>
              <a:rPr lang="en-US" b="1" dirty="0">
                <a:sym typeface="+mn-ea"/>
              </a:rPr>
              <a:t>fewer early memory B cells </a:t>
            </a:r>
            <a:r>
              <a:rPr lang="en-US" dirty="0">
                <a:sym typeface="+mn-ea"/>
              </a:rPr>
              <a:t>go on to become J chain–positive </a:t>
            </a:r>
            <a:r>
              <a:rPr lang="en-US" b="1" dirty="0">
                <a:sym typeface="+mn-ea"/>
              </a:rPr>
              <a:t>IgA immunocytes</a:t>
            </a:r>
            <a:r>
              <a:rPr lang="en-US" dirty="0">
                <a:sym typeface="+mn-ea"/>
              </a:rPr>
              <a:t>. </a:t>
            </a:r>
          </a:p>
          <a:p>
            <a:r>
              <a:rPr lang="en-US" dirty="0">
                <a:sym typeface="+mn-ea"/>
              </a:rPr>
              <a:t>In addition, the tonsillar lymphocytes can become so overwhelmed with persistent antigenic stimulation that they may be unable to respond to other antigens. </a:t>
            </a:r>
          </a:p>
          <a:p>
            <a:endParaRPr lang="en-US" dirty="0"/>
          </a:p>
          <a:p>
            <a:r>
              <a:rPr lang="en-US" dirty="0">
                <a:sym typeface="+mn-ea"/>
              </a:rPr>
              <a:t>Once this immunologic impairment occurs, the tonsil is no longer able to function adequately in local protection, nor can it appropriately reinforce the secretory immune system of the upper respiratory tract. There would therefore appear to be a therapeutic advantage to removing recurrently diseased tonsils. However, some studies demonstrated minor alterations of Ig concentrations in the serum and adjacent tissues following tonsillectomy.</a:t>
            </a:r>
            <a:endParaRPr lang="en-US" baseline="30000" dirty="0">
              <a:sym typeface="+mn-ea"/>
            </a:endParaRPr>
          </a:p>
          <a:p>
            <a:r>
              <a:rPr lang="en-US" dirty="0">
                <a:sym typeface="+mn-ea"/>
              </a:rPr>
              <a:t> Nevertheless, </a:t>
            </a:r>
            <a:r>
              <a:rPr lang="en-US" u="sng" dirty="0">
                <a:sym typeface="+mn-ea"/>
              </a:rPr>
              <a:t>there are no studies to date that demonstrate a significant clinical impact of tonsillectomy on the immune system</a:t>
            </a:r>
            <a:endParaRPr lang="en-US" u="sng" dirty="0"/>
          </a:p>
          <a:p>
            <a:endParaRPr lang="en-US" u="sng" dirty="0"/>
          </a:p>
        </p:txBody>
      </p:sp>
    </p:spTree>
  </p:cSld>
  <p:clrMapOvr>
    <a:masterClrMapping/>
  </p:clrMapOvr>
  <mc:AlternateContent xmlns:mc="http://schemas.openxmlformats.org/markup-compatibility/2006" xmlns:p14="http://schemas.microsoft.com/office/powerpoint/2010/main">
    <mc:Choice Requires="p14">
      <p:transition spd="slow" p14:dur="2000" advTm="128030"/>
    </mc:Choice>
    <mc:Fallback xmlns="">
      <p:transition spd="slow" advTm="12803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 y="0"/>
            <a:ext cx="10515600" cy="1133475"/>
          </a:xfrm>
        </p:spPr>
        <p:txBody>
          <a:bodyPr/>
          <a:lstStyle/>
          <a:p>
            <a:r>
              <a:rPr lang="en-US" dirty="0"/>
              <a:t>Microbiology </a:t>
            </a:r>
          </a:p>
        </p:txBody>
      </p:sp>
      <p:sp>
        <p:nvSpPr>
          <p:cNvPr id="4" name="Content Placeholder 3"/>
          <p:cNvSpPr>
            <a:spLocks noGrp="1"/>
          </p:cNvSpPr>
          <p:nvPr>
            <p:ph idx="1"/>
          </p:nvPr>
        </p:nvSpPr>
        <p:spPr>
          <a:xfrm>
            <a:off x="232410" y="920750"/>
            <a:ext cx="11436985" cy="5307965"/>
          </a:xfrm>
        </p:spPr>
        <p:txBody>
          <a:bodyPr>
            <a:noAutofit/>
          </a:bodyPr>
          <a:lstStyle/>
          <a:p>
            <a:r>
              <a:rPr lang="en-US" dirty="0" err="1">
                <a:sym typeface="+mn-ea"/>
              </a:rPr>
              <a:t>Tonsillopharyngitis</a:t>
            </a:r>
            <a:r>
              <a:rPr lang="en-US" dirty="0">
                <a:sym typeface="+mn-ea"/>
              </a:rPr>
              <a:t> may be caused by a number of pathogens </a:t>
            </a:r>
          </a:p>
          <a:p>
            <a:r>
              <a:rPr lang="en-US" dirty="0">
                <a:sym typeface="+mn-ea"/>
              </a:rPr>
              <a:t>Studies have shown that the </a:t>
            </a:r>
            <a:r>
              <a:rPr lang="en-US" b="1" dirty="0">
                <a:sym typeface="+mn-ea"/>
              </a:rPr>
              <a:t>majority of acute infections are incited by viruses </a:t>
            </a:r>
            <a:r>
              <a:rPr lang="en-US" dirty="0">
                <a:sym typeface="+mn-ea"/>
              </a:rPr>
              <a:t>and may lead to secondary bacterial infection. </a:t>
            </a:r>
            <a:endParaRPr lang="en-US" dirty="0"/>
          </a:p>
          <a:p>
            <a:r>
              <a:rPr lang="en-US" dirty="0">
                <a:sym typeface="+mn-ea"/>
              </a:rPr>
              <a:t>Approximately </a:t>
            </a:r>
            <a:r>
              <a:rPr lang="en-US" b="1" dirty="0">
                <a:sym typeface="+mn-ea"/>
              </a:rPr>
              <a:t>5 to 30% of acute infections are bacterial</a:t>
            </a:r>
            <a:r>
              <a:rPr lang="en-US" dirty="0">
                <a:sym typeface="+mn-ea"/>
              </a:rPr>
              <a:t> ,the most frequently cultured bacteria from patients with recurrent acute tonsillitis and tonsil hypertrophy are :</a:t>
            </a:r>
          </a:p>
          <a:p>
            <a:pPr lvl="1"/>
            <a:r>
              <a:rPr lang="en-US" dirty="0">
                <a:sym typeface="+mn-ea"/>
              </a:rPr>
              <a:t>H. influenza</a:t>
            </a:r>
          </a:p>
          <a:p>
            <a:pPr lvl="1"/>
            <a:r>
              <a:rPr lang="en-US" dirty="0">
                <a:sym typeface="+mn-ea"/>
              </a:rPr>
              <a:t>S. aureus</a:t>
            </a:r>
          </a:p>
          <a:p>
            <a:pPr lvl="1"/>
            <a:r>
              <a:rPr lang="en-US" dirty="0" err="1">
                <a:sym typeface="+mn-ea"/>
              </a:rPr>
              <a:t>Strept</a:t>
            </a:r>
            <a:r>
              <a:rPr lang="en-US" dirty="0">
                <a:sym typeface="+mn-ea"/>
              </a:rPr>
              <a:t> </a:t>
            </a:r>
            <a:r>
              <a:rPr lang="en-US" dirty="0" err="1">
                <a:sym typeface="+mn-ea"/>
              </a:rPr>
              <a:t>pneumo</a:t>
            </a:r>
            <a:endParaRPr lang="en-US" dirty="0">
              <a:sym typeface="+mn-ea"/>
            </a:endParaRPr>
          </a:p>
          <a:p>
            <a:pPr lvl="1"/>
            <a:r>
              <a:rPr lang="en-US" dirty="0" err="1">
                <a:sym typeface="+mn-ea"/>
              </a:rPr>
              <a:t>Strept</a:t>
            </a:r>
            <a:r>
              <a:rPr lang="en-US" dirty="0">
                <a:sym typeface="+mn-ea"/>
              </a:rPr>
              <a:t> pyogenes (group A beta-hemolytic streptococci or GABHS) </a:t>
            </a:r>
            <a:endParaRPr lang="en-US" dirty="0"/>
          </a:p>
          <a:p>
            <a:r>
              <a:rPr lang="en-US" b="1" dirty="0">
                <a:sym typeface="+mn-ea"/>
              </a:rPr>
              <a:t>GABHS </a:t>
            </a:r>
            <a:r>
              <a:rPr lang="en-US" dirty="0">
                <a:sym typeface="+mn-ea"/>
              </a:rPr>
              <a:t>is the </a:t>
            </a:r>
            <a:r>
              <a:rPr lang="en-US" b="1" dirty="0">
                <a:sym typeface="+mn-ea"/>
              </a:rPr>
              <a:t>most important bacterial pathogen due to its potential sequelae</a:t>
            </a:r>
            <a:r>
              <a:rPr lang="en-US" dirty="0">
                <a:sym typeface="+mn-ea"/>
              </a:rPr>
              <a:t>, rheumatic fever and glomerulonephritis. Although the incidence of rheumatic fever is decreasing in the US, many developing countries show it as the etiology of 30-40% of all heart disease.</a:t>
            </a:r>
            <a:endParaRPr lang="en-US" dirty="0"/>
          </a:p>
          <a:p>
            <a:r>
              <a:rPr lang="en-US" dirty="0">
                <a:sym typeface="+mn-ea"/>
              </a:rPr>
              <a:t>The prevalence of Staph aureus increased from 6 to 40%. Also more commonly seen now are anaerobic (particularly </a:t>
            </a:r>
            <a:r>
              <a:rPr lang="en-US" dirty="0" err="1">
                <a:sym typeface="+mn-ea"/>
              </a:rPr>
              <a:t>Bacteroides</a:t>
            </a:r>
            <a:r>
              <a:rPr lang="en-US" dirty="0">
                <a:sym typeface="+mn-ea"/>
              </a:rPr>
              <a:t>) and </a:t>
            </a:r>
            <a:r>
              <a:rPr lang="en-US" dirty="0" err="1">
                <a:sym typeface="+mn-ea"/>
              </a:rPr>
              <a:t>polymicrobial</a:t>
            </a:r>
            <a:r>
              <a:rPr lang="en-US" dirty="0">
                <a:sym typeface="+mn-ea"/>
              </a:rPr>
              <a:t> infections.</a:t>
            </a:r>
            <a:endParaRPr lang="en-US" dirty="0"/>
          </a:p>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91100"/>
    </mc:Choice>
    <mc:Fallback xmlns="">
      <p:transition spd="slow" advTm="911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Tonsillitis</a:t>
            </a:r>
          </a:p>
        </p:txBody>
      </p:sp>
      <p:sp>
        <p:nvSpPr>
          <p:cNvPr id="3" name="Content Placeholder 2"/>
          <p:cNvSpPr>
            <a:spLocks noGrp="1"/>
          </p:cNvSpPr>
          <p:nvPr>
            <p:ph idx="1"/>
          </p:nvPr>
        </p:nvSpPr>
        <p:spPr/>
        <p:txBody>
          <a:bodyPr/>
          <a:lstStyle/>
          <a:p>
            <a:r>
              <a:rPr lang="en-US" b="1" u="sng" dirty="0"/>
              <a:t>Tonsillar disease can also be divided into four categories:</a:t>
            </a:r>
            <a:r>
              <a:rPr lang="en-US" dirty="0"/>
              <a:t> </a:t>
            </a:r>
          </a:p>
          <a:p>
            <a:pPr marL="514350" indent="-514350">
              <a:buFont typeface="+mj-lt"/>
              <a:buAutoNum type="arabicPeriod"/>
            </a:pPr>
            <a:r>
              <a:rPr lang="en-US" b="1" dirty="0"/>
              <a:t>Acute tonsillitis</a:t>
            </a:r>
            <a:endParaRPr lang="en-US" dirty="0"/>
          </a:p>
          <a:p>
            <a:pPr marL="514350" indent="-514350">
              <a:buFont typeface="+mj-lt"/>
              <a:buAutoNum type="arabicPeriod"/>
            </a:pPr>
            <a:r>
              <a:rPr lang="en-US" b="1" dirty="0"/>
              <a:t>Recurrent acute tonsillitis</a:t>
            </a:r>
            <a:endParaRPr lang="en-US" dirty="0"/>
          </a:p>
          <a:p>
            <a:pPr marL="514350" indent="-514350">
              <a:buFont typeface="+mj-lt"/>
              <a:buAutoNum type="arabicPeriod"/>
            </a:pPr>
            <a:r>
              <a:rPr lang="en-US" b="1" dirty="0"/>
              <a:t>Chronic tonsillitis</a:t>
            </a:r>
            <a:endParaRPr lang="en-US" dirty="0"/>
          </a:p>
          <a:p>
            <a:pPr marL="514350" indent="-514350">
              <a:buFont typeface="+mj-lt"/>
              <a:buAutoNum type="arabicPeriod"/>
            </a:pPr>
            <a:r>
              <a:rPr lang="en-US" b="1" dirty="0"/>
              <a:t>Obstructive tonsillar hyperplasia</a:t>
            </a:r>
            <a:r>
              <a:rPr lang="en-US" dirty="0"/>
              <a:t>. </a:t>
            </a:r>
          </a:p>
          <a:p>
            <a:pPr marL="0" indent="0">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21744"/>
    </mc:Choice>
    <mc:Fallback xmlns="">
      <p:transition spd="slow" advTm="2174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Acute tonsillitis</a:t>
            </a:r>
          </a:p>
        </p:txBody>
      </p:sp>
      <p:sp>
        <p:nvSpPr>
          <p:cNvPr id="3" name="Content Placeholder 2"/>
          <p:cNvSpPr>
            <a:spLocks noGrp="1"/>
          </p:cNvSpPr>
          <p:nvPr>
            <p:ph idx="1"/>
          </p:nvPr>
        </p:nvSpPr>
        <p:spPr>
          <a:xfrm>
            <a:off x="232410" y="1235075"/>
            <a:ext cx="11436985" cy="4790440"/>
          </a:xfrm>
        </p:spPr>
        <p:txBody>
          <a:bodyPr/>
          <a:lstStyle/>
          <a:p>
            <a:r>
              <a:rPr lang="en-US" dirty="0"/>
              <a:t>Patients with acute tonsillitis may have</a:t>
            </a:r>
          </a:p>
          <a:p>
            <a:pPr lvl="1"/>
            <a:r>
              <a:rPr lang="en-US" dirty="0"/>
              <a:t>a sore throat</a:t>
            </a:r>
          </a:p>
          <a:p>
            <a:pPr lvl="1"/>
            <a:r>
              <a:rPr lang="en-US" dirty="0"/>
              <a:t>fever</a:t>
            </a:r>
          </a:p>
          <a:p>
            <a:pPr lvl="1"/>
            <a:r>
              <a:rPr lang="en-US" dirty="0"/>
              <a:t>dysphagia</a:t>
            </a:r>
          </a:p>
          <a:p>
            <a:pPr lvl="1"/>
            <a:r>
              <a:rPr lang="en-US" dirty="0"/>
              <a:t>tender cervical lymphadenopathy</a:t>
            </a:r>
          </a:p>
          <a:p>
            <a:pPr lvl="1"/>
            <a:r>
              <a:rPr lang="en-US" dirty="0"/>
              <a:t>and erythematous/exudative tonsils</a:t>
            </a:r>
          </a:p>
          <a:p>
            <a:pPr lvl="0"/>
            <a:r>
              <a:rPr lang="en-US" dirty="0"/>
              <a:t>a throat culture should be obtained to test for GABHS. </a:t>
            </a:r>
          </a:p>
          <a:p>
            <a:r>
              <a:rPr lang="en-US" dirty="0"/>
              <a:t>The incidence of GABHS pharyngitis is lowest in the infant and peaks from 6-12 years of age. </a:t>
            </a:r>
          </a:p>
          <a:p>
            <a:r>
              <a:rPr lang="en-US" dirty="0"/>
              <a:t>Another common cause of a sore throat is acute pharyngitis. </a:t>
            </a:r>
          </a:p>
          <a:p>
            <a:r>
              <a:rPr lang="en-US" dirty="0"/>
              <a:t>A patient with acute </a:t>
            </a:r>
            <a:r>
              <a:rPr lang="en-US" b="1" dirty="0"/>
              <a:t>pharyngitis will have diffuse erythema of the soft palate </a:t>
            </a:r>
            <a:r>
              <a:rPr lang="en-US" dirty="0"/>
              <a:t>and pharyngeal wall </a:t>
            </a:r>
            <a:r>
              <a:rPr lang="en-US" b="1" dirty="0"/>
              <a:t>but no involvement of the tonsils </a:t>
            </a:r>
            <a:r>
              <a:rPr lang="en-US" dirty="0"/>
              <a:t>or lymph nodes.</a:t>
            </a:r>
          </a:p>
        </p:txBody>
      </p:sp>
    </p:spTree>
  </p:cSld>
  <p:clrMapOvr>
    <a:masterClrMapping/>
  </p:clrMapOvr>
  <mc:AlternateContent xmlns:mc="http://schemas.openxmlformats.org/markup-compatibility/2006" xmlns:p14="http://schemas.microsoft.com/office/powerpoint/2010/main">
    <mc:Choice Requires="p14">
      <p:transition spd="slow" p14:dur="2000" advTm="48386"/>
    </mc:Choice>
    <mc:Fallback xmlns="">
      <p:transition spd="slow" advTm="48386"/>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acute tonsillitis :</a:t>
            </a:r>
            <a:endParaRPr lang="en-US" dirty="0"/>
          </a:p>
        </p:txBody>
      </p:sp>
      <p:sp>
        <p:nvSpPr>
          <p:cNvPr id="3" name="Content Placeholder 2"/>
          <p:cNvSpPr>
            <a:spLocks noGrp="1"/>
          </p:cNvSpPr>
          <p:nvPr>
            <p:ph sz="quarter" idx="1"/>
          </p:nvPr>
        </p:nvSpPr>
        <p:spPr>
          <a:xfrm>
            <a:off x="609600" y="1600201"/>
            <a:ext cx="10972800" cy="3048000"/>
          </a:xfrm>
        </p:spPr>
        <p:txBody>
          <a:bodyPr/>
          <a:lstStyle/>
          <a:p>
            <a:pPr>
              <a:buNone/>
            </a:pPr>
            <a:r>
              <a:rPr lang="en-US" dirty="0" smtClean="0"/>
              <a:t>1) Acute catarrhal/ superficial :</a:t>
            </a:r>
          </a:p>
          <a:p>
            <a:r>
              <a:rPr lang="en-US" dirty="0" smtClean="0"/>
              <a:t>Here tonsillitis is a part of generalized infection of the </a:t>
            </a:r>
            <a:r>
              <a:rPr lang="en-US" dirty="0" err="1" smtClean="0"/>
              <a:t>oropharyngeal</a:t>
            </a:r>
            <a:r>
              <a:rPr lang="en-US" dirty="0" smtClean="0"/>
              <a:t> mucosa, mostly seen in viral infection.</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5689600" y="3352800"/>
            <a:ext cx="62992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dirty="0" smtClean="0"/>
              <a:t>2) Acute follicular : infection spreads into the crypts with purulent material, presenting at the opening of crypts as yellow spots. </a:t>
            </a:r>
          </a:p>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6096000" y="3429000"/>
            <a:ext cx="58928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dirty="0" smtClean="0"/>
              <a:t> 3) Acute membranous – follows the stage of an acute follicular tonsillitis where exudates coalesce to form a membrane on the surface </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5994400" y="3505200"/>
            <a:ext cx="59944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609600" y="1600201"/>
            <a:ext cx="10972800" cy="2286000"/>
          </a:xfrm>
        </p:spPr>
        <p:txBody>
          <a:bodyPr/>
          <a:lstStyle/>
          <a:p>
            <a:pPr>
              <a:buNone/>
            </a:pPr>
            <a:r>
              <a:rPr lang="en-US" dirty="0" smtClean="0"/>
              <a:t>4) Acute </a:t>
            </a:r>
            <a:r>
              <a:rPr lang="en-US" dirty="0" err="1" smtClean="0"/>
              <a:t>parenchymatous</a:t>
            </a:r>
            <a:r>
              <a:rPr lang="en-US" dirty="0" smtClean="0"/>
              <a:t> – the whole tonsil is uniformly congested and swollen. </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6096000" y="3505200"/>
            <a:ext cx="5892800" cy="320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l="4925" t="18492" r="57799" b="38501"/>
          <a:stretch>
            <a:fillRect/>
          </a:stretch>
        </p:blipFill>
        <p:spPr>
          <a:xfrm>
            <a:off x="6235888" y="1665026"/>
            <a:ext cx="5091754" cy="3398293"/>
          </a:xfrm>
          <a:prstGeom prst="rect">
            <a:avLst/>
          </a:prstGeom>
        </p:spPr>
      </p:pic>
      <p:pic>
        <p:nvPicPr>
          <p:cNvPr id="5" name="Picture 4"/>
          <p:cNvPicPr>
            <a:picLocks noChangeAspect="1"/>
          </p:cNvPicPr>
          <p:nvPr/>
        </p:nvPicPr>
        <p:blipFill rotWithShape="1">
          <a:blip r:embed="rId4" cstate="print"/>
          <a:srcRect l="4365" t="15506" r="57351" b="34917"/>
          <a:stretch>
            <a:fillRect/>
          </a:stretch>
        </p:blipFill>
        <p:spPr>
          <a:xfrm>
            <a:off x="1187354" y="1665026"/>
            <a:ext cx="4667535" cy="33982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303"/>
    </mc:Choice>
    <mc:Fallback xmlns="">
      <p:transition spd="slow" advTm="61303"/>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sz="quarter" idx="1"/>
          </p:nvPr>
        </p:nvPicPr>
        <p:blipFill>
          <a:blip r:embed="rId2" cstate="print"/>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ym typeface="+mn-ea"/>
              </a:rPr>
              <a:t>Tonsils</a:t>
            </a:r>
            <a:endParaRPr lang="en-US"/>
          </a:p>
        </p:txBody>
      </p:sp>
      <p:sp>
        <p:nvSpPr>
          <p:cNvPr id="4" name="Subtitle 3"/>
          <p:cNvSpPr>
            <a:spLocks noGrp="1"/>
          </p:cNvSpPr>
          <p:nvPr>
            <p:ph type="subTitle" idx="1"/>
          </p:nvPr>
        </p:nvSpPr>
        <p:spPr/>
        <p:txBody>
          <a:bodyPr/>
          <a:lstStyle/>
          <a:p>
            <a:r>
              <a:rPr lang="en-US" dirty="0" err="1" smtClean="0"/>
              <a:t>Malak</a:t>
            </a:r>
            <a:r>
              <a:rPr lang="en-US" dirty="0" smtClean="0"/>
              <a:t> Al </a:t>
            </a:r>
            <a:r>
              <a:rPr lang="en-US" dirty="0" err="1" smtClean="0"/>
              <a:t>Majali</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sz="quarter" idx="1"/>
          </p:nvPr>
        </p:nvPicPr>
        <p:blipFill>
          <a:blip r:embed="rId2" cstate="print"/>
          <a:srcRect/>
          <a:stretch>
            <a:fillRect/>
          </a:stretch>
        </p:blipFill>
        <p:spPr bwMode="auto">
          <a:xfrm>
            <a:off x="0" y="1295400"/>
            <a:ext cx="12192000" cy="556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sz="quarter" idx="1"/>
          </p:nvPr>
        </p:nvPicPr>
        <p:blipFill>
          <a:blip r:embed="rId3" cstate="print"/>
          <a:srcRect/>
          <a:stretch>
            <a:fillRect/>
          </a:stretch>
        </p:blipFill>
        <p:spPr bwMode="auto">
          <a:xfrm>
            <a:off x="0" y="152400"/>
            <a:ext cx="12192000" cy="670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Complications of Acute tonsillitis</a:t>
            </a:r>
          </a:p>
        </p:txBody>
      </p:sp>
      <p:sp>
        <p:nvSpPr>
          <p:cNvPr id="3" name="Content Placeholder 2"/>
          <p:cNvSpPr>
            <a:spLocks noGrp="1"/>
          </p:cNvSpPr>
          <p:nvPr>
            <p:ph idx="1"/>
          </p:nvPr>
        </p:nvSpPr>
        <p:spPr/>
        <p:txBody>
          <a:bodyPr/>
          <a:lstStyle/>
          <a:p>
            <a:r>
              <a:rPr lang="en-US" dirty="0"/>
              <a:t>Cervical adenitis.</a:t>
            </a:r>
          </a:p>
          <a:p>
            <a:r>
              <a:rPr lang="en-US" dirty="0"/>
              <a:t>Retropharyngeal abscess.</a:t>
            </a:r>
          </a:p>
          <a:p>
            <a:r>
              <a:rPr lang="en-US" dirty="0"/>
              <a:t>Parapharyngeal abscess.</a:t>
            </a:r>
          </a:p>
          <a:p>
            <a:r>
              <a:rPr lang="en-US" dirty="0"/>
              <a:t>Peritonsillar abscess.</a:t>
            </a:r>
          </a:p>
          <a:p>
            <a:r>
              <a:rPr lang="en-US" dirty="0"/>
              <a:t>Intratonsillar abscess.</a:t>
            </a:r>
          </a:p>
          <a:p>
            <a:r>
              <a:rPr lang="en-US" dirty="0"/>
              <a:t>Inflammatory torticollis.</a:t>
            </a:r>
          </a:p>
          <a:p>
            <a:r>
              <a:rPr lang="en-US" dirty="0"/>
              <a:t>Hemorrhagic tonsillitis.</a:t>
            </a:r>
          </a:p>
        </p:txBody>
      </p:sp>
    </p:spTree>
  </p:cSld>
  <p:clrMapOvr>
    <a:masterClrMapping/>
  </p:clrMapOvr>
  <mc:AlternateContent xmlns:mc="http://schemas.openxmlformats.org/markup-compatibility/2006" xmlns:p14="http://schemas.microsoft.com/office/powerpoint/2010/main">
    <mc:Choice Requires="p14">
      <p:transition spd="slow" p14:dur="2000" advTm="16733"/>
    </mc:Choice>
    <mc:Fallback xmlns="">
      <p:transition spd="slow" advTm="16733"/>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Peritonsillar abscess (Quinsy)</a:t>
            </a:r>
          </a:p>
        </p:txBody>
      </p:sp>
      <p:sp>
        <p:nvSpPr>
          <p:cNvPr id="4" name="Content Placeholder 3"/>
          <p:cNvSpPr>
            <a:spLocks noGrp="1"/>
          </p:cNvSpPr>
          <p:nvPr>
            <p:ph sz="half" idx="1"/>
          </p:nvPr>
        </p:nvSpPr>
        <p:spPr>
          <a:xfrm>
            <a:off x="313055" y="1253490"/>
            <a:ext cx="5181600" cy="4923790"/>
          </a:xfrm>
        </p:spPr>
        <p:txBody>
          <a:bodyPr>
            <a:noAutofit/>
          </a:bodyPr>
          <a:lstStyle/>
          <a:p>
            <a:r>
              <a:rPr lang="en-US" sz="2400" dirty="0"/>
              <a:t>It is caused by infection of crypts in the supratonsillar fossa and can result in infection of the Parapharyngeal space if the superior constrictor muscle is penetrated. </a:t>
            </a:r>
          </a:p>
          <a:p>
            <a:endParaRPr lang="en-US" sz="2400" dirty="0"/>
          </a:p>
          <a:p>
            <a:r>
              <a:rPr lang="en-US" sz="2400" dirty="0"/>
              <a:t>The condition is preceded by acute tonsillitis and is characterized </a:t>
            </a:r>
            <a:r>
              <a:rPr lang="en-US" sz="2400" dirty="0">
                <a:sym typeface="+mn-ea"/>
              </a:rPr>
              <a:t>by:</a:t>
            </a:r>
            <a:endParaRPr lang="en-US" sz="2400" dirty="0"/>
          </a:p>
          <a:p>
            <a:pPr lvl="1"/>
            <a:r>
              <a:rPr lang="en-US" sz="2000" dirty="0"/>
              <a:t>low grade fever</a:t>
            </a:r>
          </a:p>
          <a:p>
            <a:pPr lvl="1"/>
            <a:r>
              <a:rPr lang="en-US" sz="2000" dirty="0"/>
              <a:t>trismus (pain when opening the mouth)</a:t>
            </a:r>
          </a:p>
          <a:p>
            <a:pPr lvl="1"/>
            <a:r>
              <a:rPr lang="en-US" sz="2000" dirty="0"/>
              <a:t>difficulty swallowing secretions.</a:t>
            </a:r>
          </a:p>
        </p:txBody>
      </p:sp>
      <p:sp>
        <p:nvSpPr>
          <p:cNvPr id="5" name="Content Placeholder 4"/>
          <p:cNvSpPr>
            <a:spLocks noGrp="1"/>
          </p:cNvSpPr>
          <p:nvPr>
            <p:ph sz="half" idx="2"/>
          </p:nvPr>
        </p:nvSpPr>
        <p:spPr/>
        <p:txBody>
          <a:bodyPr>
            <a:normAutofit/>
          </a:bodyPr>
          <a:lstStyle/>
          <a:p>
            <a:endParaRPr lang="en-US"/>
          </a:p>
        </p:txBody>
      </p:sp>
      <p:pic>
        <p:nvPicPr>
          <p:cNvPr id="6" name="Picture 5"/>
          <p:cNvPicPr>
            <a:picLocks noChangeAspect="1"/>
          </p:cNvPicPr>
          <p:nvPr/>
        </p:nvPicPr>
        <p:blipFill rotWithShape="1">
          <a:blip r:embed="rId3" cstate="print"/>
          <a:srcRect l="4142" t="13913" r="57686" b="24764"/>
          <a:stretch>
            <a:fillRect/>
          </a:stretch>
        </p:blipFill>
        <p:spPr>
          <a:xfrm>
            <a:off x="6469380" y="1135698"/>
            <a:ext cx="5496636" cy="49284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1574"/>
    </mc:Choice>
    <mc:Fallback xmlns="">
      <p:transition spd="slow" advTm="171574"/>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Managament</a:t>
            </a:r>
            <a:r>
              <a:rPr lang="en-US" dirty="0" smtClean="0"/>
              <a:t> of </a:t>
            </a:r>
            <a:r>
              <a:rPr lang="en-US" dirty="0" err="1" smtClean="0"/>
              <a:t>peritonsillar</a:t>
            </a:r>
            <a:r>
              <a:rPr lang="en-US" dirty="0" smtClean="0"/>
              <a:t> abscess </a:t>
            </a:r>
            <a:endParaRPr lang="en-US" dirty="0"/>
          </a:p>
        </p:txBody>
      </p:sp>
      <p:sp>
        <p:nvSpPr>
          <p:cNvPr id="3" name="Content Placeholder 2"/>
          <p:cNvSpPr>
            <a:spLocks noGrp="1"/>
          </p:cNvSpPr>
          <p:nvPr>
            <p:ph sz="quarter" idx="1"/>
          </p:nvPr>
        </p:nvSpPr>
        <p:spPr/>
        <p:txBody>
          <a:bodyPr>
            <a:normAutofit/>
          </a:bodyPr>
          <a:lstStyle/>
          <a:p>
            <a:r>
              <a:rPr lang="en-US" b="1" dirty="0" smtClean="0"/>
              <a:t>Treatment</a:t>
            </a:r>
          </a:p>
          <a:p>
            <a:r>
              <a:rPr lang="en-US" dirty="0" smtClean="0"/>
              <a:t>Airway management is always the first step!</a:t>
            </a:r>
          </a:p>
          <a:p>
            <a:r>
              <a:rPr lang="en-US" dirty="0" smtClean="0"/>
              <a:t>IV antibiotics with good gram positive and anaerobic coverage : empiric clindamycin or ampicillin- </a:t>
            </a:r>
            <a:r>
              <a:rPr lang="en-US" dirty="0" err="1" smtClean="0"/>
              <a:t>sulbactam</a:t>
            </a:r>
            <a:r>
              <a:rPr lang="en-US" dirty="0" smtClean="0"/>
              <a:t>.</a:t>
            </a:r>
          </a:p>
          <a:p>
            <a:r>
              <a:rPr lang="en-US" dirty="0" smtClean="0"/>
              <a:t> Incision and drainage or needle aspiration (surgical drainage)</a:t>
            </a:r>
          </a:p>
          <a:p>
            <a:r>
              <a:rPr lang="en-US" dirty="0" smtClean="0"/>
              <a:t>Tonsillectomy indicated if:</a:t>
            </a:r>
          </a:p>
          <a:p>
            <a:pPr lvl="1"/>
            <a:r>
              <a:rPr lang="en-US" dirty="0" smtClean="0">
                <a:solidFill>
                  <a:schemeClr val="tx1"/>
                </a:solidFill>
              </a:rPr>
              <a:t>Unresponsive to drainage and antibiotics.</a:t>
            </a:r>
          </a:p>
          <a:p>
            <a:pPr lvl="1"/>
            <a:r>
              <a:rPr lang="en-US" dirty="0" smtClean="0">
                <a:solidFill>
                  <a:schemeClr val="tx1"/>
                </a:solidFill>
              </a:rPr>
              <a:t>Recurrent tonsillitis or </a:t>
            </a:r>
            <a:r>
              <a:rPr lang="en-US" dirty="0" err="1" smtClean="0">
                <a:solidFill>
                  <a:schemeClr val="tx1"/>
                </a:solidFill>
              </a:rPr>
              <a:t>peritonsillar</a:t>
            </a:r>
            <a:r>
              <a:rPr lang="en-US" dirty="0" smtClean="0">
                <a:solidFill>
                  <a:schemeClr val="tx1"/>
                </a:solidFill>
              </a:rPr>
              <a:t> abscess, or other complications occur.</a:t>
            </a:r>
          </a:p>
          <a:p>
            <a:pPr lvl="1"/>
            <a:r>
              <a:rPr lang="en-US" dirty="0" smtClean="0">
                <a:solidFill>
                  <a:schemeClr val="tx1"/>
                </a:solidFill>
              </a:rPr>
              <a:t>Airway obstruction is present.</a:t>
            </a:r>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Text Placeholder 6"/>
          <p:cNvSpPr>
            <a:spLocks noGrp="1"/>
          </p:cNvSpPr>
          <p:nvPr>
            <p:ph type="body" sz="half" idx="2"/>
          </p:nvPr>
        </p:nvSpPr>
        <p:spPr/>
        <p:txBody>
          <a:bodyPr/>
          <a:lstStyle/>
          <a:p>
            <a:endParaRPr lang="en-US"/>
          </a:p>
        </p:txBody>
      </p:sp>
      <p:pic>
        <p:nvPicPr>
          <p:cNvPr id="5" name="Content Placeholder 4" descr="Tonsillar-bed"/>
          <p:cNvPicPr>
            <a:picLocks noGrp="1" noChangeAspect="1"/>
          </p:cNvPicPr>
          <p:nvPr>
            <p:ph idx="1"/>
          </p:nvPr>
        </p:nvPicPr>
        <p:blipFill>
          <a:blip r:embed="rId3" cstate="print"/>
          <a:stretch>
            <a:fillRect/>
          </a:stretch>
        </p:blipFill>
        <p:spPr>
          <a:xfrm>
            <a:off x="777240" y="568325"/>
            <a:ext cx="10778490" cy="589851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 y="101600"/>
            <a:ext cx="5397500" cy="1133475"/>
          </a:xfrm>
        </p:spPr>
        <p:txBody>
          <a:bodyPr/>
          <a:lstStyle/>
          <a:p>
            <a:r>
              <a:rPr lang="en-US" b="1" dirty="0"/>
              <a:t>Chronic tonsillitis</a:t>
            </a:r>
          </a:p>
        </p:txBody>
      </p:sp>
      <p:sp>
        <p:nvSpPr>
          <p:cNvPr id="3" name="Content Placeholder 2"/>
          <p:cNvSpPr>
            <a:spLocks noGrp="1"/>
          </p:cNvSpPr>
          <p:nvPr>
            <p:ph idx="1"/>
          </p:nvPr>
        </p:nvSpPr>
        <p:spPr>
          <a:xfrm>
            <a:off x="232410" y="904240"/>
            <a:ext cx="7623175" cy="4790440"/>
          </a:xfrm>
        </p:spPr>
        <p:txBody>
          <a:bodyPr>
            <a:normAutofit/>
          </a:bodyPr>
          <a:lstStyle/>
          <a:p>
            <a:r>
              <a:rPr lang="en-US" dirty="0"/>
              <a:t>The physician should consider the diagnosis of chronic tonsillitis when the patient has a </a:t>
            </a:r>
            <a:r>
              <a:rPr lang="en-US" b="1" dirty="0"/>
              <a:t>sore throat or pain with swallowing </a:t>
            </a:r>
            <a:r>
              <a:rPr lang="en-US" dirty="0"/>
              <a:t>that last </a:t>
            </a:r>
            <a:r>
              <a:rPr lang="en-US" b="1" dirty="0"/>
              <a:t>longer than 4 weeks</a:t>
            </a:r>
            <a:r>
              <a:rPr lang="en-US" dirty="0"/>
              <a:t>. </a:t>
            </a:r>
          </a:p>
        </p:txBody>
      </p:sp>
      <p:pic>
        <p:nvPicPr>
          <p:cNvPr id="4" name="Picture 3"/>
          <p:cNvPicPr>
            <a:picLocks noChangeAspect="1"/>
          </p:cNvPicPr>
          <p:nvPr/>
        </p:nvPicPr>
        <p:blipFill rotWithShape="1">
          <a:blip r:embed="rId3" cstate="print"/>
          <a:srcRect l="26418" t="44292" r="61269" b="40248"/>
          <a:stretch>
            <a:fillRect/>
          </a:stretch>
        </p:blipFill>
        <p:spPr>
          <a:xfrm>
            <a:off x="8435975" y="740410"/>
            <a:ext cx="3552825" cy="3039745"/>
          </a:xfrm>
          <a:prstGeom prst="rect">
            <a:avLst/>
          </a:prstGeom>
        </p:spPr>
      </p:pic>
      <p:pic>
        <p:nvPicPr>
          <p:cNvPr id="5" name="Picture 4"/>
          <p:cNvPicPr>
            <a:picLocks noChangeAspect="1"/>
          </p:cNvPicPr>
          <p:nvPr/>
        </p:nvPicPr>
        <p:blipFill rotWithShape="1">
          <a:blip r:embed="rId4" cstate="print"/>
          <a:srcRect l="13097" t="39398" r="66418" b="37108"/>
          <a:stretch>
            <a:fillRect/>
          </a:stretch>
        </p:blipFill>
        <p:spPr>
          <a:xfrm>
            <a:off x="4286885" y="2111375"/>
            <a:ext cx="3895725" cy="2635250"/>
          </a:xfrm>
          <a:prstGeom prst="rect">
            <a:avLst/>
          </a:prstGeom>
        </p:spPr>
      </p:pic>
      <p:sp>
        <p:nvSpPr>
          <p:cNvPr id="6" name="Content Placeholder 2"/>
          <p:cNvSpPr>
            <a:spLocks noGrp="1"/>
          </p:cNvSpPr>
          <p:nvPr/>
        </p:nvSpPr>
        <p:spPr>
          <a:xfrm>
            <a:off x="232410" y="2271395"/>
            <a:ext cx="3756025" cy="29857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charset="0"/>
              <a:buChar char="§"/>
              <a:defRPr sz="19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charset="0"/>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Associated symptoms include </a:t>
            </a:r>
          </a:p>
          <a:p>
            <a:pPr lvl="1"/>
            <a:r>
              <a:rPr lang="en-US" dirty="0"/>
              <a:t>tonsillitis</a:t>
            </a:r>
          </a:p>
          <a:p>
            <a:pPr lvl="1"/>
            <a:r>
              <a:rPr lang="en-US" dirty="0"/>
              <a:t>halitosis</a:t>
            </a:r>
          </a:p>
          <a:p>
            <a:pPr lvl="1"/>
            <a:r>
              <a:rPr lang="en-US" dirty="0"/>
              <a:t>excessive tonsillar debris</a:t>
            </a:r>
          </a:p>
          <a:p>
            <a:pPr lvl="1"/>
            <a:r>
              <a:rPr lang="en-US" dirty="0"/>
              <a:t>Peritonsillar erythema</a:t>
            </a:r>
          </a:p>
          <a:p>
            <a:pPr lvl="1"/>
            <a:r>
              <a:rPr lang="en-US" dirty="0"/>
              <a:t>persistent tender cervical lymphadenopathy. </a:t>
            </a:r>
          </a:p>
        </p:txBody>
      </p:sp>
      <p:pic>
        <p:nvPicPr>
          <p:cNvPr id="7" name="Picture 6"/>
          <p:cNvPicPr>
            <a:picLocks noChangeAspect="1"/>
          </p:cNvPicPr>
          <p:nvPr/>
        </p:nvPicPr>
        <p:blipFill rotWithShape="1">
          <a:blip r:embed="rId5" cstate="print"/>
          <a:srcRect l="9532" t="13315" r="58358" b="48656"/>
          <a:stretch>
            <a:fillRect/>
          </a:stretch>
        </p:blipFill>
        <p:spPr>
          <a:xfrm>
            <a:off x="7675880" y="3985895"/>
            <a:ext cx="4432300" cy="28022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28"/>
    </mc:Choice>
    <mc:Fallback xmlns="">
      <p:transition spd="slow" advTm="30228"/>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Obstructive tonsillar hyperplasia</a:t>
            </a:r>
          </a:p>
        </p:txBody>
      </p:sp>
      <p:sp>
        <p:nvSpPr>
          <p:cNvPr id="3" name="Content Placeholder 2"/>
          <p:cNvSpPr>
            <a:spLocks noGrp="1"/>
          </p:cNvSpPr>
          <p:nvPr>
            <p:ph idx="1"/>
          </p:nvPr>
        </p:nvSpPr>
        <p:spPr/>
        <p:txBody>
          <a:bodyPr/>
          <a:lstStyle/>
          <a:p>
            <a:r>
              <a:rPr lang="en-US" dirty="0"/>
              <a:t>general symptoms </a:t>
            </a:r>
          </a:p>
          <a:p>
            <a:pPr lvl="1"/>
            <a:r>
              <a:rPr lang="en-US" dirty="0"/>
              <a:t>loud snoring</a:t>
            </a:r>
          </a:p>
          <a:p>
            <a:pPr lvl="1"/>
            <a:r>
              <a:rPr lang="en-US" dirty="0"/>
              <a:t>dysphagia</a:t>
            </a:r>
          </a:p>
          <a:p>
            <a:pPr lvl="1"/>
            <a:r>
              <a:rPr lang="en-US" dirty="0"/>
              <a:t>voice changes. </a:t>
            </a:r>
          </a:p>
          <a:p>
            <a:r>
              <a:rPr lang="en-US" dirty="0"/>
              <a:t>In </a:t>
            </a:r>
            <a:r>
              <a:rPr lang="en-US" b="1" dirty="0"/>
              <a:t>adults</a:t>
            </a:r>
            <a:r>
              <a:rPr lang="en-US" dirty="0"/>
              <a:t>, </a:t>
            </a:r>
            <a:r>
              <a:rPr lang="en-US" b="1" dirty="0"/>
              <a:t>excessive daytime sleepiness </a:t>
            </a:r>
            <a:r>
              <a:rPr lang="en-US" dirty="0"/>
              <a:t>is the most common presenting symptom of OSA. </a:t>
            </a:r>
          </a:p>
          <a:p>
            <a:endParaRPr lang="en-US" dirty="0"/>
          </a:p>
          <a:p>
            <a:r>
              <a:rPr lang="en-US" dirty="0"/>
              <a:t>In </a:t>
            </a:r>
            <a:r>
              <a:rPr lang="en-US" b="1" dirty="0"/>
              <a:t>children</a:t>
            </a:r>
          </a:p>
          <a:p>
            <a:pPr lvl="1"/>
            <a:r>
              <a:rPr lang="en-US" dirty="0"/>
              <a:t> </a:t>
            </a:r>
            <a:r>
              <a:rPr lang="en-US" b="1" dirty="0"/>
              <a:t>snoring is the most common presenting symptom </a:t>
            </a:r>
          </a:p>
          <a:p>
            <a:pPr lvl="1"/>
            <a:r>
              <a:rPr lang="en-US" dirty="0">
                <a:sym typeface="+mn-ea"/>
              </a:rPr>
              <a:t>Nocturnal enuresis</a:t>
            </a:r>
          </a:p>
          <a:p>
            <a:pPr lvl="1"/>
            <a:r>
              <a:rPr lang="en-US" dirty="0"/>
              <a:t>Lower mental activity ,decreased attention span </a:t>
            </a:r>
            <a:r>
              <a:rPr lang="en-US" dirty="0">
                <a:sym typeface="+mn-ea"/>
              </a:rPr>
              <a:t>and </a:t>
            </a:r>
            <a:r>
              <a:rPr lang="en-US" dirty="0"/>
              <a:t> poor scholastic performance,could be diffued with attention deficit.</a:t>
            </a:r>
          </a:p>
        </p:txBody>
      </p:sp>
    </p:spTree>
  </p:cSld>
  <p:clrMapOvr>
    <a:masterClrMapping/>
  </p:clrMapOvr>
  <mc:AlternateContent xmlns:mc="http://schemas.openxmlformats.org/markup-compatibility/2006" xmlns:p14="http://schemas.microsoft.com/office/powerpoint/2010/main">
    <mc:Choice Requires="p14">
      <p:transition spd="slow" p14:dur="2000" advTm="31087"/>
    </mc:Choice>
    <mc:Fallback xmlns="">
      <p:transition spd="slow" advTm="31087"/>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l="4478" t="16899" r="57798" b="36511"/>
          <a:stretch>
            <a:fillRect/>
          </a:stretch>
        </p:blipFill>
        <p:spPr>
          <a:xfrm>
            <a:off x="1378423" y="491319"/>
            <a:ext cx="8720920" cy="6055475"/>
          </a:xfrm>
          <a:prstGeom prst="rect">
            <a:avLst/>
          </a:prstGeom>
        </p:spPr>
      </p:pic>
      <p:sp>
        <p:nvSpPr>
          <p:cNvPr id="5" name="TextBox 4"/>
          <p:cNvSpPr txBox="1"/>
          <p:nvPr/>
        </p:nvSpPr>
        <p:spPr>
          <a:xfrm>
            <a:off x="3862317" y="5772834"/>
            <a:ext cx="4408226" cy="646331"/>
          </a:xfrm>
          <a:prstGeom prst="rect">
            <a:avLst/>
          </a:prstGeom>
          <a:noFill/>
        </p:spPr>
        <p:txBody>
          <a:bodyPr wrap="square" rtlCol="0">
            <a:spAutoFit/>
          </a:bodyPr>
          <a:lstStyle/>
          <a:p>
            <a:r>
              <a:rPr lang="en-US" sz="3600" b="1" u="sng" dirty="0"/>
              <a:t>Does it matter ???</a:t>
            </a:r>
          </a:p>
        </p:txBody>
      </p:sp>
    </p:spTree>
  </p:cSld>
  <p:clrMapOvr>
    <a:masterClrMapping/>
  </p:clrMapOvr>
  <mc:AlternateContent xmlns:mc="http://schemas.openxmlformats.org/markup-compatibility/2006" xmlns:p14="http://schemas.microsoft.com/office/powerpoint/2010/main">
    <mc:Choice Requires="p14">
      <p:transition spd="slow" p14:dur="2000" advTm="79644"/>
    </mc:Choice>
    <mc:Fallback xmlns="">
      <p:transition spd="slow" advTm="79644"/>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Clinical presentation </a:t>
            </a:r>
          </a:p>
        </p:txBody>
      </p:sp>
      <p:sp>
        <p:nvSpPr>
          <p:cNvPr id="3" name="Content Placeholder 2"/>
          <p:cNvSpPr>
            <a:spLocks noGrp="1"/>
          </p:cNvSpPr>
          <p:nvPr>
            <p:ph idx="1"/>
          </p:nvPr>
        </p:nvSpPr>
        <p:spPr/>
        <p:txBody>
          <a:bodyPr/>
          <a:lstStyle/>
          <a:p>
            <a:r>
              <a:rPr lang="en-US" dirty="0"/>
              <a:t>Each episode of tonsillitis had to have one or more of the following: </a:t>
            </a:r>
          </a:p>
          <a:p>
            <a:pPr lvl="1"/>
            <a:r>
              <a:rPr lang="en-US" dirty="0"/>
              <a:t>oral temperature of at least 38.C</a:t>
            </a:r>
          </a:p>
          <a:p>
            <a:pPr lvl="1"/>
            <a:r>
              <a:rPr lang="en-US" dirty="0"/>
              <a:t>Enlarged (&gt;2cm) </a:t>
            </a:r>
          </a:p>
          <a:p>
            <a:pPr lvl="1"/>
            <a:r>
              <a:rPr lang="en-US" dirty="0"/>
              <a:t>tender cervical adenopathy</a:t>
            </a:r>
          </a:p>
          <a:p>
            <a:pPr lvl="1"/>
            <a:r>
              <a:rPr lang="en-US" dirty="0"/>
              <a:t>tonsillar or pharyngeal exudate</a:t>
            </a:r>
          </a:p>
          <a:p>
            <a:pPr lvl="1"/>
            <a:r>
              <a:rPr lang="en-US" dirty="0"/>
              <a:t>positive culture for GABHS. </a:t>
            </a:r>
          </a:p>
          <a:p>
            <a:r>
              <a:rPr lang="en-US" dirty="0"/>
              <a:t>Attention should be made to symptoms of failure to thrive and cor pulmonale from chronic tonsillar hypertrophy. </a:t>
            </a:r>
          </a:p>
          <a:p>
            <a:r>
              <a:rPr lang="en-US" dirty="0"/>
              <a:t>Complications of GABHS such as post streptococcal glomerulonephritis and rheumatic fever should be considered.</a:t>
            </a:r>
          </a:p>
        </p:txBody>
      </p:sp>
    </p:spTree>
  </p:cSld>
  <p:clrMapOvr>
    <a:masterClrMapping/>
  </p:clrMapOvr>
  <mc:AlternateContent xmlns:mc="http://schemas.openxmlformats.org/markup-compatibility/2006" xmlns:p14="http://schemas.microsoft.com/office/powerpoint/2010/main">
    <mc:Choice Requires="p14">
      <p:transition spd="slow" p14:dur="2000" advTm="37498"/>
    </mc:Choice>
    <mc:Fallback xmlns="">
      <p:transition spd="slow" advTm="3749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sz="3600" dirty="0"/>
              <a:t>Relevant anatomy  (Waldeyer's ring)</a:t>
            </a:r>
          </a:p>
        </p:txBody>
      </p:sp>
      <p:sp>
        <p:nvSpPr>
          <p:cNvPr id="4" name="Content Placeholder 3"/>
          <p:cNvSpPr>
            <a:spLocks noGrp="1"/>
          </p:cNvSpPr>
          <p:nvPr>
            <p:ph sz="half" idx="1"/>
          </p:nvPr>
        </p:nvSpPr>
        <p:spPr>
          <a:xfrm>
            <a:off x="170180" y="1135380"/>
            <a:ext cx="11845290" cy="4351655"/>
          </a:xfrm>
        </p:spPr>
        <p:txBody>
          <a:bodyPr/>
          <a:lstStyle/>
          <a:p>
            <a:r>
              <a:rPr lang="en-US" sz="2000" dirty="0"/>
              <a:t>Waldeyer's lymphatic ring, or tonsillar ring) is a </a:t>
            </a:r>
            <a:r>
              <a:rPr lang="en-US" sz="2000" b="1" dirty="0"/>
              <a:t>ringed </a:t>
            </a:r>
            <a:r>
              <a:rPr lang="en-US" sz="2000" dirty="0"/>
              <a:t>arrangement of </a:t>
            </a:r>
            <a:r>
              <a:rPr lang="en-US" sz="2000" b="1" dirty="0"/>
              <a:t>lymphoid organs in the pharynx. </a:t>
            </a:r>
            <a:r>
              <a:rPr lang="en-US" sz="2000" dirty="0"/>
              <a:t>Waldeyer's ring surrounds the </a:t>
            </a:r>
            <a:r>
              <a:rPr lang="en-US" sz="2000" dirty="0" err="1"/>
              <a:t>naso</a:t>
            </a:r>
            <a:r>
              <a:rPr lang="en-US" sz="2000" dirty="0"/>
              <a:t>- and oropharynx, with some of its tonsillar tissue located above and some below the soft palate (and to the back of the mouth cavity)</a:t>
            </a:r>
          </a:p>
        </p:txBody>
      </p:sp>
      <p:pic>
        <p:nvPicPr>
          <p:cNvPr id="6" name="Picture 5"/>
          <p:cNvPicPr>
            <a:picLocks noChangeAspect="1"/>
          </p:cNvPicPr>
          <p:nvPr/>
        </p:nvPicPr>
        <p:blipFill rotWithShape="1">
          <a:blip r:embed="rId3" cstate="print"/>
          <a:srcRect l="4254" t="23375" r="57686" b="35316"/>
          <a:stretch>
            <a:fillRect/>
          </a:stretch>
        </p:blipFill>
        <p:spPr>
          <a:xfrm>
            <a:off x="170180" y="2498090"/>
            <a:ext cx="5008880" cy="3777615"/>
          </a:xfrm>
          <a:prstGeom prst="rect">
            <a:avLst/>
          </a:prstGeom>
        </p:spPr>
      </p:pic>
      <p:pic>
        <p:nvPicPr>
          <p:cNvPr id="3" name="Picture 2"/>
          <p:cNvPicPr>
            <a:picLocks noChangeAspect="1"/>
          </p:cNvPicPr>
          <p:nvPr/>
        </p:nvPicPr>
        <p:blipFill>
          <a:blip r:embed="rId4" cstate="print"/>
          <a:stretch>
            <a:fillRect/>
          </a:stretch>
        </p:blipFill>
        <p:spPr>
          <a:xfrm>
            <a:off x="5429250" y="2605405"/>
            <a:ext cx="6116955" cy="34328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665"/>
    </mc:Choice>
    <mc:Fallback xmlns="">
      <p:transition spd="slow" advTm="7466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Physical examination </a:t>
            </a:r>
          </a:p>
        </p:txBody>
      </p:sp>
      <p:sp>
        <p:nvSpPr>
          <p:cNvPr id="3" name="Content Placeholder 2"/>
          <p:cNvSpPr>
            <a:spLocks noGrp="1"/>
          </p:cNvSpPr>
          <p:nvPr>
            <p:ph idx="1"/>
          </p:nvPr>
        </p:nvSpPr>
        <p:spPr/>
        <p:txBody>
          <a:bodyPr>
            <a:normAutofit/>
          </a:bodyPr>
          <a:lstStyle/>
          <a:p>
            <a:r>
              <a:rPr lang="en-US" dirty="0"/>
              <a:t>the </a:t>
            </a:r>
            <a:r>
              <a:rPr lang="en-US" b="1" dirty="0"/>
              <a:t>size of the tonsils </a:t>
            </a:r>
            <a:r>
              <a:rPr lang="en-US" dirty="0"/>
              <a:t>should be documented. The following grading system was developed by Brodsky et al. using the ratio of the width of the tonsils to the width of the oropharynx (next slide)</a:t>
            </a:r>
          </a:p>
          <a:p>
            <a:r>
              <a:rPr lang="en-US" dirty="0"/>
              <a:t>The </a:t>
            </a:r>
            <a:r>
              <a:rPr lang="en-US" b="1" dirty="0"/>
              <a:t>surface of the tonsils </a:t>
            </a:r>
            <a:r>
              <a:rPr lang="en-US" dirty="0"/>
              <a:t>should be examined for </a:t>
            </a:r>
            <a:r>
              <a:rPr lang="en-US" b="1" dirty="0"/>
              <a:t>erythema or exudate</a:t>
            </a:r>
            <a:r>
              <a:rPr lang="en-US" dirty="0"/>
              <a:t>.</a:t>
            </a:r>
          </a:p>
          <a:p>
            <a:r>
              <a:rPr lang="en-US" dirty="0"/>
              <a:t>Patients should be examined for craniofacial, neuromuscular, or CNS anomalies as these conditions put patients at greater risk for airway obstruction and postoperative complications.</a:t>
            </a:r>
          </a:p>
        </p:txBody>
      </p:sp>
    </p:spTree>
  </p:cSld>
  <p:clrMapOvr>
    <a:masterClrMapping/>
  </p:clrMapOvr>
  <mc:AlternateContent xmlns:mc="http://schemas.openxmlformats.org/markup-compatibility/2006" xmlns:p14="http://schemas.microsoft.com/office/powerpoint/2010/main">
    <mc:Choice Requires="p14">
      <p:transition spd="slow" p14:dur="2000" advTm="46643"/>
    </mc:Choice>
    <mc:Fallback xmlns="">
      <p:transition spd="slow" advTm="46643"/>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7175" y="133350"/>
            <a:ext cx="3931920" cy="739775"/>
          </a:xfrm>
        </p:spPr>
        <p:txBody>
          <a:bodyPr/>
          <a:lstStyle/>
          <a:p>
            <a:r>
              <a:rPr lang="en-US"/>
              <a:t>Tonsil Grades</a:t>
            </a:r>
          </a:p>
        </p:txBody>
      </p:sp>
      <p:sp>
        <p:nvSpPr>
          <p:cNvPr id="6" name="Text Placeholder 5"/>
          <p:cNvSpPr>
            <a:spLocks noGrp="1"/>
          </p:cNvSpPr>
          <p:nvPr>
            <p:ph type="body" sz="half" idx="2"/>
          </p:nvPr>
        </p:nvSpPr>
        <p:spPr>
          <a:xfrm>
            <a:off x="589915" y="1011555"/>
            <a:ext cx="10622915" cy="3811905"/>
          </a:xfrm>
        </p:spPr>
        <p:txBody>
          <a:bodyPr>
            <a:normAutofit/>
          </a:bodyPr>
          <a:lstStyle/>
          <a:p>
            <a:pPr marL="0" lvl="1"/>
            <a:r>
              <a:rPr lang="en-US" sz="2400" dirty="0">
                <a:sym typeface="+mn-ea"/>
              </a:rPr>
              <a:t>the Tonsils are graded by the percentage they Occupy of the lateral dimension of the oropharynx</a:t>
            </a:r>
          </a:p>
          <a:p>
            <a:pPr marL="0" lvl="1"/>
            <a:r>
              <a:rPr lang="en-US" sz="2400" b="1" dirty="0">
                <a:sym typeface="+mn-ea"/>
              </a:rPr>
              <a:t>0</a:t>
            </a:r>
            <a:r>
              <a:rPr lang="en-US" sz="2400" dirty="0">
                <a:sym typeface="+mn-ea"/>
              </a:rPr>
              <a:t> — Tonsils are </a:t>
            </a:r>
            <a:r>
              <a:rPr lang="en-US" sz="2400" b="1" dirty="0">
                <a:sym typeface="+mn-ea"/>
              </a:rPr>
              <a:t>entirely within the tonsillar pillar</a:t>
            </a:r>
            <a:r>
              <a:rPr lang="en-US" sz="2400" dirty="0">
                <a:sym typeface="+mn-ea"/>
              </a:rPr>
              <a:t>(removed by surgery)</a:t>
            </a:r>
          </a:p>
          <a:p>
            <a:pPr marL="0" lvl="1"/>
            <a:r>
              <a:rPr lang="en-US" sz="2400" b="1" dirty="0">
                <a:sym typeface="+mn-ea"/>
              </a:rPr>
              <a:t>1+ </a:t>
            </a:r>
            <a:r>
              <a:rPr lang="en-US" sz="2400" dirty="0">
                <a:sym typeface="+mn-ea"/>
              </a:rPr>
              <a:t>— Occupy </a:t>
            </a:r>
            <a:r>
              <a:rPr lang="en-US" sz="2400" b="1" dirty="0">
                <a:sym typeface="+mn-ea"/>
              </a:rPr>
              <a:t>less than 25 percent</a:t>
            </a:r>
            <a:r>
              <a:rPr lang="en-US" sz="2400" dirty="0">
                <a:sym typeface="+mn-ea"/>
              </a:rPr>
              <a:t> </a:t>
            </a:r>
          </a:p>
          <a:p>
            <a:pPr marL="0" lvl="1"/>
            <a:r>
              <a:rPr lang="en-US" sz="2400" b="1" dirty="0">
                <a:sym typeface="+mn-ea"/>
              </a:rPr>
              <a:t>2+</a:t>
            </a:r>
            <a:r>
              <a:rPr lang="en-US" sz="2400" dirty="0">
                <a:sym typeface="+mn-ea"/>
              </a:rPr>
              <a:t> — Occupy </a:t>
            </a:r>
            <a:r>
              <a:rPr lang="en-US" sz="2400" b="1" dirty="0">
                <a:sym typeface="+mn-ea"/>
              </a:rPr>
              <a:t>26 to 50 percent</a:t>
            </a:r>
            <a:r>
              <a:rPr lang="en-US" sz="2400" dirty="0">
                <a:sym typeface="+mn-ea"/>
              </a:rPr>
              <a:t> </a:t>
            </a:r>
          </a:p>
          <a:p>
            <a:pPr marL="0" lvl="1"/>
            <a:r>
              <a:rPr lang="en-US" sz="2400" b="1" dirty="0">
                <a:sym typeface="+mn-ea"/>
              </a:rPr>
              <a:t>3+ </a:t>
            </a:r>
            <a:r>
              <a:rPr lang="en-US" sz="2400" dirty="0">
                <a:sym typeface="+mn-ea"/>
              </a:rPr>
              <a:t>— Occupy </a:t>
            </a:r>
            <a:r>
              <a:rPr lang="en-US" sz="2400" b="1" dirty="0">
                <a:sym typeface="+mn-ea"/>
              </a:rPr>
              <a:t>51 to 75 percent</a:t>
            </a:r>
          </a:p>
          <a:p>
            <a:pPr marL="0" lvl="1"/>
            <a:r>
              <a:rPr lang="en-US" sz="2400" b="1" dirty="0">
                <a:sym typeface="+mn-ea"/>
              </a:rPr>
              <a:t>4+</a:t>
            </a:r>
            <a:r>
              <a:rPr lang="en-US" sz="2400" dirty="0">
                <a:sym typeface="+mn-ea"/>
              </a:rPr>
              <a:t> — Occupy </a:t>
            </a:r>
            <a:r>
              <a:rPr lang="en-US" sz="2400" b="1" dirty="0">
                <a:sym typeface="+mn-ea"/>
              </a:rPr>
              <a:t>more than 75 percent</a:t>
            </a:r>
            <a:r>
              <a:rPr lang="en-US" sz="2400" dirty="0">
                <a:sym typeface="+mn-ea"/>
              </a:rPr>
              <a:t> (Kissing tonsils)</a:t>
            </a:r>
          </a:p>
        </p:txBody>
      </p:sp>
      <p:pic>
        <p:nvPicPr>
          <p:cNvPr id="4" name="Picture 3"/>
          <p:cNvPicPr>
            <a:picLocks noChangeAspect="1"/>
          </p:cNvPicPr>
          <p:nvPr/>
        </p:nvPicPr>
        <p:blipFill rotWithShape="1">
          <a:blip r:embed="rId3" cstate="print"/>
          <a:srcRect l="29508" t="51406" r="36042" b="28797"/>
          <a:stretch>
            <a:fillRect/>
          </a:stretch>
        </p:blipFill>
        <p:spPr>
          <a:xfrm>
            <a:off x="2148840" y="4025900"/>
            <a:ext cx="7505700" cy="2425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8"/>
    </mc:Choice>
    <mc:Fallback xmlns="">
      <p:transition spd="slow" advTm="4158"/>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OBSTRUCTIVE SLEEP APNEA (OSA)</a:t>
            </a:r>
          </a:p>
        </p:txBody>
      </p:sp>
      <p:sp>
        <p:nvSpPr>
          <p:cNvPr id="3" name="Content Placeholder 2"/>
          <p:cNvSpPr>
            <a:spLocks noGrp="1"/>
          </p:cNvSpPr>
          <p:nvPr>
            <p:ph idx="1"/>
          </p:nvPr>
        </p:nvSpPr>
        <p:spPr/>
        <p:txBody>
          <a:bodyPr>
            <a:normAutofit lnSpcReduction="10000"/>
          </a:bodyPr>
          <a:lstStyle/>
          <a:p>
            <a:r>
              <a:rPr lang="en-US" dirty="0"/>
              <a:t>Many physicians use subjective criteria to diagnose sleep disordered breathing in children. </a:t>
            </a:r>
          </a:p>
          <a:p>
            <a:r>
              <a:rPr lang="en-US" dirty="0"/>
              <a:t>A number of clinical studies have shown no correlation of the patient’s history to the sleep study findings. </a:t>
            </a:r>
          </a:p>
          <a:p>
            <a:r>
              <a:rPr lang="en-US" dirty="0"/>
              <a:t>The best objective method to diagnose OSA is by multichannel polysomnography (PSG), </a:t>
            </a:r>
          </a:p>
          <a:p>
            <a:r>
              <a:rPr lang="en-US" dirty="0"/>
              <a:t>The most common pattern in children is continuous partial obstructive hypoventilation. Therefore, PSG is only ordered if the history and physical exam are not in agreement or in children who are at unusually high risk for perioperative complications.</a:t>
            </a:r>
          </a:p>
          <a:p>
            <a:endParaRPr lang="en-US" dirty="0"/>
          </a:p>
          <a:p>
            <a:endParaRPr lang="en-US" dirty="0"/>
          </a:p>
          <a:p>
            <a:endParaRPr lang="en-US" dirty="0"/>
          </a:p>
          <a:p>
            <a:r>
              <a:rPr lang="en-US" sz="1800" dirty="0"/>
              <a:t>PSG records the oxygen level in your blood, heart rate and breathing and other metrics during the study</a:t>
            </a:r>
          </a:p>
        </p:txBody>
      </p:sp>
    </p:spTree>
  </p:cSld>
  <p:clrMapOvr>
    <a:masterClrMapping/>
  </p:clrMapOvr>
  <mc:AlternateContent xmlns:mc="http://schemas.openxmlformats.org/markup-compatibility/2006" xmlns:p14="http://schemas.microsoft.com/office/powerpoint/2010/main">
    <mc:Choice Requires="p14">
      <p:transition spd="slow" p14:dur="2000" advTm="42562"/>
    </mc:Choice>
    <mc:Fallback xmlns="">
      <p:transition spd="slow" advTm="42562"/>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Management </a:t>
            </a:r>
          </a:p>
        </p:txBody>
      </p:sp>
      <p:sp>
        <p:nvSpPr>
          <p:cNvPr id="3" name="Content Placeholder 2"/>
          <p:cNvSpPr>
            <a:spLocks noGrp="1"/>
          </p:cNvSpPr>
          <p:nvPr>
            <p:ph idx="1"/>
          </p:nvPr>
        </p:nvSpPr>
        <p:spPr/>
        <p:txBody>
          <a:bodyPr/>
          <a:lstStyle/>
          <a:p>
            <a:r>
              <a:rPr lang="en-US" dirty="0"/>
              <a:t>Brodsky reports that adenotonsillar hyperplasia may respond to one month of antibiotics (Augmentin, clindamycin).</a:t>
            </a:r>
          </a:p>
          <a:p>
            <a:r>
              <a:rPr lang="en-US" dirty="0"/>
              <a:t>Penicillin is still the 1st line agent for acute adenotonsillitis, and in the face of a negative throat culture for GABHS, should still be used if clinical suspicion is high.</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5344"/>
    </mc:Choice>
    <mc:Fallback xmlns="">
      <p:transition spd="slow" advTm="35344"/>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364490" y="137160"/>
          <a:ext cx="11463020" cy="6583680"/>
        </p:xfrm>
        <a:graphic>
          <a:graphicData uri="http://schemas.openxmlformats.org/drawingml/2006/table">
            <a:tbl>
              <a:tblPr bandCol="1">
                <a:tableStyleId>{0505E3EF-67EA-436B-97B2-0124C06EBD24}</a:tableStyleId>
              </a:tblPr>
              <a:tblGrid>
                <a:gridCol w="2514600"/>
                <a:gridCol w="8948420"/>
              </a:tblGrid>
              <a:tr h="731520">
                <a:tc gridSpan="2">
                  <a:txBody>
                    <a:bodyPr/>
                    <a:lstStyle/>
                    <a:p>
                      <a:pPr algn="ctr">
                        <a:buNone/>
                      </a:pPr>
                      <a:r>
                        <a:rPr lang="en-US" sz="2400" dirty="0"/>
                        <a:t>Tonsillectomy Indications  for  Recurrent  Tonsillitis  </a:t>
                      </a:r>
                      <a:endParaRPr lang="en-US" sz="1800" dirty="0"/>
                    </a:p>
                    <a:p>
                      <a:pPr>
                        <a:buNone/>
                      </a:pPr>
                      <a:endParaRPr lang="en-US" sz="1800" dirty="0"/>
                    </a:p>
                  </a:txBody>
                  <a:tcPr/>
                </a:tc>
                <a:tc hMerge="1">
                  <a:txBody>
                    <a:bodyPr/>
                    <a:lstStyle/>
                    <a:p>
                      <a:endParaRPr lang="en-US"/>
                    </a:p>
                  </a:txBody>
                  <a:tcPr/>
                </a:tc>
              </a:tr>
              <a:tr h="365760">
                <a:tc>
                  <a:txBody>
                    <a:bodyPr/>
                    <a:lstStyle/>
                    <a:p>
                      <a:pPr algn="l">
                        <a:buNone/>
                      </a:pPr>
                      <a:r>
                        <a:rPr lang="en-US" sz="2000"/>
                        <a:t>Minimum  Frequency  of  Sore  Throat  Episodes</a:t>
                      </a:r>
                    </a:p>
                  </a:txBody>
                  <a:tcPr/>
                </a:tc>
                <a:tc>
                  <a:txBody>
                    <a:bodyPr/>
                    <a:lstStyle/>
                    <a:p>
                      <a:pPr algn="l">
                        <a:buNone/>
                      </a:pPr>
                      <a:r>
                        <a:rPr lang="en-US" sz="2000"/>
                        <a:t>At  least :</a:t>
                      </a:r>
                    </a:p>
                    <a:p>
                      <a:pPr algn="l">
                        <a:buNone/>
                      </a:pPr>
                      <a:r>
                        <a:rPr lang="en-US" sz="2000"/>
                        <a:t>7  episodes in  the  previous  year</a:t>
                      </a:r>
                    </a:p>
                    <a:p>
                      <a:pPr algn="l">
                        <a:buNone/>
                      </a:pPr>
                      <a:r>
                        <a:rPr lang="en-US" sz="2000"/>
                        <a:t>5  episodes  in  each  of  the  2  previous  years</a:t>
                      </a:r>
                    </a:p>
                    <a:p>
                      <a:pPr algn="l">
                        <a:buNone/>
                      </a:pPr>
                      <a:r>
                        <a:rPr lang="en-US" sz="2000"/>
                        <a:t>3  episodes  in  each  of  the  previous  3  year</a:t>
                      </a:r>
                    </a:p>
                  </a:txBody>
                  <a:tcPr/>
                </a:tc>
              </a:tr>
              <a:tr h="1463040">
                <a:tc>
                  <a:txBody>
                    <a:bodyPr/>
                    <a:lstStyle/>
                    <a:p>
                      <a:pPr algn="l">
                        <a:buNone/>
                      </a:pPr>
                      <a:r>
                        <a:rPr lang="en-US" sz="2000"/>
                        <a:t>Clinical  features</a:t>
                      </a:r>
                    </a:p>
                  </a:txBody>
                  <a:tcPr/>
                </a:tc>
                <a:tc>
                  <a:txBody>
                    <a:bodyPr/>
                    <a:lstStyle/>
                    <a:p>
                      <a:pPr algn="l">
                        <a:buNone/>
                      </a:pPr>
                      <a:r>
                        <a:rPr lang="en-US" sz="2000" b="1"/>
                        <a:t>Sore  throat  </a:t>
                      </a:r>
                      <a:r>
                        <a:rPr lang="en-US" sz="2000"/>
                        <a:t>plus  at  least  </a:t>
                      </a:r>
                      <a:r>
                        <a:rPr lang="en-US" sz="2000" b="1"/>
                        <a:t>1  of  the  following</a:t>
                      </a:r>
                      <a:r>
                        <a:rPr lang="en-US" sz="2000"/>
                        <a:t>  features  qualifiesas  a  counting  episode:</a:t>
                      </a:r>
                    </a:p>
                    <a:p>
                      <a:pPr algn="l">
                        <a:buNone/>
                      </a:pPr>
                      <a:r>
                        <a:rPr lang="en-US" sz="2000"/>
                        <a:t>•Temperature  greater  than  100.9  (38.3)</a:t>
                      </a:r>
                    </a:p>
                    <a:p>
                      <a:pPr algn="l">
                        <a:buNone/>
                      </a:pPr>
                      <a:r>
                        <a:rPr lang="en-US" sz="2000"/>
                        <a:t>•Cervical  adenopathy  (tender  lymph  nodes  or  lymph  node  size  greater  than  2  cm)</a:t>
                      </a:r>
                    </a:p>
                    <a:p>
                      <a:pPr algn="l">
                        <a:buNone/>
                      </a:pPr>
                      <a:r>
                        <a:rPr lang="en-US" sz="2000"/>
                        <a:t>•Tonsillar  exudate</a:t>
                      </a:r>
                    </a:p>
                    <a:p>
                      <a:pPr algn="l">
                        <a:buNone/>
                      </a:pPr>
                      <a:r>
                        <a:rPr lang="en-US" sz="2000"/>
                        <a:t>•Culture  positive  for  group  A  β-­hemolyticstreptococcus</a:t>
                      </a:r>
                    </a:p>
                  </a:txBody>
                  <a:tcPr/>
                </a:tc>
              </a:tr>
              <a:tr h="365760">
                <a:tc>
                  <a:txBody>
                    <a:bodyPr/>
                    <a:lstStyle/>
                    <a:p>
                      <a:pPr algn="l">
                        <a:buNone/>
                      </a:pPr>
                      <a:r>
                        <a:rPr lang="en-US" sz="2000"/>
                        <a:t>Treatment</a:t>
                      </a:r>
                    </a:p>
                  </a:txBody>
                  <a:tcPr/>
                </a:tc>
                <a:tc>
                  <a:txBody>
                    <a:bodyPr/>
                    <a:lstStyle/>
                    <a:p>
                      <a:pPr algn="l">
                        <a:buNone/>
                      </a:pPr>
                      <a:r>
                        <a:rPr lang="en-US" sz="2000"/>
                        <a:t>Antibiotics administered  in  the  conventional  dosage  for  proved  or  suspected  streptococcal  episode</a:t>
                      </a:r>
                    </a:p>
                  </a:txBody>
                  <a:tcPr/>
                </a:tc>
              </a:tr>
              <a:tr h="365760">
                <a:tc>
                  <a:txBody>
                    <a:bodyPr/>
                    <a:lstStyle/>
                    <a:p>
                      <a:pPr algn="l">
                        <a:buNone/>
                      </a:pPr>
                      <a:r>
                        <a:rPr lang="en-US" sz="2000"/>
                        <a:t>Documentation</a:t>
                      </a:r>
                    </a:p>
                  </a:txBody>
                  <a:tcPr/>
                </a:tc>
                <a:tc>
                  <a:txBody>
                    <a:bodyPr/>
                    <a:lstStyle/>
                    <a:p>
                      <a:pPr algn="l">
                        <a:buNone/>
                      </a:pPr>
                      <a:r>
                        <a:rPr lang="en-US" sz="2000"/>
                        <a:t>Each  episode  of  throat  infection  and its  qualifying  features  substantiated  by  contemporaneous  notation  in  a  medical  record If  the  episodes  are  not  fully  documented,  subsequent  observance  by  the  physician  of  2  episodes  of  throat  infection  with  patterns  of  frequency  and  clinical  features  consistent  with  the  initial  hist</a:t>
                      </a:r>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115543"/>
    </mc:Choice>
    <mc:Fallback xmlns="">
      <p:transition spd="slow" advTm="115543"/>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Other Absolute indications</a:t>
            </a:r>
          </a:p>
        </p:txBody>
      </p:sp>
      <p:sp>
        <p:nvSpPr>
          <p:cNvPr id="3" name="Content Placeholder 2"/>
          <p:cNvSpPr>
            <a:spLocks noGrp="1"/>
          </p:cNvSpPr>
          <p:nvPr>
            <p:ph idx="1"/>
          </p:nvPr>
        </p:nvSpPr>
        <p:spPr/>
        <p:txBody>
          <a:bodyPr/>
          <a:lstStyle/>
          <a:p>
            <a:r>
              <a:rPr lang="en-US" dirty="0"/>
              <a:t>Pediatric OSA </a:t>
            </a:r>
          </a:p>
          <a:p>
            <a:pPr lvl="1"/>
            <a:r>
              <a:rPr lang="en-US" dirty="0"/>
              <a:t>Most  common  cause  of  upper  airway  obstruction  remains  adenoid  &amp;  tonsil  hypertrophy</a:t>
            </a:r>
          </a:p>
          <a:p>
            <a:pPr lvl="1"/>
            <a:r>
              <a:rPr lang="en-US" dirty="0"/>
              <a:t>If  hypertrophic  tonsil  &amp;  adenoid  tissue  are  present–</a:t>
            </a:r>
            <a:r>
              <a:rPr lang="en-US" dirty="0" err="1"/>
              <a:t>adenotonsillectomy</a:t>
            </a:r>
            <a:r>
              <a:rPr lang="en-US" dirty="0"/>
              <a:t>(T&amp;A)  first  line  treatment</a:t>
            </a:r>
          </a:p>
          <a:p>
            <a:pPr lvl="0"/>
            <a:r>
              <a:rPr lang="en-US" dirty="0"/>
              <a:t>Multiple  antibiotic  allergy/intolerance  </a:t>
            </a:r>
          </a:p>
          <a:p>
            <a:pPr lvl="0"/>
            <a:r>
              <a:rPr lang="en-US" dirty="0"/>
              <a:t>PFAPA  –Periodic  fever,  </a:t>
            </a:r>
            <a:r>
              <a:rPr lang="en-US" dirty="0" err="1" smtClean="0"/>
              <a:t>aphthous</a:t>
            </a:r>
            <a:r>
              <a:rPr lang="en-US" dirty="0" smtClean="0"/>
              <a:t> stomatitis</a:t>
            </a:r>
            <a:r>
              <a:rPr lang="en-US" dirty="0"/>
              <a:t>,  pharyngitis,  adenitis</a:t>
            </a:r>
          </a:p>
          <a:p>
            <a:pPr lvl="0"/>
            <a:r>
              <a:rPr lang="en-US" dirty="0"/>
              <a:t>History  of  </a:t>
            </a:r>
            <a:r>
              <a:rPr lang="en-US" dirty="0" err="1" smtClean="0"/>
              <a:t>peritonsillar</a:t>
            </a:r>
            <a:r>
              <a:rPr lang="en-US" dirty="0" smtClean="0"/>
              <a:t> abscess</a:t>
            </a:r>
            <a:endParaRPr lang="en-US" dirty="0"/>
          </a:p>
          <a:p>
            <a:pPr lvl="0"/>
            <a:r>
              <a:rPr lang="en-US" dirty="0"/>
              <a:t>PANDAS-­Pediatric  Autoimmune  Neuropsychiatric  Disorders  Associated  with  Streptococcal  infections</a:t>
            </a:r>
          </a:p>
          <a:p>
            <a:pPr lvl="0"/>
            <a:r>
              <a:rPr lang="en-US" dirty="0"/>
              <a:t>Poorly  validated  clinical  indications  –halitosis,  febrile  seizures,  malocclusion  of  teeth</a:t>
            </a:r>
          </a:p>
          <a:p>
            <a:pPr lvl="0"/>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61"/>
    </mc:Choice>
    <mc:Fallback xmlns="">
      <p:transition spd="slow" advTm="86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Tonsillectomy as part of another procedure</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Excision of elongated styloid process (Eagle syndrome) – Nagging throat pain and a </a:t>
            </a:r>
            <a:r>
              <a:rPr lang="en-US" dirty="0" err="1"/>
              <a:t>palpatory</a:t>
            </a:r>
            <a:r>
              <a:rPr lang="en-US" dirty="0"/>
              <a:t> finding in the tonsillar fossa. </a:t>
            </a:r>
          </a:p>
          <a:p>
            <a:pPr marL="514350" indent="-514350">
              <a:buFont typeface="+mj-lt"/>
              <a:buAutoNum type="arabicPeriod"/>
            </a:pPr>
            <a:r>
              <a:rPr lang="en-US" dirty="0"/>
              <a:t>Glossopharyngeal neuralgia</a:t>
            </a:r>
          </a:p>
          <a:p>
            <a:pPr marL="514350" indent="-514350">
              <a:buFont typeface="+mj-lt"/>
              <a:buAutoNum type="arabicPeriod"/>
            </a:pPr>
            <a:r>
              <a:rPr lang="en-US" dirty="0"/>
              <a:t>UPPP (Uvulopalatopharyngoplasty) or LAUP (Laser-assisted uvulopalatoplasty) or CAUP (Coblation assisted uvulopalatoplasty)</a:t>
            </a:r>
          </a:p>
        </p:txBody>
      </p:sp>
    </p:spTree>
  </p:cSld>
  <p:clrMapOvr>
    <a:masterClrMapping/>
  </p:clrMapOvr>
  <mc:AlternateContent xmlns:mc="http://schemas.openxmlformats.org/markup-compatibility/2006" xmlns:p14="http://schemas.microsoft.com/office/powerpoint/2010/main">
    <mc:Choice Requires="p14">
      <p:transition spd="slow" p14:dur="2000" advTm="21465"/>
    </mc:Choice>
    <mc:Fallback xmlns="">
      <p:transition spd="slow" advTm="21465"/>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Contraindications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b="1" dirty="0"/>
              <a:t>Bleeding </a:t>
            </a:r>
            <a:r>
              <a:rPr lang="en-US" b="1" dirty="0" smtClean="0"/>
              <a:t>disorders </a:t>
            </a:r>
            <a:endParaRPr lang="en-US" dirty="0"/>
          </a:p>
          <a:p>
            <a:pPr marL="514350" indent="-514350">
              <a:buFont typeface="+mj-lt"/>
              <a:buAutoNum type="arabicPeriod"/>
            </a:pPr>
            <a:r>
              <a:rPr lang="en-US" dirty="0"/>
              <a:t>Cleft palate or sub mucous cleft palate Velopharyngeal insufficiency</a:t>
            </a:r>
          </a:p>
          <a:p>
            <a:pPr marL="514350" indent="-514350">
              <a:buFont typeface="+mj-lt"/>
              <a:buAutoNum type="arabicPeriod"/>
            </a:pPr>
            <a:r>
              <a:rPr lang="en-US" dirty="0"/>
              <a:t>Acute infection</a:t>
            </a:r>
          </a:p>
          <a:p>
            <a:pPr marL="514350" indent="-514350">
              <a:buFont typeface="+mj-lt"/>
              <a:buAutoNum type="arabicPeriod"/>
            </a:pPr>
            <a:r>
              <a:rPr lang="en-US" dirty="0"/>
              <a:t>Uncontrolled systemic disease</a:t>
            </a:r>
          </a:p>
          <a:p>
            <a:pPr marL="514350" indent="-514350">
              <a:buFont typeface="+mj-lt"/>
              <a:buAutoNum type="arabicPeriod"/>
            </a:pPr>
            <a:r>
              <a:rPr lang="en-US" dirty="0"/>
              <a:t>Anemia</a:t>
            </a:r>
          </a:p>
          <a:p>
            <a:pPr marL="514350" indent="-514350">
              <a:buFont typeface="+mj-lt"/>
              <a:buAutoNum type="arabicPeriod"/>
            </a:pPr>
            <a:r>
              <a:rPr lang="en-US" dirty="0"/>
              <a:t>Extremes of age</a:t>
            </a:r>
          </a:p>
        </p:txBody>
      </p:sp>
    </p:spTree>
  </p:cSld>
  <p:clrMapOvr>
    <a:masterClrMapping/>
  </p:clrMapOvr>
  <mc:AlternateContent xmlns:mc="http://schemas.openxmlformats.org/markup-compatibility/2006" xmlns:p14="http://schemas.microsoft.com/office/powerpoint/2010/main">
    <mc:Choice Requires="p14">
      <p:transition spd="slow" p14:dur="2000" advTm="26370"/>
    </mc:Choice>
    <mc:Fallback xmlns="">
      <p:transition spd="slow" advTm="2637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The surgery</a:t>
            </a:r>
          </a:p>
        </p:txBody>
      </p:sp>
      <p:pic>
        <p:nvPicPr>
          <p:cNvPr id="4" name="Picture 3"/>
          <p:cNvPicPr>
            <a:picLocks noChangeAspect="1"/>
          </p:cNvPicPr>
          <p:nvPr/>
        </p:nvPicPr>
        <p:blipFill rotWithShape="1">
          <a:blip r:embed="rId3" cstate="print"/>
          <a:srcRect l="2462" t="17100" r="58360" b="35115"/>
          <a:stretch>
            <a:fillRect/>
          </a:stretch>
        </p:blipFill>
        <p:spPr>
          <a:xfrm>
            <a:off x="600501" y="1856096"/>
            <a:ext cx="4776717" cy="3998794"/>
          </a:xfrm>
          <a:prstGeom prst="rect">
            <a:avLst/>
          </a:prstGeom>
        </p:spPr>
      </p:pic>
      <p:pic>
        <p:nvPicPr>
          <p:cNvPr id="5" name="Picture 4"/>
          <p:cNvPicPr>
            <a:picLocks noChangeAspect="1"/>
          </p:cNvPicPr>
          <p:nvPr/>
        </p:nvPicPr>
        <p:blipFill rotWithShape="1">
          <a:blip r:embed="rId4" cstate="print"/>
          <a:srcRect l="4255" t="13913" r="57798" b="48258"/>
          <a:stretch>
            <a:fillRect/>
          </a:stretch>
        </p:blipFill>
        <p:spPr>
          <a:xfrm>
            <a:off x="5609228" y="1856096"/>
            <a:ext cx="6014569" cy="39987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475"/>
    </mc:Choice>
    <mc:Fallback xmlns="">
      <p:transition spd="slow" advTm="146475"/>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srcRect l="30882" t="27844" r="38795" b="34296"/>
          <a:stretch>
            <a:fillRect/>
          </a:stretch>
        </p:blipFill>
        <p:spPr>
          <a:xfrm>
            <a:off x="1981835" y="739140"/>
            <a:ext cx="8242300" cy="5784215"/>
          </a:xfrm>
          <a:prstGeom prst="rect">
            <a:avLst/>
          </a:prstGeom>
        </p:spPr>
      </p:pic>
      <p:sp>
        <p:nvSpPr>
          <p:cNvPr id="2" name="Title 1"/>
          <p:cNvSpPr>
            <a:spLocks noGrp="1"/>
          </p:cNvSpPr>
          <p:nvPr>
            <p:ph type="title"/>
          </p:nvPr>
        </p:nvSpPr>
        <p:spPr>
          <a:xfrm>
            <a:off x="252095" y="81915"/>
            <a:ext cx="10515600" cy="1133475"/>
          </a:xfrm>
        </p:spPr>
        <p:txBody>
          <a:bodyPr/>
          <a:lstStyle/>
          <a:p>
            <a:r>
              <a:rPr lang="en-US"/>
              <a:t>Post-­tonsillectomy  Healing  </a:t>
            </a:r>
          </a:p>
        </p:txBody>
      </p:sp>
    </p:spTree>
  </p:cSld>
  <p:clrMapOvr>
    <a:masterClrMapping/>
  </p:clrMapOvr>
  <mc:AlternateContent xmlns:mc="http://schemas.openxmlformats.org/markup-compatibility/2006" xmlns:p14="http://schemas.microsoft.com/office/powerpoint/2010/main">
    <mc:Choice Requires="p14">
      <p:transition spd="slow" p14:dur="2000" advTm="96222"/>
    </mc:Choice>
    <mc:Fallback xmlns="">
      <p:transition spd="slow" advTm="9622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690"/>
            <a:ext cx="10515600" cy="1325563"/>
          </a:xfrm>
        </p:spPr>
        <p:txBody>
          <a:bodyPr/>
          <a:lstStyle/>
          <a:p>
            <a:r>
              <a:rPr lang="en-US" dirty="0"/>
              <a:t>Relevant anatomy (Palatine Tonsils)</a:t>
            </a:r>
          </a:p>
        </p:txBody>
      </p:sp>
      <p:sp>
        <p:nvSpPr>
          <p:cNvPr id="3" name="Content Placeholder 2"/>
          <p:cNvSpPr>
            <a:spLocks noGrp="1"/>
          </p:cNvSpPr>
          <p:nvPr>
            <p:ph sz="half" idx="1"/>
          </p:nvPr>
        </p:nvSpPr>
        <p:spPr>
          <a:xfrm>
            <a:off x="588645" y="1514475"/>
            <a:ext cx="5181600" cy="4351338"/>
          </a:xfrm>
        </p:spPr>
        <p:txBody>
          <a:bodyPr>
            <a:normAutofit fontScale="77500" lnSpcReduction="20000"/>
          </a:bodyPr>
          <a:lstStyle/>
          <a:p>
            <a:r>
              <a:rPr lang="en-US" dirty="0"/>
              <a:t>The palatine tonsils are Lymphoepithelial organs located at the junction of the oral cavity and oropharynx. </a:t>
            </a:r>
            <a:endParaRPr lang="en-US" dirty="0" smtClean="0"/>
          </a:p>
          <a:p>
            <a:r>
              <a:rPr lang="en-US" dirty="0" smtClean="0"/>
              <a:t>They </a:t>
            </a:r>
            <a:r>
              <a:rPr lang="en-US" dirty="0"/>
              <a:t>are strategically positioned to serve as secondary lymphoid organs, initiating immune responses against antigens entering the body through the mouth or nose. </a:t>
            </a:r>
            <a:endParaRPr lang="en-US" dirty="0" smtClean="0"/>
          </a:p>
          <a:p>
            <a:r>
              <a:rPr lang="en-US" dirty="0" smtClean="0"/>
              <a:t>The </a:t>
            </a:r>
            <a:r>
              <a:rPr lang="en-US" b="1" dirty="0"/>
              <a:t>greatest </a:t>
            </a:r>
            <a:r>
              <a:rPr lang="en-US" dirty="0"/>
              <a:t>immunologic </a:t>
            </a:r>
            <a:r>
              <a:rPr lang="en-US" b="1" dirty="0"/>
              <a:t>activity </a:t>
            </a:r>
            <a:r>
              <a:rPr lang="en-US" dirty="0"/>
              <a:t>of the tonsils is found between the </a:t>
            </a:r>
            <a:r>
              <a:rPr lang="en-US" b="1" dirty="0"/>
              <a:t>ages of 3 and 10 years</a:t>
            </a:r>
            <a:r>
              <a:rPr lang="en-US" dirty="0"/>
              <a:t>.</a:t>
            </a:r>
          </a:p>
          <a:p>
            <a:r>
              <a:rPr lang="en-US" dirty="0"/>
              <a:t> As a result, the tonsils are most prominent during this period of childhood and subsequently demonstrate </a:t>
            </a:r>
            <a:r>
              <a:rPr lang="en-US" b="1" dirty="0"/>
              <a:t>age-dependent involution.</a:t>
            </a:r>
          </a:p>
        </p:txBody>
      </p:sp>
      <p:pic>
        <p:nvPicPr>
          <p:cNvPr id="5" name="Picture 4"/>
          <p:cNvPicPr>
            <a:picLocks noChangeAspect="1"/>
          </p:cNvPicPr>
          <p:nvPr/>
        </p:nvPicPr>
        <p:blipFill rotWithShape="1">
          <a:blip r:embed="rId3" cstate="print"/>
          <a:srcRect l="8844" t="16899" r="54552" b="24565"/>
          <a:stretch>
            <a:fillRect/>
          </a:stretch>
        </p:blipFill>
        <p:spPr>
          <a:xfrm>
            <a:off x="6485746" y="1385253"/>
            <a:ext cx="5622879" cy="492847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7652"/>
    </mc:Choice>
    <mc:Fallback xmlns="">
      <p:transition spd="slow" advTm="87652"/>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05" y="0"/>
            <a:ext cx="10515600" cy="1133475"/>
          </a:xfrm>
        </p:spPr>
        <p:txBody>
          <a:bodyPr/>
          <a:lstStyle/>
          <a:p>
            <a:r>
              <a:rPr lang="en-US" dirty="0"/>
              <a:t>Complications of tonsillectomy</a:t>
            </a:r>
          </a:p>
        </p:txBody>
      </p:sp>
      <p:pic>
        <p:nvPicPr>
          <p:cNvPr id="3" name="Picture 2"/>
          <p:cNvPicPr>
            <a:picLocks noChangeAspect="1"/>
          </p:cNvPicPr>
          <p:nvPr/>
        </p:nvPicPr>
        <p:blipFill rotWithShape="1">
          <a:blip r:embed="rId3" cstate="print"/>
          <a:srcRect l="19258" t="17566" r="18561" b="13355"/>
          <a:stretch>
            <a:fillRect/>
          </a:stretch>
        </p:blipFill>
        <p:spPr>
          <a:xfrm>
            <a:off x="473710" y="1133475"/>
            <a:ext cx="11371580" cy="5351145"/>
          </a:xfrm>
          <a:prstGeom prst="rect">
            <a:avLst/>
          </a:prstGeom>
          <a:ln w="12700" cmpd="sng">
            <a:solidFill>
              <a:schemeClr val="accent1">
                <a:shade val="50000"/>
              </a:schemeClr>
            </a:solidFill>
            <a:prstDash val="solid"/>
          </a:ln>
          <a:effectLst/>
        </p:spPr>
      </p:pic>
    </p:spTree>
  </p:cSld>
  <p:clrMapOvr>
    <a:masterClrMapping/>
  </p:clrMapOvr>
  <mc:AlternateContent xmlns:mc="http://schemas.openxmlformats.org/markup-compatibility/2006" xmlns:p14="http://schemas.microsoft.com/office/powerpoint/2010/main">
    <mc:Choice Requires="p14">
      <p:transition spd="slow" p14:dur="2000" advTm="261778"/>
    </mc:Choice>
    <mc:Fallback xmlns="">
      <p:transition spd="slow" advTm="261778"/>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Post-tonsillectomy hemorrhage</a:t>
            </a:r>
            <a:endParaRPr lang="en-US" dirty="0"/>
          </a:p>
        </p:txBody>
      </p:sp>
      <p:sp>
        <p:nvSpPr>
          <p:cNvPr id="3" name="Content Placeholder 2"/>
          <p:cNvSpPr>
            <a:spLocks noGrp="1"/>
          </p:cNvSpPr>
          <p:nvPr>
            <p:ph sz="quarter" idx="1"/>
          </p:nvPr>
        </p:nvSpPr>
        <p:spPr>
          <a:xfrm>
            <a:off x="402336" y="1295400"/>
            <a:ext cx="11338560" cy="5410200"/>
          </a:xfrm>
        </p:spPr>
        <p:txBody>
          <a:bodyPr>
            <a:normAutofit/>
          </a:bodyPr>
          <a:lstStyle/>
          <a:p>
            <a:r>
              <a:rPr lang="en-US" dirty="0" smtClean="0"/>
              <a:t>It’s considered a surgical emergency. </a:t>
            </a:r>
          </a:p>
          <a:p>
            <a:r>
              <a:rPr lang="en-US" dirty="0" smtClean="0"/>
              <a:t>Hemorrhage after tonsillectomy can be classified as primary or secondary. If bleeding occurs within the first 24 hours after surgery, it is referred to as a </a:t>
            </a:r>
            <a:r>
              <a:rPr lang="en-US" b="1" dirty="0" smtClean="0"/>
              <a:t>primary hemorrhage</a:t>
            </a:r>
            <a:r>
              <a:rPr lang="en-US" dirty="0" smtClean="0"/>
              <a:t>. </a:t>
            </a:r>
            <a:r>
              <a:rPr lang="en-US" b="1" dirty="0" smtClean="0"/>
              <a:t>Secondary hemorrhage </a:t>
            </a:r>
            <a:r>
              <a:rPr lang="en-US" dirty="0" smtClean="0"/>
              <a:t>risk occurs after 24 hours. </a:t>
            </a:r>
          </a:p>
          <a:p>
            <a:r>
              <a:rPr lang="en-US" dirty="0" smtClean="0"/>
              <a:t>All patients and parents of minors should be appropriately counseled pre-operatively about the risk of hemorrhage post-operatively. The risk of primary hemorrhage is 0.2-2.2%, and secondary hemorrhage is 0.1-4.8%. </a:t>
            </a:r>
          </a:p>
          <a:p>
            <a:r>
              <a:rPr lang="en-US" dirty="0" smtClean="0"/>
              <a:t> Many factors have been associated with an increase in the risk of post-tonsillectomy hemorrhage, including age &gt;5, chronic tonsillitis, and aspirin usage pre-operatively. </a:t>
            </a:r>
          </a:p>
          <a:p>
            <a:r>
              <a:rPr lang="en-US" dirty="0" smtClean="0"/>
              <a:t>In children with hemophilia or Von </a:t>
            </a:r>
            <a:r>
              <a:rPr lang="en-US" dirty="0" err="1" smtClean="0"/>
              <a:t>Willibrand</a:t>
            </a:r>
            <a:r>
              <a:rPr lang="en-US" dirty="0" smtClean="0"/>
              <a:t> Disease, rates of hemorrhage immediately after tonsillectomy are similar but are substantially higher with delayed hemorrhage. </a:t>
            </a:r>
          </a:p>
          <a:p>
            <a:r>
              <a:rPr lang="en-US" dirty="0" smtClean="0"/>
              <a:t>For patients with an increased risk of post-operative hemorrhage, evaluation of basic pre-operative laboratory values should be completed. Platelet count, hemoglobin level, and plasma clotting variables should be assessed. </a:t>
            </a:r>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DIAGNOSIS AND MANAGEMENT</a:t>
            </a:r>
            <a:endParaRPr lang="en-US" dirty="0"/>
          </a:p>
        </p:txBody>
      </p:sp>
      <p:sp>
        <p:nvSpPr>
          <p:cNvPr id="3" name="Content Placeholder 2"/>
          <p:cNvSpPr>
            <a:spLocks noGrp="1"/>
          </p:cNvSpPr>
          <p:nvPr>
            <p:ph sz="quarter" idx="1"/>
          </p:nvPr>
        </p:nvSpPr>
        <p:spPr/>
        <p:txBody>
          <a:bodyPr>
            <a:normAutofit/>
          </a:bodyPr>
          <a:lstStyle/>
          <a:p>
            <a:r>
              <a:rPr lang="en-US" dirty="0" smtClean="0"/>
              <a:t>Patients are often initially encountered in an </a:t>
            </a:r>
            <a:r>
              <a:rPr lang="en-US" b="1" dirty="0" smtClean="0"/>
              <a:t>emergency department setting</a:t>
            </a:r>
            <a:r>
              <a:rPr lang="en-US" dirty="0" smtClean="0"/>
              <a:t>. The patient should be sitting upright, with suction available for active bleeding.  </a:t>
            </a:r>
            <a:r>
              <a:rPr lang="en-US" b="1" dirty="0" smtClean="0"/>
              <a:t>Inspection</a:t>
            </a:r>
            <a:r>
              <a:rPr lang="en-US" dirty="0" smtClean="0"/>
              <a:t> of the oral cavity and </a:t>
            </a:r>
            <a:r>
              <a:rPr lang="en-US" dirty="0" err="1" smtClean="0"/>
              <a:t>oropharynx</a:t>
            </a:r>
            <a:r>
              <a:rPr lang="en-US" dirty="0" smtClean="0"/>
              <a:t> must be performed, including a thorough inspection of the </a:t>
            </a:r>
            <a:r>
              <a:rPr lang="en-US" dirty="0" err="1" smtClean="0"/>
              <a:t>tonsillar</a:t>
            </a:r>
            <a:r>
              <a:rPr lang="en-US" dirty="0" smtClean="0"/>
              <a:t> </a:t>
            </a:r>
            <a:r>
              <a:rPr lang="en-US" dirty="0" err="1" smtClean="0"/>
              <a:t>fossa</a:t>
            </a:r>
            <a:r>
              <a:rPr lang="en-US" dirty="0" smtClean="0"/>
              <a:t>. </a:t>
            </a:r>
            <a:r>
              <a:rPr lang="en-US" b="1" dirty="0" smtClean="0"/>
              <a:t>Physical exam </a:t>
            </a:r>
            <a:r>
              <a:rPr lang="en-US" dirty="0" smtClean="0"/>
              <a:t>will either reveal no active bleeding, active bleeding, or presence of a clot in the </a:t>
            </a:r>
            <a:r>
              <a:rPr lang="en-US" dirty="0" err="1" smtClean="0"/>
              <a:t>tonsillar</a:t>
            </a:r>
            <a:r>
              <a:rPr lang="en-US" dirty="0" smtClean="0"/>
              <a:t> </a:t>
            </a:r>
            <a:r>
              <a:rPr lang="en-US" dirty="0" err="1" smtClean="0"/>
              <a:t>fossa</a:t>
            </a:r>
            <a:r>
              <a:rPr lang="en-US" dirty="0" smtClean="0"/>
              <a:t>. Intravenous access should be obtained early and not delayed until the operating room theater. Patients will often need volume resuscitation. This allows for quick access should the patient's respiratory status acutely decline. </a:t>
            </a:r>
            <a:r>
              <a:rPr lang="en-US" b="1" dirty="0" smtClean="0"/>
              <a:t>Basic labs</a:t>
            </a:r>
            <a:r>
              <a:rPr lang="en-US" dirty="0" smtClean="0"/>
              <a:t>, including a hemoglobin and </a:t>
            </a:r>
            <a:r>
              <a:rPr lang="en-US" dirty="0" err="1" smtClean="0"/>
              <a:t>hematocrit</a:t>
            </a:r>
            <a:r>
              <a:rPr lang="en-US" dirty="0" smtClean="0"/>
              <a:t>, should be drawn. If there has been a significant decrease in red blood cell volume, consideration should be given regarding a transfusion. </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DIAGNOSIS AND MANAGEMENT</a:t>
            </a:r>
            <a:endParaRPr lang="en-US" dirty="0"/>
          </a:p>
        </p:txBody>
      </p:sp>
      <p:sp>
        <p:nvSpPr>
          <p:cNvPr id="3" name="Content Placeholder 2"/>
          <p:cNvSpPr>
            <a:spLocks noGrp="1"/>
          </p:cNvSpPr>
          <p:nvPr>
            <p:ph sz="quarter" idx="1"/>
          </p:nvPr>
        </p:nvSpPr>
        <p:spPr/>
        <p:txBody>
          <a:bodyPr>
            <a:normAutofit/>
          </a:bodyPr>
          <a:lstStyle/>
          <a:p>
            <a:r>
              <a:rPr lang="en-US" dirty="0" smtClean="0"/>
              <a:t>The </a:t>
            </a:r>
            <a:r>
              <a:rPr lang="en-US" u="sng" dirty="0" smtClean="0"/>
              <a:t>degree of bleeding and age </a:t>
            </a:r>
            <a:r>
              <a:rPr lang="en-US" dirty="0" smtClean="0"/>
              <a:t>will often help dictate whether a patient will need to return to the operating room for cauterization. If a patient is not actively bleeding, or there is less than 1 tablespoon, some providers choose close observation. If a patient is actively bleeding, the patient should be taken urgently for control of the hemorrhage. Until the patient is transferred to the operating room, if hemorrhaging is significant, direct pressure, either with a throat pack or gauze, should be applied to the </a:t>
            </a:r>
            <a:r>
              <a:rPr lang="en-US" dirty="0" err="1" smtClean="0"/>
              <a:t>tonsillar</a:t>
            </a:r>
            <a:r>
              <a:rPr lang="en-US" dirty="0" smtClean="0"/>
              <a:t> </a:t>
            </a:r>
            <a:r>
              <a:rPr lang="en-US" dirty="0" err="1" smtClean="0"/>
              <a:t>fossa</a:t>
            </a:r>
            <a:r>
              <a:rPr lang="en-US" dirty="0" smtClean="0"/>
              <a:t> if the patient is cooperative. </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smtClean="0"/>
              <a:t>Control of hemorrhage was historically managed with suture ligation, but suction </a:t>
            </a:r>
            <a:r>
              <a:rPr lang="en-US" dirty="0" err="1" smtClean="0"/>
              <a:t>cautery</a:t>
            </a:r>
            <a:r>
              <a:rPr lang="en-US" dirty="0" smtClean="0"/>
              <a:t> is more routinely performed today. Suction </a:t>
            </a:r>
            <a:r>
              <a:rPr lang="en-US" dirty="0" err="1" smtClean="0"/>
              <a:t>cautery</a:t>
            </a:r>
            <a:r>
              <a:rPr lang="en-US" dirty="0" smtClean="0"/>
              <a:t> results in less operating time and a decreased amount of </a:t>
            </a:r>
            <a:r>
              <a:rPr lang="en-US" dirty="0" err="1" smtClean="0"/>
              <a:t>intraoperative</a:t>
            </a:r>
            <a:r>
              <a:rPr lang="en-US" dirty="0" smtClean="0"/>
              <a:t> blood loss. If bleeding is controlled under local anesthesia, </a:t>
            </a:r>
            <a:r>
              <a:rPr lang="en-US" dirty="0" err="1" smtClean="0"/>
              <a:t>hurricaine</a:t>
            </a:r>
            <a:r>
              <a:rPr lang="en-US" dirty="0" smtClean="0"/>
              <a:t> spray (</a:t>
            </a:r>
            <a:r>
              <a:rPr lang="en-US" dirty="0" err="1" smtClean="0"/>
              <a:t>benzocaine</a:t>
            </a:r>
            <a:r>
              <a:rPr lang="en-US" dirty="0" smtClean="0"/>
              <a:t>) may be used for initial anesthetization, followed by viscous </a:t>
            </a:r>
            <a:r>
              <a:rPr lang="en-US" dirty="0" err="1" smtClean="0"/>
              <a:t>lidocaine</a:t>
            </a:r>
            <a:r>
              <a:rPr lang="en-US" dirty="0" smtClean="0"/>
              <a:t> or a local injection of </a:t>
            </a:r>
            <a:r>
              <a:rPr lang="en-US" dirty="0" err="1" smtClean="0"/>
              <a:t>lidocaine</a:t>
            </a:r>
            <a:r>
              <a:rPr lang="en-US" dirty="0" smtClean="0"/>
              <a:t>. Local cauterization may be attempted with bipolar </a:t>
            </a:r>
            <a:r>
              <a:rPr lang="en-US" dirty="0" err="1" smtClean="0"/>
              <a:t>cautery</a:t>
            </a:r>
            <a:r>
              <a:rPr lang="en-US" dirty="0" smtClean="0"/>
              <a:t> or silver nitrate. </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sz="quarter" idx="1"/>
          </p:nvPr>
        </p:nvPicPr>
        <p:blipFill>
          <a:blip r:embed="rId2" cstate="print"/>
          <a:srcRect/>
          <a:stretch>
            <a:fillRect/>
          </a:stretch>
        </p:blipFill>
        <p:spPr bwMode="auto">
          <a:xfrm>
            <a:off x="508001" y="1219200"/>
            <a:ext cx="1130126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sym typeface="+mn-ea"/>
              </a:rPr>
              <a:t>Adenoids</a:t>
            </a:r>
            <a:endParaRPr lang="en-US"/>
          </a:p>
        </p:txBody>
      </p:sp>
      <p:sp>
        <p:nvSpPr>
          <p:cNvPr id="6" name="Subtitle 5"/>
          <p:cNvSpPr>
            <a:spLocks noGrp="1"/>
          </p:cNvSpPr>
          <p:nvPr>
            <p:ph type="subTitle" idx="1"/>
          </p:nvPr>
        </p:nvSpPr>
        <p:spPr/>
        <p:txBody>
          <a:bodyPr/>
          <a:lstStyle/>
          <a:p>
            <a:r>
              <a:rPr lang="en-US" dirty="0" err="1" smtClean="0"/>
              <a:t>Hamza</a:t>
            </a:r>
            <a:r>
              <a:rPr lang="en-US" dirty="0" smtClean="0"/>
              <a:t> Al sheik Salem</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Adenoids</a:t>
            </a:r>
          </a:p>
        </p:txBody>
      </p:sp>
      <p:sp>
        <p:nvSpPr>
          <p:cNvPr id="5" name="Content Placeholder 4"/>
          <p:cNvSpPr>
            <a:spLocks noGrp="1"/>
          </p:cNvSpPr>
          <p:nvPr>
            <p:ph sz="half" idx="1"/>
          </p:nvPr>
        </p:nvSpPr>
        <p:spPr>
          <a:xfrm>
            <a:off x="838200" y="1825625"/>
            <a:ext cx="5181600" cy="4351338"/>
          </a:xfrm>
        </p:spPr>
        <p:txBody>
          <a:bodyPr>
            <a:normAutofit/>
          </a:bodyPr>
          <a:lstStyle/>
          <a:p>
            <a:r>
              <a:rPr lang="en-US" dirty="0"/>
              <a:t>The adenoid tissue is positioned in the midline of the posterior nasopharyngeal wall immediately inferior to the rostrum of the sphenoid. </a:t>
            </a:r>
          </a:p>
          <a:p>
            <a:endParaRPr lang="en-US" dirty="0"/>
          </a:p>
          <a:p>
            <a:r>
              <a:rPr lang="en-US" dirty="0"/>
              <a:t>It makes up the most rostral portion of the pharyngeal lymphoid tissue termed Waldeyer’s ring. </a:t>
            </a:r>
          </a:p>
        </p:txBody>
      </p:sp>
      <p:sp>
        <p:nvSpPr>
          <p:cNvPr id="6" name="Content Placeholder 5"/>
          <p:cNvSpPr>
            <a:spLocks noGrp="1"/>
          </p:cNvSpPr>
          <p:nvPr>
            <p:ph sz="half" idx="2"/>
          </p:nvPr>
        </p:nvSpPr>
        <p:spPr/>
        <p:txBody>
          <a:bodyPr>
            <a:normAutofit/>
          </a:bodyPr>
          <a:lstStyle/>
          <a:p>
            <a:endParaRPr lang="en-US"/>
          </a:p>
        </p:txBody>
      </p:sp>
      <p:pic>
        <p:nvPicPr>
          <p:cNvPr id="4" name="Picture 3"/>
          <p:cNvPicPr>
            <a:picLocks noChangeAspect="1"/>
          </p:cNvPicPr>
          <p:nvPr/>
        </p:nvPicPr>
        <p:blipFill rotWithShape="1">
          <a:blip r:embed="rId2" cstate="print"/>
          <a:srcRect l="19478" t="37407" r="47276" b="15207"/>
          <a:stretch>
            <a:fillRect/>
          </a:stretch>
        </p:blipFill>
        <p:spPr>
          <a:xfrm>
            <a:off x="6172200" y="1765416"/>
            <a:ext cx="5580302" cy="4471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999"/>
    </mc:Choice>
    <mc:Fallback xmlns="">
      <p:transition spd="slow" advTm="32999"/>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Adenoids</a:t>
            </a:r>
          </a:p>
        </p:txBody>
      </p:sp>
      <p:pic>
        <p:nvPicPr>
          <p:cNvPr id="7" name="Picture 6"/>
          <p:cNvPicPr>
            <a:picLocks noChangeAspect="1"/>
          </p:cNvPicPr>
          <p:nvPr/>
        </p:nvPicPr>
        <p:blipFill rotWithShape="1">
          <a:blip r:embed="rId3" cstate="print"/>
          <a:srcRect l="21492" t="19288" r="22873" b="7242"/>
          <a:stretch>
            <a:fillRect/>
          </a:stretch>
        </p:blipFill>
        <p:spPr>
          <a:xfrm>
            <a:off x="3725839" y="518616"/>
            <a:ext cx="8134066" cy="603917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53892"/>
    </mc:Choice>
    <mc:Fallback xmlns="">
      <p:transition spd="slow" advTm="53892"/>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l="15448" t="19686" r="48172" b="18392"/>
          <a:stretch>
            <a:fillRect/>
          </a:stretch>
        </p:blipFill>
        <p:spPr>
          <a:xfrm>
            <a:off x="395784" y="764274"/>
            <a:ext cx="5158855" cy="5349923"/>
          </a:xfrm>
          <a:prstGeom prst="rect">
            <a:avLst/>
          </a:prstGeom>
        </p:spPr>
      </p:pic>
      <p:pic>
        <p:nvPicPr>
          <p:cNvPr id="7" name="Picture 6"/>
          <p:cNvPicPr>
            <a:picLocks noChangeAspect="1"/>
          </p:cNvPicPr>
          <p:nvPr/>
        </p:nvPicPr>
        <p:blipFill rotWithShape="1">
          <a:blip r:embed="rId4" cstate="print"/>
          <a:srcRect l="51716" t="26656" r="22426" b="6048"/>
          <a:stretch>
            <a:fillRect/>
          </a:stretch>
        </p:blipFill>
        <p:spPr>
          <a:xfrm>
            <a:off x="6305266" y="764274"/>
            <a:ext cx="4380931" cy="53499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9335"/>
    </mc:Choice>
    <mc:Fallback xmlns="">
      <p:transition spd="slow" advTm="18933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Relevant anatomy (Palatine Tonsils)</a:t>
            </a:r>
          </a:p>
        </p:txBody>
      </p:sp>
      <p:sp>
        <p:nvSpPr>
          <p:cNvPr id="3" name="Content Placeholder 2"/>
          <p:cNvSpPr>
            <a:spLocks noGrp="1"/>
          </p:cNvSpPr>
          <p:nvPr>
            <p:ph sz="half" idx="1"/>
          </p:nvPr>
        </p:nvSpPr>
        <p:spPr>
          <a:xfrm>
            <a:off x="232410" y="1235075"/>
            <a:ext cx="5755005" cy="5166360"/>
          </a:xfrm>
        </p:spPr>
        <p:txBody>
          <a:bodyPr>
            <a:noAutofit/>
          </a:bodyPr>
          <a:lstStyle/>
          <a:p>
            <a:r>
              <a:rPr lang="en-US" sz="2400" b="1" dirty="0">
                <a:solidFill>
                  <a:srgbClr val="FF0000"/>
                </a:solidFill>
              </a:rPr>
              <a:t>Blood supply :</a:t>
            </a:r>
            <a:r>
              <a:rPr lang="en-US" sz="2400" dirty="0"/>
              <a:t> </a:t>
            </a:r>
          </a:p>
          <a:p>
            <a:pPr lvl="1"/>
            <a:r>
              <a:rPr lang="en-US" dirty="0"/>
              <a:t>Main blood supply :</a:t>
            </a:r>
          </a:p>
          <a:p>
            <a:pPr lvl="2"/>
            <a:r>
              <a:rPr lang="en-US" b="1" dirty="0"/>
              <a:t>The tonsillar branch of the facial artery</a:t>
            </a:r>
          </a:p>
          <a:p>
            <a:pPr lvl="1"/>
            <a:r>
              <a:rPr lang="en-US" dirty="0"/>
              <a:t>other contributers </a:t>
            </a:r>
          </a:p>
          <a:p>
            <a:pPr lvl="2"/>
            <a:r>
              <a:rPr lang="en-US" sz="1800" dirty="0"/>
              <a:t>The ascending pharyngeal</a:t>
            </a:r>
          </a:p>
          <a:p>
            <a:pPr lvl="2"/>
            <a:r>
              <a:rPr lang="en-US" sz="1800" dirty="0"/>
              <a:t>descending palatine </a:t>
            </a:r>
          </a:p>
          <a:p>
            <a:pPr lvl="2"/>
            <a:r>
              <a:rPr lang="en-US" sz="1800" dirty="0"/>
              <a:t>the dorsal lingual branch of the lingual artery also contribute. </a:t>
            </a:r>
          </a:p>
          <a:p>
            <a:pPr lvl="2"/>
            <a:endParaRPr lang="en-US" sz="1800" dirty="0"/>
          </a:p>
          <a:p>
            <a:pPr lvl="0"/>
            <a:r>
              <a:rPr lang="en-US" sz="2520" b="1" dirty="0">
                <a:solidFill>
                  <a:srgbClr val="D4A000"/>
                </a:solidFill>
                <a:sym typeface="+mn-ea"/>
              </a:rPr>
              <a:t>The nerve supply </a:t>
            </a:r>
            <a:endParaRPr lang="en-US" sz="2520" b="1" dirty="0"/>
          </a:p>
          <a:p>
            <a:pPr lvl="1"/>
            <a:r>
              <a:rPr lang="en-US" dirty="0">
                <a:sym typeface="+mn-ea"/>
              </a:rPr>
              <a:t>Mainly from </a:t>
            </a:r>
            <a:r>
              <a:rPr lang="en-US" b="1" dirty="0">
                <a:sym typeface="+mn-ea"/>
              </a:rPr>
              <a:t>CN IX </a:t>
            </a:r>
          </a:p>
          <a:p>
            <a:pPr lvl="1"/>
            <a:r>
              <a:rPr lang="en-US" dirty="0">
                <a:sym typeface="+mn-ea"/>
              </a:rPr>
              <a:t>Some branches of </a:t>
            </a:r>
            <a:r>
              <a:rPr lang="en-US" b="1" dirty="0">
                <a:sym typeface="+mn-ea"/>
              </a:rPr>
              <a:t>lesser palatine nerve </a:t>
            </a:r>
            <a:r>
              <a:rPr lang="en-US" dirty="0">
                <a:sym typeface="+mn-ea"/>
              </a:rPr>
              <a:t>via the sphenopalatine ganglion. </a:t>
            </a:r>
            <a:endParaRPr lang="en-US" dirty="0"/>
          </a:p>
          <a:p>
            <a:pPr lvl="0"/>
            <a:endParaRPr lang="en-US" sz="2520" dirty="0"/>
          </a:p>
          <a:p>
            <a:endParaRPr lang="en-US" sz="2200" dirty="0"/>
          </a:p>
        </p:txBody>
      </p:sp>
      <p:sp>
        <p:nvSpPr>
          <p:cNvPr id="4" name="Content Placeholder 3"/>
          <p:cNvSpPr>
            <a:spLocks noGrp="1"/>
          </p:cNvSpPr>
          <p:nvPr>
            <p:ph sz="half" idx="2"/>
          </p:nvPr>
        </p:nvSpPr>
        <p:spPr/>
        <p:txBody>
          <a:bodyPr>
            <a:normAutofit/>
          </a:bodyPr>
          <a:lstStyle/>
          <a:p>
            <a:endParaRPr lang="en-US"/>
          </a:p>
        </p:txBody>
      </p:sp>
      <p:pic>
        <p:nvPicPr>
          <p:cNvPr id="6" name="Picture 5"/>
          <p:cNvPicPr>
            <a:picLocks noChangeAspect="1"/>
          </p:cNvPicPr>
          <p:nvPr/>
        </p:nvPicPr>
        <p:blipFill rotWithShape="1">
          <a:blip r:embed="rId3" cstate="print"/>
          <a:srcRect l="5485" t="14111" r="58918" b="31334"/>
          <a:stretch>
            <a:fillRect/>
          </a:stretch>
        </p:blipFill>
        <p:spPr>
          <a:xfrm>
            <a:off x="6346190" y="1299888"/>
            <a:ext cx="5846624" cy="503765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145002"/>
    </mc:Choice>
    <mc:Fallback xmlns="">
      <p:transition spd="slow" advTm="145002"/>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Microscopic Anatomy</a:t>
            </a:r>
          </a:p>
        </p:txBody>
      </p:sp>
      <p:sp>
        <p:nvSpPr>
          <p:cNvPr id="3" name="Content Placeholder 2"/>
          <p:cNvSpPr>
            <a:spLocks noGrp="1"/>
          </p:cNvSpPr>
          <p:nvPr>
            <p:ph sz="half" idx="1"/>
          </p:nvPr>
        </p:nvSpPr>
        <p:spPr>
          <a:xfrm>
            <a:off x="838200" y="1825625"/>
            <a:ext cx="5181600" cy="4351338"/>
          </a:xfrm>
        </p:spPr>
        <p:txBody>
          <a:bodyPr>
            <a:normAutofit lnSpcReduction="10000"/>
          </a:bodyPr>
          <a:lstStyle/>
          <a:p>
            <a:r>
              <a:rPr lang="en-US" dirty="0"/>
              <a:t>Covered by respiratory epithelium (pseudostratified ciliated columnar epithelium). </a:t>
            </a:r>
          </a:p>
          <a:p>
            <a:r>
              <a:rPr lang="en-US" dirty="0"/>
              <a:t>Non-encapsulated (harder to remove). </a:t>
            </a:r>
          </a:p>
          <a:p>
            <a:r>
              <a:rPr lang="en-US" dirty="0"/>
              <a:t>Lymphatic parenchyma is organized into follicles </a:t>
            </a:r>
            <a:r>
              <a:rPr lang="en-US" dirty="0" err="1"/>
              <a:t>Sero</a:t>
            </a:r>
            <a:r>
              <a:rPr lang="en-US" dirty="0"/>
              <a:t>-mucous glands lie within the connective tissue. </a:t>
            </a:r>
          </a:p>
          <a:p>
            <a:r>
              <a:rPr lang="en-US" dirty="0"/>
              <a:t>Germinal centers produce antibodies. </a:t>
            </a:r>
          </a:p>
          <a:p>
            <a:endParaRPr lang="en-US" dirty="0"/>
          </a:p>
        </p:txBody>
      </p:sp>
      <p:pic>
        <p:nvPicPr>
          <p:cNvPr id="5" name="Content Placeholder 4"/>
          <p:cNvPicPr>
            <a:picLocks noGrp="1" noChangeAspect="1"/>
          </p:cNvPicPr>
          <p:nvPr>
            <p:ph sz="half" idx="2"/>
          </p:nvPr>
        </p:nvPicPr>
        <p:blipFill>
          <a:blip r:embed="rId2" cstate="print"/>
          <a:stretch>
            <a:fillRect/>
          </a:stretch>
        </p:blipFill>
        <p:spPr>
          <a:xfrm>
            <a:off x="7001300" y="655220"/>
            <a:ext cx="4598159" cy="2969312"/>
          </a:xfrm>
          <a:prstGeom prst="rect">
            <a:avLst/>
          </a:prstGeom>
        </p:spPr>
      </p:pic>
      <p:pic>
        <p:nvPicPr>
          <p:cNvPr id="6" name="Picture 5"/>
          <p:cNvPicPr>
            <a:picLocks noChangeAspect="1"/>
          </p:cNvPicPr>
          <p:nvPr/>
        </p:nvPicPr>
        <p:blipFill>
          <a:blip r:embed="rId3" cstate="print"/>
          <a:stretch>
            <a:fillRect/>
          </a:stretch>
        </p:blipFill>
        <p:spPr>
          <a:xfrm>
            <a:off x="6951190" y="3624532"/>
            <a:ext cx="4698378" cy="30518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567"/>
    </mc:Choice>
    <mc:Fallback xmlns="">
      <p:transition spd="slow" advTm="65567"/>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Adenoid Function -   Adenoid through out life</a:t>
            </a:r>
          </a:p>
        </p:txBody>
      </p:sp>
      <p:sp>
        <p:nvSpPr>
          <p:cNvPr id="3" name="Content Placeholder 2"/>
          <p:cNvSpPr>
            <a:spLocks noGrp="1"/>
          </p:cNvSpPr>
          <p:nvPr>
            <p:ph sz="half" idx="1"/>
          </p:nvPr>
        </p:nvSpPr>
        <p:spPr>
          <a:xfrm>
            <a:off x="838200" y="1825625"/>
            <a:ext cx="5181600" cy="4351338"/>
          </a:xfrm>
          <a:ln w="28575">
            <a:solidFill>
              <a:srgbClr val="C00000"/>
            </a:solidFill>
          </a:ln>
        </p:spPr>
        <p:txBody>
          <a:bodyPr>
            <a:normAutofit fontScale="85000" lnSpcReduction="20000"/>
          </a:bodyPr>
          <a:lstStyle/>
          <a:p>
            <a:endParaRPr lang="en-US" dirty="0"/>
          </a:p>
          <a:p>
            <a:r>
              <a:rPr lang="en-US" dirty="0"/>
              <a:t>50 – 65% of its lymphocytes are B-cells. </a:t>
            </a:r>
          </a:p>
          <a:p>
            <a:r>
              <a:rPr lang="en-US" dirty="0"/>
              <a:t>Involved in secretory immunity (immunoglobulins). </a:t>
            </a:r>
          </a:p>
          <a:p>
            <a:endParaRPr lang="sv-SE" dirty="0"/>
          </a:p>
          <a:p>
            <a:r>
              <a:rPr lang="sv-SE" dirty="0"/>
              <a:t>Produces IgA, IgG, IgM, IgD </a:t>
            </a:r>
          </a:p>
          <a:p>
            <a:endParaRPr lang="en-US" dirty="0"/>
          </a:p>
          <a:p>
            <a:r>
              <a:rPr lang="en-US" dirty="0"/>
              <a:t>Although it contributes to the mucosal immunity of the upper aero digestive tract, no major immunodeficiency results from adenoidectomy. </a:t>
            </a:r>
          </a:p>
          <a:p>
            <a:endParaRPr lang="en-US" dirty="0"/>
          </a:p>
        </p:txBody>
      </p:sp>
      <p:sp>
        <p:nvSpPr>
          <p:cNvPr id="4" name="Content Placeholder 3"/>
          <p:cNvSpPr>
            <a:spLocks noGrp="1"/>
          </p:cNvSpPr>
          <p:nvPr>
            <p:ph sz="half" idx="2"/>
          </p:nvPr>
        </p:nvSpPr>
        <p:spPr>
          <a:ln w="28575">
            <a:solidFill>
              <a:srgbClr val="C00000"/>
            </a:solidFill>
          </a:ln>
        </p:spPr>
        <p:txBody>
          <a:bodyPr>
            <a:normAutofit fontScale="85000" lnSpcReduction="20000"/>
          </a:bodyPr>
          <a:lstStyle/>
          <a:p>
            <a:endParaRPr lang="en-US" dirty="0"/>
          </a:p>
          <a:p>
            <a:r>
              <a:rPr lang="en-US" dirty="0"/>
              <a:t>Can be identified at 4 – 6 weeks of gestation </a:t>
            </a:r>
          </a:p>
          <a:p>
            <a:r>
              <a:rPr lang="en-US" dirty="0"/>
              <a:t>They are present at birth and start growing rapidly, usually become symptomatic by 18 – 24 months </a:t>
            </a:r>
          </a:p>
          <a:p>
            <a:r>
              <a:rPr lang="en-US" dirty="0"/>
              <a:t>Snoring </a:t>
            </a:r>
          </a:p>
          <a:p>
            <a:r>
              <a:rPr lang="en-US" dirty="0"/>
              <a:t>Nasal airway obstruction </a:t>
            </a:r>
          </a:p>
          <a:p>
            <a:r>
              <a:rPr lang="en-US" dirty="0"/>
              <a:t>They usually stop growing by age 5 – 7 </a:t>
            </a:r>
          </a:p>
          <a:p>
            <a:r>
              <a:rPr lang="en-US" dirty="0"/>
              <a:t>Involution and atrophy at age of 8 – 10 years and by the teenage years they become asymptomatic </a:t>
            </a:r>
          </a:p>
          <a:p>
            <a:r>
              <a:rPr lang="en-US" dirty="0"/>
              <a:t>They are rarely seen in adults.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12770"/>
    </mc:Choice>
    <mc:Fallback xmlns="">
      <p:transition spd="slow" advTm="11277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adenoid hypertrophy</a:t>
            </a:r>
          </a:p>
        </p:txBody>
      </p:sp>
      <p:sp>
        <p:nvSpPr>
          <p:cNvPr id="3" name="Content Placeholder 2"/>
          <p:cNvSpPr>
            <a:spLocks noGrp="1"/>
          </p:cNvSpPr>
          <p:nvPr>
            <p:ph sz="half" idx="1"/>
          </p:nvPr>
        </p:nvSpPr>
        <p:spPr>
          <a:xfrm>
            <a:off x="838200" y="1825625"/>
            <a:ext cx="5181600" cy="4351338"/>
          </a:xfrm>
        </p:spPr>
        <p:txBody>
          <a:bodyPr>
            <a:normAutofit fontScale="77500" lnSpcReduction="20000"/>
          </a:bodyPr>
          <a:lstStyle/>
          <a:p>
            <a:r>
              <a:rPr lang="en-US" dirty="0"/>
              <a:t>Infectious and inflammatory processes probably induce a hypertrophy/hyperplasia of the lymphatic tissue. </a:t>
            </a:r>
          </a:p>
          <a:p>
            <a:r>
              <a:rPr lang="en-US" dirty="0"/>
              <a:t>Exposure to smoke/pollution has been implicated.</a:t>
            </a:r>
          </a:p>
          <a:p>
            <a:r>
              <a:rPr lang="en-US" dirty="0"/>
              <a:t>Associated with: </a:t>
            </a:r>
          </a:p>
          <a:p>
            <a:pPr>
              <a:buFont typeface="Wingdings" panose="05000000000000000000" pitchFamily="2" charset="2"/>
              <a:buChar char="ü"/>
            </a:pPr>
            <a:r>
              <a:rPr lang="en-US" dirty="0"/>
              <a:t>Snoring/sleep apnea </a:t>
            </a:r>
          </a:p>
          <a:p>
            <a:pPr>
              <a:buFont typeface="Wingdings" panose="05000000000000000000" pitchFamily="2" charset="2"/>
              <a:buChar char="ü"/>
            </a:pPr>
            <a:r>
              <a:rPr lang="en-US" dirty="0"/>
              <a:t>Mouth breathing </a:t>
            </a:r>
          </a:p>
          <a:p>
            <a:pPr>
              <a:buFont typeface="Wingdings" panose="05000000000000000000" pitchFamily="2" charset="2"/>
              <a:buChar char="ü"/>
            </a:pPr>
            <a:r>
              <a:rPr lang="en-US" dirty="0"/>
              <a:t>Rhinorrhea </a:t>
            </a:r>
          </a:p>
          <a:p>
            <a:pPr>
              <a:buFont typeface="Wingdings" panose="05000000000000000000" pitchFamily="2" charset="2"/>
              <a:buChar char="ü"/>
            </a:pPr>
            <a:r>
              <a:rPr lang="en-US" dirty="0"/>
              <a:t>Craniofacial growth abnormalities </a:t>
            </a:r>
          </a:p>
          <a:p>
            <a:pPr>
              <a:buFont typeface="Wingdings" panose="05000000000000000000" pitchFamily="2" charset="2"/>
              <a:buChar char="ü"/>
            </a:pPr>
            <a:r>
              <a:rPr lang="en-US" dirty="0"/>
              <a:t>Recurrent otitis media </a:t>
            </a:r>
          </a:p>
          <a:p>
            <a:pPr>
              <a:buFont typeface="Wingdings" panose="05000000000000000000" pitchFamily="2" charset="2"/>
              <a:buChar char="ü"/>
            </a:pPr>
            <a:r>
              <a:rPr lang="en-US" dirty="0"/>
              <a:t>Chronic rhinosinusitis </a:t>
            </a:r>
          </a:p>
          <a:p>
            <a:endParaRPr lang="en-US" dirty="0"/>
          </a:p>
        </p:txBody>
      </p:sp>
      <p:pic>
        <p:nvPicPr>
          <p:cNvPr id="5" name="Content Placeholder 4"/>
          <p:cNvPicPr>
            <a:picLocks noGrp="1" noChangeAspect="1"/>
          </p:cNvPicPr>
          <p:nvPr>
            <p:ph sz="half" idx="2"/>
          </p:nvPr>
        </p:nvPicPr>
        <p:blipFill>
          <a:blip r:embed="rId2" cstate="print"/>
          <a:stretch>
            <a:fillRect/>
          </a:stretch>
        </p:blipFill>
        <p:spPr>
          <a:xfrm>
            <a:off x="6782936" y="2149239"/>
            <a:ext cx="4830171" cy="37545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402"/>
    </mc:Choice>
    <mc:Fallback xmlns="">
      <p:transition spd="slow" advTm="33402"/>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Clinical symptoms</a:t>
            </a:r>
          </a:p>
        </p:txBody>
      </p:sp>
      <p:pic>
        <p:nvPicPr>
          <p:cNvPr id="6" name="Picture 5"/>
          <p:cNvPicPr>
            <a:picLocks noChangeAspect="1"/>
          </p:cNvPicPr>
          <p:nvPr/>
        </p:nvPicPr>
        <p:blipFill rotWithShape="1">
          <a:blip r:embed="rId3" cstate="print"/>
          <a:srcRect l="15559" t="27452" r="42575" b="13017"/>
          <a:stretch>
            <a:fillRect/>
          </a:stretch>
        </p:blipFill>
        <p:spPr>
          <a:xfrm>
            <a:off x="838200" y="1856096"/>
            <a:ext cx="5104263" cy="4080681"/>
          </a:xfrm>
          <a:prstGeom prst="rect">
            <a:avLst/>
          </a:prstGeom>
        </p:spPr>
      </p:pic>
      <p:pic>
        <p:nvPicPr>
          <p:cNvPr id="7" name="Picture 6"/>
          <p:cNvPicPr>
            <a:picLocks noChangeAspect="1"/>
          </p:cNvPicPr>
          <p:nvPr/>
        </p:nvPicPr>
        <p:blipFill rotWithShape="1">
          <a:blip r:embed="rId4" cstate="print"/>
          <a:srcRect l="15448" t="27651" r="46940" b="16999"/>
          <a:stretch>
            <a:fillRect/>
          </a:stretch>
        </p:blipFill>
        <p:spPr>
          <a:xfrm>
            <a:off x="6196083" y="1856096"/>
            <a:ext cx="4932048" cy="4080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019"/>
    </mc:Choice>
    <mc:Fallback xmlns="">
      <p:transition spd="slow" advTm="136019"/>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Adenoid face</a:t>
            </a:r>
          </a:p>
        </p:txBody>
      </p:sp>
      <p:pic>
        <p:nvPicPr>
          <p:cNvPr id="3" name="Picture 2"/>
          <p:cNvPicPr>
            <a:picLocks noChangeAspect="1"/>
          </p:cNvPicPr>
          <p:nvPr/>
        </p:nvPicPr>
        <p:blipFill rotWithShape="1">
          <a:blip r:embed="rId3" cstate="print"/>
          <a:srcRect l="15336" t="27053" r="39664" b="12619"/>
          <a:stretch>
            <a:fillRect/>
          </a:stretch>
        </p:blipFill>
        <p:spPr>
          <a:xfrm>
            <a:off x="4735771" y="1690688"/>
            <a:ext cx="6933064" cy="471011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cstate="print"/>
          <a:srcRect l="25858" t="24465" r="56791" b="34918"/>
          <a:stretch>
            <a:fillRect/>
          </a:stretch>
        </p:blipFill>
        <p:spPr>
          <a:xfrm>
            <a:off x="712588" y="1949996"/>
            <a:ext cx="3381741" cy="445080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3028"/>
    </mc:Choice>
    <mc:Fallback xmlns="">
      <p:transition spd="slow" advTm="83028"/>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Dental malocclusion </a:t>
            </a:r>
          </a:p>
        </p:txBody>
      </p:sp>
      <p:pic>
        <p:nvPicPr>
          <p:cNvPr id="3" name="Picture 2"/>
          <p:cNvPicPr>
            <a:picLocks noChangeAspect="1"/>
          </p:cNvPicPr>
          <p:nvPr/>
        </p:nvPicPr>
        <p:blipFill rotWithShape="1">
          <a:blip r:embed="rId2" cstate="print"/>
          <a:srcRect l="23731" t="39000" r="38545" b="5252"/>
          <a:stretch>
            <a:fillRect/>
          </a:stretch>
        </p:blipFill>
        <p:spPr>
          <a:xfrm>
            <a:off x="2470245" y="1567859"/>
            <a:ext cx="6073254" cy="5046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405"/>
    </mc:Choice>
    <mc:Fallback xmlns="">
      <p:transition spd="slow" advTm="54405"/>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a:t>
            </a:r>
            <a:br>
              <a:rPr lang="en-US" dirty="0"/>
            </a:br>
            <a:r>
              <a:rPr lang="en-US" dirty="0"/>
              <a:t>Nasopharyngoscopy</a:t>
            </a:r>
          </a:p>
        </p:txBody>
      </p:sp>
      <p:sp>
        <p:nvSpPr>
          <p:cNvPr id="3" name="Content Placeholder 2"/>
          <p:cNvSpPr>
            <a:spLocks noGrp="1"/>
          </p:cNvSpPr>
          <p:nvPr>
            <p:ph sz="half" idx="1"/>
          </p:nvPr>
        </p:nvSpPr>
        <p:spPr>
          <a:xfrm>
            <a:off x="838200" y="1825625"/>
            <a:ext cx="5181600" cy="4351338"/>
          </a:xfrm>
        </p:spPr>
        <p:txBody>
          <a:bodyPr>
            <a:normAutofit/>
          </a:bodyPr>
          <a:lstStyle/>
          <a:p>
            <a:r>
              <a:rPr lang="en-US" dirty="0">
                <a:latin typeface="Franklin Gothic Book" panose="020B0503020102020204" pitchFamily="34" charset="0"/>
              </a:rPr>
              <a:t>Gold standard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Adenoid size can be grading: </a:t>
            </a:r>
          </a:p>
          <a:p>
            <a:pPr marL="0" indent="0">
              <a:buNone/>
            </a:pPr>
            <a:r>
              <a:rPr lang="en-US" sz="2000" dirty="0">
                <a:latin typeface="Wingdings" panose="05000000000000000000" pitchFamily="2" charset="2"/>
              </a:rPr>
              <a:t></a:t>
            </a:r>
            <a:r>
              <a:rPr lang="en-US" sz="2400" dirty="0">
                <a:latin typeface="Franklin Gothic Book" panose="020B0503020102020204" pitchFamily="34" charset="0"/>
              </a:rPr>
              <a:t>1+, 2+, 3+, or 4+ (25%, 50%, 75%, 100% of </a:t>
            </a:r>
            <a:r>
              <a:rPr lang="en-US" sz="2400" dirty="0" err="1">
                <a:latin typeface="Franklin Gothic Book" panose="020B0503020102020204" pitchFamily="34" charset="0"/>
              </a:rPr>
              <a:t>choanal</a:t>
            </a:r>
            <a:r>
              <a:rPr lang="en-US" sz="2400" dirty="0">
                <a:latin typeface="Franklin Gothic Book" panose="020B0503020102020204" pitchFamily="34" charset="0"/>
              </a:rPr>
              <a:t> </a:t>
            </a:r>
            <a:r>
              <a:rPr lang="en-US" sz="2400" dirty="0" err="1">
                <a:latin typeface="Franklin Gothic Book" panose="020B0503020102020204" pitchFamily="34" charset="0"/>
              </a:rPr>
              <a:t>obs</a:t>
            </a:r>
            <a:r>
              <a:rPr lang="en-US" sz="2400" dirty="0">
                <a:latin typeface="Franklin Gothic Book" panose="020B0503020102020204" pitchFamily="34" charset="0"/>
              </a:rPr>
              <a:t>)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High correlation with obstructive symptoms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Dynamic assessment </a:t>
            </a:r>
          </a:p>
          <a:p>
            <a:endParaRPr lang="en-US" dirty="0"/>
          </a:p>
        </p:txBody>
      </p:sp>
      <p:pic>
        <p:nvPicPr>
          <p:cNvPr id="5" name="Content Placeholder 4"/>
          <p:cNvPicPr>
            <a:picLocks noGrp="1" noChangeAspect="1"/>
          </p:cNvPicPr>
          <p:nvPr>
            <p:ph sz="half" idx="2"/>
          </p:nvPr>
        </p:nvPicPr>
        <p:blipFill>
          <a:blip r:embed="rId2" cstate="print"/>
          <a:stretch>
            <a:fillRect/>
          </a:stretch>
        </p:blipFill>
        <p:spPr>
          <a:xfrm>
            <a:off x="6472451" y="1825625"/>
            <a:ext cx="5181600" cy="34491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421"/>
    </mc:Choice>
    <mc:Fallback xmlns="">
      <p:transition spd="slow" advTm="62421"/>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a:t>
            </a:r>
            <a:br>
              <a:rPr lang="en-US" dirty="0"/>
            </a:br>
            <a:r>
              <a:rPr lang="en-US" dirty="0"/>
              <a:t>Imaging</a:t>
            </a:r>
          </a:p>
        </p:txBody>
      </p:sp>
      <p:sp>
        <p:nvSpPr>
          <p:cNvPr id="3" name="Content Placeholder 2"/>
          <p:cNvSpPr>
            <a:spLocks noGrp="1"/>
          </p:cNvSpPr>
          <p:nvPr>
            <p:ph sz="half" idx="1"/>
          </p:nvPr>
        </p:nvSpPr>
        <p:spPr>
          <a:xfrm>
            <a:off x="838200" y="1825625"/>
            <a:ext cx="5181600" cy="4351338"/>
          </a:xfrm>
        </p:spPr>
        <p:txBody>
          <a:bodyPr>
            <a:normAutofit fontScale="47500" lnSpcReduction="20000"/>
          </a:bodyPr>
          <a:lstStyle/>
          <a:p>
            <a:pPr marL="0" indent="0">
              <a:buNone/>
            </a:pPr>
            <a:r>
              <a:rPr lang="en-US" sz="4400" dirty="0">
                <a:latin typeface="Franklin Gothic Book" panose="020B0503020102020204" pitchFamily="34" charset="0"/>
              </a:rPr>
              <a:t>Lateral X-ray of the skull isn’t necessary in all patients. </a:t>
            </a: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The history and symptoms are more important than the imaging studies. </a:t>
            </a: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Those with significant tonsillar hypertrophy most likely require surgical intervention </a:t>
            </a: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If needed, nasopharyngoscopy should be the initial method used to evaluate adenoid hypertrophy. </a:t>
            </a: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Intolerance to nasopharyngoscopy + obstructive symptoms + NO evident physical findings </a:t>
            </a:r>
            <a:r>
              <a:rPr lang="en-US" sz="4400" dirty="0">
                <a:latin typeface="Wingdings" panose="05000000000000000000" pitchFamily="2" charset="2"/>
              </a:rPr>
              <a:t> </a:t>
            </a:r>
            <a:r>
              <a:rPr lang="en-US" sz="4400" dirty="0">
                <a:latin typeface="Franklin Gothic Book" panose="020B0503020102020204" pitchFamily="34" charset="0"/>
              </a:rPr>
              <a:t>X-ray </a:t>
            </a: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CT scan / MRI if there is another indication </a:t>
            </a:r>
          </a:p>
          <a:p>
            <a:endParaRPr lang="en-US" dirty="0"/>
          </a:p>
        </p:txBody>
      </p:sp>
      <p:sp>
        <p:nvSpPr>
          <p:cNvPr id="4" name="Content Placeholder 3"/>
          <p:cNvSpPr>
            <a:spLocks noGrp="1"/>
          </p:cNvSpPr>
          <p:nvPr>
            <p:ph sz="half" idx="2"/>
          </p:nvPr>
        </p:nvSpPr>
        <p:spPr/>
        <p:txBody>
          <a:bodyPr>
            <a:normAutofit fontScale="47500" lnSpcReduction="20000"/>
          </a:bodyPr>
          <a:lstStyle/>
          <a:p>
            <a:endParaRPr lang="en-US"/>
          </a:p>
        </p:txBody>
      </p:sp>
      <p:pic>
        <p:nvPicPr>
          <p:cNvPr id="6" name="Picture 5"/>
          <p:cNvPicPr>
            <a:picLocks noChangeAspect="1"/>
          </p:cNvPicPr>
          <p:nvPr/>
        </p:nvPicPr>
        <p:blipFill rotWithShape="1">
          <a:blip r:embed="rId2" cstate="print"/>
          <a:srcRect l="52388" t="26456" r="23992" b="26158"/>
          <a:stretch>
            <a:fillRect/>
          </a:stretch>
        </p:blipFill>
        <p:spPr>
          <a:xfrm>
            <a:off x="6172200" y="1027906"/>
            <a:ext cx="5278272" cy="5372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875"/>
    </mc:Choice>
    <mc:Fallback xmlns="">
      <p:transition spd="slow" advTm="101875"/>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Adenoidectomy </a:t>
            </a:r>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a:latin typeface="Franklin Gothic Book" panose="020B0503020102020204" pitchFamily="34" charset="0"/>
              </a:rPr>
              <a:t>Usually associated with other surgical procedures like tonsillectomy or tympanostomy tube placement.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Tonsillectomy &amp; adenoidectomy is the most common major surgical procedure in the United States.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When performed alone, it´s usually done as an outpatient procedure.</a:t>
            </a:r>
          </a:p>
          <a:p>
            <a:pPr marL="0" indent="0">
              <a:buNone/>
            </a:pPr>
            <a:r>
              <a:rPr lang="en-US" sz="2400" dirty="0">
                <a:latin typeface="Wingdings" panose="05000000000000000000" pitchFamily="2" charset="2"/>
              </a:rPr>
              <a:t></a:t>
            </a:r>
            <a:r>
              <a:rPr lang="en-US" dirty="0">
                <a:latin typeface="Franklin Gothic Book" panose="020B0503020102020204" pitchFamily="34" charset="0"/>
              </a:rPr>
              <a:t>Outpatient T&amp;A when older than 3 years of age.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Infrequently done in teenagers or older individuals.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42291"/>
    </mc:Choice>
    <mc:Fallback xmlns="">
      <p:transition spd="slow" advTm="42291"/>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Indications of adenoidectomy</a:t>
            </a:r>
          </a:p>
        </p:txBody>
      </p:sp>
      <p:sp>
        <p:nvSpPr>
          <p:cNvPr id="3" name="Content Placeholder 2"/>
          <p:cNvSpPr>
            <a:spLocks noGrp="1"/>
          </p:cNvSpPr>
          <p:nvPr>
            <p:ph idx="1"/>
          </p:nvPr>
        </p:nvSpPr>
        <p:spPr/>
        <p:txBody>
          <a:bodyPr>
            <a:normAutofit/>
          </a:bodyPr>
          <a:lstStyle/>
          <a:p>
            <a:pPr marL="0" indent="0">
              <a:buNone/>
            </a:pPr>
            <a:r>
              <a:rPr lang="en-US" sz="3200" dirty="0">
                <a:latin typeface="Franklin Gothic Book" panose="020B0503020102020204" pitchFamily="34" charset="0"/>
              </a:rPr>
              <a:t>Adenoid hypertrophy/ airway obstruction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Moderate to severe nasal obstruction/ including sleep apneas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Chronic mouth breathing/hypo nasal speech/impaired olfaction (quality of life).</a:t>
            </a:r>
            <a:br>
              <a:rPr lang="en-US" dirty="0">
                <a:latin typeface="Franklin Gothic Book" panose="020B0503020102020204" pitchFamily="34" charset="0"/>
              </a:rPr>
            </a:br>
            <a:endParaRPr lang="en-US" sz="1400" dirty="0">
              <a:solidFill>
                <a:srgbClr val="000000"/>
              </a:solidFill>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***If obstruction persists despite conservative treatment with intranasal glucocorticoids.</a:t>
            </a:r>
          </a:p>
          <a:p>
            <a:pPr marL="0" indent="0">
              <a:buNone/>
            </a:pPr>
            <a:endParaRPr lang="en-US" dirty="0">
              <a:latin typeface="Franklin Gothic Book" panose="020B0503020102020204" pitchFamily="34" charset="0"/>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62843"/>
    </mc:Choice>
    <mc:Fallback xmlns="">
      <p:transition spd="slow" advTm="6284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Relevant anatomy (Palatine Tonsils)</a:t>
            </a:r>
          </a:p>
        </p:txBody>
      </p:sp>
      <p:sp>
        <p:nvSpPr>
          <p:cNvPr id="3" name="Content Placeholder 2"/>
          <p:cNvSpPr>
            <a:spLocks noGrp="1"/>
          </p:cNvSpPr>
          <p:nvPr>
            <p:ph sz="half" idx="1"/>
          </p:nvPr>
        </p:nvSpPr>
        <p:spPr>
          <a:xfrm>
            <a:off x="232410" y="1235075"/>
            <a:ext cx="6113780" cy="5166360"/>
          </a:xfrm>
        </p:spPr>
        <p:txBody>
          <a:bodyPr>
            <a:noAutofit/>
          </a:bodyPr>
          <a:lstStyle/>
          <a:p>
            <a:pPr lvl="0"/>
            <a:r>
              <a:rPr lang="en-US" sz="2195" dirty="0">
                <a:sym typeface="+mn-ea"/>
              </a:rPr>
              <a:t>The luminal surface of the tonsil is covered by deeply </a:t>
            </a:r>
            <a:r>
              <a:rPr lang="en-US" sz="2195" dirty="0" err="1">
                <a:sym typeface="+mn-ea"/>
              </a:rPr>
              <a:t>invaginated</a:t>
            </a:r>
            <a:r>
              <a:rPr lang="en-US" sz="2195" dirty="0">
                <a:sym typeface="+mn-ea"/>
              </a:rPr>
              <a:t> </a:t>
            </a:r>
            <a:r>
              <a:rPr lang="en-US" sz="2195" b="1" dirty="0">
                <a:sym typeface="+mn-ea"/>
              </a:rPr>
              <a:t>stratified squamous epithelium</a:t>
            </a:r>
            <a:r>
              <a:rPr lang="en-US" sz="2195" dirty="0">
                <a:sym typeface="+mn-ea"/>
              </a:rPr>
              <a:t>. </a:t>
            </a:r>
            <a:endParaRPr lang="en-US" sz="2195" dirty="0"/>
          </a:p>
          <a:p>
            <a:pPr marL="0" lvl="0" indent="0">
              <a:buNone/>
            </a:pPr>
            <a:endParaRPr lang="en-US" sz="2195" dirty="0">
              <a:sym typeface="+mn-ea"/>
            </a:endParaRPr>
          </a:p>
          <a:p>
            <a:pPr lvl="0"/>
            <a:r>
              <a:rPr lang="en-US" sz="2195" dirty="0">
                <a:sym typeface="+mn-ea"/>
              </a:rPr>
              <a:t>In most people, the </a:t>
            </a:r>
            <a:r>
              <a:rPr lang="en-US" sz="2195" b="1" dirty="0">
                <a:sym typeface="+mn-ea"/>
              </a:rPr>
              <a:t>internal carotid </a:t>
            </a:r>
            <a:r>
              <a:rPr lang="en-US" sz="2195" dirty="0">
                <a:sym typeface="+mn-ea"/>
              </a:rPr>
              <a:t>artery lies </a:t>
            </a:r>
            <a:r>
              <a:rPr lang="en-US" sz="2195" b="1" dirty="0">
                <a:sym typeface="+mn-ea"/>
              </a:rPr>
              <a:t>two centimeters posterolateral </a:t>
            </a:r>
            <a:r>
              <a:rPr lang="en-US" sz="2195" dirty="0">
                <a:sym typeface="+mn-ea"/>
              </a:rPr>
              <a:t>to the deep surface of the tonsil; however in 1% of the population, it is found just deep to the </a:t>
            </a:r>
            <a:r>
              <a:rPr lang="en-US" sz="2195" b="1" dirty="0">
                <a:sym typeface="+mn-ea"/>
              </a:rPr>
              <a:t>superior constrictor muscle</a:t>
            </a:r>
            <a:r>
              <a:rPr lang="en-US" sz="2195" dirty="0">
                <a:sym typeface="+mn-ea"/>
              </a:rPr>
              <a:t>.</a:t>
            </a:r>
            <a:endParaRPr lang="en-US" sz="2195" dirty="0"/>
          </a:p>
          <a:p>
            <a:r>
              <a:rPr lang="en-US" sz="2200" dirty="0"/>
              <a:t>The base of the tonsil is separated from the underlying muscle by a dense collagenous hemi-capsule. </a:t>
            </a:r>
          </a:p>
          <a:p>
            <a:r>
              <a:rPr lang="en-US" sz="2200" dirty="0"/>
              <a:t>The parenchyma consists of numerous lymphoid follicles dispersed just beneath the epithelium of the crypts. </a:t>
            </a:r>
          </a:p>
        </p:txBody>
      </p:sp>
      <p:pic>
        <p:nvPicPr>
          <p:cNvPr id="5" name="Picture 4"/>
          <p:cNvPicPr>
            <a:picLocks noChangeAspect="1"/>
          </p:cNvPicPr>
          <p:nvPr/>
        </p:nvPicPr>
        <p:blipFill rotWithShape="1">
          <a:blip r:embed="rId3" cstate="print"/>
          <a:srcRect l="5485" t="14111" r="58918" b="31334"/>
          <a:stretch>
            <a:fillRect/>
          </a:stretch>
        </p:blipFill>
        <p:spPr>
          <a:xfrm>
            <a:off x="6345555" y="1096053"/>
            <a:ext cx="5846624" cy="503765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145002"/>
    </mc:Choice>
    <mc:Fallback xmlns="">
      <p:transition spd="slow" advTm="145002"/>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7480" y="3289109"/>
            <a:ext cx="10016319" cy="2887853"/>
          </a:xfrm>
        </p:spPr>
        <p:txBody>
          <a:bodyPr>
            <a:normAutofit/>
          </a:bodyPr>
          <a:lstStyle/>
          <a:p>
            <a:r>
              <a:rPr lang="en-US" dirty="0"/>
              <a:t>Mometasone caused improvements in outcomes of nasal obstruction, snoring, total nasal symptoms, pure tune audiometry, otitis media with effusion, adenoid size, and quality of life. The data is based on meta-analysis of RCTs of poor methodological quality. </a:t>
            </a:r>
          </a:p>
          <a:p>
            <a:r>
              <a:rPr lang="en-US" dirty="0"/>
              <a:t>A high methodological quality, placebo controlled RCT of different doses and duration of administration of </a:t>
            </a:r>
            <a:r>
              <a:rPr lang="en-US" dirty="0" err="1"/>
              <a:t>mometasone</a:t>
            </a:r>
            <a:r>
              <a:rPr lang="en-US" dirty="0"/>
              <a:t> is required to evaluate its clear efficacy and safety in children with adenoid hypertrophy.</a:t>
            </a:r>
          </a:p>
        </p:txBody>
      </p:sp>
      <p:pic>
        <p:nvPicPr>
          <p:cNvPr id="4" name="Picture 3"/>
          <p:cNvPicPr>
            <a:picLocks noChangeAspect="1"/>
          </p:cNvPicPr>
          <p:nvPr/>
        </p:nvPicPr>
        <p:blipFill rotWithShape="1">
          <a:blip r:embed="rId3" cstate="print"/>
          <a:srcRect l="25187" t="30239" r="27687" b="23570"/>
          <a:stretch>
            <a:fillRect/>
          </a:stretch>
        </p:blipFill>
        <p:spPr>
          <a:xfrm>
            <a:off x="1173709" y="365125"/>
            <a:ext cx="5759354" cy="246313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83005"/>
    </mc:Choice>
    <mc:Fallback xmlns="">
      <p:transition spd="slow" advTm="83005"/>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Indications of adenoidectomy</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b="1" dirty="0"/>
              <a:t>Obstructive Sleep apnea</a:t>
            </a:r>
          </a:p>
          <a:p>
            <a:r>
              <a:rPr lang="en-US" dirty="0"/>
              <a:t>Almost always associated with hypertrophy of the tonsils and adenoids. </a:t>
            </a:r>
          </a:p>
          <a:p>
            <a:r>
              <a:rPr lang="en-US" dirty="0"/>
              <a:t>Worse when in supine and asleep due to gravity and the relaxation of the surrounding tissues. </a:t>
            </a:r>
          </a:p>
          <a:p>
            <a:r>
              <a:rPr lang="en-US" dirty="0"/>
              <a:t>Most children have a history of significant snoring. </a:t>
            </a:r>
          </a:p>
          <a:p>
            <a:r>
              <a:rPr lang="en-US" dirty="0"/>
              <a:t>Daytime sleepiness, morning headache, dry mouth, halitosis, swallowing difficulty, </a:t>
            </a:r>
            <a:r>
              <a:rPr lang="en-US" dirty="0" err="1"/>
              <a:t>hyponasal</a:t>
            </a:r>
            <a:r>
              <a:rPr lang="en-US" dirty="0"/>
              <a:t> speech. </a:t>
            </a:r>
          </a:p>
          <a:p>
            <a:r>
              <a:rPr lang="en-US" dirty="0"/>
              <a:t>Obstructive sleep apnea is the most common indication for Adenotonsillectomy. </a:t>
            </a:r>
          </a:p>
          <a:p>
            <a:r>
              <a:rPr lang="en-US" dirty="0"/>
              <a:t>In children, Adenotonsillectomy is usually indicated with AHI greater than 5; polysomnography isn’t needed as a routine. </a:t>
            </a:r>
          </a:p>
          <a:p>
            <a:pPr marL="0" indent="0">
              <a:buNone/>
            </a:pPr>
            <a:endParaRPr lang="en-US" dirty="0">
              <a:latin typeface="Franklin Gothic Book" panose="020B0503020102020204" pitchFamily="34" charset="0"/>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60956"/>
    </mc:Choice>
    <mc:Fallback xmlns="">
      <p:transition spd="slow" advTm="60956"/>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Indications of adenoidectomy</a:t>
            </a:r>
          </a:p>
        </p:txBody>
      </p:sp>
      <p:sp>
        <p:nvSpPr>
          <p:cNvPr id="3" name="Content Placeholder 2"/>
          <p:cNvSpPr>
            <a:spLocks noGrp="1"/>
          </p:cNvSpPr>
          <p:nvPr>
            <p:ph idx="1"/>
          </p:nvPr>
        </p:nvSpPr>
        <p:spPr/>
        <p:txBody>
          <a:bodyPr>
            <a:normAutofit/>
          </a:bodyPr>
          <a:lstStyle/>
          <a:p>
            <a:pPr marL="0" indent="0">
              <a:buNone/>
            </a:pPr>
            <a:r>
              <a:rPr lang="en-US" b="1" dirty="0"/>
              <a:t>Recurrent or persistent otitis media </a:t>
            </a:r>
          </a:p>
          <a:p>
            <a:pPr>
              <a:buFont typeface="Wingdings" panose="05000000000000000000" pitchFamily="2" charset="2"/>
              <a:buChar char="ü"/>
            </a:pPr>
            <a:r>
              <a:rPr lang="en-US" dirty="0"/>
              <a:t>Eustachian tube function is improved and fluid collection prevented following adenoidectomy, independent of the size of the adenoids. </a:t>
            </a:r>
          </a:p>
          <a:p>
            <a:pPr>
              <a:buFont typeface="Wingdings" panose="05000000000000000000" pitchFamily="2" charset="2"/>
              <a:buChar char="ü"/>
            </a:pPr>
            <a:r>
              <a:rPr lang="en-US" dirty="0"/>
              <a:t>Improvement achieved even if patients don’t present with obstructive symptoms. </a:t>
            </a:r>
          </a:p>
          <a:p>
            <a:pPr>
              <a:buFont typeface="Wingdings" panose="05000000000000000000" pitchFamily="2" charset="2"/>
              <a:buChar char="ü"/>
            </a:pPr>
            <a:r>
              <a:rPr lang="en-US" dirty="0"/>
              <a:t>Indicated in those who have previously undergone tympanostomy tube placement without improvement and are being considered for a repeat procedure.</a:t>
            </a:r>
          </a:p>
          <a:p>
            <a:pPr>
              <a:buFont typeface="Wingdings" panose="05000000000000000000" pitchFamily="2" charset="2"/>
              <a:buChar char="ü"/>
            </a:pPr>
            <a:r>
              <a:rPr lang="en-US" dirty="0"/>
              <a:t>Not recommended in those who have not undergone tympanostomy tube insertion.</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28614"/>
    </mc:Choice>
    <mc:Fallback xmlns="">
      <p:transition spd="slow" advTm="128614"/>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Indications of adenoidectomy</a:t>
            </a:r>
          </a:p>
        </p:txBody>
      </p:sp>
      <p:sp>
        <p:nvSpPr>
          <p:cNvPr id="3" name="Content Placeholder 2"/>
          <p:cNvSpPr>
            <a:spLocks noGrp="1"/>
          </p:cNvSpPr>
          <p:nvPr>
            <p:ph idx="1"/>
          </p:nvPr>
        </p:nvSpPr>
        <p:spPr/>
        <p:txBody>
          <a:bodyPr>
            <a:normAutofit/>
          </a:bodyPr>
          <a:lstStyle/>
          <a:p>
            <a:pPr marL="0" indent="0">
              <a:buNone/>
            </a:pPr>
            <a:r>
              <a:rPr lang="en-US" sz="3200" dirty="0">
                <a:latin typeface="Arial" panose="020B0604020202020204" pitchFamily="34" charset="0"/>
              </a:rPr>
              <a:t>Recurrent and/or chronic sinusitis </a:t>
            </a:r>
          </a:p>
          <a:p>
            <a:pPr marL="0" indent="0">
              <a:buNone/>
            </a:pPr>
            <a:r>
              <a:rPr lang="en-US" sz="2200" dirty="0">
                <a:latin typeface="Wingdings" panose="05000000000000000000" pitchFamily="2" charset="2"/>
              </a:rPr>
              <a:t></a:t>
            </a:r>
            <a:r>
              <a:rPr lang="en-US" sz="2200" dirty="0">
                <a:latin typeface="Arial" panose="020B0604020202020204" pitchFamily="34" charset="0"/>
              </a:rPr>
              <a:t>Adenoidectomy improves sinusitis symptoms with independence of the weight of adenoids. </a:t>
            </a:r>
          </a:p>
          <a:p>
            <a:pPr marL="0" indent="0">
              <a:buNone/>
            </a:pPr>
            <a:r>
              <a:rPr lang="en-US" sz="2200" dirty="0">
                <a:latin typeface="Wingdings" panose="05000000000000000000" pitchFamily="2" charset="2"/>
              </a:rPr>
              <a:t></a:t>
            </a:r>
            <a:r>
              <a:rPr lang="en-US" sz="2200" dirty="0">
                <a:latin typeface="Arial" panose="020B0604020202020204" pitchFamily="34" charset="0"/>
              </a:rPr>
              <a:t>Possibly attributed to biofilms in adenoid tissue. </a:t>
            </a:r>
          </a:p>
          <a:p>
            <a:pPr marL="0" indent="0">
              <a:buNone/>
            </a:pPr>
            <a:r>
              <a:rPr lang="en-US" sz="2200" dirty="0">
                <a:latin typeface="Wingdings" panose="05000000000000000000" pitchFamily="2" charset="2"/>
              </a:rPr>
              <a:t></a:t>
            </a:r>
            <a:r>
              <a:rPr lang="en-US" sz="2200" dirty="0">
                <a:latin typeface="Arial" panose="020B0604020202020204" pitchFamily="34" charset="0"/>
              </a:rPr>
              <a:t>The European Position Paper on Rhinosinusitis and Nasal Polyps recommends adenoidectomy with possible antral irrigation or balloon dilation of the maxillary sinuses as a the first surgical treatment to be offered. </a:t>
            </a:r>
          </a:p>
          <a:p>
            <a:pPr marL="0" indent="0">
              <a:buNone/>
            </a:pPr>
            <a:r>
              <a:rPr lang="en-US" sz="2200" dirty="0">
                <a:latin typeface="Wingdings" panose="05000000000000000000" pitchFamily="2" charset="2"/>
              </a:rPr>
              <a:t></a:t>
            </a:r>
            <a:r>
              <a:rPr lang="en-US" sz="2200" dirty="0">
                <a:latin typeface="Arial" panose="020B0604020202020204" pitchFamily="34" charset="0"/>
              </a:rPr>
              <a:t>Adenoidectomy + Balloon sinuplasty was found to be more effective than adenoidectomy alone.</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61688"/>
    </mc:Choice>
    <mc:Fallback xmlns="">
      <p:transition spd="slow" advTm="61688"/>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Contraindications of Surgery</a:t>
            </a:r>
          </a:p>
        </p:txBody>
      </p:sp>
      <p:sp>
        <p:nvSpPr>
          <p:cNvPr id="4" name="Content Placeholder 3"/>
          <p:cNvSpPr>
            <a:spLocks noGrp="1"/>
          </p:cNvSpPr>
          <p:nvPr>
            <p:ph sz="half" idx="1"/>
          </p:nvPr>
        </p:nvSpPr>
        <p:spPr>
          <a:xfrm>
            <a:off x="838199" y="1825625"/>
            <a:ext cx="6464121" cy="4351338"/>
          </a:xfrm>
        </p:spPr>
        <p:txBody>
          <a:bodyPr>
            <a:normAutofit/>
          </a:bodyPr>
          <a:lstStyle/>
          <a:p>
            <a:r>
              <a:rPr lang="en-US" sz="2400" dirty="0">
                <a:latin typeface="Franklin Gothic Book" panose="020B0503020102020204" pitchFamily="34" charset="0"/>
              </a:rPr>
              <a:t>Conditions in which general anesthesia cannot be performed.</a:t>
            </a:r>
          </a:p>
          <a:p>
            <a:r>
              <a:rPr lang="en-US" sz="2400" dirty="0">
                <a:latin typeface="Franklin Gothic Book" panose="020B0503020102020204" pitchFamily="34" charset="0"/>
              </a:rPr>
              <a:t>Child at risk of VPI (short palate, sub mucous cleft palate, cleft palate, muscle weakness or hypotonia associated with a neurological disease, velocardiofacial syndrome, etc.) </a:t>
            </a:r>
          </a:p>
          <a:p>
            <a:r>
              <a:rPr lang="en-US" sz="2400" dirty="0">
                <a:latin typeface="Franklin Gothic Book" panose="020B0503020102020204" pitchFamily="34" charset="0"/>
              </a:rPr>
              <a:t>Atlantoaxial joint laxity &gt; neutral position. </a:t>
            </a:r>
          </a:p>
          <a:p>
            <a:r>
              <a:rPr lang="en-US" sz="2400" dirty="0">
                <a:latin typeface="Franklin Gothic Book" panose="020B0503020102020204" pitchFamily="34" charset="0"/>
              </a:rPr>
              <a:t>Coagulation disorders.</a:t>
            </a:r>
          </a:p>
        </p:txBody>
      </p:sp>
      <p:pic>
        <p:nvPicPr>
          <p:cNvPr id="6" name="Content Placeholder 5"/>
          <p:cNvPicPr>
            <a:picLocks noGrp="1" noChangeAspect="1"/>
          </p:cNvPicPr>
          <p:nvPr>
            <p:ph sz="half" idx="2"/>
          </p:nvPr>
        </p:nvPicPr>
        <p:blipFill>
          <a:blip r:embed="rId2" cstate="print"/>
          <a:stretch>
            <a:fillRect/>
          </a:stretch>
        </p:blipFill>
        <p:spPr>
          <a:xfrm>
            <a:off x="8224644" y="787210"/>
            <a:ext cx="2825429" cy="2764649"/>
          </a:xfrm>
          <a:prstGeom prst="rect">
            <a:avLst/>
          </a:prstGeom>
        </p:spPr>
      </p:pic>
      <p:pic>
        <p:nvPicPr>
          <p:cNvPr id="7" name="Picture 6"/>
          <p:cNvPicPr>
            <a:picLocks noChangeAspect="1"/>
          </p:cNvPicPr>
          <p:nvPr/>
        </p:nvPicPr>
        <p:blipFill rotWithShape="1">
          <a:blip r:embed="rId3" cstate="print"/>
          <a:srcRect l="58099" t="33044" r="24788" b="36707"/>
          <a:stretch>
            <a:fillRect/>
          </a:stretch>
        </p:blipFill>
        <p:spPr>
          <a:xfrm>
            <a:off x="8224644" y="3742124"/>
            <a:ext cx="2846231" cy="2723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678"/>
    </mc:Choice>
    <mc:Fallback xmlns="">
      <p:transition spd="slow" advTm="132678"/>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The surgery</a:t>
            </a:r>
          </a:p>
        </p:txBody>
      </p:sp>
      <p:pic>
        <p:nvPicPr>
          <p:cNvPr id="5" name="Content Placeholder 4"/>
          <p:cNvPicPr>
            <a:picLocks noGrp="1" noChangeAspect="1"/>
          </p:cNvPicPr>
          <p:nvPr>
            <p:ph sz="half" idx="1"/>
          </p:nvPr>
        </p:nvPicPr>
        <p:blipFill rotWithShape="1">
          <a:blip r:embed="rId3" cstate="print"/>
          <a:srcRect l="15141" t="27150" r="44843" b="15379"/>
          <a:stretch>
            <a:fillRect/>
          </a:stretch>
        </p:blipFill>
        <p:spPr>
          <a:xfrm>
            <a:off x="575983" y="1825625"/>
            <a:ext cx="4485413" cy="3557744"/>
          </a:xfrm>
          <a:prstGeom prst="rect">
            <a:avLst/>
          </a:prstGeom>
        </p:spPr>
      </p:pic>
      <p:pic>
        <p:nvPicPr>
          <p:cNvPr id="6" name="Content Placeholder 5"/>
          <p:cNvPicPr>
            <a:picLocks noGrp="1" noChangeAspect="1"/>
          </p:cNvPicPr>
          <p:nvPr>
            <p:ph sz="half" idx="2"/>
          </p:nvPr>
        </p:nvPicPr>
        <p:blipFill rotWithShape="1">
          <a:blip r:embed="rId4" cstate="print"/>
          <a:srcRect l="38389" t="51320" r="39487" b="18698"/>
          <a:stretch>
            <a:fillRect/>
          </a:stretch>
        </p:blipFill>
        <p:spPr>
          <a:xfrm>
            <a:off x="5786650" y="365125"/>
            <a:ext cx="4667535" cy="3087569"/>
          </a:xfrm>
          <a:prstGeom prst="rect">
            <a:avLst/>
          </a:prstGeom>
        </p:spPr>
      </p:pic>
      <p:pic>
        <p:nvPicPr>
          <p:cNvPr id="7" name="Picture 6"/>
          <p:cNvPicPr>
            <a:picLocks noChangeAspect="1"/>
          </p:cNvPicPr>
          <p:nvPr/>
        </p:nvPicPr>
        <p:blipFill rotWithShape="1">
          <a:blip r:embed="rId5" cstate="print"/>
          <a:srcRect l="16455" t="35615" r="45261" b="23569"/>
          <a:stretch>
            <a:fillRect/>
          </a:stretch>
        </p:blipFill>
        <p:spPr>
          <a:xfrm>
            <a:off x="5786650" y="3604497"/>
            <a:ext cx="4667535" cy="27977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9821"/>
    </mc:Choice>
    <mc:Fallback xmlns="">
      <p:transition spd="slow" advTm="139821"/>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The surgery</a:t>
            </a:r>
          </a:p>
        </p:txBody>
      </p:sp>
      <p:pic>
        <p:nvPicPr>
          <p:cNvPr id="5" name="Content Placeholder 4"/>
          <p:cNvPicPr>
            <a:picLocks noGrp="1" noChangeAspect="1"/>
          </p:cNvPicPr>
          <p:nvPr>
            <p:ph sz="half" idx="1"/>
          </p:nvPr>
        </p:nvPicPr>
        <p:blipFill rotWithShape="1">
          <a:blip r:embed="rId3" cstate="print"/>
          <a:srcRect l="15167" t="57058" r="55861" b="21713"/>
          <a:stretch>
            <a:fillRect/>
          </a:stretch>
        </p:blipFill>
        <p:spPr>
          <a:xfrm>
            <a:off x="690059" y="1690688"/>
            <a:ext cx="3901276" cy="1514903"/>
          </a:xfrm>
          <a:prstGeom prst="rect">
            <a:avLst/>
          </a:prstGeom>
        </p:spPr>
      </p:pic>
      <p:pic>
        <p:nvPicPr>
          <p:cNvPr id="7" name="Content Placeholder 6"/>
          <p:cNvPicPr>
            <a:picLocks noGrp="1" noChangeAspect="1"/>
          </p:cNvPicPr>
          <p:nvPr>
            <p:ph sz="half" idx="2"/>
          </p:nvPr>
        </p:nvPicPr>
        <p:blipFill>
          <a:blip r:embed="rId4" cstate="print"/>
          <a:stretch>
            <a:fillRect/>
          </a:stretch>
        </p:blipFill>
        <p:spPr>
          <a:xfrm>
            <a:off x="4933090" y="1690688"/>
            <a:ext cx="6954110" cy="4472142"/>
          </a:xfrm>
          <a:prstGeom prst="rect">
            <a:avLst/>
          </a:prstGeom>
        </p:spPr>
      </p:pic>
      <p:pic>
        <p:nvPicPr>
          <p:cNvPr id="6" name="Picture 5"/>
          <p:cNvPicPr>
            <a:picLocks noChangeAspect="1"/>
          </p:cNvPicPr>
          <p:nvPr/>
        </p:nvPicPr>
        <p:blipFill rotWithShape="1">
          <a:blip r:embed="rId5" cstate="print"/>
          <a:srcRect l="21045" t="39796" r="48172" b="15804"/>
          <a:stretch>
            <a:fillRect/>
          </a:stretch>
        </p:blipFill>
        <p:spPr>
          <a:xfrm>
            <a:off x="838200" y="3480179"/>
            <a:ext cx="3753135" cy="30434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888"/>
    </mc:Choice>
    <mc:Fallback xmlns="">
      <p:transition spd="slow" advTm="69888"/>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Postoperative care</a:t>
            </a:r>
          </a:p>
        </p:txBody>
      </p:sp>
      <p:sp>
        <p:nvSpPr>
          <p:cNvPr id="5" name="Content Placeholder 4"/>
          <p:cNvSpPr>
            <a:spLocks noGrp="1"/>
          </p:cNvSpPr>
          <p:nvPr>
            <p:ph idx="1"/>
          </p:nvPr>
        </p:nvSpPr>
        <p:spPr/>
        <p:txBody>
          <a:bodyPr/>
          <a:lstStyle/>
          <a:p>
            <a:pPr>
              <a:buFont typeface="Wingdings" panose="05000000000000000000" pitchFamily="2" charset="2"/>
              <a:buChar char="q"/>
            </a:pPr>
            <a:r>
              <a:rPr lang="en-US" dirty="0">
                <a:latin typeface="Franklin Gothic Book" panose="020B0503020102020204" pitchFamily="34" charset="0"/>
              </a:rPr>
              <a:t>Pain isn’t a common problem.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A sore throat can appear with swallowing or speaking.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A normal diet can be allowed after recovery from the general anesthesia.</a:t>
            </a:r>
          </a:p>
          <a:p>
            <a:pPr marL="0" indent="0">
              <a:buNone/>
            </a:pPr>
            <a:r>
              <a:rPr lang="en-US" sz="2400" dirty="0">
                <a:latin typeface="Wingdings" panose="05000000000000000000" pitchFamily="2" charset="2"/>
              </a:rPr>
              <a:t></a:t>
            </a:r>
            <a:r>
              <a:rPr lang="en-US" dirty="0">
                <a:latin typeface="Franklin Gothic Book" panose="020B0503020102020204" pitchFamily="34" charset="0"/>
              </a:rPr>
              <a:t>Nasal congestion can result after the surgery or from a concomitant allergic rhinitis. Both can be improved with intranasal steroids.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2648"/>
    </mc:Choice>
    <mc:Fallback xmlns="">
      <p:transition spd="slow" advTm="32648"/>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 up</a:t>
            </a:r>
          </a:p>
        </p:txBody>
      </p:sp>
      <p:sp>
        <p:nvSpPr>
          <p:cNvPr id="3" name="Content Placeholder 2"/>
          <p:cNvSpPr>
            <a:spLocks noGrp="1"/>
          </p:cNvSpPr>
          <p:nvPr>
            <p:ph idx="1"/>
          </p:nvPr>
        </p:nvSpPr>
        <p:spPr/>
        <p:txBody>
          <a:bodyPr/>
          <a:lstStyle/>
          <a:p>
            <a:pPr marL="0" indent="0">
              <a:buNone/>
            </a:pPr>
            <a:endParaRPr lang="en-US" sz="1400" dirty="0">
              <a:latin typeface="Franklin Gothic Book" panose="020B0503020102020204" pitchFamily="34" charset="0"/>
            </a:endParaRPr>
          </a:p>
          <a:p>
            <a:pPr>
              <a:buFont typeface="Wingdings" panose="05000000000000000000" pitchFamily="2" charset="2"/>
              <a:buChar char="q"/>
            </a:pPr>
            <a:r>
              <a:rPr lang="en-US" dirty="0">
                <a:latin typeface="Franklin Gothic Book" panose="020B0503020102020204" pitchFamily="34" charset="0"/>
              </a:rPr>
              <a:t>Follow-up 1 – 4 weeks after surgery.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Hyper nasal speech is observed in at least 50% of the patients following the procedure, but usually reverts to normal in 2-4 weeks.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6122"/>
    </mc:Choice>
    <mc:Fallback xmlns="">
      <p:transition spd="slow" advTm="16122"/>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a:t>
            </a:r>
          </a:p>
        </p:txBody>
      </p:sp>
      <p:sp>
        <p:nvSpPr>
          <p:cNvPr id="3" name="Content Placeholder 2"/>
          <p:cNvSpPr>
            <a:spLocks noGrp="1"/>
          </p:cNvSpPr>
          <p:nvPr>
            <p:ph idx="1"/>
          </p:nvPr>
        </p:nvSpPr>
        <p:spPr/>
        <p:txBody>
          <a:bodyPr>
            <a:normAutofit/>
          </a:bodyPr>
          <a:lstStyle/>
          <a:p>
            <a:pPr marL="0" indent="0">
              <a:buNone/>
            </a:pPr>
            <a:r>
              <a:rPr lang="en-US" sz="2400" b="1" dirty="0">
                <a:solidFill>
                  <a:srgbClr val="FF0000"/>
                </a:solidFill>
                <a:latin typeface="Franklin Gothic Book" panose="020B0503020102020204" pitchFamily="34" charset="0"/>
              </a:rPr>
              <a:t>Rare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Immediate bleeding occurs in 0.4% of cases. Can be controlled with a local vasoconstrictive agent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Delayed bleeding is rare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Mandibular condyle fracture: very rare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Eustachian tube injury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Griesel syndrome (atlantoaxial subluxation)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Vertebral body decalcification and laxity of the anterior transverse ligament between the axis and atlas </a:t>
            </a: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Subluxation is usually seen 1 week after surgery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23444"/>
    </mc:Choice>
    <mc:Fallback xmlns="">
      <p:transition spd="slow" advTm="23444"/>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Immunological role and histologyof palatine tonsils</a:t>
            </a:r>
          </a:p>
        </p:txBody>
      </p:sp>
      <p:sp>
        <p:nvSpPr>
          <p:cNvPr id="7" name="Content Placeholder 6"/>
          <p:cNvSpPr>
            <a:spLocks noGrp="1"/>
          </p:cNvSpPr>
          <p:nvPr>
            <p:ph idx="1"/>
          </p:nvPr>
        </p:nvSpPr>
        <p:spPr>
          <a:xfrm>
            <a:off x="71120" y="1235075"/>
            <a:ext cx="11873230" cy="5439410"/>
          </a:xfrm>
        </p:spPr>
        <p:txBody>
          <a:bodyPr>
            <a:normAutofit lnSpcReduction="10000"/>
          </a:bodyPr>
          <a:lstStyle/>
          <a:p>
            <a:r>
              <a:rPr lang="en-US" sz="2400" dirty="0"/>
              <a:t>The tonsils and adenoids are important in the production of antigen-specific secretory IgA. </a:t>
            </a:r>
          </a:p>
          <a:p>
            <a:pPr lvl="1"/>
            <a:endParaRPr lang="en-US" sz="2400" dirty="0"/>
          </a:p>
          <a:p>
            <a:pPr lvl="0"/>
            <a:r>
              <a:rPr lang="en-US" sz="2400" dirty="0"/>
              <a:t>A system of </a:t>
            </a:r>
            <a:r>
              <a:rPr lang="en-US" sz="2400" b="1" dirty="0"/>
              <a:t>clefts </a:t>
            </a:r>
            <a:r>
              <a:rPr lang="en-US" sz="2400" dirty="0"/>
              <a:t>covered by </a:t>
            </a:r>
            <a:r>
              <a:rPr lang="en-US" sz="2400" b="1" dirty="0"/>
              <a:t>specialized epithelium</a:t>
            </a:r>
            <a:r>
              <a:rPr lang="en-US" sz="2400" dirty="0"/>
              <a:t> allows intimate contact between antigens and immune competent cells. </a:t>
            </a:r>
          </a:p>
          <a:p>
            <a:pPr lvl="0"/>
            <a:endParaRPr lang="en-US" sz="2400" dirty="0"/>
          </a:p>
          <a:p>
            <a:pPr lvl="0"/>
            <a:r>
              <a:rPr lang="en-US" sz="2400" b="1" dirty="0"/>
              <a:t>Antigens are transported by M cells </a:t>
            </a:r>
            <a:r>
              <a:rPr lang="en-US" sz="2400" dirty="0"/>
              <a:t>in the specialized squamous epithelium to a tubovesicular system where they are </a:t>
            </a:r>
            <a:r>
              <a:rPr lang="en-US" sz="2400" b="1" dirty="0"/>
              <a:t>captured by APC </a:t>
            </a:r>
            <a:r>
              <a:rPr lang="en-US" sz="2400" dirty="0"/>
              <a:t>(antigen processing cells) and transported to the next layer, the extra follicular area.</a:t>
            </a:r>
          </a:p>
          <a:p>
            <a:pPr lvl="0"/>
            <a:endParaRPr lang="en-US" sz="2400" dirty="0"/>
          </a:p>
          <a:p>
            <a:pPr lvl="0"/>
            <a:r>
              <a:rPr lang="en-US" sz="2400" dirty="0">
                <a:sym typeface="+mn-ea"/>
              </a:rPr>
              <a:t>The extra </a:t>
            </a:r>
            <a:r>
              <a:rPr lang="en-US" sz="2400" b="1" dirty="0">
                <a:gradFill>
                  <a:gsLst>
                    <a:gs pos="0">
                      <a:srgbClr val="007BD3"/>
                    </a:gs>
                    <a:gs pos="100000">
                      <a:srgbClr val="034373"/>
                    </a:gs>
                  </a:gsLst>
                  <a:lin scaled="0"/>
                </a:gradFill>
                <a:sym typeface="+mn-ea"/>
              </a:rPr>
              <a:t>follicular area</a:t>
            </a:r>
            <a:r>
              <a:rPr lang="en-US" sz="2400" b="1" dirty="0">
                <a:gradFill>
                  <a:gsLst>
                    <a:gs pos="0">
                      <a:srgbClr val="007BD3"/>
                    </a:gs>
                    <a:gs pos="100000">
                      <a:srgbClr val="034373"/>
                    </a:gs>
                  </a:gsLst>
                  <a:lin scaled="0"/>
                </a:gradFill>
              </a:rPr>
              <a:t> is rich in T-cells</a:t>
            </a:r>
            <a:r>
              <a:rPr lang="en-US" sz="2400" dirty="0"/>
              <a:t>, contains abundant vasculature allowing circulating lymphocytes to gain access to the tonsils. The lymphoid follicle is encased by the mantle zone where mature lymphocytes reside. </a:t>
            </a:r>
          </a:p>
          <a:p>
            <a:pPr lvl="0"/>
            <a:r>
              <a:rPr lang="en-US" sz="2400" dirty="0"/>
              <a:t>At the core of the lymphoid follicle is the </a:t>
            </a:r>
            <a:r>
              <a:rPr lang="en-US" sz="2400" b="1" dirty="0">
                <a:gradFill>
                  <a:gsLst>
                    <a:gs pos="0">
                      <a:srgbClr val="007BD3"/>
                    </a:gs>
                    <a:gs pos="100000">
                      <a:srgbClr val="034373"/>
                    </a:gs>
                  </a:gsLst>
                  <a:lin scaled="0"/>
                </a:gradFill>
              </a:rPr>
              <a:t>germinal center </a:t>
            </a:r>
            <a:r>
              <a:rPr lang="en-US" sz="2400" dirty="0"/>
              <a:t>where immunoglobulin production takes place by </a:t>
            </a:r>
            <a:r>
              <a:rPr lang="en-US" sz="2400" b="1" dirty="0">
                <a:gradFill>
                  <a:gsLst>
                    <a:gs pos="0">
                      <a:srgbClr val="007BD3"/>
                    </a:gs>
                    <a:gs pos="100000">
                      <a:srgbClr val="034373"/>
                    </a:gs>
                  </a:gsLst>
                  <a:lin scaled="0"/>
                </a:gradFill>
              </a:rPr>
              <a:t>B cells</a:t>
            </a:r>
            <a:r>
              <a:rPr lang="en-US" sz="2400" dirty="0"/>
              <a:t>.</a:t>
            </a:r>
          </a:p>
        </p:txBody>
      </p:sp>
    </p:spTree>
  </p:cSld>
  <p:clrMapOvr>
    <a:masterClrMapping/>
  </p:clrMapOvr>
  <mc:AlternateContent xmlns:mc="http://schemas.openxmlformats.org/markup-compatibility/2006" xmlns:p14="http://schemas.microsoft.com/office/powerpoint/2010/main">
    <mc:Choice Requires="p14">
      <p:transition spd="slow" p14:dur="2000" advTm="54791"/>
    </mc:Choice>
    <mc:Fallback xmlns="">
      <p:transition spd="slow" advTm="54791"/>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 </a:t>
            </a:r>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v"/>
            </a:pPr>
            <a:r>
              <a:rPr lang="en-US" sz="3200" b="1" u="sng" dirty="0">
                <a:latin typeface="Franklin Gothic Book" panose="020B0503020102020204" pitchFamily="34" charset="0"/>
              </a:rPr>
              <a:t>Nasopharyngeal stenosis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More common in T&amp;A than in adenoidectomy alone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Presents as nasal obstruction or </a:t>
            </a:r>
            <a:r>
              <a:rPr lang="en-US" dirty="0" err="1">
                <a:latin typeface="Franklin Gothic Book" panose="020B0503020102020204" pitchFamily="34" charset="0"/>
              </a:rPr>
              <a:t>hyponasal</a:t>
            </a:r>
            <a:r>
              <a:rPr lang="en-US" dirty="0">
                <a:latin typeface="Franklin Gothic Book" panose="020B0503020102020204" pitchFamily="34" charset="0"/>
              </a:rPr>
              <a:t> speech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Repair involves palatal/pharyngeal flaps </a:t>
            </a:r>
          </a:p>
          <a:p>
            <a:pPr>
              <a:buFont typeface="Wingdings" panose="05000000000000000000" pitchFamily="2" charset="2"/>
              <a:buChar char="v"/>
            </a:pPr>
            <a:r>
              <a:rPr lang="en-US" sz="2400" dirty="0">
                <a:latin typeface="Wingdings" panose="05000000000000000000" pitchFamily="2" charset="2"/>
              </a:rPr>
              <a:t></a:t>
            </a:r>
            <a:r>
              <a:rPr lang="en-US" sz="3200" b="1" u="sng" dirty="0">
                <a:latin typeface="Franklin Gothic Book" panose="020B0503020102020204" pitchFamily="34" charset="0"/>
              </a:rPr>
              <a:t>Neck spasm and pain </a:t>
            </a:r>
            <a:r>
              <a:rPr lang="en-US" sz="3200" dirty="0">
                <a:latin typeface="Franklin Gothic Book" panose="020B0503020102020204" pitchFamily="34" charset="0"/>
              </a:rPr>
              <a:t>can appear due to inflammation of the superior constrictor muscle </a:t>
            </a:r>
          </a:p>
          <a:p>
            <a:pPr>
              <a:buFont typeface="Wingdings" panose="05000000000000000000" pitchFamily="2" charset="2"/>
              <a:buChar char="v"/>
            </a:pPr>
            <a:r>
              <a:rPr lang="en-US" sz="3200" b="1" u="sng" dirty="0">
                <a:latin typeface="Franklin Gothic Book" panose="020B0503020102020204" pitchFamily="34" charset="0"/>
              </a:rPr>
              <a:t>Velopharyngeal insufficiency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Persistent VPI (&gt;3 months) occurs in 1 in 1500-3000 adenoidectomies)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More often in children w/ decreased muscle tone or palatal abnormality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Initial treatment involves speech therapy.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Surgery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2115"/>
    </mc:Choice>
    <mc:Fallback xmlns="">
      <p:transition spd="slow" advTm="82115"/>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Conclusions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dirty="0">
                <a:latin typeface="Franklin Gothic Book" panose="020B0503020102020204" pitchFamily="34" charset="0"/>
              </a:rPr>
              <a:t>Adenotonsillectomy is the most commonly performed major surgery in children.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Obstructive sleep apnea is the most common indication.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Other indications include nasal obstructive symptoms, recurrent or chronic ear/sinus infections, changes in facial growth.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A complete ENT exam should be performed to rule out other causes.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The main diagnostic method for hypertrophy is nasopharyngoscopy </a:t>
            </a:r>
          </a:p>
          <a:p>
            <a:pPr marL="0" indent="0">
              <a:buNone/>
            </a:pPr>
            <a:r>
              <a:rPr lang="en-US" sz="2400" dirty="0">
                <a:latin typeface="Wingdings" panose="05000000000000000000" pitchFamily="2" charset="2"/>
              </a:rPr>
              <a:t></a:t>
            </a:r>
            <a:r>
              <a:rPr lang="en-US" dirty="0">
                <a:latin typeface="Franklin Gothic Book" panose="020B0503020102020204" pitchFamily="34" charset="0"/>
              </a:rPr>
              <a:t>Medical treatment should be offered to patients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28028"/>
    </mc:Choice>
    <mc:Fallback xmlns="">
      <p:transition spd="slow" advTm="28028"/>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 !</a:t>
            </a:r>
          </a:p>
        </p:txBody>
      </p:sp>
      <p:sp>
        <p:nvSpPr>
          <p:cNvPr id="3" name="Subtitle 2"/>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1448"/>
    </mc:Choice>
    <mc:Fallback xmlns="">
      <p:transition spd="slow" advTm="1144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17688" t="34619" r="44253" b="17596"/>
          <a:stretch>
            <a:fillRect/>
          </a:stretch>
        </p:blipFill>
        <p:spPr>
          <a:xfrm>
            <a:off x="2691481" y="269171"/>
            <a:ext cx="8952932" cy="631971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90878"/>
    </mc:Choice>
    <mc:Fallback xmlns="">
      <p:transition spd="slow" advTm="9087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b2428c7611e6ac3e5a115e3e84545d98"/>
          <p:cNvPicPr>
            <a:picLocks noChangeAspect="1"/>
          </p:cNvPicPr>
          <p:nvPr/>
        </p:nvPicPr>
        <p:blipFill>
          <a:blip r:embed="rId3" cstate="print"/>
          <a:stretch>
            <a:fillRect/>
          </a:stretch>
        </p:blipFill>
        <p:spPr>
          <a:xfrm>
            <a:off x="1740535" y="93980"/>
            <a:ext cx="8772525" cy="6365875"/>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9960</TotalTime>
  <Words>3204</Words>
  <Application>Microsoft Office PowerPoint</Application>
  <PresentationFormat>Widescreen</PresentationFormat>
  <Paragraphs>387</Paragraphs>
  <Slides>72</Slides>
  <Notes>34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Arial</vt:lpstr>
      <vt:lpstr>Calibri</vt:lpstr>
      <vt:lpstr>Calibri Light</vt:lpstr>
      <vt:lpstr>Franklin Gothic Book</vt:lpstr>
      <vt:lpstr>Wingdings</vt:lpstr>
      <vt:lpstr>Office Theme</vt:lpstr>
      <vt:lpstr>Tonsillitis &amp; Adenoiditis</vt:lpstr>
      <vt:lpstr>Tonsils</vt:lpstr>
      <vt:lpstr>Relevant anatomy  (Waldeyer's ring)</vt:lpstr>
      <vt:lpstr>Relevant anatomy (Palatine Tonsils)</vt:lpstr>
      <vt:lpstr>Relevant anatomy (Palatine Tonsils)</vt:lpstr>
      <vt:lpstr>Relevant anatomy (Palatine Tonsils)</vt:lpstr>
      <vt:lpstr>Immunological role and histologyof palatine tonsils</vt:lpstr>
      <vt:lpstr>PowerPoint Presentation</vt:lpstr>
      <vt:lpstr>PowerPoint Presentation</vt:lpstr>
      <vt:lpstr>Effects of Tonsillitis and Tonsillectomy on Immunity</vt:lpstr>
      <vt:lpstr>Microbiology </vt:lpstr>
      <vt:lpstr>Tonsillitis</vt:lpstr>
      <vt:lpstr>Acute tonsillitis</vt:lpstr>
      <vt:lpstr>Types of acute tonsillitis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Complications of Acute tonsillitis</vt:lpstr>
      <vt:lpstr>Peritonsillar abscess (Quinsy)</vt:lpstr>
      <vt:lpstr>Managament of peritonsillar abscess </vt:lpstr>
      <vt:lpstr>PowerPoint Presentation</vt:lpstr>
      <vt:lpstr>Chronic tonsillitis</vt:lpstr>
      <vt:lpstr>Obstructive tonsillar hyperplasia</vt:lpstr>
      <vt:lpstr>PowerPoint Presentation</vt:lpstr>
      <vt:lpstr>Clinical presentation </vt:lpstr>
      <vt:lpstr>Physical examination </vt:lpstr>
      <vt:lpstr>Tonsil Grades</vt:lpstr>
      <vt:lpstr>OBSTRUCTIVE SLEEP APNEA (OSA)</vt:lpstr>
      <vt:lpstr>Medical Management </vt:lpstr>
      <vt:lpstr>PowerPoint Presentation</vt:lpstr>
      <vt:lpstr>Other Absolute indications</vt:lpstr>
      <vt:lpstr>Tonsillectomy as part of another procedure</vt:lpstr>
      <vt:lpstr>Contraindications</vt:lpstr>
      <vt:lpstr>The surgery</vt:lpstr>
      <vt:lpstr>Post-­tonsillectomy  Healing  </vt:lpstr>
      <vt:lpstr>Complications of tonsillectomy</vt:lpstr>
      <vt:lpstr>Post-tonsillectomy hemorrhage</vt:lpstr>
      <vt:lpstr>DIAGNOSIS AND MANAGEMENT</vt:lpstr>
      <vt:lpstr> DIAGNOSIS AND MANAGEMENT</vt:lpstr>
      <vt:lpstr>PowerPoint Presentation</vt:lpstr>
      <vt:lpstr>PowerPoint Presentation</vt:lpstr>
      <vt:lpstr>Adenoids</vt:lpstr>
      <vt:lpstr>Adenoids</vt:lpstr>
      <vt:lpstr>Adenoids</vt:lpstr>
      <vt:lpstr>PowerPoint Presentation</vt:lpstr>
      <vt:lpstr>Microscopic Anatomy</vt:lpstr>
      <vt:lpstr>Adenoid Function -   Adenoid through out life</vt:lpstr>
      <vt:lpstr>Chronic adenoid hypertrophy</vt:lpstr>
      <vt:lpstr>Clinical symptoms</vt:lpstr>
      <vt:lpstr>Adenoid face</vt:lpstr>
      <vt:lpstr>Dental malocclusion </vt:lpstr>
      <vt:lpstr>Diagnosis Nasopharyngoscopy</vt:lpstr>
      <vt:lpstr>Diagnosis Imaging</vt:lpstr>
      <vt:lpstr>Adenoidectomy </vt:lpstr>
      <vt:lpstr>Indications of adenoidectomy</vt:lpstr>
      <vt:lpstr>PowerPoint Presentation</vt:lpstr>
      <vt:lpstr>Indications of adenoidectomy</vt:lpstr>
      <vt:lpstr>Indications of adenoidectomy</vt:lpstr>
      <vt:lpstr>Indications of adenoidectomy</vt:lpstr>
      <vt:lpstr>Contraindications of Surgery</vt:lpstr>
      <vt:lpstr>The surgery</vt:lpstr>
      <vt:lpstr>The surgery</vt:lpstr>
      <vt:lpstr>Postoperative care</vt:lpstr>
      <vt:lpstr>Follow up</vt:lpstr>
      <vt:lpstr>Complications</vt:lpstr>
      <vt:lpstr>Complications </vt:lpstr>
      <vt:lpstr>Conclusions</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Tonsillitis &amp; Adenoiditis</dc:title>
  <dc:creator>User</dc:creator>
  <cp:lastModifiedBy>DELL</cp:lastModifiedBy>
  <cp:revision>72</cp:revision>
  <dcterms:created xsi:type="dcterms:W3CDTF">2020-03-15T16:24:00Z</dcterms:created>
  <dcterms:modified xsi:type="dcterms:W3CDTF">2021-05-21T00:26:35Z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0x01010095DE71F5D498A7468AA2A262088F09E7</vt:lpwstr>
  </property>
  <property fmtid="{D5CDD505-2E9C-101B-9397-08002B2CF9AE}" pid="3" name="KSOProductBuildVer">
    <vt:lpwstr>1033-11.2.0.9747</vt:lpwstr>
  </property>
</Properties>
</file>