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72"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0" d="100"/>
          <a:sy n="70" d="100"/>
        </p:scale>
        <p:origin x="-1386"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JO"/>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JO"/>
          </a:p>
        </p:txBody>
      </p:sp>
      <p:sp>
        <p:nvSpPr>
          <p:cNvPr id="4" name="عنصر نائب للتاريخ 3"/>
          <p:cNvSpPr>
            <a:spLocks noGrp="1"/>
          </p:cNvSpPr>
          <p:nvPr>
            <p:ph type="dt" sz="half" idx="10"/>
          </p:nvPr>
        </p:nvSpPr>
        <p:spPr/>
        <p:txBody>
          <a:bodyPr/>
          <a:lstStyle/>
          <a:p>
            <a:fld id="{88DDF125-5045-4979-B8AF-E8F774D0DC45}" type="datetimeFigureOut">
              <a:rPr lang="ar-JO" smtClean="0"/>
              <a:t>22/05/1443</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0812DFF0-9D7F-421E-9D2D-510A06C83521}" type="slidenum">
              <a:rPr lang="ar-JO" smtClean="0"/>
              <a:t>‹#›</a:t>
            </a:fld>
            <a:endParaRPr lang="ar-JO"/>
          </a:p>
        </p:txBody>
      </p:sp>
    </p:spTree>
    <p:extLst>
      <p:ext uri="{BB962C8B-B14F-4D97-AF65-F5344CB8AC3E}">
        <p14:creationId xmlns:p14="http://schemas.microsoft.com/office/powerpoint/2010/main" val="2967075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fld id="{88DDF125-5045-4979-B8AF-E8F774D0DC45}" type="datetimeFigureOut">
              <a:rPr lang="ar-JO" smtClean="0"/>
              <a:t>22/05/1443</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0812DFF0-9D7F-421E-9D2D-510A06C83521}" type="slidenum">
              <a:rPr lang="ar-JO" smtClean="0"/>
              <a:t>‹#›</a:t>
            </a:fld>
            <a:endParaRPr lang="ar-JO"/>
          </a:p>
        </p:txBody>
      </p:sp>
    </p:spTree>
    <p:extLst>
      <p:ext uri="{BB962C8B-B14F-4D97-AF65-F5344CB8AC3E}">
        <p14:creationId xmlns:p14="http://schemas.microsoft.com/office/powerpoint/2010/main" val="389530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fld id="{88DDF125-5045-4979-B8AF-E8F774D0DC45}" type="datetimeFigureOut">
              <a:rPr lang="ar-JO" smtClean="0"/>
              <a:t>22/05/1443</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0812DFF0-9D7F-421E-9D2D-510A06C83521}" type="slidenum">
              <a:rPr lang="ar-JO" smtClean="0"/>
              <a:t>‹#›</a:t>
            </a:fld>
            <a:endParaRPr lang="ar-JO"/>
          </a:p>
        </p:txBody>
      </p:sp>
    </p:spTree>
    <p:extLst>
      <p:ext uri="{BB962C8B-B14F-4D97-AF65-F5344CB8AC3E}">
        <p14:creationId xmlns:p14="http://schemas.microsoft.com/office/powerpoint/2010/main" val="787734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fld id="{88DDF125-5045-4979-B8AF-E8F774D0DC45}" type="datetimeFigureOut">
              <a:rPr lang="ar-JO" smtClean="0"/>
              <a:t>22/05/1443</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0812DFF0-9D7F-421E-9D2D-510A06C83521}" type="slidenum">
              <a:rPr lang="ar-JO" smtClean="0"/>
              <a:t>‹#›</a:t>
            </a:fld>
            <a:endParaRPr lang="ar-JO"/>
          </a:p>
        </p:txBody>
      </p:sp>
    </p:spTree>
    <p:extLst>
      <p:ext uri="{BB962C8B-B14F-4D97-AF65-F5344CB8AC3E}">
        <p14:creationId xmlns:p14="http://schemas.microsoft.com/office/powerpoint/2010/main" val="2254589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88DDF125-5045-4979-B8AF-E8F774D0DC45}" type="datetimeFigureOut">
              <a:rPr lang="ar-JO" smtClean="0"/>
              <a:t>22/05/1443</a:t>
            </a:fld>
            <a:endParaRPr lang="ar-JO"/>
          </a:p>
        </p:txBody>
      </p:sp>
      <p:sp>
        <p:nvSpPr>
          <p:cNvPr id="5" name="عنصر نائب للتذييل 4"/>
          <p:cNvSpPr>
            <a:spLocks noGrp="1"/>
          </p:cNvSpPr>
          <p:nvPr>
            <p:ph type="ftr" sz="quarter" idx="11"/>
          </p:nvPr>
        </p:nvSpPr>
        <p:spPr/>
        <p:txBody>
          <a:bodyPr/>
          <a:lstStyle/>
          <a:p>
            <a:endParaRPr lang="ar-JO"/>
          </a:p>
        </p:txBody>
      </p:sp>
      <p:sp>
        <p:nvSpPr>
          <p:cNvPr id="6" name="عنصر نائب لرقم الشريحة 5"/>
          <p:cNvSpPr>
            <a:spLocks noGrp="1"/>
          </p:cNvSpPr>
          <p:nvPr>
            <p:ph type="sldNum" sz="quarter" idx="12"/>
          </p:nvPr>
        </p:nvSpPr>
        <p:spPr/>
        <p:txBody>
          <a:bodyPr/>
          <a:lstStyle/>
          <a:p>
            <a:fld id="{0812DFF0-9D7F-421E-9D2D-510A06C83521}" type="slidenum">
              <a:rPr lang="ar-JO" smtClean="0"/>
              <a:t>‹#›</a:t>
            </a:fld>
            <a:endParaRPr lang="ar-JO"/>
          </a:p>
        </p:txBody>
      </p:sp>
    </p:spTree>
    <p:extLst>
      <p:ext uri="{BB962C8B-B14F-4D97-AF65-F5344CB8AC3E}">
        <p14:creationId xmlns:p14="http://schemas.microsoft.com/office/powerpoint/2010/main" val="2321491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تاريخ 4"/>
          <p:cNvSpPr>
            <a:spLocks noGrp="1"/>
          </p:cNvSpPr>
          <p:nvPr>
            <p:ph type="dt" sz="half" idx="10"/>
          </p:nvPr>
        </p:nvSpPr>
        <p:spPr/>
        <p:txBody>
          <a:bodyPr/>
          <a:lstStyle/>
          <a:p>
            <a:fld id="{88DDF125-5045-4979-B8AF-E8F774D0DC45}" type="datetimeFigureOut">
              <a:rPr lang="ar-JO" smtClean="0"/>
              <a:t>22/05/1443</a:t>
            </a:fld>
            <a:endParaRPr lang="ar-JO"/>
          </a:p>
        </p:txBody>
      </p:sp>
      <p:sp>
        <p:nvSpPr>
          <p:cNvPr id="6" name="عنصر نائب للتذييل 5"/>
          <p:cNvSpPr>
            <a:spLocks noGrp="1"/>
          </p:cNvSpPr>
          <p:nvPr>
            <p:ph type="ftr" sz="quarter" idx="11"/>
          </p:nvPr>
        </p:nvSpPr>
        <p:spPr/>
        <p:txBody>
          <a:bodyPr/>
          <a:lstStyle/>
          <a:p>
            <a:endParaRPr lang="ar-JO"/>
          </a:p>
        </p:txBody>
      </p:sp>
      <p:sp>
        <p:nvSpPr>
          <p:cNvPr id="7" name="عنصر نائب لرقم الشريحة 6"/>
          <p:cNvSpPr>
            <a:spLocks noGrp="1"/>
          </p:cNvSpPr>
          <p:nvPr>
            <p:ph type="sldNum" sz="quarter" idx="12"/>
          </p:nvPr>
        </p:nvSpPr>
        <p:spPr/>
        <p:txBody>
          <a:bodyPr/>
          <a:lstStyle/>
          <a:p>
            <a:fld id="{0812DFF0-9D7F-421E-9D2D-510A06C83521}" type="slidenum">
              <a:rPr lang="ar-JO" smtClean="0"/>
              <a:t>‹#›</a:t>
            </a:fld>
            <a:endParaRPr lang="ar-JO"/>
          </a:p>
        </p:txBody>
      </p:sp>
    </p:spTree>
    <p:extLst>
      <p:ext uri="{BB962C8B-B14F-4D97-AF65-F5344CB8AC3E}">
        <p14:creationId xmlns:p14="http://schemas.microsoft.com/office/powerpoint/2010/main" val="2043491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7" name="عنصر نائب للتاريخ 6"/>
          <p:cNvSpPr>
            <a:spLocks noGrp="1"/>
          </p:cNvSpPr>
          <p:nvPr>
            <p:ph type="dt" sz="half" idx="10"/>
          </p:nvPr>
        </p:nvSpPr>
        <p:spPr/>
        <p:txBody>
          <a:bodyPr/>
          <a:lstStyle/>
          <a:p>
            <a:fld id="{88DDF125-5045-4979-B8AF-E8F774D0DC45}" type="datetimeFigureOut">
              <a:rPr lang="ar-JO" smtClean="0"/>
              <a:t>22/05/1443</a:t>
            </a:fld>
            <a:endParaRPr lang="ar-JO"/>
          </a:p>
        </p:txBody>
      </p:sp>
      <p:sp>
        <p:nvSpPr>
          <p:cNvPr id="8" name="عنصر نائب للتذييل 7"/>
          <p:cNvSpPr>
            <a:spLocks noGrp="1"/>
          </p:cNvSpPr>
          <p:nvPr>
            <p:ph type="ftr" sz="quarter" idx="11"/>
          </p:nvPr>
        </p:nvSpPr>
        <p:spPr/>
        <p:txBody>
          <a:bodyPr/>
          <a:lstStyle/>
          <a:p>
            <a:endParaRPr lang="ar-JO"/>
          </a:p>
        </p:txBody>
      </p:sp>
      <p:sp>
        <p:nvSpPr>
          <p:cNvPr id="9" name="عنصر نائب لرقم الشريحة 8"/>
          <p:cNvSpPr>
            <a:spLocks noGrp="1"/>
          </p:cNvSpPr>
          <p:nvPr>
            <p:ph type="sldNum" sz="quarter" idx="12"/>
          </p:nvPr>
        </p:nvSpPr>
        <p:spPr/>
        <p:txBody>
          <a:bodyPr/>
          <a:lstStyle/>
          <a:p>
            <a:fld id="{0812DFF0-9D7F-421E-9D2D-510A06C83521}" type="slidenum">
              <a:rPr lang="ar-JO" smtClean="0"/>
              <a:t>‹#›</a:t>
            </a:fld>
            <a:endParaRPr lang="ar-JO"/>
          </a:p>
        </p:txBody>
      </p:sp>
    </p:spTree>
    <p:extLst>
      <p:ext uri="{BB962C8B-B14F-4D97-AF65-F5344CB8AC3E}">
        <p14:creationId xmlns:p14="http://schemas.microsoft.com/office/powerpoint/2010/main" val="4114857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تاريخ 2"/>
          <p:cNvSpPr>
            <a:spLocks noGrp="1"/>
          </p:cNvSpPr>
          <p:nvPr>
            <p:ph type="dt" sz="half" idx="10"/>
          </p:nvPr>
        </p:nvSpPr>
        <p:spPr/>
        <p:txBody>
          <a:bodyPr/>
          <a:lstStyle/>
          <a:p>
            <a:fld id="{88DDF125-5045-4979-B8AF-E8F774D0DC45}" type="datetimeFigureOut">
              <a:rPr lang="ar-JO" smtClean="0"/>
              <a:t>22/05/1443</a:t>
            </a:fld>
            <a:endParaRPr lang="ar-JO"/>
          </a:p>
        </p:txBody>
      </p:sp>
      <p:sp>
        <p:nvSpPr>
          <p:cNvPr id="4" name="عنصر نائب للتذييل 3"/>
          <p:cNvSpPr>
            <a:spLocks noGrp="1"/>
          </p:cNvSpPr>
          <p:nvPr>
            <p:ph type="ftr" sz="quarter" idx="11"/>
          </p:nvPr>
        </p:nvSpPr>
        <p:spPr/>
        <p:txBody>
          <a:bodyPr/>
          <a:lstStyle/>
          <a:p>
            <a:endParaRPr lang="ar-JO"/>
          </a:p>
        </p:txBody>
      </p:sp>
      <p:sp>
        <p:nvSpPr>
          <p:cNvPr id="5" name="عنصر نائب لرقم الشريحة 4"/>
          <p:cNvSpPr>
            <a:spLocks noGrp="1"/>
          </p:cNvSpPr>
          <p:nvPr>
            <p:ph type="sldNum" sz="quarter" idx="12"/>
          </p:nvPr>
        </p:nvSpPr>
        <p:spPr/>
        <p:txBody>
          <a:bodyPr/>
          <a:lstStyle/>
          <a:p>
            <a:fld id="{0812DFF0-9D7F-421E-9D2D-510A06C83521}" type="slidenum">
              <a:rPr lang="ar-JO" smtClean="0"/>
              <a:t>‹#›</a:t>
            </a:fld>
            <a:endParaRPr lang="ar-JO"/>
          </a:p>
        </p:txBody>
      </p:sp>
    </p:spTree>
    <p:extLst>
      <p:ext uri="{BB962C8B-B14F-4D97-AF65-F5344CB8AC3E}">
        <p14:creationId xmlns:p14="http://schemas.microsoft.com/office/powerpoint/2010/main" val="1713434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88DDF125-5045-4979-B8AF-E8F774D0DC45}" type="datetimeFigureOut">
              <a:rPr lang="ar-JO" smtClean="0"/>
              <a:t>22/05/1443</a:t>
            </a:fld>
            <a:endParaRPr lang="ar-JO"/>
          </a:p>
        </p:txBody>
      </p:sp>
      <p:sp>
        <p:nvSpPr>
          <p:cNvPr id="3" name="عنصر نائب للتذييل 2"/>
          <p:cNvSpPr>
            <a:spLocks noGrp="1"/>
          </p:cNvSpPr>
          <p:nvPr>
            <p:ph type="ftr" sz="quarter" idx="11"/>
          </p:nvPr>
        </p:nvSpPr>
        <p:spPr/>
        <p:txBody>
          <a:bodyPr/>
          <a:lstStyle/>
          <a:p>
            <a:endParaRPr lang="ar-JO"/>
          </a:p>
        </p:txBody>
      </p:sp>
      <p:sp>
        <p:nvSpPr>
          <p:cNvPr id="4" name="عنصر نائب لرقم الشريحة 3"/>
          <p:cNvSpPr>
            <a:spLocks noGrp="1"/>
          </p:cNvSpPr>
          <p:nvPr>
            <p:ph type="sldNum" sz="quarter" idx="12"/>
          </p:nvPr>
        </p:nvSpPr>
        <p:spPr/>
        <p:txBody>
          <a:bodyPr/>
          <a:lstStyle/>
          <a:p>
            <a:fld id="{0812DFF0-9D7F-421E-9D2D-510A06C83521}" type="slidenum">
              <a:rPr lang="ar-JO" smtClean="0"/>
              <a:t>‹#›</a:t>
            </a:fld>
            <a:endParaRPr lang="ar-JO"/>
          </a:p>
        </p:txBody>
      </p:sp>
    </p:spTree>
    <p:extLst>
      <p:ext uri="{BB962C8B-B14F-4D97-AF65-F5344CB8AC3E}">
        <p14:creationId xmlns:p14="http://schemas.microsoft.com/office/powerpoint/2010/main" val="4038552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8DDF125-5045-4979-B8AF-E8F774D0DC45}" type="datetimeFigureOut">
              <a:rPr lang="ar-JO" smtClean="0"/>
              <a:t>22/05/1443</a:t>
            </a:fld>
            <a:endParaRPr lang="ar-JO"/>
          </a:p>
        </p:txBody>
      </p:sp>
      <p:sp>
        <p:nvSpPr>
          <p:cNvPr id="6" name="عنصر نائب للتذييل 5"/>
          <p:cNvSpPr>
            <a:spLocks noGrp="1"/>
          </p:cNvSpPr>
          <p:nvPr>
            <p:ph type="ftr" sz="quarter" idx="11"/>
          </p:nvPr>
        </p:nvSpPr>
        <p:spPr/>
        <p:txBody>
          <a:bodyPr/>
          <a:lstStyle/>
          <a:p>
            <a:endParaRPr lang="ar-JO"/>
          </a:p>
        </p:txBody>
      </p:sp>
      <p:sp>
        <p:nvSpPr>
          <p:cNvPr id="7" name="عنصر نائب لرقم الشريحة 6"/>
          <p:cNvSpPr>
            <a:spLocks noGrp="1"/>
          </p:cNvSpPr>
          <p:nvPr>
            <p:ph type="sldNum" sz="quarter" idx="12"/>
          </p:nvPr>
        </p:nvSpPr>
        <p:spPr/>
        <p:txBody>
          <a:bodyPr/>
          <a:lstStyle/>
          <a:p>
            <a:fld id="{0812DFF0-9D7F-421E-9D2D-510A06C83521}" type="slidenum">
              <a:rPr lang="ar-JO" smtClean="0"/>
              <a:t>‹#›</a:t>
            </a:fld>
            <a:endParaRPr lang="ar-JO"/>
          </a:p>
        </p:txBody>
      </p:sp>
    </p:spTree>
    <p:extLst>
      <p:ext uri="{BB962C8B-B14F-4D97-AF65-F5344CB8AC3E}">
        <p14:creationId xmlns:p14="http://schemas.microsoft.com/office/powerpoint/2010/main" val="2387876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88DDF125-5045-4979-B8AF-E8F774D0DC45}" type="datetimeFigureOut">
              <a:rPr lang="ar-JO" smtClean="0"/>
              <a:t>22/05/1443</a:t>
            </a:fld>
            <a:endParaRPr lang="ar-JO"/>
          </a:p>
        </p:txBody>
      </p:sp>
      <p:sp>
        <p:nvSpPr>
          <p:cNvPr id="6" name="عنصر نائب للتذييل 5"/>
          <p:cNvSpPr>
            <a:spLocks noGrp="1"/>
          </p:cNvSpPr>
          <p:nvPr>
            <p:ph type="ftr" sz="quarter" idx="11"/>
          </p:nvPr>
        </p:nvSpPr>
        <p:spPr/>
        <p:txBody>
          <a:bodyPr/>
          <a:lstStyle/>
          <a:p>
            <a:endParaRPr lang="ar-JO"/>
          </a:p>
        </p:txBody>
      </p:sp>
      <p:sp>
        <p:nvSpPr>
          <p:cNvPr id="7" name="عنصر نائب لرقم الشريحة 6"/>
          <p:cNvSpPr>
            <a:spLocks noGrp="1"/>
          </p:cNvSpPr>
          <p:nvPr>
            <p:ph type="sldNum" sz="quarter" idx="12"/>
          </p:nvPr>
        </p:nvSpPr>
        <p:spPr/>
        <p:txBody>
          <a:bodyPr/>
          <a:lstStyle/>
          <a:p>
            <a:fld id="{0812DFF0-9D7F-421E-9D2D-510A06C83521}" type="slidenum">
              <a:rPr lang="ar-JO" smtClean="0"/>
              <a:t>‹#›</a:t>
            </a:fld>
            <a:endParaRPr lang="ar-JO"/>
          </a:p>
        </p:txBody>
      </p:sp>
    </p:spTree>
    <p:extLst>
      <p:ext uri="{BB962C8B-B14F-4D97-AF65-F5344CB8AC3E}">
        <p14:creationId xmlns:p14="http://schemas.microsoft.com/office/powerpoint/2010/main" val="16743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8DDF125-5045-4979-B8AF-E8F774D0DC45}" type="datetimeFigureOut">
              <a:rPr lang="ar-JO" smtClean="0"/>
              <a:t>22/05/1443</a:t>
            </a:fld>
            <a:endParaRPr lang="ar-JO"/>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JO"/>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812DFF0-9D7F-421E-9D2D-510A06C83521}" type="slidenum">
              <a:rPr lang="ar-JO" smtClean="0"/>
              <a:t>‹#›</a:t>
            </a:fld>
            <a:endParaRPr lang="ar-JO"/>
          </a:p>
        </p:txBody>
      </p:sp>
    </p:spTree>
    <p:extLst>
      <p:ext uri="{BB962C8B-B14F-4D97-AF65-F5344CB8AC3E}">
        <p14:creationId xmlns:p14="http://schemas.microsoft.com/office/powerpoint/2010/main" val="1038900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mpendium.com/mcmtextbook/chapter/B31.II.2.16.2." TargetMode="External"/><Relationship Id="rId2" Type="http://schemas.openxmlformats.org/officeDocument/2006/relationships/hyperlink" Target="https://empendium.com/mcmtextbook/chapter/B31.II.2.16.1." TargetMode="External"/><Relationship Id="rId1" Type="http://schemas.openxmlformats.org/officeDocument/2006/relationships/slideLayout" Target="../slideLayouts/slideLayout2.xml"/><Relationship Id="rId6" Type="http://schemas.openxmlformats.org/officeDocument/2006/relationships/hyperlink" Target="https://empendium.com/mcmtextbook/chapter/B31.II.2.16.5." TargetMode="External"/><Relationship Id="rId5" Type="http://schemas.openxmlformats.org/officeDocument/2006/relationships/hyperlink" Target="https://empendium.com/mcmtextbook/chapter/B31.II.2.16.4." TargetMode="External"/><Relationship Id="rId4" Type="http://schemas.openxmlformats.org/officeDocument/2006/relationships/hyperlink" Target="https://empendium.com/mcmtextbook/chapter/B31.II.2.16.3."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empendium.com/mcmtextbook/chapter/B31.II.2.19.1.#101090"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empendium.com/mcmtextbook/chapter/B31.II.2.19.1.#10109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GB" dirty="0" smtClean="0"/>
              <a:t>Heart failure </a:t>
            </a:r>
            <a:endParaRPr lang="ar-JO" dirty="0"/>
          </a:p>
        </p:txBody>
      </p:sp>
      <p:sp>
        <p:nvSpPr>
          <p:cNvPr id="3" name="عنوان فرعي 2"/>
          <p:cNvSpPr>
            <a:spLocks noGrp="1"/>
          </p:cNvSpPr>
          <p:nvPr>
            <p:ph type="subTitle" idx="1"/>
          </p:nvPr>
        </p:nvSpPr>
        <p:spPr/>
        <p:txBody>
          <a:bodyPr/>
          <a:lstStyle/>
          <a:p>
            <a:endParaRPr lang="ar-JO"/>
          </a:p>
        </p:txBody>
      </p:sp>
    </p:spTree>
    <p:extLst>
      <p:ext uri="{BB962C8B-B14F-4D97-AF65-F5344CB8AC3E}">
        <p14:creationId xmlns:p14="http://schemas.microsoft.com/office/powerpoint/2010/main" val="112489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71206" y="2205600"/>
            <a:ext cx="6001588" cy="3315163"/>
          </a:xfrm>
        </p:spPr>
      </p:pic>
    </p:spTree>
    <p:extLst>
      <p:ext uri="{BB962C8B-B14F-4D97-AF65-F5344CB8AC3E}">
        <p14:creationId xmlns:p14="http://schemas.microsoft.com/office/powerpoint/2010/main" val="2860167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Rx of acute </a:t>
            </a:r>
            <a:r>
              <a:rPr lang="en-US" dirty="0" err="1"/>
              <a:t>decompens</a:t>
            </a:r>
            <a:r>
              <a:rPr lang="en-US" dirty="0"/>
              <a:t>. HF</a:t>
            </a:r>
            <a:endParaRPr lang="ar-JO" dirty="0"/>
          </a:p>
        </p:txBody>
      </p:sp>
      <p:sp>
        <p:nvSpPr>
          <p:cNvPr id="3" name="عنصر نائب للمحتوى 2"/>
          <p:cNvSpPr>
            <a:spLocks noGrp="1"/>
          </p:cNvSpPr>
          <p:nvPr>
            <p:ph idx="1"/>
          </p:nvPr>
        </p:nvSpPr>
        <p:spPr/>
        <p:txBody>
          <a:bodyPr>
            <a:noAutofit/>
          </a:bodyPr>
          <a:lstStyle/>
          <a:p>
            <a:pPr algn="l" rtl="0"/>
            <a:r>
              <a:rPr lang="en-US" sz="1700" dirty="0"/>
              <a:t>Assess degree of congestion &amp; adequacy of perfusion</a:t>
            </a:r>
          </a:p>
          <a:p>
            <a:pPr algn="l" rtl="0"/>
            <a:r>
              <a:rPr lang="en-GB" sz="1700" dirty="0"/>
              <a:t>For congestion: “LMNOP”</a:t>
            </a:r>
          </a:p>
          <a:p>
            <a:pPr algn="l" rtl="0"/>
            <a:r>
              <a:rPr lang="en-US" sz="1700" dirty="0"/>
              <a:t>Lasix </a:t>
            </a:r>
            <a:r>
              <a:rPr lang="en-US" sz="1700" dirty="0" smtClean="0"/>
              <a:t>IV(furosemide) ; </a:t>
            </a:r>
            <a:r>
              <a:rPr lang="en-US" sz="1700" dirty="0"/>
              <a:t>total daily dose 2.5× usual daily PO dose → ↑ UOP, but transient ↑ in Cr </a:t>
            </a:r>
            <a:r>
              <a:rPr lang="en-US" sz="1700" dirty="0" smtClean="0"/>
              <a:t>vs. 1</a:t>
            </a:r>
            <a:r>
              <a:rPr lang="en-US" sz="1700" dirty="0"/>
              <a:t>× usual dose; ∅ clear diff between </a:t>
            </a:r>
            <a:r>
              <a:rPr lang="en-US" sz="1700" dirty="0" err="1"/>
              <a:t>contin</a:t>
            </a:r>
            <a:r>
              <a:rPr lang="en-US" sz="1700" dirty="0"/>
              <a:t>. </a:t>
            </a:r>
            <a:r>
              <a:rPr lang="en-US" sz="1700" dirty="0" err="1"/>
              <a:t>gtt</a:t>
            </a:r>
            <a:r>
              <a:rPr lang="en-US" sz="1700" dirty="0"/>
              <a:t> vs. </a:t>
            </a:r>
            <a:r>
              <a:rPr lang="en-US" sz="1700" dirty="0" smtClean="0"/>
              <a:t>q12h</a:t>
            </a:r>
            <a:endParaRPr lang="en-US" sz="1700" dirty="0"/>
          </a:p>
          <a:p>
            <a:pPr algn="l" rtl="0"/>
            <a:r>
              <a:rPr lang="en-GB" sz="1700" dirty="0"/>
              <a:t>Morphine (↓ </a:t>
            </a:r>
            <a:r>
              <a:rPr lang="en-GB" sz="1700" dirty="0" err="1"/>
              <a:t>sx</a:t>
            </a:r>
            <a:r>
              <a:rPr lang="en-GB" sz="1700" dirty="0"/>
              <a:t>, </a:t>
            </a:r>
            <a:r>
              <a:rPr lang="en-GB" sz="1700" dirty="0" err="1"/>
              <a:t>venodilator</a:t>
            </a:r>
            <a:r>
              <a:rPr lang="en-GB" sz="1700" dirty="0"/>
              <a:t>, ↓ afterload)</a:t>
            </a:r>
          </a:p>
          <a:p>
            <a:pPr algn="l" rtl="0"/>
            <a:r>
              <a:rPr lang="en-GB" sz="1700" dirty="0"/>
              <a:t>Nitrates (</a:t>
            </a:r>
            <a:r>
              <a:rPr lang="en-GB" sz="1700" dirty="0" err="1"/>
              <a:t>venodilator</a:t>
            </a:r>
            <a:r>
              <a:rPr lang="en-GB" sz="1700" dirty="0"/>
              <a:t>)</a:t>
            </a:r>
          </a:p>
          <a:p>
            <a:pPr algn="l" rtl="0"/>
            <a:r>
              <a:rPr lang="en-GB" sz="1700" dirty="0"/>
              <a:t>Oxygen ± </a:t>
            </a:r>
            <a:r>
              <a:rPr lang="en-GB" sz="1700" dirty="0" err="1"/>
              <a:t>noninvasive</a:t>
            </a:r>
            <a:r>
              <a:rPr lang="en-GB" sz="1700" dirty="0"/>
              <a:t> vent (↓ </a:t>
            </a:r>
            <a:r>
              <a:rPr lang="en-GB" sz="1700" dirty="0" err="1"/>
              <a:t>sx</a:t>
            </a:r>
            <a:r>
              <a:rPr lang="en-GB" sz="1700" dirty="0"/>
              <a:t>, ↑ PaO2; no </a:t>
            </a:r>
            <a:r>
              <a:rPr lang="el-GR" sz="1700" dirty="0"/>
              <a:t>Δ </a:t>
            </a:r>
            <a:r>
              <a:rPr lang="en-GB" sz="1700" dirty="0" smtClean="0"/>
              <a:t>mortality)</a:t>
            </a:r>
            <a:endParaRPr lang="en-GB" sz="1700" dirty="0"/>
          </a:p>
          <a:p>
            <a:pPr algn="l" rtl="0"/>
            <a:r>
              <a:rPr lang="en-US" sz="1700" dirty="0"/>
              <a:t>Position (sitting up &amp; legs dangling over side of bed → ↓ preload)</a:t>
            </a:r>
          </a:p>
          <a:p>
            <a:pPr algn="l" rtl="0"/>
            <a:r>
              <a:rPr lang="en-GB" sz="1700" dirty="0" smtClean="0"/>
              <a:t>Adjustment </a:t>
            </a:r>
            <a:r>
              <a:rPr lang="en-GB" sz="1700" dirty="0"/>
              <a:t>of oral </a:t>
            </a:r>
            <a:r>
              <a:rPr lang="en-GB" sz="1700" dirty="0" smtClean="0"/>
              <a:t>meds:</a:t>
            </a:r>
          </a:p>
          <a:p>
            <a:pPr marL="0" indent="0" algn="l" rtl="0">
              <a:buNone/>
            </a:pPr>
            <a:r>
              <a:rPr lang="en-US" sz="1700" dirty="0" smtClean="0"/>
              <a:t>ACEI/ARB</a:t>
            </a:r>
            <a:r>
              <a:rPr lang="en-US" sz="1700" dirty="0"/>
              <a:t>: hold if </a:t>
            </a:r>
            <a:r>
              <a:rPr lang="en-US" sz="1700" dirty="0" err="1"/>
              <a:t>HoTN</a:t>
            </a:r>
            <a:r>
              <a:rPr lang="en-US" sz="1700" dirty="0"/>
              <a:t>, consider Δ to hydralazine &amp; nitrates if </a:t>
            </a:r>
            <a:r>
              <a:rPr lang="en-US" sz="1700" dirty="0" smtClean="0"/>
              <a:t>renal </a:t>
            </a:r>
            <a:r>
              <a:rPr lang="en-GB" sz="1700" dirty="0" err="1" smtClean="0"/>
              <a:t>decompensation</a:t>
            </a:r>
            <a:endParaRPr lang="en-GB" sz="1700" dirty="0"/>
          </a:p>
          <a:p>
            <a:pPr marL="0" indent="0" algn="l" rtl="0">
              <a:buNone/>
            </a:pPr>
            <a:r>
              <a:rPr lang="en-US" sz="1700" dirty="0"/>
              <a:t>βB: reduce dose by at least 1/2 if mod HF, d/c if severe HF and/or need </a:t>
            </a:r>
            <a:r>
              <a:rPr lang="en-US" sz="1700" dirty="0" smtClean="0"/>
              <a:t>inotropes</a:t>
            </a:r>
          </a:p>
          <a:p>
            <a:pPr marL="0" indent="0" algn="l" rtl="0">
              <a:buNone/>
            </a:pPr>
            <a:r>
              <a:rPr lang="en-US" sz="1700" dirty="0" smtClean="0"/>
              <a:t>For low perfusion :</a:t>
            </a:r>
            <a:r>
              <a:rPr lang="en-GB" sz="1700" dirty="0" smtClean="0"/>
              <a:t>Inotropes</a:t>
            </a:r>
          </a:p>
          <a:p>
            <a:pPr marL="0" indent="0" algn="l" rtl="0">
              <a:buNone/>
            </a:pPr>
            <a:r>
              <a:rPr lang="en-GB" sz="1700" dirty="0" err="1"/>
              <a:t>dobutamine</a:t>
            </a:r>
            <a:r>
              <a:rPr lang="en-GB" sz="1700" dirty="0"/>
              <a:t>: vasodilation at doses ≤5 </a:t>
            </a:r>
            <a:r>
              <a:rPr lang="el-GR" sz="1700" dirty="0"/>
              <a:t>μ</a:t>
            </a:r>
            <a:r>
              <a:rPr lang="en-GB" sz="1700" dirty="0"/>
              <a:t>g/kg/min; mild ↓ PVR; desensitization over time</a:t>
            </a:r>
          </a:p>
          <a:p>
            <a:pPr marL="0" indent="0" algn="l" rtl="0">
              <a:buNone/>
            </a:pPr>
            <a:r>
              <a:rPr lang="en-US" sz="1700" dirty="0"/>
              <a:t>dopamine: splanchnic </a:t>
            </a:r>
            <a:r>
              <a:rPr lang="en-US" sz="1700" dirty="0" err="1"/>
              <a:t>vasodil</a:t>
            </a:r>
            <a:r>
              <a:rPr lang="en-US" sz="1700" dirty="0"/>
              <a:t>. → ↑ GFR &amp; </a:t>
            </a:r>
            <a:r>
              <a:rPr lang="en-US" sz="1700" dirty="0" err="1"/>
              <a:t>natriuresis</a:t>
            </a:r>
            <a:r>
              <a:rPr lang="en-US" sz="1700" dirty="0"/>
              <a:t>; vasoconstrictor at ≥5 </a:t>
            </a:r>
            <a:r>
              <a:rPr lang="en-US" sz="1700" dirty="0" err="1"/>
              <a:t>μg</a:t>
            </a:r>
            <a:r>
              <a:rPr lang="en-US" sz="1700" dirty="0"/>
              <a:t>/kg/min</a:t>
            </a:r>
          </a:p>
          <a:p>
            <a:pPr marL="0" indent="0" algn="l" rtl="0">
              <a:buNone/>
            </a:pPr>
            <a:r>
              <a:rPr lang="en-US" sz="1700" dirty="0" err="1"/>
              <a:t>milrinone</a:t>
            </a:r>
            <a:r>
              <a:rPr lang="en-US" sz="1700" dirty="0"/>
              <a:t>: prominent systemic &amp; pulmonary vasodilation; ↓ dose by 50% in </a:t>
            </a:r>
            <a:r>
              <a:rPr lang="en-US" sz="1700" dirty="0" smtClean="0"/>
              <a:t>renal </a:t>
            </a:r>
            <a:r>
              <a:rPr lang="en-GB" sz="1700" dirty="0" smtClean="0"/>
              <a:t>failure</a:t>
            </a:r>
            <a:endParaRPr lang="en-US" sz="1700" dirty="0" smtClean="0"/>
          </a:p>
          <a:p>
            <a:pPr marL="0" indent="0" algn="l" rtl="0">
              <a:buNone/>
            </a:pPr>
            <a:endParaRPr lang="ar-JO" sz="1700" dirty="0"/>
          </a:p>
        </p:txBody>
      </p:sp>
    </p:spTree>
    <p:extLst>
      <p:ext uri="{BB962C8B-B14F-4D97-AF65-F5344CB8AC3E}">
        <p14:creationId xmlns:p14="http://schemas.microsoft.com/office/powerpoint/2010/main" val="2056843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04310" y="2629522"/>
            <a:ext cx="7735380" cy="2467319"/>
          </a:xfrm>
        </p:spPr>
      </p:pic>
    </p:spTree>
    <p:extLst>
      <p:ext uri="{BB962C8B-B14F-4D97-AF65-F5344CB8AC3E}">
        <p14:creationId xmlns:p14="http://schemas.microsoft.com/office/powerpoint/2010/main" val="1718402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Treatment of Chronic HF with Reduced EF</a:t>
            </a:r>
            <a:endParaRPr lang="ar-JO" dirty="0"/>
          </a:p>
        </p:txBody>
      </p:sp>
      <p:sp>
        <p:nvSpPr>
          <p:cNvPr id="3" name="عنصر نائب للمحتوى 2"/>
          <p:cNvSpPr>
            <a:spLocks noGrp="1"/>
          </p:cNvSpPr>
          <p:nvPr>
            <p:ph idx="1"/>
          </p:nvPr>
        </p:nvSpPr>
        <p:spPr/>
        <p:txBody>
          <a:bodyPr>
            <a:normAutofit/>
          </a:bodyPr>
          <a:lstStyle/>
          <a:p>
            <a:pPr algn="l" rtl="0"/>
            <a:r>
              <a:rPr lang="en-GB" dirty="0"/>
              <a:t>Diet, exercise Na &lt;2 g/d, fluid restriction, exercise training in ambulatory </a:t>
            </a:r>
            <a:r>
              <a:rPr lang="en-GB" dirty="0" err="1" smtClean="0"/>
              <a:t>Pts</a:t>
            </a:r>
            <a:endParaRPr lang="en-GB" dirty="0" smtClean="0"/>
          </a:p>
          <a:p>
            <a:pPr algn="l" rtl="0"/>
            <a:r>
              <a:rPr lang="en-US" dirty="0"/>
              <a:t>BP Goal &lt;130/80 (JACC 2018;71:127</a:t>
            </a:r>
            <a:r>
              <a:rPr lang="en-US" dirty="0" smtClean="0"/>
              <a:t>)</a:t>
            </a:r>
          </a:p>
          <a:p>
            <a:pPr algn="l" rtl="0"/>
            <a:r>
              <a:rPr lang="en-GB" dirty="0"/>
              <a:t>ACEI ↓ mortality: 40% in NYHA IV, 16% in NYHA II/III, 20–30% in </a:t>
            </a:r>
            <a:r>
              <a:rPr lang="en-GB" dirty="0" err="1"/>
              <a:t>asx</a:t>
            </a:r>
            <a:r>
              <a:rPr lang="en-GB" dirty="0"/>
              <a:t> but ↓ EF </a:t>
            </a:r>
            <a:r>
              <a:rPr lang="en-US" dirty="0" smtClean="0"/>
              <a:t>, High-dose </a:t>
            </a:r>
            <a:r>
              <a:rPr lang="en-US" dirty="0"/>
              <a:t>more </a:t>
            </a:r>
            <a:r>
              <a:rPr lang="en-US" dirty="0" err="1"/>
              <a:t>effic</a:t>
            </a:r>
            <a:r>
              <a:rPr lang="en-US" dirty="0"/>
              <a:t>. than low. Watch for ↑ Cr, ↑ K (ameliorate by low-K diet, diuretics, </a:t>
            </a:r>
            <a:r>
              <a:rPr lang="en-US" dirty="0" smtClean="0"/>
              <a:t>K </a:t>
            </a:r>
            <a:r>
              <a:rPr lang="en-GB" dirty="0" smtClean="0"/>
              <a:t>binders</a:t>
            </a:r>
            <a:r>
              <a:rPr lang="en-GB" dirty="0"/>
              <a:t>), cough, angioedema.</a:t>
            </a:r>
            <a:endParaRPr lang="ar-JO" dirty="0"/>
          </a:p>
        </p:txBody>
      </p:sp>
    </p:spTree>
    <p:extLst>
      <p:ext uri="{BB962C8B-B14F-4D97-AF65-F5344CB8AC3E}">
        <p14:creationId xmlns:p14="http://schemas.microsoft.com/office/powerpoint/2010/main" val="1390801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normAutofit fontScale="62500" lnSpcReduction="20000"/>
          </a:bodyPr>
          <a:lstStyle/>
          <a:p>
            <a:pPr algn="l" rtl="0"/>
            <a:r>
              <a:rPr lang="en-GB" dirty="0"/>
              <a:t>ATII </a:t>
            </a:r>
            <a:r>
              <a:rPr lang="en-GB" dirty="0" err="1" smtClean="0"/>
              <a:t>receptorblockers</a:t>
            </a:r>
            <a:r>
              <a:rPr lang="en-GB" dirty="0" smtClean="0"/>
              <a:t> </a:t>
            </a:r>
            <a:r>
              <a:rPr lang="en-GB" dirty="0"/>
              <a:t>(</a:t>
            </a:r>
            <a:r>
              <a:rPr lang="en-GB" dirty="0" smtClean="0"/>
              <a:t>ARBs):</a:t>
            </a:r>
            <a:r>
              <a:rPr lang="en-US" dirty="0" smtClean="0"/>
              <a:t>Consider </a:t>
            </a:r>
            <a:r>
              <a:rPr lang="en-US" dirty="0"/>
              <a:t>as alternative if cannot tolerate ACEI (</a:t>
            </a:r>
            <a:r>
              <a:rPr lang="en-US" dirty="0" err="1"/>
              <a:t>eg</a:t>
            </a:r>
            <a:r>
              <a:rPr lang="en-US" dirty="0"/>
              <a:t>, b/c </a:t>
            </a:r>
            <a:r>
              <a:rPr lang="en-US" dirty="0" smtClean="0"/>
              <a:t>cough) , </a:t>
            </a:r>
            <a:r>
              <a:rPr lang="it-IT" dirty="0" smtClean="0"/>
              <a:t>Noninferior </a:t>
            </a:r>
            <a:r>
              <a:rPr lang="it-IT" dirty="0"/>
              <a:t>to ACEI </a:t>
            </a:r>
            <a:r>
              <a:rPr lang="it-IT" dirty="0" smtClean="0"/>
              <a:t> , </a:t>
            </a:r>
            <a:r>
              <a:rPr lang="en-US" dirty="0" smtClean="0"/>
              <a:t>As </a:t>
            </a:r>
            <a:r>
              <a:rPr lang="en-US" dirty="0"/>
              <a:t>with ACEI, higher doses more </a:t>
            </a:r>
            <a:r>
              <a:rPr lang="en-US" dirty="0" smtClean="0"/>
              <a:t>efficacious.</a:t>
            </a:r>
          </a:p>
          <a:p>
            <a:pPr algn="l" rtl="0"/>
            <a:r>
              <a:rPr lang="en-GB" dirty="0"/>
              <a:t>ARNI (ARB </a:t>
            </a:r>
            <a:r>
              <a:rPr lang="en-GB" dirty="0" smtClean="0"/>
              <a:t>+</a:t>
            </a:r>
            <a:r>
              <a:rPr lang="en-GB" dirty="0" err="1" smtClean="0"/>
              <a:t>neprilysin</a:t>
            </a:r>
            <a:r>
              <a:rPr lang="en-GB" dirty="0" smtClean="0"/>
              <a:t> </a:t>
            </a:r>
            <a:r>
              <a:rPr lang="en-GB" dirty="0" err="1"/>
              <a:t>inhib</a:t>
            </a:r>
            <a:r>
              <a:rPr lang="en-GB" dirty="0" smtClean="0"/>
              <a:t>) : </a:t>
            </a:r>
            <a:r>
              <a:rPr lang="en-US" dirty="0" smtClean="0"/>
              <a:t>(</a:t>
            </a:r>
            <a:r>
              <a:rPr lang="en-US" dirty="0"/>
              <a:t>do not use w/ </a:t>
            </a:r>
            <a:r>
              <a:rPr lang="en-US" dirty="0" smtClean="0"/>
              <a:t>ACEI, </a:t>
            </a:r>
            <a:r>
              <a:rPr lang="en-GB" dirty="0" smtClean="0"/>
              <a:t>allow </a:t>
            </a:r>
            <a:r>
              <a:rPr lang="en-GB" dirty="0"/>
              <a:t>36-h washout</a:t>
            </a:r>
            <a:r>
              <a:rPr lang="en-GB" dirty="0" smtClean="0"/>
              <a:t>) : </a:t>
            </a:r>
            <a:r>
              <a:rPr lang="en-GB" dirty="0"/>
              <a:t>Preferred RAAS </a:t>
            </a:r>
            <a:r>
              <a:rPr lang="en-GB" dirty="0" err="1"/>
              <a:t>inhib</a:t>
            </a:r>
            <a:r>
              <a:rPr lang="en-GB" dirty="0"/>
              <a:t> in NYHA II-IV. Neutral </a:t>
            </a:r>
            <a:r>
              <a:rPr lang="en-GB" dirty="0" err="1"/>
              <a:t>endopeptidase</a:t>
            </a:r>
            <a:r>
              <a:rPr lang="en-GB" dirty="0"/>
              <a:t> (NEP, aka </a:t>
            </a:r>
            <a:r>
              <a:rPr lang="en-GB" dirty="0" err="1"/>
              <a:t>neprilysin</a:t>
            </a:r>
            <a:r>
              <a:rPr lang="en-GB" dirty="0"/>
              <a:t>) </a:t>
            </a:r>
            <a:r>
              <a:rPr lang="en-GB" dirty="0" smtClean="0"/>
              <a:t>degrades natriuretic </a:t>
            </a:r>
            <a:r>
              <a:rPr lang="en-GB" dirty="0"/>
              <a:t>peptides, </a:t>
            </a:r>
            <a:r>
              <a:rPr lang="en-GB" dirty="0" err="1"/>
              <a:t>bradykinin</a:t>
            </a:r>
            <a:r>
              <a:rPr lang="en-GB" dirty="0"/>
              <a:t> &amp; </a:t>
            </a:r>
            <a:r>
              <a:rPr lang="en-GB" dirty="0" err="1"/>
              <a:t>angiotensins</a:t>
            </a:r>
            <a:r>
              <a:rPr lang="en-GB" dirty="0"/>
              <a:t>. Valsartan + </a:t>
            </a:r>
            <a:r>
              <a:rPr lang="en-GB" dirty="0" err="1"/>
              <a:t>sacubitril</a:t>
            </a:r>
            <a:r>
              <a:rPr lang="en-GB" dirty="0"/>
              <a:t> (</a:t>
            </a:r>
            <a:r>
              <a:rPr lang="en-GB" dirty="0" err="1"/>
              <a:t>NEPi</a:t>
            </a:r>
            <a:r>
              <a:rPr lang="en-GB" dirty="0"/>
              <a:t>) ↓ CV mort &amp; </a:t>
            </a:r>
            <a:r>
              <a:rPr lang="en-GB" dirty="0" smtClean="0"/>
              <a:t>HF </a:t>
            </a:r>
            <a:r>
              <a:rPr lang="en-GB" dirty="0" err="1" smtClean="0"/>
              <a:t>hosp</a:t>
            </a:r>
            <a:r>
              <a:rPr lang="en-GB" dirty="0" smtClean="0"/>
              <a:t> </a:t>
            </a:r>
            <a:r>
              <a:rPr lang="en-GB" dirty="0"/>
              <a:t>c/w </a:t>
            </a:r>
            <a:r>
              <a:rPr lang="en-GB" dirty="0" err="1"/>
              <a:t>ACEi</a:t>
            </a:r>
            <a:r>
              <a:rPr lang="en-GB" dirty="0"/>
              <a:t>; ↑ </a:t>
            </a:r>
            <a:r>
              <a:rPr lang="en-GB" dirty="0" err="1"/>
              <a:t>HoTN</a:t>
            </a:r>
            <a:r>
              <a:rPr lang="en-GB" dirty="0"/>
              <a:t>, </a:t>
            </a:r>
            <a:r>
              <a:rPr lang="en-GB" dirty="0" smtClean="0"/>
              <a:t>AKI.</a:t>
            </a:r>
          </a:p>
          <a:p>
            <a:pPr algn="l" rtl="0"/>
            <a:r>
              <a:rPr lang="en-GB" dirty="0"/>
              <a:t>Hydralazine </a:t>
            </a:r>
            <a:r>
              <a:rPr lang="en-GB" dirty="0" smtClean="0"/>
              <a:t>+nitrates : </a:t>
            </a:r>
            <a:r>
              <a:rPr lang="en-US" dirty="0"/>
              <a:t>Consider if cannot tolerate ACEI/ARB or in blacks w/ class </a:t>
            </a:r>
            <a:r>
              <a:rPr lang="en-US" dirty="0" smtClean="0"/>
              <a:t>III/IV </a:t>
            </a:r>
            <a:r>
              <a:rPr lang="en-GB" dirty="0" smtClean="0"/>
              <a:t>25</a:t>
            </a:r>
            <a:r>
              <a:rPr lang="en-GB" dirty="0"/>
              <a:t>% ↓ mort</a:t>
            </a:r>
            <a:r>
              <a:rPr lang="en-GB" dirty="0" smtClean="0"/>
              <a:t>.; </a:t>
            </a:r>
            <a:r>
              <a:rPr lang="en-GB" dirty="0"/>
              <a:t>infer. to ACEI </a:t>
            </a:r>
            <a:r>
              <a:rPr lang="en-US" dirty="0" smtClean="0"/>
              <a:t> , 40</a:t>
            </a:r>
            <a:r>
              <a:rPr lang="en-US" dirty="0"/>
              <a:t>% ↓ mort. in blacks on standard </a:t>
            </a:r>
            <a:r>
              <a:rPr lang="en-US" dirty="0" smtClean="0"/>
              <a:t>Rx</a:t>
            </a:r>
          </a:p>
          <a:p>
            <a:pPr algn="l" rtl="0"/>
            <a:r>
              <a:rPr lang="el-GR" dirty="0"/>
              <a:t>β-</a:t>
            </a:r>
            <a:r>
              <a:rPr lang="en-GB" dirty="0" smtClean="0"/>
              <a:t>blocker(data </a:t>
            </a:r>
            <a:r>
              <a:rPr lang="en-GB" dirty="0"/>
              <a:t>for </a:t>
            </a:r>
            <a:r>
              <a:rPr lang="en-GB" dirty="0" err="1" smtClean="0"/>
              <a:t>carvedilol,metoprolol</a:t>
            </a:r>
            <a:r>
              <a:rPr lang="en-GB" dirty="0" smtClean="0"/>
              <a:t>, </a:t>
            </a:r>
            <a:r>
              <a:rPr lang="en-GB" dirty="0" err="1" smtClean="0"/>
              <a:t>bisoprolol</a:t>
            </a:r>
            <a:r>
              <a:rPr lang="en-GB" dirty="0" smtClean="0"/>
              <a:t>):</a:t>
            </a:r>
            <a:r>
              <a:rPr lang="en-US" dirty="0"/>
              <a:t>EF will transiently ↓, then ↑. </a:t>
            </a:r>
            <a:r>
              <a:rPr lang="en-US" dirty="0" err="1"/>
              <a:t>Contraindic</a:t>
            </a:r>
            <a:r>
              <a:rPr lang="en-US" dirty="0"/>
              <a:t>. in decompensated </a:t>
            </a:r>
            <a:r>
              <a:rPr lang="en-US" dirty="0" smtClean="0"/>
              <a:t>HF. </a:t>
            </a:r>
            <a:r>
              <a:rPr lang="en-GB" dirty="0" smtClean="0"/>
              <a:t>35</a:t>
            </a:r>
            <a:r>
              <a:rPr lang="en-GB" dirty="0"/>
              <a:t>% ↓ mort. &amp; 40% ↓ </a:t>
            </a:r>
            <a:r>
              <a:rPr lang="en-GB" dirty="0" err="1"/>
              <a:t>rehosp</a:t>
            </a:r>
            <a:r>
              <a:rPr lang="en-GB" dirty="0"/>
              <a:t>. in NYHA </a:t>
            </a:r>
            <a:r>
              <a:rPr lang="en-GB" dirty="0" smtClean="0"/>
              <a:t>II–IV</a:t>
            </a:r>
          </a:p>
          <a:p>
            <a:pPr algn="l" rtl="0"/>
            <a:r>
              <a:rPr lang="en-GB" dirty="0" smtClean="0"/>
              <a:t>Aldosterone antagonists:</a:t>
            </a:r>
            <a:r>
              <a:rPr lang="en-US" dirty="0"/>
              <a:t>Consider if </a:t>
            </a:r>
            <a:r>
              <a:rPr lang="en-US" dirty="0" err="1"/>
              <a:t>adeq</a:t>
            </a:r>
            <a:r>
              <a:rPr lang="en-US" dirty="0"/>
              <a:t>. renal </a:t>
            </a:r>
            <a:r>
              <a:rPr lang="en-US" dirty="0" err="1"/>
              <a:t>fxn</a:t>
            </a:r>
            <a:r>
              <a:rPr lang="en-US" dirty="0"/>
              <a:t> and w/o hyperkalemia; watch for ↑ </a:t>
            </a:r>
            <a:r>
              <a:rPr lang="en-US" dirty="0" smtClean="0"/>
              <a:t>K</a:t>
            </a:r>
            <a:r>
              <a:rPr lang="sv-SE" dirty="0" smtClean="0"/>
              <a:t>25–30</a:t>
            </a:r>
            <a:r>
              <a:rPr lang="sv-SE" dirty="0"/>
              <a:t>% ↓ mort. in NYHA II–IV &amp; EF ≤35% </a:t>
            </a:r>
            <a:r>
              <a:rPr lang="sv-SE" dirty="0" smtClean="0"/>
              <a:t>, </a:t>
            </a:r>
            <a:r>
              <a:rPr lang="de-DE" dirty="0" smtClean="0"/>
              <a:t>15</a:t>
            </a:r>
            <a:r>
              <a:rPr lang="de-DE" dirty="0"/>
              <a:t>% ↓ mort. in HF post-MI, EF ≤40% (</a:t>
            </a:r>
            <a:endParaRPr lang="en-GB" dirty="0" smtClean="0"/>
          </a:p>
          <a:p>
            <a:pPr algn="l" rtl="0"/>
            <a:endParaRPr lang="ar-JO" dirty="0"/>
          </a:p>
        </p:txBody>
      </p:sp>
    </p:spTree>
    <p:extLst>
      <p:ext uri="{BB962C8B-B14F-4D97-AF65-F5344CB8AC3E}">
        <p14:creationId xmlns:p14="http://schemas.microsoft.com/office/powerpoint/2010/main" val="8319834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endParaRPr lang="ar-JO" dirty="0"/>
          </a:p>
        </p:txBody>
      </p:sp>
      <p:sp>
        <p:nvSpPr>
          <p:cNvPr id="3" name="عنصر نائب للمحتوى 2"/>
          <p:cNvSpPr>
            <a:spLocks noGrp="1"/>
          </p:cNvSpPr>
          <p:nvPr>
            <p:ph idx="1"/>
          </p:nvPr>
        </p:nvSpPr>
        <p:spPr/>
        <p:txBody>
          <a:bodyPr>
            <a:noAutofit/>
          </a:bodyPr>
          <a:lstStyle/>
          <a:p>
            <a:pPr algn="l" rtl="0"/>
            <a:r>
              <a:rPr lang="en-GB" sz="1700" dirty="0"/>
              <a:t>Cardiac </a:t>
            </a:r>
            <a:r>
              <a:rPr lang="en-GB" sz="1700" dirty="0" err="1" smtClean="0"/>
              <a:t>resynch</a:t>
            </a:r>
            <a:r>
              <a:rPr lang="en-GB" sz="1700" dirty="0" smtClean="0"/>
              <a:t> therapy </a:t>
            </a:r>
            <a:r>
              <a:rPr lang="en-GB" sz="1700" dirty="0"/>
              <a:t>(</a:t>
            </a:r>
            <a:r>
              <a:rPr lang="en-GB" sz="1700" dirty="0" smtClean="0"/>
              <a:t>CRT): </a:t>
            </a:r>
            <a:r>
              <a:rPr lang="en-US" sz="1700" dirty="0"/>
              <a:t>Consider if EF ≤35%, LBBB (QRS ≥130 </a:t>
            </a:r>
            <a:r>
              <a:rPr lang="en-US" sz="1700" dirty="0" err="1"/>
              <a:t>ms</a:t>
            </a:r>
            <a:r>
              <a:rPr lang="en-US" sz="1700" dirty="0"/>
              <a:t>) and symptomatic </a:t>
            </a:r>
            <a:r>
              <a:rPr lang="en-US" sz="1700" dirty="0" smtClean="0"/>
              <a:t>HF 36</a:t>
            </a:r>
            <a:r>
              <a:rPr lang="en-US" sz="1700" dirty="0"/>
              <a:t>% ↓ mort. &amp; ↑ EF in NYHA III–IV </a:t>
            </a:r>
            <a:r>
              <a:rPr lang="en-US" sz="1700" dirty="0" smtClean="0"/>
              <a:t> , 41</a:t>
            </a:r>
            <a:r>
              <a:rPr lang="en-US" sz="1700" dirty="0"/>
              <a:t>% ↓ mort. if EF ≤30%, LBBB and NYHA </a:t>
            </a:r>
            <a:r>
              <a:rPr lang="en-US" sz="1700" dirty="0" smtClean="0"/>
              <a:t>I/II</a:t>
            </a:r>
          </a:p>
          <a:p>
            <a:pPr algn="l" rtl="0"/>
            <a:r>
              <a:rPr lang="en-GB" sz="1700" dirty="0" smtClean="0"/>
              <a:t>ICD : </a:t>
            </a:r>
            <a:r>
              <a:rPr lang="en-US" sz="1700" dirty="0"/>
              <a:t>For 1° prevention if EF ≤30–35% or 2° prevention; not if NYHA </a:t>
            </a:r>
            <a:r>
              <a:rPr lang="en-US" sz="1700" dirty="0" smtClean="0"/>
              <a:t>IV , ↓ </a:t>
            </a:r>
            <a:r>
              <a:rPr lang="en-US" sz="1700" dirty="0"/>
              <a:t>mort. in ischemic CMP but perhaps only SCD in modern era in </a:t>
            </a:r>
            <a:r>
              <a:rPr lang="en-US" sz="1700" dirty="0" err="1" smtClean="0"/>
              <a:t>niCMP</a:t>
            </a:r>
            <a:endParaRPr lang="en-US" sz="1700" dirty="0" smtClean="0"/>
          </a:p>
          <a:p>
            <a:pPr algn="l" rtl="0"/>
            <a:r>
              <a:rPr lang="en-GB" sz="1700" dirty="0" smtClean="0"/>
              <a:t>Diuretics : </a:t>
            </a:r>
            <a:r>
              <a:rPr lang="en-US" sz="1700" dirty="0"/>
              <a:t>Loop ± thiazides diuretics (</a:t>
            </a:r>
            <a:r>
              <a:rPr lang="en-US" sz="1700" dirty="0" err="1"/>
              <a:t>sx</a:t>
            </a:r>
            <a:r>
              <a:rPr lang="en-US" sz="1700" dirty="0"/>
              <a:t> relief; no mortality benefit</a:t>
            </a:r>
            <a:r>
              <a:rPr lang="en-US" sz="1700" dirty="0" smtClean="0"/>
              <a:t>).</a:t>
            </a:r>
          </a:p>
          <a:p>
            <a:pPr algn="l" rtl="0"/>
            <a:r>
              <a:rPr lang="en-GB" sz="1700" dirty="0" smtClean="0"/>
              <a:t>Digoxin : </a:t>
            </a:r>
            <a:r>
              <a:rPr lang="en-GB" sz="1700" dirty="0"/>
              <a:t>23% ↓ HF hosp., no </a:t>
            </a:r>
            <a:r>
              <a:rPr lang="el-GR" sz="1700" dirty="0"/>
              <a:t>Δ </a:t>
            </a:r>
            <a:r>
              <a:rPr lang="en-GB" sz="1700" dirty="0"/>
              <a:t>mort </a:t>
            </a:r>
            <a:r>
              <a:rPr lang="en-GB" sz="1700" dirty="0" smtClean="0"/>
              <a:t>; </a:t>
            </a:r>
            <a:r>
              <a:rPr lang="en-GB" sz="1700" dirty="0"/>
              <a:t>? ↑ mort w/ ↑ levels </a:t>
            </a:r>
            <a:r>
              <a:rPr lang="en-GB" sz="1700" dirty="0" smtClean="0"/>
              <a:t>, optimal </a:t>
            </a:r>
            <a:r>
              <a:rPr lang="en-GB" sz="1700" dirty="0"/>
              <a:t>0.5–0.8 </a:t>
            </a:r>
            <a:r>
              <a:rPr lang="en-GB" sz="1700" dirty="0" err="1"/>
              <a:t>ng</a:t>
            </a:r>
            <a:r>
              <a:rPr lang="en-GB" sz="1700" dirty="0"/>
              <a:t>/mL </a:t>
            </a:r>
            <a:r>
              <a:rPr lang="en-GB" sz="1700" dirty="0" smtClean="0"/>
              <a:t>.</a:t>
            </a:r>
          </a:p>
          <a:p>
            <a:pPr algn="l" rtl="0"/>
            <a:r>
              <a:rPr lang="en-GB" sz="1700" dirty="0" err="1"/>
              <a:t>Ivabradine</a:t>
            </a:r>
            <a:r>
              <a:rPr lang="en-GB" sz="1700" dirty="0"/>
              <a:t> (If </a:t>
            </a:r>
            <a:r>
              <a:rPr lang="en-GB" sz="1700" dirty="0" smtClean="0"/>
              <a:t>blocker w/o </a:t>
            </a:r>
            <a:r>
              <a:rPr lang="en-GB" sz="1700" dirty="0"/>
              <a:t>⊖ </a:t>
            </a:r>
            <a:r>
              <a:rPr lang="en-GB" sz="1700" dirty="0" err="1"/>
              <a:t>ino</a:t>
            </a:r>
            <a:r>
              <a:rPr lang="en-GB" sz="1700" dirty="0" smtClean="0"/>
              <a:t>):</a:t>
            </a:r>
            <a:r>
              <a:rPr lang="en-US" sz="1700" dirty="0"/>
              <a:t>Consider if EF ≤35%, NYHA II or III, HR ≥70, NSR on max βB. 18% ↓ CV mort or HF </a:t>
            </a:r>
            <a:r>
              <a:rPr lang="en-US" sz="1700" dirty="0" smtClean="0"/>
              <a:t>hosp.</a:t>
            </a:r>
          </a:p>
          <a:p>
            <a:pPr algn="l" rtl="0"/>
            <a:r>
              <a:rPr lang="en-GB" sz="1700" dirty="0"/>
              <a:t>Iron </a:t>
            </a:r>
            <a:r>
              <a:rPr lang="en-GB" sz="1700" dirty="0" smtClean="0"/>
              <a:t>supplementation: </a:t>
            </a:r>
            <a:r>
              <a:rPr lang="en-US" sz="1700" dirty="0"/>
              <a:t>? IV (not PO) if NYHA II/III, EF ≤40%, Fe-</a:t>
            </a:r>
            <a:r>
              <a:rPr lang="en-US" sz="1700" dirty="0" err="1"/>
              <a:t>defic</a:t>
            </a:r>
            <a:r>
              <a:rPr lang="en-US" sz="1700" dirty="0"/>
              <a:t> (ferritin &lt;100 or 100–300 &amp; TSAT &lt;20%). </a:t>
            </a:r>
            <a:r>
              <a:rPr lang="en-US" sz="1700" dirty="0" smtClean="0"/>
              <a:t>↑ </a:t>
            </a:r>
            <a:r>
              <a:rPr lang="en-GB" sz="1700" dirty="0" err="1" smtClean="0"/>
              <a:t>QoL</a:t>
            </a:r>
            <a:r>
              <a:rPr lang="en-GB" sz="1700" dirty="0" smtClean="0"/>
              <a:t> </a:t>
            </a:r>
            <a:r>
              <a:rPr lang="en-GB" sz="1700" dirty="0"/>
              <a:t>independent of </a:t>
            </a:r>
            <a:r>
              <a:rPr lang="en-GB" sz="1700" dirty="0" err="1" smtClean="0"/>
              <a:t>Hct</a:t>
            </a:r>
            <a:endParaRPr lang="en-GB" sz="1700" dirty="0" smtClean="0"/>
          </a:p>
          <a:p>
            <a:pPr algn="l" rtl="0"/>
            <a:r>
              <a:rPr lang="en-GB" sz="1700" dirty="0" smtClean="0"/>
              <a:t>Anticoagulation : </a:t>
            </a:r>
            <a:r>
              <a:rPr lang="en-US" sz="1700" dirty="0"/>
              <a:t>If AF, VTE, LV thrombus, ± if large </a:t>
            </a:r>
            <a:r>
              <a:rPr lang="en-US" sz="1700" dirty="0" err="1"/>
              <a:t>akinetic</a:t>
            </a:r>
            <a:r>
              <a:rPr lang="en-US" sz="1700" dirty="0"/>
              <a:t> LV segments. In SR w/ </a:t>
            </a:r>
            <a:r>
              <a:rPr lang="en-US" sz="1700" dirty="0" err="1"/>
              <a:t>rEF</a:t>
            </a:r>
            <a:r>
              <a:rPr lang="en-US" sz="1700" dirty="0"/>
              <a:t>, ↓ </a:t>
            </a:r>
            <a:r>
              <a:rPr lang="en-US" sz="1700" dirty="0" err="1"/>
              <a:t>isch</a:t>
            </a:r>
            <a:r>
              <a:rPr lang="en-US" sz="1700" dirty="0"/>
              <a:t> stroke, but ↑ </a:t>
            </a:r>
            <a:r>
              <a:rPr lang="en-US" sz="1700" dirty="0" smtClean="0"/>
              <a:t>bleed</a:t>
            </a:r>
          </a:p>
          <a:p>
            <a:pPr algn="l" rtl="0"/>
            <a:r>
              <a:rPr lang="en-GB" sz="1700" dirty="0"/>
              <a:t>Heart </a:t>
            </a:r>
            <a:r>
              <a:rPr lang="en-GB" sz="1700" dirty="0" smtClean="0"/>
              <a:t>rhythm :</a:t>
            </a:r>
            <a:r>
              <a:rPr lang="en-GB" sz="1700" dirty="0"/>
              <a:t>If AF &amp; NYHA II-IV w/ EF &lt;35%, catheter ablation ↓ D/HF </a:t>
            </a:r>
            <a:r>
              <a:rPr lang="en-GB" sz="1700" dirty="0" err="1"/>
              <a:t>hosp</a:t>
            </a:r>
            <a:r>
              <a:rPr lang="en-GB" sz="1700" dirty="0"/>
              <a:t> vs. med </a:t>
            </a:r>
            <a:r>
              <a:rPr lang="en-GB" sz="1700" dirty="0" smtClean="0"/>
              <a:t>Rx</a:t>
            </a:r>
          </a:p>
          <a:p>
            <a:pPr algn="l" rtl="0"/>
            <a:r>
              <a:rPr lang="en-US" sz="1700" dirty="0"/>
              <a:t>SGLT2i ↓ death/HF </a:t>
            </a:r>
            <a:r>
              <a:rPr lang="en-US" sz="1700" dirty="0" err="1"/>
              <a:t>hosp</a:t>
            </a:r>
            <a:r>
              <a:rPr lang="en-US" sz="1700" dirty="0"/>
              <a:t> in </a:t>
            </a:r>
            <a:r>
              <a:rPr lang="en-US" sz="1700" dirty="0" smtClean="0"/>
              <a:t>DM</a:t>
            </a:r>
          </a:p>
          <a:p>
            <a:pPr algn="l" rtl="0"/>
            <a:r>
              <a:rPr lang="en-GB" sz="1700" dirty="0"/>
              <a:t>Meds to </a:t>
            </a:r>
            <a:r>
              <a:rPr lang="en-GB" sz="1700" dirty="0" smtClean="0"/>
              <a:t>avoid : </a:t>
            </a:r>
            <a:r>
              <a:rPr lang="en-GB" sz="1700" dirty="0"/>
              <a:t>NSAIDs, </a:t>
            </a:r>
            <a:r>
              <a:rPr lang="en-GB" sz="1700" dirty="0" err="1"/>
              <a:t>nondihydropyridine</a:t>
            </a:r>
            <a:r>
              <a:rPr lang="en-GB" sz="1700" dirty="0"/>
              <a:t> CCB, TZDs</a:t>
            </a:r>
            <a:endParaRPr lang="ar-JO" sz="1700" dirty="0"/>
          </a:p>
        </p:txBody>
      </p:sp>
    </p:spTree>
    <p:extLst>
      <p:ext uri="{BB962C8B-B14F-4D97-AF65-F5344CB8AC3E}">
        <p14:creationId xmlns:p14="http://schemas.microsoft.com/office/powerpoint/2010/main" val="2310133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Heart failure with preserved EF (</a:t>
            </a:r>
            <a:r>
              <a:rPr lang="en-US" dirty="0" err="1"/>
              <a:t>HFpEF</a:t>
            </a:r>
            <a:r>
              <a:rPr lang="en-US" dirty="0"/>
              <a:t>; “Diastolic HF</a:t>
            </a:r>
            <a:r>
              <a:rPr lang="en-US" dirty="0" smtClean="0"/>
              <a:t>”)</a:t>
            </a:r>
            <a:endParaRPr lang="ar-JO" dirty="0"/>
          </a:p>
        </p:txBody>
      </p:sp>
      <p:sp>
        <p:nvSpPr>
          <p:cNvPr id="3" name="عنصر نائب للمحتوى 2"/>
          <p:cNvSpPr>
            <a:spLocks noGrp="1"/>
          </p:cNvSpPr>
          <p:nvPr>
            <p:ph idx="1"/>
          </p:nvPr>
        </p:nvSpPr>
        <p:spPr/>
        <p:txBody>
          <a:bodyPr>
            <a:normAutofit fontScale="77500" lnSpcReduction="20000"/>
          </a:bodyPr>
          <a:lstStyle/>
          <a:p>
            <a:pPr algn="l" rtl="0"/>
            <a:r>
              <a:rPr lang="en-US" dirty="0"/>
              <a:t>Epidemiology: ~1/2 of </a:t>
            </a:r>
            <a:r>
              <a:rPr lang="en-US" dirty="0" err="1"/>
              <a:t>Pts</a:t>
            </a:r>
            <a:r>
              <a:rPr lang="en-US" dirty="0"/>
              <a:t> w/ HF have normal or only min. impaired systolic </a:t>
            </a:r>
            <a:r>
              <a:rPr lang="en-US" dirty="0" err="1"/>
              <a:t>fxn</a:t>
            </a:r>
            <a:r>
              <a:rPr lang="en-US" dirty="0"/>
              <a:t> (</a:t>
            </a:r>
            <a:r>
              <a:rPr lang="en-US" dirty="0" smtClean="0"/>
              <a:t>EF≥</a:t>
            </a:r>
            <a:r>
              <a:rPr lang="en-US" dirty="0"/>
              <a:t>40%); risk factors for </a:t>
            </a:r>
            <a:r>
              <a:rPr lang="en-US" dirty="0" err="1"/>
              <a:t>HFpEF</a:t>
            </a:r>
            <a:r>
              <a:rPr lang="en-US" dirty="0"/>
              <a:t> </a:t>
            </a:r>
            <a:r>
              <a:rPr lang="en-US" dirty="0" err="1"/>
              <a:t>incl</a:t>
            </a:r>
            <a:r>
              <a:rPr lang="en-US" dirty="0"/>
              <a:t> ↑ age, ♀, DM, AF. Mortality ≈ to those w/ </a:t>
            </a:r>
            <a:r>
              <a:rPr lang="en-US" dirty="0" smtClean="0"/>
              <a:t>systolic </a:t>
            </a:r>
            <a:r>
              <a:rPr lang="en-GB" dirty="0" err="1" smtClean="0"/>
              <a:t>dysfxn</a:t>
            </a:r>
            <a:endParaRPr lang="en-GB" dirty="0" smtClean="0"/>
          </a:p>
          <a:p>
            <a:pPr algn="l" rtl="0"/>
            <a:r>
              <a:rPr lang="en-US" dirty="0"/>
              <a:t>Etiologies (impaired relaxation and/or ↑ passive stiffness): ischemia, prior MI, </a:t>
            </a:r>
            <a:r>
              <a:rPr lang="en-US" dirty="0" smtClean="0"/>
              <a:t>LVH, </a:t>
            </a:r>
            <a:r>
              <a:rPr lang="en-GB" dirty="0" smtClean="0"/>
              <a:t>HCMP</a:t>
            </a:r>
            <a:r>
              <a:rPr lang="en-GB" dirty="0"/>
              <a:t>, infiltrative CMP, RCMP, aging, </a:t>
            </a:r>
            <a:r>
              <a:rPr lang="en-GB" dirty="0" smtClean="0"/>
              <a:t>hypothyroidism</a:t>
            </a:r>
          </a:p>
          <a:p>
            <a:pPr algn="l" rtl="0"/>
            <a:r>
              <a:rPr lang="en-US" dirty="0"/>
              <a:t>Precipitants of pulmonary edema: volume overload (poor compliance of LV → </a:t>
            </a:r>
            <a:r>
              <a:rPr lang="en-US" dirty="0" smtClean="0"/>
              <a:t>sensitive to </a:t>
            </a:r>
            <a:r>
              <a:rPr lang="en-US" dirty="0"/>
              <a:t>even modest ↑ in volume); ischemia (↓ relaxation); tachycardia (↓ filling time </a:t>
            </a:r>
            <a:r>
              <a:rPr lang="en-US" dirty="0" smtClean="0"/>
              <a:t>in diastole</a:t>
            </a:r>
            <a:r>
              <a:rPr lang="en-US" dirty="0"/>
              <a:t>), AF (loss of atrial boost to LV filling); HTN (↑ afterload → ↓ stroke volume</a:t>
            </a:r>
            <a:r>
              <a:rPr lang="en-US" dirty="0" smtClean="0"/>
              <a:t>)</a:t>
            </a:r>
          </a:p>
          <a:p>
            <a:pPr algn="l" rtl="0"/>
            <a:r>
              <a:rPr lang="en-US" dirty="0" err="1"/>
              <a:t>Dx</a:t>
            </a:r>
            <a:r>
              <a:rPr lang="en-US" dirty="0"/>
              <a:t> w/ clinical s/s of HF w/ preserved systolic </a:t>
            </a:r>
            <a:r>
              <a:rPr lang="en-US" dirty="0" err="1"/>
              <a:t>fxn</a:t>
            </a:r>
            <a:r>
              <a:rPr lang="en-US" dirty="0"/>
              <a:t>. </a:t>
            </a:r>
            <a:r>
              <a:rPr lang="en-US" dirty="0" err="1"/>
              <a:t>Dx</a:t>
            </a:r>
            <a:r>
              <a:rPr lang="en-US" dirty="0"/>
              <a:t> supported by evidence of </a:t>
            </a:r>
            <a:r>
              <a:rPr lang="en-US" dirty="0" err="1" smtClean="0"/>
              <a:t>diast</a:t>
            </a:r>
            <a:r>
              <a:rPr lang="en-US" dirty="0" smtClean="0"/>
              <a:t> </a:t>
            </a:r>
            <a:r>
              <a:rPr lang="en-GB" dirty="0" err="1" smtClean="0"/>
              <a:t>dysfxn</a:t>
            </a:r>
            <a:endParaRPr lang="en-GB" dirty="0" smtClean="0"/>
          </a:p>
          <a:p>
            <a:pPr algn="l" rtl="0"/>
            <a:endParaRPr lang="ar-JO" dirty="0"/>
          </a:p>
        </p:txBody>
      </p:sp>
    </p:spTree>
    <p:extLst>
      <p:ext uri="{BB962C8B-B14F-4D97-AF65-F5344CB8AC3E}">
        <p14:creationId xmlns:p14="http://schemas.microsoft.com/office/powerpoint/2010/main" val="181575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Treatment: </a:t>
            </a:r>
            <a:endParaRPr lang="ar-JO" dirty="0"/>
          </a:p>
        </p:txBody>
      </p:sp>
      <p:sp>
        <p:nvSpPr>
          <p:cNvPr id="3" name="عنصر نائب للمحتوى 2"/>
          <p:cNvSpPr>
            <a:spLocks noGrp="1"/>
          </p:cNvSpPr>
          <p:nvPr>
            <p:ph idx="1"/>
          </p:nvPr>
        </p:nvSpPr>
        <p:spPr/>
        <p:txBody>
          <a:bodyPr>
            <a:normAutofit fontScale="92500"/>
          </a:bodyPr>
          <a:lstStyle/>
          <a:p>
            <a:pPr algn="l" rtl="0"/>
            <a:r>
              <a:rPr lang="en-US" dirty="0" smtClean="0"/>
              <a:t>diuresis </a:t>
            </a:r>
            <a:r>
              <a:rPr lang="en-US" dirty="0"/>
              <a:t>for </a:t>
            </a:r>
            <a:r>
              <a:rPr lang="en-US" dirty="0" err="1"/>
              <a:t>vol</a:t>
            </a:r>
            <a:r>
              <a:rPr lang="en-US" dirty="0"/>
              <a:t> overload, BP control, prevention of tachycardia and ischemia;</a:t>
            </a:r>
          </a:p>
          <a:p>
            <a:pPr algn="l" rtl="0"/>
            <a:r>
              <a:rPr lang="en-US" dirty="0"/>
              <a:t>no benefit to: ACEI/ARB (NEJM 2008;359:2456) or PDE5 </a:t>
            </a:r>
            <a:r>
              <a:rPr lang="en-US" dirty="0" err="1"/>
              <a:t>inhib</a:t>
            </a:r>
            <a:r>
              <a:rPr lang="en-US" dirty="0"/>
              <a:t> (JAMA 2013;309:1268);</a:t>
            </a:r>
          </a:p>
          <a:p>
            <a:pPr algn="l" rtl="0"/>
            <a:r>
              <a:rPr lang="en-US" dirty="0"/>
              <a:t>spironolactone ? ↓ CV death &amp; HF </a:t>
            </a:r>
            <a:r>
              <a:rPr lang="en-US" dirty="0" err="1"/>
              <a:t>hosp</a:t>
            </a:r>
            <a:r>
              <a:rPr lang="en-US" dirty="0"/>
              <a:t> (at least in Americas) (NEJM 2014;370:1383);</a:t>
            </a:r>
          </a:p>
          <a:p>
            <a:pPr algn="l" rtl="0"/>
            <a:r>
              <a:rPr lang="en-US" dirty="0" err="1"/>
              <a:t>ARNi</a:t>
            </a:r>
            <a:r>
              <a:rPr lang="en-US" dirty="0"/>
              <a:t> (JACC Heart Fail 2017;5:471) under study; </a:t>
            </a:r>
            <a:r>
              <a:rPr lang="en-US" dirty="0" err="1"/>
              <a:t>transcatheter</a:t>
            </a:r>
            <a:r>
              <a:rPr lang="en-US" dirty="0"/>
              <a:t> </a:t>
            </a:r>
            <a:r>
              <a:rPr lang="en-US" dirty="0" err="1"/>
              <a:t>interatrial</a:t>
            </a:r>
            <a:r>
              <a:rPr lang="en-US" dirty="0"/>
              <a:t> shunt </a:t>
            </a:r>
            <a:r>
              <a:rPr lang="en-US" dirty="0" smtClean="0"/>
              <a:t>reduces PCWP </a:t>
            </a:r>
            <a:r>
              <a:rPr lang="en-US" dirty="0"/>
              <a:t>during exercise, ? whether improves </a:t>
            </a:r>
            <a:r>
              <a:rPr lang="en-US" dirty="0" err="1"/>
              <a:t>sx</a:t>
            </a:r>
            <a:r>
              <a:rPr lang="en-US" dirty="0"/>
              <a:t>/outcomes</a:t>
            </a:r>
            <a:endParaRPr lang="ar-JO" dirty="0"/>
          </a:p>
        </p:txBody>
      </p:sp>
    </p:spTree>
    <p:extLst>
      <p:ext uri="{BB962C8B-B14F-4D97-AF65-F5344CB8AC3E}">
        <p14:creationId xmlns:p14="http://schemas.microsoft.com/office/powerpoint/2010/main" val="24063851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Cardiomyopathies</a:t>
            </a:r>
            <a:endParaRPr lang="ar-JO" dirty="0"/>
          </a:p>
        </p:txBody>
      </p:sp>
      <p:sp>
        <p:nvSpPr>
          <p:cNvPr id="3" name="عنصر نائب للمحتوى 2"/>
          <p:cNvSpPr>
            <a:spLocks noGrp="1"/>
          </p:cNvSpPr>
          <p:nvPr>
            <p:ph idx="1"/>
          </p:nvPr>
        </p:nvSpPr>
        <p:spPr/>
        <p:txBody>
          <a:bodyPr>
            <a:normAutofit fontScale="62500" lnSpcReduction="20000"/>
          </a:bodyPr>
          <a:lstStyle/>
          <a:p>
            <a:pPr algn="l" rtl="0"/>
            <a:r>
              <a:rPr lang="en-US" dirty="0"/>
              <a:t>Cardiomyopathies are myocardial disorders in which the myocardium is structurally and functionally abnormal in the absence of significant coronary artery disease, hypertension, </a:t>
            </a:r>
            <a:r>
              <a:rPr lang="en-US" dirty="0" err="1"/>
              <a:t>valvular</a:t>
            </a:r>
            <a:r>
              <a:rPr lang="en-US" dirty="0"/>
              <a:t> heart disease, or congenital heart disease. These 4 conditions can cause left ventricular dysfunction from volume or pressure overload and are excluded from the classification scheme of cardiomyopathies by the European Society of Cardiology and the American Heart Association. </a:t>
            </a:r>
          </a:p>
          <a:p>
            <a:pPr algn="l" rtl="0"/>
            <a:r>
              <a:rPr lang="en-US" dirty="0"/>
              <a:t>While classification schemes vary, cardiomyopathies are typically classified according to morphologic phenotypes, which can be further divided into familial or </a:t>
            </a:r>
            <a:r>
              <a:rPr lang="en-US" dirty="0" err="1"/>
              <a:t>nonfamilial</a:t>
            </a:r>
            <a:r>
              <a:rPr lang="en-US" dirty="0"/>
              <a:t> forms. </a:t>
            </a:r>
          </a:p>
          <a:p>
            <a:pPr algn="l" rtl="0"/>
            <a:r>
              <a:rPr lang="en-US" dirty="0"/>
              <a:t>Classification:</a:t>
            </a:r>
          </a:p>
          <a:p>
            <a:pPr algn="l" rtl="0"/>
            <a:r>
              <a:rPr lang="en-US" dirty="0"/>
              <a:t>1) </a:t>
            </a:r>
            <a:r>
              <a:rPr lang="en-US" dirty="0">
                <a:hlinkClick r:id="rId2"/>
              </a:rPr>
              <a:t>Dilated</a:t>
            </a:r>
            <a:r>
              <a:rPr lang="en-US" dirty="0"/>
              <a:t> cardiomyopathy. </a:t>
            </a:r>
          </a:p>
          <a:p>
            <a:pPr algn="l" rtl="0"/>
            <a:r>
              <a:rPr lang="en-US" dirty="0"/>
              <a:t>2) </a:t>
            </a:r>
            <a:r>
              <a:rPr lang="en-US" dirty="0">
                <a:hlinkClick r:id="rId3"/>
              </a:rPr>
              <a:t>Hypertrophic</a:t>
            </a:r>
            <a:r>
              <a:rPr lang="en-US" dirty="0"/>
              <a:t> cardiomyopathy.</a:t>
            </a:r>
          </a:p>
          <a:p>
            <a:pPr algn="l" rtl="0"/>
            <a:r>
              <a:rPr lang="en-US" dirty="0"/>
              <a:t>3) </a:t>
            </a:r>
            <a:r>
              <a:rPr lang="en-US" dirty="0">
                <a:hlinkClick r:id="rId4"/>
              </a:rPr>
              <a:t>Restrictive</a:t>
            </a:r>
            <a:r>
              <a:rPr lang="en-US" dirty="0"/>
              <a:t> cardiomyopathy. </a:t>
            </a:r>
          </a:p>
          <a:p>
            <a:pPr algn="l" rtl="0"/>
            <a:r>
              <a:rPr lang="en-US" dirty="0"/>
              <a:t>4) </a:t>
            </a:r>
            <a:r>
              <a:rPr lang="en-US" dirty="0" err="1">
                <a:hlinkClick r:id="rId5"/>
              </a:rPr>
              <a:t>Arrhythmogenic</a:t>
            </a:r>
            <a:r>
              <a:rPr lang="en-US" dirty="0">
                <a:hlinkClick r:id="rId5"/>
              </a:rPr>
              <a:t> right ventricular</a:t>
            </a:r>
            <a:r>
              <a:rPr lang="en-US" dirty="0"/>
              <a:t> cardiomyopathy.</a:t>
            </a:r>
          </a:p>
          <a:p>
            <a:pPr algn="l" rtl="0"/>
            <a:r>
              <a:rPr lang="en-US" dirty="0"/>
              <a:t>5) </a:t>
            </a:r>
            <a:r>
              <a:rPr lang="en-US" dirty="0">
                <a:hlinkClick r:id="rId6"/>
              </a:rPr>
              <a:t>Unclassified</a:t>
            </a:r>
            <a:r>
              <a:rPr lang="en-US" dirty="0"/>
              <a:t> cardiomyopathy. </a:t>
            </a:r>
            <a:endParaRPr lang="en-US" dirty="0" smtClean="0"/>
          </a:p>
          <a:p>
            <a:pPr algn="l" rtl="0"/>
            <a:endParaRPr lang="en-US" dirty="0"/>
          </a:p>
          <a:p>
            <a:pPr algn="l" rtl="0"/>
            <a:endParaRPr lang="ar-JO" dirty="0"/>
          </a:p>
        </p:txBody>
      </p:sp>
    </p:spTree>
    <p:extLst>
      <p:ext uri="{BB962C8B-B14F-4D97-AF65-F5344CB8AC3E}">
        <p14:creationId xmlns:p14="http://schemas.microsoft.com/office/powerpoint/2010/main" val="3686893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normAutofit fontScale="92500" lnSpcReduction="20000"/>
          </a:bodyPr>
          <a:lstStyle/>
          <a:p>
            <a:pPr algn="l" rtl="0"/>
            <a:r>
              <a:rPr lang="en-US" dirty="0"/>
              <a:t>Each of the </a:t>
            </a:r>
            <a:r>
              <a:rPr lang="en-US" dirty="0" smtClean="0"/>
              <a:t>5</a:t>
            </a:r>
            <a:r>
              <a:rPr lang="en-US" dirty="0"/>
              <a:t> types of cardiomyopathy can be further classified as: </a:t>
            </a:r>
          </a:p>
          <a:p>
            <a:pPr algn="l" rtl="0"/>
            <a:r>
              <a:rPr lang="en-US" dirty="0"/>
              <a:t>1) Familial (genetic) cardiomyopathy: Occurrence in more than one family member of a phenotype caused by the same genetic mutation or a de novo mutation in an index patient that can be transmitted to offspring.</a:t>
            </a:r>
          </a:p>
          <a:p>
            <a:pPr algn="l" rtl="0"/>
            <a:r>
              <a:rPr lang="en-US" dirty="0"/>
              <a:t>2) </a:t>
            </a:r>
            <a:r>
              <a:rPr lang="en-US" dirty="0" err="1"/>
              <a:t>Nonfamilial</a:t>
            </a:r>
            <a:r>
              <a:rPr lang="en-US" dirty="0"/>
              <a:t> (</a:t>
            </a:r>
            <a:r>
              <a:rPr lang="en-US" dirty="0" err="1"/>
              <a:t>nongenetic</a:t>
            </a:r>
            <a:r>
              <a:rPr lang="en-US" dirty="0"/>
              <a:t>) cardiomyopathy: Either idiopathic (of an unknown cause) or acquired (associated with toxins, infections, other diseases)</a:t>
            </a:r>
          </a:p>
          <a:p>
            <a:endParaRPr lang="ar-JO" dirty="0"/>
          </a:p>
        </p:txBody>
      </p:sp>
    </p:spTree>
    <p:extLst>
      <p:ext uri="{BB962C8B-B14F-4D97-AF65-F5344CB8AC3E}">
        <p14:creationId xmlns:p14="http://schemas.microsoft.com/office/powerpoint/2010/main" val="1201724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a:t>Definitions</a:t>
            </a:r>
            <a:endParaRPr lang="ar-JO" dirty="0"/>
          </a:p>
        </p:txBody>
      </p:sp>
      <p:sp>
        <p:nvSpPr>
          <p:cNvPr id="3" name="عنصر نائب للمحتوى 2"/>
          <p:cNvSpPr>
            <a:spLocks noGrp="1"/>
          </p:cNvSpPr>
          <p:nvPr>
            <p:ph idx="1"/>
          </p:nvPr>
        </p:nvSpPr>
        <p:spPr>
          <a:xfrm>
            <a:off x="457200" y="1412776"/>
            <a:ext cx="8229600" cy="4713387"/>
          </a:xfrm>
        </p:spPr>
        <p:txBody>
          <a:bodyPr>
            <a:normAutofit fontScale="70000" lnSpcReduction="20000"/>
          </a:bodyPr>
          <a:lstStyle/>
          <a:p>
            <a:pPr algn="l" rtl="0"/>
            <a:r>
              <a:rPr lang="en-US" dirty="0" smtClean="0"/>
              <a:t>Failure </a:t>
            </a:r>
            <a:r>
              <a:rPr lang="en-US" dirty="0"/>
              <a:t>of heart to pump blood forward at rate sufficient to meet metabolic demands </a:t>
            </a:r>
            <a:r>
              <a:rPr lang="en-US" dirty="0" smtClean="0"/>
              <a:t>of peripheral </a:t>
            </a:r>
            <a:r>
              <a:rPr lang="en-US" dirty="0"/>
              <a:t>tissues, or ability to do so only at abnormally high cardiac filling pressures</a:t>
            </a:r>
          </a:p>
          <a:p>
            <a:pPr algn="l" rtl="0"/>
            <a:r>
              <a:rPr lang="en-GB" dirty="0"/>
              <a:t>Low output (↓ cardiac output) vs. high output (↑ stroke volume ± ↑ cardiac output)</a:t>
            </a:r>
          </a:p>
          <a:p>
            <a:pPr algn="l" rtl="0"/>
            <a:r>
              <a:rPr lang="en-GB" dirty="0"/>
              <a:t>Left-sided (pulmonary </a:t>
            </a:r>
            <a:r>
              <a:rPr lang="en-GB" dirty="0" err="1"/>
              <a:t>edema</a:t>
            </a:r>
            <a:r>
              <a:rPr lang="en-GB" dirty="0"/>
              <a:t>) vs. right-sided (↑ JVP, hepatomegaly, peripheral </a:t>
            </a:r>
            <a:r>
              <a:rPr lang="en-GB" dirty="0" err="1"/>
              <a:t>edema</a:t>
            </a:r>
            <a:r>
              <a:rPr lang="en-GB" dirty="0"/>
              <a:t>)</a:t>
            </a:r>
          </a:p>
          <a:p>
            <a:pPr algn="l" rtl="0"/>
            <a:r>
              <a:rPr lang="en-US" dirty="0"/>
              <a:t>Backward (↑ filling pressures, congestion) vs. forward (impaired systemic perfusion)</a:t>
            </a:r>
          </a:p>
          <a:p>
            <a:pPr algn="l" rtl="0"/>
            <a:r>
              <a:rPr lang="en-US" dirty="0"/>
              <a:t>Systolic (inability to expel sufficient blood) vs. diastolic (failure to relax and fill normally)</a:t>
            </a:r>
          </a:p>
          <a:p>
            <a:pPr algn="l" rtl="0"/>
            <a:r>
              <a:rPr lang="en-US" dirty="0"/>
              <a:t>Reduced (</a:t>
            </a:r>
            <a:r>
              <a:rPr lang="en-US" dirty="0" err="1"/>
              <a:t>HFrEF</a:t>
            </a:r>
            <a:r>
              <a:rPr lang="en-US" dirty="0"/>
              <a:t>, EF &lt;40%), mid-range (</a:t>
            </a:r>
            <a:r>
              <a:rPr lang="en-US" dirty="0" err="1"/>
              <a:t>HFmrEF</a:t>
            </a:r>
            <a:r>
              <a:rPr lang="en-US" dirty="0"/>
              <a:t>, EF 40–49%), &amp; preserved (</a:t>
            </a:r>
            <a:r>
              <a:rPr lang="en-US" dirty="0" err="1" smtClean="0"/>
              <a:t>HFpEF,EF</a:t>
            </a:r>
            <a:r>
              <a:rPr lang="en-US" dirty="0" smtClean="0"/>
              <a:t> </a:t>
            </a:r>
            <a:r>
              <a:rPr lang="en-US" dirty="0"/>
              <a:t>&gt;50%); combination of systolic and diastolic </a:t>
            </a:r>
            <a:r>
              <a:rPr lang="en-US" dirty="0" err="1"/>
              <a:t>dysfxn</a:t>
            </a:r>
            <a:r>
              <a:rPr lang="en-US" dirty="0"/>
              <a:t> may occur regardless of EF</a:t>
            </a:r>
            <a:endParaRPr lang="ar-JO" dirty="0"/>
          </a:p>
        </p:txBody>
      </p:sp>
    </p:spTree>
    <p:extLst>
      <p:ext uri="{BB962C8B-B14F-4D97-AF65-F5344CB8AC3E}">
        <p14:creationId xmlns:p14="http://schemas.microsoft.com/office/powerpoint/2010/main" val="38210568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DCM</a:t>
            </a:r>
            <a:endParaRPr lang="ar-JO" dirty="0"/>
          </a:p>
        </p:txBody>
      </p:sp>
      <p:sp>
        <p:nvSpPr>
          <p:cNvPr id="3" name="عنصر نائب للمحتوى 2"/>
          <p:cNvSpPr>
            <a:spLocks noGrp="1"/>
          </p:cNvSpPr>
          <p:nvPr>
            <p:ph idx="1"/>
          </p:nvPr>
        </p:nvSpPr>
        <p:spPr/>
        <p:txBody>
          <a:bodyPr/>
          <a:lstStyle/>
          <a:p>
            <a:pPr algn="l" rtl="0"/>
            <a:r>
              <a:rPr lang="en-US" dirty="0"/>
              <a:t>Dilated cardiomyopathy (DCM) is a disease of the myocardium characterized by dilatation of the left ventricle (LV) and typically global LV systolic dysfunction. In some cases right ventricular dilatation and dysfunction may also be present.</a:t>
            </a:r>
            <a:endParaRPr lang="ar-JO" dirty="0"/>
          </a:p>
        </p:txBody>
      </p:sp>
    </p:spTree>
    <p:extLst>
      <p:ext uri="{BB962C8B-B14F-4D97-AF65-F5344CB8AC3E}">
        <p14:creationId xmlns:p14="http://schemas.microsoft.com/office/powerpoint/2010/main" val="3198292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DCM/causes</a:t>
            </a:r>
            <a:endParaRPr lang="ar-JO" dirty="0"/>
          </a:p>
        </p:txBody>
      </p:sp>
      <p:sp>
        <p:nvSpPr>
          <p:cNvPr id="3" name="عنصر نائب للمحتوى 2"/>
          <p:cNvSpPr>
            <a:spLocks noGrp="1"/>
          </p:cNvSpPr>
          <p:nvPr>
            <p:ph idx="1"/>
          </p:nvPr>
        </p:nvSpPr>
        <p:spPr/>
        <p:txBody>
          <a:bodyPr>
            <a:normAutofit fontScale="77500" lnSpcReduction="20000"/>
          </a:bodyPr>
          <a:lstStyle/>
          <a:p>
            <a:pPr algn="l" rtl="0"/>
            <a:r>
              <a:rPr lang="en-GB" dirty="0"/>
              <a:t>familial (</a:t>
            </a:r>
            <a:r>
              <a:rPr lang="en-GB" dirty="0" err="1"/>
              <a:t>eg</a:t>
            </a:r>
            <a:r>
              <a:rPr lang="en-GB" dirty="0"/>
              <a:t>, muscular dystrophies, mitochondrial </a:t>
            </a:r>
            <a:r>
              <a:rPr lang="en-GB" dirty="0" err="1"/>
              <a:t>cytopathies</a:t>
            </a:r>
            <a:r>
              <a:rPr lang="en-GB" dirty="0"/>
              <a:t>, inherited metabolic diseases) </a:t>
            </a:r>
            <a:endParaRPr lang="en-GB" dirty="0" smtClean="0"/>
          </a:p>
          <a:p>
            <a:pPr algn="l" rtl="0"/>
            <a:r>
              <a:rPr lang="en-GB" dirty="0" smtClean="0"/>
              <a:t> </a:t>
            </a:r>
            <a:r>
              <a:rPr lang="en-GB" dirty="0"/>
              <a:t>infection (</a:t>
            </a:r>
            <a:r>
              <a:rPr lang="en-GB" dirty="0" err="1"/>
              <a:t>eg</a:t>
            </a:r>
            <a:r>
              <a:rPr lang="en-GB" dirty="0"/>
              <a:t>, viral myocarditis, </a:t>
            </a:r>
            <a:r>
              <a:rPr lang="en-GB" dirty="0" err="1"/>
              <a:t>Chagas</a:t>
            </a:r>
            <a:r>
              <a:rPr lang="en-GB" dirty="0"/>
              <a:t> disease</a:t>
            </a:r>
            <a:r>
              <a:rPr lang="en-GB" dirty="0" smtClean="0"/>
              <a:t>),</a:t>
            </a:r>
          </a:p>
          <a:p>
            <a:pPr algn="l" rtl="0"/>
            <a:r>
              <a:rPr lang="en-GB" dirty="0" smtClean="0"/>
              <a:t>inflammatory </a:t>
            </a:r>
            <a:r>
              <a:rPr lang="en-GB" dirty="0"/>
              <a:t>causes (</a:t>
            </a:r>
            <a:r>
              <a:rPr lang="en-GB" dirty="0" err="1"/>
              <a:t>eg</a:t>
            </a:r>
            <a:r>
              <a:rPr lang="en-GB" dirty="0"/>
              <a:t>, systemic lupus </a:t>
            </a:r>
            <a:r>
              <a:rPr lang="en-GB" dirty="0" err="1"/>
              <a:t>erythematosus</a:t>
            </a:r>
            <a:r>
              <a:rPr lang="en-GB" dirty="0" smtClean="0"/>
              <a:t>),</a:t>
            </a:r>
          </a:p>
          <a:p>
            <a:pPr algn="l" rtl="0"/>
            <a:r>
              <a:rPr lang="en-GB" dirty="0" smtClean="0"/>
              <a:t> </a:t>
            </a:r>
            <a:r>
              <a:rPr lang="en-GB" dirty="0"/>
              <a:t>toxins (</a:t>
            </a:r>
            <a:r>
              <a:rPr lang="en-GB" dirty="0" err="1"/>
              <a:t>eg</a:t>
            </a:r>
            <a:r>
              <a:rPr lang="en-GB" dirty="0"/>
              <a:t>, alcohol, cocaine, chemotherapy drugs such as doxorubicin and </a:t>
            </a:r>
            <a:r>
              <a:rPr lang="en-GB" dirty="0" err="1"/>
              <a:t>trastuzumab</a:t>
            </a:r>
            <a:r>
              <a:rPr lang="en-GB" dirty="0" smtClean="0"/>
              <a:t>),</a:t>
            </a:r>
          </a:p>
          <a:p>
            <a:pPr algn="l" rtl="0"/>
            <a:r>
              <a:rPr lang="en-GB" dirty="0" smtClean="0"/>
              <a:t> </a:t>
            </a:r>
            <a:r>
              <a:rPr lang="en-GB" dirty="0"/>
              <a:t>nutritional deficiencies (</a:t>
            </a:r>
            <a:r>
              <a:rPr lang="en-GB" dirty="0" err="1"/>
              <a:t>eg</a:t>
            </a:r>
            <a:r>
              <a:rPr lang="en-GB" dirty="0"/>
              <a:t>, thiamine or </a:t>
            </a:r>
            <a:r>
              <a:rPr lang="en-GB" dirty="0" err="1"/>
              <a:t>carnitine</a:t>
            </a:r>
            <a:r>
              <a:rPr lang="en-GB" dirty="0"/>
              <a:t> deficiency), </a:t>
            </a:r>
            <a:endParaRPr lang="en-GB" dirty="0" smtClean="0"/>
          </a:p>
          <a:p>
            <a:pPr algn="l" rtl="0"/>
            <a:r>
              <a:rPr lang="en-GB" dirty="0" err="1" smtClean="0"/>
              <a:t>endocrinopathies</a:t>
            </a:r>
            <a:r>
              <a:rPr lang="en-GB" dirty="0" smtClean="0"/>
              <a:t> </a:t>
            </a:r>
            <a:r>
              <a:rPr lang="en-GB" dirty="0"/>
              <a:t>(</a:t>
            </a:r>
            <a:r>
              <a:rPr lang="en-GB" dirty="0" err="1"/>
              <a:t>eg</a:t>
            </a:r>
            <a:r>
              <a:rPr lang="en-GB" dirty="0"/>
              <a:t>, thyroid disease, acromegaly), </a:t>
            </a:r>
            <a:endParaRPr lang="en-GB" dirty="0" smtClean="0"/>
          </a:p>
          <a:p>
            <a:pPr algn="l" rtl="0"/>
            <a:r>
              <a:rPr lang="en-GB" dirty="0" smtClean="0"/>
              <a:t>tachycardia-induced </a:t>
            </a:r>
            <a:r>
              <a:rPr lang="en-GB" dirty="0"/>
              <a:t>cardiomyopathy, </a:t>
            </a:r>
            <a:r>
              <a:rPr lang="en-GB" dirty="0" smtClean="0"/>
              <a:t>or</a:t>
            </a:r>
          </a:p>
          <a:p>
            <a:pPr algn="l" rtl="0"/>
            <a:r>
              <a:rPr lang="en-GB" dirty="0" smtClean="0"/>
              <a:t> </a:t>
            </a:r>
            <a:r>
              <a:rPr lang="en-GB" dirty="0" err="1"/>
              <a:t>peripartum</a:t>
            </a:r>
            <a:r>
              <a:rPr lang="en-GB" dirty="0"/>
              <a:t> cardiomyopathy. </a:t>
            </a:r>
            <a:endParaRPr lang="en-GB" dirty="0" smtClean="0"/>
          </a:p>
          <a:p>
            <a:pPr algn="l" rtl="0"/>
            <a:r>
              <a:rPr lang="en-GB" dirty="0" smtClean="0"/>
              <a:t>However</a:t>
            </a:r>
            <a:r>
              <a:rPr lang="en-GB" dirty="0"/>
              <a:t>, in many patients DCM is idiopathic.</a:t>
            </a:r>
            <a:endParaRPr lang="ar-JO" dirty="0"/>
          </a:p>
        </p:txBody>
      </p:sp>
    </p:spTree>
    <p:extLst>
      <p:ext uri="{BB962C8B-B14F-4D97-AF65-F5344CB8AC3E}">
        <p14:creationId xmlns:p14="http://schemas.microsoft.com/office/powerpoint/2010/main" val="3052285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Clinical Features and Natural History</a:t>
            </a:r>
            <a:endParaRPr lang="ar-JO" dirty="0"/>
          </a:p>
        </p:txBody>
      </p:sp>
      <p:sp>
        <p:nvSpPr>
          <p:cNvPr id="3" name="عنصر نائب للمحتوى 2"/>
          <p:cNvSpPr>
            <a:spLocks noGrp="1"/>
          </p:cNvSpPr>
          <p:nvPr>
            <p:ph idx="1"/>
          </p:nvPr>
        </p:nvSpPr>
        <p:spPr/>
        <p:txBody>
          <a:bodyPr/>
          <a:lstStyle/>
          <a:p>
            <a:pPr algn="l" rtl="0"/>
            <a:r>
              <a:rPr lang="en-US" dirty="0"/>
              <a:t>DCM most frequently causes symptoms of heart failure of varying </a:t>
            </a:r>
            <a:r>
              <a:rPr lang="en-US" dirty="0" smtClean="0"/>
              <a:t>severity</a:t>
            </a:r>
          </a:p>
          <a:p>
            <a:pPr algn="l" rtl="0"/>
            <a:endParaRPr lang="ar-JO" dirty="0"/>
          </a:p>
        </p:txBody>
      </p:sp>
    </p:spTree>
    <p:extLst>
      <p:ext uri="{BB962C8B-B14F-4D97-AF65-F5344CB8AC3E}">
        <p14:creationId xmlns:p14="http://schemas.microsoft.com/office/powerpoint/2010/main" val="2369274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404664"/>
            <a:ext cx="8229600" cy="1143000"/>
          </a:xfrm>
        </p:spPr>
        <p:txBody>
          <a:bodyPr>
            <a:normAutofit fontScale="90000"/>
          </a:bodyPr>
          <a:lstStyle/>
          <a:p>
            <a:r>
              <a:rPr lang="en-US" dirty="0"/>
              <a:t>Diagnostic Tests</a:t>
            </a:r>
            <a:br>
              <a:rPr lang="en-US" dirty="0"/>
            </a:br>
            <a:endParaRPr lang="ar-JO" dirty="0"/>
          </a:p>
        </p:txBody>
      </p:sp>
      <p:sp>
        <p:nvSpPr>
          <p:cNvPr id="3" name="عنصر نائب للمحتوى 2"/>
          <p:cNvSpPr>
            <a:spLocks noGrp="1"/>
          </p:cNvSpPr>
          <p:nvPr>
            <p:ph idx="1"/>
          </p:nvPr>
        </p:nvSpPr>
        <p:spPr/>
        <p:txBody>
          <a:bodyPr>
            <a:normAutofit fontScale="62500" lnSpcReduction="20000"/>
          </a:bodyPr>
          <a:lstStyle/>
          <a:p>
            <a:pPr algn="l" rtl="0"/>
            <a:r>
              <a:rPr lang="en-US" dirty="0" smtClean="0"/>
              <a:t>1</a:t>
            </a:r>
            <a:r>
              <a:rPr lang="en-US" dirty="0"/>
              <a:t>. Chest radiographs reveal an enlarged cardiac silhouette and features of pulmonary congestion.</a:t>
            </a:r>
          </a:p>
          <a:p>
            <a:pPr algn="l" rtl="0"/>
            <a:r>
              <a:rPr lang="en-US" dirty="0"/>
              <a:t>2. Echocardiography usually reveals LV dilatation, eccentric hypertrophy, and systolic dysfunction. Other echocardiographic findings may include functional mitral regurgitation, abnormal LV diastolic function, left atrial dilatation, pulmonary hypertension, and right ventricular dysfunction.</a:t>
            </a:r>
          </a:p>
          <a:p>
            <a:pPr algn="l" rtl="0"/>
            <a:r>
              <a:rPr lang="en-US" dirty="0"/>
              <a:t>3. Cardiac catheterization is not necessary to make the diagnosis of DCM. However, coronary angiography may be performed to exclude ischemic heart disease as an etiology. </a:t>
            </a:r>
          </a:p>
          <a:p>
            <a:pPr algn="l" rtl="0"/>
            <a:r>
              <a:rPr lang="en-US" dirty="0"/>
              <a:t>4. </a:t>
            </a:r>
            <a:r>
              <a:rPr lang="en-US" dirty="0" err="1"/>
              <a:t>Endomyocardial</a:t>
            </a:r>
            <a:r>
              <a:rPr lang="en-US" dirty="0"/>
              <a:t> biopsy is rarely indicated and mainly used to exclude active myocarditis in patients with rapidly progressive heart failure.</a:t>
            </a:r>
          </a:p>
          <a:p>
            <a:pPr algn="l" rtl="0"/>
            <a:r>
              <a:rPr lang="en-US" dirty="0"/>
              <a:t>5. Cardiac magnetic resonance imaging (MRI) may be useful to quantify biventricular function and establish the etiology of the cardiomyopathy.</a:t>
            </a:r>
          </a:p>
          <a:p>
            <a:pPr algn="l" rtl="0"/>
            <a:endParaRPr lang="ar-JO" dirty="0"/>
          </a:p>
        </p:txBody>
      </p:sp>
    </p:spTree>
    <p:extLst>
      <p:ext uri="{BB962C8B-B14F-4D97-AF65-F5344CB8AC3E}">
        <p14:creationId xmlns:p14="http://schemas.microsoft.com/office/powerpoint/2010/main" val="1252896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dirty="0"/>
              <a:t>Diagnostic Criteria</a:t>
            </a:r>
            <a:br>
              <a:rPr lang="en-GB" dirty="0"/>
            </a:br>
            <a:endParaRPr lang="ar-JO" dirty="0"/>
          </a:p>
        </p:txBody>
      </p:sp>
      <p:sp>
        <p:nvSpPr>
          <p:cNvPr id="3" name="عنصر نائب للمحتوى 2"/>
          <p:cNvSpPr>
            <a:spLocks noGrp="1"/>
          </p:cNvSpPr>
          <p:nvPr>
            <p:ph idx="1"/>
          </p:nvPr>
        </p:nvSpPr>
        <p:spPr/>
        <p:txBody>
          <a:bodyPr>
            <a:normAutofit fontScale="92500"/>
          </a:bodyPr>
          <a:lstStyle/>
          <a:p>
            <a:pPr algn="l" rtl="0"/>
            <a:r>
              <a:rPr lang="en-US" dirty="0"/>
              <a:t>DCM is diagnosed on the basis of history, physical examination, and echocardiography after other causes of LV dilatation have been </a:t>
            </a:r>
            <a:r>
              <a:rPr lang="en-US" dirty="0" smtClean="0"/>
              <a:t>excluded</a:t>
            </a:r>
          </a:p>
          <a:p>
            <a:pPr algn="l" rtl="0"/>
            <a:r>
              <a:rPr lang="en-US" dirty="0"/>
              <a:t>Differential </a:t>
            </a:r>
            <a:r>
              <a:rPr lang="en-US" dirty="0" err="1" smtClean="0"/>
              <a:t>Diagnosis:DCM</a:t>
            </a:r>
            <a:r>
              <a:rPr lang="en-US" dirty="0" smtClean="0"/>
              <a:t> </a:t>
            </a:r>
            <a:r>
              <a:rPr lang="en-US" dirty="0"/>
              <a:t>should be differentiated from cardiomyopathy secondary to ischemia, </a:t>
            </a:r>
            <a:r>
              <a:rPr lang="en-US" dirty="0" err="1"/>
              <a:t>valvular</a:t>
            </a:r>
            <a:r>
              <a:rPr lang="en-US" dirty="0"/>
              <a:t> disease, or prolonged hypertension</a:t>
            </a:r>
            <a:r>
              <a:rPr lang="en-US" dirty="0" smtClean="0"/>
              <a:t>.</a:t>
            </a:r>
          </a:p>
          <a:p>
            <a:pPr algn="l" rtl="0"/>
            <a:r>
              <a:rPr lang="en-US" dirty="0"/>
              <a:t>Treatment is the same as in </a:t>
            </a:r>
            <a:r>
              <a:rPr lang="en-US" dirty="0">
                <a:hlinkClick r:id="rId2"/>
              </a:rPr>
              <a:t>chronic heart failure</a:t>
            </a:r>
            <a:r>
              <a:rPr lang="en-US" dirty="0"/>
              <a:t>.</a:t>
            </a:r>
          </a:p>
          <a:p>
            <a:pPr algn="l" rtl="0"/>
            <a:endParaRPr lang="en-US" dirty="0"/>
          </a:p>
          <a:p>
            <a:pPr algn="l" rtl="0"/>
            <a:endParaRPr lang="ar-JO" dirty="0"/>
          </a:p>
        </p:txBody>
      </p:sp>
    </p:spTree>
    <p:extLst>
      <p:ext uri="{BB962C8B-B14F-4D97-AF65-F5344CB8AC3E}">
        <p14:creationId xmlns:p14="http://schemas.microsoft.com/office/powerpoint/2010/main" val="30517075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Special causes </a:t>
            </a:r>
            <a:endParaRPr lang="ar-JO" dirty="0"/>
          </a:p>
        </p:txBody>
      </p:sp>
      <p:sp>
        <p:nvSpPr>
          <p:cNvPr id="3" name="عنصر نائب للمحتوى 2"/>
          <p:cNvSpPr>
            <a:spLocks noGrp="1"/>
          </p:cNvSpPr>
          <p:nvPr>
            <p:ph idx="1"/>
          </p:nvPr>
        </p:nvSpPr>
        <p:spPr/>
        <p:txBody>
          <a:bodyPr>
            <a:normAutofit fontScale="70000" lnSpcReduction="20000"/>
          </a:bodyPr>
          <a:lstStyle/>
          <a:p>
            <a:pPr marL="0" indent="0" algn="l" rtl="0">
              <a:buNone/>
            </a:pPr>
            <a:endParaRPr lang="en-US" dirty="0"/>
          </a:p>
          <a:p>
            <a:pPr algn="l" rtl="0"/>
            <a:r>
              <a:rPr lang="en-US" dirty="0" smtClean="0"/>
              <a:t> </a:t>
            </a:r>
            <a:r>
              <a:rPr lang="en-US" dirty="0" err="1"/>
              <a:t>Peripartum</a:t>
            </a:r>
            <a:r>
              <a:rPr lang="en-US" dirty="0"/>
              <a:t> cardiomyopathy (PPCM): </a:t>
            </a:r>
            <a:endParaRPr lang="en-US" dirty="0" smtClean="0"/>
          </a:p>
          <a:p>
            <a:pPr marL="0" indent="0" algn="l" rtl="0">
              <a:buNone/>
            </a:pPr>
            <a:r>
              <a:rPr lang="en-US" dirty="0" smtClean="0"/>
              <a:t>The </a:t>
            </a:r>
            <a:r>
              <a:rPr lang="en-US" dirty="0"/>
              <a:t>diagnosis is made when LV systolic dysfunction (LV ejection fraction [LVEF] &lt;45%) develops at the end of pregnancy, usually in the third trimester, or within 5 months of delivery in a patient with no prior heart disease and in whom other causes of DCM have been excluded. </a:t>
            </a:r>
            <a:endParaRPr lang="en-US" dirty="0" smtClean="0"/>
          </a:p>
          <a:p>
            <a:pPr marL="0" indent="0" algn="l" rtl="0">
              <a:buNone/>
            </a:pPr>
            <a:endParaRPr lang="en-US" dirty="0" smtClean="0"/>
          </a:p>
          <a:p>
            <a:pPr marL="0" indent="0" algn="l" rtl="0">
              <a:buNone/>
            </a:pPr>
            <a:r>
              <a:rPr lang="en-US" dirty="0" smtClean="0"/>
              <a:t>Risk </a:t>
            </a:r>
            <a:r>
              <a:rPr lang="en-US" dirty="0"/>
              <a:t>factors include mothers of a very young age or &gt;30 years, family history of PPCM, multiple births, multiple pregnancy, history of </a:t>
            </a:r>
            <a:r>
              <a:rPr lang="en-US" dirty="0" err="1"/>
              <a:t>eclampsia</a:t>
            </a:r>
            <a:r>
              <a:rPr lang="en-US" dirty="0"/>
              <a:t> or preeclampsia, tobacco smoking, diabetes mellitus, hypertension, poor nutrition, and long-term beta-blocker treatment. </a:t>
            </a:r>
            <a:endParaRPr lang="en-US" dirty="0" smtClean="0"/>
          </a:p>
          <a:p>
            <a:pPr marL="0" indent="0" algn="l" rtl="0">
              <a:buNone/>
            </a:pPr>
            <a:endParaRPr lang="en-US" dirty="0" smtClean="0"/>
          </a:p>
          <a:p>
            <a:pPr marL="0" indent="0" algn="l" rtl="0">
              <a:buNone/>
            </a:pPr>
            <a:r>
              <a:rPr lang="en-US" dirty="0" smtClean="0"/>
              <a:t>PPCM </a:t>
            </a:r>
            <a:r>
              <a:rPr lang="en-US" dirty="0"/>
              <a:t>resolves spontaneously in ~50% of patients but it may progress to DCM</a:t>
            </a:r>
            <a:r>
              <a:rPr lang="en-US" dirty="0" smtClean="0"/>
              <a:t>.</a:t>
            </a:r>
            <a:endParaRPr lang="en-US" dirty="0"/>
          </a:p>
        </p:txBody>
      </p:sp>
    </p:spTree>
    <p:extLst>
      <p:ext uri="{BB962C8B-B14F-4D97-AF65-F5344CB8AC3E}">
        <p14:creationId xmlns:p14="http://schemas.microsoft.com/office/powerpoint/2010/main" val="24076985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normAutofit fontScale="55000" lnSpcReduction="20000"/>
          </a:bodyPr>
          <a:lstStyle/>
          <a:p>
            <a:pPr algn="l" rtl="0"/>
            <a:r>
              <a:rPr lang="en-US" dirty="0" smtClean="0"/>
              <a:t> </a:t>
            </a:r>
            <a:r>
              <a:rPr lang="en-US" dirty="0"/>
              <a:t>Alcoholic cardiomyopathy </a:t>
            </a:r>
            <a:r>
              <a:rPr lang="en-US" dirty="0" smtClean="0"/>
              <a:t>: </a:t>
            </a:r>
            <a:r>
              <a:rPr lang="en-US" dirty="0"/>
              <a:t>Abstinence from alcohol is recommended in alcoholic cardiomyopathy, as this may lead to a resolution of early cardiomyopathy, while continued alcohol consumption worsens the prognosis. </a:t>
            </a:r>
          </a:p>
          <a:p>
            <a:pPr algn="l" rtl="0"/>
            <a:r>
              <a:rPr lang="en-US" dirty="0" smtClean="0"/>
              <a:t> </a:t>
            </a:r>
            <a:r>
              <a:rPr lang="en-US" dirty="0"/>
              <a:t>Cardiomyopathy associated with stimulant use: Cocaine, methamphetamine, ecstasy, and bath salts containing </a:t>
            </a:r>
            <a:r>
              <a:rPr lang="en-US" dirty="0" err="1"/>
              <a:t>cathinone</a:t>
            </a:r>
            <a:r>
              <a:rPr lang="en-US" dirty="0"/>
              <a:t> can have significant </a:t>
            </a:r>
            <a:r>
              <a:rPr lang="en-US" dirty="0" err="1"/>
              <a:t>cardiotoxic</a:t>
            </a:r>
            <a:r>
              <a:rPr lang="en-US" dirty="0"/>
              <a:t> effects on the heart. Acute use of cocaine in particular may cause a coronary artery spasm and acute ischemia in addition to direct myocardial damage from the long-term use. Abstinence is certainly recommended. </a:t>
            </a:r>
            <a:r>
              <a:rPr lang="en-US" dirty="0" err="1"/>
              <a:t>Cardioselective</a:t>
            </a:r>
            <a:r>
              <a:rPr lang="en-US" dirty="0"/>
              <a:t> beta-blockers are to be avoided for treating cocaine-induced cardiomyopathy and </a:t>
            </a:r>
            <a:r>
              <a:rPr lang="en-US" dirty="0" err="1"/>
              <a:t>noncardioselective</a:t>
            </a:r>
            <a:r>
              <a:rPr lang="en-US" dirty="0"/>
              <a:t> beta-blockers are preferred.</a:t>
            </a:r>
          </a:p>
          <a:p>
            <a:pPr algn="l" rtl="0"/>
            <a:r>
              <a:rPr lang="en-US" dirty="0" smtClean="0"/>
              <a:t> </a:t>
            </a:r>
            <a:r>
              <a:rPr lang="en-US" dirty="0"/>
              <a:t>Tachycardia-induced cardiomyopathy is found in &lt;1% of patients with chronic supraventricular tachycardia (</a:t>
            </a:r>
            <a:r>
              <a:rPr lang="en-US" dirty="0" err="1"/>
              <a:t>eg</a:t>
            </a:r>
            <a:r>
              <a:rPr lang="en-US" dirty="0"/>
              <a:t>, atrial fibrillation or atrial flutter with a rapid ventricular rhythm of 130-200 beats/min) or ventricular tachycardia, mainly sustained. Achieving control of arrhythmia usually leads to the resolution of myocardial dysfunction within ≤3 months.</a:t>
            </a:r>
          </a:p>
          <a:p>
            <a:pPr algn="l" rtl="0"/>
            <a:r>
              <a:rPr lang="en-US" dirty="0" smtClean="0"/>
              <a:t> </a:t>
            </a:r>
            <a:r>
              <a:rPr lang="en-US" dirty="0"/>
              <a:t>Chemotherapy-induced cardiomyopathy </a:t>
            </a:r>
            <a:r>
              <a:rPr lang="en-US" dirty="0" smtClean="0"/>
              <a:t>: </a:t>
            </a:r>
            <a:r>
              <a:rPr lang="en-US" dirty="0" err="1"/>
              <a:t>anthracyclines</a:t>
            </a:r>
            <a:r>
              <a:rPr lang="en-US" dirty="0"/>
              <a:t> and antibodies to the human epidermal growth factor receptor 2 (HER2). </a:t>
            </a:r>
            <a:endParaRPr lang="ar-JO" dirty="0"/>
          </a:p>
        </p:txBody>
      </p:sp>
    </p:spTree>
    <p:extLst>
      <p:ext uri="{BB962C8B-B14F-4D97-AF65-F5344CB8AC3E}">
        <p14:creationId xmlns:p14="http://schemas.microsoft.com/office/powerpoint/2010/main" val="19853131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b="1" dirty="0"/>
              <a:t>Hypertrophic Cardiomyopathy (HCM) </a:t>
            </a:r>
            <a:br>
              <a:rPr lang="en-GB" b="1" dirty="0"/>
            </a:br>
            <a:endParaRPr lang="ar-JO" dirty="0"/>
          </a:p>
        </p:txBody>
      </p:sp>
      <p:sp>
        <p:nvSpPr>
          <p:cNvPr id="3" name="عنصر نائب للمحتوى 2"/>
          <p:cNvSpPr>
            <a:spLocks noGrp="1"/>
          </p:cNvSpPr>
          <p:nvPr>
            <p:ph idx="1"/>
          </p:nvPr>
        </p:nvSpPr>
        <p:spPr/>
        <p:txBody>
          <a:bodyPr>
            <a:normAutofit fontScale="92500"/>
          </a:bodyPr>
          <a:lstStyle/>
          <a:p>
            <a:pPr algn="l" rtl="0"/>
            <a:r>
              <a:rPr lang="en-US" dirty="0"/>
              <a:t>Hypertrophic cardiomyopathy (HCM) is a disease of the myocardium that is characterized by an increased left ventricular (LV) wall thickness (&gt;15 mm in any myocardial segment) not explained by conditions that augment LV afterload. </a:t>
            </a:r>
            <a:endParaRPr lang="en-US" dirty="0" smtClean="0"/>
          </a:p>
          <a:p>
            <a:pPr algn="l" rtl="0"/>
            <a:r>
              <a:rPr lang="en-US" dirty="0" smtClean="0"/>
              <a:t>HCM </a:t>
            </a:r>
            <a:r>
              <a:rPr lang="en-US" dirty="0"/>
              <a:t>is an autosomal dominant disease typically due to genetic mutation or mutations of the </a:t>
            </a:r>
            <a:r>
              <a:rPr lang="en-US" dirty="0" err="1"/>
              <a:t>sarcomeric</a:t>
            </a:r>
            <a:r>
              <a:rPr lang="en-US" dirty="0"/>
              <a:t> proteins causing myocardial disarray. </a:t>
            </a:r>
            <a:endParaRPr lang="ar-JO" dirty="0"/>
          </a:p>
        </p:txBody>
      </p:sp>
    </p:spTree>
    <p:extLst>
      <p:ext uri="{BB962C8B-B14F-4D97-AF65-F5344CB8AC3E}">
        <p14:creationId xmlns:p14="http://schemas.microsoft.com/office/powerpoint/2010/main" val="10371471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Patterns of hypertrophy seen in HCM </a:t>
            </a:r>
            <a:br>
              <a:rPr lang="en-US" dirty="0"/>
            </a:br>
            <a:endParaRPr lang="ar-JO" dirty="0"/>
          </a:p>
        </p:txBody>
      </p:sp>
      <p:sp>
        <p:nvSpPr>
          <p:cNvPr id="3" name="عنصر نائب للمحتوى 2"/>
          <p:cNvSpPr>
            <a:spLocks noGrp="1"/>
          </p:cNvSpPr>
          <p:nvPr>
            <p:ph idx="1"/>
          </p:nvPr>
        </p:nvSpPr>
        <p:spPr/>
        <p:txBody>
          <a:bodyPr>
            <a:normAutofit fontScale="70000" lnSpcReduction="20000"/>
          </a:bodyPr>
          <a:lstStyle/>
          <a:p>
            <a:pPr algn="l" rtl="0"/>
            <a:r>
              <a:rPr lang="en-US" dirty="0"/>
              <a:t>1) </a:t>
            </a:r>
            <a:r>
              <a:rPr lang="en-US" b="1" dirty="0"/>
              <a:t>Asymmetric hypertrophy of the </a:t>
            </a:r>
            <a:r>
              <a:rPr lang="en-US" b="1" dirty="0" err="1"/>
              <a:t>interventricular</a:t>
            </a:r>
            <a:r>
              <a:rPr lang="en-US" b="1" dirty="0"/>
              <a:t> septum</a:t>
            </a:r>
            <a:r>
              <a:rPr lang="en-US" dirty="0"/>
              <a:t>, defined as a </a:t>
            </a:r>
            <a:r>
              <a:rPr lang="en-US" dirty="0" err="1"/>
              <a:t>septal</a:t>
            </a:r>
            <a:r>
              <a:rPr lang="en-US" dirty="0"/>
              <a:t> to posterior wall thickness ratio &gt;1.3 in normotensive individuals or &gt;1.5 in hypertensive individuals. </a:t>
            </a:r>
            <a:r>
              <a:rPr lang="en-US" u="sng" dirty="0"/>
              <a:t>This may result in systolic anterior motion (SAM) of the mitral valve and dynamic obstruction of the left ventricular outflow tract (LVOT).</a:t>
            </a:r>
          </a:p>
          <a:p>
            <a:pPr algn="l" rtl="0"/>
            <a:r>
              <a:rPr lang="en-US" dirty="0"/>
              <a:t>2) </a:t>
            </a:r>
            <a:r>
              <a:rPr lang="en-US" b="1" dirty="0"/>
              <a:t>Concentric (symmetric) hypertrophy</a:t>
            </a:r>
            <a:r>
              <a:rPr lang="en-US" dirty="0"/>
              <a:t>, defined as an increase in LV wall thickness of all walls not explained by LV loading conditions or infiltrative disease.</a:t>
            </a:r>
          </a:p>
          <a:p>
            <a:pPr algn="l" rtl="0"/>
            <a:r>
              <a:rPr lang="en-US" dirty="0"/>
              <a:t>3) </a:t>
            </a:r>
            <a:r>
              <a:rPr lang="en-US" b="1" dirty="0" err="1"/>
              <a:t>Midventricular</a:t>
            </a:r>
            <a:r>
              <a:rPr lang="en-US" b="1" dirty="0"/>
              <a:t> hypertrophy</a:t>
            </a:r>
            <a:r>
              <a:rPr lang="en-US" dirty="0"/>
              <a:t>, which can give a “dumbbell” appearance to the LV and cause </a:t>
            </a:r>
            <a:r>
              <a:rPr lang="en-US" dirty="0" err="1"/>
              <a:t>midcavitary</a:t>
            </a:r>
            <a:r>
              <a:rPr lang="en-US" dirty="0"/>
              <a:t> obstruction, sometimes resulting in LV apical dilatation and aneurysm.</a:t>
            </a:r>
          </a:p>
          <a:p>
            <a:pPr algn="l" rtl="0"/>
            <a:r>
              <a:rPr lang="en-US" dirty="0"/>
              <a:t>4) </a:t>
            </a:r>
            <a:r>
              <a:rPr lang="en-US" b="1" dirty="0"/>
              <a:t>Apical hypertrophy</a:t>
            </a:r>
            <a:r>
              <a:rPr lang="en-US" dirty="0"/>
              <a:t>, defined as apical wall thickness &gt;15 mm or an apical to basal wall thickness ratio &gt;1.3, can give a “spade” appearance to the LV. </a:t>
            </a:r>
          </a:p>
          <a:p>
            <a:pPr algn="l" rtl="0"/>
            <a:endParaRPr lang="ar-JO" dirty="0"/>
          </a:p>
        </p:txBody>
      </p:sp>
    </p:spTree>
    <p:extLst>
      <p:ext uri="{BB962C8B-B14F-4D97-AF65-F5344CB8AC3E}">
        <p14:creationId xmlns:p14="http://schemas.microsoft.com/office/powerpoint/2010/main" val="1790599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Clinical Features and Natural History</a:t>
            </a:r>
            <a:endParaRPr lang="ar-JO" dirty="0"/>
          </a:p>
        </p:txBody>
      </p:sp>
      <p:sp>
        <p:nvSpPr>
          <p:cNvPr id="3" name="عنصر نائب للمحتوى 2"/>
          <p:cNvSpPr>
            <a:spLocks noGrp="1"/>
          </p:cNvSpPr>
          <p:nvPr>
            <p:ph idx="1"/>
          </p:nvPr>
        </p:nvSpPr>
        <p:spPr/>
        <p:txBody>
          <a:bodyPr>
            <a:normAutofit fontScale="85000" lnSpcReduction="20000"/>
          </a:bodyPr>
          <a:lstStyle/>
          <a:p>
            <a:pPr algn="l" rtl="0"/>
            <a:r>
              <a:rPr lang="en-US" dirty="0"/>
              <a:t>1. Symptoms: </a:t>
            </a:r>
            <a:r>
              <a:rPr lang="en-US" dirty="0" err="1"/>
              <a:t>Exertional</a:t>
            </a:r>
            <a:r>
              <a:rPr lang="en-US" dirty="0"/>
              <a:t> dyspnea, angina, palpitations, dizziness, syncope or </a:t>
            </a:r>
            <a:r>
              <a:rPr lang="en-US" dirty="0" err="1"/>
              <a:t>presyncope</a:t>
            </a:r>
            <a:r>
              <a:rPr lang="en-US" dirty="0"/>
              <a:t> (particularly in patients with LVOT obstruction).</a:t>
            </a:r>
          </a:p>
          <a:p>
            <a:pPr algn="l" rtl="0"/>
            <a:r>
              <a:rPr lang="en-US" dirty="0"/>
              <a:t>2. Signs: </a:t>
            </a:r>
            <a:r>
              <a:rPr lang="en-US" dirty="0" smtClean="0"/>
              <a:t>systolic </a:t>
            </a:r>
            <a:r>
              <a:rPr lang="en-US" dirty="0"/>
              <a:t>murmur may be heard over the left sternal border with radiation towards the right upper sternal border and the apex. The murmur can intensify with a decrease in preload (</a:t>
            </a:r>
            <a:r>
              <a:rPr lang="en-US" dirty="0" err="1"/>
              <a:t>eg</a:t>
            </a:r>
            <a:r>
              <a:rPr lang="en-US" dirty="0"/>
              <a:t>, during the </a:t>
            </a:r>
            <a:r>
              <a:rPr lang="en-US" dirty="0" err="1"/>
              <a:t>Valsalva</a:t>
            </a:r>
            <a:r>
              <a:rPr lang="en-US" dirty="0"/>
              <a:t> maneuver; after standing from a sitting, lying, or squatting position; or following the administration of nitroglycerin/amyl nitrite) and soften with an increase in afterload (passive elevation of a lower extremity, sitting, squatting, or clenching both fists). </a:t>
            </a:r>
          </a:p>
          <a:p>
            <a:pPr algn="l" rtl="0"/>
            <a:endParaRPr lang="ar-JO" dirty="0"/>
          </a:p>
        </p:txBody>
      </p:sp>
    </p:spTree>
    <p:extLst>
      <p:ext uri="{BB962C8B-B14F-4D97-AF65-F5344CB8AC3E}">
        <p14:creationId xmlns:p14="http://schemas.microsoft.com/office/powerpoint/2010/main" val="1589495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smtClean="0"/>
              <a:t>Pathophysiology</a:t>
            </a:r>
            <a:endParaRPr lang="ar-JO" dirty="0"/>
          </a:p>
        </p:txBody>
      </p:sp>
      <p:sp>
        <p:nvSpPr>
          <p:cNvPr id="3" name="عنصر نائب للمحتوى 2"/>
          <p:cNvSpPr>
            <a:spLocks noGrp="1"/>
          </p:cNvSpPr>
          <p:nvPr>
            <p:ph idx="1"/>
          </p:nvPr>
        </p:nvSpPr>
        <p:spPr/>
        <p:txBody>
          <a:bodyPr>
            <a:normAutofit fontScale="55000" lnSpcReduction="20000"/>
          </a:bodyPr>
          <a:lstStyle/>
          <a:p>
            <a:pPr algn="l" rtl="0"/>
            <a:r>
              <a:rPr lang="en-US" dirty="0"/>
              <a:t>In </a:t>
            </a:r>
            <a:r>
              <a:rPr lang="en-US" dirty="0" err="1"/>
              <a:t>HFrEF</a:t>
            </a:r>
            <a:r>
              <a:rPr lang="en-US" dirty="0"/>
              <a:t>, maladaptive changes after myocardial injury lead to pathologic remodeling of the ventricle with dilatation and impaired contractility. This is mediated by: </a:t>
            </a:r>
          </a:p>
          <a:p>
            <a:pPr marL="0" indent="0" algn="l" rtl="0">
              <a:buNone/>
            </a:pPr>
            <a:r>
              <a:rPr lang="en-US" dirty="0"/>
              <a:t>1) Maladaptive left ventricle (LV) hypertrophy associated with the </a:t>
            </a:r>
            <a:r>
              <a:rPr lang="en-US" dirty="0" err="1"/>
              <a:t>reexpression</a:t>
            </a:r>
            <a:r>
              <a:rPr lang="en-US" dirty="0"/>
              <a:t> of fetal isoforms of contractile proteins and progressive loss of </a:t>
            </a:r>
            <a:r>
              <a:rPr lang="en-US" dirty="0" err="1"/>
              <a:t>cardiomyocytes</a:t>
            </a:r>
            <a:r>
              <a:rPr lang="en-US" dirty="0"/>
              <a:t> via apoptosis or necrosis. </a:t>
            </a:r>
          </a:p>
          <a:p>
            <a:pPr marL="0" indent="0" algn="l" rtl="0">
              <a:buNone/>
            </a:pPr>
            <a:r>
              <a:rPr lang="en-US" dirty="0"/>
              <a:t>2) Abnormal calcium homeostasis and depressed beta-receptor density in </a:t>
            </a:r>
            <a:r>
              <a:rPr lang="en-US" dirty="0" err="1"/>
              <a:t>cardiomyocytes</a:t>
            </a:r>
            <a:r>
              <a:rPr lang="en-US" dirty="0"/>
              <a:t>. </a:t>
            </a:r>
          </a:p>
          <a:p>
            <a:pPr marL="0" indent="0" algn="l" rtl="0">
              <a:buNone/>
            </a:pPr>
            <a:r>
              <a:rPr lang="en-US" dirty="0"/>
              <a:t>3) Myocardial fibrosis. </a:t>
            </a:r>
          </a:p>
          <a:p>
            <a:pPr marL="0" indent="0" algn="l" rtl="0">
              <a:buNone/>
            </a:pPr>
            <a:r>
              <a:rPr lang="en-US" dirty="0"/>
              <a:t>4) Progression of mitral insufficiency and pulmonary hypertension. </a:t>
            </a:r>
          </a:p>
          <a:p>
            <a:pPr marL="0" indent="0" algn="l" rtl="0">
              <a:buNone/>
            </a:pPr>
            <a:r>
              <a:rPr lang="en-US" dirty="0"/>
              <a:t>5) </a:t>
            </a:r>
            <a:r>
              <a:rPr lang="en-US" dirty="0" err="1"/>
              <a:t>Neurohormonal</a:t>
            </a:r>
            <a:r>
              <a:rPr lang="en-US" dirty="0"/>
              <a:t> activation involving the renin-angiotensin-aldosterone system, the sympathetic nervous system, and enhanced vasopressin secretion accompanied by impaired </a:t>
            </a:r>
            <a:r>
              <a:rPr lang="en-US" dirty="0" err="1"/>
              <a:t>vasodilatory</a:t>
            </a:r>
            <a:r>
              <a:rPr lang="en-US" dirty="0"/>
              <a:t> and renal responses to natriuretic peptides, which increases preload and afterload. These systemic </a:t>
            </a:r>
            <a:r>
              <a:rPr lang="en-US" dirty="0" err="1"/>
              <a:t>neurohormonal</a:t>
            </a:r>
            <a:r>
              <a:rPr lang="en-US" dirty="0"/>
              <a:t> responses are triggered by cardiac output lowering, have detrimental long-term effects on the heart and systemic vasculature, and create a vicious cycle of further myocardial injury and remodeling, which in turn exacerbates </a:t>
            </a:r>
            <a:r>
              <a:rPr lang="en-US" dirty="0" err="1"/>
              <a:t>neurohormonal</a:t>
            </a:r>
            <a:r>
              <a:rPr lang="en-US" dirty="0"/>
              <a:t> activation.</a:t>
            </a:r>
          </a:p>
          <a:p>
            <a:pPr algn="l" rtl="0"/>
            <a:endParaRPr lang="ar-JO" dirty="0"/>
          </a:p>
        </p:txBody>
      </p:sp>
    </p:spTree>
    <p:extLst>
      <p:ext uri="{BB962C8B-B14F-4D97-AF65-F5344CB8AC3E}">
        <p14:creationId xmlns:p14="http://schemas.microsoft.com/office/powerpoint/2010/main" val="21751946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normAutofit fontScale="77500" lnSpcReduction="20000"/>
          </a:bodyPr>
          <a:lstStyle/>
          <a:p>
            <a:pPr algn="l" rtl="0"/>
            <a:r>
              <a:rPr lang="en-US" dirty="0"/>
              <a:t>3. Natural history : Most patients have a good prognosis and do not experience complications. Those who do develop complications generally fall into one of 3 pathways: sudden cardiac death/ventricular arrhythmias, heart failure, or paroxysmal/chronic atrial fibrillation.</a:t>
            </a:r>
          </a:p>
          <a:p>
            <a:pPr algn="l" rtl="0"/>
            <a:r>
              <a:rPr lang="en-US" dirty="0"/>
              <a:t>4. Risk factors for sudden cardiac death: Younger age at diagnosis, </a:t>
            </a:r>
            <a:r>
              <a:rPr lang="en-US" dirty="0" err="1"/>
              <a:t>nonsustained</a:t>
            </a:r>
            <a:r>
              <a:rPr lang="en-US" dirty="0"/>
              <a:t> ventricular tachycardia, LV myocardial thickness ≥30 mm, a family history of sudden cardiac death at a young age (&lt;40 years), unexplained syncope, enlarged left atrial diameter, LVOT gradient &gt;50 mm Hg, abnormal blood pressure response (drop) to exercise (in individuals aged ≤40 years</a:t>
            </a:r>
          </a:p>
          <a:p>
            <a:endParaRPr lang="ar-JO" dirty="0"/>
          </a:p>
        </p:txBody>
      </p:sp>
    </p:spTree>
    <p:extLst>
      <p:ext uri="{BB962C8B-B14F-4D97-AF65-F5344CB8AC3E}">
        <p14:creationId xmlns:p14="http://schemas.microsoft.com/office/powerpoint/2010/main" val="5446896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dirty="0"/>
              <a:t>Diagnostic Criteria</a:t>
            </a:r>
            <a:br>
              <a:rPr lang="en-GB" dirty="0"/>
            </a:br>
            <a:endParaRPr lang="ar-JO" dirty="0"/>
          </a:p>
        </p:txBody>
      </p:sp>
      <p:sp>
        <p:nvSpPr>
          <p:cNvPr id="3" name="عنصر نائب للمحتوى 2"/>
          <p:cNvSpPr>
            <a:spLocks noGrp="1"/>
          </p:cNvSpPr>
          <p:nvPr>
            <p:ph idx="1"/>
          </p:nvPr>
        </p:nvSpPr>
        <p:spPr/>
        <p:txBody>
          <a:bodyPr/>
          <a:lstStyle/>
          <a:p>
            <a:pPr algn="l" rtl="0"/>
            <a:r>
              <a:rPr lang="en-US" dirty="0"/>
              <a:t>HCM is diagnosed morphologically on the basis of results of echocardiography or magnetic resonance imaging (MRI) showing features of myocardial hypertrophy ≥15 mm in a segment of a </a:t>
            </a:r>
            <a:r>
              <a:rPr lang="en-US" dirty="0" err="1"/>
              <a:t>nondilated</a:t>
            </a:r>
            <a:r>
              <a:rPr lang="en-US" dirty="0"/>
              <a:t> LV that cannot be explained only by an increased cardiac load. Genetic testing can be used to confirm the diagnosis and to assess for the presence of HCM in family members.</a:t>
            </a:r>
            <a:endParaRPr lang="ar-JO" dirty="0"/>
          </a:p>
        </p:txBody>
      </p:sp>
    </p:spTree>
    <p:extLst>
      <p:ext uri="{BB962C8B-B14F-4D97-AF65-F5344CB8AC3E}">
        <p14:creationId xmlns:p14="http://schemas.microsoft.com/office/powerpoint/2010/main" val="35811614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a:t>Pharmacotherapy</a:t>
            </a:r>
            <a:endParaRPr lang="ar-JO" dirty="0"/>
          </a:p>
        </p:txBody>
      </p:sp>
      <p:sp>
        <p:nvSpPr>
          <p:cNvPr id="3" name="عنصر نائب للمحتوى 2"/>
          <p:cNvSpPr>
            <a:spLocks noGrp="1"/>
          </p:cNvSpPr>
          <p:nvPr>
            <p:ph idx="1"/>
          </p:nvPr>
        </p:nvSpPr>
        <p:spPr/>
        <p:txBody>
          <a:bodyPr>
            <a:normAutofit fontScale="55000" lnSpcReduction="20000"/>
          </a:bodyPr>
          <a:lstStyle/>
          <a:p>
            <a:pPr algn="l" rtl="0"/>
            <a:r>
              <a:rPr lang="en-US" dirty="0"/>
              <a:t>1. Asymptomatic patients: Follow-up.</a:t>
            </a:r>
          </a:p>
          <a:p>
            <a:pPr algn="l" rtl="0"/>
            <a:r>
              <a:rPr lang="en-US" dirty="0"/>
              <a:t>2. Symptomatic patients</a:t>
            </a:r>
            <a:r>
              <a:rPr lang="en-US" dirty="0" smtClean="0"/>
              <a:t>: </a:t>
            </a:r>
            <a:r>
              <a:rPr lang="en-US" dirty="0" err="1" smtClean="0"/>
              <a:t>Cardioselective</a:t>
            </a:r>
            <a:r>
              <a:rPr lang="en-US" dirty="0" smtClean="0"/>
              <a:t> beta-blockers , If </a:t>
            </a:r>
            <a:r>
              <a:rPr lang="en-US" dirty="0"/>
              <a:t>beta-blockers are not tolerated or contraindicated, use verapamil </a:t>
            </a:r>
            <a:r>
              <a:rPr lang="en-US" dirty="0" smtClean="0"/>
              <a:t>. </a:t>
            </a:r>
            <a:r>
              <a:rPr lang="en-US" dirty="0"/>
              <a:t>If symptoms persist with target-dose beta-blockers or verapamil, consider adding </a:t>
            </a:r>
            <a:r>
              <a:rPr lang="en-US" dirty="0" err="1"/>
              <a:t>disopyramide</a:t>
            </a:r>
            <a:r>
              <a:rPr lang="en-US" dirty="0"/>
              <a:t> </a:t>
            </a:r>
            <a:r>
              <a:rPr lang="en-US" dirty="0" smtClean="0"/>
              <a:t>. </a:t>
            </a:r>
            <a:r>
              <a:rPr lang="en-US" dirty="0"/>
              <a:t>Do not use vasodilators (including nitrates and </a:t>
            </a:r>
            <a:r>
              <a:rPr lang="en-US" dirty="0" err="1"/>
              <a:t>phosphodiesterase</a:t>
            </a:r>
            <a:r>
              <a:rPr lang="en-US" dirty="0"/>
              <a:t> </a:t>
            </a:r>
            <a:r>
              <a:rPr lang="en-US" dirty="0" smtClean="0"/>
              <a:t> inhibitors</a:t>
            </a:r>
            <a:r>
              <a:rPr lang="en-US" dirty="0"/>
              <a:t>) and digitalis in patients with LVOT obstruction.</a:t>
            </a:r>
          </a:p>
          <a:p>
            <a:pPr algn="l" rtl="0"/>
            <a:r>
              <a:rPr lang="en-US" dirty="0"/>
              <a:t>3. Patients with heart failure and LVEF &gt;50% without LVOT obstruction: Consider a beta-blocker, verapamil, or </a:t>
            </a:r>
            <a:r>
              <a:rPr lang="en-US" dirty="0" err="1"/>
              <a:t>diltiazem</a:t>
            </a:r>
            <a:r>
              <a:rPr lang="en-US" dirty="0"/>
              <a:t>.</a:t>
            </a:r>
          </a:p>
          <a:p>
            <a:pPr algn="l" rtl="0"/>
            <a:r>
              <a:rPr lang="en-US" dirty="0"/>
              <a:t>4. Patients with heart failure and LVEF &lt;50%: Consider an angiotensin-converting enzyme inhibitor in combination with a beta-blocker. If symptoms and LVEF &lt;50% persist, consider adding a mineralocorticoid-receptor antagonist. </a:t>
            </a:r>
          </a:p>
          <a:p>
            <a:pPr algn="l" rtl="0"/>
            <a:r>
              <a:rPr lang="en-US" dirty="0"/>
              <a:t>5. Patients with concomitant atrial fibrillation: This may be poorly tolerated </a:t>
            </a:r>
            <a:r>
              <a:rPr lang="en-US" dirty="0" err="1"/>
              <a:t>hemodynamically</a:t>
            </a:r>
            <a:r>
              <a:rPr lang="en-US" dirty="0"/>
              <a:t> and restoration and maintenance of normal sinus rhythm using electrical or chemical </a:t>
            </a:r>
            <a:r>
              <a:rPr lang="en-US" dirty="0" err="1"/>
              <a:t>cardioversion</a:t>
            </a:r>
            <a:r>
              <a:rPr lang="en-US" dirty="0"/>
              <a:t> may be necessary. For chemical </a:t>
            </a:r>
            <a:r>
              <a:rPr lang="en-US" dirty="0" err="1"/>
              <a:t>cardioversion</a:t>
            </a:r>
            <a:r>
              <a:rPr lang="en-US" dirty="0"/>
              <a:t>, </a:t>
            </a:r>
            <a:r>
              <a:rPr lang="en-US" dirty="0" err="1"/>
              <a:t>amiodarone</a:t>
            </a:r>
            <a:r>
              <a:rPr lang="en-US" dirty="0"/>
              <a:t> is the treatment of choice. Management of anticoagulation in those patients follows the usual principles, although newer agents have not been studied in this specific population.</a:t>
            </a:r>
          </a:p>
          <a:p>
            <a:pPr algn="l" rtl="0"/>
            <a:endParaRPr lang="ar-JO" dirty="0"/>
          </a:p>
        </p:txBody>
      </p:sp>
    </p:spTree>
    <p:extLst>
      <p:ext uri="{BB962C8B-B14F-4D97-AF65-F5344CB8AC3E}">
        <p14:creationId xmlns:p14="http://schemas.microsoft.com/office/powerpoint/2010/main" val="14669509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a:t>Invasive Treatment</a:t>
            </a:r>
            <a:endParaRPr lang="ar-JO" dirty="0"/>
          </a:p>
        </p:txBody>
      </p:sp>
      <p:sp>
        <p:nvSpPr>
          <p:cNvPr id="3" name="عنصر نائب للمحتوى 2"/>
          <p:cNvSpPr>
            <a:spLocks noGrp="1"/>
          </p:cNvSpPr>
          <p:nvPr>
            <p:ph idx="1"/>
          </p:nvPr>
        </p:nvSpPr>
        <p:spPr/>
        <p:txBody>
          <a:bodyPr>
            <a:normAutofit fontScale="70000" lnSpcReduction="20000"/>
          </a:bodyPr>
          <a:lstStyle/>
          <a:p>
            <a:pPr algn="l" rtl="0"/>
            <a:r>
              <a:rPr lang="en-US" dirty="0"/>
              <a:t>1. </a:t>
            </a:r>
            <a:r>
              <a:rPr lang="en-US" dirty="0" err="1"/>
              <a:t>Septal</a:t>
            </a:r>
            <a:r>
              <a:rPr lang="en-US" dirty="0"/>
              <a:t> </a:t>
            </a:r>
            <a:r>
              <a:rPr lang="en-US" dirty="0" err="1"/>
              <a:t>myectomy</a:t>
            </a:r>
            <a:r>
              <a:rPr lang="en-US" dirty="0"/>
              <a:t>: This is performed to relieve LVOT outflow obstruction. Indications include patients with severe symptoms who have a resting or </a:t>
            </a:r>
            <a:r>
              <a:rPr lang="en-US" dirty="0" err="1"/>
              <a:t>postexercise</a:t>
            </a:r>
            <a:r>
              <a:rPr lang="en-US" dirty="0"/>
              <a:t> peak LVOT gradient ≥50 mm Hg despite receiving maximal tolerated medical </a:t>
            </a:r>
            <a:r>
              <a:rPr lang="en-US" dirty="0" smtClean="0"/>
              <a:t>therapy.</a:t>
            </a:r>
            <a:endParaRPr lang="en-US" dirty="0"/>
          </a:p>
          <a:p>
            <a:pPr algn="l" rtl="0"/>
            <a:r>
              <a:rPr lang="en-US" dirty="0"/>
              <a:t>2. Percutaneous alcohol </a:t>
            </a:r>
            <a:r>
              <a:rPr lang="en-US" dirty="0" err="1"/>
              <a:t>septal</a:t>
            </a:r>
            <a:r>
              <a:rPr lang="en-US" dirty="0"/>
              <a:t> </a:t>
            </a:r>
            <a:r>
              <a:rPr lang="en-US" dirty="0" smtClean="0"/>
              <a:t>ablation</a:t>
            </a:r>
          </a:p>
          <a:p>
            <a:pPr algn="l" rtl="0"/>
            <a:r>
              <a:rPr lang="en-US" dirty="0" smtClean="0"/>
              <a:t>3</a:t>
            </a:r>
            <a:r>
              <a:rPr lang="en-US" dirty="0"/>
              <a:t>. Dual-chamber pacing (to facilitate cardiac synchrony) may be considered in patients who have refractory symptoms despite maximal medical therapy and in whom </a:t>
            </a:r>
            <a:r>
              <a:rPr lang="en-US" dirty="0" err="1"/>
              <a:t>myectomy</a:t>
            </a:r>
            <a:r>
              <a:rPr lang="en-US" dirty="0"/>
              <a:t> or alcohol </a:t>
            </a:r>
            <a:r>
              <a:rPr lang="en-US" dirty="0" err="1"/>
              <a:t>septal</a:t>
            </a:r>
            <a:r>
              <a:rPr lang="en-US" dirty="0"/>
              <a:t> ablation cannot be performed.</a:t>
            </a:r>
          </a:p>
          <a:p>
            <a:pPr algn="l" rtl="0"/>
            <a:r>
              <a:rPr lang="en-US" dirty="0"/>
              <a:t>4. ICD implantation is recommended in patients at high risk of sudden cardiac death </a:t>
            </a:r>
            <a:r>
              <a:rPr lang="en-US" dirty="0" smtClean="0"/>
              <a:t>and </a:t>
            </a:r>
            <a:r>
              <a:rPr lang="en-US" dirty="0"/>
              <a:t>in patients who have survived cardiac arrest or have recurrent sustained ventricular tachycardia.</a:t>
            </a:r>
          </a:p>
          <a:p>
            <a:pPr algn="l" rtl="0"/>
            <a:r>
              <a:rPr lang="en-US" dirty="0"/>
              <a:t>5. Heart transplantation is indicated in patients with end-stage heart failure or ventricular arrhythmia that does not respond to treatment.</a:t>
            </a:r>
          </a:p>
          <a:p>
            <a:pPr algn="l" rtl="0"/>
            <a:endParaRPr lang="ar-JO" dirty="0"/>
          </a:p>
        </p:txBody>
      </p:sp>
    </p:spTree>
    <p:extLst>
      <p:ext uri="{BB962C8B-B14F-4D97-AF65-F5344CB8AC3E}">
        <p14:creationId xmlns:p14="http://schemas.microsoft.com/office/powerpoint/2010/main" val="18224164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a:t>Restrictive cardiomyopathy (RCM)</a:t>
            </a:r>
            <a:endParaRPr lang="ar-JO" dirty="0"/>
          </a:p>
        </p:txBody>
      </p:sp>
      <p:sp>
        <p:nvSpPr>
          <p:cNvPr id="3" name="عنصر نائب للمحتوى 2"/>
          <p:cNvSpPr>
            <a:spLocks noGrp="1"/>
          </p:cNvSpPr>
          <p:nvPr>
            <p:ph idx="1"/>
          </p:nvPr>
        </p:nvSpPr>
        <p:spPr/>
        <p:txBody>
          <a:bodyPr>
            <a:normAutofit fontScale="92500" lnSpcReduction="10000"/>
          </a:bodyPr>
          <a:lstStyle/>
          <a:p>
            <a:pPr algn="l" rtl="0"/>
            <a:r>
              <a:rPr lang="en-GB" dirty="0"/>
              <a:t>Restrictive cardiomyopathy (RCM) is a disease of the myocardium characterized mainly by left ventricular (LV) diastolic dysfunction. </a:t>
            </a:r>
            <a:endParaRPr lang="en-GB" dirty="0" smtClean="0"/>
          </a:p>
          <a:p>
            <a:pPr algn="l" rtl="0"/>
            <a:r>
              <a:rPr lang="en-GB" dirty="0" smtClean="0"/>
              <a:t>RCM </a:t>
            </a:r>
            <a:r>
              <a:rPr lang="en-GB" dirty="0"/>
              <a:t>may be familial (</a:t>
            </a:r>
            <a:r>
              <a:rPr lang="en-GB" dirty="0" err="1"/>
              <a:t>eg</a:t>
            </a:r>
            <a:r>
              <a:rPr lang="en-GB" dirty="0"/>
              <a:t>, inherited defects in </a:t>
            </a:r>
            <a:r>
              <a:rPr lang="en-GB" dirty="0" err="1"/>
              <a:t>desmin</a:t>
            </a:r>
            <a:r>
              <a:rPr lang="en-GB" dirty="0"/>
              <a:t> or troponin I) or caused by systemic disorders (</a:t>
            </a:r>
            <a:r>
              <a:rPr lang="en-GB" dirty="0" err="1"/>
              <a:t>eg</a:t>
            </a:r>
            <a:r>
              <a:rPr lang="en-GB" dirty="0"/>
              <a:t>, amyloidosis, </a:t>
            </a:r>
            <a:r>
              <a:rPr lang="en-GB" dirty="0" err="1"/>
              <a:t>sarcoidosis</a:t>
            </a:r>
            <a:r>
              <a:rPr lang="en-GB" dirty="0"/>
              <a:t>, scleroderma, carcinoid disease, radiation, and </a:t>
            </a:r>
            <a:r>
              <a:rPr lang="en-GB" dirty="0" err="1"/>
              <a:t>endomyocardial</a:t>
            </a:r>
            <a:r>
              <a:rPr lang="en-GB" dirty="0"/>
              <a:t> fibrosis caused by </a:t>
            </a:r>
            <a:r>
              <a:rPr lang="en-GB" dirty="0" err="1"/>
              <a:t>hypereosinophilic</a:t>
            </a:r>
            <a:r>
              <a:rPr lang="en-GB" dirty="0"/>
              <a:t> syndrome or drugs such as serotonin or ergotamine).</a:t>
            </a:r>
            <a:endParaRPr lang="ar-JO" dirty="0"/>
          </a:p>
        </p:txBody>
      </p:sp>
    </p:spTree>
    <p:extLst>
      <p:ext uri="{BB962C8B-B14F-4D97-AF65-F5344CB8AC3E}">
        <p14:creationId xmlns:p14="http://schemas.microsoft.com/office/powerpoint/2010/main" val="22124296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Clinical Features and Natural History</a:t>
            </a:r>
            <a:endParaRPr lang="ar-JO" dirty="0"/>
          </a:p>
        </p:txBody>
      </p:sp>
      <p:sp>
        <p:nvSpPr>
          <p:cNvPr id="3" name="عنصر نائب للمحتوى 2"/>
          <p:cNvSpPr>
            <a:spLocks noGrp="1"/>
          </p:cNvSpPr>
          <p:nvPr>
            <p:ph idx="1"/>
          </p:nvPr>
        </p:nvSpPr>
        <p:spPr/>
        <p:txBody>
          <a:bodyPr/>
          <a:lstStyle/>
          <a:p>
            <a:pPr algn="l" rtl="0"/>
            <a:r>
              <a:rPr lang="en-US" dirty="0"/>
              <a:t>Manifestations of RCM include dyspnea, fatigue, and in more advanced disease also features of right ventricular dysfunction. The natural history of RCM largely depends on its etiology and severity of myocardial changes</a:t>
            </a:r>
            <a:r>
              <a:rPr lang="en-US" dirty="0" smtClean="0"/>
              <a:t>.</a:t>
            </a:r>
          </a:p>
          <a:p>
            <a:pPr algn="l" rtl="0"/>
            <a:endParaRPr lang="ar-JO" dirty="0"/>
          </a:p>
        </p:txBody>
      </p:sp>
    </p:spTree>
    <p:extLst>
      <p:ext uri="{BB962C8B-B14F-4D97-AF65-F5344CB8AC3E}">
        <p14:creationId xmlns:p14="http://schemas.microsoft.com/office/powerpoint/2010/main" val="26198499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GB" dirty="0"/>
              <a:t>Diagnostic Tests</a:t>
            </a:r>
            <a:br>
              <a:rPr lang="en-GB" dirty="0"/>
            </a:br>
            <a:endParaRPr lang="ar-JO" dirty="0"/>
          </a:p>
        </p:txBody>
      </p:sp>
      <p:sp>
        <p:nvSpPr>
          <p:cNvPr id="3" name="عنصر نائب للمحتوى 2"/>
          <p:cNvSpPr>
            <a:spLocks noGrp="1"/>
          </p:cNvSpPr>
          <p:nvPr>
            <p:ph idx="1"/>
          </p:nvPr>
        </p:nvSpPr>
        <p:spPr/>
        <p:txBody>
          <a:bodyPr>
            <a:normAutofit fontScale="47500" lnSpcReduction="20000"/>
          </a:bodyPr>
          <a:lstStyle/>
          <a:p>
            <a:pPr algn="l" rtl="0"/>
            <a:r>
              <a:rPr lang="en-GB" dirty="0" smtClean="0"/>
              <a:t>1</a:t>
            </a:r>
            <a:r>
              <a:rPr lang="en-GB" dirty="0"/>
              <a:t>. Electrocardiography (ECG) may reveal abnormal P waves, a low R-wave amplitude, flat T waves, and supraventricular arrhythmias, especially atrial fibrillation. In amyloid cardiomyopathy, ECG typically has low voltages due to infiltration of amyloid.</a:t>
            </a:r>
          </a:p>
          <a:p>
            <a:pPr algn="l" rtl="0"/>
            <a:endParaRPr lang="en-GB" dirty="0" smtClean="0"/>
          </a:p>
          <a:p>
            <a:pPr algn="l" rtl="0"/>
            <a:r>
              <a:rPr lang="en-GB" dirty="0" smtClean="0"/>
              <a:t>2</a:t>
            </a:r>
            <a:r>
              <a:rPr lang="en-GB" dirty="0"/>
              <a:t>. Echocardiography may reveal normal or increased LV wall thickness, enlargement of both atria with relatively small ventricles, normal or slightly impaired systolic function of the ventricles, and diastolic LV dysfunction. Tissue Doppler echocardiography can be useful to differentiate between RCM and constrictive pericarditis.</a:t>
            </a:r>
          </a:p>
          <a:p>
            <a:pPr algn="l" rtl="0"/>
            <a:endParaRPr lang="en-GB" dirty="0" smtClean="0"/>
          </a:p>
          <a:p>
            <a:pPr algn="l" rtl="0"/>
            <a:r>
              <a:rPr lang="en-GB" dirty="0" smtClean="0"/>
              <a:t>3</a:t>
            </a:r>
            <a:r>
              <a:rPr lang="en-GB" dirty="0"/>
              <a:t>. Heart catheterization is performed in case of difficulties in differentiating between RCM and constrictive pericarditis.</a:t>
            </a:r>
          </a:p>
          <a:p>
            <a:pPr algn="l" rtl="0"/>
            <a:endParaRPr lang="en-GB" dirty="0" smtClean="0"/>
          </a:p>
          <a:p>
            <a:pPr algn="l" rtl="0"/>
            <a:r>
              <a:rPr lang="en-GB" dirty="0" smtClean="0"/>
              <a:t>4</a:t>
            </a:r>
            <a:r>
              <a:rPr lang="en-GB" dirty="0"/>
              <a:t>. </a:t>
            </a:r>
            <a:r>
              <a:rPr lang="en-GB" dirty="0" err="1"/>
              <a:t>Endomyocardial</a:t>
            </a:r>
            <a:r>
              <a:rPr lang="en-GB" dirty="0"/>
              <a:t> biopsy is performed in the case of suspected myocardial infiltrates caused by amyloidosis, </a:t>
            </a:r>
            <a:r>
              <a:rPr lang="en-GB" dirty="0" err="1"/>
              <a:t>sarcoidosis</a:t>
            </a:r>
            <a:r>
              <a:rPr lang="en-GB" dirty="0"/>
              <a:t>, idiopathic eosinophilia, or hemochromatosis.</a:t>
            </a:r>
          </a:p>
          <a:p>
            <a:pPr algn="l" rtl="0"/>
            <a:endParaRPr lang="en-GB" dirty="0" smtClean="0"/>
          </a:p>
          <a:p>
            <a:pPr algn="l" rtl="0"/>
            <a:r>
              <a:rPr lang="en-GB" dirty="0" smtClean="0"/>
              <a:t>5</a:t>
            </a:r>
            <a:r>
              <a:rPr lang="en-GB" dirty="0"/>
              <a:t>. Cardiac magnetic resonance imaging (MRI) may be useful in differentiating underlying </a:t>
            </a:r>
            <a:r>
              <a:rPr lang="en-GB" dirty="0" err="1"/>
              <a:t>etiologies</a:t>
            </a:r>
            <a:r>
              <a:rPr lang="en-GB" dirty="0"/>
              <a:t> such as </a:t>
            </a:r>
            <a:r>
              <a:rPr lang="en-GB" dirty="0" err="1"/>
              <a:t>sarcoidosis</a:t>
            </a:r>
            <a:r>
              <a:rPr lang="en-GB" dirty="0"/>
              <a:t>, amyloidosis, </a:t>
            </a:r>
            <a:r>
              <a:rPr lang="en-GB" dirty="0" err="1"/>
              <a:t>endomyocardial</a:t>
            </a:r>
            <a:r>
              <a:rPr lang="en-GB" dirty="0"/>
              <a:t> fibrosis, or eosinophilia.</a:t>
            </a:r>
          </a:p>
          <a:p>
            <a:pPr algn="l" rtl="0"/>
            <a:endParaRPr lang="en-GB" dirty="0" smtClean="0"/>
          </a:p>
          <a:p>
            <a:pPr algn="l" rtl="0"/>
            <a:r>
              <a:rPr lang="en-GB" dirty="0" smtClean="0"/>
              <a:t>6</a:t>
            </a:r>
            <a:r>
              <a:rPr lang="en-GB" dirty="0"/>
              <a:t>. Cardiac 18F-fluorodeoxyglucose positron emission tomography (FDG-PET) may be useful in the diagnosis and assessment of treatment response in </a:t>
            </a:r>
            <a:r>
              <a:rPr lang="en-GB" dirty="0" err="1"/>
              <a:t>sarcoidosis</a:t>
            </a:r>
            <a:r>
              <a:rPr lang="en-GB" dirty="0"/>
              <a:t>.</a:t>
            </a:r>
          </a:p>
          <a:p>
            <a:pPr algn="l" rtl="0"/>
            <a:endParaRPr lang="ar-JO" dirty="0"/>
          </a:p>
        </p:txBody>
      </p:sp>
    </p:spTree>
    <p:extLst>
      <p:ext uri="{BB962C8B-B14F-4D97-AF65-F5344CB8AC3E}">
        <p14:creationId xmlns:p14="http://schemas.microsoft.com/office/powerpoint/2010/main" val="21096936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JO"/>
          </a:p>
        </p:txBody>
      </p:sp>
      <p:sp>
        <p:nvSpPr>
          <p:cNvPr id="3" name="عنصر نائب للمحتوى 2"/>
          <p:cNvSpPr>
            <a:spLocks noGrp="1"/>
          </p:cNvSpPr>
          <p:nvPr>
            <p:ph idx="1"/>
          </p:nvPr>
        </p:nvSpPr>
        <p:spPr/>
        <p:txBody>
          <a:bodyPr/>
          <a:lstStyle/>
          <a:p>
            <a:pPr algn="l" rtl="0"/>
            <a:r>
              <a:rPr lang="en-US" dirty="0"/>
              <a:t>Diagnostic </a:t>
            </a:r>
            <a:r>
              <a:rPr lang="en-US" dirty="0" smtClean="0"/>
              <a:t>Criteria : RCM </a:t>
            </a:r>
            <a:r>
              <a:rPr lang="en-US" dirty="0"/>
              <a:t>is diagnosed on the basis of imaging studies and in some cases on the basis of histologic examination of cardiac biopsy specimens.</a:t>
            </a:r>
          </a:p>
          <a:p>
            <a:pPr algn="l" rtl="0"/>
            <a:endParaRPr lang="ar-JO" dirty="0"/>
          </a:p>
        </p:txBody>
      </p:sp>
    </p:spTree>
    <p:extLst>
      <p:ext uri="{BB962C8B-B14F-4D97-AF65-F5344CB8AC3E}">
        <p14:creationId xmlns:p14="http://schemas.microsoft.com/office/powerpoint/2010/main" val="5444701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Treatment</a:t>
            </a:r>
            <a:endParaRPr lang="ar-JO" dirty="0"/>
          </a:p>
        </p:txBody>
      </p:sp>
      <p:sp>
        <p:nvSpPr>
          <p:cNvPr id="3" name="عنصر نائب للمحتوى 2"/>
          <p:cNvSpPr>
            <a:spLocks noGrp="1"/>
          </p:cNvSpPr>
          <p:nvPr>
            <p:ph idx="1"/>
          </p:nvPr>
        </p:nvSpPr>
        <p:spPr/>
        <p:txBody>
          <a:bodyPr>
            <a:normAutofit lnSpcReduction="10000"/>
          </a:bodyPr>
          <a:lstStyle/>
          <a:p>
            <a:pPr algn="l" rtl="0"/>
            <a:r>
              <a:rPr lang="en-US" dirty="0"/>
              <a:t>1. Symptomatic treatment: As in </a:t>
            </a:r>
            <a:r>
              <a:rPr lang="en-US" dirty="0">
                <a:hlinkClick r:id="rId2"/>
              </a:rPr>
              <a:t>chronic heart failure</a:t>
            </a:r>
            <a:r>
              <a:rPr lang="en-US" dirty="0"/>
              <a:t>.</a:t>
            </a:r>
          </a:p>
          <a:p>
            <a:pPr algn="l" rtl="0"/>
            <a:r>
              <a:rPr lang="en-US" dirty="0"/>
              <a:t>2. Long-term anticoagulation is used in patients with atrial fibrillation.</a:t>
            </a:r>
          </a:p>
          <a:p>
            <a:pPr algn="l" rtl="0"/>
            <a:r>
              <a:rPr lang="en-US" dirty="0"/>
              <a:t>3. Heart transplantation is used in end-stage heart failure not responding to treatment.</a:t>
            </a:r>
          </a:p>
          <a:p>
            <a:pPr algn="l" rtl="0"/>
            <a:r>
              <a:rPr lang="en-US" dirty="0"/>
              <a:t>4. Treatment of the underlying condition is used in patients with potentially reversible causes.</a:t>
            </a:r>
          </a:p>
          <a:p>
            <a:pPr algn="l" rtl="0"/>
            <a:endParaRPr lang="ar-JO" dirty="0"/>
          </a:p>
        </p:txBody>
      </p:sp>
    </p:spTree>
    <p:extLst>
      <p:ext uri="{BB962C8B-B14F-4D97-AF65-F5344CB8AC3E}">
        <p14:creationId xmlns:p14="http://schemas.microsoft.com/office/powerpoint/2010/main" val="2245611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a:t>History</a:t>
            </a:r>
            <a:endParaRPr lang="ar-JO" dirty="0"/>
          </a:p>
        </p:txBody>
      </p:sp>
      <p:sp>
        <p:nvSpPr>
          <p:cNvPr id="3" name="عنصر نائب للمحتوى 2"/>
          <p:cNvSpPr>
            <a:spLocks noGrp="1"/>
          </p:cNvSpPr>
          <p:nvPr>
            <p:ph idx="1"/>
          </p:nvPr>
        </p:nvSpPr>
        <p:spPr/>
        <p:txBody>
          <a:bodyPr>
            <a:normAutofit/>
          </a:bodyPr>
          <a:lstStyle/>
          <a:p>
            <a:pPr algn="l" rtl="0"/>
            <a:r>
              <a:rPr lang="en-US" dirty="0"/>
              <a:t>Low output: fatigue, weakness, exercise intolerance, Δ MS, </a:t>
            </a:r>
            <a:r>
              <a:rPr lang="en-US" dirty="0" smtClean="0"/>
              <a:t>anorexia</a:t>
            </a:r>
          </a:p>
          <a:p>
            <a:pPr algn="l" rtl="0"/>
            <a:r>
              <a:rPr lang="en-GB" dirty="0"/>
              <a:t>Congestive: </a:t>
            </a:r>
            <a:endParaRPr lang="en-GB" dirty="0" smtClean="0"/>
          </a:p>
          <a:p>
            <a:pPr marL="0" indent="0" algn="l" rtl="0">
              <a:buNone/>
            </a:pPr>
            <a:r>
              <a:rPr lang="en-GB" dirty="0" smtClean="0"/>
              <a:t>left-sided </a:t>
            </a:r>
            <a:r>
              <a:rPr lang="en-GB" dirty="0"/>
              <a:t>→ </a:t>
            </a:r>
            <a:r>
              <a:rPr lang="en-GB" dirty="0" err="1"/>
              <a:t>dyspnea</a:t>
            </a:r>
            <a:r>
              <a:rPr lang="en-GB" dirty="0"/>
              <a:t>, </a:t>
            </a:r>
            <a:r>
              <a:rPr lang="en-GB" dirty="0" err="1"/>
              <a:t>orthopnea</a:t>
            </a:r>
            <a:r>
              <a:rPr lang="en-GB" dirty="0"/>
              <a:t>, paroxysmal nocturnal </a:t>
            </a:r>
            <a:r>
              <a:rPr lang="en-GB" dirty="0" err="1"/>
              <a:t>dyspnea</a:t>
            </a:r>
            <a:endParaRPr lang="en-GB" dirty="0"/>
          </a:p>
          <a:p>
            <a:pPr marL="0" indent="0" algn="l" rtl="0">
              <a:buNone/>
            </a:pPr>
            <a:r>
              <a:rPr lang="en-GB" dirty="0" smtClean="0"/>
              <a:t>right-sided </a:t>
            </a:r>
            <a:r>
              <a:rPr lang="en-GB" dirty="0"/>
              <a:t>→ peripheral </a:t>
            </a:r>
            <a:r>
              <a:rPr lang="en-GB" dirty="0" err="1"/>
              <a:t>edema</a:t>
            </a:r>
            <a:r>
              <a:rPr lang="en-GB" dirty="0"/>
              <a:t>, RUQ discomfort, bloating, </a:t>
            </a:r>
            <a:r>
              <a:rPr lang="en-GB" dirty="0" smtClean="0"/>
              <a:t>satiety</a:t>
            </a:r>
          </a:p>
          <a:p>
            <a:pPr algn="l" rtl="0"/>
            <a:endParaRPr lang="ar-JO" dirty="0"/>
          </a:p>
        </p:txBody>
      </p:sp>
    </p:spTree>
    <p:extLst>
      <p:ext uri="{BB962C8B-B14F-4D97-AF65-F5344CB8AC3E}">
        <p14:creationId xmlns:p14="http://schemas.microsoft.com/office/powerpoint/2010/main" val="635078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Functional classification (New York Heart Association class)</a:t>
            </a:r>
            <a:endParaRPr lang="ar-JO" dirty="0"/>
          </a:p>
        </p:txBody>
      </p:sp>
      <p:sp>
        <p:nvSpPr>
          <p:cNvPr id="3" name="عنصر نائب للمحتوى 2"/>
          <p:cNvSpPr>
            <a:spLocks noGrp="1"/>
          </p:cNvSpPr>
          <p:nvPr>
            <p:ph idx="1"/>
          </p:nvPr>
        </p:nvSpPr>
        <p:spPr/>
        <p:txBody>
          <a:bodyPr/>
          <a:lstStyle/>
          <a:p>
            <a:pPr algn="l" rtl="0"/>
            <a:r>
              <a:rPr lang="en-US" dirty="0"/>
              <a:t>Class I: no </a:t>
            </a:r>
            <a:r>
              <a:rPr lang="en-US" dirty="0" err="1"/>
              <a:t>sx</a:t>
            </a:r>
            <a:r>
              <a:rPr lang="en-US" dirty="0"/>
              <a:t> w/ ordinary activity; </a:t>
            </a:r>
            <a:endParaRPr lang="en-US" dirty="0" smtClean="0"/>
          </a:p>
          <a:p>
            <a:pPr algn="l" rtl="0"/>
            <a:r>
              <a:rPr lang="en-US" dirty="0" smtClean="0"/>
              <a:t>class </a:t>
            </a:r>
            <a:r>
              <a:rPr lang="en-US" dirty="0"/>
              <a:t>II: </a:t>
            </a:r>
            <a:r>
              <a:rPr lang="en-US" dirty="0" err="1"/>
              <a:t>sx</a:t>
            </a:r>
            <a:r>
              <a:rPr lang="en-US" dirty="0"/>
              <a:t> w/ ordinary activity; </a:t>
            </a:r>
            <a:endParaRPr lang="en-US" dirty="0" smtClean="0"/>
          </a:p>
          <a:p>
            <a:pPr algn="l" rtl="0"/>
            <a:r>
              <a:rPr lang="en-US" dirty="0" smtClean="0"/>
              <a:t>class </a:t>
            </a:r>
            <a:r>
              <a:rPr lang="en-US" dirty="0"/>
              <a:t>III: </a:t>
            </a:r>
            <a:r>
              <a:rPr lang="en-US" dirty="0" err="1"/>
              <a:t>sx</a:t>
            </a:r>
            <a:r>
              <a:rPr lang="en-US" dirty="0"/>
              <a:t> </a:t>
            </a:r>
            <a:r>
              <a:rPr lang="en-US" dirty="0" smtClean="0"/>
              <a:t>w/minimal </a:t>
            </a:r>
            <a:r>
              <a:rPr lang="en-US" dirty="0"/>
              <a:t>activity; </a:t>
            </a:r>
            <a:endParaRPr lang="en-US" dirty="0" smtClean="0"/>
          </a:p>
          <a:p>
            <a:pPr algn="l" rtl="0"/>
            <a:r>
              <a:rPr lang="en-US" dirty="0" smtClean="0"/>
              <a:t>class </a:t>
            </a:r>
            <a:r>
              <a:rPr lang="en-US" dirty="0"/>
              <a:t>IV: </a:t>
            </a:r>
            <a:r>
              <a:rPr lang="en-US" dirty="0" err="1"/>
              <a:t>sx</a:t>
            </a:r>
            <a:r>
              <a:rPr lang="en-US" dirty="0"/>
              <a:t> at rest</a:t>
            </a:r>
            <a:endParaRPr lang="ar-JO" dirty="0"/>
          </a:p>
        </p:txBody>
      </p:sp>
    </p:spTree>
    <p:extLst>
      <p:ext uri="{BB962C8B-B14F-4D97-AF65-F5344CB8AC3E}">
        <p14:creationId xmlns:p14="http://schemas.microsoft.com/office/powerpoint/2010/main" val="377955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GB" dirty="0"/>
              <a:t>Physical exam</a:t>
            </a:r>
            <a:endParaRPr lang="ar-JO" dirty="0"/>
          </a:p>
        </p:txBody>
      </p:sp>
      <p:sp>
        <p:nvSpPr>
          <p:cNvPr id="3" name="عنصر نائب للمحتوى 2"/>
          <p:cNvSpPr>
            <a:spLocks noGrp="1"/>
          </p:cNvSpPr>
          <p:nvPr>
            <p:ph idx="1"/>
          </p:nvPr>
        </p:nvSpPr>
        <p:spPr/>
        <p:txBody>
          <a:bodyPr>
            <a:normAutofit fontScale="70000" lnSpcReduction="20000"/>
          </a:bodyPr>
          <a:lstStyle/>
          <a:p>
            <a:pPr algn="l" rtl="0"/>
            <a:r>
              <a:rPr lang="en-US" b="1" u="sng" dirty="0" smtClean="0"/>
              <a:t>Congestion </a:t>
            </a:r>
            <a:r>
              <a:rPr lang="en-US" b="1" u="sng" dirty="0"/>
              <a:t>(“dry” vs. “wet”): </a:t>
            </a:r>
            <a:endParaRPr lang="en-US" b="1" u="sng" dirty="0" smtClean="0"/>
          </a:p>
          <a:p>
            <a:pPr algn="l" rtl="0"/>
            <a:r>
              <a:rPr lang="en-US" dirty="0" smtClean="0"/>
              <a:t>↑ </a:t>
            </a:r>
            <a:r>
              <a:rPr lang="en-US" dirty="0"/>
              <a:t>JVP (~80% of the time JVP &gt;10 → PCWP &gt;22)</a:t>
            </a:r>
          </a:p>
          <a:p>
            <a:pPr algn="l" rtl="0"/>
            <a:r>
              <a:rPr lang="en-US" dirty="0"/>
              <a:t>⊕ </a:t>
            </a:r>
            <a:r>
              <a:rPr lang="en-US" dirty="0" err="1"/>
              <a:t>hepatojugular</a:t>
            </a:r>
            <a:r>
              <a:rPr lang="en-US" dirty="0"/>
              <a:t> reflux: ≥4 cm ↑ in JVP for ≥15 sec w/ abdominal </a:t>
            </a:r>
            <a:endParaRPr lang="en-US" dirty="0" smtClean="0"/>
          </a:p>
          <a:p>
            <a:pPr algn="l" rtl="0"/>
            <a:r>
              <a:rPr lang="en-US" dirty="0" smtClean="0"/>
              <a:t>S3 </a:t>
            </a:r>
            <a:r>
              <a:rPr lang="en-US" dirty="0"/>
              <a:t>(in </a:t>
            </a:r>
            <a:r>
              <a:rPr lang="en-US" dirty="0" err="1"/>
              <a:t>Pts</a:t>
            </a:r>
            <a:r>
              <a:rPr lang="en-US" dirty="0"/>
              <a:t> w/ HF → ~40% ↑ risk of HF hosp. or pump failure </a:t>
            </a:r>
            <a:r>
              <a:rPr lang="en-US" dirty="0" smtClean="0"/>
              <a:t>death)</a:t>
            </a:r>
          </a:p>
          <a:p>
            <a:pPr algn="l" rtl="0"/>
            <a:r>
              <a:rPr lang="en-US" dirty="0" err="1" smtClean="0"/>
              <a:t>rales</a:t>
            </a:r>
            <a:r>
              <a:rPr lang="en-US" dirty="0"/>
              <a:t>, dullness at base 2° pleural </a:t>
            </a:r>
            <a:r>
              <a:rPr lang="en-US" dirty="0" err="1"/>
              <a:t>effus</a:t>
            </a:r>
            <a:r>
              <a:rPr lang="en-US" dirty="0"/>
              <a:t>. </a:t>
            </a:r>
            <a:endParaRPr lang="en-GB" dirty="0" smtClean="0"/>
          </a:p>
          <a:p>
            <a:pPr algn="l" rtl="0"/>
            <a:r>
              <a:rPr lang="en-GB" dirty="0" smtClean="0"/>
              <a:t>hepatomegaly</a:t>
            </a:r>
            <a:r>
              <a:rPr lang="en-GB" dirty="0"/>
              <a:t>, ascites and jaundice, peripheral </a:t>
            </a:r>
            <a:r>
              <a:rPr lang="en-GB" dirty="0" err="1"/>
              <a:t>edema</a:t>
            </a:r>
            <a:endParaRPr lang="en-GB" dirty="0"/>
          </a:p>
          <a:p>
            <a:pPr algn="l" rtl="0"/>
            <a:r>
              <a:rPr lang="en-GB" b="1" u="sng" dirty="0"/>
              <a:t>Perfusion (“warm” vs. “cold”)</a:t>
            </a:r>
          </a:p>
          <a:p>
            <a:pPr algn="l" rtl="0"/>
            <a:r>
              <a:rPr lang="en-GB" dirty="0"/>
              <a:t>narrow pulse pressure (&lt;25% of SBP) → CI &lt;2.2 </a:t>
            </a:r>
            <a:endParaRPr lang="en-GB" dirty="0" smtClean="0"/>
          </a:p>
          <a:p>
            <a:pPr algn="l" rtl="0"/>
            <a:r>
              <a:rPr lang="en-GB" dirty="0" smtClean="0"/>
              <a:t>soft </a:t>
            </a:r>
            <a:r>
              <a:rPr lang="en-GB" dirty="0"/>
              <a:t>S1 </a:t>
            </a:r>
            <a:r>
              <a:rPr lang="en-GB" dirty="0" smtClean="0"/>
              <a:t>, </a:t>
            </a:r>
            <a:r>
              <a:rPr lang="en-GB" dirty="0" err="1"/>
              <a:t>pulsus</a:t>
            </a:r>
            <a:r>
              <a:rPr lang="en-GB" dirty="0"/>
              <a:t> </a:t>
            </a:r>
            <a:r>
              <a:rPr lang="en-GB" dirty="0" err="1"/>
              <a:t>alternans</a:t>
            </a:r>
            <a:r>
              <a:rPr lang="en-GB" dirty="0"/>
              <a:t>, </a:t>
            </a:r>
            <a:r>
              <a:rPr lang="en-GB" dirty="0" smtClean="0"/>
              <a:t> cool </a:t>
            </a:r>
            <a:r>
              <a:rPr lang="en-GB" dirty="0"/>
              <a:t>&amp; pale extremities, ↓ UOP, muscle atrophy</a:t>
            </a:r>
          </a:p>
          <a:p>
            <a:pPr algn="l" rtl="0"/>
            <a:r>
              <a:rPr lang="en-US" dirty="0"/>
              <a:t>± Other: </a:t>
            </a:r>
            <a:r>
              <a:rPr lang="en-US" dirty="0" err="1"/>
              <a:t>Cheyne</a:t>
            </a:r>
            <a:r>
              <a:rPr lang="en-US" dirty="0"/>
              <a:t>-Stokes resp., </a:t>
            </a:r>
            <a:r>
              <a:rPr lang="en-US" dirty="0" err="1"/>
              <a:t>abnl</a:t>
            </a:r>
            <a:r>
              <a:rPr lang="en-US" dirty="0"/>
              <a:t> </a:t>
            </a:r>
            <a:r>
              <a:rPr lang="en-US" dirty="0" smtClean="0"/>
              <a:t> apex </a:t>
            </a:r>
            <a:r>
              <a:rPr lang="en-US" dirty="0"/>
              <a:t>(diffuse, sustained or lifting depending on </a:t>
            </a:r>
            <a:r>
              <a:rPr lang="en-US" dirty="0" smtClean="0"/>
              <a:t>cause </a:t>
            </a:r>
            <a:r>
              <a:rPr lang="en-GB" dirty="0" smtClean="0"/>
              <a:t>of </a:t>
            </a:r>
            <a:r>
              <a:rPr lang="en-GB" dirty="0"/>
              <a:t>HF), </a:t>
            </a:r>
            <a:endParaRPr lang="en-GB" dirty="0" smtClean="0"/>
          </a:p>
          <a:p>
            <a:pPr algn="l" rtl="0"/>
            <a:r>
              <a:rPr lang="en-GB" dirty="0" smtClean="0"/>
              <a:t>S4 </a:t>
            </a:r>
            <a:r>
              <a:rPr lang="en-GB" dirty="0"/>
              <a:t>(</a:t>
            </a:r>
            <a:r>
              <a:rPr lang="en-GB" dirty="0" err="1"/>
              <a:t>diast</a:t>
            </a:r>
            <a:r>
              <a:rPr lang="en-GB" dirty="0"/>
              <a:t>. </a:t>
            </a:r>
            <a:r>
              <a:rPr lang="en-GB" dirty="0" err="1"/>
              <a:t>dysfxn</a:t>
            </a:r>
            <a:r>
              <a:rPr lang="en-GB" dirty="0"/>
              <a:t>), murmur (</a:t>
            </a:r>
            <a:r>
              <a:rPr lang="en-GB" dirty="0" err="1"/>
              <a:t>valvular</a:t>
            </a:r>
            <a:r>
              <a:rPr lang="en-GB" dirty="0"/>
              <a:t> dis., ↑ MV annulus, displaced </a:t>
            </a:r>
            <a:r>
              <a:rPr lang="en-GB" dirty="0" smtClean="0"/>
              <a:t>papillary muscles</a:t>
            </a:r>
            <a:r>
              <a:rPr lang="en-GB" dirty="0"/>
              <a:t>)</a:t>
            </a:r>
            <a:endParaRPr lang="ar-JO" dirty="0"/>
          </a:p>
        </p:txBody>
      </p:sp>
    </p:spTree>
    <p:extLst>
      <p:ext uri="{BB962C8B-B14F-4D97-AF65-F5344CB8AC3E}">
        <p14:creationId xmlns:p14="http://schemas.microsoft.com/office/powerpoint/2010/main" val="1425000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Evaluation for the presence of heart failure</a:t>
            </a:r>
            <a:endParaRPr lang="ar-JO" dirty="0"/>
          </a:p>
        </p:txBody>
      </p:sp>
      <p:sp>
        <p:nvSpPr>
          <p:cNvPr id="3" name="عنصر نائب للمحتوى 2"/>
          <p:cNvSpPr>
            <a:spLocks noGrp="1"/>
          </p:cNvSpPr>
          <p:nvPr>
            <p:ph idx="1"/>
          </p:nvPr>
        </p:nvSpPr>
        <p:spPr/>
        <p:txBody>
          <a:bodyPr>
            <a:normAutofit fontScale="92500" lnSpcReduction="20000"/>
          </a:bodyPr>
          <a:lstStyle/>
          <a:p>
            <a:pPr algn="l" rtl="0"/>
            <a:r>
              <a:rPr lang="en-GB" dirty="0"/>
              <a:t>CXR </a:t>
            </a:r>
            <a:r>
              <a:rPr lang="en-GB" dirty="0" smtClean="0"/>
              <a:t>: </a:t>
            </a:r>
            <a:r>
              <a:rPr lang="en-GB" dirty="0" err="1"/>
              <a:t>pulm</a:t>
            </a:r>
            <a:r>
              <a:rPr lang="en-GB" dirty="0"/>
              <a:t> </a:t>
            </a:r>
            <a:r>
              <a:rPr lang="en-GB" dirty="0" err="1"/>
              <a:t>edema</a:t>
            </a:r>
            <a:r>
              <a:rPr lang="en-GB" dirty="0"/>
              <a:t>, pleural effusions ± cardiomegaly, </a:t>
            </a:r>
            <a:r>
              <a:rPr lang="en-GB" dirty="0" smtClean="0"/>
              <a:t>cephalization , </a:t>
            </a:r>
            <a:r>
              <a:rPr lang="en-GB" dirty="0" err="1" smtClean="0"/>
              <a:t>Kerley</a:t>
            </a:r>
            <a:r>
              <a:rPr lang="en-GB" dirty="0" smtClean="0"/>
              <a:t>  B line</a:t>
            </a:r>
          </a:p>
          <a:p>
            <a:pPr algn="l" rtl="0"/>
            <a:r>
              <a:rPr lang="en-GB" dirty="0" smtClean="0"/>
              <a:t>BNP/NT-</a:t>
            </a:r>
            <a:r>
              <a:rPr lang="en-GB" dirty="0" err="1" smtClean="0"/>
              <a:t>proBNP</a:t>
            </a:r>
            <a:r>
              <a:rPr lang="en-GB" dirty="0" smtClean="0"/>
              <a:t> </a:t>
            </a:r>
            <a:r>
              <a:rPr lang="en-GB" dirty="0"/>
              <a:t>can help exclude HF; levels ↑ w/ age, renal </a:t>
            </a:r>
            <a:r>
              <a:rPr lang="en-GB" dirty="0" err="1"/>
              <a:t>dysfxn</a:t>
            </a:r>
            <a:r>
              <a:rPr lang="en-GB" dirty="0"/>
              <a:t>, AF; ↓ w/ obesity </a:t>
            </a:r>
            <a:endParaRPr lang="en-GB" dirty="0" smtClean="0"/>
          </a:p>
          <a:p>
            <a:pPr algn="l" rtl="0"/>
            <a:r>
              <a:rPr lang="en-GB" dirty="0" smtClean="0"/>
              <a:t>Evidence </a:t>
            </a:r>
            <a:r>
              <a:rPr lang="en-GB" dirty="0"/>
              <a:t>of ↓ organ perfusion: ↑ Cr, ↓ Na, </a:t>
            </a:r>
            <a:r>
              <a:rPr lang="en-GB" dirty="0" err="1"/>
              <a:t>abnl</a:t>
            </a:r>
            <a:r>
              <a:rPr lang="en-GB" dirty="0"/>
              <a:t> LFTs</a:t>
            </a:r>
          </a:p>
          <a:p>
            <a:pPr algn="l" rtl="0"/>
            <a:r>
              <a:rPr lang="en-GB" dirty="0" smtClean="0"/>
              <a:t>Echo: </a:t>
            </a:r>
            <a:r>
              <a:rPr lang="en-GB" dirty="0"/>
              <a:t>↓ EF &amp; ↑ chamber size → systolic </a:t>
            </a:r>
            <a:r>
              <a:rPr lang="en-GB" dirty="0" err="1"/>
              <a:t>dysfxn</a:t>
            </a:r>
            <a:r>
              <a:rPr lang="en-GB" dirty="0"/>
              <a:t>; </a:t>
            </a:r>
            <a:r>
              <a:rPr lang="en-GB" dirty="0" smtClean="0"/>
              <a:t>diastolic </a:t>
            </a:r>
            <a:r>
              <a:rPr lang="en-GB" dirty="0" err="1"/>
              <a:t>dysfxn</a:t>
            </a:r>
            <a:r>
              <a:rPr lang="en-GB" dirty="0"/>
              <a:t>; </a:t>
            </a:r>
            <a:r>
              <a:rPr lang="en-GB" dirty="0" err="1"/>
              <a:t>abnl</a:t>
            </a:r>
            <a:r>
              <a:rPr lang="en-GB" dirty="0"/>
              <a:t> valves or </a:t>
            </a:r>
            <a:r>
              <a:rPr lang="en-GB" dirty="0" smtClean="0"/>
              <a:t>pericardium</a:t>
            </a:r>
            <a:endParaRPr lang="en-GB" dirty="0"/>
          </a:p>
          <a:p>
            <a:pPr algn="l" rtl="0"/>
            <a:r>
              <a:rPr lang="en-US" dirty="0"/>
              <a:t>PA catheterization: ↑ PCWP, ↓ CO, and ↑ SVR (in low-output failure)</a:t>
            </a:r>
            <a:endParaRPr lang="ar-JO" dirty="0"/>
          </a:p>
        </p:txBody>
      </p:sp>
    </p:spTree>
    <p:extLst>
      <p:ext uri="{BB962C8B-B14F-4D97-AF65-F5344CB8AC3E}">
        <p14:creationId xmlns:p14="http://schemas.microsoft.com/office/powerpoint/2010/main" val="3851228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a:t>Evaluation for the potential causes of heart failure</a:t>
            </a:r>
            <a:endParaRPr lang="ar-JO" dirty="0"/>
          </a:p>
        </p:txBody>
      </p:sp>
      <p:sp>
        <p:nvSpPr>
          <p:cNvPr id="3" name="عنصر نائب للمحتوى 2"/>
          <p:cNvSpPr>
            <a:spLocks noGrp="1"/>
          </p:cNvSpPr>
          <p:nvPr>
            <p:ph idx="1"/>
          </p:nvPr>
        </p:nvSpPr>
        <p:spPr/>
        <p:txBody>
          <a:bodyPr>
            <a:normAutofit/>
          </a:bodyPr>
          <a:lstStyle/>
          <a:p>
            <a:pPr algn="l" rtl="0"/>
            <a:r>
              <a:rPr lang="en-US" dirty="0"/>
              <a:t>ECG: evidence for CAD, LVH, LAE, heart block or low voltage (? </a:t>
            </a:r>
            <a:r>
              <a:rPr lang="en-US" dirty="0" smtClean="0"/>
              <a:t>Infiltrative </a:t>
            </a:r>
            <a:r>
              <a:rPr lang="en-GB" dirty="0" smtClean="0"/>
              <a:t>CMP/DCMP</a:t>
            </a:r>
            <a:r>
              <a:rPr lang="en-GB" dirty="0"/>
              <a:t>)</a:t>
            </a:r>
          </a:p>
          <a:p>
            <a:pPr algn="l" rtl="0"/>
            <a:r>
              <a:rPr lang="en-US" dirty="0"/>
              <a:t>TTE: LV &amp; RV size &amp; </a:t>
            </a:r>
            <a:r>
              <a:rPr lang="en-US" dirty="0" err="1"/>
              <a:t>fxn</a:t>
            </a:r>
            <a:r>
              <a:rPr lang="en-US" dirty="0"/>
              <a:t>, valve </a:t>
            </a:r>
            <a:r>
              <a:rPr lang="en-US" dirty="0" err="1"/>
              <a:t>abnl</a:t>
            </a:r>
            <a:r>
              <a:rPr lang="en-US" dirty="0"/>
              <a:t> (cause or consequence?), infiltrative or </a:t>
            </a:r>
            <a:r>
              <a:rPr lang="en-US" dirty="0" smtClean="0"/>
              <a:t>pericardial </a:t>
            </a:r>
            <a:r>
              <a:rPr lang="en-GB" dirty="0" smtClean="0"/>
              <a:t>dis</a:t>
            </a:r>
            <a:r>
              <a:rPr lang="en-GB" dirty="0"/>
              <a:t>.</a:t>
            </a:r>
          </a:p>
          <a:p>
            <a:pPr algn="l" rtl="0"/>
            <a:r>
              <a:rPr lang="en-US" dirty="0" smtClean="0"/>
              <a:t>Coronary </a:t>
            </a:r>
            <a:r>
              <a:rPr lang="en-US" dirty="0" err="1"/>
              <a:t>angio</a:t>
            </a:r>
            <a:r>
              <a:rPr lang="en-US" dirty="0"/>
              <a:t> (or noninvasive imaging, </a:t>
            </a:r>
            <a:r>
              <a:rPr lang="en-US" dirty="0" err="1"/>
              <a:t>eg</a:t>
            </a:r>
            <a:r>
              <a:rPr lang="en-US" dirty="0"/>
              <a:t>, CT </a:t>
            </a:r>
            <a:r>
              <a:rPr lang="en-US" dirty="0" err="1"/>
              <a:t>angio</a:t>
            </a:r>
            <a:r>
              <a:rPr lang="en-US" dirty="0"/>
              <a:t>); if no CAD, w/u for NICM</a:t>
            </a:r>
            <a:endParaRPr lang="ar-JO" dirty="0"/>
          </a:p>
        </p:txBody>
      </p:sp>
    </p:spTree>
    <p:extLst>
      <p:ext uri="{BB962C8B-B14F-4D97-AF65-F5344CB8AC3E}">
        <p14:creationId xmlns:p14="http://schemas.microsoft.com/office/powerpoint/2010/main" val="1320678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Precipitants of acute heart failure</a:t>
            </a:r>
            <a:endParaRPr lang="ar-JO" dirty="0"/>
          </a:p>
        </p:txBody>
      </p:sp>
      <p:sp>
        <p:nvSpPr>
          <p:cNvPr id="3" name="عنصر نائب للمحتوى 2"/>
          <p:cNvSpPr>
            <a:spLocks noGrp="1"/>
          </p:cNvSpPr>
          <p:nvPr>
            <p:ph idx="1"/>
          </p:nvPr>
        </p:nvSpPr>
        <p:spPr/>
        <p:txBody>
          <a:bodyPr>
            <a:normAutofit fontScale="70000" lnSpcReduction="20000"/>
          </a:bodyPr>
          <a:lstStyle/>
          <a:p>
            <a:pPr algn="l" rtl="0"/>
            <a:r>
              <a:rPr lang="en-US" dirty="0"/>
              <a:t>Dietary indiscretion or medical </a:t>
            </a:r>
            <a:r>
              <a:rPr lang="en-US" dirty="0" err="1"/>
              <a:t>nonadherence</a:t>
            </a:r>
            <a:r>
              <a:rPr lang="en-US" dirty="0"/>
              <a:t> (~40% of cases</a:t>
            </a:r>
            <a:r>
              <a:rPr lang="en-US" dirty="0" smtClean="0"/>
              <a:t>)</a:t>
            </a:r>
          </a:p>
          <a:p>
            <a:pPr algn="l" rtl="0"/>
            <a:r>
              <a:rPr lang="en-US" dirty="0"/>
              <a:t>Myocardial ischemia or infarction (~10–15% of cases); myocarditis</a:t>
            </a:r>
          </a:p>
          <a:p>
            <a:pPr algn="l" rtl="0"/>
            <a:r>
              <a:rPr lang="en-GB" dirty="0"/>
              <a:t>Renal failure (acute, progression of CKD, or insufficient dialysis) → ↑ preload</a:t>
            </a:r>
          </a:p>
          <a:p>
            <a:pPr algn="l" rtl="0"/>
            <a:r>
              <a:rPr lang="en-US" dirty="0"/>
              <a:t>Hypertensive crisis (incl. from RAS), worsening AS → ↑ left-sided afterload</a:t>
            </a:r>
          </a:p>
          <a:p>
            <a:pPr algn="l" rtl="0"/>
            <a:r>
              <a:rPr lang="en-GB" dirty="0"/>
              <a:t>Drugs (</a:t>
            </a:r>
            <a:r>
              <a:rPr lang="el-GR" dirty="0"/>
              <a:t>β</a:t>
            </a:r>
            <a:r>
              <a:rPr lang="en-GB" dirty="0"/>
              <a:t>B, CCB, NSAIDs, TZDs), chemo (</a:t>
            </a:r>
            <a:r>
              <a:rPr lang="en-GB" dirty="0" err="1"/>
              <a:t>anthracyclines</a:t>
            </a:r>
            <a:r>
              <a:rPr lang="en-GB" dirty="0"/>
              <a:t>, </a:t>
            </a:r>
            <a:r>
              <a:rPr lang="en-GB" dirty="0" err="1"/>
              <a:t>trastuzumab</a:t>
            </a:r>
            <a:r>
              <a:rPr lang="en-GB" dirty="0"/>
              <a:t>), or </a:t>
            </a:r>
            <a:r>
              <a:rPr lang="en-GB" dirty="0" smtClean="0"/>
              <a:t>toxins(</a:t>
            </a:r>
            <a:r>
              <a:rPr lang="en-GB" dirty="0" err="1" smtClean="0"/>
              <a:t>EtOH</a:t>
            </a:r>
            <a:r>
              <a:rPr lang="en-GB" dirty="0"/>
              <a:t>)</a:t>
            </a:r>
          </a:p>
          <a:p>
            <a:pPr algn="l" rtl="0"/>
            <a:r>
              <a:rPr lang="en-GB" dirty="0"/>
              <a:t>Arrhythmias; acute </a:t>
            </a:r>
            <a:r>
              <a:rPr lang="en-GB" dirty="0" err="1"/>
              <a:t>valvular</a:t>
            </a:r>
            <a:r>
              <a:rPr lang="en-GB" dirty="0"/>
              <a:t> </a:t>
            </a:r>
            <a:r>
              <a:rPr lang="en-GB" dirty="0" err="1"/>
              <a:t>dysfxn</a:t>
            </a:r>
            <a:r>
              <a:rPr lang="en-GB" dirty="0"/>
              <a:t> (</a:t>
            </a:r>
            <a:r>
              <a:rPr lang="en-GB" dirty="0" err="1"/>
              <a:t>eg</a:t>
            </a:r>
            <a:r>
              <a:rPr lang="en-GB" dirty="0"/>
              <a:t>, endocarditis), </a:t>
            </a:r>
            <a:r>
              <a:rPr lang="en-GB" dirty="0" err="1"/>
              <a:t>espec</a:t>
            </a:r>
            <a:r>
              <a:rPr lang="en-GB" dirty="0"/>
              <a:t> mitral or </a:t>
            </a:r>
            <a:r>
              <a:rPr lang="en-GB" dirty="0" smtClean="0"/>
              <a:t>aortic regurgitation</a:t>
            </a:r>
            <a:endParaRPr lang="en-GB" dirty="0"/>
          </a:p>
          <a:p>
            <a:pPr algn="l" rtl="0"/>
            <a:r>
              <a:rPr lang="en-GB" dirty="0"/>
              <a:t>COPD/PE → ↑ right-sided afterload; extreme stress; </a:t>
            </a:r>
            <a:r>
              <a:rPr lang="en-GB" dirty="0" err="1"/>
              <a:t>anemia</a:t>
            </a:r>
            <a:r>
              <a:rPr lang="en-GB" dirty="0"/>
              <a:t>; systemic </a:t>
            </a:r>
            <a:r>
              <a:rPr lang="en-GB" dirty="0" err="1"/>
              <a:t>infxn</a:t>
            </a:r>
            <a:r>
              <a:rPr lang="en-GB" dirty="0"/>
              <a:t>; thyroid dis.</a:t>
            </a:r>
            <a:endParaRPr lang="ar-JO" dirty="0"/>
          </a:p>
        </p:txBody>
      </p:sp>
    </p:spTree>
    <p:extLst>
      <p:ext uri="{BB962C8B-B14F-4D97-AF65-F5344CB8AC3E}">
        <p14:creationId xmlns:p14="http://schemas.microsoft.com/office/powerpoint/2010/main" val="2775115322"/>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2545</Words>
  <Application>Microsoft Office PowerPoint</Application>
  <PresentationFormat>عرض على الشاشة (3:4)‏</PresentationFormat>
  <Paragraphs>197</Paragraphs>
  <Slides>38</Slides>
  <Notes>0</Notes>
  <HiddenSlides>0</HiddenSlides>
  <MMClips>0</MMClips>
  <ScaleCrop>false</ScaleCrop>
  <HeadingPairs>
    <vt:vector size="4" baseType="variant">
      <vt:variant>
        <vt:lpstr>نسق</vt:lpstr>
      </vt:variant>
      <vt:variant>
        <vt:i4>1</vt:i4>
      </vt:variant>
      <vt:variant>
        <vt:lpstr>عناوين الشرائح</vt:lpstr>
      </vt:variant>
      <vt:variant>
        <vt:i4>38</vt:i4>
      </vt:variant>
    </vt:vector>
  </HeadingPairs>
  <TitlesOfParts>
    <vt:vector size="39" baseType="lpstr">
      <vt:lpstr>نسق Office</vt:lpstr>
      <vt:lpstr>Heart failure </vt:lpstr>
      <vt:lpstr>Definitions</vt:lpstr>
      <vt:lpstr>Pathophysiology</vt:lpstr>
      <vt:lpstr>History</vt:lpstr>
      <vt:lpstr>Functional classification (New York Heart Association class)</vt:lpstr>
      <vt:lpstr>Physical exam</vt:lpstr>
      <vt:lpstr>Evaluation for the presence of heart failure</vt:lpstr>
      <vt:lpstr>Evaluation for the potential causes of heart failure</vt:lpstr>
      <vt:lpstr>Precipitants of acute heart failure</vt:lpstr>
      <vt:lpstr>عرض تقديمي في PowerPoint</vt:lpstr>
      <vt:lpstr>Rx of acute decompens. HF</vt:lpstr>
      <vt:lpstr>عرض تقديمي في PowerPoint</vt:lpstr>
      <vt:lpstr>Treatment of Chronic HF with Reduced EF</vt:lpstr>
      <vt:lpstr>عرض تقديمي في PowerPoint</vt:lpstr>
      <vt:lpstr>عرض تقديمي في PowerPoint</vt:lpstr>
      <vt:lpstr>Heart failure with preserved EF (HFpEF; “Diastolic HF”)</vt:lpstr>
      <vt:lpstr>Treatment: </vt:lpstr>
      <vt:lpstr>Cardiomyopathies</vt:lpstr>
      <vt:lpstr>عرض تقديمي في PowerPoint</vt:lpstr>
      <vt:lpstr>DCM</vt:lpstr>
      <vt:lpstr>DCM/causes</vt:lpstr>
      <vt:lpstr>Clinical Features and Natural History</vt:lpstr>
      <vt:lpstr>Diagnostic Tests </vt:lpstr>
      <vt:lpstr>Diagnostic Criteria </vt:lpstr>
      <vt:lpstr>Special causes </vt:lpstr>
      <vt:lpstr>عرض تقديمي في PowerPoint</vt:lpstr>
      <vt:lpstr>Hypertrophic Cardiomyopathy (HCM)  </vt:lpstr>
      <vt:lpstr>Patterns of hypertrophy seen in HCM  </vt:lpstr>
      <vt:lpstr>Clinical Features and Natural History</vt:lpstr>
      <vt:lpstr>عرض تقديمي في PowerPoint</vt:lpstr>
      <vt:lpstr>Diagnostic Criteria </vt:lpstr>
      <vt:lpstr>Pharmacotherapy</vt:lpstr>
      <vt:lpstr>Invasive Treatment</vt:lpstr>
      <vt:lpstr>Restrictive cardiomyopathy (RCM)</vt:lpstr>
      <vt:lpstr>Clinical Features and Natural History</vt:lpstr>
      <vt:lpstr>Diagnostic Tests </vt:lpstr>
      <vt:lpstr>عرض تقديمي في PowerPoint</vt:lpstr>
      <vt:lpstr>Treatment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Heart failure</dc:title>
  <dc:creator>HORIZON</dc:creator>
  <cp:lastModifiedBy>HORIZON</cp:lastModifiedBy>
  <cp:revision>13</cp:revision>
  <dcterms:created xsi:type="dcterms:W3CDTF">2021-12-25T16:45:55Z</dcterms:created>
  <dcterms:modified xsi:type="dcterms:W3CDTF">2021-12-26T17:21:42Z</dcterms:modified>
</cp:coreProperties>
</file>