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54" r:id="rId4"/>
  </p:sldMasterIdLst>
  <p:notesMasterIdLst>
    <p:notesMasterId r:id="rId31"/>
  </p:notesMasterIdLst>
  <p:sldIdLst>
    <p:sldId id="475" r:id="rId5"/>
    <p:sldId id="449" r:id="rId6"/>
    <p:sldId id="450" r:id="rId7"/>
    <p:sldId id="451" r:id="rId8"/>
    <p:sldId id="452" r:id="rId9"/>
    <p:sldId id="453" r:id="rId10"/>
    <p:sldId id="454" r:id="rId11"/>
    <p:sldId id="458" r:id="rId12"/>
    <p:sldId id="455" r:id="rId13"/>
    <p:sldId id="456" r:id="rId14"/>
    <p:sldId id="457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270" r:id="rId30"/>
  </p:sldIdLst>
  <p:sldSz cx="9144000" cy="5143500" type="screen16x9"/>
  <p:notesSz cx="6858000" cy="9144000"/>
  <p:embeddedFontLst>
    <p:embeddedFont>
      <p:font typeface="Dosis" panose="02000000000000000000" pitchFamily="2" charset="0"/>
      <p:regular r:id="rId32"/>
      <p:bold r:id="rId33"/>
    </p:embeddedFont>
    <p:embeddedFont>
      <p:font typeface="MS Shell Dlg 2" panose="020B0604030504040204" pitchFamily="34" charset="0"/>
      <p:regular r:id="rId34"/>
      <p:bold r:id="rId35"/>
    </p:embeddedFont>
    <p:embeddedFont>
      <p:font typeface="Source Sans Pro" panose="02000000000000000000" pitchFamily="2" charset="0"/>
      <p:regular r:id="rId36"/>
      <p:bold r:id="rId37"/>
      <p:italic r:id="rId38"/>
      <p:boldItalic r:id="rId39"/>
    </p:embeddedFont>
    <p:embeddedFont>
      <p:font typeface="Wingdings 3" pitchFamily="2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86" d="100"/>
          <a:sy n="86" d="100"/>
        </p:scale>
        <p:origin x="7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8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3.fntdata" /><Relationship Id="rId42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2.fntdata" /><Relationship Id="rId38" Type="http://schemas.openxmlformats.org/officeDocument/2006/relationships/font" Target="fonts/font7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1.fntdata" /><Relationship Id="rId37" Type="http://schemas.openxmlformats.org/officeDocument/2006/relationships/font" Target="fonts/font6.fntdata" /><Relationship Id="rId40" Type="http://schemas.openxmlformats.org/officeDocument/2006/relationships/font" Target="fonts/font9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font" Target="fonts/font5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notesMaster" Target="notesMasters/notesMaster1.xml" /><Relationship Id="rId44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font" Target="fonts/font4.fntdata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96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2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382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7353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84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28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3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81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22516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91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5241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554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95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42195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34279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009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transition>
    <p:fade thruBlk="1"/>
  </p:transition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2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 Neoplasms (MPN)</a:t>
            </a:r>
            <a:b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3131" y="2572216"/>
            <a:ext cx="5806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Bushra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AlTarawneh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Anatomical pathology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Mutah University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School of Medicine-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Department of Microbiology &amp; Pathology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HLS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329175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JAK2 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present in 50% to 60% of cases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of the remaining cases have other 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which also give rise to increased JAK signaling.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Why JAK2 mutations are associated PCV in some patients &amp; PM in others is not understood.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70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Pathogenesis is similar between PM and spent phase MPN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characteristic marrow fibrosis is caused by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inappropriate release of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fibrogenic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factors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from neoplastic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factors synthesized by megakaryocytes have been implicated (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fibrogenic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factors ):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Platelet-derived growth factor (PDGF).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TGF-β. (collagen deposition and angiogenesis)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27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PB smear is markedly abnormal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Leukoerythroblastosis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Red cells often exhibit bizarre shapes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poikilocytes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teardrop cells)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precursors.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Immature white cells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Along with abnormal large platelets 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62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leukoerythroblas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02" y="1940694"/>
            <a:ext cx="7186524" cy="27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2577" y="1171253"/>
            <a:ext cx="7068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PB smear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showing 2 nucleated RBCs (red), 2 tear drop RBCs (black) and  a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(blue)</a:t>
            </a:r>
          </a:p>
        </p:txBody>
      </p:sp>
    </p:spTree>
    <p:extLst>
      <p:ext uri="{BB962C8B-B14F-4D97-AF65-F5344CB8AC3E}">
        <p14:creationId xmlns:p14="http://schemas.microsoft.com/office/powerpoint/2010/main" val="5740208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175" y="1171253"/>
            <a:ext cx="3202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+BM in advanced cases is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hypocellular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diffusely fibrotic. </a:t>
            </a:r>
          </a:p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In early cases it may be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only focal fibrosis.</a:t>
            </a:r>
          </a:p>
          <a:p>
            <a:pPr lvl="1"/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+Abnormally large and clustered megakaryocytes.</a:t>
            </a:r>
          </a:p>
        </p:txBody>
      </p:sp>
      <p:pic>
        <p:nvPicPr>
          <p:cNvPr id="2050" name="Picture 2" descr="Image result for myelofib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7" y="1171253"/>
            <a:ext cx="4876800" cy="37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16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Age more than 60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 and splenomegaly 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Fatigue, weakness and night sweats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Lab results; normochromic and normocytic anemia and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Leukoerythroblatosis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essential for the diagnosis.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90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PM - Prognosis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4-5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5-20% transform to AML.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More difficult to treat than PCV and CML.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Treat with JAK2 inhibitors and HSCT.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81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93265" y="4315135"/>
            <a:ext cx="728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36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Myelodysplastic Syndromes (MDS)</a:t>
            </a:r>
            <a:endParaRPr lang="en-US" sz="3600" b="1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Source Sans Pro"/>
            </a:endParaRPr>
          </a:p>
        </p:txBody>
      </p:sp>
      <p:sp>
        <p:nvSpPr>
          <p:cNvPr id="2" name="AutoShape 2" descr="Image result for mds 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ds pat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" y="312738"/>
            <a:ext cx="6997700" cy="33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Myelodysplastic</a:t>
            </a:r>
            <a:r>
              <a:rPr lang="en-US" sz="3600" b="1" dirty="0"/>
              <a:t> Syndromes (MDS)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601038"/>
            <a:ext cx="813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group of clonal stem cell disorders characterized by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maturation defects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are associated with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ineffective hematopoiesis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a high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risk of transformation to AML.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45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Myelodysplastic</a:t>
            </a:r>
            <a:r>
              <a:rPr lang="en-US" sz="3600" b="1" dirty="0"/>
              <a:t> Syndromes (MDS)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033" y="1148976"/>
            <a:ext cx="79612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is replaced by the clonal transformed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multipotent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stem cell that retains the capacity to differentiate into red cells, granulocytes, and platelets,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but in an ineffective &amp; disordered fashion. (cells stay in the BM)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So;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is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normocellular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but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shows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one or more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abnormal cells in BM are genetically unstable &amp; prone to the acquisition of additional 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transformation to AML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88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Essential </a:t>
            </a:r>
            <a:r>
              <a:rPr lang="en-US" sz="4000" b="1" dirty="0" err="1"/>
              <a:t>Thrombocythemia</a:t>
            </a:r>
            <a:r>
              <a:rPr lang="en-US" sz="4000" b="1" dirty="0"/>
              <a:t> (ET)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 proliferation with overproduction of platelets.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platelet counts (&gt;600x10</a:t>
            </a:r>
            <a:r>
              <a:rPr lang="en-US" sz="2400" baseline="30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x9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/L).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Separated from PCV and 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based on the absence of polycythemia and marrow fibrosis, respectively.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6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Pathogenesis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cases are idiopathic, but some develop after chemotherapy with alkylating agents or exposure to ionizing radiation therapy.</a:t>
            </a: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15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bone marrow.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Dysplastic changes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contour and iron deposits (ring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Myeloid: abnormal segmentation and granulation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Megakaryocyte: single nuclear lobes or multiple separate nuclei.</a:t>
            </a: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94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abnormalities &amp;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iron deposits (ring </a:t>
            </a:r>
            <a:r>
              <a:rPr lang="en-US" sz="2400" u="sng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 descr="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827"/>
          <a:stretch/>
        </p:blipFill>
        <p:spPr>
          <a:xfrm>
            <a:off x="1992097" y="2051892"/>
            <a:ext cx="5600505" cy="278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17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segmentation;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Pseudo-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Pelger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Hüet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cells,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neutrophils with only two nuclear lobes</a:t>
            </a: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7" y="2095928"/>
            <a:ext cx="5464032" cy="25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05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single nuclear lobes or multiple separate nuclei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(pawn ball megakaryocytes)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pawn ball what 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17" y="2126751"/>
            <a:ext cx="2294218" cy="23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9" y="2051892"/>
            <a:ext cx="4108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99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/>
              <a:t>MDS – Clinical features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6" y="1220895"/>
            <a:ext cx="78959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Predominantly a disease of older adults, 70s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Up to half of cases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discovered incidentally.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If symptomatic, it presents with weakness, infections, and hemorrhages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all due to pancytopenia.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Poor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response to conventional chemotherapy.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Transformation to AML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 10-40% (rapid in t-MDS)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Prognosis is variable.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time ranges from 9 to 29 months.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03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ctrTitle" idx="4294967295"/>
          </p:nvPr>
        </p:nvSpPr>
        <p:spPr>
          <a:xfrm>
            <a:off x="0" y="1658938"/>
            <a:ext cx="5786438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YOU!</a:t>
            </a:r>
            <a:endParaRPr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8114872" cy="921009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200" b="1" dirty="0"/>
              <a:t>Essential </a:t>
            </a:r>
            <a:r>
              <a:rPr lang="en-US" sz="3200" b="1" dirty="0" err="1"/>
              <a:t>Thrombocythemia</a:t>
            </a:r>
            <a:r>
              <a:rPr lang="en-US" sz="3200" b="1" dirty="0"/>
              <a:t> – Pathogenesis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4" y="1107879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is associated with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activating point mutations in JAK2 (50%),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receptor tyrosine kinase that is normally activated by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thrombopoietin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Constitutive JAK2 renders the progenitor </a:t>
            </a:r>
            <a:r>
              <a:rPr lang="en-US" sz="2400" u="sng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thrombopoietin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-independent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leads to </a:t>
            </a:r>
            <a:r>
              <a:rPr lang="en-US" sz="2400" u="sng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hyperproliferation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JAK2 mutation is the same as that found in almost all cases of PCV.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Why some patients with JAK2 mutations present with PCV &amp; others with ET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not understood.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20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/>
              <a:t>Essential </a:t>
            </a:r>
            <a:r>
              <a:rPr lang="en-US" sz="3200" b="1" dirty="0" err="1"/>
              <a:t>Thrombocythemia</a:t>
            </a:r>
            <a:r>
              <a:rPr lang="en-US" sz="3200" b="1" dirty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198617"/>
            <a:ext cx="3368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Bone marrow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cellularity is usually only mildly increased, but megakaryocytes are often markedly increased in number with abnormal large forms.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2" y="1200347"/>
            <a:ext cx="4559288" cy="3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441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/>
              <a:t>Essential </a:t>
            </a:r>
            <a:r>
              <a:rPr lang="en-US" sz="3200" b="1" dirty="0" err="1"/>
              <a:t>Thrombocythemia</a:t>
            </a:r>
            <a:r>
              <a:rPr lang="en-US" sz="3200" b="1" dirty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755918"/>
            <a:ext cx="336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smears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reveal abnormally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platelets often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accompanied by mild leukocytosis.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1433898"/>
            <a:ext cx="5100905" cy="33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13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/>
              <a:t>ET– Clinical features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4" y="1107879"/>
            <a:ext cx="8130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is an indolent disorder with long asymptomatic periods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only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occasional thrombotic or hemorrhagic crises.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manifests clinically with elevated platelet counts.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Causes of reactive thrombocytosis, (such as inflammatory disorders &amp; iron deficiency) must be excluded before the diagnosis can be established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92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/>
              <a:t>ET– Clinical features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3" y="1107879"/>
            <a:ext cx="813053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are not only increased in numbers but also frequently demonstrate qualitative abnormalities in functional tests.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types of thrombotic events resemble those observed in PCV.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characteristic symptom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erythromelalgia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 throbbing and burning of hands and feet caused by occlusion of small arterioles by platelet aggregates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may also be seen in PCV.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35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/>
              <a:t>ET– Prognosis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333910"/>
            <a:ext cx="81305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times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12~15years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Transformation to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(spent phase)is uncommon.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Transformation to acute leukemia is rare.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68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>
            <a:normAutofit/>
          </a:bodyPr>
          <a:lstStyle/>
          <a:p>
            <a:pPr lvl="0"/>
            <a:r>
              <a:rPr lang="en-US" sz="4000" b="1" dirty="0"/>
              <a:t>Primary </a:t>
            </a:r>
            <a:r>
              <a:rPr lang="en-US" sz="4000" b="1" dirty="0" err="1"/>
              <a:t>Myelofibrosis</a:t>
            </a:r>
            <a:r>
              <a:rPr lang="en-US" sz="4000" b="1" dirty="0"/>
              <a:t> (PM)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hallmark of 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is the development of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obliterative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fibrosis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reduces bone marrow hematopoiesis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C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ytopenias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hematopoiesis.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Histologically, the appearance is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identical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to the spent phase that occurs occasionally late in the course of other MPN.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84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56B85-B4FA-4ADF-B5BB-07D5A40C9F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2.xml><?xml version="1.0" encoding="utf-8"?>
<ds:datastoreItem xmlns:ds="http://schemas.openxmlformats.org/officeDocument/2006/customXml" ds:itemID="{571E4D85-AE9C-4EA4-98DB-7E5A2E95D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E4DA5-8A84-4A7F-8084-BD2E2A1D0547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2517</TotalTime>
  <Words>951</Words>
  <Application>Microsoft Office PowerPoint</Application>
  <PresentationFormat>On-screen Show (16:9)</PresentationFormat>
  <Paragraphs>125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Madison</vt:lpstr>
      <vt:lpstr>Myeloproliferative Neoplasms (MPN) </vt:lpstr>
      <vt:lpstr>Essential Thrombocythemia (ET)</vt:lpstr>
      <vt:lpstr>Essential Thrombocythemia – Pathogenesis</vt:lpstr>
      <vt:lpstr>Essential Thrombocythemia – Morphology</vt:lpstr>
      <vt:lpstr>Essential Thrombocythemia – Morphology</vt:lpstr>
      <vt:lpstr>ET– Clinical features</vt:lpstr>
      <vt:lpstr>ET– Clinical features</vt:lpstr>
      <vt:lpstr>ET– Prognosis</vt:lpstr>
      <vt:lpstr>Primary Myelofibrosis (PM)</vt:lpstr>
      <vt:lpstr>PM - Pathogenesis</vt:lpstr>
      <vt:lpstr>PM - Pathogenesis</vt:lpstr>
      <vt:lpstr>PM - Morphology</vt:lpstr>
      <vt:lpstr>PM - Morphology</vt:lpstr>
      <vt:lpstr>PM - Morphology</vt:lpstr>
      <vt:lpstr>PM - Clinical Features</vt:lpstr>
      <vt:lpstr>PM - Prognosis</vt:lpstr>
      <vt:lpstr>PowerPoint Presentation</vt:lpstr>
      <vt:lpstr>Myelodysplastic Syndromes (MDS)</vt:lpstr>
      <vt:lpstr>Myelodysplastic Syndromes (MDS)</vt:lpstr>
      <vt:lpstr>MDS - Pathogenesis</vt:lpstr>
      <vt:lpstr>MDS - Morphology</vt:lpstr>
      <vt:lpstr>MDS - Morphology</vt:lpstr>
      <vt:lpstr>MDS - Morphology</vt:lpstr>
      <vt:lpstr>MDS - Morphology</vt:lpstr>
      <vt:lpstr>MDS – Clinical features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Sanabil Hassanat</cp:lastModifiedBy>
  <cp:revision>256</cp:revision>
  <dcterms:modified xsi:type="dcterms:W3CDTF">2022-04-14T05:17:09Z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