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6" r:id="rId2"/>
    <p:sldId id="257" r:id="rId3"/>
    <p:sldId id="258" r:id="rId4"/>
    <p:sldId id="259" r:id="rId5"/>
    <p:sldId id="260" r:id="rId6"/>
    <p:sldId id="262" r:id="rId7"/>
    <p:sldId id="263" r:id="rId8"/>
    <p:sldId id="264" r:id="rId9"/>
    <p:sldId id="265" r:id="rId10"/>
    <p:sldId id="268" r:id="rId11"/>
    <p:sldId id="266" r:id="rId12"/>
    <p:sldId id="267"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6A54D-6FED-BB42-BB9E-B34BE73B53EE}"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C3BBB-1A4B-E740-8DA1-B6EC77B3E105}" type="slidenum">
              <a:rPr lang="en-US" smtClean="0"/>
              <a:t>‹#›</a:t>
            </a:fld>
            <a:endParaRPr lang="en-US"/>
          </a:p>
        </p:txBody>
      </p:sp>
    </p:spTree>
    <p:extLst>
      <p:ext uri="{BB962C8B-B14F-4D97-AF65-F5344CB8AC3E}">
        <p14:creationId xmlns:p14="http://schemas.microsoft.com/office/powerpoint/2010/main" val="27935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Intraventricular hemmorhage</a:t>
            </a:r>
            <a:endParaRPr lang="en-US"/>
          </a:p>
        </p:txBody>
      </p:sp>
      <p:sp>
        <p:nvSpPr>
          <p:cNvPr id="4" name="Slide Number Placeholder 3"/>
          <p:cNvSpPr>
            <a:spLocks noGrp="1"/>
          </p:cNvSpPr>
          <p:nvPr>
            <p:ph type="sldNum" sz="quarter" idx="5"/>
          </p:nvPr>
        </p:nvSpPr>
        <p:spPr/>
        <p:txBody>
          <a:bodyPr/>
          <a:lstStyle/>
          <a:p>
            <a:fld id="{CF8C3BBB-1A4B-E740-8DA1-B6EC77B3E105}" type="slidenum">
              <a:rPr lang="en-US" smtClean="0"/>
              <a:t>8</a:t>
            </a:fld>
            <a:endParaRPr lang="en-US"/>
          </a:p>
        </p:txBody>
      </p:sp>
    </p:spTree>
    <p:extLst>
      <p:ext uri="{BB962C8B-B14F-4D97-AF65-F5344CB8AC3E}">
        <p14:creationId xmlns:p14="http://schemas.microsoft.com/office/powerpoint/2010/main" val="256230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Well defind, hyperdense surrounded with edema (hypodense) ... Inracerebellar hemmorage</a:t>
            </a:r>
            <a:endParaRPr lang="en-US"/>
          </a:p>
        </p:txBody>
      </p:sp>
      <p:sp>
        <p:nvSpPr>
          <p:cNvPr id="4" name="Slide Number Placeholder 3"/>
          <p:cNvSpPr>
            <a:spLocks noGrp="1"/>
          </p:cNvSpPr>
          <p:nvPr>
            <p:ph type="sldNum" sz="quarter" idx="5"/>
          </p:nvPr>
        </p:nvSpPr>
        <p:spPr/>
        <p:txBody>
          <a:bodyPr/>
          <a:lstStyle/>
          <a:p>
            <a:fld id="{CF8C3BBB-1A4B-E740-8DA1-B6EC77B3E105}" type="slidenum">
              <a:rPr lang="en-US" smtClean="0"/>
              <a:t>10</a:t>
            </a:fld>
            <a:endParaRPr lang="en-US"/>
          </a:p>
        </p:txBody>
      </p:sp>
    </p:spTree>
    <p:extLst>
      <p:ext uri="{BB962C8B-B14F-4D97-AF65-F5344CB8AC3E}">
        <p14:creationId xmlns:p14="http://schemas.microsoft.com/office/powerpoint/2010/main" val="93947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Contusion (non hemorregic)</a:t>
            </a:r>
            <a:endParaRPr lang="en-US"/>
          </a:p>
        </p:txBody>
      </p:sp>
      <p:sp>
        <p:nvSpPr>
          <p:cNvPr id="4" name="Slide Number Placeholder 3"/>
          <p:cNvSpPr>
            <a:spLocks noGrp="1"/>
          </p:cNvSpPr>
          <p:nvPr>
            <p:ph type="sldNum" sz="quarter" idx="5"/>
          </p:nvPr>
        </p:nvSpPr>
        <p:spPr/>
        <p:txBody>
          <a:bodyPr/>
          <a:lstStyle/>
          <a:p>
            <a:fld id="{CF8C3BBB-1A4B-E740-8DA1-B6EC77B3E105}" type="slidenum">
              <a:rPr lang="en-US" smtClean="0"/>
              <a:t>11</a:t>
            </a:fld>
            <a:endParaRPr lang="en-US"/>
          </a:p>
        </p:txBody>
      </p:sp>
    </p:spTree>
    <p:extLst>
      <p:ext uri="{BB962C8B-B14F-4D97-AF65-F5344CB8AC3E}">
        <p14:creationId xmlns:p14="http://schemas.microsoft.com/office/powerpoint/2010/main" val="192603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Hemmoregic contusion (multiple), Associated subarachnoid</a:t>
            </a:r>
          </a:p>
          <a:p>
            <a:r>
              <a:rPr lang="en-GB"/>
              <a:t>Diffusse hypodensity </a:t>
            </a:r>
          </a:p>
          <a:p>
            <a:r>
              <a:rPr lang="en-GB"/>
              <a:t>Suttle edema </a:t>
            </a:r>
            <a:endParaRPr lang="en-US"/>
          </a:p>
        </p:txBody>
      </p:sp>
      <p:sp>
        <p:nvSpPr>
          <p:cNvPr id="4" name="Slide Number Placeholder 3"/>
          <p:cNvSpPr>
            <a:spLocks noGrp="1"/>
          </p:cNvSpPr>
          <p:nvPr>
            <p:ph type="sldNum" sz="quarter" idx="5"/>
          </p:nvPr>
        </p:nvSpPr>
        <p:spPr/>
        <p:txBody>
          <a:bodyPr/>
          <a:lstStyle/>
          <a:p>
            <a:fld id="{CF8C3BBB-1A4B-E740-8DA1-B6EC77B3E105}" type="slidenum">
              <a:rPr lang="en-US" smtClean="0"/>
              <a:t>12</a:t>
            </a:fld>
            <a:endParaRPr lang="en-US"/>
          </a:p>
        </p:txBody>
      </p:sp>
    </p:spTree>
    <p:extLst>
      <p:ext uri="{BB962C8B-B14F-4D97-AF65-F5344CB8AC3E}">
        <p14:creationId xmlns:p14="http://schemas.microsoft.com/office/powerpoint/2010/main" val="232374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مريض طاير من السياة او اتشقلبت فيه بكون مغيب غالبا بنصوره بعد ٦ ساعات </a:t>
            </a:r>
          </a:p>
          <a:p>
            <a:r>
              <a:rPr lang="en-GB"/>
              <a:t>Sudden rapid change in angular </a:t>
            </a:r>
          </a:p>
          <a:p>
            <a:endParaRPr lang="en-GB"/>
          </a:p>
          <a:p>
            <a:r>
              <a:rPr lang="en-GB"/>
              <a:t>Multiolple contusion not related to site of injury, </a:t>
            </a:r>
          </a:p>
          <a:p>
            <a:r>
              <a:rPr lang="en-GB"/>
              <a:t>Counter/non counter injury </a:t>
            </a:r>
          </a:p>
          <a:p>
            <a:endParaRPr lang="en-GB"/>
          </a:p>
          <a:p>
            <a:r>
              <a:rPr lang="en-GB"/>
              <a:t>Gray white matter, basothalamus, corpus cullosum</a:t>
            </a:r>
          </a:p>
          <a:p>
            <a:r>
              <a:rPr lang="en-GB"/>
              <a:t>Posterior medbrain </a:t>
            </a:r>
            <a:endParaRPr lang="en-US"/>
          </a:p>
        </p:txBody>
      </p:sp>
      <p:sp>
        <p:nvSpPr>
          <p:cNvPr id="4" name="Slide Number Placeholder 3"/>
          <p:cNvSpPr>
            <a:spLocks noGrp="1"/>
          </p:cNvSpPr>
          <p:nvPr>
            <p:ph type="sldNum" sz="quarter" idx="5"/>
          </p:nvPr>
        </p:nvSpPr>
        <p:spPr/>
        <p:txBody>
          <a:bodyPr/>
          <a:lstStyle/>
          <a:p>
            <a:fld id="{CF8C3BBB-1A4B-E740-8DA1-B6EC77B3E105}" type="slidenum">
              <a:rPr lang="en-US" smtClean="0"/>
              <a:t>13</a:t>
            </a:fld>
            <a:endParaRPr lang="en-US"/>
          </a:p>
        </p:txBody>
      </p:sp>
    </p:spTree>
    <p:extLst>
      <p:ext uri="{BB962C8B-B14F-4D97-AF65-F5344CB8AC3E}">
        <p14:creationId xmlns:p14="http://schemas.microsoft.com/office/powerpoint/2010/main" val="424193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Diffuse brain edema</a:t>
            </a:r>
          </a:p>
          <a:p>
            <a:endParaRPr lang="en-GB"/>
          </a:p>
          <a:p>
            <a:r>
              <a:rPr lang="en-GB"/>
              <a:t>Psuadosubarachnoid appearance (signeficant brain edema) </a:t>
            </a:r>
          </a:p>
          <a:p>
            <a:endParaRPr lang="en-GB"/>
          </a:p>
          <a:p>
            <a:endParaRPr lang="en-GB"/>
          </a:p>
          <a:p>
            <a:endParaRPr lang="en-GB"/>
          </a:p>
          <a:p>
            <a:r>
              <a:rPr lang="en-GB"/>
              <a:t>Right pic= white cerebellar sign </a:t>
            </a:r>
          </a:p>
          <a:p>
            <a:endParaRPr lang="en-US"/>
          </a:p>
        </p:txBody>
      </p:sp>
      <p:sp>
        <p:nvSpPr>
          <p:cNvPr id="4" name="Slide Number Placeholder 3"/>
          <p:cNvSpPr>
            <a:spLocks noGrp="1"/>
          </p:cNvSpPr>
          <p:nvPr>
            <p:ph type="sldNum" sz="quarter" idx="5"/>
          </p:nvPr>
        </p:nvSpPr>
        <p:spPr/>
        <p:txBody>
          <a:bodyPr/>
          <a:lstStyle/>
          <a:p>
            <a:fld id="{CF8C3BBB-1A4B-E740-8DA1-B6EC77B3E105}" type="slidenum">
              <a:rPr lang="en-US" smtClean="0"/>
              <a:t>16</a:t>
            </a:fld>
            <a:endParaRPr lang="en-US"/>
          </a:p>
        </p:txBody>
      </p:sp>
    </p:spTree>
    <p:extLst>
      <p:ext uri="{BB962C8B-B14F-4D97-AF65-F5344CB8AC3E}">
        <p14:creationId xmlns:p14="http://schemas.microsoft.com/office/powerpoint/2010/main" val="162410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a:t>Lateral spine </a:t>
            </a:r>
          </a:p>
          <a:p>
            <a:pPr marL="228600" indent="-228600">
              <a:buAutoNum type="arabicPeriod"/>
            </a:pPr>
            <a:r>
              <a:rPr lang="en-GB"/>
              <a:t>T1   compressesed fracture in L1 </a:t>
            </a:r>
          </a:p>
          <a:p>
            <a:pPr marL="228600" indent="-228600">
              <a:buAutoNum type="arabicPeriod"/>
            </a:pPr>
            <a:r>
              <a:rPr lang="en-GB"/>
              <a:t>CT, sagetal </a:t>
            </a:r>
          </a:p>
        </p:txBody>
      </p:sp>
      <p:sp>
        <p:nvSpPr>
          <p:cNvPr id="4" name="Slide Number Placeholder 3"/>
          <p:cNvSpPr>
            <a:spLocks noGrp="1"/>
          </p:cNvSpPr>
          <p:nvPr>
            <p:ph type="sldNum" sz="quarter" idx="5"/>
          </p:nvPr>
        </p:nvSpPr>
        <p:spPr/>
        <p:txBody>
          <a:bodyPr/>
          <a:lstStyle/>
          <a:p>
            <a:fld id="{CF8C3BBB-1A4B-E740-8DA1-B6EC77B3E105}" type="slidenum">
              <a:rPr lang="en-US" smtClean="0"/>
              <a:t>17</a:t>
            </a:fld>
            <a:endParaRPr lang="en-US"/>
          </a:p>
        </p:txBody>
      </p:sp>
    </p:spTree>
    <p:extLst>
      <p:ext uri="{BB962C8B-B14F-4D97-AF65-F5344CB8AC3E}">
        <p14:creationId xmlns:p14="http://schemas.microsoft.com/office/powerpoint/2010/main" val="66383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20698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5F5CF8-222E-4073-A215-75E704DFC90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418923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298791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1410160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3273269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3564045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3051520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345356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22624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88054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5F5CF8-222E-4073-A215-75E704DFC90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257662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5F5CF8-222E-4073-A215-75E704DFC90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362268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F5CF8-222E-4073-A215-75E704DFC90C}"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335247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F5CF8-222E-4073-A215-75E704DFC90C}"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119198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F5CF8-222E-4073-A215-75E704DFC90C}"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369396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5F5CF8-222E-4073-A215-75E704DFC90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243642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F65F5CF8-222E-4073-A215-75E704DFC90C}" type="datetimeFigureOut">
              <a:rPr lang="en-US" smtClean="0"/>
              <a:t>11/8/2022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EF5A17EF-9527-4F63-B93A-69C7A0EDD3CF}" type="slidenum">
              <a:rPr lang="en-US" smtClean="0"/>
              <a:t>‹#›</a:t>
            </a:fld>
            <a:endParaRPr lang="en-US"/>
          </a:p>
        </p:txBody>
      </p:sp>
    </p:spTree>
    <p:extLst>
      <p:ext uri="{BB962C8B-B14F-4D97-AF65-F5344CB8AC3E}">
        <p14:creationId xmlns:p14="http://schemas.microsoft.com/office/powerpoint/2010/main" val="130044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65F5CF8-222E-4073-A215-75E704DFC90C}" type="datetimeFigureOut">
              <a:rPr lang="en-US" smtClean="0"/>
              <a:t>11/8/2022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F5A17EF-9527-4F63-B93A-69C7A0EDD3CF}" type="slidenum">
              <a:rPr lang="en-US" smtClean="0"/>
              <a:t>‹#›</a:t>
            </a:fld>
            <a:endParaRPr lang="en-US"/>
          </a:p>
        </p:txBody>
      </p:sp>
    </p:spTree>
    <p:extLst>
      <p:ext uri="{BB962C8B-B14F-4D97-AF65-F5344CB8AC3E}">
        <p14:creationId xmlns:p14="http://schemas.microsoft.com/office/powerpoint/2010/main" val="360531236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12.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1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image" Target="../media/image17.png" /><Relationship Id="rId4" Type="http://schemas.openxmlformats.org/officeDocument/2006/relationships/image" Target="../media/image16.png" /></Relationships>
</file>

<file path=ppt/slides/_rels/slide1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jpeg" /><Relationship Id="rId1" Type="http://schemas.openxmlformats.org/officeDocument/2006/relationships/slideLayout" Target="../slideLayouts/slideLayout2.xml" /><Relationship Id="rId4" Type="http://schemas.openxmlformats.org/officeDocument/2006/relationships/image" Target="../media/image20.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7.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a:t>NEURORADIOLOGY  </a:t>
            </a:r>
            <a:br>
              <a:rPr lang="en-US" sz="4000" b="1" dirty="0"/>
            </a:br>
            <a:r>
              <a:rPr lang="en-US" sz="4000" b="1" dirty="0"/>
              <a:t>TRAUMA</a:t>
            </a:r>
          </a:p>
        </p:txBody>
      </p:sp>
      <p:sp>
        <p:nvSpPr>
          <p:cNvPr id="3" name="Subtitle 2"/>
          <p:cNvSpPr>
            <a:spLocks noGrp="1"/>
          </p:cNvSpPr>
          <p:nvPr>
            <p:ph type="subTitle" idx="1"/>
          </p:nvPr>
        </p:nvSpPr>
        <p:spPr/>
        <p:txBody>
          <a:bodyPr/>
          <a:lstStyle/>
          <a:p>
            <a:r>
              <a:rPr lang="en-US" dirty="0"/>
              <a:t>2022-2023</a:t>
            </a:r>
          </a:p>
          <a:p>
            <a:r>
              <a:rPr lang="en-US" dirty="0" err="1"/>
              <a:t>d.Hana</a:t>
            </a:r>
            <a:r>
              <a:rPr lang="en-US" dirty="0"/>
              <a:t> </a:t>
            </a:r>
            <a:r>
              <a:rPr lang="en-US" dirty="0" err="1"/>
              <a:t>qudsieh</a:t>
            </a:r>
            <a:endParaRPr lang="en-US" dirty="0"/>
          </a:p>
        </p:txBody>
      </p:sp>
    </p:spTree>
    <p:extLst>
      <p:ext uri="{BB962C8B-B14F-4D97-AF65-F5344CB8AC3E}">
        <p14:creationId xmlns:p14="http://schemas.microsoft.com/office/powerpoint/2010/main" val="2088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INTRACRANIAL HEMATOMA</a:t>
            </a:r>
          </a:p>
        </p:txBody>
      </p:sp>
      <p:pic>
        <p:nvPicPr>
          <p:cNvPr id="5" name="Content Placeholder 4"/>
          <p:cNvPicPr>
            <a:picLocks noGrp="1" noChangeAspect="1"/>
          </p:cNvPicPr>
          <p:nvPr>
            <p:ph idx="1"/>
          </p:nvPr>
        </p:nvPicPr>
        <p:blipFill>
          <a:blip r:embed="rId3"/>
          <a:stretch>
            <a:fillRect/>
          </a:stretch>
        </p:blipFill>
        <p:spPr>
          <a:xfrm>
            <a:off x="4784725" y="3357562"/>
            <a:ext cx="2619375" cy="1743075"/>
          </a:xfrm>
          <a:prstGeom prst="rect">
            <a:avLst/>
          </a:prstGeom>
        </p:spPr>
      </p:pic>
    </p:spTree>
    <p:extLst>
      <p:ext uri="{BB962C8B-B14F-4D97-AF65-F5344CB8AC3E}">
        <p14:creationId xmlns:p14="http://schemas.microsoft.com/office/powerpoint/2010/main" val="75524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HEMORRAGIC CONTUSION</a:t>
            </a:r>
          </a:p>
        </p:txBody>
      </p:sp>
      <p:pic>
        <p:nvPicPr>
          <p:cNvPr id="5" name="Content Placeholder 4"/>
          <p:cNvPicPr>
            <a:picLocks noGrp="1" noChangeAspect="1"/>
          </p:cNvPicPr>
          <p:nvPr>
            <p:ph idx="1"/>
          </p:nvPr>
        </p:nvPicPr>
        <p:blipFill>
          <a:blip r:embed="rId3"/>
          <a:stretch>
            <a:fillRect/>
          </a:stretch>
        </p:blipFill>
        <p:spPr>
          <a:xfrm>
            <a:off x="4046220" y="2421292"/>
            <a:ext cx="3505200" cy="3781072"/>
          </a:xfrm>
          <a:prstGeom prst="rect">
            <a:avLst/>
          </a:prstGeom>
        </p:spPr>
      </p:pic>
    </p:spTree>
    <p:extLst>
      <p:ext uri="{BB962C8B-B14F-4D97-AF65-F5344CB8AC3E}">
        <p14:creationId xmlns:p14="http://schemas.microsoft.com/office/powerpoint/2010/main" val="3310647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CONTUSION</a:t>
            </a:r>
          </a:p>
        </p:txBody>
      </p:sp>
      <p:pic>
        <p:nvPicPr>
          <p:cNvPr id="4" name="Content Placeholder 3"/>
          <p:cNvPicPr>
            <a:picLocks noGrp="1" noChangeAspect="1"/>
          </p:cNvPicPr>
          <p:nvPr>
            <p:ph idx="1"/>
          </p:nvPr>
        </p:nvPicPr>
        <p:blipFill>
          <a:blip r:embed="rId3"/>
          <a:stretch>
            <a:fillRect/>
          </a:stretch>
        </p:blipFill>
        <p:spPr>
          <a:xfrm>
            <a:off x="4525126" y="2667000"/>
            <a:ext cx="3138574" cy="3124200"/>
          </a:xfrm>
          <a:prstGeom prst="rect">
            <a:avLst/>
          </a:prstGeom>
        </p:spPr>
      </p:pic>
    </p:spTree>
    <p:extLst>
      <p:ext uri="{BB962C8B-B14F-4D97-AF65-F5344CB8AC3E}">
        <p14:creationId xmlns:p14="http://schemas.microsoft.com/office/powerpoint/2010/main" val="20322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93420"/>
            <a:ext cx="9601196" cy="1005841"/>
          </a:xfrm>
        </p:spPr>
        <p:txBody>
          <a:bodyPr/>
          <a:lstStyle/>
          <a:p>
            <a:r>
              <a:rPr lang="en-US" dirty="0"/>
              <a:t>DIFFUSE AXONAL INJURY</a:t>
            </a:r>
          </a:p>
        </p:txBody>
      </p:sp>
      <p:pic>
        <p:nvPicPr>
          <p:cNvPr id="8" name="Picture 2" descr="ÙØªÙØ¬Ø© Ø¨Ø­Ø« Ø§ÙØµÙØ± Ø¹Ù âªDIFFUSE AXONAL INJURYâ¬â"/>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74117" y="1699261"/>
            <a:ext cx="5354003" cy="2618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482845" y="3223122"/>
            <a:ext cx="6059949" cy="3170195"/>
          </a:xfrm>
          <a:prstGeom prst="rect">
            <a:avLst/>
          </a:prstGeom>
        </p:spPr>
      </p:pic>
    </p:spTree>
    <p:extLst>
      <p:ext uri="{BB962C8B-B14F-4D97-AF65-F5344CB8AC3E}">
        <p14:creationId xmlns:p14="http://schemas.microsoft.com/office/powerpoint/2010/main" val="33958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Diffuse axonal injury is often referred to as "shear injury". It is the most common cause of significant morbidity in CNS trauma. Fifty percent of all primary intra-axial injuries are diffuse axonal injuries. Acceleration, deceleration and rotational forces cause portions of the brain with different densities to move relative to each other resulting in the deformation and tearing of axons. Immediate loss of consciousness is typical of these injuries. The CT of a patient with diffuse axonal injury may be normal despite the patient's presentation with a profound neurological deficit. With CT, diffuse axonal injury may appear as ill-defined areas of high density or hemorrhage in characteristic locations. The injury occurs in a sequential pattern of locations based on the severity of the trauma. The following list of diffuse axonal injury locations is ordered with the most likely location listed first followed by successively less likely locations:</a:t>
            </a:r>
          </a:p>
          <a:p>
            <a:r>
              <a:rPr lang="en-US" dirty="0"/>
              <a:t>- Subcortical white matter </a:t>
            </a:r>
          </a:p>
          <a:p>
            <a:r>
              <a:rPr lang="en-US" dirty="0"/>
              <a:t>- Posterior limb internal capsule</a:t>
            </a:r>
          </a:p>
          <a:p>
            <a:r>
              <a:rPr lang="en-US" dirty="0"/>
              <a:t>- Corpus callosum</a:t>
            </a:r>
          </a:p>
          <a:p>
            <a:r>
              <a:rPr lang="en-US" dirty="0"/>
              <a:t>- Dorsolateral midbrain</a:t>
            </a:r>
          </a:p>
          <a:p>
            <a:endParaRPr lang="en-US" dirty="0"/>
          </a:p>
        </p:txBody>
      </p:sp>
    </p:spTree>
    <p:extLst>
      <p:ext uri="{BB962C8B-B14F-4D97-AF65-F5344CB8AC3E}">
        <p14:creationId xmlns:p14="http://schemas.microsoft.com/office/powerpoint/2010/main" val="85925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DIFFUSE BRAIN EDEMA</a:t>
            </a:r>
          </a:p>
        </p:txBody>
      </p:sp>
      <p:sp>
        <p:nvSpPr>
          <p:cNvPr id="3" name="Content Placeholder 2"/>
          <p:cNvSpPr>
            <a:spLocks noGrp="1"/>
          </p:cNvSpPr>
          <p:nvPr>
            <p:ph idx="1"/>
          </p:nvPr>
        </p:nvSpPr>
        <p:spPr/>
        <p:txBody>
          <a:bodyPr/>
          <a:lstStyle/>
          <a:p>
            <a:r>
              <a:rPr lang="en-US" dirty="0"/>
              <a:t>MAY BE CAUSED BY TRAUMA,HYPOXIC ISCHEMIA,TOXIN,POST CPR,….</a:t>
            </a:r>
          </a:p>
        </p:txBody>
      </p:sp>
    </p:spTree>
    <p:extLst>
      <p:ext uri="{BB962C8B-B14F-4D97-AF65-F5344CB8AC3E}">
        <p14:creationId xmlns:p14="http://schemas.microsoft.com/office/powerpoint/2010/main" val="388497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DIFFUSE HYPODENSITY ,WHITE CEREBELLAR SIGN,EFFACED SULCI,VENTRICLE,LOSS OF GREY WHITE MATTER DIFFERENTIATION</a:t>
            </a:r>
          </a:p>
        </p:txBody>
      </p:sp>
      <p:pic>
        <p:nvPicPr>
          <p:cNvPr id="8194" name="Picture 2" descr="https://prod-images-static.radiopaedia.org/images/17917787/244d41320a724d0100220e8fa3bae3_big_gallery.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1780" y="2366963"/>
            <a:ext cx="3721720" cy="3869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088105" y="2366963"/>
            <a:ext cx="3748789" cy="3897255"/>
          </a:xfrm>
          <a:prstGeom prst="rect">
            <a:avLst/>
          </a:prstGeom>
        </p:spPr>
      </p:pic>
    </p:spTree>
    <p:extLst>
      <p:ext uri="{BB962C8B-B14F-4D97-AF65-F5344CB8AC3E}">
        <p14:creationId xmlns:p14="http://schemas.microsoft.com/office/powerpoint/2010/main" val="184303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COMPRESSED FRACTURE: XRAY /MRI T1/CT SAGITTAL REFORMAT</a:t>
            </a:r>
          </a:p>
        </p:txBody>
      </p:sp>
      <p:pic>
        <p:nvPicPr>
          <p:cNvPr id="4" name="Content Placeholder 3"/>
          <p:cNvPicPr>
            <a:picLocks noGrp="1" noChangeAspect="1"/>
          </p:cNvPicPr>
          <p:nvPr>
            <p:ph idx="1"/>
          </p:nvPr>
        </p:nvPicPr>
        <p:blipFill>
          <a:blip r:embed="rId3"/>
          <a:stretch>
            <a:fillRect/>
          </a:stretch>
        </p:blipFill>
        <p:spPr>
          <a:xfrm>
            <a:off x="983523" y="2469735"/>
            <a:ext cx="3188618" cy="3810787"/>
          </a:xfrm>
          <a:prstGeom prst="rect">
            <a:avLst/>
          </a:prstGeom>
        </p:spPr>
      </p:pic>
      <p:pic>
        <p:nvPicPr>
          <p:cNvPr id="5" name="Picture 4"/>
          <p:cNvPicPr>
            <a:picLocks noChangeAspect="1"/>
          </p:cNvPicPr>
          <p:nvPr/>
        </p:nvPicPr>
        <p:blipFill>
          <a:blip r:embed="rId4"/>
          <a:stretch>
            <a:fillRect/>
          </a:stretch>
        </p:blipFill>
        <p:spPr>
          <a:xfrm>
            <a:off x="4417429" y="2542594"/>
            <a:ext cx="2698041" cy="3537737"/>
          </a:xfrm>
          <a:prstGeom prst="rect">
            <a:avLst/>
          </a:prstGeom>
        </p:spPr>
      </p:pic>
      <p:pic>
        <p:nvPicPr>
          <p:cNvPr id="6" name="Picture 5"/>
          <p:cNvPicPr>
            <a:picLocks noChangeAspect="1"/>
          </p:cNvPicPr>
          <p:nvPr/>
        </p:nvPicPr>
        <p:blipFill>
          <a:blip r:embed="rId5"/>
          <a:stretch>
            <a:fillRect/>
          </a:stretch>
        </p:blipFill>
        <p:spPr>
          <a:xfrm>
            <a:off x="7360759" y="2606259"/>
            <a:ext cx="3410409" cy="3410409"/>
          </a:xfrm>
          <a:prstGeom prst="rect">
            <a:avLst/>
          </a:prstGeom>
        </p:spPr>
      </p:pic>
    </p:spTree>
    <p:extLst>
      <p:ext uri="{BB962C8B-B14F-4D97-AF65-F5344CB8AC3E}">
        <p14:creationId xmlns:p14="http://schemas.microsoft.com/office/powerpoint/2010/main" val="19466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SKULL FRACTURE BONE WINDOW</a:t>
            </a:r>
            <a:br>
              <a:rPr lang="en-US" dirty="0"/>
            </a:br>
            <a:r>
              <a:rPr lang="en-US" dirty="0"/>
              <a:t>DEPRESSED/ DISPLACE AND NON DISPLACED    LINEAR</a:t>
            </a:r>
          </a:p>
        </p:txBody>
      </p:sp>
      <p:pic>
        <p:nvPicPr>
          <p:cNvPr id="1026" name="Picture 2" descr="A linear skull fracture (a) and a depressed skull fracture (b), which...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6317" y="2752540"/>
            <a:ext cx="5299683" cy="2795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096000" y="2752540"/>
            <a:ext cx="2535017" cy="2795626"/>
          </a:xfrm>
          <a:prstGeom prst="rect">
            <a:avLst/>
          </a:prstGeom>
        </p:spPr>
      </p:pic>
      <p:pic>
        <p:nvPicPr>
          <p:cNvPr id="5" name="Picture 4"/>
          <p:cNvPicPr>
            <a:picLocks noChangeAspect="1"/>
          </p:cNvPicPr>
          <p:nvPr/>
        </p:nvPicPr>
        <p:blipFill>
          <a:blip r:embed="rId4"/>
          <a:stretch>
            <a:fillRect/>
          </a:stretch>
        </p:blipFill>
        <p:spPr>
          <a:xfrm>
            <a:off x="8766381" y="2752540"/>
            <a:ext cx="2795626" cy="2795626"/>
          </a:xfrm>
          <a:prstGeom prst="rect">
            <a:avLst/>
          </a:prstGeom>
        </p:spPr>
      </p:pic>
    </p:spTree>
    <p:extLst>
      <p:ext uri="{BB962C8B-B14F-4D97-AF65-F5344CB8AC3E}">
        <p14:creationId xmlns:p14="http://schemas.microsoft.com/office/powerpoint/2010/main" val="248373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a:t>
            </a:r>
          </a:p>
        </p:txBody>
      </p:sp>
      <p:sp>
        <p:nvSpPr>
          <p:cNvPr id="3" name="Content Placeholder 2"/>
          <p:cNvSpPr>
            <a:spLocks noGrp="1"/>
          </p:cNvSpPr>
          <p:nvPr>
            <p:ph idx="1"/>
          </p:nvPr>
        </p:nvSpPr>
        <p:spPr/>
        <p:txBody>
          <a:bodyPr>
            <a:normAutofit fontScale="85000" lnSpcReduction="10000"/>
          </a:bodyPr>
          <a:lstStyle/>
          <a:p>
            <a:r>
              <a:rPr lang="en-US" dirty="0"/>
              <a:t>INTRA AXIAL: TRAUMATIC INTRACRANIAL HEMATOMA</a:t>
            </a:r>
          </a:p>
          <a:p>
            <a:r>
              <a:rPr lang="en-US" dirty="0"/>
              <a:t>                          BRAIN CONTUSION(HEMORRHAGIC OR NOT )</a:t>
            </a:r>
          </a:p>
          <a:p>
            <a:endParaRPr lang="en-US" dirty="0"/>
          </a:p>
          <a:p>
            <a:endParaRPr lang="en-US" dirty="0"/>
          </a:p>
          <a:p>
            <a:endParaRPr lang="en-US" sz="1800" dirty="0"/>
          </a:p>
          <a:p>
            <a:r>
              <a:rPr lang="en-US" sz="1800" dirty="0"/>
              <a:t>EXTRA AXIAL : EPI DURAL  (LENSE SHAPE /RESPECT SUTURE LINE ) /MIDDLE MENINGAL ARTERY.</a:t>
            </a:r>
          </a:p>
          <a:p>
            <a:r>
              <a:rPr lang="en-US" sz="1800" dirty="0"/>
              <a:t>                           SUB DURAL ( CRESENT SHAPE / CROSS SUTURE)/ BRIDGING VEINS</a:t>
            </a:r>
          </a:p>
          <a:p>
            <a:r>
              <a:rPr lang="en-US" sz="1800" dirty="0"/>
              <a:t>                                SUBARACHNOID : IN SULCI AND CISTERNS</a:t>
            </a:r>
          </a:p>
          <a:p>
            <a:r>
              <a:rPr lang="en-US" sz="1800" dirty="0"/>
              <a:t>                             INTRAVENTRICULAR IN THE VENTRICLES.</a:t>
            </a:r>
          </a:p>
        </p:txBody>
      </p:sp>
    </p:spTree>
    <p:extLst>
      <p:ext uri="{BB962C8B-B14F-4D97-AF65-F5344CB8AC3E}">
        <p14:creationId xmlns:p14="http://schemas.microsoft.com/office/powerpoint/2010/main" val="241097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Appearance on CT:</a:t>
            </a:r>
            <a:endParaRPr lang="en-US" dirty="0"/>
          </a:p>
          <a:p>
            <a:r>
              <a:rPr lang="en-US" dirty="0"/>
              <a:t>Acute (hours to days) - New blood is White</a:t>
            </a:r>
          </a:p>
          <a:p>
            <a:r>
              <a:rPr lang="en-US" dirty="0" err="1"/>
              <a:t>Subacute</a:t>
            </a:r>
            <a:r>
              <a:rPr lang="en-US" dirty="0"/>
              <a:t> (days to weeks) - Grey</a:t>
            </a:r>
          </a:p>
          <a:p>
            <a:r>
              <a:rPr lang="en-US" dirty="0"/>
              <a:t>Chronic (weeks to months) - Old blood is Dark</a:t>
            </a:r>
          </a:p>
          <a:p>
            <a:r>
              <a:rPr lang="en-US" dirty="0"/>
              <a:t>Acute on Chronic - Layering effect</a:t>
            </a:r>
          </a:p>
          <a:p>
            <a:r>
              <a:rPr lang="en-US" dirty="0"/>
              <a:t> </a:t>
            </a:r>
          </a:p>
          <a:p>
            <a:endParaRPr lang="en-US" dirty="0"/>
          </a:p>
        </p:txBody>
      </p:sp>
    </p:spTree>
    <p:extLst>
      <p:ext uri="{BB962C8B-B14F-4D97-AF65-F5344CB8AC3E}">
        <p14:creationId xmlns:p14="http://schemas.microsoft.com/office/powerpoint/2010/main" val="24418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iagram showing the appearances of extradural, subdural, intraparenchymal and intraventricular haemorrhage on C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806709" y="2667000"/>
            <a:ext cx="2575407"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61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EPIDURAL HEMATOMA ACUTE BICONVEX (LENSE ) RESPECT SUTURE LINE</a:t>
            </a:r>
          </a:p>
        </p:txBody>
      </p:sp>
      <p:pic>
        <p:nvPicPr>
          <p:cNvPr id="7" name="Content Placeholder 6"/>
          <p:cNvPicPr>
            <a:picLocks noGrp="1" noChangeAspect="1"/>
          </p:cNvPicPr>
          <p:nvPr>
            <p:ph idx="1"/>
          </p:nvPr>
        </p:nvPicPr>
        <p:blipFill>
          <a:blip r:embed="rId2"/>
          <a:stretch>
            <a:fillRect/>
          </a:stretch>
        </p:blipFill>
        <p:spPr>
          <a:xfrm>
            <a:off x="3973303" y="2578456"/>
            <a:ext cx="3546995" cy="3546995"/>
          </a:xfrm>
          <a:prstGeom prst="rect">
            <a:avLst/>
          </a:prstGeom>
        </p:spPr>
      </p:pic>
    </p:spTree>
    <p:extLst>
      <p:ext uri="{BB962C8B-B14F-4D97-AF65-F5344CB8AC3E}">
        <p14:creationId xmlns:p14="http://schemas.microsoft.com/office/powerpoint/2010/main" val="167479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SUBDURAL ACUTE CRESENT SHAPE CROSS SUTURE LINE</a:t>
            </a:r>
          </a:p>
        </p:txBody>
      </p:sp>
      <p:pic>
        <p:nvPicPr>
          <p:cNvPr id="3074" name="Picture 2" descr="Spontaneous acute subdural hematoma. An unusual presentation of ruptured  cerebral aneurysm | Medicina Intensiv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702975" y="2667000"/>
            <a:ext cx="278287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8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SUBRACHNOID HEMORRHAGE IN SULCI AND CISTERNS</a:t>
            </a:r>
          </a:p>
        </p:txBody>
      </p:sp>
      <p:pic>
        <p:nvPicPr>
          <p:cNvPr id="4098" name="Picture 2" descr="Subarachnoid Hemorrhage: Practice Essentials, Background, Pathophysiolog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22838" y="2667000"/>
            <a:ext cx="23431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0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INTRAVENTRICULAR HEMORRHAGE </a:t>
            </a:r>
          </a:p>
        </p:txBody>
      </p:sp>
      <p:pic>
        <p:nvPicPr>
          <p:cNvPr id="5" name="Content Placeholder 4"/>
          <p:cNvPicPr>
            <a:picLocks noGrp="1" noChangeAspect="1"/>
          </p:cNvPicPr>
          <p:nvPr>
            <p:ph idx="1"/>
          </p:nvPr>
        </p:nvPicPr>
        <p:blipFill>
          <a:blip r:embed="rId3"/>
          <a:stretch>
            <a:fillRect/>
          </a:stretch>
        </p:blipFill>
        <p:spPr>
          <a:xfrm>
            <a:off x="1161738" y="2518635"/>
            <a:ext cx="3290621" cy="3290621"/>
          </a:xfrm>
          <a:prstGeom prst="rect">
            <a:avLst/>
          </a:prstGeom>
        </p:spPr>
      </p:pic>
      <p:pic>
        <p:nvPicPr>
          <p:cNvPr id="6" name="Picture 5"/>
          <p:cNvPicPr>
            <a:picLocks noChangeAspect="1"/>
          </p:cNvPicPr>
          <p:nvPr/>
        </p:nvPicPr>
        <p:blipFill>
          <a:blip r:embed="rId4"/>
          <a:stretch>
            <a:fillRect/>
          </a:stretch>
        </p:blipFill>
        <p:spPr>
          <a:xfrm>
            <a:off x="4758769" y="2622371"/>
            <a:ext cx="5887956" cy="3083148"/>
          </a:xfrm>
          <a:prstGeom prst="rect">
            <a:avLst/>
          </a:prstGeom>
        </p:spPr>
      </p:pic>
    </p:spTree>
    <p:extLst>
      <p:ext uri="{BB962C8B-B14F-4D97-AF65-F5344CB8AC3E}">
        <p14:creationId xmlns:p14="http://schemas.microsoft.com/office/powerpoint/2010/main" val="373981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INTRACRANIAL HEMATOMA</a:t>
            </a:r>
          </a:p>
        </p:txBody>
      </p:sp>
      <p:sp>
        <p:nvSpPr>
          <p:cNvPr id="3" name="Content Placeholder 2"/>
          <p:cNvSpPr>
            <a:spLocks noGrp="1"/>
          </p:cNvSpPr>
          <p:nvPr>
            <p:ph idx="1"/>
          </p:nvPr>
        </p:nvSpPr>
        <p:spPr/>
        <p:txBody>
          <a:bodyPr/>
          <a:lstStyle/>
          <a:p>
            <a:r>
              <a:rPr lang="en-US" dirty="0"/>
              <a:t>MAY BE SPONTANOUS DUE TO HYPERTENSION,AVM,…AMYLOID ANGIOPATHY</a:t>
            </a:r>
          </a:p>
          <a:p>
            <a:endParaRPr lang="en-US" dirty="0"/>
          </a:p>
          <a:p>
            <a:r>
              <a:rPr lang="en-US" dirty="0"/>
              <a:t>OR TRAUMATIC </a:t>
            </a:r>
          </a:p>
        </p:txBody>
      </p:sp>
    </p:spTree>
    <p:extLst>
      <p:ext uri="{BB962C8B-B14F-4D97-AF65-F5344CB8AC3E}">
        <p14:creationId xmlns:p14="http://schemas.microsoft.com/office/powerpoint/2010/main" val="670589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45</TotalTime>
  <Words>358</Words>
  <Application>Microsoft Office PowerPoint</Application>
  <PresentationFormat>Widescreen</PresentationFormat>
  <Paragraphs>41</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Mesh</vt:lpstr>
      <vt:lpstr>NEURORADIOLOGY   TRAUMA</vt:lpstr>
      <vt:lpstr>TRAUMA </vt:lpstr>
      <vt:lpstr>PowerPoint Presentation</vt:lpstr>
      <vt:lpstr>PowerPoint Presentation</vt:lpstr>
      <vt:lpstr>EPIDURAL HEMATOMA ACUTE BICONVEX (LENSE ) RESPECT SUTURE LINE</vt:lpstr>
      <vt:lpstr>SUBDURAL ACUTE CRESENT SHAPE CROSS SUTURE LINE</vt:lpstr>
      <vt:lpstr>SUBRACHNOID HEMORRHAGE IN SULCI AND CISTERNS</vt:lpstr>
      <vt:lpstr>INTRAVENTRICULAR HEMORRHAGE </vt:lpstr>
      <vt:lpstr>INTRACRANIAL HEMATOMA</vt:lpstr>
      <vt:lpstr>INTRACRANIAL HEMATOMA</vt:lpstr>
      <vt:lpstr>NON HEMORRAGIC CONTUSION</vt:lpstr>
      <vt:lpstr>HEMORRHAGIC CONTUSION</vt:lpstr>
      <vt:lpstr>DIFFUSE AXONAL INJURY</vt:lpstr>
      <vt:lpstr>PowerPoint Presentation</vt:lpstr>
      <vt:lpstr>DIFFUSE BRAIN EDEMA</vt:lpstr>
      <vt:lpstr>DIFFUSE HYPODENSITY ,WHITE CEREBELLAR SIGN,EFFACED SULCI,VENTRICLE,LOSS OF GREY WHITE MATTER DIFFERENTIATION</vt:lpstr>
      <vt:lpstr>COMPRESSED FRACTURE: XRAY /MRI T1/CT SAGITTAL REFORMAT</vt:lpstr>
      <vt:lpstr>SKULL FRACTURE BONE WINDOW DEPRESSED/ DISPLACE AND NON DISPLACED    LINEAR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NEURORADIOLOGY I</dc:title>
  <dc:creator>USER</dc:creator>
  <cp:lastModifiedBy>Sanabil Hassanat</cp:lastModifiedBy>
  <cp:revision>19</cp:revision>
  <dcterms:created xsi:type="dcterms:W3CDTF">2021-09-25T18:10:50Z</dcterms:created>
  <dcterms:modified xsi:type="dcterms:W3CDTF">2022-11-08T08:35:00Z</dcterms:modified>
</cp:coreProperties>
</file>