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0" r:id="rId2"/>
    <p:sldId id="298" r:id="rId3"/>
    <p:sldId id="299" r:id="rId4"/>
    <p:sldId id="257" r:id="rId5"/>
    <p:sldId id="291" r:id="rId6"/>
    <p:sldId id="258" r:id="rId7"/>
    <p:sldId id="259" r:id="rId8"/>
    <p:sldId id="261" r:id="rId9"/>
    <p:sldId id="301" r:id="rId10"/>
    <p:sldId id="262" r:id="rId11"/>
    <p:sldId id="300" r:id="rId12"/>
    <p:sldId id="263" r:id="rId13"/>
    <p:sldId id="264" r:id="rId14"/>
    <p:sldId id="265" r:id="rId15"/>
    <p:sldId id="266" r:id="rId16"/>
    <p:sldId id="302" r:id="rId17"/>
    <p:sldId id="269" r:id="rId18"/>
    <p:sldId id="292" r:id="rId19"/>
    <p:sldId id="270" r:id="rId20"/>
    <p:sldId id="271" r:id="rId21"/>
    <p:sldId id="303" r:id="rId22"/>
    <p:sldId id="272" r:id="rId23"/>
    <p:sldId id="273" r:id="rId24"/>
    <p:sldId id="274" r:id="rId25"/>
    <p:sldId id="276" r:id="rId26"/>
    <p:sldId id="304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1606EA"/>
    <a:srgbClr val="FF3399"/>
    <a:srgbClr val="33CC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6A2040-23C4-43C8-86D6-70DD925A37D9}" type="datetimeFigureOut">
              <a:rPr lang="ar-IQ" smtClean="0"/>
              <a:pPr/>
              <a:t>25/08/1442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5069B8-886A-48AE-83A6-EA20BCD74FCB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7907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4418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69B8-886A-48AE-83A6-EA20BCD74FCB}" type="slidenum">
              <a:rPr lang="ar-IQ" smtClean="0"/>
              <a:pPr/>
              <a:t>17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7237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B768C-BEC8-4969-80DF-0691DA9BB65A}" type="slidenum">
              <a:rPr lang="ar-IQ" smtClean="0"/>
              <a:pPr/>
              <a:t>32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7368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 5  March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Thursday  5  March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 Amal Albtoosh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981200"/>
            <a:ext cx="8001000" cy="2062103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1">
            <a:spAutoFit/>
          </a:bodyPr>
          <a:lstStyle/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THE BLOOD SUPPLY AND VENOUS DRAINGE OF GIT</a:t>
            </a: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392155"/>
            <a:ext cx="2895600" cy="365125"/>
          </a:xfrm>
        </p:spPr>
        <p:txBody>
          <a:bodyPr/>
          <a:lstStyle/>
          <a:p>
            <a:r>
              <a:rPr lang="en-US" b="1" dirty="0" err="1">
                <a:solidFill>
                  <a:srgbClr val="1606EA"/>
                </a:solidFill>
              </a:rPr>
              <a:t>Dr</a:t>
            </a:r>
            <a:r>
              <a:rPr lang="en-US" b="1" dirty="0">
                <a:solidFill>
                  <a:srgbClr val="1606EA"/>
                </a:solidFill>
              </a:rPr>
              <a:t> Amal Albtoosh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00" t="35185" r="38333" b="14445"/>
          <a:stretch/>
        </p:blipFill>
        <p:spPr>
          <a:xfrm>
            <a:off x="814802" y="113534"/>
            <a:ext cx="7643398" cy="59062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33" t="23333" r="38333" b="10001"/>
          <a:stretch/>
        </p:blipFill>
        <p:spPr>
          <a:xfrm>
            <a:off x="1828800" y="609600"/>
            <a:ext cx="5242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7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371600"/>
            <a:ext cx="3352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b="1" dirty="0">
              <a:solidFill>
                <a:srgbClr val="FF0000"/>
              </a:solidFill>
              <a:latin typeface="Candara" pitchFamily="34" charset="0"/>
            </a:endParaRPr>
          </a:p>
          <a:p>
            <a:pPr algn="l" rtl="0"/>
            <a:r>
              <a:rPr lang="en-US" sz="2400" b="1" dirty="0">
                <a:latin typeface="Candara" pitchFamily="34" charset="0"/>
              </a:rPr>
              <a:t>A. The right gastric artery </a:t>
            </a:r>
            <a:r>
              <a:rPr lang="en-US" sz="2400" dirty="0">
                <a:latin typeface="Candara" pitchFamily="34" charset="0"/>
              </a:rPr>
              <a:t>arises from the hepatic artery  and runs to the left </a:t>
            </a:r>
            <a:r>
              <a:rPr lang="en-US" sz="2400" b="1" dirty="0">
                <a:latin typeface="Candara" pitchFamily="34" charset="0"/>
              </a:rPr>
              <a:t>in the lesser omentum </a:t>
            </a:r>
            <a:r>
              <a:rPr lang="en-US" sz="2400" dirty="0">
                <a:latin typeface="Candara" pitchFamily="34" charset="0"/>
              </a:rPr>
              <a:t>along the lesser curvature of the stomach. </a:t>
            </a:r>
          </a:p>
          <a:p>
            <a:pPr algn="l" rtl="0"/>
            <a:endParaRPr lang="en-US" sz="2400" dirty="0">
              <a:latin typeface="Candara" pitchFamily="34" charset="0"/>
            </a:endParaRPr>
          </a:p>
          <a:p>
            <a:pPr algn="l" rtl="0"/>
            <a:r>
              <a:rPr lang="en-US" sz="2400" dirty="0">
                <a:latin typeface="Candara" pitchFamily="34" charset="0"/>
              </a:rPr>
              <a:t>It anastomoses with </a:t>
            </a:r>
            <a:r>
              <a:rPr lang="en-US" sz="2400" b="1" dirty="0">
                <a:latin typeface="Candara" pitchFamily="34" charset="0"/>
              </a:rPr>
              <a:t>the left gastric artery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838200"/>
            <a:ext cx="4932761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Branches of Hepatic Artery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867" y="1784637"/>
            <a:ext cx="4200525" cy="4210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38200"/>
            <a:ext cx="441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Candara" pitchFamily="34" charset="0"/>
              </a:rPr>
              <a:t>B. The gastroduodenal artery </a:t>
            </a:r>
            <a:r>
              <a:rPr lang="en-US" sz="2400" dirty="0">
                <a:latin typeface="Candara" pitchFamily="34" charset="0"/>
              </a:rPr>
              <a:t>is a large branch that </a:t>
            </a:r>
            <a:r>
              <a:rPr lang="en-US" sz="2400" b="1" dirty="0">
                <a:latin typeface="Candara" pitchFamily="34" charset="0"/>
              </a:rPr>
              <a:t>descends behind the first part of the duodenum</a:t>
            </a:r>
            <a:r>
              <a:rPr lang="en-US" sz="2400" dirty="0">
                <a:latin typeface="Candara" pitchFamily="34" charset="0"/>
              </a:rPr>
              <a:t>. It divides into </a:t>
            </a:r>
          </a:p>
          <a:p>
            <a:pPr algn="l" rtl="0">
              <a:buFont typeface="Wingdings" pitchFamily="2" charset="2"/>
              <a:buChar char="v"/>
            </a:pPr>
            <a:endParaRPr lang="en-US" sz="2400" b="1" dirty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The right gastroepiploic artery </a:t>
            </a:r>
            <a:r>
              <a:rPr lang="en-US" sz="2400" dirty="0">
                <a:latin typeface="Candara" pitchFamily="34" charset="0"/>
              </a:rPr>
              <a:t>that runs along </a:t>
            </a:r>
            <a:r>
              <a:rPr lang="en-US" sz="2400" b="1" dirty="0">
                <a:latin typeface="Candara" pitchFamily="34" charset="0"/>
              </a:rPr>
              <a:t>the greater curvature </a:t>
            </a:r>
            <a:r>
              <a:rPr lang="en-US" sz="2400" dirty="0">
                <a:latin typeface="Candara" pitchFamily="34" charset="0"/>
              </a:rPr>
              <a:t>of the stomach between the layers of the greater omentum </a:t>
            </a:r>
          </a:p>
          <a:p>
            <a:pPr algn="l" rtl="0">
              <a:buFont typeface="Wingdings" pitchFamily="2" charset="2"/>
              <a:buChar char="v"/>
            </a:pPr>
            <a:endParaRPr lang="en-US" sz="2400" dirty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dirty="0">
                <a:latin typeface="Candara" pitchFamily="34" charset="0"/>
              </a:rPr>
              <a:t>and </a:t>
            </a:r>
            <a:r>
              <a:rPr lang="en-US" sz="2400" b="1" dirty="0">
                <a:latin typeface="Candara" pitchFamily="34" charset="0"/>
              </a:rPr>
              <a:t>The superior pancreaticoduodenal artery </a:t>
            </a:r>
            <a:r>
              <a:rPr lang="en-US" sz="2400" dirty="0">
                <a:latin typeface="Candara" pitchFamily="34" charset="0"/>
              </a:rPr>
              <a:t>that descends between the </a:t>
            </a:r>
            <a:r>
              <a:rPr lang="en-US" sz="2400" b="1" dirty="0">
                <a:latin typeface="Candara" pitchFamily="34" charset="0"/>
              </a:rPr>
              <a:t>second part of the duodenum </a:t>
            </a:r>
            <a:r>
              <a:rPr lang="en-US" sz="2400" dirty="0">
                <a:latin typeface="Candara" pitchFamily="34" charset="0"/>
              </a:rPr>
              <a:t>and the </a:t>
            </a:r>
            <a:r>
              <a:rPr lang="en-US" sz="2400" b="1" dirty="0">
                <a:latin typeface="Candara" pitchFamily="34" charset="0"/>
              </a:rPr>
              <a:t>head of the pancreas</a:t>
            </a:r>
            <a:r>
              <a:rPr lang="en-US" sz="2400" dirty="0">
                <a:latin typeface="Candara" pitchFamily="34" charset="0"/>
              </a:rPr>
              <a:t>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182562"/>
            <a:ext cx="4336444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Branches of Hepatic Artery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13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7818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2753" t="14583" r="26208" b="9375"/>
          <a:stretch>
            <a:fillRect/>
          </a:stretch>
        </p:blipFill>
        <p:spPr bwMode="auto">
          <a:xfrm>
            <a:off x="4724400" y="904336"/>
            <a:ext cx="4267200" cy="5877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90600"/>
            <a:ext cx="2971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itchFamily="34" charset="0"/>
              </a:rPr>
              <a:t>C. The right and left hepatic arteries </a:t>
            </a:r>
            <a:r>
              <a:rPr lang="en-US" sz="2400" dirty="0">
                <a:latin typeface="Candara" pitchFamily="34" charset="0"/>
              </a:rPr>
              <a:t>enter </a:t>
            </a:r>
            <a:r>
              <a:rPr lang="en-US" sz="2400" b="1" dirty="0">
                <a:latin typeface="Candara" pitchFamily="34" charset="0"/>
              </a:rPr>
              <a:t>the porta hepatis</a:t>
            </a:r>
            <a:r>
              <a:rPr lang="en-US" sz="2400" dirty="0">
                <a:latin typeface="Candara" pitchFamily="34" charset="0"/>
              </a:rPr>
              <a:t>. </a:t>
            </a: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/>
            <a:r>
              <a:rPr lang="en-US" sz="2400" dirty="0">
                <a:latin typeface="Candara" pitchFamily="34" charset="0"/>
              </a:rPr>
              <a:t>The right hepatic artery usually gives off </a:t>
            </a:r>
            <a:r>
              <a:rPr lang="en-US" sz="2400" b="1" dirty="0">
                <a:latin typeface="Candara" pitchFamily="34" charset="0"/>
              </a:rPr>
              <a:t>the cystic artery</a:t>
            </a:r>
            <a:r>
              <a:rPr lang="en-US" sz="2400" dirty="0">
                <a:latin typeface="Candara" pitchFamily="34" charset="0"/>
              </a:rPr>
              <a:t>, which runs to the neck of </a:t>
            </a:r>
            <a:r>
              <a:rPr lang="en-US" sz="2400" b="1" dirty="0">
                <a:latin typeface="Candara" pitchFamily="34" charset="0"/>
              </a:rPr>
              <a:t>the gallbladder 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7513" y="170651"/>
            <a:ext cx="4336444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Branches of Hepatic Artery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ndara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14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 Amal Albtoosh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28" y="2133600"/>
            <a:ext cx="5753100" cy="2352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02894" y="685800"/>
            <a:ext cx="886490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>
                <a:latin typeface="Candara" pitchFamily="34" charset="0"/>
              </a:rPr>
              <a:t>The </a:t>
            </a:r>
            <a:r>
              <a:rPr lang="en-US" b="1" dirty="0">
                <a:latin typeface="Candara" pitchFamily="34" charset="0"/>
              </a:rPr>
              <a:t>superior mesenteric artery </a:t>
            </a:r>
            <a:r>
              <a:rPr lang="en-US" dirty="0">
                <a:latin typeface="Candara" pitchFamily="34" charset="0"/>
              </a:rPr>
              <a:t>supplies </a:t>
            </a:r>
            <a:r>
              <a:rPr lang="en-US" b="1" dirty="0">
                <a:latin typeface="Candara" pitchFamily="34" charset="0"/>
              </a:rPr>
              <a:t>the distal part of the duodenum,</a:t>
            </a:r>
            <a:r>
              <a:rPr lang="en-US" dirty="0">
                <a:latin typeface="Candara" pitchFamily="34" charset="0"/>
              </a:rPr>
              <a:t>     </a:t>
            </a:r>
            <a:r>
              <a:rPr lang="en-US" b="1" dirty="0">
                <a:latin typeface="Candara" pitchFamily="34" charset="0"/>
              </a:rPr>
              <a:t>the jejunum</a:t>
            </a:r>
            <a:r>
              <a:rPr lang="en-US" dirty="0">
                <a:latin typeface="Candara" pitchFamily="34" charset="0"/>
              </a:rPr>
              <a:t>,         </a:t>
            </a:r>
            <a:r>
              <a:rPr lang="en-US" b="1" dirty="0">
                <a:latin typeface="Candara" pitchFamily="34" charset="0"/>
              </a:rPr>
              <a:t>the ileum</a:t>
            </a:r>
            <a:r>
              <a:rPr lang="en-US" dirty="0">
                <a:latin typeface="Candara" pitchFamily="34" charset="0"/>
              </a:rPr>
              <a:t>,      </a:t>
            </a:r>
            <a:r>
              <a:rPr lang="en-US" b="1" dirty="0">
                <a:latin typeface="Candara" pitchFamily="34" charset="0"/>
              </a:rPr>
              <a:t>the cecum</a:t>
            </a:r>
            <a:r>
              <a:rPr lang="en-US" dirty="0">
                <a:latin typeface="Candara" pitchFamily="34" charset="0"/>
              </a:rPr>
              <a:t>,               </a:t>
            </a:r>
            <a:r>
              <a:rPr lang="en-US" b="1" dirty="0">
                <a:latin typeface="Candara" pitchFamily="34" charset="0"/>
              </a:rPr>
              <a:t>the appendix</a:t>
            </a:r>
            <a:r>
              <a:rPr lang="en-US" dirty="0">
                <a:latin typeface="Candara" pitchFamily="34" charset="0"/>
              </a:rPr>
              <a:t>,    </a:t>
            </a:r>
            <a:r>
              <a:rPr lang="en-US" b="1" dirty="0">
                <a:latin typeface="Candara" pitchFamily="34" charset="0"/>
              </a:rPr>
              <a:t>the ascending colon, </a:t>
            </a:r>
            <a:r>
              <a:rPr lang="en-US" dirty="0">
                <a:latin typeface="Candara" pitchFamily="34" charset="0"/>
              </a:rPr>
              <a:t>and         most of the </a:t>
            </a:r>
            <a:r>
              <a:rPr lang="en-US" b="1" dirty="0">
                <a:latin typeface="Candara" pitchFamily="34" charset="0"/>
              </a:rPr>
              <a:t>transverse colon</a:t>
            </a:r>
            <a:r>
              <a:rPr lang="en-US" dirty="0">
                <a:latin typeface="Candara" pitchFamily="34" charset="0"/>
              </a:rPr>
              <a:t>.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dirty="0">
                <a:latin typeface="Candara" pitchFamily="34" charset="0"/>
              </a:rPr>
              <a:t> It arises from the front of the abdominal aorta just </a:t>
            </a:r>
            <a:r>
              <a:rPr lang="en-US" b="1" dirty="0">
                <a:latin typeface="Candara" pitchFamily="34" charset="0"/>
              </a:rPr>
              <a:t>below the celiac artery</a:t>
            </a:r>
            <a:r>
              <a:rPr lang="en-US" dirty="0">
                <a:latin typeface="Candara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latin typeface="Candara" pitchFamily="34" charset="0"/>
              </a:rPr>
              <a:t>ends by anastomosing with </a:t>
            </a:r>
            <a:r>
              <a:rPr lang="en-US" b="1" dirty="0">
                <a:latin typeface="Candara" pitchFamily="34" charset="0"/>
              </a:rPr>
              <a:t>the </a:t>
            </a:r>
            <a:r>
              <a:rPr lang="en-US" b="1" dirty="0" err="1">
                <a:latin typeface="Candara" pitchFamily="34" charset="0"/>
              </a:rPr>
              <a:t>ileal</a:t>
            </a:r>
            <a:r>
              <a:rPr lang="en-US" b="1" dirty="0">
                <a:latin typeface="Candara" pitchFamily="34" charset="0"/>
              </a:rPr>
              <a:t> branch </a:t>
            </a:r>
            <a:r>
              <a:rPr lang="en-US" dirty="0">
                <a:latin typeface="Candara" pitchFamily="34" charset="0"/>
              </a:rPr>
              <a:t>of its own </a:t>
            </a:r>
            <a:r>
              <a:rPr lang="en-US" b="1" dirty="0">
                <a:latin typeface="Candara" pitchFamily="34" charset="0"/>
              </a:rPr>
              <a:t>ileocolic branch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dirty="0">
                <a:latin typeface="Candara" pitchFamily="34" charset="0"/>
              </a:rPr>
              <a:t>Branches: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andara" pitchFamily="34" charset="0"/>
              </a:rPr>
              <a:t>The inferior pancreaticoduodenal artery</a:t>
            </a:r>
            <a:r>
              <a:rPr lang="en-US" dirty="0">
                <a:latin typeface="Candara" pitchFamily="34" charset="0"/>
              </a:rPr>
              <a:t> passes to the right as a single or double branch along the </a:t>
            </a:r>
            <a:r>
              <a:rPr lang="en-US" b="1" dirty="0">
                <a:latin typeface="Candara" pitchFamily="34" charset="0"/>
              </a:rPr>
              <a:t>upper border of the third part of the duodenum and the head of the pancreas</a:t>
            </a:r>
            <a:r>
              <a:rPr lang="en-US" dirty="0">
                <a:latin typeface="Candara" pitchFamily="34" charset="0"/>
              </a:rPr>
              <a:t>. It supplies the </a:t>
            </a:r>
            <a:r>
              <a:rPr lang="en-US" b="1" dirty="0">
                <a:latin typeface="Candara" pitchFamily="34" charset="0"/>
              </a:rPr>
              <a:t>pancreas and the adjoining part of the duodenum.</a:t>
            </a:r>
          </a:p>
          <a:p>
            <a:pPr marL="342900" indent="-342900">
              <a:buFontTx/>
              <a:buAutoNum type="arabicPeriod"/>
            </a:pPr>
            <a:r>
              <a:rPr lang="en-US" b="1" dirty="0">
                <a:latin typeface="Candara" pitchFamily="34" charset="0"/>
              </a:rPr>
              <a:t>The middle colic artery </a:t>
            </a:r>
            <a:r>
              <a:rPr lang="en-US" dirty="0">
                <a:latin typeface="Candara" pitchFamily="34" charset="0"/>
              </a:rPr>
              <a:t>runs forward in </a:t>
            </a:r>
            <a:r>
              <a:rPr lang="en-US" b="1" dirty="0">
                <a:latin typeface="Candara" pitchFamily="34" charset="0"/>
              </a:rPr>
              <a:t>the transverse </a:t>
            </a:r>
            <a:r>
              <a:rPr lang="en-US" b="1" dirty="0" err="1">
                <a:latin typeface="Candara" pitchFamily="34" charset="0"/>
              </a:rPr>
              <a:t>mesocolon</a:t>
            </a:r>
            <a:r>
              <a:rPr lang="en-US" b="1" dirty="0">
                <a:latin typeface="Candara" pitchFamily="34" charset="0"/>
              </a:rPr>
              <a:t> </a:t>
            </a:r>
            <a:r>
              <a:rPr lang="en-US" dirty="0">
                <a:latin typeface="Candara" pitchFamily="34" charset="0"/>
              </a:rPr>
              <a:t>to supply the </a:t>
            </a:r>
            <a:r>
              <a:rPr lang="en-US" b="1" dirty="0">
                <a:latin typeface="Candara" pitchFamily="34" charset="0"/>
              </a:rPr>
              <a:t>transverse colon and </a:t>
            </a:r>
            <a:r>
              <a:rPr lang="en-US" dirty="0">
                <a:latin typeface="Candara" pitchFamily="34" charset="0"/>
              </a:rPr>
              <a:t>divides into </a:t>
            </a:r>
            <a:r>
              <a:rPr lang="en-US" b="1" dirty="0">
                <a:latin typeface="Candara" pitchFamily="34" charset="0"/>
              </a:rPr>
              <a:t>right </a:t>
            </a:r>
            <a:r>
              <a:rPr lang="en-US" dirty="0">
                <a:latin typeface="Candara" pitchFamily="34" charset="0"/>
              </a:rPr>
              <a:t>and</a:t>
            </a:r>
            <a:r>
              <a:rPr lang="en-US" b="1" dirty="0">
                <a:latin typeface="Candara" pitchFamily="34" charset="0"/>
              </a:rPr>
              <a:t> left branches</a:t>
            </a:r>
          </a:p>
          <a:p>
            <a:r>
              <a:rPr lang="en-US" b="1" dirty="0">
                <a:latin typeface="Candara" pitchFamily="34" charset="0"/>
              </a:rPr>
              <a:t>3. The right colic artery </a:t>
            </a:r>
            <a:r>
              <a:rPr lang="en-US" dirty="0">
                <a:latin typeface="Candara" pitchFamily="34" charset="0"/>
              </a:rPr>
              <a:t>is often a branch of the </a:t>
            </a:r>
            <a:r>
              <a:rPr lang="en-US" b="1" dirty="0">
                <a:latin typeface="Candara" pitchFamily="34" charset="0"/>
              </a:rPr>
              <a:t>ileocolic artery</a:t>
            </a:r>
            <a:r>
              <a:rPr lang="en-US" dirty="0">
                <a:latin typeface="Candara" pitchFamily="34" charset="0"/>
              </a:rPr>
              <a:t>. It supply the </a:t>
            </a:r>
            <a:r>
              <a:rPr lang="en-US" b="1" dirty="0">
                <a:latin typeface="Candara" pitchFamily="34" charset="0"/>
              </a:rPr>
              <a:t>ascending colon </a:t>
            </a:r>
            <a:r>
              <a:rPr lang="en-US" dirty="0">
                <a:latin typeface="Candara" pitchFamily="34" charset="0"/>
              </a:rPr>
              <a:t>and divides into </a:t>
            </a:r>
            <a:r>
              <a:rPr lang="en-US" b="1" dirty="0">
                <a:latin typeface="Candara" pitchFamily="34" charset="0"/>
              </a:rPr>
              <a:t>ascending</a:t>
            </a:r>
            <a:r>
              <a:rPr lang="en-US" dirty="0">
                <a:latin typeface="Candara" pitchFamily="34" charset="0"/>
              </a:rPr>
              <a:t> and </a:t>
            </a:r>
            <a:r>
              <a:rPr lang="en-US" b="1" dirty="0">
                <a:latin typeface="Candara" pitchFamily="34" charset="0"/>
              </a:rPr>
              <a:t>descending </a:t>
            </a:r>
            <a:r>
              <a:rPr lang="en-US" dirty="0">
                <a:latin typeface="Candara" pitchFamily="34" charset="0"/>
              </a:rPr>
              <a:t>branches.</a:t>
            </a:r>
          </a:p>
          <a:p>
            <a:endParaRPr lang="en-US" dirty="0">
              <a:latin typeface="Candara" pitchFamily="34" charset="0"/>
            </a:endParaRPr>
          </a:p>
          <a:p>
            <a:r>
              <a:rPr lang="en-US" b="1" dirty="0">
                <a:latin typeface="Candara" pitchFamily="34" charset="0"/>
              </a:rPr>
              <a:t>4. The ileocolic artery </a:t>
            </a:r>
            <a:r>
              <a:rPr lang="en-US" dirty="0">
                <a:latin typeface="Candara" pitchFamily="34" charset="0"/>
              </a:rPr>
              <a:t>It gives rise to a </a:t>
            </a:r>
            <a:r>
              <a:rPr lang="en-US" b="1" dirty="0">
                <a:latin typeface="Candara" pitchFamily="34" charset="0"/>
              </a:rPr>
              <a:t>superior branch </a:t>
            </a:r>
            <a:r>
              <a:rPr lang="en-US" dirty="0">
                <a:latin typeface="Candara" pitchFamily="34" charset="0"/>
              </a:rPr>
              <a:t>that anastomoses with the </a:t>
            </a:r>
            <a:r>
              <a:rPr lang="en-US" b="1" dirty="0">
                <a:latin typeface="Candara" pitchFamily="34" charset="0"/>
              </a:rPr>
              <a:t>right colic artery </a:t>
            </a:r>
            <a:r>
              <a:rPr lang="en-US" dirty="0">
                <a:latin typeface="Candara" pitchFamily="34" charset="0"/>
              </a:rPr>
              <a:t>and an </a:t>
            </a:r>
            <a:r>
              <a:rPr lang="en-US" b="1" dirty="0">
                <a:latin typeface="Candara" pitchFamily="34" charset="0"/>
              </a:rPr>
              <a:t>inferior branch </a:t>
            </a:r>
            <a:r>
              <a:rPr lang="en-US" dirty="0">
                <a:latin typeface="Candara" pitchFamily="34" charset="0"/>
              </a:rPr>
              <a:t>that anastomoses with the </a:t>
            </a:r>
            <a:r>
              <a:rPr lang="en-US" b="1" dirty="0">
                <a:latin typeface="Candara" pitchFamily="34" charset="0"/>
              </a:rPr>
              <a:t>end of the superior mesenteric artery</a:t>
            </a:r>
            <a:r>
              <a:rPr lang="en-US" dirty="0">
                <a:latin typeface="Candara" pitchFamily="34" charset="0"/>
              </a:rPr>
              <a:t>. </a:t>
            </a:r>
          </a:p>
          <a:p>
            <a:r>
              <a:rPr lang="en-US" b="1" dirty="0">
                <a:latin typeface="Candara" pitchFamily="34" charset="0"/>
              </a:rPr>
              <a:t>The inferior branch  of  the ileocolic artery gives rise to: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latin typeface="Candara" pitchFamily="34" charset="0"/>
              </a:rPr>
              <a:t>The anterior and posterior cecal arteries 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latin typeface="Candara" pitchFamily="34" charset="0"/>
              </a:rPr>
              <a:t>The appendicular artery is a branch of the posterior cecal artery</a:t>
            </a:r>
            <a:r>
              <a:rPr lang="en-US" dirty="0">
                <a:latin typeface="Candara" pitchFamily="34" charset="0"/>
              </a:rPr>
              <a:t> </a:t>
            </a:r>
            <a:endParaRPr lang="ar-IQ" dirty="0">
              <a:latin typeface="Candara" pitchFamily="34" charset="0"/>
            </a:endParaRPr>
          </a:p>
          <a:p>
            <a:endParaRPr lang="en-US" dirty="0">
              <a:latin typeface="Candara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b="1" dirty="0">
              <a:latin typeface="Candara" pitchFamily="34" charset="0"/>
            </a:endParaRPr>
          </a:p>
          <a:p>
            <a:pPr marL="342900" indent="-342900">
              <a:buAutoNum type="arabicPeriod"/>
            </a:pPr>
            <a:endParaRPr lang="en-US" b="1" dirty="0">
              <a:latin typeface="Candar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02894" y="62429"/>
            <a:ext cx="439415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Superior Mesenteric Artery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15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0" y="63404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7" t="20370" r="26666" b="11481"/>
          <a:stretch/>
        </p:blipFill>
        <p:spPr>
          <a:xfrm>
            <a:off x="516836" y="685800"/>
            <a:ext cx="81103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32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44510" t="7292" r="27379" b="17708"/>
          <a:stretch>
            <a:fillRect/>
          </a:stretch>
        </p:blipFill>
        <p:spPr bwMode="auto">
          <a:xfrm>
            <a:off x="2895600" y="175887"/>
            <a:ext cx="4572000" cy="6172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376548"/>
            <a:ext cx="2895600" cy="365125"/>
          </a:xfrm>
        </p:spPr>
        <p:txBody>
          <a:bodyPr/>
          <a:lstStyle/>
          <a:p>
            <a:r>
              <a:rPr lang="en-US" b="1" dirty="0" err="1">
                <a:solidFill>
                  <a:srgbClr val="1606EA"/>
                </a:solidFill>
              </a:rPr>
              <a:t>Dr</a:t>
            </a:r>
            <a:r>
              <a:rPr lang="en-US" b="1" dirty="0">
                <a:solidFill>
                  <a:srgbClr val="1606EA"/>
                </a:solidFill>
              </a:rPr>
              <a:t> Amal Albtoosh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18</a:t>
            </a:fld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24578" name="Picture 2" descr="Image result for The appendicular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83131"/>
            <a:ext cx="6477000" cy="5066270"/>
          </a:xfrm>
          <a:prstGeom prst="rect">
            <a:avLst/>
          </a:prstGeom>
          <a:noFill/>
          <a:ln w="7620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259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itchFamily="34" charset="0"/>
              </a:rPr>
              <a:t> 5. The Jejunal and Ileal branches </a:t>
            </a:r>
            <a:r>
              <a:rPr lang="en-US" sz="2400" dirty="0">
                <a:latin typeface="Candara" pitchFamily="34" charset="0"/>
              </a:rPr>
              <a:t>are </a:t>
            </a:r>
            <a:r>
              <a:rPr lang="en-US" sz="2400" b="1" dirty="0">
                <a:latin typeface="Candara" pitchFamily="34" charset="0"/>
              </a:rPr>
              <a:t>12 to 15 </a:t>
            </a:r>
            <a:r>
              <a:rPr lang="en-US" sz="2400" dirty="0">
                <a:latin typeface="Candara" pitchFamily="34" charset="0"/>
              </a:rPr>
              <a:t>in number and arise from the </a:t>
            </a:r>
            <a:r>
              <a:rPr lang="en-US" sz="2400" b="1" dirty="0">
                <a:latin typeface="Candara" pitchFamily="34" charset="0"/>
              </a:rPr>
              <a:t>left side of the superior mesenteric artery</a:t>
            </a:r>
          </a:p>
          <a:p>
            <a:pPr algn="l"/>
            <a:r>
              <a:rPr lang="en-US" sz="2400" dirty="0">
                <a:latin typeface="Candara" pitchFamily="34" charset="0"/>
              </a:rPr>
              <a:t>Each artery divides into </a:t>
            </a:r>
            <a:r>
              <a:rPr lang="en-US" sz="2400" b="1" dirty="0">
                <a:latin typeface="Candara" pitchFamily="34" charset="0"/>
              </a:rPr>
              <a:t>two vessels</a:t>
            </a:r>
            <a:r>
              <a:rPr lang="en-US" sz="2400" dirty="0">
                <a:latin typeface="Candara" pitchFamily="34" charset="0"/>
              </a:rPr>
              <a:t>, which unite with adjacent branches to form a </a:t>
            </a:r>
            <a:r>
              <a:rPr lang="en-US" sz="2400" b="1" dirty="0">
                <a:latin typeface="Candara" pitchFamily="34" charset="0"/>
              </a:rPr>
              <a:t>series of arcades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81400" y="6354514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23554" name="Picture 2" descr="Image result for The Jejunal and Ileal bran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008" y="1524000"/>
            <a:ext cx="6252991" cy="4321519"/>
          </a:xfrm>
          <a:prstGeom prst="rect">
            <a:avLst/>
          </a:prstGeom>
          <a:noFill/>
          <a:ln w="7620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970"/>
            <a:ext cx="9144000" cy="47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6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152400"/>
            <a:ext cx="4822154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dara" pitchFamily="34" charset="0"/>
              </a:rPr>
              <a:t>Inferior Mesenteric Artery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8600" y="1676400"/>
            <a:ext cx="3733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ndara" pitchFamily="34" charset="0"/>
              </a:rPr>
              <a:t>Supplies the </a:t>
            </a:r>
            <a:r>
              <a:rPr lang="en-US" sz="2000" b="1" dirty="0">
                <a:latin typeface="Candara" pitchFamily="34" charset="0"/>
              </a:rPr>
              <a:t>distal third </a:t>
            </a:r>
            <a:r>
              <a:rPr lang="en-US" sz="2000" dirty="0">
                <a:latin typeface="Candara" pitchFamily="34" charset="0"/>
              </a:rPr>
              <a:t>of the </a:t>
            </a:r>
            <a:r>
              <a:rPr lang="en-US" sz="2000" b="1" dirty="0">
                <a:latin typeface="Candara" pitchFamily="34" charset="0"/>
              </a:rPr>
              <a:t>transverse colon</a:t>
            </a:r>
            <a:r>
              <a:rPr lang="en-US" sz="2000" dirty="0">
                <a:latin typeface="Candara" pitchFamily="34" charset="0"/>
              </a:rPr>
              <a:t>, the </a:t>
            </a:r>
            <a:r>
              <a:rPr lang="en-US" sz="2000" b="1" dirty="0">
                <a:latin typeface="Candara" pitchFamily="34" charset="0"/>
              </a:rPr>
              <a:t>left colic flexure</a:t>
            </a:r>
            <a:r>
              <a:rPr lang="en-US" sz="2000" dirty="0">
                <a:latin typeface="Candara" pitchFamily="34" charset="0"/>
              </a:rPr>
              <a:t>, the </a:t>
            </a:r>
            <a:r>
              <a:rPr lang="en-US" sz="2000" b="1" dirty="0">
                <a:latin typeface="Candara" pitchFamily="34" charset="0"/>
              </a:rPr>
              <a:t>descending colon</a:t>
            </a:r>
            <a:r>
              <a:rPr lang="en-US" sz="2000" dirty="0">
                <a:latin typeface="Candara" pitchFamily="34" charset="0"/>
              </a:rPr>
              <a:t>, the </a:t>
            </a:r>
            <a:r>
              <a:rPr lang="en-US" sz="2000" b="1" dirty="0">
                <a:latin typeface="Candara" pitchFamily="34" charset="0"/>
              </a:rPr>
              <a:t>sigmoid colon</a:t>
            </a:r>
            <a:r>
              <a:rPr lang="en-US" sz="2000" dirty="0">
                <a:latin typeface="Candara" pitchFamily="34" charset="0"/>
              </a:rPr>
              <a:t>, the </a:t>
            </a:r>
            <a:r>
              <a:rPr lang="en-US" sz="2000" b="1" dirty="0">
                <a:latin typeface="Candara" pitchFamily="34" charset="0"/>
              </a:rPr>
              <a:t>rectum</a:t>
            </a:r>
            <a:r>
              <a:rPr lang="en-US" sz="2000" dirty="0">
                <a:latin typeface="Candara" pitchFamily="34" charset="0"/>
              </a:rPr>
              <a:t>, and the upper </a:t>
            </a:r>
            <a:r>
              <a:rPr lang="en-US" sz="2000" b="1" dirty="0">
                <a:latin typeface="Candara" pitchFamily="34" charset="0"/>
              </a:rPr>
              <a:t>half of the anal canal</a:t>
            </a:r>
            <a:r>
              <a:rPr lang="en-US" sz="2000" dirty="0">
                <a:latin typeface="Candara" pitchFamily="34" charset="0"/>
              </a:rPr>
              <a:t>. </a:t>
            </a:r>
          </a:p>
          <a:p>
            <a:pPr algn="l"/>
            <a:endParaRPr lang="en-US" sz="2000" dirty="0">
              <a:latin typeface="Candara" pitchFamily="34" charset="0"/>
            </a:endParaRPr>
          </a:p>
          <a:p>
            <a:pPr algn="l"/>
            <a:r>
              <a:rPr lang="en-US" sz="2000" dirty="0">
                <a:latin typeface="Candara" pitchFamily="34" charset="0"/>
              </a:rPr>
              <a:t>It arises from the </a:t>
            </a:r>
            <a:r>
              <a:rPr lang="en-US" sz="2000" b="1" dirty="0">
                <a:latin typeface="Candara" pitchFamily="34" charset="0"/>
              </a:rPr>
              <a:t>abdominal aorta about 1.5 in. (3.8 cm) above its bifurcation </a:t>
            </a:r>
            <a:r>
              <a:rPr lang="en-US" sz="2000" dirty="0">
                <a:latin typeface="Candara" pitchFamily="34" charset="0"/>
              </a:rPr>
              <a:t>. </a:t>
            </a:r>
          </a:p>
          <a:p>
            <a:pPr algn="l"/>
            <a:endParaRPr lang="en-US" sz="2000" dirty="0">
              <a:latin typeface="Candara" pitchFamily="34" charset="0"/>
            </a:endParaRPr>
          </a:p>
          <a:p>
            <a:pPr algn="l"/>
            <a:r>
              <a:rPr lang="en-US" sz="2000" dirty="0">
                <a:latin typeface="Candara" pitchFamily="34" charset="0"/>
              </a:rPr>
              <a:t>The artery runs downward becomes the </a:t>
            </a:r>
            <a:r>
              <a:rPr lang="en-US" sz="2000" b="1" dirty="0">
                <a:latin typeface="Candara" pitchFamily="34" charset="0"/>
              </a:rPr>
              <a:t>superior rectal artery</a:t>
            </a:r>
            <a:endParaRPr lang="ar-IQ" sz="2000" b="1" dirty="0">
              <a:latin typeface="Candar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2" t="24815" r="27501" b="4445"/>
          <a:stretch/>
        </p:blipFill>
        <p:spPr>
          <a:xfrm>
            <a:off x="4191000" y="1905000"/>
            <a:ext cx="4724400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22" y="990600"/>
            <a:ext cx="6658555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91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04800" y="737175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Candara" pitchFamily="34" charset="0"/>
              </a:rPr>
              <a:t>Branches</a:t>
            </a:r>
          </a:p>
          <a:p>
            <a:pPr algn="l" rtl="0"/>
            <a:r>
              <a:rPr lang="en-US" sz="2400" b="1" dirty="0">
                <a:latin typeface="Candara" pitchFamily="34" charset="0"/>
              </a:rPr>
              <a:t> 1. The left colic artery </a:t>
            </a:r>
            <a:r>
              <a:rPr lang="en-US" sz="2400" dirty="0">
                <a:latin typeface="Candara" pitchFamily="34" charset="0"/>
              </a:rPr>
              <a:t>runs upward and to the left and supplies the </a:t>
            </a:r>
            <a:r>
              <a:rPr lang="en-US" sz="2400" b="1" dirty="0">
                <a:latin typeface="Candara" pitchFamily="34" charset="0"/>
              </a:rPr>
              <a:t>distal third of the transverse colon</a:t>
            </a:r>
            <a:r>
              <a:rPr lang="en-US" sz="2400" dirty="0">
                <a:latin typeface="Candara" pitchFamily="34" charset="0"/>
              </a:rPr>
              <a:t>, the </a:t>
            </a:r>
            <a:r>
              <a:rPr lang="en-US" sz="2400" b="1" dirty="0">
                <a:latin typeface="Candara" pitchFamily="34" charset="0"/>
              </a:rPr>
              <a:t>left colic flexure</a:t>
            </a:r>
            <a:r>
              <a:rPr lang="en-US" sz="2400" dirty="0">
                <a:latin typeface="Candara" pitchFamily="34" charset="0"/>
              </a:rPr>
              <a:t>, and the </a:t>
            </a:r>
            <a:r>
              <a:rPr lang="en-US" sz="2400" b="1" dirty="0">
                <a:latin typeface="Candara" pitchFamily="34" charset="0"/>
              </a:rPr>
              <a:t>upper part of the descending colon. </a:t>
            </a:r>
            <a:r>
              <a:rPr lang="en-US" sz="2400" dirty="0">
                <a:latin typeface="Candara" pitchFamily="34" charset="0"/>
              </a:rPr>
              <a:t>It divides into </a:t>
            </a:r>
            <a:r>
              <a:rPr lang="en-US" sz="2400" b="1" dirty="0">
                <a:latin typeface="Candara" pitchFamily="34" charset="0"/>
              </a:rPr>
              <a:t>ascending</a:t>
            </a:r>
            <a:r>
              <a:rPr lang="en-US" sz="2400" dirty="0">
                <a:latin typeface="Candara" pitchFamily="34" charset="0"/>
              </a:rPr>
              <a:t> and </a:t>
            </a:r>
            <a:r>
              <a:rPr lang="en-US" sz="2400" b="1" dirty="0">
                <a:latin typeface="Candara" pitchFamily="34" charset="0"/>
              </a:rPr>
              <a:t>descending </a:t>
            </a:r>
            <a:r>
              <a:rPr lang="en-US" sz="2400" dirty="0">
                <a:latin typeface="Candara" pitchFamily="34" charset="0"/>
              </a:rPr>
              <a:t>branches.</a:t>
            </a:r>
          </a:p>
          <a:p>
            <a:pPr algn="l" rtl="0"/>
            <a:endParaRPr lang="en-US" sz="2400" dirty="0">
              <a:latin typeface="Candara" pitchFamily="34" charset="0"/>
            </a:endParaRPr>
          </a:p>
          <a:p>
            <a:pPr algn="l" rtl="0"/>
            <a:r>
              <a:rPr lang="en-US" sz="2400" b="1" dirty="0">
                <a:latin typeface="Candara" pitchFamily="34" charset="0"/>
              </a:rPr>
              <a:t>2. The sigmoid arteries </a:t>
            </a:r>
            <a:r>
              <a:rPr lang="en-US" sz="2400" dirty="0">
                <a:latin typeface="Candara" pitchFamily="34" charset="0"/>
              </a:rPr>
              <a:t>are two or three in number and supply </a:t>
            </a:r>
            <a:r>
              <a:rPr lang="en-US" sz="2400" b="1" dirty="0">
                <a:latin typeface="Candara" pitchFamily="34" charset="0"/>
              </a:rPr>
              <a:t>the descending </a:t>
            </a:r>
            <a:r>
              <a:rPr lang="en-US" sz="2400" dirty="0">
                <a:latin typeface="Candara" pitchFamily="34" charset="0"/>
              </a:rPr>
              <a:t>and </a:t>
            </a:r>
            <a:r>
              <a:rPr lang="en-US" sz="2400" b="1" dirty="0">
                <a:latin typeface="Candara" pitchFamily="34" charset="0"/>
              </a:rPr>
              <a:t>sigmoid colon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3. The superior rectal artery </a:t>
            </a:r>
            <a:r>
              <a:rPr lang="en-US" sz="2400" dirty="0">
                <a:latin typeface="Candara" pitchFamily="34" charset="0"/>
              </a:rPr>
              <a:t>is a continuation of the </a:t>
            </a:r>
            <a:r>
              <a:rPr lang="en-US" sz="2400" b="1" dirty="0">
                <a:latin typeface="Candara" pitchFamily="34" charset="0"/>
              </a:rPr>
              <a:t>inferior mesenteric artery </a:t>
            </a:r>
            <a:r>
              <a:rPr lang="en-US" sz="2400" dirty="0">
                <a:latin typeface="Candara" pitchFamily="34" charset="0"/>
              </a:rPr>
              <a:t>It descends into the pelvis behind the rectum.</a:t>
            </a:r>
          </a:p>
          <a:p>
            <a:endParaRPr lang="en-US" sz="2400" dirty="0">
              <a:latin typeface="Candara" pitchFamily="34" charset="0"/>
            </a:endParaRPr>
          </a:p>
          <a:p>
            <a:r>
              <a:rPr lang="en-US" sz="2400" dirty="0">
                <a:latin typeface="Candara" pitchFamily="34" charset="0"/>
              </a:rPr>
              <a:t> The artery supplies </a:t>
            </a:r>
            <a:r>
              <a:rPr lang="en-US" sz="2400" b="1" dirty="0">
                <a:latin typeface="Candara" pitchFamily="34" charset="0"/>
              </a:rPr>
              <a:t>the rectum </a:t>
            </a:r>
            <a:r>
              <a:rPr lang="en-US" sz="2400" dirty="0">
                <a:latin typeface="Candara" pitchFamily="34" charset="0"/>
              </a:rPr>
              <a:t>and </a:t>
            </a:r>
            <a:r>
              <a:rPr lang="en-US" sz="2400" b="1" dirty="0">
                <a:latin typeface="Candara" pitchFamily="34" charset="0"/>
              </a:rPr>
              <a:t>upper half of the anal canal </a:t>
            </a:r>
            <a:r>
              <a:rPr lang="en-US" sz="2400" dirty="0">
                <a:latin typeface="Candara" pitchFamily="34" charset="0"/>
              </a:rPr>
              <a:t>and anastomoses with the </a:t>
            </a:r>
            <a:r>
              <a:rPr lang="en-US" sz="2400" b="1" dirty="0">
                <a:latin typeface="Candara" pitchFamily="34" charset="0"/>
              </a:rPr>
              <a:t>middle rectal </a:t>
            </a:r>
            <a:r>
              <a:rPr lang="en-US" sz="2400" dirty="0">
                <a:latin typeface="Candara" pitchFamily="34" charset="0"/>
              </a:rPr>
              <a:t>and </a:t>
            </a:r>
            <a:r>
              <a:rPr lang="en-US" sz="2400" b="1" dirty="0">
                <a:latin typeface="Candara" pitchFamily="34" charset="0"/>
              </a:rPr>
              <a:t>inferior rectal arteries</a:t>
            </a:r>
            <a:endParaRPr lang="ar-IQ" sz="2400" b="1" dirty="0">
              <a:latin typeface="Candara" pitchFamily="34" charset="0"/>
            </a:endParaRPr>
          </a:p>
          <a:p>
            <a:pPr algn="l" rtl="0"/>
            <a:endParaRPr lang="en-US" sz="2400" b="1" dirty="0">
              <a:latin typeface="Candar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52400" y="152400"/>
            <a:ext cx="4822154" cy="584775"/>
          </a:xfrm>
          <a:prstGeom prst="rect">
            <a:avLst/>
          </a:prstGeom>
          <a:ln w="76200"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dara" pitchFamily="34" charset="0"/>
              </a:rPr>
              <a:t>Inferior Mesenteric Artery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23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20482" name="Picture 2" descr="Image result for The superior rectal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706" y="396277"/>
            <a:ext cx="5631693" cy="5960073"/>
          </a:xfrm>
          <a:prstGeom prst="rect">
            <a:avLst/>
          </a:prstGeom>
          <a:noFill/>
          <a:ln w="7620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2234148"/>
            <a:ext cx="3124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This begins at </a:t>
            </a:r>
            <a:r>
              <a:rPr lang="en-US" sz="2400" b="1" dirty="0">
                <a:latin typeface="Candara" pitchFamily="34" charset="0"/>
              </a:rPr>
              <a:t>the ileocecal junction, </a:t>
            </a:r>
            <a:r>
              <a:rPr lang="en-US" sz="2400" dirty="0">
                <a:latin typeface="Candara" pitchFamily="34" charset="0"/>
              </a:rPr>
              <a:t>where it anastomoses with </a:t>
            </a:r>
            <a:r>
              <a:rPr lang="en-US" sz="2400" b="1" dirty="0">
                <a:latin typeface="Candara" pitchFamily="34" charset="0"/>
              </a:rPr>
              <a:t>the ileal branches </a:t>
            </a:r>
            <a:r>
              <a:rPr lang="en-US" sz="2400" dirty="0">
                <a:latin typeface="Candara" pitchFamily="34" charset="0"/>
              </a:rPr>
              <a:t>of the superior mesenteric artery, and it ends where it anastomoses less freely with </a:t>
            </a:r>
            <a:r>
              <a:rPr lang="en-US" sz="2400" b="1" dirty="0">
                <a:latin typeface="Candara" pitchFamily="34" charset="0"/>
              </a:rPr>
              <a:t>the superior rectal artery.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52400"/>
            <a:ext cx="2986715" cy="584775"/>
          </a:xfrm>
          <a:prstGeom prst="rect">
            <a:avLst/>
          </a:prstGeom>
          <a:ln w="76200"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ndara" pitchFamily="34" charset="0"/>
              </a:rPr>
              <a:t>Marginal Artery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6548" y="6393338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24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9458" name="AutoShape 2" descr="Image result for Marginal Art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Image result for Marginal Art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https://qph.fs.quoracdn.net/main-qimg-5bad72ed06244e9c87ff75cc71056579-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588" y="1752600"/>
            <a:ext cx="5877012" cy="4727794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52400" y="7620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Candara" pitchFamily="34" charset="0"/>
              </a:rPr>
              <a:t>The anastomosis of </a:t>
            </a:r>
            <a:r>
              <a:rPr lang="en-US" sz="2400" b="1" u="sng" dirty="0">
                <a:latin typeface="Candara" pitchFamily="34" charset="0"/>
              </a:rPr>
              <a:t>the colic arteries </a:t>
            </a:r>
            <a:r>
              <a:rPr lang="en-US" sz="2400" dirty="0">
                <a:latin typeface="Candara" pitchFamily="34" charset="0"/>
              </a:rPr>
              <a:t>around the concave margin of the large intestine forms a single arterial trunk called the </a:t>
            </a:r>
            <a:r>
              <a:rPr lang="en-US" sz="2400" b="1" dirty="0">
                <a:latin typeface="Candara" pitchFamily="34" charset="0"/>
              </a:rPr>
              <a:t>marginal artery</a:t>
            </a:r>
            <a:r>
              <a:rPr lang="en-US" sz="2400" dirty="0">
                <a:latin typeface="Candara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8049" y="1295400"/>
            <a:ext cx="3810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The portal vein  drains blood from the abdominal part of the gastrointestinal tract </a:t>
            </a:r>
            <a:r>
              <a:rPr lang="en-US" sz="2400" b="1" dirty="0">
                <a:latin typeface="Candara" pitchFamily="34" charset="0"/>
              </a:rPr>
              <a:t>from: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 the lower third of the esophagus </a:t>
            </a:r>
          </a:p>
          <a:p>
            <a:pPr algn="l"/>
            <a:r>
              <a:rPr lang="en-US" sz="2400" dirty="0">
                <a:latin typeface="Candara" pitchFamily="34" charset="0"/>
              </a:rPr>
              <a:t>To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halfway down the anal canal</a:t>
            </a:r>
            <a:r>
              <a:rPr lang="en-US" sz="2400" dirty="0">
                <a:latin typeface="Candara" pitchFamily="34" charset="0"/>
              </a:rPr>
              <a:t>; it also drains blood from the </a:t>
            </a:r>
            <a:r>
              <a:rPr lang="en-US" sz="2400" b="1" dirty="0">
                <a:latin typeface="Candara" pitchFamily="34" charset="0"/>
              </a:rPr>
              <a:t>spleen</a:t>
            </a:r>
            <a:r>
              <a:rPr lang="en-US" sz="2400" dirty="0">
                <a:latin typeface="Candara" pitchFamily="34" charset="0"/>
              </a:rPr>
              <a:t>, </a:t>
            </a:r>
            <a:r>
              <a:rPr lang="en-US" sz="2400" b="1" dirty="0">
                <a:latin typeface="Candara" pitchFamily="34" charset="0"/>
              </a:rPr>
              <a:t>pancreas</a:t>
            </a:r>
            <a:r>
              <a:rPr lang="en-US" sz="2400" dirty="0">
                <a:latin typeface="Candara" pitchFamily="34" charset="0"/>
              </a:rPr>
              <a:t>, and </a:t>
            </a:r>
            <a:r>
              <a:rPr lang="en-US" sz="2400" b="1" dirty="0">
                <a:latin typeface="Candara" pitchFamily="34" charset="0"/>
              </a:rPr>
              <a:t>gallbladder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04800" y="143108"/>
            <a:ext cx="5845318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ndara" pitchFamily="34" charset="0"/>
              </a:rPr>
              <a:t>Portal Vein (Hepatic Portal Vein)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7500" r="22070" b="6250"/>
          <a:stretch>
            <a:fillRect/>
          </a:stretch>
        </p:blipFill>
        <p:spPr bwMode="auto">
          <a:xfrm>
            <a:off x="3962400" y="1066800"/>
            <a:ext cx="4953000" cy="5695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6674" y="639762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25</a:t>
            </a:fld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B6B5C9-BE23-4C39-92DF-62F5C1B96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33887F-5725-499E-8BC5-19BEFD54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51F68D6-DC6F-411C-AC90-625926C1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37141AF-5F53-4F17-BC2C-4CD50626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مستطيل 4">
            <a:extLst>
              <a:ext uri="{FF2B5EF4-FFF2-40B4-BE49-F238E27FC236}">
                <a16:creationId xmlns:a16="http://schemas.microsoft.com/office/drawing/2014/main" id="{206DDBA8-3626-4B5B-A59B-029211D68843}"/>
              </a:ext>
            </a:extLst>
          </p:cNvPr>
          <p:cNvSpPr/>
          <p:nvPr/>
        </p:nvSpPr>
        <p:spPr>
          <a:xfrm>
            <a:off x="664368" y="1828800"/>
            <a:ext cx="2812390" cy="430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The portal vein enters the liver and breaks up into </a:t>
            </a:r>
            <a:r>
              <a:rPr lang="en-US" sz="2800" b="1" dirty="0">
                <a:solidFill>
                  <a:schemeClr val="tx1">
                    <a:alpha val="60000"/>
                  </a:schemeClr>
                </a:solidFill>
              </a:rPr>
              <a:t>sinusoids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, from which blood passes into the </a:t>
            </a:r>
            <a:r>
              <a:rPr lang="en-US" sz="2800" b="1" dirty="0">
                <a:solidFill>
                  <a:schemeClr val="tx1">
                    <a:alpha val="60000"/>
                  </a:schemeClr>
                </a:solidFill>
              </a:rPr>
              <a:t>hepatic veins 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that join the </a:t>
            </a:r>
            <a:r>
              <a:rPr lang="en-US" sz="2800" b="1" dirty="0">
                <a:solidFill>
                  <a:schemeClr val="tx1">
                    <a:alpha val="60000"/>
                  </a:schemeClr>
                </a:solidFill>
              </a:rPr>
              <a:t>inferior vena cava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26EF2-5E74-4F94-97EE-3BEBFA451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9" r="2037" b="1"/>
          <a:stretch/>
        </p:blipFill>
        <p:spPr>
          <a:xfrm>
            <a:off x="3868615" y="643469"/>
            <a:ext cx="4792079" cy="557106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A0A500-35BD-4510-9A4F-B3263AF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7704" y="6375679"/>
            <a:ext cx="30861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Dr Amal Albtoosh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CBE8FC-E32B-47A2-A1EE-D9831563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11097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6F15528-21DE-4FAA-801E-634DDDAF4B2B}" type="slidenum">
              <a:rPr lang="en-US">
                <a:solidFill>
                  <a:schemeClr val="tx1">
                    <a:alpha val="6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schemeClr val="tx1">
                  <a:alpha val="6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5489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28600" y="762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Candara" pitchFamily="34" charset="0"/>
              </a:rPr>
              <a:t>The portal vein is about 2 in. </a:t>
            </a:r>
            <a:r>
              <a:rPr lang="en-US" sz="2400" b="1" dirty="0">
                <a:latin typeface="Candara" pitchFamily="34" charset="0"/>
              </a:rPr>
              <a:t>(5-8cm) </a:t>
            </a:r>
            <a:r>
              <a:rPr lang="en-US" sz="2400" dirty="0">
                <a:latin typeface="Candara" pitchFamily="34" charset="0"/>
              </a:rPr>
              <a:t>long and is formed behind the </a:t>
            </a:r>
            <a:r>
              <a:rPr lang="en-US" sz="2400" b="1" dirty="0">
                <a:latin typeface="Candara" pitchFamily="34" charset="0"/>
              </a:rPr>
              <a:t>neck of the pancreas </a:t>
            </a:r>
            <a:r>
              <a:rPr lang="en-US" sz="2400" dirty="0">
                <a:latin typeface="Candara" pitchFamily="34" charset="0"/>
              </a:rPr>
              <a:t>by the union of </a:t>
            </a:r>
            <a:r>
              <a:rPr lang="en-US" sz="2400" b="1" dirty="0">
                <a:latin typeface="Candara" pitchFamily="34" charset="0"/>
              </a:rPr>
              <a:t>the</a:t>
            </a: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superior mesenteric and splenic veins.</a:t>
            </a:r>
            <a:r>
              <a:rPr lang="en-US" sz="2400" dirty="0">
                <a:latin typeface="Candara" pitchFamily="34" charset="0"/>
              </a:rPr>
              <a:t> </a:t>
            </a:r>
            <a:endParaRPr lang="ar-IQ" sz="2400" dirty="0"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5625" r="23242" b="21250"/>
          <a:stretch>
            <a:fillRect/>
          </a:stretch>
        </p:blipFill>
        <p:spPr bwMode="auto">
          <a:xfrm>
            <a:off x="1600199" y="2057400"/>
            <a:ext cx="7251877" cy="427674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 Amal Albtoosh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228600" y="152400"/>
            <a:ext cx="5845318" cy="584775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Candara" pitchFamily="34" charset="0"/>
              </a:rPr>
              <a:t>Portal Vein (Hepatic Portal Vein)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09685"/>
            <a:ext cx="350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dirty="0">
                <a:latin typeface="Candara" pitchFamily="34" charset="0"/>
              </a:rPr>
              <a:t>It ascends to the right, behind the </a:t>
            </a:r>
            <a:r>
              <a:rPr lang="en-US" sz="2400" b="1" dirty="0">
                <a:latin typeface="Candara" pitchFamily="34" charset="0"/>
              </a:rPr>
              <a:t>first part of the duodenum</a:t>
            </a:r>
            <a:r>
              <a:rPr lang="en-US" sz="2400" dirty="0">
                <a:latin typeface="Candara" pitchFamily="34" charset="0"/>
              </a:rPr>
              <a:t>, and enters the lesser omentum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75212" y="3005118"/>
            <a:ext cx="5563588" cy="3090882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5312" r="31836" b="28437"/>
          <a:stretch>
            <a:fillRect/>
          </a:stretch>
        </p:blipFill>
        <p:spPr bwMode="auto">
          <a:xfrm>
            <a:off x="5867400" y="3067029"/>
            <a:ext cx="3100409" cy="2952771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28</a:t>
            </a:fld>
            <a:endParaRPr lang="en-US" b="1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1524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152400" y="101025"/>
            <a:ext cx="5845318" cy="584775"/>
          </a:xfrm>
          <a:prstGeom prst="rect">
            <a:avLst/>
          </a:prstGeom>
          <a:ln w="76200"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Portal Vein (Hepatic Portal Vein)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1000" y="8382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>
                <a:latin typeface="Candara" pitchFamily="34" charset="0"/>
              </a:rPr>
              <a:t>It then runs upward in front of the opening into the lesser sac to </a:t>
            </a:r>
            <a:r>
              <a:rPr lang="en-US" sz="2400" b="1" dirty="0">
                <a:solidFill>
                  <a:srgbClr val="7030A0"/>
                </a:solidFill>
                <a:latin typeface="Candara" pitchFamily="34" charset="0"/>
              </a:rPr>
              <a:t>the porta hepatis</a:t>
            </a:r>
            <a:r>
              <a:rPr lang="en-US" sz="2400" b="1" dirty="0">
                <a:latin typeface="Candara" pitchFamily="34" charset="0"/>
              </a:rPr>
              <a:t>,</a:t>
            </a:r>
            <a:r>
              <a:rPr lang="en-US" sz="2400" dirty="0">
                <a:latin typeface="Candara" pitchFamily="34" charset="0"/>
              </a:rPr>
              <a:t> where it divides into </a:t>
            </a:r>
            <a:r>
              <a:rPr lang="en-US" sz="2400" b="1" dirty="0">
                <a:solidFill>
                  <a:srgbClr val="1606EA"/>
                </a:solidFill>
                <a:latin typeface="Candara" pitchFamily="34" charset="0"/>
              </a:rPr>
              <a:t>right</a:t>
            </a:r>
            <a:r>
              <a:rPr lang="en-US" sz="2400" dirty="0">
                <a:latin typeface="Candara" pitchFamily="34" charset="0"/>
              </a:rPr>
              <a:t> and </a:t>
            </a:r>
            <a:r>
              <a:rPr lang="en-US" sz="2400" b="1" dirty="0">
                <a:solidFill>
                  <a:srgbClr val="1606EA"/>
                </a:solidFill>
                <a:latin typeface="Candara" pitchFamily="34" charset="0"/>
              </a:rPr>
              <a:t>left</a:t>
            </a:r>
            <a:r>
              <a:rPr lang="en-US" sz="2400" dirty="0">
                <a:latin typeface="Candara" pitchFamily="34" charset="0"/>
              </a:rPr>
              <a:t> terminal branches</a:t>
            </a:r>
            <a:endParaRPr lang="ar-IQ" sz="2400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28534" y="1466671"/>
            <a:ext cx="3452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Candara" pitchFamily="34" charset="0"/>
              </a:rPr>
              <a:t>The tributaries of the portal vein are the 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   </a:t>
            </a:r>
            <a:r>
              <a:rPr lang="en-US" sz="2400" b="1" dirty="0">
                <a:latin typeface="Candara" pitchFamily="34" charset="0"/>
              </a:rPr>
              <a:t>splenic vein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  superior mesenteric vein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left gastric vein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right gastric vein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cystic veins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paraumbilical vein</a:t>
            </a:r>
            <a:r>
              <a:rPr lang="en-US" sz="2400" dirty="0">
                <a:latin typeface="Candara" pitchFamily="34" charset="0"/>
              </a:rPr>
              <a:t>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833735"/>
            <a:ext cx="5246373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4572000" y="1566445"/>
            <a:ext cx="4267200" cy="450621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152400" y="101025"/>
            <a:ext cx="5845318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606EA"/>
                </a:solidFill>
                <a:latin typeface="Candara" pitchFamily="34" charset="0"/>
              </a:rPr>
              <a:t>Portal Vein (Hepatic Portal Vein)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72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49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13740" y="2368854"/>
            <a:ext cx="38010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1606EA"/>
                </a:solidFill>
                <a:latin typeface="Candara" pitchFamily="34" charset="0"/>
              </a:rPr>
              <a:t>Splenic vein</a:t>
            </a:r>
            <a:r>
              <a:rPr lang="en-US" sz="2400" dirty="0">
                <a:latin typeface="Candara" pitchFamily="34" charset="0"/>
              </a:rPr>
              <a:t>:</a:t>
            </a:r>
          </a:p>
          <a:p>
            <a:pPr algn="l"/>
            <a:r>
              <a:rPr lang="en-US" sz="2400" b="1" dirty="0">
                <a:latin typeface="Candara" pitchFamily="34" charset="0"/>
              </a:rPr>
              <a:t>It receives the </a:t>
            </a:r>
            <a:r>
              <a:rPr lang="en-US" sz="2400" dirty="0">
                <a:latin typeface="Candara" pitchFamily="34" charset="0"/>
              </a:rPr>
              <a:t>: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Short gastric</a:t>
            </a:r>
            <a:endParaRPr lang="en-US" sz="2400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left gastroepiploic</a:t>
            </a:r>
            <a:endParaRPr lang="en-US" sz="2400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inferior mesenteric</a:t>
            </a:r>
            <a:endParaRPr lang="en-US" sz="2400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pancreatic veins</a:t>
            </a:r>
            <a:endParaRPr lang="ar-IQ" sz="2400" dirty="0">
              <a:latin typeface="Candara" pitchFamily="34" charset="0"/>
            </a:endParaRPr>
          </a:p>
          <a:p>
            <a:pPr algn="l"/>
            <a:r>
              <a:rPr lang="en-US" sz="2400" dirty="0">
                <a:latin typeface="Candara" pitchFamily="34" charset="0"/>
              </a:rPr>
              <a:t>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4076700" y="2047015"/>
            <a:ext cx="4953000" cy="335758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Tributaries of the Portal Vein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914400"/>
            <a:ext cx="3429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Inferior mesenteric vein</a:t>
            </a:r>
            <a:r>
              <a:rPr lang="en-US" sz="2400" dirty="0">
                <a:latin typeface="Candara" pitchFamily="34" charset="0"/>
              </a:rPr>
              <a:t>: This vein ascends on the posterior abdominal wall and joins </a:t>
            </a:r>
            <a:r>
              <a:rPr lang="en-US" sz="2400" b="1" dirty="0">
                <a:latin typeface="Candara" pitchFamily="34" charset="0"/>
              </a:rPr>
              <a:t>the splenic vein </a:t>
            </a:r>
            <a:r>
              <a:rPr lang="en-US" sz="2400" dirty="0">
                <a:latin typeface="Candara" pitchFamily="34" charset="0"/>
              </a:rPr>
              <a:t>behind the </a:t>
            </a:r>
            <a:r>
              <a:rPr lang="en-US" sz="2400" b="1" dirty="0">
                <a:latin typeface="Candara" pitchFamily="34" charset="0"/>
              </a:rPr>
              <a:t>body of the pancreas </a:t>
            </a:r>
            <a:endParaRPr lang="en-US" sz="2400" dirty="0">
              <a:latin typeface="Candara" pitchFamily="34" charset="0"/>
            </a:endParaRP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/>
            <a:r>
              <a:rPr lang="en-US" sz="2400" dirty="0">
                <a:latin typeface="Candara" pitchFamily="34" charset="0"/>
              </a:rPr>
              <a:t> It receives </a:t>
            </a:r>
            <a:r>
              <a:rPr lang="en-US" sz="2400" b="1" dirty="0">
                <a:latin typeface="Candara" pitchFamily="34" charset="0"/>
              </a:rPr>
              <a:t>the superior rectal veins</a:t>
            </a:r>
            <a:r>
              <a:rPr lang="en-US" sz="2400" dirty="0">
                <a:latin typeface="Candara" pitchFamily="34" charset="0"/>
              </a:rPr>
              <a:t>, the </a:t>
            </a:r>
            <a:r>
              <a:rPr lang="en-US" sz="2400" b="1" dirty="0">
                <a:latin typeface="Candara" pitchFamily="34" charset="0"/>
              </a:rPr>
              <a:t>sigmoid veins</a:t>
            </a:r>
            <a:r>
              <a:rPr lang="en-US" sz="2400" dirty="0">
                <a:latin typeface="Candara" pitchFamily="34" charset="0"/>
              </a:rPr>
              <a:t>, and the </a:t>
            </a:r>
            <a:r>
              <a:rPr lang="en-US" sz="2400" b="1" dirty="0">
                <a:latin typeface="Candara" pitchFamily="34" charset="0"/>
              </a:rPr>
              <a:t>left colic vein</a:t>
            </a:r>
            <a:r>
              <a:rPr lang="en-US" sz="2400" dirty="0">
                <a:latin typeface="Candara" pitchFamily="34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31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Tributaries of the Portal Vein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34554" t="13542" r="18594" b="11458"/>
          <a:stretch>
            <a:fillRect/>
          </a:stretch>
        </p:blipFill>
        <p:spPr bwMode="auto">
          <a:xfrm>
            <a:off x="3572933" y="1143000"/>
            <a:ext cx="5418667" cy="487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15937" r="30859" b="32500"/>
          <a:stretch>
            <a:fillRect/>
          </a:stretch>
        </p:blipFill>
        <p:spPr bwMode="auto">
          <a:xfrm>
            <a:off x="3919794" y="2012901"/>
            <a:ext cx="5246373" cy="426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 Amal Albtoosh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Tributaries of the Portal Vein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1778060"/>
            <a:ext cx="350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itchFamily="34" charset="0"/>
              </a:rPr>
              <a:t>Superior mesenteric vein It receives :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</a:t>
            </a: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 err="1">
                <a:latin typeface="Candara" pitchFamily="34" charset="0"/>
              </a:rPr>
              <a:t>jejunal</a:t>
            </a:r>
            <a:r>
              <a:rPr lang="en-US" sz="2400" b="1" dirty="0">
                <a:latin typeface="Candara" pitchFamily="34" charset="0"/>
              </a:rPr>
              <a:t>,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 </a:t>
            </a:r>
            <a:r>
              <a:rPr lang="en-US" sz="2400" b="1" dirty="0" err="1">
                <a:latin typeface="Candara" pitchFamily="34" charset="0"/>
              </a:rPr>
              <a:t>ileal</a:t>
            </a:r>
            <a:r>
              <a:rPr lang="en-US" sz="2400" b="1" dirty="0">
                <a:latin typeface="Candara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 </a:t>
            </a:r>
            <a:r>
              <a:rPr lang="en-US" sz="2400" b="1" dirty="0" err="1">
                <a:latin typeface="Candara" pitchFamily="34" charset="0"/>
              </a:rPr>
              <a:t>ileocolic</a:t>
            </a:r>
            <a:r>
              <a:rPr lang="en-US" sz="2400" b="1" dirty="0">
                <a:latin typeface="Candara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 right colic,  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 middle colic,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 inferior pancreaticoduodenal, and    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itchFamily="34" charset="0"/>
              </a:rPr>
              <a:t>The right gastroepiploic veins</a:t>
            </a:r>
            <a:endParaRPr lang="ar-IQ" sz="2400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" y="914400"/>
            <a:ext cx="392909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>
                <a:latin typeface="Candara" pitchFamily="34" charset="0"/>
              </a:rPr>
              <a:t>Left gastric vein</a:t>
            </a:r>
            <a:r>
              <a:rPr lang="en-US" sz="2400" b="1" dirty="0">
                <a:latin typeface="Candara" pitchFamily="34" charset="0"/>
              </a:rPr>
              <a:t>: </a:t>
            </a:r>
            <a:r>
              <a:rPr lang="en-US" sz="2400" dirty="0">
                <a:latin typeface="Candara" pitchFamily="34" charset="0"/>
              </a:rPr>
              <a:t>This vein drains </a:t>
            </a:r>
            <a:r>
              <a:rPr lang="en-US" sz="2400" b="1" dirty="0">
                <a:latin typeface="Candara" pitchFamily="34" charset="0"/>
              </a:rPr>
              <a:t>the left portion of the lesser curvature</a:t>
            </a:r>
            <a:r>
              <a:rPr lang="en-US" sz="2400" dirty="0">
                <a:latin typeface="Candara" pitchFamily="34" charset="0"/>
              </a:rPr>
              <a:t> of the stomach and the </a:t>
            </a:r>
            <a:r>
              <a:rPr lang="en-US" sz="2400" b="1" dirty="0">
                <a:latin typeface="Candara" pitchFamily="34" charset="0"/>
              </a:rPr>
              <a:t>distal part of the esophagus</a:t>
            </a:r>
            <a:r>
              <a:rPr lang="en-US" sz="2400" dirty="0">
                <a:latin typeface="Candara" pitchFamily="34" charset="0"/>
              </a:rPr>
              <a:t>. It </a:t>
            </a:r>
            <a:r>
              <a:rPr lang="en-US" sz="2400" b="1" dirty="0">
                <a:latin typeface="Candara" pitchFamily="34" charset="0"/>
              </a:rPr>
              <a:t>opens directly </a:t>
            </a:r>
            <a:r>
              <a:rPr lang="en-US" sz="2400" dirty="0">
                <a:latin typeface="Candara" pitchFamily="34" charset="0"/>
              </a:rPr>
              <a:t>into the </a:t>
            </a:r>
            <a:r>
              <a:rPr lang="en-US" sz="2400" b="1" dirty="0">
                <a:latin typeface="Candara" pitchFamily="34" charset="0"/>
              </a:rPr>
              <a:t>portal vein</a:t>
            </a: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dirty="0">
                <a:latin typeface="Candara" pitchFamily="34" charset="0"/>
              </a:rPr>
              <a:t>Right gastric vein:</a:t>
            </a:r>
            <a:r>
              <a:rPr lang="en-US" sz="2400" dirty="0">
                <a:latin typeface="Candara" pitchFamily="34" charset="0"/>
              </a:rPr>
              <a:t> This vein drains the </a:t>
            </a:r>
            <a:r>
              <a:rPr lang="en-US" sz="2400" b="1" dirty="0">
                <a:latin typeface="Candara" pitchFamily="34" charset="0"/>
              </a:rPr>
              <a:t>right portion of the lesser curvature</a:t>
            </a:r>
            <a:r>
              <a:rPr lang="en-US" sz="2400" dirty="0">
                <a:latin typeface="Candara" pitchFamily="34" charset="0"/>
              </a:rPr>
              <a:t> of the stomach and </a:t>
            </a:r>
            <a:r>
              <a:rPr lang="en-US" sz="2400" b="1" dirty="0">
                <a:latin typeface="Candara" pitchFamily="34" charset="0"/>
              </a:rPr>
              <a:t>drains directly </a:t>
            </a:r>
            <a:r>
              <a:rPr lang="en-US" sz="2400" dirty="0">
                <a:latin typeface="Candara" pitchFamily="34" charset="0"/>
              </a:rPr>
              <a:t>into the </a:t>
            </a:r>
            <a:r>
              <a:rPr lang="en-US" sz="2400" b="1" dirty="0">
                <a:latin typeface="Candara" pitchFamily="34" charset="0"/>
              </a:rPr>
              <a:t>portal vein 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070" b="7187"/>
          <a:stretch>
            <a:fillRect/>
          </a:stretch>
        </p:blipFill>
        <p:spPr bwMode="auto">
          <a:xfrm>
            <a:off x="4343400" y="1000092"/>
            <a:ext cx="4599910" cy="471490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33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Tributaries of the Portal Vein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1295400"/>
            <a:ext cx="3124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ndara" pitchFamily="34" charset="0"/>
              </a:rPr>
              <a:t>Cystic veins</a:t>
            </a:r>
            <a:r>
              <a:rPr lang="en-US" sz="2400" dirty="0">
                <a:latin typeface="Candara" pitchFamily="34" charset="0"/>
              </a:rPr>
              <a:t>: These veins either </a:t>
            </a:r>
            <a:r>
              <a:rPr lang="en-US" sz="2400" b="1" dirty="0">
                <a:latin typeface="Candara" pitchFamily="34" charset="0"/>
              </a:rPr>
              <a:t>drain the gallbladder</a:t>
            </a:r>
            <a:r>
              <a:rPr lang="en-US" sz="2400" dirty="0">
                <a:latin typeface="Candara" pitchFamily="34" charset="0"/>
              </a:rPr>
              <a:t> directly into the liver or join </a:t>
            </a:r>
            <a:r>
              <a:rPr lang="en-US" sz="2400" b="1" dirty="0">
                <a:latin typeface="Candara" pitchFamily="34" charset="0"/>
              </a:rPr>
              <a:t>the portal vein</a:t>
            </a:r>
            <a:endParaRPr lang="ar-IQ" sz="2400" b="1" dirty="0"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5937" r="30859" b="32500"/>
          <a:stretch>
            <a:fillRect/>
          </a:stretch>
        </p:blipFill>
        <p:spPr bwMode="auto">
          <a:xfrm>
            <a:off x="3124200" y="1143000"/>
            <a:ext cx="5803669" cy="4495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34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Tributaries of the Portal Vein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2844" y="124265"/>
            <a:ext cx="8772556" cy="954107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ndara" pitchFamily="34" charset="0"/>
              </a:rPr>
              <a:t>HEPATIC PORTAL VEIN AND PORTAL-SYSTEMIC ANASTOMOSES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267200" y="1296579"/>
            <a:ext cx="4665574" cy="540902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1219200"/>
            <a:ext cx="38576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Portal-systemic anastomoses</a:t>
            </a:r>
            <a:r>
              <a:rPr lang="en-US" sz="2400" dirty="0"/>
              <a:t>, in which the </a:t>
            </a:r>
            <a:r>
              <a:rPr lang="en-US" sz="2400" b="1" dirty="0"/>
              <a:t>portal venous system </a:t>
            </a:r>
            <a:r>
              <a:rPr lang="en-US" sz="2400" dirty="0"/>
              <a:t>communicates with the </a:t>
            </a:r>
            <a:r>
              <a:rPr lang="en-US" sz="2400" b="1" dirty="0"/>
              <a:t>systemic venous system</a:t>
            </a:r>
            <a:r>
              <a:rPr lang="en-US" sz="2400" dirty="0"/>
              <a:t>, are formed in </a:t>
            </a:r>
            <a:r>
              <a:rPr lang="en-US" sz="2400" b="1" dirty="0"/>
              <a:t>the submucosa of :</a:t>
            </a:r>
          </a:p>
          <a:p>
            <a:pPr algn="l"/>
            <a:endParaRPr lang="en-US" sz="2400" b="1" dirty="0"/>
          </a:p>
          <a:p>
            <a:pPr algn="l">
              <a:buFont typeface="Wingdings" pitchFamily="2" charset="2"/>
              <a:buChar char="ü"/>
            </a:pPr>
            <a:r>
              <a:rPr lang="en-US" sz="2400" b="1" dirty="0"/>
              <a:t>The inferior esophagus,</a:t>
            </a:r>
            <a:r>
              <a:rPr lang="en-US" sz="2400" dirty="0"/>
              <a:t>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/>
              <a:t>The</a:t>
            </a:r>
            <a:r>
              <a:rPr lang="en-US" sz="2400" dirty="0"/>
              <a:t> </a:t>
            </a:r>
            <a:r>
              <a:rPr lang="en-US" sz="2400" b="1" dirty="0"/>
              <a:t>submucosa of the anal canal</a:t>
            </a:r>
            <a:endParaRPr lang="en-US" sz="2400" dirty="0"/>
          </a:p>
          <a:p>
            <a:pPr algn="l">
              <a:buFont typeface="Wingdings" pitchFamily="2" charset="2"/>
              <a:buChar char="ü"/>
            </a:pPr>
            <a:r>
              <a:rPr lang="en-US" sz="2400" b="1" dirty="0"/>
              <a:t>The paraumbilical region,</a:t>
            </a:r>
            <a:r>
              <a:rPr lang="en-US" sz="2400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9200" y="6172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35</a:t>
            </a:fld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137821"/>
            <a:ext cx="434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u="sng" dirty="0">
                <a:latin typeface="Candara" pitchFamily="34" charset="0"/>
              </a:rPr>
              <a:t>At the lower third of the esophagus</a:t>
            </a:r>
            <a:r>
              <a:rPr lang="en-US" sz="2400" dirty="0">
                <a:latin typeface="Candara" pitchFamily="34" charset="0"/>
              </a:rPr>
              <a:t>, the esophageal branches of the </a:t>
            </a:r>
            <a:r>
              <a:rPr lang="en-US" sz="2400" b="1" dirty="0">
                <a:latin typeface="Candara" pitchFamily="34" charset="0"/>
              </a:rPr>
              <a:t>left gastric vein (portal tributary) </a:t>
            </a:r>
            <a:r>
              <a:rPr lang="en-US" sz="2400" dirty="0">
                <a:latin typeface="Candara" pitchFamily="34" charset="0"/>
              </a:rPr>
              <a:t>anastomose with the esophageal veins draining </a:t>
            </a:r>
            <a:r>
              <a:rPr lang="en-US" sz="2400" b="1" dirty="0">
                <a:latin typeface="Candara" pitchFamily="34" charset="0"/>
              </a:rPr>
              <a:t>the middle third </a:t>
            </a:r>
            <a:r>
              <a:rPr lang="en-US" sz="2400" dirty="0">
                <a:latin typeface="Candara" pitchFamily="34" charset="0"/>
              </a:rPr>
              <a:t>of the esophagus into </a:t>
            </a:r>
            <a:r>
              <a:rPr lang="en-US" sz="2400" b="1" dirty="0">
                <a:latin typeface="Candara" pitchFamily="34" charset="0"/>
              </a:rPr>
              <a:t>the azygos veins (systemic tributary).</a:t>
            </a:r>
          </a:p>
          <a:p>
            <a:pPr algn="l"/>
            <a:endParaRPr lang="en-US" sz="2400" b="1" dirty="0">
              <a:latin typeface="Candara" pitchFamily="34" charset="0"/>
            </a:endParaRPr>
          </a:p>
          <a:p>
            <a:pPr algn="l"/>
            <a:r>
              <a:rPr lang="en-US" sz="2400" b="1" u="sng" dirty="0">
                <a:latin typeface="Candara" pitchFamily="34" charset="0"/>
              </a:rPr>
              <a:t>Halfway down the anal canal,</a:t>
            </a:r>
            <a:r>
              <a:rPr lang="en-US" sz="2400" dirty="0">
                <a:latin typeface="Candara" pitchFamily="34" charset="0"/>
              </a:rPr>
              <a:t> the </a:t>
            </a:r>
            <a:r>
              <a:rPr lang="en-US" sz="2400" b="1" dirty="0">
                <a:latin typeface="Candara" pitchFamily="34" charset="0"/>
              </a:rPr>
              <a:t>superior rectal veins </a:t>
            </a:r>
            <a:r>
              <a:rPr lang="en-US" sz="2400" dirty="0">
                <a:latin typeface="Candara" pitchFamily="34" charset="0"/>
              </a:rPr>
              <a:t>(</a:t>
            </a:r>
            <a:r>
              <a:rPr lang="en-US" sz="2400" b="1" dirty="0">
                <a:latin typeface="Candara" pitchFamily="34" charset="0"/>
              </a:rPr>
              <a:t>portal tributary)</a:t>
            </a:r>
            <a:r>
              <a:rPr lang="en-US" sz="2400" dirty="0">
                <a:latin typeface="Candara" pitchFamily="34" charset="0"/>
              </a:rPr>
              <a:t> anastomose with the </a:t>
            </a:r>
            <a:r>
              <a:rPr lang="en-US" sz="2400" b="1" dirty="0">
                <a:latin typeface="Candara" pitchFamily="34" charset="0"/>
              </a:rPr>
              <a:t>middle and inferior rectal veins (systemic tributaries),</a:t>
            </a:r>
            <a:r>
              <a:rPr lang="en-US" sz="2400" dirty="0">
                <a:latin typeface="Candara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09478" y="141982"/>
            <a:ext cx="8501122" cy="954107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andara" pitchFamily="34" charset="0"/>
              </a:rPr>
              <a:t>HEPATIC PORTAL VEIN AND PORTAL-SYSTEMIC ANASTOMOSES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33CC33"/>
                </a:solidFill>
              </a:rPr>
              <a:pPr/>
              <a:t>36</a:t>
            </a:fld>
            <a:endParaRPr lang="en-US" b="1" dirty="0">
              <a:solidFill>
                <a:srgbClr val="33CC3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33CC33"/>
                </a:solidFill>
              </a:rPr>
              <a:t>Dr Amal Albtoosh</a:t>
            </a:r>
            <a:endParaRPr lang="en-US" b="1" dirty="0">
              <a:solidFill>
                <a:srgbClr val="33CC33"/>
              </a:solidFill>
            </a:endParaRPr>
          </a:p>
        </p:txBody>
      </p:sp>
      <p:pic>
        <p:nvPicPr>
          <p:cNvPr id="8" name="Picture 3" descr="Image result for Portosystemic anastomoses Between the rectal veins, the inferior and middle veins draining into the IV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19200"/>
            <a:ext cx="4656329" cy="5029200"/>
          </a:xfrm>
          <a:prstGeom prst="rect">
            <a:avLst/>
          </a:prstGeom>
          <a:noFill/>
          <a:ln w="7620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061621"/>
            <a:ext cx="464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The paraumbilical veins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connect the left branch of the portal vein with the superficial veins of the anterior abdominal wall (systemic tributaries). </a:t>
            </a:r>
          </a:p>
          <a:p>
            <a:pPr algn="l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itchFamily="34" charset="0"/>
            </a:endParaRPr>
          </a:p>
          <a:p>
            <a:pPr algn="l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itchFamily="34" charset="0"/>
              </a:rPr>
              <a:t>The paraumbilical veins travel in the falciform ligament and accompany the ligamentum teres.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5782"/>
            <a:ext cx="7924800" cy="954107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ndara" pitchFamily="34" charset="0"/>
              </a:rPr>
              <a:t>HEPATIC PORTAL VEIN AND PORTAL-SYSTEMIC ANASTOMOSES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670792" y="1315282"/>
            <a:ext cx="4320808" cy="500931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81400" y="6492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1606EA"/>
                </a:solidFill>
              </a:rPr>
              <a:t>Dr Amal Albtoosh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28600" y="321122"/>
            <a:ext cx="79248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itchFamily="34" charset="0"/>
              </a:rPr>
              <a:t>Arterial Supply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The celiac artery </a:t>
            </a:r>
            <a:r>
              <a:rPr lang="en-US" sz="2400" dirty="0">
                <a:latin typeface="Candara" pitchFamily="34" charset="0"/>
              </a:rPr>
              <a:t>is the artery of </a:t>
            </a:r>
            <a:r>
              <a:rPr lang="en-US" sz="2400" b="1" dirty="0">
                <a:latin typeface="Candara" pitchFamily="34" charset="0"/>
              </a:rPr>
              <a:t>the</a:t>
            </a: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b="1" dirty="0">
                <a:latin typeface="Candara" pitchFamily="34" charset="0"/>
              </a:rPr>
              <a:t>foregut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it</a:t>
            </a:r>
            <a:r>
              <a:rPr lang="en-US" sz="2400" dirty="0">
                <a:latin typeface="Candara" pitchFamily="34" charset="0"/>
              </a:rPr>
              <a:t> supplies the gastrointestinal tract from</a:t>
            </a:r>
            <a:r>
              <a:rPr lang="en-US" sz="2400" b="1" dirty="0">
                <a:latin typeface="Candara" pitchFamily="34" charset="0"/>
              </a:rPr>
              <a:t> the lower one third of the </a:t>
            </a:r>
            <a:r>
              <a:rPr lang="en-US" sz="2400" b="1" dirty="0" err="1">
                <a:latin typeface="Candara" pitchFamily="34" charset="0"/>
              </a:rPr>
              <a:t>oesophagus</a:t>
            </a:r>
            <a:r>
              <a:rPr lang="en-US" sz="2400" dirty="0">
                <a:latin typeface="Candara" pitchFamily="34" charset="0"/>
              </a:rPr>
              <a:t> down as far as </a:t>
            </a:r>
            <a:r>
              <a:rPr lang="en-US" sz="2400" b="1" dirty="0">
                <a:latin typeface="Candara" pitchFamily="34" charset="0"/>
              </a:rPr>
              <a:t>the middle of the second part of the duodenum</a:t>
            </a:r>
            <a:endParaRPr lang="en-US" sz="2400" dirty="0">
              <a:latin typeface="Candara" pitchFamily="34" charset="0"/>
            </a:endParaRPr>
          </a:p>
          <a:p>
            <a:pPr algn="l"/>
            <a:endParaRPr lang="en-US" sz="2400" b="1" dirty="0">
              <a:latin typeface="Candara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b="1" dirty="0">
                <a:latin typeface="Candara" pitchFamily="34" charset="0"/>
              </a:rPr>
              <a:t>The superior mesenteric artery </a:t>
            </a:r>
            <a:r>
              <a:rPr lang="en-US" sz="2400" dirty="0">
                <a:latin typeface="Candara" pitchFamily="34" charset="0"/>
              </a:rPr>
              <a:t>is the artery of </a:t>
            </a:r>
            <a:r>
              <a:rPr lang="en-US" sz="2400" b="1" dirty="0">
                <a:latin typeface="Candara" pitchFamily="34" charset="0"/>
              </a:rPr>
              <a:t>the midgut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latin typeface="Candara" pitchFamily="34" charset="0"/>
              </a:rPr>
              <a:t>It </a:t>
            </a:r>
            <a:r>
              <a:rPr lang="en-US" sz="2400" dirty="0">
                <a:latin typeface="Candara" pitchFamily="34" charset="0"/>
              </a:rPr>
              <a:t>and supplies the gastrointestinal tract from </a:t>
            </a:r>
            <a:r>
              <a:rPr lang="en-US" sz="2400" b="1" dirty="0">
                <a:latin typeface="Candara" pitchFamily="34" charset="0"/>
              </a:rPr>
              <a:t>the middle of the second part of the duodenum </a:t>
            </a:r>
            <a:r>
              <a:rPr lang="en-US" sz="2400" dirty="0">
                <a:latin typeface="Candara" pitchFamily="34" charset="0"/>
              </a:rPr>
              <a:t>as far as </a:t>
            </a:r>
            <a:r>
              <a:rPr lang="en-US" sz="2400" b="1" dirty="0">
                <a:latin typeface="Candara" pitchFamily="34" charset="0"/>
              </a:rPr>
              <a:t>the distal one third of the transverse colon</a:t>
            </a:r>
            <a:r>
              <a:rPr lang="en-US" sz="2400" dirty="0">
                <a:latin typeface="Candara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The inferior mesenteric artery </a:t>
            </a:r>
            <a:r>
              <a:rPr lang="en-US" sz="2400" dirty="0">
                <a:latin typeface="Candara" pitchFamily="34" charset="0"/>
              </a:rPr>
              <a:t>is the artery of </a:t>
            </a:r>
            <a:r>
              <a:rPr lang="en-US" sz="2400" b="1" dirty="0">
                <a:latin typeface="Candara" pitchFamily="34" charset="0"/>
              </a:rPr>
              <a:t>the hindgut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It </a:t>
            </a:r>
            <a:r>
              <a:rPr lang="en-US" sz="2400" dirty="0">
                <a:latin typeface="Candara" pitchFamily="34" charset="0"/>
              </a:rPr>
              <a:t>supplies the large intestine from the </a:t>
            </a:r>
            <a:r>
              <a:rPr lang="en-US" sz="2400" b="1" dirty="0">
                <a:latin typeface="Candara" pitchFamily="34" charset="0"/>
              </a:rPr>
              <a:t>distal one third of the transverse colon </a:t>
            </a:r>
            <a:r>
              <a:rPr lang="en-US" sz="2400" dirty="0">
                <a:latin typeface="Candara" pitchFamily="34" charset="0"/>
              </a:rPr>
              <a:t>to </a:t>
            </a:r>
            <a:r>
              <a:rPr lang="en-US" sz="2400" b="1" dirty="0">
                <a:latin typeface="Candara" pitchFamily="34" charset="0"/>
              </a:rPr>
              <a:t>halfway down the anal canal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400" b="1" dirty="0">
              <a:latin typeface="Candar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4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Dr Amal Albtoosh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70637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5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406442"/>
            <a:ext cx="2895600" cy="365125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Dr</a:t>
            </a:r>
            <a:r>
              <a:rPr lang="en-US" b="1" dirty="0">
                <a:solidFill>
                  <a:srgbClr val="0070C0"/>
                </a:solidFill>
              </a:rPr>
              <a:t> Amal Albtoosh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164"/>
            <a:ext cx="9144000" cy="53756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762000"/>
            <a:ext cx="434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itchFamily="34" charset="0"/>
              </a:rPr>
              <a:t>Celiac Artery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>
                <a:latin typeface="Candara" pitchFamily="34" charset="0"/>
              </a:rPr>
              <a:t>Arises from the commencement of the </a:t>
            </a:r>
            <a:r>
              <a:rPr lang="en-US" sz="2400" b="1" dirty="0">
                <a:latin typeface="Candara" pitchFamily="34" charset="0"/>
              </a:rPr>
              <a:t>abdominal aorta </a:t>
            </a:r>
            <a:r>
              <a:rPr lang="en-US" sz="2400" dirty="0">
                <a:latin typeface="Candara" pitchFamily="34" charset="0"/>
              </a:rPr>
              <a:t>at the </a:t>
            </a:r>
            <a:r>
              <a:rPr lang="en-US" sz="2400" b="1" dirty="0">
                <a:latin typeface="Candara" pitchFamily="34" charset="0"/>
              </a:rPr>
              <a:t>level of the </a:t>
            </a:r>
            <a:r>
              <a:rPr lang="en-US" sz="2400" b="1" u="sng" dirty="0">
                <a:latin typeface="Candara" pitchFamily="34" charset="0"/>
              </a:rPr>
              <a:t>12th thoracic vertebra</a:t>
            </a:r>
            <a:r>
              <a:rPr lang="en-US" sz="2400" u="sng" dirty="0">
                <a:latin typeface="Candara" pitchFamily="34" charset="0"/>
              </a:rPr>
              <a:t> </a:t>
            </a: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>
                <a:latin typeface="Candara" pitchFamily="34" charset="0"/>
              </a:rPr>
              <a:t>It is lies behind the </a:t>
            </a:r>
            <a:r>
              <a:rPr lang="en-US" sz="2400" b="1" dirty="0">
                <a:latin typeface="Candara" pitchFamily="34" charset="0"/>
              </a:rPr>
              <a:t>lesser sac of peritoneum. </a:t>
            </a:r>
          </a:p>
          <a:p>
            <a:pPr algn="l"/>
            <a:endParaRPr lang="en-US" sz="2400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>
                <a:latin typeface="Candara" pitchFamily="34" charset="0"/>
              </a:rPr>
              <a:t>It has three terminal branches: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The left gastric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Splenic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>
                <a:latin typeface="Candara" pitchFamily="34" charset="0"/>
              </a:rPr>
              <a:t>Hepatic arteries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228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6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Dr Amal Albtoosh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012239"/>
            <a:ext cx="46482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152400"/>
            <a:ext cx="25146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Celiac Artery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762000"/>
            <a:ext cx="4953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Left Gastric Artery</a:t>
            </a:r>
          </a:p>
          <a:p>
            <a:pPr algn="l"/>
            <a:r>
              <a:rPr lang="en-US" dirty="0">
                <a:latin typeface="Candara" pitchFamily="34" charset="0"/>
              </a:rPr>
              <a:t>Runs to </a:t>
            </a:r>
            <a:r>
              <a:rPr lang="en-US" b="1" dirty="0">
                <a:latin typeface="Candara" pitchFamily="34" charset="0"/>
              </a:rPr>
              <a:t>the cardiac end of the stomach</a:t>
            </a:r>
            <a:r>
              <a:rPr lang="en-US" dirty="0">
                <a:latin typeface="Candara" pitchFamily="34" charset="0"/>
              </a:rPr>
              <a:t>, gives off a </a:t>
            </a:r>
            <a:r>
              <a:rPr lang="en-US" b="1" dirty="0">
                <a:latin typeface="Candara" pitchFamily="34" charset="0"/>
              </a:rPr>
              <a:t>few esophageal branches</a:t>
            </a:r>
            <a:r>
              <a:rPr lang="en-US" dirty="0">
                <a:latin typeface="Candara" pitchFamily="34" charset="0"/>
              </a:rPr>
              <a:t>, then turns to the right along </a:t>
            </a:r>
            <a:r>
              <a:rPr lang="en-US" b="1" dirty="0">
                <a:latin typeface="Candara" pitchFamily="34" charset="0"/>
              </a:rPr>
              <a:t>the lesser curvature of the stomach</a:t>
            </a:r>
            <a:r>
              <a:rPr lang="en-US" dirty="0">
                <a:latin typeface="Candara" pitchFamily="34" charset="0"/>
              </a:rPr>
              <a:t>.  It anastomoses with the </a:t>
            </a:r>
            <a:r>
              <a:rPr lang="en-US" b="1" dirty="0">
                <a:latin typeface="Candara" pitchFamily="34" charset="0"/>
              </a:rPr>
              <a:t>right gastric artery.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Splenic Artery</a:t>
            </a:r>
          </a:p>
          <a:p>
            <a:r>
              <a:rPr lang="en-US" dirty="0">
                <a:latin typeface="Candara" pitchFamily="34" charset="0"/>
              </a:rPr>
              <a:t>Runs to the left in a wavy course along </a:t>
            </a:r>
            <a:r>
              <a:rPr lang="en-US" b="1" dirty="0">
                <a:latin typeface="Candara" pitchFamily="34" charset="0"/>
              </a:rPr>
              <a:t>the upper border of the pancreas </a:t>
            </a:r>
            <a:r>
              <a:rPr lang="en-US" dirty="0">
                <a:latin typeface="Candara" pitchFamily="34" charset="0"/>
              </a:rPr>
              <a:t>and</a:t>
            </a:r>
            <a:r>
              <a:rPr lang="en-US" b="1" dirty="0">
                <a:latin typeface="Candara" pitchFamily="34" charset="0"/>
              </a:rPr>
              <a:t> behind the stomach</a:t>
            </a:r>
            <a:r>
              <a:rPr lang="en-US" dirty="0">
                <a:latin typeface="Candara" pitchFamily="34" charset="0"/>
              </a:rPr>
              <a:t>. </a:t>
            </a:r>
          </a:p>
          <a:p>
            <a:r>
              <a:rPr lang="en-US" dirty="0">
                <a:latin typeface="Candara" pitchFamily="34" charset="0"/>
              </a:rPr>
              <a:t>The artery enters </a:t>
            </a:r>
            <a:r>
              <a:rPr lang="en-US" b="1" dirty="0">
                <a:latin typeface="Candara" pitchFamily="34" charset="0"/>
              </a:rPr>
              <a:t>the </a:t>
            </a:r>
            <a:r>
              <a:rPr lang="en-US" b="1" dirty="0" err="1">
                <a:latin typeface="Candara" pitchFamily="34" charset="0"/>
              </a:rPr>
              <a:t>splenicorenal</a:t>
            </a:r>
            <a:r>
              <a:rPr lang="en-US" b="1" dirty="0">
                <a:latin typeface="Candara" pitchFamily="34" charset="0"/>
              </a:rPr>
              <a:t> ligament </a:t>
            </a:r>
            <a:r>
              <a:rPr lang="en-US" dirty="0">
                <a:latin typeface="Candara" pitchFamily="34" charset="0"/>
              </a:rPr>
              <a:t>and runs to the hilum of </a:t>
            </a:r>
            <a:r>
              <a:rPr lang="en-US" b="1" dirty="0">
                <a:latin typeface="Candara" pitchFamily="34" charset="0"/>
              </a:rPr>
              <a:t>the spleen </a:t>
            </a:r>
          </a:p>
          <a:p>
            <a:endParaRPr lang="ar-IQ" b="1" dirty="0">
              <a:latin typeface="Candar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Hepatic Artery</a:t>
            </a:r>
          </a:p>
          <a:p>
            <a:r>
              <a:rPr lang="en-US" b="1" dirty="0">
                <a:latin typeface="Candara" pitchFamily="34" charset="0"/>
              </a:rPr>
              <a:t>Ascends between the layers of the lesser omentum </a:t>
            </a:r>
          </a:p>
          <a:p>
            <a:r>
              <a:rPr lang="en-US" b="1" dirty="0">
                <a:latin typeface="Candara" pitchFamily="34" charset="0"/>
              </a:rPr>
              <a:t>It lies in front of the opening into the lesser sac and is placed to the left of the bile duct and in front of the portal vein.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ndara" pitchFamily="34" charset="0"/>
              </a:rPr>
              <a:t>At the </a:t>
            </a:r>
            <a:r>
              <a:rPr lang="en-US" b="1" dirty="0">
                <a:latin typeface="Candara" pitchFamily="34" charset="0"/>
              </a:rPr>
              <a:t>porta </a:t>
            </a:r>
            <a:r>
              <a:rPr lang="en-US" b="1" dirty="0" err="1">
                <a:latin typeface="Candara" pitchFamily="34" charset="0"/>
              </a:rPr>
              <a:t>hepatis</a:t>
            </a:r>
            <a:r>
              <a:rPr lang="en-US" dirty="0">
                <a:latin typeface="Candara" pitchFamily="34" charset="0"/>
              </a:rPr>
              <a:t> it divides into </a:t>
            </a:r>
            <a:r>
              <a:rPr lang="en-US" b="1" dirty="0">
                <a:latin typeface="Candara" pitchFamily="34" charset="0"/>
              </a:rPr>
              <a:t>right </a:t>
            </a:r>
            <a:r>
              <a:rPr lang="en-US" dirty="0">
                <a:latin typeface="Candara" pitchFamily="34" charset="0"/>
              </a:rPr>
              <a:t>and</a:t>
            </a:r>
            <a:r>
              <a:rPr lang="en-US" b="1" dirty="0">
                <a:latin typeface="Candara" pitchFamily="34" charset="0"/>
              </a:rPr>
              <a:t> left branches</a:t>
            </a:r>
            <a:r>
              <a:rPr lang="en-US" dirty="0">
                <a:latin typeface="Candara" pitchFamily="34" charset="0"/>
              </a:rPr>
              <a:t> to supply the corresponding lobes of the liver</a:t>
            </a:r>
          </a:p>
          <a:p>
            <a:endParaRPr lang="en-US" b="1" dirty="0">
              <a:latin typeface="Candara" pitchFamily="34" charset="0"/>
            </a:endParaRPr>
          </a:p>
          <a:p>
            <a:pPr algn="l"/>
            <a:endParaRPr lang="en-US" b="1" dirty="0">
              <a:latin typeface="Candara" pitchFamily="34" charset="0"/>
            </a:endParaRPr>
          </a:p>
          <a:p>
            <a:pPr algn="l"/>
            <a:endParaRPr lang="en-US" sz="2400" dirty="0">
              <a:latin typeface="Candar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94203" y="6492875"/>
            <a:ext cx="2895600" cy="365125"/>
          </a:xfrm>
        </p:spPr>
        <p:txBody>
          <a:bodyPr/>
          <a:lstStyle/>
          <a:p>
            <a:r>
              <a:rPr lang="en-US" b="1" dirty="0" err="1">
                <a:solidFill>
                  <a:srgbClr val="1606EA"/>
                </a:solidFill>
              </a:rPr>
              <a:t>Dr</a:t>
            </a:r>
            <a:r>
              <a:rPr lang="en-US" b="1" dirty="0">
                <a:solidFill>
                  <a:srgbClr val="1606EA"/>
                </a:solidFill>
              </a:rPr>
              <a:t> Amal Albtoosh</a:t>
            </a:r>
          </a:p>
        </p:txBody>
      </p:sp>
      <p:pic>
        <p:nvPicPr>
          <p:cNvPr id="1026" name="Picture 2" descr="JaypeeDigital | eBook R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3" y="1371600"/>
            <a:ext cx="36004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" y="262222"/>
            <a:ext cx="3505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itchFamily="34" charset="0"/>
              </a:rPr>
              <a:t>Branches of splenic Artery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Pancreatic branches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The left gastroepiploic artery </a:t>
            </a:r>
            <a:r>
              <a:rPr lang="en-US" sz="2400" dirty="0">
                <a:latin typeface="Candara" pitchFamily="34" charset="0"/>
              </a:rPr>
              <a:t>reaches </a:t>
            </a:r>
            <a:r>
              <a:rPr lang="en-US" sz="2400" b="1" dirty="0">
                <a:latin typeface="Candara" pitchFamily="34" charset="0"/>
              </a:rPr>
              <a:t>the greater curvature of the stomach </a:t>
            </a:r>
            <a:r>
              <a:rPr lang="en-US" sz="2400" dirty="0">
                <a:latin typeface="Candara" pitchFamily="34" charset="0"/>
              </a:rPr>
              <a:t>in </a:t>
            </a:r>
            <a:r>
              <a:rPr lang="en-US" sz="2400" b="1" dirty="0">
                <a:latin typeface="Candara" pitchFamily="34" charset="0"/>
              </a:rPr>
              <a:t>the gastrosplenic omentum</a:t>
            </a:r>
            <a:r>
              <a:rPr lang="en-US" sz="2400" dirty="0">
                <a:latin typeface="Candara" pitchFamily="34" charset="0"/>
              </a:rPr>
              <a:t>.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52400" y="3505200"/>
            <a:ext cx="304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latin typeface="Candara" pitchFamily="34" charset="0"/>
              </a:rPr>
              <a:t>The short gastric arteries</a:t>
            </a:r>
            <a:r>
              <a:rPr lang="en-US" sz="2400" dirty="0">
                <a:latin typeface="Candara" pitchFamily="34" charset="0"/>
              </a:rPr>
              <a:t>, </a:t>
            </a:r>
            <a:r>
              <a:rPr lang="en-US" sz="2400" b="1" dirty="0">
                <a:latin typeface="Candara" pitchFamily="34" charset="0"/>
              </a:rPr>
              <a:t>five</a:t>
            </a:r>
            <a:r>
              <a:rPr lang="en-US" sz="2400" dirty="0">
                <a:latin typeface="Candara" pitchFamily="34" charset="0"/>
              </a:rPr>
              <a:t> or </a:t>
            </a:r>
            <a:r>
              <a:rPr lang="en-US" sz="2400" b="1" dirty="0">
                <a:latin typeface="Candara" pitchFamily="34" charset="0"/>
              </a:rPr>
              <a:t>six</a:t>
            </a:r>
            <a:r>
              <a:rPr lang="en-US" sz="2400" dirty="0">
                <a:latin typeface="Candara" pitchFamily="34" charset="0"/>
              </a:rPr>
              <a:t> in number, arise from the end of the splenic artery and reach the </a:t>
            </a:r>
            <a:r>
              <a:rPr lang="en-US" sz="2400" b="1" dirty="0">
                <a:latin typeface="Candara" pitchFamily="34" charset="0"/>
              </a:rPr>
              <a:t>fundus of the stomach </a:t>
            </a:r>
            <a:r>
              <a:rPr lang="en-US" sz="2400" dirty="0">
                <a:latin typeface="Candara" pitchFamily="34" charset="0"/>
              </a:rPr>
              <a:t>in </a:t>
            </a:r>
            <a:r>
              <a:rPr lang="en-US" sz="2400" b="1" dirty="0">
                <a:latin typeface="Candara" pitchFamily="34" charset="0"/>
              </a:rPr>
              <a:t>the gastrosplenic omentum </a:t>
            </a:r>
            <a:endParaRPr lang="en-US" sz="2400" b="1" i="1" dirty="0">
              <a:latin typeface="Candara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981720" y="632460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8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65125"/>
          </a:xfrm>
        </p:spPr>
        <p:txBody>
          <a:bodyPr/>
          <a:lstStyle/>
          <a:p>
            <a:r>
              <a:rPr lang="en-US" b="1" dirty="0" err="1">
                <a:solidFill>
                  <a:srgbClr val="1606EA"/>
                </a:solidFill>
              </a:rPr>
              <a:t>Dr</a:t>
            </a:r>
            <a:r>
              <a:rPr lang="en-US" b="1" dirty="0">
                <a:solidFill>
                  <a:srgbClr val="1606EA"/>
                </a:solidFill>
              </a:rPr>
              <a:t> Amal Albtoosh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24000"/>
            <a:ext cx="5456393" cy="4200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 Amal Albtoosh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36" y="259248"/>
            <a:ext cx="520307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81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5" ma:contentTypeDescription="Create a new document." ma:contentTypeScope="" ma:versionID="bfb9ff1dc42cb6438ebae18e315d30fa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94bda5c4fc12ff3d900907d6cbd9878e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CA7F8A-6D04-4A55-A4BA-803B2A76C56B}"/>
</file>

<file path=customXml/itemProps2.xml><?xml version="1.0" encoding="utf-8"?>
<ds:datastoreItem xmlns:ds="http://schemas.openxmlformats.org/officeDocument/2006/customXml" ds:itemID="{376CD3E3-36AE-4089-87F9-23EE552A8F02}"/>
</file>

<file path=customXml/itemProps3.xml><?xml version="1.0" encoding="utf-8"?>
<ds:datastoreItem xmlns:ds="http://schemas.openxmlformats.org/officeDocument/2006/customXml" ds:itemID="{269A6693-A8CF-4CB0-BE6D-A113CF252FED}"/>
</file>

<file path=docProps/app.xml><?xml version="1.0" encoding="utf-8"?>
<Properties xmlns="http://schemas.openxmlformats.org/officeDocument/2006/extended-properties" xmlns:vt="http://schemas.openxmlformats.org/officeDocument/2006/docPropsVTypes">
  <TotalTime>4591</TotalTime>
  <Words>1682</Words>
  <Application>Microsoft Office PowerPoint</Application>
  <PresentationFormat>On-screen Show (4:3)</PresentationFormat>
  <Paragraphs>220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Amal Aqeel. Albtoosh</cp:lastModifiedBy>
  <cp:revision>85</cp:revision>
  <dcterms:created xsi:type="dcterms:W3CDTF">2006-08-16T00:00:00Z</dcterms:created>
  <dcterms:modified xsi:type="dcterms:W3CDTF">2021-04-07T18:33:43Z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