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56" r:id="rId1"/>
  </p:sldMasterIdLst>
  <p:notesMasterIdLst>
    <p:notesMasterId r:id="rId23"/>
  </p:notesMasterIdLst>
  <p:sldIdLst>
    <p:sldId id="256" r:id="rId2"/>
    <p:sldId id="257" r:id="rId3"/>
    <p:sldId id="27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Relationship Id="rId30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DFD9462-3538-4DD6-9C6A-CCAD17407FF3}" type="datetimeFigureOut">
              <a:rPr lang="ar-JO" smtClean="0"/>
              <a:pPr/>
              <a:t>25/09/1442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4AE2380-961A-4C9E-921F-0376500EE290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522226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E2380-961A-4C9E-921F-0376500EE290}" type="slidenum">
              <a:rPr lang="ar-JO" smtClean="0"/>
              <a:pPr/>
              <a:t>7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094637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A9BE6-C006-4B4E-9369-4D4E4CCE3C1D}" type="datetime8">
              <a:rPr lang="ar-JO" smtClean="0"/>
              <a:pPr/>
              <a:t>06 أيار، 21</a:t>
            </a:fld>
            <a:endParaRPr lang="ar-JO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88093-9D02-4EDA-9E26-05BC2B5AE57A}" type="datetime8">
              <a:rPr lang="ar-JO" smtClean="0"/>
              <a:pPr/>
              <a:t>06 أيار، 21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648F0-2CE8-4AE4-83F0-8B274EB934F8}" type="datetime8">
              <a:rPr lang="ar-JO" smtClean="0"/>
              <a:pPr/>
              <a:t>06 أيار، 21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A2ADE-6820-4238-8E55-7DBAEF696817}" type="datetime8">
              <a:rPr lang="ar-JO" smtClean="0"/>
              <a:pPr/>
              <a:t>06 أيار، 21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C0B4A-BD61-42BE-8FE3-7EB111B246F0}" type="datetime8">
              <a:rPr lang="ar-JO" smtClean="0"/>
              <a:pPr/>
              <a:t>06 أيار، 21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CF83C-A6D9-4287-8775-FD3D8241E8FE}" type="datetime8">
              <a:rPr lang="ar-JO" smtClean="0"/>
              <a:pPr/>
              <a:t>06 أيار، 21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B35A2-AAE5-48BD-94E1-5C9491A7CBDE}" type="datetime8">
              <a:rPr lang="ar-JO" smtClean="0"/>
              <a:pPr/>
              <a:t>06 أيار، 21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28E0-184F-4AF5-9B6A-F6144C9D242A}" type="datetime8">
              <a:rPr lang="ar-JO" smtClean="0"/>
              <a:pPr/>
              <a:t>06 أيار، 21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94298-51DC-46BE-8A7A-167DBE174624}" type="datetime8">
              <a:rPr lang="ar-JO" smtClean="0"/>
              <a:pPr/>
              <a:t>06 أيار، 21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0203B-343C-4555-A85D-60AAA0BB9B55}" type="datetime8">
              <a:rPr lang="ar-JO" smtClean="0"/>
              <a:pPr/>
              <a:t>06 أيار، 21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01E85-70CF-444B-B471-6241FEB6B286}" type="datetime8">
              <a:rPr lang="ar-JO" smtClean="0"/>
              <a:pPr/>
              <a:t>06 أيار، 21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C47E6D4-E96E-4B36-802A-62BB23B04D82}" type="datetime8">
              <a:rPr lang="ar-JO" smtClean="0"/>
              <a:pPr/>
              <a:t>06 أيار، 21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66484AD-3A16-4205-A6B2-3BAA14226D45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ctr" defTabSz="914400" rtl="1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556792"/>
            <a:ext cx="7772400" cy="1807841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rgbClr val="2F5897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Palatino Linotype"/>
              </a:rPr>
              <a:t>Female Sex Hormones &amp; Contraceptives II</a:t>
            </a: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1604" y="3929066"/>
            <a:ext cx="6400800" cy="12192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b="1" dirty="0">
                <a:solidFill>
                  <a:schemeClr val="hlink"/>
                </a:solidFill>
              </a:rPr>
              <a:t>Dr. Mohammed </a:t>
            </a:r>
            <a:r>
              <a:rPr lang="en-US" b="1" dirty="0" err="1">
                <a:solidFill>
                  <a:schemeClr val="hlink"/>
                </a:solidFill>
              </a:rPr>
              <a:t>Alsbou</a:t>
            </a:r>
            <a:endParaRPr lang="en-US" b="1" dirty="0">
              <a:solidFill>
                <a:schemeClr val="hlink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chemeClr val="hlink"/>
                </a:solidFill>
              </a:rPr>
              <a:t>Professor of Clinical Pharmacology</a:t>
            </a:r>
          </a:p>
          <a:p>
            <a:pPr>
              <a:defRPr/>
            </a:pPr>
            <a:r>
              <a:rPr lang="en-US" b="1" dirty="0">
                <a:solidFill>
                  <a:schemeClr val="hlink"/>
                </a:solidFill>
              </a:rPr>
              <a:t>Faculty of Medicine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1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0239164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79512"/>
          </a:xfrm>
        </p:spPr>
        <p:txBody>
          <a:bodyPr/>
          <a:lstStyle/>
          <a:p>
            <a:r>
              <a:rPr lang="en-US" sz="4400" dirty="0"/>
              <a:t>4. Progestin-only pills</a:t>
            </a:r>
            <a:endParaRPr lang="ar-JO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686800" cy="4785395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 err="1">
                <a:solidFill>
                  <a:schemeClr val="bg1">
                    <a:lumMod val="50000"/>
                  </a:schemeClr>
                </a:solidFill>
              </a:rPr>
              <a:t>Primolut</a:t>
            </a:r>
            <a:r>
              <a:rPr lang="en-US" sz="2800" b="1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sz="2800" b="1" dirty="0" err="1">
                <a:solidFill>
                  <a:schemeClr val="bg1">
                    <a:lumMod val="50000"/>
                  </a:schemeClr>
                </a:solidFill>
              </a:rPr>
              <a:t>provera</a:t>
            </a:r>
            <a:r>
              <a:rPr lang="en-US" sz="2800" b="1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sz="2800" b="1" dirty="0" err="1">
                <a:solidFill>
                  <a:schemeClr val="bg1">
                    <a:lumMod val="50000"/>
                  </a:schemeClr>
                </a:solidFill>
              </a:rPr>
              <a:t>cerazette</a:t>
            </a:r>
            <a:endParaRPr lang="en-US" sz="2800" b="1" dirty="0">
              <a:solidFill>
                <a:schemeClr val="bg1">
                  <a:lumMod val="50000"/>
                </a:schemeClr>
              </a:solidFill>
            </a:endParaRPr>
          </a:p>
          <a:p>
            <a:pPr algn="l" rtl="0"/>
            <a:r>
              <a:rPr lang="en-US" sz="2800" b="1" dirty="0" err="1">
                <a:solidFill>
                  <a:srgbClr val="0070C0"/>
                </a:solidFill>
              </a:rPr>
              <a:t>norethindrone</a:t>
            </a:r>
            <a:r>
              <a:rPr lang="en-US" sz="2800" b="1" dirty="0">
                <a:solidFill>
                  <a:srgbClr val="0070C0"/>
                </a:solidFill>
              </a:rPr>
              <a:t> or </a:t>
            </a:r>
            <a:r>
              <a:rPr lang="en-US" sz="2800" b="1" dirty="0" err="1">
                <a:solidFill>
                  <a:srgbClr val="0070C0"/>
                </a:solidFill>
              </a:rPr>
              <a:t>norgestrel</a:t>
            </a:r>
            <a:r>
              <a:rPr lang="en-US" sz="2800" b="1" dirty="0">
                <a:solidFill>
                  <a:srgbClr val="0070C0"/>
                </a:solidFill>
              </a:rPr>
              <a:t> (called mini-pill), </a:t>
            </a:r>
            <a:r>
              <a:rPr lang="en-US" sz="2800" b="1" dirty="0"/>
              <a:t>are taken daily on a continuous schedule</a:t>
            </a:r>
          </a:p>
          <a:p>
            <a:pPr algn="l" rtl="0"/>
            <a:r>
              <a:rPr lang="en-US" sz="2800" b="1" dirty="0"/>
              <a:t>Deliver low, continuous dosage of drug 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are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b="1" dirty="0">
                <a:solidFill>
                  <a:srgbClr val="0070C0"/>
                </a:solidFill>
              </a:rPr>
              <a:t>less effective than combination pill</a:t>
            </a:r>
            <a:r>
              <a:rPr lang="en-US" sz="2800" dirty="0">
                <a:solidFill>
                  <a:srgbClr val="0070C0"/>
                </a:solidFill>
              </a:rPr>
              <a:t>, and they </a:t>
            </a:r>
            <a:r>
              <a:rPr lang="en-US" sz="2800" b="1" dirty="0">
                <a:solidFill>
                  <a:srgbClr val="0070C0"/>
                </a:solidFill>
              </a:rPr>
              <a:t>produce irregular menstrual cycles</a:t>
            </a:r>
            <a:r>
              <a:rPr lang="en-US" sz="2800" b="1" dirty="0"/>
              <a:t> </a:t>
            </a:r>
            <a:r>
              <a:rPr lang="en-US" sz="2800" dirty="0"/>
              <a:t>more frequently than combination products</a:t>
            </a:r>
          </a:p>
          <a:p>
            <a:pPr algn="l" rtl="0"/>
            <a:r>
              <a:rPr lang="en-US" sz="2800" b="1" dirty="0">
                <a:solidFill>
                  <a:schemeClr val="bg1">
                    <a:lumMod val="50000"/>
                  </a:schemeClr>
                </a:solidFill>
              </a:rPr>
              <a:t>Has limited patient acceptance </a:t>
            </a:r>
            <a:r>
              <a:rPr lang="en-US" sz="2800" dirty="0">
                <a:solidFill>
                  <a:srgbClr val="0070C0"/>
                </a:solidFill>
              </a:rPr>
              <a:t>due to </a:t>
            </a:r>
            <a:r>
              <a:rPr lang="en-US" sz="2800" b="1" dirty="0">
                <a:solidFill>
                  <a:srgbClr val="0070C0"/>
                </a:solidFill>
              </a:rPr>
              <a:t>increased possibility of pregnancy &amp; frequent occurrence of menstrual irregularities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10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1903549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/>
              <a:t>The progestin-only pill </a:t>
            </a:r>
            <a:r>
              <a:rPr lang="en-US" sz="2800" dirty="0"/>
              <a:t>may be </a:t>
            </a:r>
            <a:r>
              <a:rPr lang="en-US" sz="2800" b="1" dirty="0">
                <a:solidFill>
                  <a:srgbClr val="0070C0"/>
                </a:solidFill>
              </a:rPr>
              <a:t>used for patients who are breast-feeding </a:t>
            </a:r>
            <a:r>
              <a:rPr lang="en-US" sz="2800" dirty="0"/>
              <a:t>(</a:t>
            </a:r>
            <a:r>
              <a:rPr lang="en-US" sz="2800" dirty="0" err="1"/>
              <a:t>progestins</a:t>
            </a:r>
            <a:r>
              <a:rPr lang="en-US" sz="2800" dirty="0"/>
              <a:t> do not have an effect on milk production)</a:t>
            </a:r>
          </a:p>
          <a:p>
            <a:pPr algn="l" rtl="0"/>
            <a:r>
              <a:rPr lang="en-US" sz="2800" b="1" dirty="0"/>
              <a:t>Patents who are </a:t>
            </a:r>
            <a:r>
              <a:rPr lang="en-US" sz="2800" b="1" dirty="0">
                <a:solidFill>
                  <a:srgbClr val="0070C0"/>
                </a:solidFill>
              </a:rPr>
              <a:t>intolerant to estrogen</a:t>
            </a:r>
          </a:p>
          <a:p>
            <a:pPr algn="l" rtl="0"/>
            <a:r>
              <a:rPr lang="en-US" sz="2800" b="1" dirty="0"/>
              <a:t>Patients have </a:t>
            </a:r>
            <a:r>
              <a:rPr lang="en-US" sz="2800" b="1" dirty="0">
                <a:solidFill>
                  <a:srgbClr val="0070C0"/>
                </a:solidFill>
              </a:rPr>
              <a:t>other contraindications to estrogen-containing products 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11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974802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51520"/>
          </a:xfrm>
        </p:spPr>
        <p:txBody>
          <a:bodyPr/>
          <a:lstStyle/>
          <a:p>
            <a:r>
              <a:rPr lang="en-US" sz="4000" dirty="0"/>
              <a:t>5. Progestin intrauterine device (IUD)</a:t>
            </a:r>
            <a:r>
              <a:rPr lang="en-US" dirty="0"/>
              <a:t> 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626968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 err="1">
                <a:solidFill>
                  <a:srgbClr val="0070C0"/>
                </a:solidFill>
              </a:rPr>
              <a:t>Mirena</a:t>
            </a:r>
            <a:endParaRPr lang="en-US" sz="2800" b="1" dirty="0">
              <a:solidFill>
                <a:srgbClr val="0070C0"/>
              </a:solidFill>
            </a:endParaRPr>
          </a:p>
          <a:p>
            <a:pPr algn="l" rtl="0"/>
            <a:r>
              <a:rPr lang="en-US" sz="2800" b="1" dirty="0" err="1">
                <a:solidFill>
                  <a:srgbClr val="0070C0"/>
                </a:solidFill>
              </a:rPr>
              <a:t>levonorgestrel</a:t>
            </a:r>
            <a:r>
              <a:rPr lang="en-US" sz="2800" b="1" dirty="0">
                <a:solidFill>
                  <a:srgbClr val="0070C0"/>
                </a:solidFill>
              </a:rPr>
              <a:t>-releasing intra-uterine system </a:t>
            </a:r>
            <a:r>
              <a:rPr lang="en-US" sz="2800" dirty="0"/>
              <a:t>offers </a:t>
            </a:r>
            <a:r>
              <a:rPr lang="en-US" sz="2800" b="1" dirty="0">
                <a:solidFill>
                  <a:schemeClr val="accent6"/>
                </a:solidFill>
              </a:rPr>
              <a:t>a highly effective method of long-term contraception</a:t>
            </a:r>
          </a:p>
          <a:p>
            <a:pPr algn="l" rtl="0"/>
            <a:r>
              <a:rPr lang="en-US" sz="2800" dirty="0"/>
              <a:t> </a:t>
            </a:r>
            <a:r>
              <a:rPr lang="en-US" sz="2800" b="1" dirty="0"/>
              <a:t>This intrauterine device </a:t>
            </a:r>
            <a:r>
              <a:rPr lang="en-US" sz="2800" b="1" dirty="0">
                <a:solidFill>
                  <a:srgbClr val="0070C0"/>
                </a:solidFill>
              </a:rPr>
              <a:t>provides contraception</a:t>
            </a:r>
            <a:r>
              <a:rPr lang="en-US" sz="2800" b="1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for up to 5 years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12</a:t>
            </a:fld>
            <a:endParaRPr lang="ar-JO"/>
          </a:p>
        </p:txBody>
      </p:sp>
      <p:pic>
        <p:nvPicPr>
          <p:cNvPr id="11266" name="Picture 2" descr="Image result for progestin intrauterine devic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1916832"/>
            <a:ext cx="2857500" cy="39604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812576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23528"/>
          </a:xfrm>
        </p:spPr>
        <p:txBody>
          <a:bodyPr/>
          <a:lstStyle/>
          <a:p>
            <a:r>
              <a:rPr lang="en-US" sz="4000" dirty="0"/>
              <a:t>6. </a:t>
            </a:r>
            <a:r>
              <a:rPr lang="en-US" sz="4000" dirty="0" err="1"/>
              <a:t>Postcoital</a:t>
            </a:r>
            <a:r>
              <a:rPr lang="en-US" sz="4000" dirty="0"/>
              <a:t> contraception</a:t>
            </a:r>
            <a:endParaRPr lang="ar-JO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7965" y="1353741"/>
            <a:ext cx="8507288" cy="4785395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 err="1">
                <a:solidFill>
                  <a:srgbClr val="0070C0"/>
                </a:solidFill>
              </a:rPr>
              <a:t>Postcoital</a:t>
            </a:r>
            <a:r>
              <a:rPr lang="en-US" sz="2800" b="1" dirty="0">
                <a:solidFill>
                  <a:srgbClr val="0070C0"/>
                </a:solidFill>
              </a:rPr>
              <a:t> or emergency contraception </a:t>
            </a:r>
            <a:r>
              <a:rPr lang="en-US" sz="2800" dirty="0"/>
              <a:t>reduces probability of pregnancy to between </a:t>
            </a:r>
            <a:r>
              <a:rPr lang="en-US" sz="2800" b="1" dirty="0">
                <a:solidFill>
                  <a:srgbClr val="0070C0"/>
                </a:solidFill>
              </a:rPr>
              <a:t>0.2 &amp; 3 percent</a:t>
            </a:r>
          </a:p>
          <a:p>
            <a:pPr algn="l" rtl="0"/>
            <a:r>
              <a:rPr lang="en-US" sz="2800" b="1" dirty="0"/>
              <a:t>Emergency contraception </a:t>
            </a:r>
            <a:r>
              <a:rPr lang="en-US" sz="2800" dirty="0"/>
              <a:t>uses </a:t>
            </a:r>
            <a:r>
              <a:rPr lang="en-US" sz="2800" b="1" dirty="0">
                <a:solidFill>
                  <a:srgbClr val="0070C0"/>
                </a:solidFill>
              </a:rPr>
              <a:t>high doses of progestin </a:t>
            </a:r>
            <a:r>
              <a:rPr lang="en-US" sz="2800" b="1" dirty="0"/>
              <a:t>(0.75 mg of levonorgestrel) </a:t>
            </a:r>
            <a:r>
              <a:rPr lang="en-US" sz="2800" dirty="0"/>
              <a:t>or </a:t>
            </a:r>
            <a:r>
              <a:rPr lang="en-US" sz="2800" b="1" dirty="0">
                <a:solidFill>
                  <a:srgbClr val="0070C0"/>
                </a:solidFill>
              </a:rPr>
              <a:t>high doses of estrogen </a:t>
            </a:r>
            <a:r>
              <a:rPr lang="en-US" sz="2800" b="1" dirty="0"/>
              <a:t>(100 </a:t>
            </a:r>
            <a:r>
              <a:rPr lang="en-US" sz="2800" b="1" dirty="0" err="1"/>
              <a:t>μg</a:t>
            </a:r>
            <a:r>
              <a:rPr lang="en-US" sz="2800" b="1" dirty="0"/>
              <a:t> of ethinyl estradiol) </a:t>
            </a:r>
            <a:r>
              <a:rPr lang="en-US" sz="2800" b="1" dirty="0">
                <a:solidFill>
                  <a:srgbClr val="0070C0"/>
                </a:solidFill>
              </a:rPr>
              <a:t>plus progestin </a:t>
            </a:r>
            <a:r>
              <a:rPr lang="en-US" sz="2800" b="1" dirty="0"/>
              <a:t>(0.5 mg of levonorgestrel)</a:t>
            </a:r>
          </a:p>
          <a:p>
            <a:pPr algn="l" rtl="0"/>
            <a:r>
              <a:rPr lang="en-US" sz="2800" b="1" dirty="0"/>
              <a:t> </a:t>
            </a:r>
            <a:r>
              <a:rPr lang="en-US" sz="2800" dirty="0"/>
              <a:t>The </a:t>
            </a:r>
            <a:r>
              <a:rPr lang="en-US" sz="2800" b="1" dirty="0">
                <a:solidFill>
                  <a:srgbClr val="0070C0"/>
                </a:solidFill>
              </a:rPr>
              <a:t>progestin-only emergency contraceptive </a:t>
            </a:r>
            <a:r>
              <a:rPr lang="en-US" sz="2800" dirty="0"/>
              <a:t>regimens </a:t>
            </a:r>
            <a:r>
              <a:rPr lang="en-US" sz="2800" b="1" dirty="0">
                <a:solidFill>
                  <a:srgbClr val="0070C0"/>
                </a:solidFill>
              </a:rPr>
              <a:t>are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b="1" dirty="0">
                <a:solidFill>
                  <a:srgbClr val="0070C0"/>
                </a:solidFill>
              </a:rPr>
              <a:t>better tolerated than </a:t>
            </a:r>
            <a:r>
              <a:rPr lang="en-US" sz="2800" b="1" dirty="0"/>
              <a:t>estrogen-progestin combination regimens</a:t>
            </a:r>
          </a:p>
          <a:p>
            <a:pPr algn="l" rtl="0"/>
            <a:endParaRPr lang="en-US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13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492778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For maximum effectiveness</a:t>
            </a:r>
            <a:r>
              <a:rPr lang="en-US" sz="2800" dirty="0">
                <a:solidFill>
                  <a:srgbClr val="0070C0"/>
                </a:solidFill>
              </a:rPr>
              <a:t>,</a:t>
            </a:r>
            <a:r>
              <a:rPr lang="en-US" sz="2800" dirty="0"/>
              <a:t> </a:t>
            </a:r>
            <a:r>
              <a:rPr lang="en-US" sz="2800" b="1" dirty="0"/>
              <a:t>emergency contraception</a:t>
            </a:r>
            <a:r>
              <a:rPr lang="en-US" sz="2800" dirty="0"/>
              <a:t> should be taken </a:t>
            </a:r>
            <a:r>
              <a:rPr lang="en-US" sz="2800" b="1" dirty="0">
                <a:solidFill>
                  <a:srgbClr val="0070C0"/>
                </a:solidFill>
              </a:rPr>
              <a:t>as soon as possible after unprotected intercourse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Should be administered within 72 hours of unprotected intercourse (the morning-after pill)</a:t>
            </a:r>
            <a:endParaRPr lang="en-US" sz="2800" b="1" dirty="0"/>
          </a:p>
          <a:p>
            <a:pPr algn="l" rtl="0"/>
            <a:r>
              <a:rPr lang="en-US" sz="2800" b="1" dirty="0"/>
              <a:t>A second dose of emergency contraception should be taken </a:t>
            </a:r>
            <a:r>
              <a:rPr lang="en-US" sz="2800" b="1" dirty="0">
                <a:solidFill>
                  <a:srgbClr val="0070C0"/>
                </a:solidFill>
              </a:rPr>
              <a:t>12 hours after the first dose</a:t>
            </a:r>
          </a:p>
          <a:p>
            <a:pPr marL="0" indent="0" algn="l" rtl="0">
              <a:buNone/>
            </a:pPr>
            <a:r>
              <a:rPr lang="en-US" sz="2800" dirty="0"/>
              <a:t> 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14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9018675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79512"/>
          </a:xfrm>
        </p:spPr>
        <p:txBody>
          <a:bodyPr/>
          <a:lstStyle/>
          <a:p>
            <a:r>
              <a:rPr lang="en-US" sz="4400" dirty="0"/>
              <a:t>Mechanism of action</a:t>
            </a:r>
            <a:endParaRPr lang="ar-JO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Combination of estrogen and progestin </a:t>
            </a:r>
            <a:r>
              <a:rPr lang="en-US" sz="2800" dirty="0"/>
              <a:t>administered over an approximately </a:t>
            </a:r>
            <a:r>
              <a:rPr lang="en-US" sz="2800" b="1" dirty="0">
                <a:solidFill>
                  <a:srgbClr val="0070C0"/>
                </a:solidFill>
              </a:rPr>
              <a:t>3-week period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inhibits ovulation</a:t>
            </a:r>
          </a:p>
          <a:p>
            <a:pPr algn="l" rtl="0"/>
            <a:r>
              <a:rPr lang="en-US" sz="2800" dirty="0"/>
              <a:t>The </a:t>
            </a:r>
            <a:r>
              <a:rPr lang="en-US" sz="2800" b="1" dirty="0">
                <a:solidFill>
                  <a:srgbClr val="0070C0"/>
                </a:solidFill>
              </a:rPr>
              <a:t>estrogen provides negative feedback </a:t>
            </a:r>
            <a:r>
              <a:rPr lang="en-US" sz="2800" dirty="0">
                <a:solidFill>
                  <a:srgbClr val="0070C0"/>
                </a:solidFill>
              </a:rPr>
              <a:t>on </a:t>
            </a:r>
            <a:r>
              <a:rPr lang="en-US" sz="2800" b="1" dirty="0">
                <a:solidFill>
                  <a:srgbClr val="0070C0"/>
                </a:solidFill>
              </a:rPr>
              <a:t>release of LH and follicle-stimulating hormone (FSH)</a:t>
            </a:r>
            <a:r>
              <a:rPr lang="en-US" sz="2800" b="1" dirty="0"/>
              <a:t> by pituitary gland</a:t>
            </a:r>
            <a:r>
              <a:rPr lang="en-US" sz="2800" dirty="0"/>
              <a:t>, </a:t>
            </a:r>
            <a:r>
              <a:rPr lang="en-US" sz="2800" dirty="0">
                <a:solidFill>
                  <a:srgbClr val="0070C0"/>
                </a:solidFill>
              </a:rPr>
              <a:t>thus </a:t>
            </a:r>
            <a:r>
              <a:rPr lang="en-US" sz="2800" b="1" dirty="0">
                <a:solidFill>
                  <a:srgbClr val="0070C0"/>
                </a:solidFill>
              </a:rPr>
              <a:t>preventing ovulation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15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1070967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800" dirty="0"/>
              <a:t>The </a:t>
            </a:r>
            <a:r>
              <a:rPr lang="en-US" sz="2800" b="1" dirty="0">
                <a:solidFill>
                  <a:srgbClr val="0070C0"/>
                </a:solidFill>
              </a:rPr>
              <a:t>progestin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also </a:t>
            </a:r>
            <a:r>
              <a:rPr lang="en-US" sz="2800" b="1" dirty="0">
                <a:solidFill>
                  <a:srgbClr val="0070C0"/>
                </a:solidFill>
              </a:rPr>
              <a:t>inhibits LH release </a:t>
            </a:r>
            <a:r>
              <a:rPr lang="en-US" sz="2800" dirty="0">
                <a:solidFill>
                  <a:srgbClr val="0070C0"/>
                </a:solidFill>
              </a:rPr>
              <a:t>and </a:t>
            </a:r>
            <a:r>
              <a:rPr lang="en-US" sz="2800" b="1" dirty="0">
                <a:solidFill>
                  <a:srgbClr val="0070C0"/>
                </a:solidFill>
              </a:rPr>
              <a:t>thickens cervical mucus, thus impedes  transport of sperm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Withdrawal of progestin stimulates menstrual bleeding</a:t>
            </a:r>
            <a:r>
              <a:rPr lang="en-US" sz="2800" b="1" dirty="0"/>
              <a:t> during the placebo week</a:t>
            </a:r>
            <a:endParaRPr lang="ar-JO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16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580268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051520"/>
          </a:xfrm>
        </p:spPr>
        <p:txBody>
          <a:bodyPr/>
          <a:lstStyle/>
          <a:p>
            <a:r>
              <a:rPr lang="en-US" sz="4400" dirty="0"/>
              <a:t>Adverse effect</a:t>
            </a:r>
            <a:endParaRPr lang="ar-JO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Most adverse effects are due to estrogen </a:t>
            </a:r>
            <a:r>
              <a:rPr lang="en-US" sz="2800" dirty="0"/>
              <a:t>component, but </a:t>
            </a:r>
            <a:r>
              <a:rPr lang="en-US" sz="2800" b="1" dirty="0">
                <a:solidFill>
                  <a:srgbClr val="0070C0"/>
                </a:solidFill>
              </a:rPr>
              <a:t>cardiovascular effects reflect action of both estrogen &amp; progestin</a:t>
            </a:r>
          </a:p>
          <a:p>
            <a:pPr algn="l" rtl="0"/>
            <a:r>
              <a:rPr lang="en-US" sz="2800" dirty="0"/>
              <a:t>The </a:t>
            </a:r>
            <a:r>
              <a:rPr lang="en-US" sz="2800" b="1" dirty="0">
                <a:solidFill>
                  <a:srgbClr val="0070C0"/>
                </a:solidFill>
              </a:rPr>
              <a:t>incidence of adverse effects with oral contraceptives is relatively low </a:t>
            </a:r>
            <a:r>
              <a:rPr lang="en-US" sz="2800" dirty="0"/>
              <a:t>and </a:t>
            </a:r>
            <a:r>
              <a:rPr lang="en-US" sz="2800" b="1" dirty="0"/>
              <a:t>is determined by the specific compounds and combinations used</a:t>
            </a:r>
            <a:endParaRPr lang="ar-JO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17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2215914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9341"/>
            <a:ext cx="8507288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Major adverse effects: </a:t>
            </a:r>
            <a:r>
              <a:rPr lang="en-US" sz="2800" dirty="0"/>
              <a:t>are breast tenderness, depression, fluid retention, headache, nausea &amp; vomiting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Cardiovascular:  </a:t>
            </a:r>
            <a:r>
              <a:rPr lang="en-US" sz="2800" b="1" dirty="0"/>
              <a:t>rare, most serious  </a:t>
            </a:r>
            <a:r>
              <a:rPr lang="en-US" sz="2800" dirty="0"/>
              <a:t>including </a:t>
            </a:r>
            <a:r>
              <a:rPr lang="en-US" sz="2800" b="1" dirty="0">
                <a:solidFill>
                  <a:srgbClr val="0070C0"/>
                </a:solidFill>
              </a:rPr>
              <a:t>venous thromboembolism, thrombophlebitis, hypertension, increased incidence of MI &amp; cerebral &amp; coronary thrombosis</a:t>
            </a:r>
            <a:r>
              <a:rPr lang="en-US" sz="2800" dirty="0"/>
              <a:t>. These adverse effects are </a:t>
            </a:r>
            <a:r>
              <a:rPr lang="en-US" sz="2800" b="1" dirty="0">
                <a:solidFill>
                  <a:srgbClr val="0070C0"/>
                </a:solidFill>
              </a:rPr>
              <a:t>most common among women who smoke &amp; who are older than 35 years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18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5595571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Metabolic:</a:t>
            </a:r>
            <a:r>
              <a:rPr lang="en-US" sz="2800" b="1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Abnormal glucose tolerance . Weight gain </a:t>
            </a:r>
            <a:r>
              <a:rPr lang="en-US" sz="2800" dirty="0"/>
              <a:t>is common in women who are taking </a:t>
            </a:r>
            <a:r>
              <a:rPr lang="en-US" sz="2800" b="1" dirty="0" err="1"/>
              <a:t>nortestosterone</a:t>
            </a:r>
            <a:r>
              <a:rPr lang="en-US" sz="2800" b="1" dirty="0"/>
              <a:t> derivatives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19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744944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07504"/>
          </a:xfrm>
        </p:spPr>
        <p:txBody>
          <a:bodyPr/>
          <a:lstStyle/>
          <a:p>
            <a:r>
              <a:rPr lang="en-US" dirty="0"/>
              <a:t>Contraceptives 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/>
              <a:t>Drugs can </a:t>
            </a:r>
            <a:r>
              <a:rPr lang="en-US" sz="2800" b="1" dirty="0">
                <a:solidFill>
                  <a:srgbClr val="0070C0"/>
                </a:solidFill>
              </a:rPr>
              <a:t>decrease fertility by a number of different mechanisms: </a:t>
            </a:r>
          </a:p>
          <a:p>
            <a:pPr algn="l" rtl="0"/>
            <a:r>
              <a:rPr lang="en-US" sz="2800" b="1" dirty="0"/>
              <a:t>Preventing ovulation</a:t>
            </a:r>
          </a:p>
          <a:p>
            <a:pPr algn="l" rtl="0"/>
            <a:r>
              <a:rPr lang="en-US" sz="2800" dirty="0"/>
              <a:t>Currently, </a:t>
            </a:r>
            <a:r>
              <a:rPr lang="en-US" sz="2800" b="1" dirty="0">
                <a:solidFill>
                  <a:srgbClr val="0070C0"/>
                </a:solidFill>
              </a:rPr>
              <a:t>interference with ovulation </a:t>
            </a:r>
            <a:r>
              <a:rPr lang="en-US" sz="2800" dirty="0">
                <a:solidFill>
                  <a:srgbClr val="0070C0"/>
                </a:solidFill>
              </a:rPr>
              <a:t>is the </a:t>
            </a:r>
            <a:r>
              <a:rPr lang="en-US" sz="2800" b="1" dirty="0">
                <a:solidFill>
                  <a:srgbClr val="0070C0"/>
                </a:solidFill>
              </a:rPr>
              <a:t>most common pharmacologic intervention for preventing pregnancy 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6121471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Serum lipids: </a:t>
            </a:r>
            <a:r>
              <a:rPr lang="en-US" sz="2800" dirty="0"/>
              <a:t>The combination pill causes change in serum lipoprotein profile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Estrogen causes increase in HDL and  decrease in LDL </a:t>
            </a:r>
            <a:r>
              <a:rPr lang="en-US" sz="2800" b="1" dirty="0"/>
              <a:t>(a desirable occurrence)</a:t>
            </a:r>
          </a:p>
          <a:p>
            <a:pPr algn="l" rtl="0"/>
            <a:r>
              <a:rPr lang="en-US" sz="2800" dirty="0"/>
              <a:t>Whereas </a:t>
            </a:r>
            <a:r>
              <a:rPr lang="en-US" sz="2800" b="1" dirty="0" err="1">
                <a:solidFill>
                  <a:srgbClr val="0070C0"/>
                </a:solidFill>
              </a:rPr>
              <a:t>progestins</a:t>
            </a:r>
            <a:r>
              <a:rPr lang="en-US" sz="2800" b="1" dirty="0">
                <a:solidFill>
                  <a:srgbClr val="0070C0"/>
                </a:solidFill>
              </a:rPr>
              <a:t> may negate some of  beneficial effects of estrogen</a:t>
            </a:r>
          </a:p>
          <a:p>
            <a:pPr algn="l" rtl="0"/>
            <a:r>
              <a:rPr lang="en-US" sz="2800" dirty="0"/>
              <a:t>Therefore, </a:t>
            </a:r>
            <a:r>
              <a:rPr lang="en-US" sz="2800" b="1" dirty="0">
                <a:solidFill>
                  <a:srgbClr val="0070C0"/>
                </a:solidFill>
              </a:rPr>
              <a:t>estrogen-dominant preparations </a:t>
            </a:r>
            <a:r>
              <a:rPr lang="en-US" sz="2800" b="1" dirty="0"/>
              <a:t>are best for </a:t>
            </a:r>
            <a:r>
              <a:rPr lang="en-US" sz="2800" b="1" dirty="0">
                <a:solidFill>
                  <a:srgbClr val="0070C0"/>
                </a:solidFill>
              </a:rPr>
              <a:t>individuals with elevated serum cholesterol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20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5852450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729"/>
            <a:ext cx="8229600" cy="1123528"/>
          </a:xfrm>
        </p:spPr>
        <p:txBody>
          <a:bodyPr/>
          <a:lstStyle/>
          <a:p>
            <a:r>
              <a:rPr lang="en-US" dirty="0"/>
              <a:t>Contraindications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785395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Cerebrovascular &amp; thromboembolic disease</a:t>
            </a:r>
          </a:p>
          <a:p>
            <a:pPr algn="l" rtl="0"/>
            <a:r>
              <a:rPr lang="en-US" sz="2800" dirty="0"/>
              <a:t>Estrogen-dependent neoplasms: </a:t>
            </a:r>
            <a:r>
              <a:rPr lang="en-US" sz="2800" b="1" dirty="0">
                <a:solidFill>
                  <a:srgbClr val="0070C0"/>
                </a:solidFill>
              </a:rPr>
              <a:t>breast Ca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Liver disease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Pregnancy</a:t>
            </a:r>
          </a:p>
          <a:p>
            <a:pPr algn="l" rtl="0"/>
            <a:r>
              <a:rPr lang="en-US" sz="2800" b="1" dirty="0"/>
              <a:t>Combination oral contraceptives should not be used in </a:t>
            </a:r>
            <a:r>
              <a:rPr lang="en-US" sz="2800" b="1" dirty="0">
                <a:solidFill>
                  <a:srgbClr val="0070C0"/>
                </a:solidFill>
              </a:rPr>
              <a:t>patients over age of 35 who are heavy smokers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21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614710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051520"/>
          </a:xfrm>
        </p:spPr>
        <p:txBody>
          <a:bodyPr/>
          <a:lstStyle/>
          <a:p>
            <a:r>
              <a:rPr lang="en-US" sz="4000" dirty="0"/>
              <a:t>Major classes of contraceptives</a:t>
            </a:r>
            <a:endParaRPr lang="ar-JO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Combination oral contraceptives (COC)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Transdermal patch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Vaginal ring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Progestin-only pills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Progestin intrauterine device (IUD)</a:t>
            </a:r>
          </a:p>
          <a:p>
            <a:pPr algn="l" rtl="0"/>
            <a:r>
              <a:rPr lang="en-US" sz="2800" b="1" dirty="0" err="1">
                <a:solidFill>
                  <a:srgbClr val="0070C0"/>
                </a:solidFill>
              </a:rPr>
              <a:t>Postcoital</a:t>
            </a:r>
            <a:r>
              <a:rPr lang="en-US" sz="2800" b="1" dirty="0">
                <a:solidFill>
                  <a:srgbClr val="0070C0"/>
                </a:solidFill>
              </a:rPr>
              <a:t> contraception</a:t>
            </a:r>
          </a:p>
          <a:p>
            <a:pPr algn="l" rtl="0"/>
            <a:endParaRPr lang="en-US" dirty="0"/>
          </a:p>
          <a:p>
            <a:pPr algn="l" rtl="0"/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3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7782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036" y="431874"/>
            <a:ext cx="8229600" cy="907504"/>
          </a:xfrm>
        </p:spPr>
        <p:txBody>
          <a:bodyPr/>
          <a:lstStyle/>
          <a:p>
            <a:r>
              <a:rPr lang="en-US" sz="4000" dirty="0"/>
              <a:t>1. </a:t>
            </a:r>
            <a:r>
              <a:rPr lang="en-US" sz="3600" dirty="0"/>
              <a:t>Combination oral contraceptives </a:t>
            </a:r>
            <a:endParaRPr lang="ar-JO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781128"/>
          </a:xfrm>
        </p:spPr>
        <p:txBody>
          <a:bodyPr/>
          <a:lstStyle/>
          <a:p>
            <a:pPr algn="l" rtl="0"/>
            <a:r>
              <a:rPr lang="en-US" b="1" dirty="0" err="1">
                <a:solidFill>
                  <a:srgbClr val="0070C0"/>
                </a:solidFill>
              </a:rPr>
              <a:t>Marvelon</a:t>
            </a:r>
            <a:r>
              <a:rPr lang="en-US" b="1" dirty="0">
                <a:solidFill>
                  <a:srgbClr val="0070C0"/>
                </a:solidFill>
              </a:rPr>
              <a:t>, </a:t>
            </a:r>
            <a:r>
              <a:rPr lang="en-US" b="1" dirty="0" err="1">
                <a:solidFill>
                  <a:srgbClr val="0070C0"/>
                </a:solidFill>
              </a:rPr>
              <a:t>microgynon</a:t>
            </a:r>
            <a:r>
              <a:rPr lang="en-US" b="1" dirty="0">
                <a:solidFill>
                  <a:srgbClr val="0070C0"/>
                </a:solidFill>
              </a:rPr>
              <a:t>, </a:t>
            </a:r>
            <a:r>
              <a:rPr lang="en-US" b="1" dirty="0" err="1">
                <a:solidFill>
                  <a:srgbClr val="0070C0"/>
                </a:solidFill>
              </a:rPr>
              <a:t>yasmine</a:t>
            </a:r>
            <a:endParaRPr lang="en-US" b="1" dirty="0">
              <a:solidFill>
                <a:srgbClr val="0070C0"/>
              </a:solidFill>
            </a:endParaRPr>
          </a:p>
          <a:p>
            <a:pPr algn="l" rtl="0"/>
            <a:r>
              <a:rPr lang="en-US" dirty="0"/>
              <a:t>Products containing </a:t>
            </a:r>
            <a:r>
              <a:rPr lang="en-US" b="1" dirty="0">
                <a:solidFill>
                  <a:srgbClr val="0070C0"/>
                </a:solidFill>
              </a:rPr>
              <a:t>a combination of estrogen &amp; progestin </a:t>
            </a:r>
            <a:r>
              <a:rPr lang="en-US" b="1" dirty="0"/>
              <a:t>are the most common type of oral contraceptives</a:t>
            </a:r>
          </a:p>
          <a:p>
            <a:pPr algn="l" rtl="0"/>
            <a:r>
              <a:rPr lang="en-US" b="1" dirty="0">
                <a:solidFill>
                  <a:srgbClr val="0070C0"/>
                </a:solidFill>
              </a:rPr>
              <a:t>They are highly effective in achieving contraception</a:t>
            </a:r>
          </a:p>
          <a:p>
            <a:pPr algn="l" rtl="0"/>
            <a:r>
              <a:rPr lang="en-US" b="1" dirty="0">
                <a:solidFill>
                  <a:srgbClr val="0070C0"/>
                </a:solidFill>
              </a:rPr>
              <a:t>Monophasic combination pills </a:t>
            </a:r>
            <a:r>
              <a:rPr lang="en-US" dirty="0"/>
              <a:t>contain </a:t>
            </a:r>
            <a:r>
              <a:rPr lang="en-US" b="1" dirty="0"/>
              <a:t>constant dose of estrogen and progestin </a:t>
            </a:r>
            <a:r>
              <a:rPr lang="en-US" dirty="0"/>
              <a:t>given </a:t>
            </a:r>
            <a:r>
              <a:rPr lang="en-US" b="1" dirty="0"/>
              <a:t>over 21 days</a:t>
            </a:r>
          </a:p>
          <a:p>
            <a:pPr algn="l" rtl="0"/>
            <a:r>
              <a:rPr lang="en-US" b="1" dirty="0" err="1">
                <a:solidFill>
                  <a:srgbClr val="0070C0"/>
                </a:solidFill>
              </a:rPr>
              <a:t>Triphasic</a:t>
            </a:r>
            <a:r>
              <a:rPr lang="en-US" b="1" dirty="0">
                <a:solidFill>
                  <a:srgbClr val="0070C0"/>
                </a:solidFill>
              </a:rPr>
              <a:t> oral contraceptive products </a:t>
            </a:r>
            <a:r>
              <a:rPr lang="en-US" b="1" dirty="0"/>
              <a:t>mimic natural female cycle </a:t>
            </a:r>
            <a:r>
              <a:rPr lang="en-US" dirty="0"/>
              <a:t>and </a:t>
            </a:r>
            <a:r>
              <a:rPr lang="en-US" b="1" dirty="0"/>
              <a:t>contain constant dose of estrogen with increasing doses of progestin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4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265708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9341"/>
            <a:ext cx="8507288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dirty="0"/>
              <a:t>combination oral contraceptive, active pills are taken </a:t>
            </a:r>
            <a:r>
              <a:rPr lang="en-US" sz="2800" b="1" dirty="0">
                <a:solidFill>
                  <a:srgbClr val="0070C0"/>
                </a:solidFill>
              </a:rPr>
              <a:t>for 21 days followed by 7 days of placebo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Withdrawal bleeding occurs </a:t>
            </a:r>
            <a:r>
              <a:rPr lang="en-US" sz="2800" dirty="0"/>
              <a:t>during </a:t>
            </a:r>
            <a:r>
              <a:rPr lang="en-US" sz="2800" b="1" dirty="0"/>
              <a:t>hormone-free interval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Estrogens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b="1" dirty="0"/>
              <a:t>that are commonly present in combination pills are </a:t>
            </a:r>
            <a:r>
              <a:rPr lang="en-US" sz="2800" b="1" dirty="0">
                <a:solidFill>
                  <a:srgbClr val="0070C0"/>
                </a:solidFill>
              </a:rPr>
              <a:t>ethinyl estradiol &amp; mestranol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5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473269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The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most common </a:t>
            </a:r>
            <a:r>
              <a:rPr lang="en-US" sz="2800" b="1" dirty="0" err="1">
                <a:solidFill>
                  <a:srgbClr val="0070C0"/>
                </a:solidFill>
              </a:rPr>
              <a:t>progestins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are </a:t>
            </a:r>
            <a:r>
              <a:rPr lang="en-US" sz="2800" b="1" dirty="0" err="1"/>
              <a:t>norethindrone</a:t>
            </a:r>
            <a:r>
              <a:rPr lang="en-US" sz="2800" b="1" dirty="0"/>
              <a:t>, </a:t>
            </a:r>
            <a:r>
              <a:rPr lang="en-US" sz="2800" b="1" dirty="0" err="1"/>
              <a:t>norethindrone</a:t>
            </a:r>
            <a:r>
              <a:rPr lang="en-US" sz="2800" b="1" dirty="0"/>
              <a:t> acetate, </a:t>
            </a:r>
            <a:r>
              <a:rPr lang="en-US" sz="2800" b="1" dirty="0" err="1"/>
              <a:t>norgestrel</a:t>
            </a:r>
            <a:r>
              <a:rPr lang="en-US" sz="2800" b="1" dirty="0"/>
              <a:t>, </a:t>
            </a:r>
            <a:r>
              <a:rPr lang="en-US" sz="2800" b="1" dirty="0" err="1"/>
              <a:t>levonorgestrel</a:t>
            </a:r>
            <a:r>
              <a:rPr lang="en-US" sz="2800" b="1" dirty="0"/>
              <a:t>, </a:t>
            </a:r>
            <a:r>
              <a:rPr lang="en-US" sz="2800" b="1" dirty="0" err="1"/>
              <a:t>desogestrel</a:t>
            </a:r>
            <a:r>
              <a:rPr lang="en-US" sz="2800" b="1" dirty="0"/>
              <a:t>, </a:t>
            </a:r>
            <a:r>
              <a:rPr lang="en-US" sz="2800" b="1" dirty="0" err="1"/>
              <a:t>norgestimate</a:t>
            </a:r>
            <a:r>
              <a:rPr lang="en-US" sz="2800" b="1" dirty="0"/>
              <a:t>, and </a:t>
            </a:r>
            <a:r>
              <a:rPr lang="en-US" sz="2800" b="1" dirty="0" err="1"/>
              <a:t>drospirenone</a:t>
            </a:r>
            <a:r>
              <a:rPr lang="en-US" sz="2800" b="1" dirty="0"/>
              <a:t> </a:t>
            </a:r>
            <a:endParaRPr lang="ar-JO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6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421221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07504"/>
          </a:xfrm>
        </p:spPr>
        <p:txBody>
          <a:bodyPr/>
          <a:lstStyle/>
          <a:p>
            <a:r>
              <a:rPr lang="en-US" sz="4000" dirty="0"/>
              <a:t>2. Transdermal patch:</a:t>
            </a:r>
            <a:endParaRPr lang="ar-JO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648053" cy="4525963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sz="2800" b="1" dirty="0"/>
              <a:t>An alternative to combination oral contraceptive pills </a:t>
            </a:r>
            <a:r>
              <a:rPr lang="en-US" sz="2800" dirty="0"/>
              <a:t>is a transdermal contraceptive patch </a:t>
            </a:r>
          </a:p>
          <a:p>
            <a:pPr algn="l" rtl="0"/>
            <a:r>
              <a:rPr lang="en-US" sz="2800" dirty="0"/>
              <a:t>Containing </a:t>
            </a:r>
            <a:r>
              <a:rPr lang="en-US" sz="2800" b="1" dirty="0" err="1">
                <a:solidFill>
                  <a:srgbClr val="0070C0"/>
                </a:solidFill>
              </a:rPr>
              <a:t>ethinyl</a:t>
            </a:r>
            <a:r>
              <a:rPr lang="en-US" sz="2800" b="1" dirty="0">
                <a:solidFill>
                  <a:srgbClr val="0070C0"/>
                </a:solidFill>
              </a:rPr>
              <a:t> estradiol and progestin </a:t>
            </a:r>
            <a:r>
              <a:rPr lang="en-US" sz="2800" b="1" dirty="0" err="1">
                <a:solidFill>
                  <a:srgbClr val="0070C0"/>
                </a:solidFill>
              </a:rPr>
              <a:t>norelgestromin</a:t>
            </a:r>
            <a:endParaRPr lang="en-US" sz="2800" b="1" dirty="0">
              <a:solidFill>
                <a:srgbClr val="0070C0"/>
              </a:solidFill>
            </a:endParaRPr>
          </a:p>
          <a:p>
            <a:pPr algn="l" rtl="0"/>
            <a:r>
              <a:rPr lang="en-US" sz="2800" dirty="0"/>
              <a:t>One contraceptive patch is applied </a:t>
            </a:r>
            <a:r>
              <a:rPr lang="en-US" sz="2800" b="1" dirty="0"/>
              <a:t>each </a:t>
            </a:r>
            <a:r>
              <a:rPr lang="en-US" sz="2800" b="1" dirty="0">
                <a:solidFill>
                  <a:srgbClr val="0070C0"/>
                </a:solidFill>
              </a:rPr>
              <a:t>week for 3 weeks to abdomen, upper torso, or buttock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Week 4 is patch-free</a:t>
            </a:r>
            <a:r>
              <a:rPr lang="en-US" sz="2800" dirty="0"/>
              <a:t>, and </a:t>
            </a:r>
            <a:r>
              <a:rPr lang="en-US" sz="2800" b="1" dirty="0">
                <a:solidFill>
                  <a:srgbClr val="0070C0"/>
                </a:solidFill>
              </a:rPr>
              <a:t>withdrawal bleeding occurs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7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710092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pPr algn="l" rtl="0"/>
            <a:r>
              <a:rPr lang="en-US" sz="2800" dirty="0"/>
              <a:t>The transdermal patch has </a:t>
            </a:r>
            <a:r>
              <a:rPr lang="en-US" sz="2800" b="1" dirty="0">
                <a:solidFill>
                  <a:srgbClr val="0070C0"/>
                </a:solidFill>
              </a:rPr>
              <a:t>efficacy comparable to that of oral contraceptives</a:t>
            </a:r>
          </a:p>
          <a:p>
            <a:pPr algn="l" rtl="0"/>
            <a:r>
              <a:rPr lang="en-US" sz="2800" dirty="0"/>
              <a:t>however, it has been shown to be </a:t>
            </a:r>
            <a:r>
              <a:rPr lang="en-US" sz="2800" b="1" dirty="0">
                <a:solidFill>
                  <a:srgbClr val="0070C0"/>
                </a:solidFill>
              </a:rPr>
              <a:t>less effective in women weighing greater than 90 kilograms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8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905630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979512"/>
          </a:xfrm>
        </p:spPr>
        <p:txBody>
          <a:bodyPr/>
          <a:lstStyle/>
          <a:p>
            <a:r>
              <a:rPr lang="en-US" sz="4000" dirty="0"/>
              <a:t>3. Vaginal ring</a:t>
            </a:r>
            <a:endParaRPr lang="ar-JO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52" y="1556792"/>
            <a:ext cx="8686800" cy="5087590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Ethinyl estradiol and </a:t>
            </a:r>
            <a:r>
              <a:rPr lang="en-US" sz="2800" b="1" dirty="0" err="1">
                <a:solidFill>
                  <a:srgbClr val="0070C0"/>
                </a:solidFill>
              </a:rPr>
              <a:t>etonogestrel</a:t>
            </a:r>
            <a:endParaRPr lang="en-US" sz="2800" b="1" dirty="0">
              <a:solidFill>
                <a:srgbClr val="0070C0"/>
              </a:solidFill>
            </a:endParaRPr>
          </a:p>
          <a:p>
            <a:pPr algn="l" rtl="0"/>
            <a:r>
              <a:rPr lang="en-US" sz="2800" b="1" dirty="0"/>
              <a:t>The ring is inserted into vagina </a:t>
            </a:r>
            <a:r>
              <a:rPr lang="en-US" sz="2800" dirty="0"/>
              <a:t>and </a:t>
            </a:r>
            <a:r>
              <a:rPr lang="en-US" sz="2800" b="1" dirty="0">
                <a:solidFill>
                  <a:srgbClr val="0070C0"/>
                </a:solidFill>
              </a:rPr>
              <a:t>is left in place for 3 weeks</a:t>
            </a:r>
            <a:r>
              <a:rPr lang="en-US" sz="2800" dirty="0"/>
              <a:t>. </a:t>
            </a:r>
            <a:r>
              <a:rPr lang="en-US" sz="2800" b="1" dirty="0">
                <a:solidFill>
                  <a:srgbClr val="0070C0"/>
                </a:solidFill>
              </a:rPr>
              <a:t>Week 4 is ring-free</a:t>
            </a:r>
            <a:r>
              <a:rPr lang="en-US" sz="2800" dirty="0"/>
              <a:t>, and </a:t>
            </a:r>
            <a:r>
              <a:rPr lang="en-US" sz="2800" b="1" dirty="0">
                <a:solidFill>
                  <a:srgbClr val="0070C0"/>
                </a:solidFill>
              </a:rPr>
              <a:t>withdrawal bleeding occurs</a:t>
            </a:r>
          </a:p>
          <a:p>
            <a:pPr algn="l" rtl="0"/>
            <a:r>
              <a:rPr lang="en-US" sz="2800" dirty="0"/>
              <a:t> The contraceptive vaginal ring has </a:t>
            </a:r>
            <a:r>
              <a:rPr lang="en-US" sz="2800" b="1" dirty="0">
                <a:solidFill>
                  <a:srgbClr val="0070C0"/>
                </a:solidFill>
              </a:rPr>
              <a:t>efficacy, contraindications, and adverse effects similar to those of oral contraceptives</a:t>
            </a:r>
          </a:p>
          <a:p>
            <a:pPr algn="l" rtl="0"/>
            <a:r>
              <a:rPr lang="en-US" sz="2800" b="1" dirty="0"/>
              <a:t>Vaginal ring </a:t>
            </a:r>
            <a:r>
              <a:rPr lang="en-US" sz="2800" dirty="0"/>
              <a:t>may </a:t>
            </a:r>
            <a:r>
              <a:rPr lang="en-US" sz="2800" b="1" dirty="0">
                <a:solidFill>
                  <a:srgbClr val="0070C0"/>
                </a:solidFill>
              </a:rPr>
              <a:t>occasionally slip or be expelled accidentally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9</a:t>
            </a:fld>
            <a:endParaRPr lang="ar-JO"/>
          </a:p>
        </p:txBody>
      </p:sp>
      <p:pic>
        <p:nvPicPr>
          <p:cNvPr id="14338" name="Picture 2" descr="Image result for Vaginal r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1664" y="136525"/>
            <a:ext cx="2307668" cy="18448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614993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27F43C3424F14B9B09E11064185262" ma:contentTypeVersion="2" ma:contentTypeDescription="Create a new document." ma:contentTypeScope="" ma:versionID="8778982535be8039c0c0b016c741dd98">
  <xsd:schema xmlns:xsd="http://www.w3.org/2001/XMLSchema" xmlns:xs="http://www.w3.org/2001/XMLSchema" xmlns:p="http://schemas.microsoft.com/office/2006/metadata/properties" xmlns:ns2="cfb739ad-8775-4f5f-a2cf-07c24ded535e" targetNamespace="http://schemas.microsoft.com/office/2006/metadata/properties" ma:root="true" ma:fieldsID="38f23c1e3c74877df0cf7dbc76035582" ns2:_="">
    <xsd:import namespace="cfb739ad-8775-4f5f-a2cf-07c24ded53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b739ad-8775-4f5f-a2cf-07c24ded53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DDB5616-47E8-4BCF-9E50-DEE7589730A6}"/>
</file>

<file path=customXml/itemProps2.xml><?xml version="1.0" encoding="utf-8"?>
<ds:datastoreItem xmlns:ds="http://schemas.openxmlformats.org/officeDocument/2006/customXml" ds:itemID="{DFA6ECA9-AA34-4A41-9F17-E736079EE7E0}"/>
</file>

<file path=customXml/itemProps3.xml><?xml version="1.0" encoding="utf-8"?>
<ds:datastoreItem xmlns:ds="http://schemas.openxmlformats.org/officeDocument/2006/customXml" ds:itemID="{B9F11472-E246-4A5C-8377-D8D2691CA162}"/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1202</TotalTime>
  <Words>851</Words>
  <Application>Microsoft Office PowerPoint</Application>
  <PresentationFormat>On-screen Show (4:3)</PresentationFormat>
  <Paragraphs>101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Century Gothic</vt:lpstr>
      <vt:lpstr>Courier New</vt:lpstr>
      <vt:lpstr>Palatino Linotype</vt:lpstr>
      <vt:lpstr>Executive</vt:lpstr>
      <vt:lpstr>Female Sex Hormones &amp; Contraceptives II</vt:lpstr>
      <vt:lpstr>Contraceptives </vt:lpstr>
      <vt:lpstr>Major classes of contraceptives</vt:lpstr>
      <vt:lpstr>1. Combination oral contraceptives </vt:lpstr>
      <vt:lpstr>PowerPoint Presentation</vt:lpstr>
      <vt:lpstr>PowerPoint Presentation</vt:lpstr>
      <vt:lpstr>2. Transdermal patch:</vt:lpstr>
      <vt:lpstr>PowerPoint Presentation</vt:lpstr>
      <vt:lpstr>3. Vaginal ring</vt:lpstr>
      <vt:lpstr>4. Progestin-only pills</vt:lpstr>
      <vt:lpstr>PowerPoint Presentation</vt:lpstr>
      <vt:lpstr>5. Progestin intrauterine device (IUD) </vt:lpstr>
      <vt:lpstr>6. Postcoital contraception</vt:lpstr>
      <vt:lpstr>PowerPoint Presentation</vt:lpstr>
      <vt:lpstr>Mechanism of action</vt:lpstr>
      <vt:lpstr>PowerPoint Presentation</vt:lpstr>
      <vt:lpstr>Adverse effect</vt:lpstr>
      <vt:lpstr>PowerPoint Presentation</vt:lpstr>
      <vt:lpstr>PowerPoint Presentation</vt:lpstr>
      <vt:lpstr>PowerPoint Presentation</vt:lpstr>
      <vt:lpstr>Contraindications</vt:lpstr>
    </vt:vector>
  </TitlesOfParts>
  <Company>فراس الصعيو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Female Sex Hormones &amp; Contraceptives II</dc:title>
  <dc:creator>S4C</dc:creator>
  <cp:lastModifiedBy>lenovo</cp:lastModifiedBy>
  <cp:revision>119</cp:revision>
  <dcterms:created xsi:type="dcterms:W3CDTF">2016-04-09T16:48:03Z</dcterms:created>
  <dcterms:modified xsi:type="dcterms:W3CDTF">2021-05-06T09:50:57Z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0x0101007B27F43C3424F14B9B09E11064185262</vt:lpwstr>
  </property>
</Properties>
</file>