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32"/>
  </p:notesMasterIdLst>
  <p:sldIdLst>
    <p:sldId id="256" r:id="rId2"/>
    <p:sldId id="274" r:id="rId3"/>
    <p:sldId id="257" r:id="rId4"/>
    <p:sldId id="264" r:id="rId5"/>
    <p:sldId id="258" r:id="rId6"/>
    <p:sldId id="259" r:id="rId7"/>
    <p:sldId id="260" r:id="rId8"/>
    <p:sldId id="275" r:id="rId9"/>
    <p:sldId id="261" r:id="rId10"/>
    <p:sldId id="276" r:id="rId11"/>
    <p:sldId id="262" r:id="rId12"/>
    <p:sldId id="263" r:id="rId13"/>
    <p:sldId id="293" r:id="rId14"/>
    <p:sldId id="277" r:id="rId15"/>
    <p:sldId id="278" r:id="rId16"/>
    <p:sldId id="265" r:id="rId17"/>
    <p:sldId id="272" r:id="rId18"/>
    <p:sldId id="266" r:id="rId19"/>
    <p:sldId id="273" r:id="rId20"/>
    <p:sldId id="279" r:id="rId21"/>
    <p:sldId id="280" r:id="rId22"/>
    <p:sldId id="281" r:id="rId23"/>
    <p:sldId id="282" r:id="rId24"/>
    <p:sldId id="286" r:id="rId25"/>
    <p:sldId id="287" r:id="rId26"/>
    <p:sldId id="288" r:id="rId27"/>
    <p:sldId id="289" r:id="rId28"/>
    <p:sldId id="290" r:id="rId29"/>
    <p:sldId id="291" r:id="rId30"/>
    <p:sldId id="292" r:id="rId31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theme" Target="theme/theme1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97C0-E72E-47C2-A2F4-2A4B436D59D2}" type="datetimeFigureOut">
              <a:rPr lang="en-US" smtClean="0"/>
              <a:pPr/>
              <a:t>3/6/2023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E742A-551E-4AAB-80FF-FC99328B64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65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C74C0-8163-4F81-9CD3-E6F5F81CA2F0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787E4-0E1E-466A-BFF5-823BDE218AAF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873C1-76FC-4841-AF46-ECA9AE6D3F56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9D2F1-7702-488E-AA68-3F4C14BEBE64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FCE67-DE56-4AC6-9488-33139D83C3AE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F13B4-0A4F-4D15-BE15-E80CB721B3A6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3285D-0996-4B1F-8BC4-B82CC645FD92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15E27-29B6-4297-91BB-958AD31435A6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26AA1-2BBD-4C31-981D-A4AAC0E8CE5A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A68FD-C2F0-4A31-8F9A-1C5A631B10DC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97D3-4C0B-4BEF-A3D0-BDF2566B612F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1CEF8-CE34-40FB-83AB-826D158393FE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3AA78-75A1-4385-8A36-660E7E3F3A23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7" Type="http://schemas.openxmlformats.org/officeDocument/2006/relationships/image" Target="../media/image6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5.jpeg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9.jpeg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 /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7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12.png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487087"/>
          </a:xfrm>
        </p:spPr>
        <p:txBody>
          <a:bodyPr>
            <a:noAutofit/>
          </a:bodyPr>
          <a:lstStyle/>
          <a:p>
            <a:pPr rtl="0"/>
            <a:br>
              <a:rPr lang="ar-JO" sz="2000" b="1" i="1" dirty="0"/>
            </a:br>
            <a:br>
              <a:rPr lang="en-US" sz="2000" b="1" dirty="0">
                <a:solidFill>
                  <a:srgbClr val="FF0000"/>
                </a:solidFill>
              </a:rPr>
            </a:br>
            <a:r>
              <a:rPr lang="en-US" sz="2400" b="1" dirty="0"/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Musculo</a:t>
            </a:r>
            <a:r>
              <a:rPr lang="en-US" sz="3200" b="1" dirty="0">
                <a:solidFill>
                  <a:srgbClr val="FF0000"/>
                </a:solidFill>
              </a:rPr>
              <a:t>-skeletal System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 INJURY </a:t>
            </a:r>
            <a:br>
              <a:rPr lang="en-US" sz="2400" b="1" dirty="0"/>
            </a:br>
            <a:r>
              <a:rPr lang="en-US" sz="2400" b="1" dirty="0">
                <a:solidFill>
                  <a:srgbClr val="FF0000"/>
                </a:solidFill>
              </a:rPr>
              <a:t>An Overview Of The Global Burden Of Injury</a:t>
            </a:r>
            <a:br>
              <a:rPr lang="en-US" sz="2000" dirty="0">
                <a:solidFill>
                  <a:srgbClr val="FF0000"/>
                </a:solidFill>
              </a:rPr>
            </a:br>
            <a:endParaRPr lang="ar-JO" sz="2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2132856"/>
            <a:ext cx="8712968" cy="4536504"/>
          </a:xfrm>
        </p:spPr>
        <p:txBody>
          <a:bodyPr>
            <a:noAutofit/>
          </a:bodyPr>
          <a:lstStyle/>
          <a:p>
            <a:pPr rtl="0"/>
            <a:r>
              <a:rPr lang="en-US" sz="3600" b="1" dirty="0">
                <a:solidFill>
                  <a:srgbClr val="FF0000"/>
                </a:solidFill>
              </a:rPr>
              <a:t>Introduction:</a:t>
            </a: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>
                <a:solidFill>
                  <a:schemeClr val="tx1"/>
                </a:solidFill>
              </a:rPr>
              <a:t>Injuries have traditionally been regarded as </a:t>
            </a:r>
            <a:r>
              <a:rPr lang="en-US" sz="2200" dirty="0">
                <a:solidFill>
                  <a:srgbClr val="FF0000"/>
                </a:solidFill>
              </a:rPr>
              <a:t>random, unavoidable “accidents”. 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>
                <a:solidFill>
                  <a:schemeClr val="tx1"/>
                </a:solidFill>
              </a:rPr>
              <a:t>Today both unintentional and intentional injuries are viewed as largely </a:t>
            </a:r>
            <a:r>
              <a:rPr lang="en-US" sz="2200" dirty="0">
                <a:solidFill>
                  <a:srgbClr val="FF0000"/>
                </a:solidFill>
              </a:rPr>
              <a:t>preventable events.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ü"/>
            </a:pPr>
            <a:r>
              <a:rPr lang="en-US" sz="2200" dirty="0">
                <a:solidFill>
                  <a:schemeClr val="tx1"/>
                </a:solidFill>
              </a:rPr>
              <a:t>Acceptance of injuries as a preventable public health problem over the past decade  has lead to the development of </a:t>
            </a:r>
            <a:r>
              <a:rPr lang="en-US" sz="2200" dirty="0">
                <a:solidFill>
                  <a:srgbClr val="FF0000"/>
                </a:solidFill>
              </a:rPr>
              <a:t>preventative strategies </a:t>
            </a:r>
            <a:r>
              <a:rPr lang="en-US" sz="2200" dirty="0">
                <a:solidFill>
                  <a:schemeClr val="tx1"/>
                </a:solidFill>
              </a:rPr>
              <a:t>and, consequently, </a:t>
            </a:r>
            <a:r>
              <a:rPr lang="en-US" sz="2200" u="sng" dirty="0">
                <a:solidFill>
                  <a:schemeClr val="tx1"/>
                </a:solidFill>
              </a:rPr>
              <a:t>a decrease in the human death toll due to injuries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09367-E8D5-42D6-8065-A1A58D5B0139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785794"/>
            <a:ext cx="8229600" cy="4525963"/>
          </a:xfrm>
        </p:spPr>
        <p:txBody>
          <a:bodyPr/>
          <a:lstStyle/>
          <a:p>
            <a:pPr marL="514350" lvl="0" indent="-514350" algn="l" rtl="0">
              <a:buAutoNum type="alphaUcPeriod" startAt="2"/>
            </a:pPr>
            <a:r>
              <a:rPr lang="en-US" b="1" u="sng" dirty="0"/>
              <a:t>Intentional injuries</a:t>
            </a:r>
            <a:r>
              <a:rPr lang="en-US" b="1" dirty="0"/>
              <a:t>: </a:t>
            </a:r>
            <a:r>
              <a:rPr lang="en-US" dirty="0"/>
              <a:t>are subdivided into:</a:t>
            </a:r>
          </a:p>
          <a:p>
            <a:pPr marL="514350" lvl="0" indent="-514350" algn="l" rtl="0">
              <a:buNone/>
            </a:pPr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Self-inflicted injuries (i.e. suicide),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Interpersonal violence (e.g. homicide)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War-related injuries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“Other intentional injuries”. includes injuries due to legal intervention</a:t>
            </a:r>
            <a:r>
              <a:rPr lang="en-US" dirty="0"/>
              <a:t>.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10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E1C6F-C436-4891-8120-4A0AC4F4534C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Injuries Of The </a:t>
            </a:r>
            <a:r>
              <a:rPr lang="en-US" sz="4000" b="1" dirty="0" err="1">
                <a:solidFill>
                  <a:srgbClr val="FF0000"/>
                </a:solidFill>
              </a:rPr>
              <a:t>Musculo</a:t>
            </a:r>
            <a:r>
              <a:rPr lang="en-US" sz="4000" b="1" dirty="0">
                <a:solidFill>
                  <a:srgbClr val="FF0000"/>
                </a:solidFill>
              </a:rPr>
              <a:t>-skeletal System:</a:t>
            </a:r>
            <a:br>
              <a:rPr lang="en-US" sz="4000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77500" lnSpcReduction="20000"/>
          </a:bodyPr>
          <a:lstStyle/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Injuries occur in particular 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if the energy transfer </a:t>
            </a:r>
            <a:r>
              <a:rPr lang="en-US" sz="3100" dirty="0">
                <a:latin typeface="+mj-lt"/>
              </a:rPr>
              <a:t>(mechanical workload) 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is higher than the load-bearing capacity of the components of the </a:t>
            </a:r>
            <a:r>
              <a:rPr lang="en-US" sz="3100" dirty="0" err="1">
                <a:solidFill>
                  <a:srgbClr val="FF0000"/>
                </a:solidFill>
                <a:latin typeface="+mj-lt"/>
              </a:rPr>
              <a:t>musculo</a:t>
            </a:r>
            <a:r>
              <a:rPr lang="en-US" sz="3100" dirty="0">
                <a:solidFill>
                  <a:srgbClr val="FF0000"/>
                </a:solidFill>
                <a:latin typeface="+mj-lt"/>
              </a:rPr>
              <a:t>-skeletal system.</a:t>
            </a:r>
          </a:p>
          <a:p>
            <a:pPr lvl="0" algn="just" rtl="0">
              <a:buFont typeface="Wingdings" pitchFamily="2" charset="2"/>
              <a:buChar char="Ø"/>
            </a:pP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Injuries of </a:t>
            </a:r>
            <a:r>
              <a:rPr lang="en-US" sz="3100" u="sng" dirty="0">
                <a:latin typeface="+mj-lt"/>
              </a:rPr>
              <a:t>muscles and tendons</a:t>
            </a:r>
            <a:r>
              <a:rPr lang="en-US" sz="3100" dirty="0">
                <a:latin typeface="+mj-lt"/>
              </a:rPr>
              <a:t> (e.g. strains, ruptures), </a:t>
            </a:r>
            <a:r>
              <a:rPr lang="en-US" sz="3100" u="sng" dirty="0">
                <a:latin typeface="+mj-lt"/>
              </a:rPr>
              <a:t>ligaments </a:t>
            </a:r>
            <a:r>
              <a:rPr lang="en-US" sz="3100" dirty="0">
                <a:latin typeface="+mj-lt"/>
              </a:rPr>
              <a:t>(e.g. strains and ruptures) and</a:t>
            </a:r>
            <a:r>
              <a:rPr lang="en-US" sz="3100" u="sng" dirty="0">
                <a:latin typeface="+mj-lt"/>
              </a:rPr>
              <a:t> bones</a:t>
            </a:r>
            <a:r>
              <a:rPr lang="en-US" sz="3100" dirty="0">
                <a:latin typeface="+mj-lt"/>
              </a:rPr>
              <a:t> (fractures, unnoticed micro-fractures and degenerative changes) are typical consequences.</a:t>
            </a:r>
            <a:r>
              <a:rPr lang="ar-EG" sz="3100" dirty="0">
                <a:latin typeface="+mj-lt"/>
              </a:rPr>
              <a:t> </a:t>
            </a: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endParaRPr lang="en-US" sz="3100" dirty="0">
              <a:latin typeface="+mj-lt"/>
            </a:endParaRPr>
          </a:p>
          <a:p>
            <a:pPr lvl="0" algn="just" rtl="0">
              <a:buFont typeface="Wingdings" pitchFamily="2" charset="2"/>
              <a:buChar char="Ø"/>
            </a:pPr>
            <a:r>
              <a:rPr lang="en-US" sz="3100" dirty="0">
                <a:latin typeface="+mj-lt"/>
              </a:rPr>
              <a:t>In addition </a:t>
            </a:r>
            <a:r>
              <a:rPr lang="en-US" sz="3100" u="sng" dirty="0">
                <a:latin typeface="+mj-lt"/>
              </a:rPr>
              <a:t>irritation of the insertion points of the muscles and tendons</a:t>
            </a:r>
            <a:r>
              <a:rPr lang="en-US" sz="3100" dirty="0">
                <a:latin typeface="+mj-lt"/>
              </a:rPr>
              <a:t> and of </a:t>
            </a:r>
            <a:r>
              <a:rPr lang="en-US" sz="3100" u="sng" dirty="0">
                <a:latin typeface="+mj-lt"/>
              </a:rPr>
              <a:t>tendon sheaths</a:t>
            </a:r>
            <a:r>
              <a:rPr lang="en-US" sz="3100" dirty="0">
                <a:latin typeface="+mj-lt"/>
              </a:rPr>
              <a:t> as well as </a:t>
            </a:r>
            <a:r>
              <a:rPr lang="en-US" sz="3100" u="sng" dirty="0">
                <a:latin typeface="+mj-lt"/>
              </a:rPr>
              <a:t>functional restrictions</a:t>
            </a:r>
            <a:r>
              <a:rPr lang="en-US" sz="3100" dirty="0">
                <a:latin typeface="+mj-lt"/>
              </a:rPr>
              <a:t> and </a:t>
            </a:r>
            <a:r>
              <a:rPr lang="en-US" sz="3100" u="sng" dirty="0">
                <a:latin typeface="+mj-lt"/>
              </a:rPr>
              <a:t>degeneration of bones and cartilage</a:t>
            </a:r>
            <a:r>
              <a:rPr lang="en-US" sz="3100" dirty="0">
                <a:latin typeface="+mj-lt"/>
              </a:rPr>
              <a:t> (e.g. menisci, vertebrae, inter-vertebral discs and articulations) may occur.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11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344D7-B622-459D-8640-1CAF060315AB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sz="3600" b="1" dirty="0">
                <a:solidFill>
                  <a:srgbClr val="FF0000"/>
                </a:solidFill>
              </a:rPr>
              <a:t>Two Fundamental Types Of </a:t>
            </a:r>
            <a:r>
              <a:rPr lang="en-US" sz="3600" b="1" dirty="0" err="1">
                <a:solidFill>
                  <a:srgbClr val="FF0000"/>
                </a:solidFill>
              </a:rPr>
              <a:t>Musclu</a:t>
            </a:r>
            <a:r>
              <a:rPr lang="en-US" sz="3600" b="1" dirty="0">
                <a:solidFill>
                  <a:srgbClr val="FF0000"/>
                </a:solidFill>
              </a:rPr>
              <a:t>-skeletal Injuries: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 algn="l" rtl="0">
              <a:buFont typeface="+mj-lt"/>
              <a:buAutoNum type="arabicPeriod"/>
            </a:pPr>
            <a:r>
              <a:rPr lang="en-US" sz="2800" b="1" u="sng" dirty="0"/>
              <a:t>Acute  and painful injury</a:t>
            </a:r>
            <a:r>
              <a:rPr lang="en-US" sz="2800" b="1" dirty="0"/>
              <a:t>: </a:t>
            </a:r>
            <a:r>
              <a:rPr lang="en-US" sz="2800" dirty="0"/>
              <a:t>Caused by strong and short-term  energy transfer leading </a:t>
            </a:r>
            <a:r>
              <a:rPr lang="en-US" sz="2800" u="sng" dirty="0"/>
              <a:t>to sudden failure in structure and function </a:t>
            </a:r>
            <a:r>
              <a:rPr lang="en-US" sz="2800" dirty="0"/>
              <a:t>e.g.: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Tearing of a muscle due to a heavy lift.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Fracture of a bone due to a fall.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800" dirty="0"/>
              <a:t>Blocking of a vertebral joint due to vigorous movement.</a:t>
            </a:r>
          </a:p>
          <a:p>
            <a:pPr marL="514350" indent="-514350" algn="l" rtl="0">
              <a:buNone/>
            </a:pPr>
            <a:endParaRPr lang="en-US" sz="2800" dirty="0"/>
          </a:p>
          <a:p>
            <a:pPr marL="514350" indent="-514350" algn="l" rtl="0">
              <a:buAutoNum type="arabicPeriod" startAt="2"/>
            </a:pPr>
            <a:r>
              <a:rPr lang="en-US" sz="2800" b="1" u="sng" dirty="0"/>
              <a:t>Chronic and persistent</a:t>
            </a:r>
            <a:r>
              <a:rPr lang="en-US" sz="2800" dirty="0"/>
              <a:t>: results from a permanent overload or energy transfer leading to continuously increasing pain and dysfunction (e.g. wear and tear of ligaments, tendinitis, muscle spasm and hardening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12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CC7FB-6E80-49DB-B50E-E760CF9C1051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26AA1-2BBD-4C31-981D-A4AAC0E8CE5A}" type="datetime1">
              <a:rPr lang="en-US" smtClean="0"/>
              <a:pPr/>
              <a:t>3/6/2023</a:t>
            </a:fld>
            <a:endParaRPr lang="ar-JO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13</a:t>
            </a:fld>
            <a:endParaRPr lang="ar-JO"/>
          </a:p>
        </p:txBody>
      </p:sp>
      <p:pic>
        <p:nvPicPr>
          <p:cNvPr id="78850" name="Picture 2" descr="C:\Users\Medicine\Desktop\DALY\images4ANXUFY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2676525" cy="30243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8851" name="Picture 3" descr="C:\Users\Medicine\Desktop\DALY\images6QS7BP1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88640"/>
            <a:ext cx="2808312" cy="331236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8852" name="Picture 4" descr="C:\Users\Medicine\Desktop\DALY\imagesKWSH8ZD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645024"/>
            <a:ext cx="2828925" cy="29778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8853" name="Picture 5" descr="C:\Users\Medicine\Desktop\DALY\imagesPRXDP3FZ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3" y="3645024"/>
            <a:ext cx="2592288" cy="29523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8854" name="Picture 6" descr="C:\Users\Medicine\Desktop\DALY\imagesQTXJ2N4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8184" y="188640"/>
            <a:ext cx="2736304" cy="301902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8855" name="Picture 7" descr="C:\Users\Medicine\Desktop\DALY\imagesT8AT24O7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8184" y="3645024"/>
            <a:ext cx="2592288" cy="28083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t0.gstatic.com/images?q=tbn:ANd9GcSLSPVgKHDm9ObnqaySo1OBGVISbneHytLZxU1-QC2_nc2IvPw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382" y="3286100"/>
            <a:ext cx="3156183" cy="3357610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1249" y="214291"/>
          <a:ext cx="5503759" cy="30718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392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3245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BICEPS BRACHII</a:t>
                      </a:r>
                    </a:p>
                    <a:p>
                      <a:pPr algn="l"/>
                      <a:r>
                        <a:rPr lang="en-US" sz="1200" b="1" dirty="0"/>
                        <a:t>ORIGIN</a:t>
                      </a:r>
                      <a:br>
                        <a:rPr lang="en-US" sz="1200" b="1" dirty="0"/>
                      </a:br>
                      <a:r>
                        <a:rPr lang="en-US" sz="1200" b="1" dirty="0"/>
                        <a:t>Long head: </a:t>
                      </a:r>
                      <a:r>
                        <a:rPr lang="en-US" sz="1200" b="1" dirty="0" err="1"/>
                        <a:t>supraglenoid</a:t>
                      </a:r>
                      <a:r>
                        <a:rPr lang="en-US" sz="1200" b="1" dirty="0"/>
                        <a:t> tubercle of scapula.</a:t>
                      </a:r>
                    </a:p>
                    <a:p>
                      <a:pPr algn="l"/>
                      <a:r>
                        <a:rPr lang="en-US" sz="1200" b="1" dirty="0"/>
                        <a:t>Short head: </a:t>
                      </a:r>
                      <a:r>
                        <a:rPr lang="en-US" sz="1200" b="1" dirty="0" err="1"/>
                        <a:t>coracoid</a:t>
                      </a:r>
                      <a:r>
                        <a:rPr lang="en-US" sz="1200" b="1" dirty="0"/>
                        <a:t> process of scapula with </a:t>
                      </a:r>
                      <a:r>
                        <a:rPr lang="en-US" sz="1200" b="1" dirty="0" err="1"/>
                        <a:t>coracobrachialis</a:t>
                      </a:r>
                      <a:r>
                        <a:rPr lang="en-US" sz="1200" b="1" dirty="0"/>
                        <a:t> </a:t>
                      </a:r>
                    </a:p>
                  </a:txBody>
                  <a:tcPr marL="38369" marR="38369" marT="38369" marB="38369" anchor="ctr"/>
                </a:tc>
                <a:tc rowSpan="4">
                  <a:txBody>
                    <a:bodyPr/>
                    <a:lstStyle/>
                    <a:p>
                      <a:pPr algn="l"/>
                      <a:endParaRPr lang="ar-JO" sz="1100" dirty="0"/>
                    </a:p>
                  </a:txBody>
                  <a:tcPr marL="38369" marR="38369" marT="38369" marB="3836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0293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INSERTION</a:t>
                      </a:r>
                      <a:br>
                        <a:rPr lang="en-US" sz="1200" b="1" dirty="0"/>
                      </a:br>
                      <a:r>
                        <a:rPr lang="en-US" sz="1200" b="1" dirty="0"/>
                        <a:t>posterior border of </a:t>
                      </a:r>
                      <a:r>
                        <a:rPr lang="en-US" sz="1200" b="1" dirty="0" err="1"/>
                        <a:t>bicipital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tuberosity</a:t>
                      </a:r>
                      <a:r>
                        <a:rPr lang="en-US" sz="1200" b="1" dirty="0"/>
                        <a:t> of radius (over bursa) and </a:t>
                      </a:r>
                      <a:r>
                        <a:rPr lang="en-US" sz="1200" b="1" dirty="0" err="1"/>
                        <a:t>bicipital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aponeurosis</a:t>
                      </a:r>
                      <a:r>
                        <a:rPr lang="en-US" sz="1200" b="1" dirty="0"/>
                        <a:t> to deep fascia and subcutaneous ulna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14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ACTION</a:t>
                      </a:r>
                      <a:br>
                        <a:rPr lang="en-US" sz="1200" b="1" dirty="0"/>
                      </a:br>
                      <a:r>
                        <a:rPr lang="en-US" sz="1200" b="1" dirty="0" err="1"/>
                        <a:t>Supinates</a:t>
                      </a:r>
                      <a:r>
                        <a:rPr lang="en-US" sz="1200" b="1" dirty="0"/>
                        <a:t> forearm, flexes elbow, weakly flexes shoulder 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914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NERVE</a:t>
                      </a:r>
                      <a:br>
                        <a:rPr lang="en-US" sz="1200" b="1" dirty="0"/>
                      </a:br>
                      <a:r>
                        <a:rPr lang="en-US" sz="1200" b="1" dirty="0" err="1"/>
                        <a:t>Musculocutaneous</a:t>
                      </a:r>
                      <a:r>
                        <a:rPr lang="en-US" sz="1200" b="1" dirty="0"/>
                        <a:t> nerve (C5, 6) (from lateral cord)</a:t>
                      </a:r>
                    </a:p>
                  </a:txBody>
                  <a:tcPr marL="38369" marR="38369" marT="38369" marB="38369" anchor="ctr"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2777" name="Picture 9" descr="http://t0.gstatic.com/images?q=tbn:ANd9GcTtSQQCoZZWX2RibTKLGHANaSdc619_-jQfHmjFYqOwa2w939s7V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52" y="214290"/>
            <a:ext cx="3143304" cy="3000372"/>
          </a:xfrm>
          <a:prstGeom prst="rect">
            <a:avLst/>
          </a:prstGeom>
          <a:noFill/>
        </p:spPr>
      </p:pic>
      <p:pic>
        <p:nvPicPr>
          <p:cNvPr id="32779" name="Picture 11" descr="http://t1.gstatic.com/images?q=tbn:ANd9GcRKiXYD0SPivpbLfehbctUc0vRzzFG-lsj4m47kv9dS0plTlbi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3571876"/>
            <a:ext cx="5072098" cy="3071822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14</a:t>
            </a:fld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6B23-B8B4-469F-80BA-A0FD3DC1BBD2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10000"/>
          </a:bodyPr>
          <a:lstStyle/>
          <a:p>
            <a:pPr lvl="0" algn="l" rtl="0"/>
            <a:r>
              <a:rPr lang="en-US" b="1" u="sng" dirty="0"/>
              <a:t>One disability-adjusted life</a:t>
            </a:r>
            <a:r>
              <a:rPr lang="en-US" b="1" dirty="0"/>
              <a:t> year (DALY</a:t>
            </a:r>
            <a:r>
              <a:rPr lang="en-US" dirty="0"/>
              <a:t>) is defined as one lost year of healthy life, either due to </a:t>
            </a:r>
            <a:r>
              <a:rPr lang="en-US" u="sng" dirty="0"/>
              <a:t>premature death or disability.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 Although DALYs include premature death, injury and physical disability, </a:t>
            </a:r>
            <a:r>
              <a:rPr lang="en-US" b="1" dirty="0"/>
              <a:t>they do not, for example, account for:</a:t>
            </a:r>
            <a:r>
              <a:rPr lang="en-US" dirty="0"/>
              <a:t> </a:t>
            </a:r>
          </a:p>
          <a:p>
            <a:pPr lvl="0" algn="l" rtl="0"/>
            <a:endParaRPr lang="en-US" dirty="0"/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/>
              <a:t>Mental health consequences of violence and war</a:t>
            </a:r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/>
              <a:t>Conditions such as sexually transmitted diseases resulting from rape</a:t>
            </a:r>
          </a:p>
          <a:p>
            <a:pPr marL="514350" lvl="0" indent="-514350" algn="l" rtl="0">
              <a:buFont typeface="+mj-lt"/>
              <a:buAutoNum type="alphaLcPeriod"/>
            </a:pPr>
            <a:r>
              <a:rPr lang="en-US" dirty="0"/>
              <a:t>The effects of infectious diseases and malnutrition following war.</a:t>
            </a: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15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37BB7-1AAD-4927-B50B-FA4272D875CF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Global injury related mortality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50206" cy="5616624"/>
          </a:xfrm>
        </p:spPr>
        <p:txBody>
          <a:bodyPr>
            <a:normAutofit fontScale="70000" lnSpcReduction="20000"/>
          </a:bodyPr>
          <a:lstStyle/>
          <a:p>
            <a:pPr lvl="0" algn="just" rtl="0"/>
            <a:endParaRPr lang="en-US" sz="28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3100" dirty="0"/>
              <a:t>An estimated 5 million people worldwide died from injuries in 2000 — a mortality rate of 83.7 per 100 000 population.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31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3100" dirty="0"/>
              <a:t>Injuries accounted for 9% of the world's deaths in </a:t>
            </a:r>
            <a:r>
              <a:rPr lang="en-US" sz="3100" dirty="0">
                <a:solidFill>
                  <a:srgbClr val="FF0000"/>
                </a:solidFill>
              </a:rPr>
              <a:t>2000</a:t>
            </a:r>
            <a:r>
              <a:rPr lang="en-US" sz="3100" dirty="0"/>
              <a:t> and 12% of the world’s burden of disease.</a:t>
            </a:r>
          </a:p>
          <a:p>
            <a:pPr algn="l" rtl="0"/>
            <a:r>
              <a:rPr lang="en-US" sz="3100" dirty="0"/>
              <a:t>What is the global burden of injuries?</a:t>
            </a:r>
          </a:p>
          <a:p>
            <a:pPr algn="l" rtl="0"/>
            <a:r>
              <a:rPr lang="en-US" sz="3100" dirty="0"/>
              <a:t>Injuries are recognized as a major concern in public health worldwide. Results of the Global Burden of Disease (GBD) study showed that globally in </a:t>
            </a:r>
            <a:r>
              <a:rPr lang="en-US" sz="3100" dirty="0">
                <a:solidFill>
                  <a:srgbClr val="FF0000"/>
                </a:solidFill>
              </a:rPr>
              <a:t>2019</a:t>
            </a:r>
            <a:r>
              <a:rPr lang="en-US" sz="3100" dirty="0"/>
              <a:t>, 8% of all deaths were due to injury </a:t>
            </a:r>
          </a:p>
          <a:p>
            <a:pPr lvl="0" algn="l" rtl="0">
              <a:buFont typeface="Wingdings" pitchFamily="2" charset="2"/>
              <a:buChar char="ü"/>
            </a:pPr>
            <a:endParaRPr lang="en-US" sz="31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3100" dirty="0"/>
              <a:t>The burden of disease related to injuries, particularly road traffic injuries, interpersonal violence, war and self-inflicted injuries is expected to rise dramatically by the year 2020.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31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3100" dirty="0"/>
              <a:t>Road traffic injuries are the leading cause of injury-related deaths worldwide</a:t>
            </a:r>
            <a:endParaRPr lang="ar-JO" sz="3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16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C761-14D6-4A0F-A1A9-4B969CB8F5FC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8959271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857232"/>
            <a:ext cx="6215074" cy="4500594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00034" y="357166"/>
            <a:ext cx="83582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1600" b="1" dirty="0"/>
              <a:t>World rankings of injury-related mortality and burden of disease (DALYs lost), 1990 and 2020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285720" y="5429264"/>
            <a:ext cx="885828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1400" b="1" dirty="0"/>
              <a:t>The table shows that if current trends continue, road traffic and intentional injuries (i.e. self-inflicted injuries, interpersonal violence and war-related injuries) will rank among the 15 leading causes of death and burden of disease.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17</a:t>
            </a:fld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414A1-0ED2-4DD0-B754-28CEBB0766B7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561662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 algn="ctr" rtl="0">
              <a:buNone/>
            </a:pPr>
            <a:r>
              <a:rPr lang="en-US" sz="43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Injuries Mortality By Region: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More than 90% of the world's deaths from injuries occur in low- and middle-income countries.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1900" dirty="0"/>
              <a:t>The low- and middle-income countries of Europe have the highest injury mortality rates.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1900" dirty="0"/>
              <a:t>The South-East Asia and Western Pacific Regions account for the highest number of injury deaths worldwide.</a:t>
            </a:r>
          </a:p>
          <a:p>
            <a:pPr lvl="0" algn="l" rtl="0"/>
            <a:endParaRPr lang="en-US" sz="3100" dirty="0"/>
          </a:p>
          <a:p>
            <a:pPr algn="ctr" rtl="0">
              <a:buNone/>
            </a:pPr>
            <a:r>
              <a:rPr lang="en-US" sz="3800" b="1" dirty="0">
                <a:solidFill>
                  <a:srgbClr val="FF0000"/>
                </a:solidFill>
              </a:rPr>
              <a:t>Injuries Mortality By Sex And Age Group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3100" dirty="0"/>
              <a:t>Globally, injury mortality among </a:t>
            </a:r>
            <a:r>
              <a:rPr lang="en-US" sz="3100" u="sng" dirty="0"/>
              <a:t>men is twice that among women</a:t>
            </a:r>
            <a:r>
              <a:rPr lang="en-US" sz="3100" dirty="0"/>
              <a:t>. In some regions, however, mortality rates for </a:t>
            </a:r>
            <a:r>
              <a:rPr lang="en-US" sz="3100" dirty="0">
                <a:solidFill>
                  <a:srgbClr val="FF0000"/>
                </a:solidFill>
              </a:rPr>
              <a:t>suicide and burns in females are as high or even higher than in males</a:t>
            </a:r>
            <a:r>
              <a:rPr lang="en-US" sz="3100" dirty="0"/>
              <a:t>.</a:t>
            </a:r>
          </a:p>
          <a:p>
            <a:pPr lvl="0" algn="l" rtl="0">
              <a:buFont typeface="Wingdings" pitchFamily="2" charset="2"/>
              <a:buChar char="q"/>
            </a:pPr>
            <a:r>
              <a:rPr lang="en-US" sz="2200" dirty="0"/>
              <a:t>Males in Africa and Europe have the highest injury-related mortality rates.</a:t>
            </a:r>
            <a:endParaRPr lang="ar-JO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18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9C2D-ACDC-49CE-9BEE-EAD55F08EB84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JO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214546" y="2431014"/>
            <a:ext cx="492919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Distribution of global injury mortality by cause, 2000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857496"/>
            <a:ext cx="5000628" cy="32147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000100" y="6143644"/>
            <a:ext cx="7286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One quarter of all injury deaths are due to road traffic injuries; suicides and interpersonal violence combined account for another quarter of the global total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404664"/>
            <a:ext cx="8784976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/>
            <a:endParaRPr lang="en-US" b="1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/>
              <a:t>Young people between the ages of 15 and 44 years account for almost 50% of the world’s injury-related mortality.</a:t>
            </a:r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/>
              <a:t>Mortality </a:t>
            </a:r>
            <a:r>
              <a:rPr lang="en-US" sz="2000" b="1" dirty="0">
                <a:solidFill>
                  <a:srgbClr val="FF0000"/>
                </a:solidFill>
              </a:rPr>
              <a:t>from road traffic injuries </a:t>
            </a:r>
            <a:r>
              <a:rPr lang="en-US" sz="1600" dirty="0"/>
              <a:t>and interpersonal violence in males is almost </a:t>
            </a:r>
            <a:r>
              <a:rPr lang="en-US" sz="1600" b="1" u="sng" dirty="0"/>
              <a:t>3 times higher </a:t>
            </a:r>
            <a:r>
              <a:rPr lang="en-US" sz="1600" dirty="0"/>
              <a:t>than that in females.</a:t>
            </a:r>
          </a:p>
          <a:p>
            <a:pPr lvl="0" algn="l" rtl="0">
              <a:buFont typeface="Wingdings" pitchFamily="2" charset="2"/>
              <a:buChar char="ü"/>
            </a:pPr>
            <a:r>
              <a:rPr lang="en-US" sz="1600" dirty="0"/>
              <a:t>Children under 5 years of age account for approximately 25% of drowning deaths and a little over 15% of fire-related deaths worldwide.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19</a:t>
            </a:fld>
            <a:endParaRPr lang="ar-JO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CD2D2-DBE3-48D3-9446-4196E18038FC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sz="2400" dirty="0"/>
              <a:t>  Injuries, unintentional or intentional, constitute </a:t>
            </a:r>
            <a:r>
              <a:rPr lang="en-US" sz="2400" b="1" dirty="0"/>
              <a:t>a major public health problem</a:t>
            </a:r>
            <a:r>
              <a:rPr lang="en-US" sz="2400" dirty="0">
                <a:solidFill>
                  <a:srgbClr val="FF0000"/>
                </a:solidFill>
              </a:rPr>
              <a:t>, killing more than 5 million people worldwide each year </a:t>
            </a:r>
            <a:r>
              <a:rPr lang="en-US" sz="2400" dirty="0"/>
              <a:t>and causing many more cases of </a:t>
            </a:r>
            <a:r>
              <a:rPr lang="en-US" sz="2400" dirty="0">
                <a:solidFill>
                  <a:srgbClr val="FF0000"/>
                </a:solidFill>
              </a:rPr>
              <a:t>disability.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4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2400" dirty="0"/>
              <a:t>People from all economic groups suffer fatal injuries, but death rates due to injury tend to be higher in those in the </a:t>
            </a:r>
            <a:r>
              <a:rPr lang="en-US" sz="2400" u="sng" dirty="0">
                <a:solidFill>
                  <a:srgbClr val="FF0000"/>
                </a:solidFill>
              </a:rPr>
              <a:t>lower income groups.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400" dirty="0"/>
          </a:p>
          <a:p>
            <a:pPr lvl="0" algn="l" rtl="0">
              <a:buFont typeface="Wingdings" pitchFamily="2" charset="2"/>
              <a:buChar char="ü"/>
            </a:pPr>
            <a:r>
              <a:rPr lang="en-US" sz="2400" dirty="0"/>
              <a:t> The poor are also </a:t>
            </a:r>
            <a:r>
              <a:rPr lang="en-US" sz="2400" u="sng" dirty="0">
                <a:solidFill>
                  <a:srgbClr val="FF0000"/>
                </a:solidFill>
              </a:rPr>
              <a:t>less likely to make a full recovery </a:t>
            </a:r>
            <a:r>
              <a:rPr lang="en-US" sz="2400" dirty="0"/>
              <a:t>following an injury.</a:t>
            </a:r>
          </a:p>
          <a:p>
            <a:pPr lvl="0" algn="l" rtl="0">
              <a:buFont typeface="Wingdings" pitchFamily="2" charset="2"/>
              <a:buChar char="ü"/>
            </a:pPr>
            <a:endParaRPr lang="en-US" sz="2600" dirty="0"/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2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575C6-FFF1-47CB-B84A-A3E20BC8BE74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04663"/>
            <a:ext cx="7772400" cy="792089"/>
          </a:xfrm>
        </p:spPr>
        <p:txBody>
          <a:bodyPr>
            <a:normAutofit/>
          </a:bodyPr>
          <a:lstStyle/>
          <a:p>
            <a:pPr rtl="0"/>
            <a:r>
              <a:rPr lang="en-US" sz="3200" b="1" dirty="0">
                <a:solidFill>
                  <a:srgbClr val="FF0000"/>
                </a:solidFill>
              </a:rPr>
              <a:t>Magnitude Of Injury Mortality In Jordan: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196752"/>
            <a:ext cx="8568952" cy="51845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sz="2800" dirty="0">
                <a:solidFill>
                  <a:schemeClr val="tx1"/>
                </a:solidFill>
              </a:rPr>
              <a:t>Accidents and injuries emerge as an increasingly significant problem. According to the </a:t>
            </a:r>
            <a:r>
              <a:rPr lang="en-US" sz="2800" b="1" dirty="0">
                <a:solidFill>
                  <a:schemeClr val="tx1"/>
                </a:solidFill>
              </a:rPr>
              <a:t>Jordan Traffic Institute</a:t>
            </a:r>
            <a:r>
              <a:rPr lang="en-US" sz="2800" dirty="0">
                <a:solidFill>
                  <a:schemeClr val="tx1"/>
                </a:solidFill>
              </a:rPr>
              <a:t>, there were </a:t>
            </a:r>
            <a:r>
              <a:rPr lang="en-US" sz="2800" b="1" dirty="0">
                <a:solidFill>
                  <a:schemeClr val="tx1"/>
                </a:solidFill>
              </a:rPr>
              <a:t>62115 r</a:t>
            </a:r>
            <a:r>
              <a:rPr lang="en-US" sz="2800" dirty="0">
                <a:solidFill>
                  <a:schemeClr val="tx1"/>
                </a:solidFill>
              </a:rPr>
              <a:t>oad accidents in 2003 causing </a:t>
            </a:r>
            <a:r>
              <a:rPr lang="en-US" sz="2800" b="1" dirty="0">
                <a:solidFill>
                  <a:schemeClr val="tx1"/>
                </a:solidFill>
              </a:rPr>
              <a:t>832 </a:t>
            </a:r>
            <a:r>
              <a:rPr lang="en-US" sz="2800" dirty="0">
                <a:solidFill>
                  <a:schemeClr val="tx1"/>
                </a:solidFill>
              </a:rPr>
              <a:t>deaths and </a:t>
            </a:r>
            <a:r>
              <a:rPr lang="en-US" sz="2800" b="1" dirty="0">
                <a:solidFill>
                  <a:schemeClr val="tx1"/>
                </a:solidFill>
              </a:rPr>
              <a:t>18368 injuries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</a:p>
          <a:p>
            <a:pPr lvl="0" algn="l" rtl="0">
              <a:buFont typeface="Wingdings" pitchFamily="2" charset="2"/>
              <a:buChar char="q"/>
            </a:pPr>
            <a:endParaRPr lang="en-US" sz="2800" dirty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2800" dirty="0">
                <a:solidFill>
                  <a:schemeClr val="tx1"/>
                </a:solidFill>
              </a:rPr>
              <a:t>According to the same source</a:t>
            </a:r>
            <a:r>
              <a:rPr lang="en-US" sz="2800" b="1" dirty="0">
                <a:solidFill>
                  <a:schemeClr val="tx1"/>
                </a:solidFill>
              </a:rPr>
              <a:t>, road traffic accidents </a:t>
            </a:r>
            <a:r>
              <a:rPr lang="en-US" sz="2800" dirty="0">
                <a:solidFill>
                  <a:schemeClr val="tx1"/>
                </a:solidFill>
              </a:rPr>
              <a:t>have been increasing over years and leading to more human and economic losses.</a:t>
            </a:r>
          </a:p>
          <a:p>
            <a:pPr lvl="0" algn="l" rtl="0">
              <a:buFont typeface="Wingdings" pitchFamily="2" charset="2"/>
              <a:buChar char="q"/>
            </a:pPr>
            <a:endParaRPr lang="en-US" sz="2800" dirty="0">
              <a:solidFill>
                <a:schemeClr val="tx1"/>
              </a:solidFill>
            </a:endParaRPr>
          </a:p>
          <a:p>
            <a:pPr lvl="0" algn="l" rtl="0">
              <a:buFont typeface="Wingdings" pitchFamily="2" charset="2"/>
              <a:buChar char="q"/>
            </a:pPr>
            <a:r>
              <a:rPr lang="en-US" sz="2800" b="1" dirty="0">
                <a:solidFill>
                  <a:schemeClr val="tx1"/>
                </a:solidFill>
              </a:rPr>
              <a:t>Occupational accidents </a:t>
            </a:r>
            <a:r>
              <a:rPr lang="en-US" sz="2800" dirty="0">
                <a:solidFill>
                  <a:schemeClr val="tx1"/>
                </a:solidFill>
              </a:rPr>
              <a:t>amounted to </a:t>
            </a:r>
            <a:r>
              <a:rPr lang="en-US" sz="2800" b="1" dirty="0">
                <a:solidFill>
                  <a:schemeClr val="tx1"/>
                </a:solidFill>
              </a:rPr>
              <a:t>15619</a:t>
            </a:r>
            <a:r>
              <a:rPr lang="en-US" sz="2800" dirty="0">
                <a:solidFill>
                  <a:schemeClr val="tx1"/>
                </a:solidFill>
              </a:rPr>
              <a:t> causing an estimate of </a:t>
            </a:r>
            <a:r>
              <a:rPr lang="en-US" sz="2800" b="1" dirty="0">
                <a:solidFill>
                  <a:schemeClr val="tx1"/>
                </a:solidFill>
              </a:rPr>
              <a:t>97522 work day’s lost.</a:t>
            </a:r>
            <a:endParaRPr lang="en-US" sz="2800" dirty="0">
              <a:solidFill>
                <a:schemeClr val="tx1"/>
              </a:solidFill>
            </a:endParaRPr>
          </a:p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C7FB19-13B2-4C36-95E3-04991741BBAF}" type="slidenum">
              <a:rPr lang="en-US" smtClean="0"/>
              <a:pPr rtl="0"/>
              <a:t>20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E80E9-103F-4AF3-A420-9DC825882CFE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Prevention of injuries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dirty="0"/>
              <a:t>To date, injury prevention has tended to be an issue only in wealthier countries.</a:t>
            </a:r>
          </a:p>
          <a:p>
            <a:pPr lvl="0" algn="l" rtl="0">
              <a:buFont typeface="Wingdings" pitchFamily="2" charset="2"/>
              <a:buChar char="q"/>
            </a:pPr>
            <a:endParaRPr lang="en-US" dirty="0"/>
          </a:p>
          <a:p>
            <a:pPr lvl="0" algn="l" rtl="0">
              <a:buFont typeface="Wingdings" pitchFamily="2" charset="2"/>
              <a:buChar char="q"/>
            </a:pPr>
            <a:r>
              <a:rPr lang="en-US" dirty="0"/>
              <a:t>The highest rates of death and permanent disability due to injury are, however, currently found in the poorer nations; It is these countries therefore that have the most urgent need for prevention strategies that are appropriate, cost-efficient and effective. In this context, </a:t>
            </a:r>
            <a:r>
              <a:rPr lang="en-US" sz="3800" b="1" dirty="0">
                <a:solidFill>
                  <a:srgbClr val="FF0000"/>
                </a:solidFill>
              </a:rPr>
              <a:t>“appropriate” </a:t>
            </a:r>
            <a:r>
              <a:rPr lang="en-US" dirty="0"/>
              <a:t>means taking into account: </a:t>
            </a:r>
          </a:p>
          <a:p>
            <a:pPr lvl="0" algn="l" rtl="0">
              <a:buFont typeface="Wingdings" pitchFamily="2" charset="2"/>
              <a:buChar char="q"/>
            </a:pPr>
            <a:endParaRPr lang="en-US" dirty="0"/>
          </a:p>
          <a:p>
            <a:pPr lvl="1" algn="l" rtl="0">
              <a:buFont typeface="Wingdings" pitchFamily="2" charset="2"/>
              <a:buChar char="ü"/>
            </a:pPr>
            <a:r>
              <a:rPr lang="en-US" dirty="0"/>
              <a:t>The complexities of the problem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/>
              <a:t>The availability of resources and, furthermore, 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/>
              <a:t>What strategies have been shown to work elsewhere.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5A11-1B89-4E49-9BA3-A581A41CE392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dirty="0"/>
              <a:t>To develop effective prevention strategies, most countries need </a:t>
            </a:r>
            <a:r>
              <a:rPr lang="en-US" u="sng" dirty="0">
                <a:solidFill>
                  <a:srgbClr val="FF0000"/>
                </a:solidFill>
              </a:rPr>
              <a:t>better information</a:t>
            </a:r>
            <a:r>
              <a:rPr lang="en-US" dirty="0"/>
              <a:t>.</a:t>
            </a:r>
          </a:p>
          <a:p>
            <a:pPr lvl="0" algn="l" rtl="0">
              <a:buFont typeface="Wingdings" pitchFamily="2" charset="2"/>
              <a:buChar char="q"/>
            </a:pPr>
            <a:endParaRPr lang="en-US" dirty="0"/>
          </a:p>
          <a:p>
            <a:pPr lvl="0" algn="l" rtl="0">
              <a:buFont typeface="Wingdings" pitchFamily="2" charset="2"/>
              <a:buChar char="q"/>
            </a:pPr>
            <a:r>
              <a:rPr lang="en-US" dirty="0"/>
              <a:t> In particular, countries need to know about the </a:t>
            </a:r>
            <a:r>
              <a:rPr lang="en-US" u="sng" dirty="0"/>
              <a:t>numbers and types of injuries </a:t>
            </a:r>
            <a:r>
              <a:rPr lang="en-US" dirty="0"/>
              <a:t>that occur and about the circumstances in which those injuries occur.</a:t>
            </a:r>
          </a:p>
          <a:p>
            <a:pPr lvl="0" algn="l" rtl="0">
              <a:buFont typeface="Wingdings" pitchFamily="2" charset="2"/>
              <a:buChar char="q"/>
            </a:pPr>
            <a:endParaRPr lang="en-US" dirty="0"/>
          </a:p>
          <a:p>
            <a:pPr lvl="0" algn="l" rtl="0">
              <a:buFont typeface="Wingdings" pitchFamily="2" charset="2"/>
              <a:buChar char="q"/>
            </a:pPr>
            <a:r>
              <a:rPr lang="en-US" dirty="0"/>
              <a:t> Such information will indicate how serious the injury problem is, and where prevention measures are most urgently needed</a:t>
            </a:r>
          </a:p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C7FB19-13B2-4C36-95E3-04991741BBAF}" type="slidenum">
              <a:rPr lang="en-US" smtClean="0"/>
              <a:pPr rtl="0"/>
              <a:t>22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934D-09E3-4893-B31A-FC240E9D02E5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>
            <a:normAutofit fontScale="90000"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Injury Control: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lvl="0" indent="-514350" algn="ctr" rtl="0">
              <a:buNone/>
            </a:pPr>
            <a:r>
              <a:rPr lang="en-US" sz="2400" b="1" dirty="0"/>
              <a:t>The primary focus of injury control is to:</a:t>
            </a:r>
            <a:endParaRPr lang="en-US" sz="2400" dirty="0"/>
          </a:p>
          <a:p>
            <a:pPr marL="514350" lvl="0" indent="-514350" algn="l" rtl="0">
              <a:buFont typeface="Wingdings" pitchFamily="2" charset="2"/>
              <a:buChar char="ü"/>
            </a:pPr>
            <a:r>
              <a:rPr lang="en-US" sz="2400" dirty="0"/>
              <a:t>Identify </a:t>
            </a:r>
            <a:r>
              <a:rPr lang="en-US" sz="2400" dirty="0">
                <a:solidFill>
                  <a:srgbClr val="FF0000"/>
                </a:solidFill>
              </a:rPr>
              <a:t>energy forces </a:t>
            </a:r>
            <a:r>
              <a:rPr lang="en-US" sz="2400" dirty="0"/>
              <a:t>which cause injury, </a:t>
            </a:r>
          </a:p>
          <a:p>
            <a:pPr marL="514350" lvl="0" indent="-514350" algn="l" rtl="0">
              <a:buFont typeface="Wingdings" pitchFamily="2" charset="2"/>
              <a:buChar char="ü"/>
            </a:pPr>
            <a:r>
              <a:rPr lang="en-US" sz="2400" dirty="0"/>
              <a:t>Define mechanisms of </a:t>
            </a:r>
            <a:r>
              <a:rPr lang="en-US" sz="2400" dirty="0">
                <a:solidFill>
                  <a:srgbClr val="FF0000"/>
                </a:solidFill>
              </a:rPr>
              <a:t>human exposure</a:t>
            </a:r>
            <a:r>
              <a:rPr lang="en-US" sz="2400" dirty="0"/>
              <a:t>, </a:t>
            </a:r>
          </a:p>
          <a:p>
            <a:pPr marL="514350" lvl="0" indent="-514350" algn="l" rtl="0">
              <a:buFont typeface="Wingdings" pitchFamily="2" charset="2"/>
              <a:buChar char="ü"/>
            </a:pPr>
            <a:r>
              <a:rPr lang="en-US" sz="2400" dirty="0"/>
              <a:t>Identify precisely </a:t>
            </a:r>
            <a:r>
              <a:rPr lang="en-US" sz="2400" dirty="0">
                <a:solidFill>
                  <a:srgbClr val="FF0000"/>
                </a:solidFill>
              </a:rPr>
              <a:t>where interventions can interrupt the causal pathway.</a:t>
            </a:r>
          </a:p>
          <a:p>
            <a:pPr marL="514350" lvl="0" indent="-514350" algn="l" rtl="0">
              <a:buFont typeface="Wingdings" pitchFamily="2" charset="2"/>
              <a:buChar char="ü"/>
            </a:pPr>
            <a:r>
              <a:rPr lang="en-US" sz="2400" dirty="0"/>
              <a:t>Unlike many chronic diseases, the </a:t>
            </a:r>
            <a:r>
              <a:rPr lang="en-US" sz="2400" dirty="0">
                <a:solidFill>
                  <a:srgbClr val="FF0000"/>
                </a:solidFill>
              </a:rPr>
              <a:t>agent and time </a:t>
            </a:r>
            <a:r>
              <a:rPr lang="en-US" sz="2400" dirty="0"/>
              <a:t>of injury onset is almost </a:t>
            </a:r>
            <a:r>
              <a:rPr lang="en-US" sz="2400" dirty="0">
                <a:solidFill>
                  <a:srgbClr val="FF0000"/>
                </a:solidFill>
              </a:rPr>
              <a:t>always known </a:t>
            </a:r>
            <a:r>
              <a:rPr lang="en-US" sz="2400" dirty="0"/>
              <a:t>and can be measured, the mechanism of energy transfer from reservoir to host can be described. </a:t>
            </a:r>
          </a:p>
          <a:p>
            <a:pPr marL="514350" indent="-514350" algn="l" rtl="0">
              <a:buFont typeface="Wingdings" pitchFamily="2" charset="2"/>
              <a:buChar char="ü"/>
            </a:pPr>
            <a:r>
              <a:rPr lang="en-US" sz="2400" dirty="0"/>
              <a:t>With several exceptions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b="1" dirty="0">
                <a:solidFill>
                  <a:srgbClr val="FF0000"/>
                </a:solidFill>
              </a:rPr>
              <a:t>injuries usually occur immediately after exposure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and rarely have the long incubation or latent periods of many infectious and chronic 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C7FB19-13B2-4C36-95E3-04991741BBAF}" type="slidenum">
              <a:rPr lang="en-US" smtClean="0"/>
              <a:pPr rtl="0"/>
              <a:t>23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53EB0-A783-47FB-B929-A467B6DA8FB8}" type="datetime1">
              <a:rPr lang="en-US" smtClean="0"/>
              <a:pPr/>
              <a:t>3/6/2023</a:t>
            </a:fld>
            <a:endParaRPr lang="ar-JO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86409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rtl="0"/>
            <a:r>
              <a:rPr lang="en-US" sz="5400" b="1" dirty="0">
                <a:solidFill>
                  <a:srgbClr val="FF0000"/>
                </a:solidFill>
              </a:rPr>
              <a:t>Primary Prevention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828800"/>
            <a:ext cx="8458200" cy="43365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l" rtl="0"/>
            <a:r>
              <a:rPr lang="en-US" dirty="0">
                <a:solidFill>
                  <a:schemeClr val="tx1"/>
                </a:solidFill>
              </a:rPr>
              <a:t>which occurs during</a:t>
            </a:r>
            <a:r>
              <a:rPr lang="en-US" b="1" dirty="0">
                <a:solidFill>
                  <a:schemeClr val="tx1"/>
                </a:solidFill>
              </a:rPr>
              <a:t> the pre-event phase,</a:t>
            </a:r>
            <a:r>
              <a:rPr lang="en-US" dirty="0">
                <a:solidFill>
                  <a:schemeClr val="tx1"/>
                </a:solidFill>
              </a:rPr>
              <a:t> prevents the injury event by eliminating the mechanisms of energy transfer or exposure:</a:t>
            </a:r>
            <a:r>
              <a:rPr lang="en-US" b="1" dirty="0">
                <a:solidFill>
                  <a:schemeClr val="tx1"/>
                </a:solidFill>
              </a:rPr>
              <a:t> examples:</a:t>
            </a:r>
            <a:endParaRPr lang="en-US" dirty="0">
              <a:solidFill>
                <a:schemeClr val="tx1"/>
              </a:solidFill>
            </a:endParaRP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Traffic safety laws 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Vehicle modifications which prevent automobile crashes,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fences around swimming pools which prevent submersion,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Trigger locks on guns, 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Safety caps on poisonous substances</a:t>
            </a:r>
          </a:p>
          <a:p>
            <a:pPr algn="l" rt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19C7FB19-13B2-4C36-95E3-04991741BBAF}" type="slidenum">
              <a:rPr lang="en-US" smtClean="0"/>
              <a:pPr rtl="0"/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rtl="0"/>
            <a:fld id="{6C90B248-473C-4E85-A72E-527E905FDA61}" type="datetime1">
              <a:rPr lang="en-US" smtClean="0"/>
              <a:pPr algn="l" rtl="0"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57606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ctr" rtl="0">
              <a:buNone/>
            </a:pPr>
            <a:r>
              <a:rPr lang="en-US" sz="5700" b="1" dirty="0">
                <a:solidFill>
                  <a:srgbClr val="FF0000"/>
                </a:solidFill>
              </a:rPr>
              <a:t>Secondary Prevention</a:t>
            </a:r>
          </a:p>
          <a:p>
            <a:pPr algn="ctr" rtl="0">
              <a:buNone/>
            </a:pPr>
            <a:endParaRPr lang="en-US" sz="5700" b="1" dirty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dirty="0"/>
              <a:t>which occurs during the </a:t>
            </a:r>
            <a:r>
              <a:rPr lang="en-US" b="1" dirty="0"/>
              <a:t>injury phase,</a:t>
            </a:r>
            <a:r>
              <a:rPr lang="en-US" dirty="0"/>
              <a:t> its goal is to </a:t>
            </a:r>
            <a:r>
              <a:rPr lang="en-US" sz="4000" b="1" dirty="0">
                <a:solidFill>
                  <a:srgbClr val="FF0000"/>
                </a:solidFill>
              </a:rPr>
              <a:t>eliminate or reduce </a:t>
            </a:r>
            <a:r>
              <a:rPr lang="en-US" dirty="0"/>
              <a:t>injury severity once an energy transfer has occurred. </a:t>
            </a:r>
            <a:r>
              <a:rPr lang="en-US" b="1" dirty="0"/>
              <a:t>Examples:</a:t>
            </a:r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>
                <a:solidFill>
                  <a:srgbClr val="FF0000"/>
                </a:solidFill>
              </a:rPr>
              <a:t>Motorcycle helmets,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>
                <a:solidFill>
                  <a:srgbClr val="FF0000"/>
                </a:solidFill>
              </a:rPr>
              <a:t>seatbelts,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>
                <a:solidFill>
                  <a:srgbClr val="FF0000"/>
                </a:solidFill>
              </a:rPr>
              <a:t>life vests,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>
                <a:solidFill>
                  <a:srgbClr val="FF0000"/>
                </a:solidFill>
              </a:rPr>
              <a:t>Bullet proof vests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sz="3400" dirty="0">
              <a:solidFill>
                <a:srgbClr val="FF0000"/>
              </a:solidFill>
            </a:endParaRPr>
          </a:p>
          <a:p>
            <a:pPr marL="514350" lvl="0" indent="-514350" algn="l" rtl="0">
              <a:buNone/>
            </a:pPr>
            <a:r>
              <a:rPr lang="en-US" sz="3400" dirty="0"/>
              <a:t>While measures on the secondary level do not prevent the event which causes injury, </a:t>
            </a:r>
            <a:r>
              <a:rPr lang="en-US" sz="3400" u="sng" dirty="0"/>
              <a:t>they do reduce the energy absorbed by the host</a:t>
            </a:r>
            <a:r>
              <a:rPr lang="en-US" sz="3400" dirty="0"/>
              <a:t>. </a:t>
            </a:r>
          </a:p>
          <a:p>
            <a:pPr marL="514350" lvl="0" indent="-514350" algn="l" rtl="0">
              <a:buNone/>
            </a:pPr>
            <a:r>
              <a:rPr lang="en-US" sz="3400" dirty="0"/>
              <a:t>It is important to note that some of the most effective secondary prevention strategies do not eliminate all injuries. </a:t>
            </a:r>
          </a:p>
          <a:p>
            <a:pPr marL="514350" lvl="0" indent="-514350" algn="l" rtl="0">
              <a:buNone/>
            </a:pPr>
            <a:r>
              <a:rPr lang="en-US" sz="3400" b="1" dirty="0"/>
              <a:t>For example</a:t>
            </a:r>
            <a:r>
              <a:rPr lang="en-US" sz="3400" dirty="0"/>
              <a:t>, the motorcycle helmet is very effective in reducing </a:t>
            </a:r>
            <a:r>
              <a:rPr lang="en-US" sz="3400" u="sng" dirty="0"/>
              <a:t>head trauma </a:t>
            </a:r>
            <a:r>
              <a:rPr lang="en-US" sz="3400" dirty="0"/>
              <a:t>in motorcycle crashes, but is not effective in preventing trauma to </a:t>
            </a:r>
            <a:r>
              <a:rPr lang="en-US" sz="3400" u="sng" dirty="0"/>
              <a:t>other body regions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5AF51-C3C3-4669-979A-A04EA29A4D21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088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Tertiary Prevention: 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 rtl="0"/>
            <a:r>
              <a:rPr lang="en-US" dirty="0"/>
              <a:t>Which occurs in </a:t>
            </a:r>
            <a:r>
              <a:rPr lang="en-US" b="1" dirty="0"/>
              <a:t>the post injury phase</a:t>
            </a:r>
            <a:r>
              <a:rPr lang="en-US" dirty="0"/>
              <a:t>, aims to reduce the consequences of the injury once an injury-producing energy transfer has occurred. </a:t>
            </a:r>
          </a:p>
          <a:p>
            <a:pPr algn="just" rtl="0"/>
            <a:endParaRPr lang="en-US" dirty="0"/>
          </a:p>
          <a:p>
            <a:pPr algn="ctr" rtl="0">
              <a:buNone/>
            </a:pPr>
            <a:r>
              <a:rPr lang="en-US" dirty="0">
                <a:solidFill>
                  <a:srgbClr val="FF0000"/>
                </a:solidFill>
              </a:rPr>
              <a:t>Examples:</a:t>
            </a:r>
          </a:p>
          <a:p>
            <a:pPr marL="514350" lvl="0" indent="-514350" algn="just" rtl="0">
              <a:buFont typeface="+mj-lt"/>
              <a:buAutoNum type="arabicPeriod"/>
            </a:pPr>
            <a:r>
              <a:rPr lang="en-US" dirty="0"/>
              <a:t>Emergency and trauma care, as well as rehabilitation efforts.</a:t>
            </a:r>
          </a:p>
          <a:p>
            <a:pPr marL="514350" lvl="0" indent="-514350" algn="just" rtl="0">
              <a:buFont typeface="+mj-lt"/>
              <a:buAutoNum type="arabicPeriod"/>
            </a:pPr>
            <a:r>
              <a:rPr lang="en-US" dirty="0"/>
              <a:t>Some of the most important advances in injury control have been </a:t>
            </a:r>
            <a:r>
              <a:rPr lang="en-US" dirty="0">
                <a:solidFill>
                  <a:srgbClr val="FF0000"/>
                </a:solidFill>
              </a:rPr>
              <a:t>improvements in the early response and treatment of serious injury.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27714-BC27-450C-8E03-FE5C7E978648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58521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ctr" rtl="0">
              <a:buNone/>
            </a:pPr>
            <a:r>
              <a:rPr lang="en-US" sz="8400" b="1" dirty="0">
                <a:solidFill>
                  <a:srgbClr val="FF0000"/>
                </a:solidFill>
              </a:rPr>
              <a:t>Specific Injury-prevention Strategies </a:t>
            </a:r>
          </a:p>
          <a:p>
            <a:pPr algn="l" rtl="0">
              <a:buNone/>
            </a:pPr>
            <a:endParaRPr lang="en-US" sz="4200" dirty="0"/>
          </a:p>
          <a:p>
            <a:pPr algn="l" rtl="0">
              <a:buNone/>
            </a:pPr>
            <a:r>
              <a:rPr lang="en-US" sz="4200" dirty="0"/>
              <a:t>can be divided into </a:t>
            </a:r>
            <a:r>
              <a:rPr lang="en-US" sz="4200" b="1" dirty="0"/>
              <a:t>two very broad groups based on </a:t>
            </a:r>
            <a:r>
              <a:rPr lang="en-US" sz="5100" b="1" dirty="0">
                <a:solidFill>
                  <a:srgbClr val="FF0000"/>
                </a:solidFill>
              </a:rPr>
              <a:t>need for host actions</a:t>
            </a:r>
            <a:r>
              <a:rPr lang="en-US" sz="4200" b="1" dirty="0"/>
              <a:t>. </a:t>
            </a:r>
            <a:endParaRPr lang="en-US" sz="4200" dirty="0"/>
          </a:p>
          <a:p>
            <a:pPr marL="742950" lvl="0" indent="-742950" algn="l" rtl="0">
              <a:buFont typeface="+mj-lt"/>
              <a:buAutoNum type="arabicPeriod"/>
            </a:pPr>
            <a:r>
              <a:rPr lang="en-US" sz="4200" b="1" u="sng" dirty="0">
                <a:solidFill>
                  <a:srgbClr val="FF0000"/>
                </a:solidFill>
              </a:rPr>
              <a:t>Passive intervention</a:t>
            </a:r>
            <a:r>
              <a:rPr lang="en-US" sz="4200" b="1" dirty="0">
                <a:solidFill>
                  <a:srgbClr val="FF0000"/>
                </a:solidFill>
              </a:rPr>
              <a:t> </a:t>
            </a:r>
            <a:r>
              <a:rPr lang="en-US" sz="4200" dirty="0"/>
              <a:t>requires </a:t>
            </a:r>
            <a:r>
              <a:rPr lang="en-US" sz="4200" b="1" dirty="0"/>
              <a:t>no input or action by the host</a:t>
            </a:r>
            <a:r>
              <a:rPr lang="en-US" sz="4200" dirty="0"/>
              <a:t> and is usually accomplished by </a:t>
            </a:r>
            <a:r>
              <a:rPr lang="en-US" sz="4200" b="1" dirty="0"/>
              <a:t>modifying the </a:t>
            </a:r>
            <a:r>
              <a:rPr lang="en-US" sz="4200" b="1" i="1" u="sng" dirty="0"/>
              <a:t>agent, vehicle, vector, or environment</a:t>
            </a:r>
            <a:r>
              <a:rPr lang="en-US" sz="4200" b="1" dirty="0"/>
              <a:t>. </a:t>
            </a:r>
            <a:r>
              <a:rPr lang="en-US" sz="4200" dirty="0"/>
              <a:t>Modifications in </a:t>
            </a:r>
            <a:r>
              <a:rPr lang="en-US" sz="4200" b="1" dirty="0"/>
              <a:t>car design </a:t>
            </a:r>
            <a:r>
              <a:rPr lang="en-US" sz="4200" dirty="0"/>
              <a:t>to improve brakes and increase the energy absorbed by vehicle components are two </a:t>
            </a:r>
            <a:r>
              <a:rPr lang="en-US" sz="4200" b="1" dirty="0"/>
              <a:t>examples.</a:t>
            </a:r>
            <a:endParaRPr lang="en-US" sz="4200" dirty="0"/>
          </a:p>
          <a:p>
            <a:pPr marL="742950" lvl="0" indent="-742950" algn="l" rtl="0">
              <a:buFont typeface="+mj-lt"/>
              <a:buAutoNum type="arabicPeriod"/>
            </a:pPr>
            <a:r>
              <a:rPr lang="en-US" sz="4200" b="1" u="sng" dirty="0">
                <a:solidFill>
                  <a:srgbClr val="FF0000"/>
                </a:solidFill>
              </a:rPr>
              <a:t>Active intervention</a:t>
            </a:r>
            <a:r>
              <a:rPr lang="en-US" sz="4200" b="1" dirty="0">
                <a:solidFill>
                  <a:srgbClr val="FF0000"/>
                </a:solidFill>
              </a:rPr>
              <a:t> </a:t>
            </a:r>
            <a:r>
              <a:rPr lang="en-US" sz="4200" dirty="0"/>
              <a:t>requires that </a:t>
            </a:r>
            <a:r>
              <a:rPr lang="en-US" sz="4200" b="1" dirty="0"/>
              <a:t>the </a:t>
            </a:r>
            <a:r>
              <a:rPr lang="en-US" sz="4200" b="1" i="1" u="sng" dirty="0"/>
              <a:t>host </a:t>
            </a:r>
            <a:r>
              <a:rPr lang="en-US" sz="4200" b="1" dirty="0"/>
              <a:t>take some type of action</a:t>
            </a:r>
            <a:r>
              <a:rPr lang="en-US" sz="4200" dirty="0"/>
              <a:t> for the intervention to work. Seatbelts and helmets are examples of active intervention</a:t>
            </a:r>
          </a:p>
          <a:p>
            <a:pPr marL="742950" lvl="0" indent="-742950" algn="l" rtl="0">
              <a:buFont typeface="+mj-lt"/>
              <a:buAutoNum type="arabicPeriod"/>
            </a:pPr>
            <a:endParaRPr lang="en-US" sz="4200" dirty="0"/>
          </a:p>
          <a:p>
            <a:pPr algn="l" rtl="0">
              <a:buFont typeface="Wingdings" pitchFamily="2" charset="2"/>
              <a:buChar char="ü"/>
            </a:pPr>
            <a:r>
              <a:rPr lang="en-US" sz="4600" dirty="0"/>
              <a:t>Intervention strategies to be effective, they should incorporate both active and passive ones. 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4600" b="1" dirty="0"/>
              <a:t>Passive</a:t>
            </a:r>
            <a:r>
              <a:rPr lang="en-US" sz="4600" dirty="0"/>
              <a:t> intervention strategies are usually considered </a:t>
            </a:r>
            <a:r>
              <a:rPr lang="en-US" sz="4600" b="1" dirty="0"/>
              <a:t>more effectiv</a:t>
            </a:r>
            <a:r>
              <a:rPr lang="en-US" sz="4600" dirty="0"/>
              <a:t>e, especially when compared with active interventions which require frequent or time-consuming action.</a:t>
            </a:r>
          </a:p>
          <a:p>
            <a:pPr algn="l" rtl="0">
              <a:buFont typeface="Wingdings" pitchFamily="2" charset="2"/>
              <a:buChar char="ü"/>
            </a:pPr>
            <a:r>
              <a:rPr lang="en-US" sz="4600" b="1" dirty="0"/>
              <a:t>Air bags</a:t>
            </a:r>
            <a:r>
              <a:rPr lang="en-US" sz="4600" dirty="0"/>
              <a:t>, for example, require no driver action, whereas </a:t>
            </a:r>
            <a:r>
              <a:rPr lang="en-US" sz="4600" b="1" dirty="0"/>
              <a:t>seatbelts</a:t>
            </a:r>
            <a:r>
              <a:rPr lang="en-US" sz="4600" dirty="0"/>
              <a:t> can only be effective when fastened by the occupant. However, the most effective crash </a:t>
            </a:r>
            <a:r>
              <a:rPr lang="en-US" sz="4600" b="1" dirty="0"/>
              <a:t>protection occurs when both are available.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2F2E9-FF40-4527-9338-B24A9FB083BB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11560" y="406616"/>
            <a:ext cx="7776864" cy="557075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Haddon Matrix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a model of the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agent–host</a:t>
            </a:r>
            <a:r>
              <a:rPr kumimoji="0" lang="en-US" sz="20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relationship in injury causation,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was the foundation for the study of motor vehicle crashes and countermeasures for highway safety, and continues to be an applicable theoretical framework for injury prevention. </a:t>
            </a: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Haddon Matrix divides the timing of the injury event into three phases,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these phases correspond to the three levels of prevention defined by public health: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Pre-event,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Event, 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Post event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en-US" sz="24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Each of these phases is influenced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by three factors: </a:t>
            </a:r>
            <a:endParaRPr kumimoji="0" lang="en-US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human (host),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Vehicles or vectors,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85800" algn="l"/>
              </a:tabLst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environment,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which can be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separated </a:t>
            </a:r>
            <a:r>
              <a:rPr kumimoji="0" lang="en-US" sz="2000" b="0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into physical and social,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kumimoji="0" lang="en-US" sz="2000" b="0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with economic and cultural aspects</a:t>
            </a:r>
            <a:r>
              <a:rPr kumimoji="0" lang="en-US" sz="20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en-US" sz="2000" b="0" i="1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679B-DC46-4DEA-8F46-F56151CCC0F5}" type="datetime1">
              <a:rPr lang="en-US" smtClean="0"/>
              <a:pPr/>
              <a:t>3/6/2023</a:t>
            </a:fld>
            <a:endParaRPr lang="ar-JO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900817" y="3356993"/>
          <a:ext cx="3343591" cy="2448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r:id="rId3" imgW="3209524" imgH="1971950" progId="">
                  <p:embed/>
                </p:oleObj>
              </mc:Choice>
              <mc:Fallback>
                <p:oleObj r:id="rId3" imgW="3209524" imgH="1971950" progId="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8928"/>
                      <a:stretch>
                        <a:fillRect/>
                      </a:stretch>
                    </p:blipFill>
                    <p:spPr bwMode="auto">
                      <a:xfrm>
                        <a:off x="4900817" y="3356993"/>
                        <a:ext cx="3343591" cy="2448272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4F81BD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EEECE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4419600"/>
          <a:ext cx="8077204" cy="1828800"/>
        </p:xfrm>
        <a:graphic>
          <a:graphicData uri="http://schemas.openxmlformats.org/drawingml/2006/table">
            <a:tbl>
              <a:tblPr/>
              <a:tblGrid>
                <a:gridCol w="2030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5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1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              </a:t>
                      </a:r>
                      <a:r>
                        <a:rPr lang="en-US" sz="2000" b="1" dirty="0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Factors</a:t>
                      </a:r>
                      <a:endParaRPr lang="en-US" sz="20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Phases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Human</a:t>
                      </a:r>
                      <a:endParaRPr lang="en-US" sz="2000" dirty="0">
                        <a:solidFill>
                          <a:srgbClr val="00B0F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Vehicle &amp; Equipment</a:t>
                      </a:r>
                      <a:endParaRPr lang="en-US" sz="2000" dirty="0">
                        <a:solidFill>
                          <a:srgbClr val="00B0F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F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Environment</a:t>
                      </a:r>
                      <a:endParaRPr lang="en-US" sz="2000" dirty="0">
                        <a:solidFill>
                          <a:srgbClr val="00B0F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Pre-event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20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2000" dirty="0">
                        <a:solidFill>
                          <a:srgbClr val="00B05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event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2000" i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2000" i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2000" i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Post-event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en-US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28600" y="371308"/>
            <a:ext cx="86868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en-US" sz="22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These different 3 phases and </a:t>
            </a:r>
            <a:r>
              <a:rPr lang="en-US" sz="22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factors </a:t>
            </a:r>
            <a:r>
              <a:rPr kumimoji="0" lang="en-US" sz="22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can be used to create a 3 by 3 matrix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In developing a program of injury control measures for a particular injury problem, we can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go systematically through each cell of the matrix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and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think up all possible countermeasures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applicable to that cell.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The usefulness of the matrix is as a tool for generating ideas, at this stage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every possible strategy should be documented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and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nothing held back because of political or financial considerations. 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8AD46-1725-4D0B-B097-821460D71FCF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Definition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853135"/>
          </a:xfrm>
        </p:spPr>
        <p:txBody>
          <a:bodyPr>
            <a:normAutofit/>
          </a:bodyPr>
          <a:lstStyle/>
          <a:p>
            <a:pPr lvl="0" algn="just" rtl="0"/>
            <a:r>
              <a:rPr lang="en-US" dirty="0"/>
              <a:t>An injury is defined as </a:t>
            </a:r>
            <a:r>
              <a:rPr lang="en-US" dirty="0">
                <a:solidFill>
                  <a:srgbClr val="FF0000"/>
                </a:solidFill>
              </a:rPr>
              <a:t>"a bodily lesion at the organic level, resulting from acute exposure to energy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(mechanical, thermal, electrical, chemical or radiant) in amounts that exceed the threshold of </a:t>
            </a:r>
            <a:r>
              <a:rPr lang="en-US" u="sng" dirty="0">
                <a:solidFill>
                  <a:srgbClr val="FF0000"/>
                </a:solidFill>
              </a:rPr>
              <a:t>physiological tolerance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lvl="0" algn="just" rtl="0"/>
            <a:endParaRPr lang="en-US" dirty="0"/>
          </a:p>
          <a:p>
            <a:pPr lvl="0" algn="just" rtl="0"/>
            <a:r>
              <a:rPr lang="en-US" dirty="0"/>
              <a:t>In some cases (e.g. drowning, strangulation, freezing), the injury results from an </a:t>
            </a:r>
            <a:r>
              <a:rPr lang="en-US" u="sng" dirty="0">
                <a:solidFill>
                  <a:srgbClr val="FF0000"/>
                </a:solidFill>
              </a:rPr>
              <a:t>insufficiency of a vital element</a:t>
            </a:r>
            <a:r>
              <a:rPr lang="en-US" dirty="0">
                <a:solidFill>
                  <a:srgbClr val="FF0000"/>
                </a:solidFill>
              </a:rPr>
              <a:t>”.</a:t>
            </a:r>
            <a:endParaRPr lang="ar-JO" sz="36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3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E0A0-5229-44E8-9AF9-A8E90E10AD49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7FB19-13B2-4C36-95E3-04991741BBAF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" y="457200"/>
          <a:ext cx="8686800" cy="55372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855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8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4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88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Phase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Human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Vehicles/Equipment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Environment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84400"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Pre Crash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(Crash Prevention)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Information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Attitude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Impairment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Police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Enforcement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Roadworthiness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Lighting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Braking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Handling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Speed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Management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Road Design and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Road Layout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Speed Limits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Pedestrian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facilities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0"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Crash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(Injury Prevention during the crash)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Use of Restraints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Impairment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Occupant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Restraints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Other Safety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Devices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Crash Protective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Design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Crash-protective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Roadside objects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2800"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Post Crash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First-aid skills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Access to Medics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Ease of Access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/>
                        <a:t>Fire Risk</a:t>
                      </a:r>
                      <a:endParaRPr lang="en-US" sz="20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Rescue Facilities</a:t>
                      </a:r>
                    </a:p>
                    <a:p>
                      <a:pPr marL="91440" indent="0" algn="ctr">
                        <a:spcAft>
                          <a:spcPts val="0"/>
                        </a:spcAft>
                      </a:pPr>
                      <a:r>
                        <a:rPr lang="en-US" sz="2000" dirty="0"/>
                        <a:t>Congestion</a:t>
                      </a:r>
                      <a:endParaRPr lang="en-US" sz="2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6F1E4-F731-4568-8499-FED1C89F7925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06090"/>
          </a:xfrm>
        </p:spPr>
        <p:txBody>
          <a:bodyPr>
            <a:normAutofit fontScale="90000"/>
          </a:bodyPr>
          <a:lstStyle/>
          <a:p>
            <a:pPr rtl="0"/>
            <a:r>
              <a:rPr lang="en-US" sz="4000" b="1" dirty="0">
                <a:solidFill>
                  <a:srgbClr val="FF0000"/>
                </a:solidFill>
              </a:rPr>
              <a:t>Magnitude Of The Problem Of Injuries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16624"/>
          </a:xfrm>
        </p:spPr>
        <p:txBody>
          <a:bodyPr>
            <a:normAutofit fontScale="92500" lnSpcReduction="10000"/>
          </a:bodyPr>
          <a:lstStyle/>
          <a:p>
            <a:pPr lvl="0" algn="l" rtl="0"/>
            <a:r>
              <a:rPr lang="en-US" sz="2900" dirty="0"/>
              <a:t>While </a:t>
            </a:r>
            <a:r>
              <a:rPr lang="en-US" sz="2900" u="sng" dirty="0"/>
              <a:t>mortality </a:t>
            </a:r>
            <a:r>
              <a:rPr lang="en-US" sz="2900" dirty="0"/>
              <a:t>is an important indicator of the magnitude of a </a:t>
            </a:r>
            <a:r>
              <a:rPr lang="en-US" sz="2900" u="sng" dirty="0"/>
              <a:t>health problem</a:t>
            </a:r>
            <a:r>
              <a:rPr lang="en-US" sz="2900" dirty="0"/>
              <a:t>, it is important to realize that </a:t>
            </a:r>
            <a:r>
              <a:rPr lang="en-US" sz="2900" dirty="0">
                <a:solidFill>
                  <a:srgbClr val="FF0000"/>
                </a:solidFill>
              </a:rPr>
              <a:t>for each injury death, there are several thousand injury survivors who are left with permanent disabling </a:t>
            </a:r>
            <a:r>
              <a:rPr lang="en-US" sz="2900" dirty="0" err="1">
                <a:solidFill>
                  <a:srgbClr val="FF0000"/>
                </a:solidFill>
              </a:rPr>
              <a:t>sequelae</a:t>
            </a:r>
            <a:r>
              <a:rPr lang="en-US" sz="2900" dirty="0">
                <a:solidFill>
                  <a:srgbClr val="FF0000"/>
                </a:solidFill>
              </a:rPr>
              <a:t>.</a:t>
            </a:r>
          </a:p>
          <a:p>
            <a:pPr lvl="0" algn="l" rtl="0"/>
            <a:endParaRPr lang="en-US" sz="2900" dirty="0"/>
          </a:p>
          <a:p>
            <a:pPr lvl="0" algn="l" rtl="0"/>
            <a:r>
              <a:rPr lang="en-US" sz="2900" dirty="0"/>
              <a:t>These </a:t>
            </a:r>
            <a:r>
              <a:rPr lang="en-US" sz="2900" u="sng" dirty="0"/>
              <a:t>non-fatal outcomes must also be measured</a:t>
            </a:r>
            <a:r>
              <a:rPr lang="en-US" sz="2900" dirty="0"/>
              <a:t> in order to describe accurately </a:t>
            </a:r>
            <a:r>
              <a:rPr lang="en-US" sz="2900" u="sng" dirty="0"/>
              <a:t>the burden of disease due to injury</a:t>
            </a:r>
            <a:r>
              <a:rPr lang="en-US" sz="2900" dirty="0"/>
              <a:t>. </a:t>
            </a:r>
          </a:p>
          <a:p>
            <a:pPr lvl="0" algn="l" rtl="0"/>
            <a:endParaRPr lang="en-US" sz="2900" dirty="0"/>
          </a:p>
          <a:p>
            <a:pPr lvl="0" algn="l" rtl="0"/>
            <a:r>
              <a:rPr lang="en-US" sz="2900" dirty="0"/>
              <a:t>The indicator used to </a:t>
            </a:r>
            <a:r>
              <a:rPr lang="en-US" sz="2900" dirty="0">
                <a:solidFill>
                  <a:srgbClr val="FF0000"/>
                </a:solidFill>
              </a:rPr>
              <a:t>quantify the loss of healthy life due to disease i</a:t>
            </a:r>
            <a:r>
              <a:rPr lang="en-US" sz="2900" dirty="0"/>
              <a:t>s the </a:t>
            </a:r>
            <a:r>
              <a:rPr lang="en-US" sz="2900" u="sng" dirty="0"/>
              <a:t>disability-adjusted life year or </a:t>
            </a:r>
            <a:r>
              <a:rPr lang="en-US" sz="2900" u="sng" dirty="0">
                <a:solidFill>
                  <a:srgbClr val="FF0000"/>
                </a:solidFill>
              </a:rPr>
              <a:t>DALY</a:t>
            </a:r>
            <a:r>
              <a:rPr lang="en-US" sz="2900" dirty="0"/>
              <a:t>, a measure that accounts not only for the years of life lost from </a:t>
            </a:r>
            <a:r>
              <a:rPr lang="en-US" sz="2900" dirty="0">
                <a:solidFill>
                  <a:srgbClr val="FF0000"/>
                </a:solidFill>
              </a:rPr>
              <a:t>premature death </a:t>
            </a:r>
            <a:r>
              <a:rPr lang="en-US" sz="2900" dirty="0"/>
              <a:t>but also for </a:t>
            </a:r>
            <a:r>
              <a:rPr lang="en-US" sz="2900" u="sng" dirty="0"/>
              <a:t>the years of life lived with disability. 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4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E53B4-64DD-48A0-BB6B-1D3C80C030AE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Causes Of Injuries:</a:t>
            </a:r>
            <a:br>
              <a:rPr lang="en-US" dirty="0">
                <a:solidFill>
                  <a:srgbClr val="FF0000"/>
                </a:solidFill>
              </a:rPr>
            </a:b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70000" lnSpcReduction="20000"/>
          </a:bodyPr>
          <a:lstStyle/>
          <a:p>
            <a:pPr lvl="0" algn="l" rtl="0">
              <a:buFont typeface="Wingdings" pitchFamily="2" charset="2"/>
              <a:buChar char="q"/>
            </a:pPr>
            <a:r>
              <a:rPr lang="en-US" b="1" dirty="0"/>
              <a:t>Abnormal energy transfer:</a:t>
            </a:r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Mechanical energy (moving objects)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Thermal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Electric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Chemical 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/>
              <a:t>Radiation 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dirty="0"/>
          </a:p>
          <a:p>
            <a:pPr lvl="0" algn="l" rtl="0">
              <a:buFont typeface="Wingdings" pitchFamily="2" charset="2"/>
              <a:buChar char="Ø"/>
            </a:pPr>
            <a:r>
              <a:rPr lang="en-US" dirty="0"/>
              <a:t>All injuries can be characterized from the perspective of </a:t>
            </a:r>
            <a:r>
              <a:rPr lang="en-US" b="1" dirty="0">
                <a:solidFill>
                  <a:srgbClr val="FF0000"/>
                </a:solidFill>
              </a:rPr>
              <a:t>an abnormal transfer of energy.</a:t>
            </a:r>
          </a:p>
          <a:p>
            <a:pPr lvl="0" algn="l" rtl="0">
              <a:buFont typeface="Wingdings" pitchFamily="2" charset="2"/>
              <a:buChar char="Ø"/>
            </a:pPr>
            <a:endParaRPr lang="en-US" b="1" dirty="0"/>
          </a:p>
          <a:p>
            <a:pPr lvl="0" algn="l" rtl="0">
              <a:buFont typeface="Wingdings" pitchFamily="2" charset="2"/>
              <a:buChar char="Ø"/>
            </a:pPr>
            <a:r>
              <a:rPr lang="en-US" b="1" u="sng" dirty="0"/>
              <a:t>For example</a:t>
            </a:r>
            <a:r>
              <a:rPr lang="en-US" dirty="0"/>
              <a:t>, the catastrophic injuries arising from the transfer of energy between the victim </a:t>
            </a:r>
            <a:r>
              <a:rPr lang="en-US" dirty="0">
                <a:solidFill>
                  <a:srgbClr val="FF0000"/>
                </a:solidFill>
              </a:rPr>
              <a:t>and a stationary object </a:t>
            </a:r>
            <a:r>
              <a:rPr lang="en-US" dirty="0"/>
              <a:t>(the ground) or a </a:t>
            </a:r>
            <a:r>
              <a:rPr lang="en-US" dirty="0">
                <a:solidFill>
                  <a:srgbClr val="FF0000"/>
                </a:solidFill>
              </a:rPr>
              <a:t>moving object-mobile </a:t>
            </a:r>
            <a:r>
              <a:rPr lang="en-US" dirty="0"/>
              <a:t>(another vehicle), which lead to trauma and possibly death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5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1A75B-24EB-474D-828A-4A3071BADBC1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Energy Forces And Injuries:</a:t>
            </a:r>
            <a:br>
              <a:rPr lang="en-US" dirty="0"/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662982"/>
          </a:xfrm>
        </p:spPr>
        <p:txBody>
          <a:bodyPr>
            <a:normAutofit fontScale="70000" lnSpcReduction="20000"/>
          </a:bodyPr>
          <a:lstStyle/>
          <a:p>
            <a:pPr lvl="0" algn="l" rtl="0"/>
            <a:r>
              <a:rPr lang="en-US" sz="3400" dirty="0"/>
              <a:t>If the energy transfer </a:t>
            </a:r>
            <a:r>
              <a:rPr lang="en-US" sz="3400" dirty="0">
                <a:solidFill>
                  <a:srgbClr val="FF0000"/>
                </a:solidFill>
              </a:rPr>
              <a:t>is localized </a:t>
            </a:r>
            <a:r>
              <a:rPr lang="en-US" sz="3400" dirty="0"/>
              <a:t>in one area, the likely outcome may be a </a:t>
            </a:r>
            <a:r>
              <a:rPr lang="en-US" sz="3400" u="sng" dirty="0">
                <a:solidFill>
                  <a:srgbClr val="FF0000"/>
                </a:solidFill>
              </a:rPr>
              <a:t>penetrating injury</a:t>
            </a:r>
            <a:r>
              <a:rPr lang="en-US" sz="3400" dirty="0"/>
              <a:t>. If the energy transfer </a:t>
            </a:r>
            <a:r>
              <a:rPr lang="en-US" sz="3400" dirty="0">
                <a:solidFill>
                  <a:srgbClr val="FF0000"/>
                </a:solidFill>
              </a:rPr>
              <a:t>is dispersed </a:t>
            </a:r>
            <a:r>
              <a:rPr lang="en-US" sz="3400" dirty="0"/>
              <a:t>over a broad area, The result will often be a non-penetrating injury (</a:t>
            </a:r>
            <a:r>
              <a:rPr lang="en-US" sz="3400" u="sng" dirty="0">
                <a:solidFill>
                  <a:srgbClr val="FF0000"/>
                </a:solidFill>
              </a:rPr>
              <a:t>blunt).</a:t>
            </a:r>
          </a:p>
          <a:p>
            <a:pPr lvl="0" algn="l" rtl="0"/>
            <a:endParaRPr lang="en-US" sz="3400" dirty="0"/>
          </a:p>
          <a:p>
            <a:pPr lvl="0" algn="l" rtl="0"/>
            <a:r>
              <a:rPr lang="en-US" sz="3400" dirty="0"/>
              <a:t> In situations involving thermal energy transfer, the result will be a burn. And so on, depending upon the mode of energy involved.</a:t>
            </a:r>
          </a:p>
          <a:p>
            <a:pPr lvl="0" algn="l" rtl="0"/>
            <a:endParaRPr lang="en-US" sz="3400" dirty="0"/>
          </a:p>
          <a:p>
            <a:pPr lvl="0" algn="l" rtl="0">
              <a:buFont typeface="Wingdings" pitchFamily="2" charset="2"/>
              <a:buChar char="q"/>
            </a:pPr>
            <a:r>
              <a:rPr lang="en-US" sz="3400" dirty="0"/>
              <a:t> </a:t>
            </a:r>
            <a:r>
              <a:rPr lang="en-US" sz="3400" u="sng" dirty="0"/>
              <a:t>So injuries may be:</a:t>
            </a:r>
            <a:endParaRPr lang="en-US" sz="3400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/>
              <a:t>Blunt (compression)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sz="3400" dirty="0"/>
              <a:t>Penetrating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sz="3400" u="sng" dirty="0"/>
              <a:t>Others: </a:t>
            </a:r>
            <a:endParaRPr lang="en-US" sz="3400" dirty="0"/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Deceleration / Acceleration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Shear (shave or cut off) 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Blast (explosion)</a:t>
            </a:r>
          </a:p>
          <a:p>
            <a:pPr marL="514350" lvl="0" indent="-514350" algn="l" rtl="0">
              <a:buFont typeface="Wingdings" pitchFamily="2" charset="2"/>
              <a:buChar char="Ø"/>
            </a:pPr>
            <a:r>
              <a:rPr lang="en-US" sz="3400" dirty="0"/>
              <a:t>Thermal / Chemical</a:t>
            </a:r>
          </a:p>
          <a:p>
            <a:pPr algn="l" rtl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6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6D5B4-0560-4630-BD7C-297C3B3FAA4F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Injuries Are Not Accidents: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28736"/>
            <a:ext cx="8533456" cy="5069160"/>
          </a:xfrm>
        </p:spPr>
        <p:txBody>
          <a:bodyPr>
            <a:normAutofit fontScale="77500" lnSpcReduction="20000"/>
          </a:bodyPr>
          <a:lstStyle/>
          <a:p>
            <a:pPr lvl="0" algn="l" rtl="0"/>
            <a:r>
              <a:rPr lang="en-US" b="1" dirty="0"/>
              <a:t>Accidents</a:t>
            </a:r>
            <a:r>
              <a:rPr lang="en-US" dirty="0"/>
              <a:t>: an unexpected occurrence happening by chance…. Implies </a:t>
            </a:r>
            <a:r>
              <a:rPr lang="en-US" dirty="0">
                <a:solidFill>
                  <a:srgbClr val="FF0000"/>
                </a:solidFill>
              </a:rPr>
              <a:t>a random and uncontrollable event</a:t>
            </a:r>
            <a:r>
              <a:rPr lang="en-US" dirty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b="1" dirty="0"/>
              <a:t>Injuries:</a:t>
            </a:r>
            <a:r>
              <a:rPr lang="en-US" dirty="0"/>
              <a:t> a </a:t>
            </a:r>
            <a:r>
              <a:rPr lang="en-US" u="sng" dirty="0">
                <a:solidFill>
                  <a:srgbClr val="FF0000"/>
                </a:solidFill>
              </a:rPr>
              <a:t>definable correctable event </a:t>
            </a:r>
            <a:r>
              <a:rPr lang="en-US" dirty="0"/>
              <a:t>with </a:t>
            </a:r>
            <a:r>
              <a:rPr lang="en-US" dirty="0">
                <a:solidFill>
                  <a:srgbClr val="FF0000"/>
                </a:solidFill>
              </a:rPr>
              <a:t>specific risks for occurrence</a:t>
            </a:r>
            <a:r>
              <a:rPr lang="en-US" dirty="0"/>
              <a:t>….implies something </a:t>
            </a:r>
            <a:r>
              <a:rPr lang="en-US" u="sng" dirty="0">
                <a:solidFill>
                  <a:srgbClr val="FF0000"/>
                </a:solidFill>
              </a:rPr>
              <a:t>amenable to intervention</a:t>
            </a:r>
            <a:r>
              <a:rPr lang="en-US" dirty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Nearly </a:t>
            </a:r>
            <a:r>
              <a:rPr lang="en-US" dirty="0">
                <a:solidFill>
                  <a:srgbClr val="FF0000"/>
                </a:solidFill>
              </a:rPr>
              <a:t>all injuries are not the result of random events</a:t>
            </a:r>
            <a:r>
              <a:rPr lang="en-US" dirty="0"/>
              <a:t>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There are </a:t>
            </a:r>
            <a:r>
              <a:rPr lang="en-US" b="1" dirty="0">
                <a:solidFill>
                  <a:srgbClr val="FF0000"/>
                </a:solidFill>
              </a:rPr>
              <a:t>distinct patterns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b="1" dirty="0">
                <a:solidFill>
                  <a:srgbClr val="FF0000"/>
                </a:solidFill>
              </a:rPr>
              <a:t>circumstances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that characterize their occurrence.</a:t>
            </a:r>
          </a:p>
          <a:p>
            <a:pPr lvl="0" algn="l" rtl="0"/>
            <a:endParaRPr lang="en-US" dirty="0"/>
          </a:p>
          <a:p>
            <a:pPr lvl="0" algn="l" rtl="0"/>
            <a:r>
              <a:rPr lang="en-US" dirty="0"/>
              <a:t>Injuries most often occur to </a:t>
            </a:r>
            <a:r>
              <a:rPr lang="en-US" b="1" dirty="0">
                <a:solidFill>
                  <a:srgbClr val="FF0000"/>
                </a:solidFill>
              </a:rPr>
              <a:t>certain risk groups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are </a:t>
            </a:r>
            <a:r>
              <a:rPr lang="en-US" b="1" dirty="0">
                <a:solidFill>
                  <a:srgbClr val="FF0000"/>
                </a:solidFill>
              </a:rPr>
              <a:t>fairly predictable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(whether it be to </a:t>
            </a:r>
            <a:r>
              <a:rPr lang="en-US" dirty="0">
                <a:solidFill>
                  <a:srgbClr val="FF0000"/>
                </a:solidFill>
              </a:rPr>
              <a:t>certain </a:t>
            </a:r>
            <a:r>
              <a:rPr lang="en-US" u="sng" dirty="0">
                <a:solidFill>
                  <a:srgbClr val="FF0000"/>
                </a:solidFill>
              </a:rPr>
              <a:t>persons</a:t>
            </a:r>
            <a:r>
              <a:rPr lang="en-US" dirty="0">
                <a:solidFill>
                  <a:srgbClr val="FF0000"/>
                </a:solidFill>
              </a:rPr>
              <a:t>, at certain </a:t>
            </a:r>
            <a:r>
              <a:rPr lang="en-US" u="sng" dirty="0">
                <a:solidFill>
                  <a:srgbClr val="FF0000"/>
                </a:solidFill>
              </a:rPr>
              <a:t>times</a:t>
            </a:r>
            <a:r>
              <a:rPr lang="en-US" dirty="0">
                <a:solidFill>
                  <a:srgbClr val="FF0000"/>
                </a:solidFill>
              </a:rPr>
              <a:t>, or in </a:t>
            </a:r>
            <a:r>
              <a:rPr lang="en-US" u="sng" dirty="0">
                <a:solidFill>
                  <a:srgbClr val="FF0000"/>
                </a:solidFill>
              </a:rPr>
              <a:t>common locations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7</a:t>
            </a:fld>
            <a:endParaRPr lang="ar-JO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808D6-0C1B-4C38-B8BF-5D486A15370E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b="1" dirty="0">
                <a:solidFill>
                  <a:srgbClr val="FF0000"/>
                </a:solidFill>
              </a:rPr>
              <a:t>Example: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road traffic injuries. </a:t>
            </a:r>
            <a:endParaRPr lang="en-US" dirty="0">
              <a:solidFill>
                <a:srgbClr val="FF0000"/>
              </a:solidFill>
            </a:endParaRP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/>
              <a:t>Driving under influence of </a:t>
            </a:r>
            <a:r>
              <a:rPr lang="en-US" dirty="0">
                <a:solidFill>
                  <a:srgbClr val="FF0000"/>
                </a:solidFill>
              </a:rPr>
              <a:t>alcohol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Speeding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Under-utilization of seat belts </a:t>
            </a:r>
            <a:r>
              <a:rPr lang="en-US" dirty="0"/>
              <a:t>and child restraints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Poor road design </a:t>
            </a:r>
            <a:r>
              <a:rPr lang="en-US" dirty="0"/>
              <a:t>and roadway environment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Unsafe vehicle design</a:t>
            </a:r>
          </a:p>
          <a:p>
            <a:pPr marL="971550" lvl="1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Under-implementation of road safety standards</a:t>
            </a:r>
            <a:r>
              <a:rPr lang="ar-EG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8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F0D75-9E04-4E12-88D5-609958E186B1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Types Of Injuries:</a:t>
            </a:r>
            <a:br>
              <a:rPr lang="en-US" b="1" dirty="0">
                <a:solidFill>
                  <a:srgbClr val="FF0000"/>
                </a:solidFill>
              </a:rPr>
            </a:b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256584"/>
          </a:xfrm>
        </p:spPr>
        <p:txBody>
          <a:bodyPr>
            <a:normAutofit fontScale="70000" lnSpcReduction="20000"/>
          </a:bodyPr>
          <a:lstStyle/>
          <a:p>
            <a:pPr algn="l" rtl="0">
              <a:buNone/>
            </a:pPr>
            <a:r>
              <a:rPr lang="en-US" dirty="0"/>
              <a:t>There are several different types of injuries, though, which may occur from abnormal energy transfer.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u="sng" dirty="0"/>
              <a:t>The two main injury categories: </a:t>
            </a:r>
          </a:p>
          <a:p>
            <a:pPr algn="l" rtl="0">
              <a:buNone/>
            </a:pPr>
            <a:endParaRPr lang="en-US" dirty="0"/>
          </a:p>
          <a:p>
            <a:pPr marL="514350" lvl="0" indent="-514350" algn="l" rtl="0">
              <a:buAutoNum type="alphaUcPeriod"/>
            </a:pPr>
            <a:r>
              <a:rPr lang="en-US" sz="4000" b="1" u="sng" dirty="0"/>
              <a:t>Unintentional injuries</a:t>
            </a:r>
            <a:r>
              <a:rPr lang="en-US" sz="4000" dirty="0"/>
              <a:t>: </a:t>
            </a:r>
            <a:r>
              <a:rPr lang="en-US" dirty="0"/>
              <a:t>Are subdivided into:</a:t>
            </a:r>
          </a:p>
          <a:p>
            <a:pPr marL="514350" lvl="0" indent="-514350" algn="l" rtl="0">
              <a:buAutoNum type="alphaUcPeriod"/>
            </a:pPr>
            <a:endParaRPr lang="en-US" dirty="0"/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Road traffic injuries, poisoning, falls, fires, drowning</a:t>
            </a:r>
          </a:p>
          <a:p>
            <a:pPr marL="514350" lvl="0" indent="-514350" algn="l" rtl="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“Other unintentional injuries”:</a:t>
            </a:r>
          </a:p>
          <a:p>
            <a:pPr marL="514350" lvl="0" indent="-514350" algn="l" rtl="0">
              <a:buFont typeface="+mj-lt"/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571500" indent="-571500" algn="l" rtl="0">
              <a:buFont typeface="+mj-lt"/>
              <a:buAutoNum type="romanUcPeriod"/>
            </a:pPr>
            <a:r>
              <a:rPr lang="en-US" dirty="0">
                <a:solidFill>
                  <a:srgbClr val="FF0000"/>
                </a:solidFill>
              </a:rPr>
              <a:t>Exposure to animate and inanimate mechanical forces (including firearms)</a:t>
            </a:r>
          </a:p>
          <a:p>
            <a:pPr marL="571500" indent="-571500" algn="l" rtl="0">
              <a:buFont typeface="+mj-lt"/>
              <a:buAutoNum type="romanUcPeriod"/>
            </a:pPr>
            <a:r>
              <a:rPr lang="en-US" dirty="0">
                <a:solidFill>
                  <a:srgbClr val="FF0000"/>
                </a:solidFill>
              </a:rPr>
              <a:t>Exposure to electric current, radiation and extreme ambient temperature and pressure, and to forces of nature; and contact with heat and hot substances, and venomous plants and animals.</a:t>
            </a:r>
          </a:p>
          <a:p>
            <a:pPr algn="l" rtl="0">
              <a:buNone/>
            </a:pPr>
            <a:r>
              <a:rPr lang="en-US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3AA78-75A1-4385-8A36-660E7E3F3A23}" type="slidenum">
              <a:rPr lang="ar-JO" smtClean="0"/>
              <a:pPr/>
              <a:t>9</a:t>
            </a:fld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F2B86-286C-43C5-B010-9C69668B2980}" type="datetime1">
              <a:rPr lang="en-US" smtClean="0"/>
              <a:pPr/>
              <a:t>3/6/2023</a:t>
            </a:fld>
            <a:endParaRPr lang="ar-J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</TotalTime>
  <Words>2433</Words>
  <Application>Microsoft Office PowerPoint</Application>
  <PresentationFormat>عرض على الشاشة (4:3)</PresentationFormat>
  <Paragraphs>326</Paragraphs>
  <Slides>30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30</vt:i4>
      </vt:variant>
    </vt:vector>
  </HeadingPairs>
  <TitlesOfParts>
    <vt:vector size="31" baseType="lpstr">
      <vt:lpstr>Office Theme</vt:lpstr>
      <vt:lpstr>   Musculo-skeletal System  INJURY  An Overview Of The Global Burden Of Injury </vt:lpstr>
      <vt:lpstr>عرض تقديمي في PowerPoint</vt:lpstr>
      <vt:lpstr>Definition</vt:lpstr>
      <vt:lpstr>Magnitude Of The Problem Of Injuries:</vt:lpstr>
      <vt:lpstr>Causes Of Injuries: </vt:lpstr>
      <vt:lpstr>Energy Forces And Injuries: </vt:lpstr>
      <vt:lpstr>Injuries Are Not Accidents:</vt:lpstr>
      <vt:lpstr>عرض تقديمي في PowerPoint</vt:lpstr>
      <vt:lpstr>Types Of Injuries: </vt:lpstr>
      <vt:lpstr>عرض تقديمي في PowerPoint</vt:lpstr>
      <vt:lpstr>Injuries Of The Musculo-skeletal System: </vt:lpstr>
      <vt:lpstr>Two Fundamental Types Of Musclu-skeletal Injuries:</vt:lpstr>
      <vt:lpstr>عرض تقديمي في PowerPoint</vt:lpstr>
      <vt:lpstr>عرض تقديمي في PowerPoint</vt:lpstr>
      <vt:lpstr>عرض تقديمي في PowerPoint</vt:lpstr>
      <vt:lpstr>Global injury related mortality</vt:lpstr>
      <vt:lpstr>عرض تقديمي في PowerPoint</vt:lpstr>
      <vt:lpstr> </vt:lpstr>
      <vt:lpstr>عرض تقديمي في PowerPoint</vt:lpstr>
      <vt:lpstr>Magnitude Of Injury Mortality In Jordan:</vt:lpstr>
      <vt:lpstr>Prevention of injuries</vt:lpstr>
      <vt:lpstr>عرض تقديمي في PowerPoint</vt:lpstr>
      <vt:lpstr>Injury Control:</vt:lpstr>
      <vt:lpstr>Primary Prevention</vt:lpstr>
      <vt:lpstr>عرض تقديمي في PowerPoint</vt:lpstr>
      <vt:lpstr>Tertiary Prevention: 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overview of the global burden of injury</dc:title>
  <dc:creator>Medicine</dc:creator>
  <cp:lastModifiedBy>Qutaipa Borgol</cp:lastModifiedBy>
  <cp:revision>44</cp:revision>
  <dcterms:created xsi:type="dcterms:W3CDTF">2013-02-19T12:32:25Z</dcterms:created>
  <dcterms:modified xsi:type="dcterms:W3CDTF">2023-03-06T06:14:22Z</dcterms:modified>
</cp:coreProperties>
</file>