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81" r:id="rId3"/>
    <p:sldId id="265" r:id="rId4"/>
    <p:sldId id="282" r:id="rId5"/>
    <p:sldId id="284" r:id="rId6"/>
    <p:sldId id="283" r:id="rId7"/>
    <p:sldId id="266" r:id="rId8"/>
    <p:sldId id="27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68" d="100"/>
          <a:sy n="68"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4BC5-2964-4DCA-B4A7-CA3E598C12E1}" type="datetimeFigureOut">
              <a:rPr lang="en-US" smtClean="0"/>
              <a:t>12/27/2020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C7F2F-3168-4BC1-A03B-74B36D5548B1}" type="slidenum">
              <a:rPr lang="en-US" smtClean="0"/>
              <a:t>‹#›</a:t>
            </a:fld>
            <a:endParaRPr lang="en-US"/>
          </a:p>
        </p:txBody>
      </p:sp>
    </p:spTree>
    <p:extLst>
      <p:ext uri="{BB962C8B-B14F-4D97-AF65-F5344CB8AC3E}">
        <p14:creationId xmlns:p14="http://schemas.microsoft.com/office/powerpoint/2010/main" val="316050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C7F2F-3168-4BC1-A03B-74B36D5548B1}" type="slidenum">
              <a:rPr lang="en-US" smtClean="0"/>
              <a:t>11</a:t>
            </a:fld>
            <a:endParaRPr lang="en-US"/>
          </a:p>
        </p:txBody>
      </p:sp>
    </p:spTree>
    <p:extLst>
      <p:ext uri="{BB962C8B-B14F-4D97-AF65-F5344CB8AC3E}">
        <p14:creationId xmlns:p14="http://schemas.microsoft.com/office/powerpoint/2010/main" val="408338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52F0-0E68-4471-9E8D-22FC4742D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25405-D59B-47B5-AFC8-B0456961C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560589-265E-4866-BA34-FD999ED7A3C5}"/>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5" name="Footer Placeholder 4">
            <a:extLst>
              <a:ext uri="{FF2B5EF4-FFF2-40B4-BE49-F238E27FC236}">
                <a16:creationId xmlns:a16="http://schemas.microsoft.com/office/drawing/2014/main" id="{FFA19742-9DBA-4AB2-9019-3B40E60FC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EE4FA-4AB9-4F3A-8B00-17A51EBB465D}"/>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267650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557B-CAFE-4A10-97DF-F686788042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90EDEC-1C67-4C29-9749-BABDA0431B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E9553-E8EF-4C60-A4BE-502706207606}"/>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5" name="Footer Placeholder 4">
            <a:extLst>
              <a:ext uri="{FF2B5EF4-FFF2-40B4-BE49-F238E27FC236}">
                <a16:creationId xmlns:a16="http://schemas.microsoft.com/office/drawing/2014/main" id="{13D309B9-6F7A-4726-A4D0-C5AF27CFF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9C7E9-DB34-4719-B762-B7ECA584E340}"/>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171594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D3829-B23F-44A0-9A97-27B50FFD95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0F8D1A-9961-468B-A0DC-0E0E30F4B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09925-9C85-4BFF-B484-978377AE86A4}"/>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5" name="Footer Placeholder 4">
            <a:extLst>
              <a:ext uri="{FF2B5EF4-FFF2-40B4-BE49-F238E27FC236}">
                <a16:creationId xmlns:a16="http://schemas.microsoft.com/office/drawing/2014/main" id="{F54771B9-D5C0-407D-9E51-FF44FA305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212B5-5494-445F-9398-4F2A261C0B50}"/>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121475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7402-F3E9-4C15-A812-63BCCBB3DA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60121-4B10-4AB8-8669-92A7FD698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AB16B-ADE7-46D2-BAF5-A01D6F1BAD87}"/>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5" name="Footer Placeholder 4">
            <a:extLst>
              <a:ext uri="{FF2B5EF4-FFF2-40B4-BE49-F238E27FC236}">
                <a16:creationId xmlns:a16="http://schemas.microsoft.com/office/drawing/2014/main" id="{F8E35663-2A43-40EF-9C6B-65516BBC7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2477-CE2E-4CDA-AE25-25A030D52537}"/>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66761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8B8B-F4D8-4052-9E98-EF5A218B61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A794C-30D7-4307-87FD-55462B5A17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20281-64CF-4683-84BC-AEA48984485A}"/>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5" name="Footer Placeholder 4">
            <a:extLst>
              <a:ext uri="{FF2B5EF4-FFF2-40B4-BE49-F238E27FC236}">
                <a16:creationId xmlns:a16="http://schemas.microsoft.com/office/drawing/2014/main" id="{79EA6ABE-B02B-4C91-9B61-C1F106BA5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9F23-4D31-4A4E-9734-1E5FF61BC1E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636134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7678-31E4-4A1D-A7FB-861F91D9F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C07F8-F01B-44E3-9906-E57F717009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C501E-81E7-416F-875E-1978234979C0}"/>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5" name="Footer Placeholder 4">
            <a:extLst>
              <a:ext uri="{FF2B5EF4-FFF2-40B4-BE49-F238E27FC236}">
                <a16:creationId xmlns:a16="http://schemas.microsoft.com/office/drawing/2014/main" id="{BDC1BCA4-B427-4A44-8850-FB1A8115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B76F3-8000-467E-8E9B-23B8B37CDF5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91655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33E0-29A8-40AC-99E7-96ADDDDD4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80E63-EB0E-4DAE-A63F-723071D99E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C23F5-E5B7-4143-9060-39BCA5599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38164-F1FA-428C-A73F-1A9EE4B5D0FD}"/>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6" name="Footer Placeholder 5">
            <a:extLst>
              <a:ext uri="{FF2B5EF4-FFF2-40B4-BE49-F238E27FC236}">
                <a16:creationId xmlns:a16="http://schemas.microsoft.com/office/drawing/2014/main" id="{D2BCB5BE-C9D6-4E99-8D6E-2B0396A6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36719-7D5C-4D12-BB10-A1FC0E2AB80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97103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9B7E-9DEC-42E1-904D-D5E24A4E2C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A5460-EA95-40B6-8FF0-0B6974A42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360A1-066F-4F47-9650-7D4E1FE6F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054B4-267B-4E29-AD5A-98B1D6330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13906A-FE2D-4DFD-BE72-D0D85C3AF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7C61C-0A98-4A8B-AE0E-24D906AE0233}"/>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8" name="Footer Placeholder 7">
            <a:extLst>
              <a:ext uri="{FF2B5EF4-FFF2-40B4-BE49-F238E27FC236}">
                <a16:creationId xmlns:a16="http://schemas.microsoft.com/office/drawing/2014/main" id="{841AD8C2-3EC9-4F5C-8BAC-8E8A59BD3B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0F3D-2F9D-4D5E-801F-7CDFBCA8DA9F}"/>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58046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DEF6-3F2E-4706-B3C6-CDB986AA3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E19CE-0E7A-49D7-9729-E2E52022CFD9}"/>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4" name="Footer Placeholder 3">
            <a:extLst>
              <a:ext uri="{FF2B5EF4-FFF2-40B4-BE49-F238E27FC236}">
                <a16:creationId xmlns:a16="http://schemas.microsoft.com/office/drawing/2014/main" id="{5CF04AA5-8026-496A-9467-74418909B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F03AA-47EB-41D8-9E35-7BFC53A0F7A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97813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78AB8-87C8-4F21-9C7C-A64AB8A4D1AD}"/>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3" name="Footer Placeholder 2">
            <a:extLst>
              <a:ext uri="{FF2B5EF4-FFF2-40B4-BE49-F238E27FC236}">
                <a16:creationId xmlns:a16="http://schemas.microsoft.com/office/drawing/2014/main" id="{B91D8833-26E3-429D-9CD8-06760792C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82653-E1BD-4650-BE2E-DF1C8AF80669}"/>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2303238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5EC0-CE00-4B36-A938-811CD8A55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8F6AF-0670-4FCF-9321-3C5E3160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482C2D-4BFA-4202-8329-8956548B9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3F692-431F-4044-B257-3E36D2B5414C}"/>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6" name="Footer Placeholder 5">
            <a:extLst>
              <a:ext uri="{FF2B5EF4-FFF2-40B4-BE49-F238E27FC236}">
                <a16:creationId xmlns:a16="http://schemas.microsoft.com/office/drawing/2014/main" id="{D5C1DFFF-EE2F-4F08-A205-2C67F4CF5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CCB01-E9F9-48C1-9B15-2F7026467F2C}"/>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58113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A683-2A0B-4D4C-A243-66A1285F7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C5657-4A64-46B0-9BEF-07DF78D83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70E75-1DD8-4217-A0BD-822A0C606BAD}"/>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5" name="Footer Placeholder 4">
            <a:extLst>
              <a:ext uri="{FF2B5EF4-FFF2-40B4-BE49-F238E27FC236}">
                <a16:creationId xmlns:a16="http://schemas.microsoft.com/office/drawing/2014/main" id="{DCF68370-5B0A-4E41-8831-5E5F424B0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C44E8-3B1C-4AA8-B555-21B7683499FC}"/>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227307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E050-B924-4BFD-8828-B72B2D45D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E83364-0D7C-4279-9B21-691BDF3A7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55C3C-C780-467F-AEA3-8B900C8FD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AF237-C62D-4BA4-9DF3-3522463E6046}"/>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6" name="Footer Placeholder 5">
            <a:extLst>
              <a:ext uri="{FF2B5EF4-FFF2-40B4-BE49-F238E27FC236}">
                <a16:creationId xmlns:a16="http://schemas.microsoft.com/office/drawing/2014/main" id="{7C7DA034-F140-43F4-81B2-EA2837CB0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E53A1-25C2-4B4A-9BAE-EBCD1E905698}"/>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381395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596-C8A8-4261-9D38-8920C7948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F2F4F-111D-450E-B3ED-EFAE1C868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3BBF2-7C76-4EA2-B7D0-D698D43453B4}"/>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5" name="Footer Placeholder 4">
            <a:extLst>
              <a:ext uri="{FF2B5EF4-FFF2-40B4-BE49-F238E27FC236}">
                <a16:creationId xmlns:a16="http://schemas.microsoft.com/office/drawing/2014/main" id="{FA93BD73-F9E4-48A1-9070-046E3C9D1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6D862-389A-49CF-BD26-69ACA0F6DD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774093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B28A-6F80-444B-975B-C99EC5233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321CC9-B9A2-4BF3-B250-74E9E9CEA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B39B8-A9A9-45E9-A3DD-0B7CF2AF36B6}"/>
              </a:ext>
            </a:extLst>
          </p:cNvPr>
          <p:cNvSpPr>
            <a:spLocks noGrp="1"/>
          </p:cNvSpPr>
          <p:nvPr>
            <p:ph type="dt" sz="half" idx="10"/>
          </p:nvPr>
        </p:nvSpPr>
        <p:spPr/>
        <p:txBody>
          <a:bodyPr/>
          <a:lstStyle/>
          <a:p>
            <a:fld id="{4B2E8A1A-3CCA-4C44-B6CF-CA518E0305C2}" type="datetimeFigureOut">
              <a:rPr lang="en-US" smtClean="0"/>
              <a:t>12/27/2020</a:t>
            </a:fld>
            <a:endParaRPr lang="en-US"/>
          </a:p>
        </p:txBody>
      </p:sp>
      <p:sp>
        <p:nvSpPr>
          <p:cNvPr id="5" name="Footer Placeholder 4">
            <a:extLst>
              <a:ext uri="{FF2B5EF4-FFF2-40B4-BE49-F238E27FC236}">
                <a16:creationId xmlns:a16="http://schemas.microsoft.com/office/drawing/2014/main" id="{26627791-E2F6-48F4-B274-4C3123F50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93F83-92DD-42C6-84F0-D8C9F7C61F7E}"/>
              </a:ext>
            </a:extLst>
          </p:cNvPr>
          <p:cNvSpPr>
            <a:spLocks noGrp="1"/>
          </p:cNvSpPr>
          <p:nvPr>
            <p:ph type="sldNum" sz="quarter" idx="12"/>
          </p:nvPr>
        </p:nvSpPr>
        <p:spPr/>
        <p:txBody>
          <a:bodyPr/>
          <a:lstStyle/>
          <a:p>
            <a:fld id="{F09A1E0B-49F5-4F56-8E2D-D8AE278BD391}" type="slidenum">
              <a:rPr lang="en-US" smtClean="0"/>
              <a:t>‹#›</a:t>
            </a:fld>
            <a:endParaRPr lang="en-US"/>
          </a:p>
        </p:txBody>
      </p:sp>
    </p:spTree>
    <p:extLst>
      <p:ext uri="{BB962C8B-B14F-4D97-AF65-F5344CB8AC3E}">
        <p14:creationId xmlns:p14="http://schemas.microsoft.com/office/powerpoint/2010/main" val="13467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F8AF-6FD6-4200-BE9F-93A421AC35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C7C17E-6AD7-476A-A91C-1FA3FA0DC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493E51-F28B-418F-9D46-899F5AAE090A}"/>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5" name="Footer Placeholder 4">
            <a:extLst>
              <a:ext uri="{FF2B5EF4-FFF2-40B4-BE49-F238E27FC236}">
                <a16:creationId xmlns:a16="http://schemas.microsoft.com/office/drawing/2014/main" id="{11BF64F7-F9FB-4139-A412-756BF2D8D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B3A46-55DC-4B8F-B0BC-CBF22CD39329}"/>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29518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5B13-5AF3-4FFD-B6F1-4322B5594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EFE8-2E15-4D71-A392-169ABD8F2B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4435A-4689-448C-9682-6F7B71CD9F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51A51-BFFB-4777-AE3B-0DEEBC4461D7}"/>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6" name="Footer Placeholder 5">
            <a:extLst>
              <a:ext uri="{FF2B5EF4-FFF2-40B4-BE49-F238E27FC236}">
                <a16:creationId xmlns:a16="http://schemas.microsoft.com/office/drawing/2014/main" id="{C85F7676-8E68-4334-A285-95491BB19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BAA98-47F1-49E6-B6C7-DFE47BE0A8C5}"/>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2485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E8E3-7673-4316-82B1-4579849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9E6E2B-F1A5-4FD0-BE88-BDB3948E1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CB633-85F7-4D17-913A-8A6B405585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CB149E-03B8-420B-8997-51C61CF48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F1738-50F2-4FAF-8233-8F8A0B79A1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9ECEA-3702-499E-B381-0FA28FA224AA}"/>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8" name="Footer Placeholder 7">
            <a:extLst>
              <a:ext uri="{FF2B5EF4-FFF2-40B4-BE49-F238E27FC236}">
                <a16:creationId xmlns:a16="http://schemas.microsoft.com/office/drawing/2014/main" id="{611A20DC-87C8-41BB-9142-88FF923476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A8099-9D09-44DF-BF71-5E2D70340215}"/>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39948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FA57-642B-4202-AC3A-5958893BB6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60807F-F6CF-4CE8-876D-F84FB1013A6C}"/>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4" name="Footer Placeholder 3">
            <a:extLst>
              <a:ext uri="{FF2B5EF4-FFF2-40B4-BE49-F238E27FC236}">
                <a16:creationId xmlns:a16="http://schemas.microsoft.com/office/drawing/2014/main" id="{33EEE3FC-F801-4C9A-A82C-13522860F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1F9939-388B-4F3D-B482-ACEECE75C5B7}"/>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201441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62694-1104-4B11-B428-48EC51837D02}"/>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3" name="Footer Placeholder 2">
            <a:extLst>
              <a:ext uri="{FF2B5EF4-FFF2-40B4-BE49-F238E27FC236}">
                <a16:creationId xmlns:a16="http://schemas.microsoft.com/office/drawing/2014/main" id="{0E726FFE-F038-4FA3-93FF-C7527A3DE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00FBEA-68BA-489B-BDC4-B9435F9EFD7F}"/>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115514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5E9C-7969-4819-AAEB-BDCD2E47F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5EC1E-5938-451F-B127-F5E0317E0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57715-5A91-48C7-AD23-B1F532EE1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043E4-77DD-4E06-A0AF-A0D764B227D6}"/>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6" name="Footer Placeholder 5">
            <a:extLst>
              <a:ext uri="{FF2B5EF4-FFF2-40B4-BE49-F238E27FC236}">
                <a16:creationId xmlns:a16="http://schemas.microsoft.com/office/drawing/2014/main" id="{8435BCB8-8519-40D5-A4AE-4F655DE3B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DF0C4-D651-4C00-A190-1F9C760C5D16}"/>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350590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F8A0-E05D-4210-B525-F12F7D16A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AE01D7-8AFB-49D7-8A35-2E010B87C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6A88E8-6A73-4F9D-BA82-E2307E08A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C559C-92ED-41DC-980C-DE0AAFFF8431}"/>
              </a:ext>
            </a:extLst>
          </p:cNvPr>
          <p:cNvSpPr>
            <a:spLocks noGrp="1"/>
          </p:cNvSpPr>
          <p:nvPr>
            <p:ph type="dt" sz="half" idx="10"/>
          </p:nvPr>
        </p:nvSpPr>
        <p:spPr/>
        <p:txBody>
          <a:bodyPr/>
          <a:lstStyle/>
          <a:p>
            <a:fld id="{2431B063-42BA-4AAF-819E-A0B6017336C2}" type="datetimeFigureOut">
              <a:rPr lang="en-US" smtClean="0"/>
              <a:t>12/27/2020</a:t>
            </a:fld>
            <a:endParaRPr lang="en-US"/>
          </a:p>
        </p:txBody>
      </p:sp>
      <p:sp>
        <p:nvSpPr>
          <p:cNvPr id="6" name="Footer Placeholder 5">
            <a:extLst>
              <a:ext uri="{FF2B5EF4-FFF2-40B4-BE49-F238E27FC236}">
                <a16:creationId xmlns:a16="http://schemas.microsoft.com/office/drawing/2014/main" id="{00560C5B-0465-4EC1-8E95-D7088E078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41C81-0925-4DE6-940B-6D1185402ED5}"/>
              </a:ext>
            </a:extLst>
          </p:cNvPr>
          <p:cNvSpPr>
            <a:spLocks noGrp="1"/>
          </p:cNvSpPr>
          <p:nvPr>
            <p:ph type="sldNum" sz="quarter" idx="12"/>
          </p:nvPr>
        </p:nvSpPr>
        <p:spPr/>
        <p:txBody>
          <a:bodyPr/>
          <a:lstStyle/>
          <a:p>
            <a:fld id="{068EECEE-591A-4190-BC5C-E371F5F70BAF}" type="slidenum">
              <a:rPr lang="en-US" smtClean="0"/>
              <a:t>‹#›</a:t>
            </a:fld>
            <a:endParaRPr lang="en-US"/>
          </a:p>
        </p:txBody>
      </p:sp>
    </p:spTree>
    <p:extLst>
      <p:ext uri="{BB962C8B-B14F-4D97-AF65-F5344CB8AC3E}">
        <p14:creationId xmlns:p14="http://schemas.microsoft.com/office/powerpoint/2010/main" val="14689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83671-6DB0-46A3-9BDD-58DEC1535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36D0C8-6AA5-40B3-ADB5-42FFD6B10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76595-4F95-4A97-8A13-5D4721262C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1B063-42BA-4AAF-819E-A0B6017336C2}" type="datetimeFigureOut">
              <a:rPr lang="en-US" smtClean="0"/>
              <a:t>12/27/2020</a:t>
            </a:fld>
            <a:endParaRPr lang="en-US"/>
          </a:p>
        </p:txBody>
      </p:sp>
      <p:sp>
        <p:nvSpPr>
          <p:cNvPr id="5" name="Footer Placeholder 4">
            <a:extLst>
              <a:ext uri="{FF2B5EF4-FFF2-40B4-BE49-F238E27FC236}">
                <a16:creationId xmlns:a16="http://schemas.microsoft.com/office/drawing/2014/main" id="{3ED9874C-35B3-4BCD-8E75-E841B33B8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082545-D32F-4D76-89BA-7600247BF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ECEE-591A-4190-BC5C-E371F5F70BAF}" type="slidenum">
              <a:rPr lang="en-US" smtClean="0"/>
              <a:t>‹#›</a:t>
            </a:fld>
            <a:endParaRPr lang="en-US"/>
          </a:p>
        </p:txBody>
      </p:sp>
    </p:spTree>
    <p:extLst>
      <p:ext uri="{BB962C8B-B14F-4D97-AF65-F5344CB8AC3E}">
        <p14:creationId xmlns:p14="http://schemas.microsoft.com/office/powerpoint/2010/main" val="30888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609C9-7099-470D-BD42-F9E62AA95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0CCA0-E7B1-489C-B1BE-F6CF5EAA7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6436D-D4EB-4B6B-82F7-9C573D9172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E8A1A-3CCA-4C44-B6CF-CA518E0305C2}" type="datetimeFigureOut">
              <a:rPr lang="en-US" smtClean="0"/>
              <a:t>12/27/2020</a:t>
            </a:fld>
            <a:endParaRPr lang="en-US"/>
          </a:p>
        </p:txBody>
      </p:sp>
      <p:sp>
        <p:nvSpPr>
          <p:cNvPr id="5" name="Footer Placeholder 4">
            <a:extLst>
              <a:ext uri="{FF2B5EF4-FFF2-40B4-BE49-F238E27FC236}">
                <a16:creationId xmlns:a16="http://schemas.microsoft.com/office/drawing/2014/main" id="{CEAB095B-83C7-448E-92D1-A3DD90770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26412-572B-4770-A397-0C74EB900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A1E0B-49F5-4F56-8E2D-D8AE278BD391}" type="slidenum">
              <a:rPr lang="en-US" smtClean="0"/>
              <a:t>‹#›</a:t>
            </a:fld>
            <a:endParaRPr lang="en-US"/>
          </a:p>
        </p:txBody>
      </p:sp>
    </p:spTree>
    <p:extLst>
      <p:ext uri="{BB962C8B-B14F-4D97-AF65-F5344CB8AC3E}">
        <p14:creationId xmlns:p14="http://schemas.microsoft.com/office/powerpoint/2010/main" val="2552578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52E6995-3826-4E5F-9508-80F976E15CB5}"/>
              </a:ext>
            </a:extLst>
          </p:cNvPr>
          <p:cNvSpPr>
            <a:spLocks noGrp="1"/>
          </p:cNvSpPr>
          <p:nvPr>
            <p:ph type="ctrTitle"/>
          </p:nvPr>
        </p:nvSpPr>
        <p:spPr>
          <a:xfrm>
            <a:off x="3215729" y="1764407"/>
            <a:ext cx="5760846" cy="2310312"/>
          </a:xfrm>
        </p:spPr>
        <p:txBody>
          <a:bodyPr>
            <a:normAutofit/>
          </a:bodyPr>
          <a:lstStyle/>
          <a:p>
            <a:r>
              <a:rPr lang="en-US" sz="5200" b="1" dirty="0">
                <a:solidFill>
                  <a:schemeClr val="tx2"/>
                </a:solidFill>
              </a:rPr>
              <a:t>arousal and sleep cycle </a:t>
            </a:r>
          </a:p>
        </p:txBody>
      </p:sp>
      <p:sp>
        <p:nvSpPr>
          <p:cNvPr id="3" name="Subtitle 2">
            <a:extLst>
              <a:ext uri="{FF2B5EF4-FFF2-40B4-BE49-F238E27FC236}">
                <a16:creationId xmlns:a16="http://schemas.microsoft.com/office/drawing/2014/main" id="{2AA2A998-CDE1-4726-84A7-B462825DD429}"/>
              </a:ext>
            </a:extLst>
          </p:cNvPr>
          <p:cNvSpPr>
            <a:spLocks noGrp="1"/>
          </p:cNvSpPr>
          <p:nvPr>
            <p:ph type="subTitle" idx="1"/>
          </p:nvPr>
        </p:nvSpPr>
        <p:spPr>
          <a:xfrm>
            <a:off x="3215729" y="4165152"/>
            <a:ext cx="5760846" cy="682079"/>
          </a:xfrm>
        </p:spPr>
        <p:txBody>
          <a:bodyPr>
            <a:normAutofit/>
          </a:bodyPr>
          <a:lstStyle/>
          <a:p>
            <a:r>
              <a:rPr lang="en-US" dirty="0">
                <a:solidFill>
                  <a:srgbClr val="753961"/>
                </a:solidFill>
              </a:rPr>
              <a:t>DR. Arwa Rawashdeh </a:t>
            </a:r>
          </a:p>
        </p:txBody>
      </p:sp>
    </p:spTree>
    <p:extLst>
      <p:ext uri="{BB962C8B-B14F-4D97-AF65-F5344CB8AC3E}">
        <p14:creationId xmlns:p14="http://schemas.microsoft.com/office/powerpoint/2010/main" val="248686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5D99A9-0C82-4F1F-831F-E1FB8913914B}"/>
              </a:ext>
            </a:extLst>
          </p:cNvPr>
          <p:cNvSpPr>
            <a:spLocks noGrp="1"/>
          </p:cNvSpPr>
          <p:nvPr>
            <p:ph type="title"/>
          </p:nvPr>
        </p:nvSpPr>
        <p:spPr>
          <a:xfrm>
            <a:off x="643467" y="321734"/>
            <a:ext cx="10905066" cy="1135737"/>
          </a:xfrm>
        </p:spPr>
        <p:txBody>
          <a:bodyPr>
            <a:normAutofit/>
          </a:bodyPr>
          <a:lstStyle/>
          <a:p>
            <a:r>
              <a:rPr lang="en-US" sz="3600" b="1"/>
              <a:t>Flip flop switch </a:t>
            </a:r>
          </a:p>
        </p:txBody>
      </p:sp>
      <p:sp>
        <p:nvSpPr>
          <p:cNvPr id="3" name="Content Placeholder 2">
            <a:extLst>
              <a:ext uri="{FF2B5EF4-FFF2-40B4-BE49-F238E27FC236}">
                <a16:creationId xmlns:a16="http://schemas.microsoft.com/office/drawing/2014/main" id="{9AC6ACA7-2C5B-4EE0-A934-7A2FBF6FE8E7}"/>
              </a:ext>
            </a:extLst>
          </p:cNvPr>
          <p:cNvSpPr>
            <a:spLocks noGrp="1"/>
          </p:cNvSpPr>
          <p:nvPr>
            <p:ph idx="1"/>
          </p:nvPr>
        </p:nvSpPr>
        <p:spPr>
          <a:xfrm>
            <a:off x="643469" y="1782981"/>
            <a:ext cx="4008384" cy="4393982"/>
          </a:xfrm>
        </p:spPr>
        <p:txBody>
          <a:bodyPr>
            <a:normAutofit/>
          </a:bodyPr>
          <a:lstStyle/>
          <a:p>
            <a:pPr marL="0" indent="0">
              <a:buNone/>
            </a:pPr>
            <a:r>
              <a:rPr lang="en-US" sz="2000" b="1" i="1" dirty="0"/>
              <a:t> </a:t>
            </a:r>
          </a:p>
          <a:p>
            <a:r>
              <a:rPr lang="en-US" sz="2000" b="1" i="1" dirty="0"/>
              <a:t>Narcolepsy;  when the hypocretin decrease because of disappearance of some cells and increase the activity of VLPO and the person fall in sleep </a:t>
            </a:r>
          </a:p>
          <a:p>
            <a:r>
              <a:rPr lang="en-US" sz="2000" b="1" i="1" dirty="0"/>
              <a:t>In day light the LH group release hypocretin stimulate TMN and inhibition VLPO  </a:t>
            </a:r>
          </a:p>
          <a:p>
            <a:r>
              <a:rPr lang="en-US" sz="2000" b="1" i="1" dirty="0"/>
              <a:t>During the daylight, the </a:t>
            </a:r>
            <a:r>
              <a:rPr lang="en-US" sz="2000" b="1" i="1" dirty="0" err="1"/>
              <a:t>SCh</a:t>
            </a:r>
            <a:r>
              <a:rPr lang="en-US" sz="2000" b="1" i="1" dirty="0"/>
              <a:t> would stimulate DMH and release </a:t>
            </a:r>
            <a:r>
              <a:rPr lang="en-US" sz="2000" b="1" i="1" dirty="0" err="1"/>
              <a:t>gaba</a:t>
            </a:r>
            <a:r>
              <a:rPr lang="en-US" sz="2000" b="1" i="1" dirty="0"/>
              <a:t> that would inhibit VLPO and </a:t>
            </a:r>
            <a:r>
              <a:rPr lang="en-US" sz="2000" b="1" i="1" dirty="0" err="1"/>
              <a:t>glu</a:t>
            </a:r>
            <a:r>
              <a:rPr lang="en-US" sz="2000" b="1" i="1" dirty="0"/>
              <a:t> that would increase LH and increase the release of hypocretin </a:t>
            </a:r>
          </a:p>
        </p:txBody>
      </p:sp>
      <p:grpSp>
        <p:nvGrpSpPr>
          <p:cNvPr id="50" name="Group 4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51" name="Isosceles Triangle 5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438F3A37-A92F-4EEE-959F-A7EA2181BFFB}"/>
              </a:ext>
            </a:extLst>
          </p:cNvPr>
          <p:cNvPicPr>
            <a:picLocks noChangeAspect="1"/>
          </p:cNvPicPr>
          <p:nvPr/>
        </p:nvPicPr>
        <p:blipFill>
          <a:blip r:embed="rId2"/>
          <a:stretch>
            <a:fillRect/>
          </a:stretch>
        </p:blipFill>
        <p:spPr>
          <a:xfrm>
            <a:off x="5295320" y="1998415"/>
            <a:ext cx="6253212" cy="3931024"/>
          </a:xfrm>
          <a:prstGeom prst="rect">
            <a:avLst/>
          </a:prstGeom>
        </p:spPr>
      </p:pic>
      <p:grpSp>
        <p:nvGrpSpPr>
          <p:cNvPr id="54" name="Group 5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55" name="Rectangle 5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929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A88B11-A0CD-499B-846C-88882D2E50C0}"/>
              </a:ext>
            </a:extLst>
          </p:cNvPr>
          <p:cNvSpPr>
            <a:spLocks noGrp="1"/>
          </p:cNvSpPr>
          <p:nvPr>
            <p:ph type="title"/>
          </p:nvPr>
        </p:nvSpPr>
        <p:spPr>
          <a:xfrm>
            <a:off x="643468" y="0"/>
            <a:ext cx="2043461" cy="474205"/>
          </a:xfrm>
        </p:spPr>
        <p:txBody>
          <a:bodyPr>
            <a:normAutofit fontScale="90000"/>
          </a:bodyPr>
          <a:lstStyle/>
          <a:p>
            <a:r>
              <a:rPr lang="en-US" sz="3600" b="1" dirty="0"/>
              <a:t>Summary </a:t>
            </a:r>
          </a:p>
        </p:txBody>
      </p:sp>
      <p:sp>
        <p:nvSpPr>
          <p:cNvPr id="3" name="Content Placeholder 2">
            <a:extLst>
              <a:ext uri="{FF2B5EF4-FFF2-40B4-BE49-F238E27FC236}">
                <a16:creationId xmlns:a16="http://schemas.microsoft.com/office/drawing/2014/main" id="{D81D78D6-353D-4B3F-8235-92FD4C4BD19F}"/>
              </a:ext>
            </a:extLst>
          </p:cNvPr>
          <p:cNvSpPr>
            <a:spLocks noGrp="1"/>
          </p:cNvSpPr>
          <p:nvPr>
            <p:ph idx="1"/>
          </p:nvPr>
        </p:nvSpPr>
        <p:spPr>
          <a:xfrm>
            <a:off x="154744" y="543147"/>
            <a:ext cx="12037255" cy="6314853"/>
          </a:xfrm>
        </p:spPr>
        <p:txBody>
          <a:bodyPr>
            <a:normAutofit fontScale="92500" lnSpcReduction="10000"/>
          </a:bodyPr>
          <a:lstStyle/>
          <a:p>
            <a:r>
              <a:rPr lang="en-US" sz="1600" b="1" i="1" dirty="0">
                <a:effectLst>
                  <a:outerShdw blurRad="38100" dist="38100" dir="2700000" algn="tl">
                    <a:srgbClr val="000000">
                      <a:alpha val="43137"/>
                    </a:srgbClr>
                  </a:outerShdw>
                </a:effectLst>
              </a:rPr>
              <a:t>Sleep is natural mandatory cyclical behavior sleep</a:t>
            </a:r>
          </a:p>
          <a:p>
            <a:r>
              <a:rPr lang="en-US" sz="1600" b="1" i="1" dirty="0">
                <a:effectLst>
                  <a:outerShdw blurRad="38100" dist="38100" dir="2700000" algn="tl">
                    <a:srgbClr val="000000">
                      <a:alpha val="43137"/>
                    </a:srgbClr>
                  </a:outerShdw>
                </a:effectLst>
              </a:rPr>
              <a:t>Three stages of non-Rem sleep, I, II ,deep sleep </a:t>
            </a:r>
          </a:p>
          <a:p>
            <a:r>
              <a:rPr lang="en-US" sz="1600" b="1" i="1" dirty="0">
                <a:effectLst>
                  <a:outerShdw blurRad="38100" dist="38100" dir="2700000" algn="tl">
                    <a:srgbClr val="000000">
                      <a:alpha val="43137"/>
                    </a:srgbClr>
                  </a:outerShdw>
                </a:effectLst>
              </a:rPr>
              <a:t>REM sleep; rapid eye movement, atonia(except eye and respiratory muscle), most dreams </a:t>
            </a:r>
          </a:p>
          <a:p>
            <a:r>
              <a:rPr lang="en-US" sz="1600" b="1" i="1" dirty="0">
                <a:effectLst>
                  <a:outerShdw blurRad="38100" dist="38100" dir="2700000" algn="tl">
                    <a:srgbClr val="000000">
                      <a:alpha val="43137"/>
                    </a:srgbClr>
                  </a:outerShdw>
                </a:effectLst>
              </a:rPr>
              <a:t>In REM sleep cholinergic like wakefulness become active but noradrenergic and histaminic become depressed it occurs in the tegmentum in the midbrain pones level</a:t>
            </a:r>
          </a:p>
          <a:p>
            <a:r>
              <a:rPr lang="en-US" sz="1600" b="1" i="1" dirty="0">
                <a:effectLst>
                  <a:outerShdw blurRad="38100" dist="38100" dir="2700000" algn="tl">
                    <a:srgbClr val="000000">
                      <a:alpha val="43137"/>
                    </a:srgbClr>
                  </a:outerShdw>
                </a:effectLst>
              </a:rPr>
              <a:t>Physiological concept of RAS and ARAS(ascending reticular activating system)</a:t>
            </a:r>
          </a:p>
          <a:p>
            <a:r>
              <a:rPr lang="en-US" sz="1600" b="1" i="1" dirty="0">
                <a:effectLst>
                  <a:outerShdw blurRad="38100" dist="38100" dir="2700000" algn="tl">
                    <a:srgbClr val="000000">
                      <a:alpha val="43137"/>
                    </a:srgbClr>
                  </a:outerShdw>
                </a:effectLst>
              </a:rPr>
              <a:t>Identified system with RAS; Ach,NE,5-HT, DA</a:t>
            </a:r>
          </a:p>
          <a:p>
            <a:pPr marL="0" indent="0">
              <a:buNone/>
            </a:pPr>
            <a:r>
              <a:rPr lang="en-US" sz="1600" b="1" i="1" dirty="0">
                <a:effectLst>
                  <a:outerShdw blurRad="38100" dist="38100" dir="2700000" algn="tl">
                    <a:srgbClr val="000000">
                      <a:alpha val="43137"/>
                    </a:srgbClr>
                  </a:outerShdw>
                </a:effectLst>
              </a:rPr>
              <a:t> most rostrally H and anther group of Ach group </a:t>
            </a:r>
          </a:p>
          <a:p>
            <a:r>
              <a:rPr lang="en-US" sz="1600" b="1" i="1" dirty="0">
                <a:effectLst>
                  <a:outerShdw blurRad="38100" dist="38100" dir="2700000" algn="tl">
                    <a:srgbClr val="000000">
                      <a:alpha val="43137"/>
                    </a:srgbClr>
                  </a:outerShdw>
                </a:effectLst>
              </a:rPr>
              <a:t>The thalamus is a group of nuclei relay information to the cortex ; first order nuclei relay subcortical messages  and higher order </a:t>
            </a:r>
          </a:p>
          <a:p>
            <a:pPr marL="0" indent="0">
              <a:buNone/>
            </a:pPr>
            <a:r>
              <a:rPr lang="en-US" sz="1600" b="1" i="1" dirty="0">
                <a:effectLst>
                  <a:outerShdw blurRad="38100" dist="38100" dir="2700000" algn="tl">
                    <a:srgbClr val="000000">
                      <a:alpha val="43137"/>
                    </a:srgbClr>
                  </a:outerShdw>
                </a:effectLst>
              </a:rPr>
              <a:t>thalamic nuclei relay messages one area of cortex to anther each thalamic  nucleus relays </a:t>
            </a:r>
          </a:p>
          <a:p>
            <a:endParaRPr lang="en-US" sz="1600" b="1" i="1" dirty="0">
              <a:effectLst>
                <a:outerShdw blurRad="38100" dist="38100" dir="2700000" algn="tl">
                  <a:srgbClr val="000000">
                    <a:alpha val="43137"/>
                  </a:srgbClr>
                </a:outerShdw>
              </a:effectLst>
            </a:endParaRPr>
          </a:p>
          <a:p>
            <a:endParaRPr lang="en-US" sz="1600" b="1" i="1" dirty="0">
              <a:effectLst>
                <a:outerShdw blurRad="38100" dist="38100" dir="2700000" algn="tl">
                  <a:srgbClr val="000000">
                    <a:alpha val="43137"/>
                  </a:srgbClr>
                </a:outerShdw>
              </a:effectLst>
            </a:endParaRPr>
          </a:p>
          <a:p>
            <a:r>
              <a:rPr lang="en-US" sz="1600" b="1" i="1" dirty="0">
                <a:effectLst>
                  <a:outerShdw blurRad="38100" dist="38100" dir="2700000" algn="tl">
                    <a:srgbClr val="000000">
                      <a:alpha val="43137"/>
                    </a:srgbClr>
                  </a:outerShdw>
                </a:effectLst>
              </a:rPr>
              <a:t>Two operation of thalamic neuron by calcium channels ; firing mode in wakefulness</a:t>
            </a:r>
          </a:p>
          <a:p>
            <a:pPr marL="0" indent="0">
              <a:buNone/>
            </a:pPr>
            <a:r>
              <a:rPr lang="en-US" sz="1600" b="1" i="1" dirty="0">
                <a:effectLst>
                  <a:outerShdw blurRad="38100" dist="38100" dir="2700000" algn="tl">
                    <a:srgbClr val="000000">
                      <a:alpha val="43137"/>
                    </a:srgbClr>
                  </a:outerShdw>
                </a:effectLst>
              </a:rPr>
              <a:t>                                                                                                             bursting mode in sleep \</a:t>
            </a:r>
          </a:p>
          <a:p>
            <a:r>
              <a:rPr lang="en-US" sz="1600" b="1" i="1" dirty="0">
                <a:effectLst>
                  <a:outerShdw blurRad="38100" dist="38100" dir="2700000" algn="tl">
                    <a:srgbClr val="000000">
                      <a:alpha val="43137"/>
                    </a:srgbClr>
                  </a:outerShdw>
                </a:effectLst>
              </a:rPr>
              <a:t>Switched from one mode to anther by input from other brain area including cortical feedback , thalamic reticular nucleus, brain stem cholinergic stem </a:t>
            </a:r>
          </a:p>
          <a:p>
            <a:r>
              <a:rPr lang="en-US" sz="1600" b="1" i="1" dirty="0">
                <a:effectLst>
                  <a:outerShdw blurRad="38100" dist="38100" dir="2700000" algn="tl">
                    <a:srgbClr val="000000">
                      <a:alpha val="43137"/>
                    </a:srgbClr>
                  </a:outerShdw>
                </a:effectLst>
              </a:rPr>
              <a:t>Burst is useful for initial stimuli  but  once the cortex has been alerted to new stimuli,  they switched to tonic mode for accurate further analysis </a:t>
            </a:r>
          </a:p>
          <a:p>
            <a:pPr marL="0" indent="0">
              <a:buNone/>
            </a:pPr>
            <a:endParaRPr lang="en-US" sz="1600" b="1" i="1" dirty="0">
              <a:effectLst>
                <a:outerShdw blurRad="38100" dist="38100" dir="2700000" algn="tl">
                  <a:srgbClr val="000000">
                    <a:alpha val="43137"/>
                  </a:srgbClr>
                </a:outerShdw>
              </a:effectLst>
            </a:endParaRPr>
          </a:p>
          <a:p>
            <a:r>
              <a:rPr lang="en-US" sz="1600" b="1" i="1" dirty="0">
                <a:effectLst>
                  <a:outerShdw blurRad="38100" dist="38100" dir="2700000" algn="tl">
                    <a:srgbClr val="000000">
                      <a:alpha val="43137"/>
                    </a:srgbClr>
                  </a:outerShdw>
                </a:effectLst>
              </a:rPr>
              <a:t>Sleep consolidation; homeostatic derive and circadian rhythm</a:t>
            </a:r>
          </a:p>
          <a:p>
            <a:r>
              <a:rPr lang="en-US" sz="1600" b="1" i="1" dirty="0">
                <a:effectLst>
                  <a:outerShdw blurRad="38100" dist="38100" dir="2700000" algn="tl">
                    <a:srgbClr val="000000">
                      <a:alpha val="43137"/>
                    </a:srgbClr>
                  </a:outerShdw>
                </a:effectLst>
              </a:rPr>
              <a:t>Falling asleep; hypothalamus flip flop switch favoring either wakefulness or sleep with minimal transitional state </a:t>
            </a:r>
          </a:p>
          <a:p>
            <a:pPr marL="0" indent="0">
              <a:buNone/>
            </a:pPr>
            <a:endParaRPr lang="en-US" sz="1600" b="1" i="1" dirty="0">
              <a:effectLst>
                <a:outerShdw blurRad="38100" dist="38100" dir="2700000" algn="tl">
                  <a:srgbClr val="000000">
                    <a:alpha val="43137"/>
                  </a:srgbClr>
                </a:outerShdw>
              </a:effectLst>
            </a:endParaRPr>
          </a:p>
          <a:p>
            <a:pPr marL="0" indent="0">
              <a:buNone/>
            </a:pPr>
            <a:endParaRPr lang="en-US" sz="800" dirty="0"/>
          </a:p>
        </p:txBody>
      </p:sp>
      <p:sp>
        <p:nvSpPr>
          <p:cNvPr id="33"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3165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2">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3BDEF4-06BD-455B-93D1-BEB0E755EE2E}"/>
              </a:ext>
            </a:extLst>
          </p:cNvPr>
          <p:cNvSpPr>
            <a:spLocks noGrp="1"/>
          </p:cNvSpPr>
          <p:nvPr>
            <p:ph type="title"/>
          </p:nvPr>
        </p:nvSpPr>
        <p:spPr>
          <a:xfrm>
            <a:off x="1051560" y="586822"/>
            <a:ext cx="3657600" cy="1645920"/>
          </a:xfrm>
        </p:spPr>
        <p:txBody>
          <a:bodyPr>
            <a:normAutofit/>
          </a:bodyPr>
          <a:lstStyle/>
          <a:p>
            <a:r>
              <a:rPr lang="en-US" sz="3200" b="1"/>
              <a:t>Electrophysiological level of the thalamus </a:t>
            </a:r>
          </a:p>
        </p:txBody>
      </p:sp>
      <p:sp>
        <p:nvSpPr>
          <p:cNvPr id="15" name="Rectangle 14">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73FD06-F936-4ED6-98D1-C71F5C14C006}"/>
              </a:ext>
            </a:extLst>
          </p:cNvPr>
          <p:cNvSpPr>
            <a:spLocks noGrp="1"/>
          </p:cNvSpPr>
          <p:nvPr>
            <p:ph idx="1"/>
          </p:nvPr>
        </p:nvSpPr>
        <p:spPr>
          <a:xfrm>
            <a:off x="5250106" y="586822"/>
            <a:ext cx="6106742" cy="1645920"/>
          </a:xfrm>
        </p:spPr>
        <p:txBody>
          <a:bodyPr anchor="ctr">
            <a:normAutofit/>
          </a:bodyPr>
          <a:lstStyle/>
          <a:p>
            <a:r>
              <a:rPr lang="en-US" sz="1800"/>
              <a:t>The resting membrane in the thalamus is not stable because of the thalamic reticular nucleus that rhythmically discharge during sleep </a:t>
            </a:r>
          </a:p>
          <a:p>
            <a:r>
              <a:rPr lang="en-US" sz="1800"/>
              <a:t>Tonic discharge neuron with stimulus and during sleep burst discharge with stimulus  </a:t>
            </a:r>
          </a:p>
        </p:txBody>
      </p:sp>
      <p:pic>
        <p:nvPicPr>
          <p:cNvPr id="6" name="Picture 5">
            <a:extLst>
              <a:ext uri="{FF2B5EF4-FFF2-40B4-BE49-F238E27FC236}">
                <a16:creationId xmlns:a16="http://schemas.microsoft.com/office/drawing/2014/main" id="{FE390603-A33E-4D72-ADBE-0FD95A8DBDAB}"/>
              </a:ext>
            </a:extLst>
          </p:cNvPr>
          <p:cNvPicPr>
            <a:picLocks noChangeAspect="1"/>
          </p:cNvPicPr>
          <p:nvPr/>
        </p:nvPicPr>
        <p:blipFill>
          <a:blip r:embed="rId2"/>
          <a:stretch>
            <a:fillRect/>
          </a:stretch>
        </p:blipFill>
        <p:spPr>
          <a:xfrm>
            <a:off x="768588" y="2729397"/>
            <a:ext cx="5059899" cy="3483864"/>
          </a:xfrm>
          <a:prstGeom prst="rect">
            <a:avLst/>
          </a:prstGeom>
        </p:spPr>
      </p:pic>
      <p:pic>
        <p:nvPicPr>
          <p:cNvPr id="4" name="Picture 3">
            <a:extLst>
              <a:ext uri="{FF2B5EF4-FFF2-40B4-BE49-F238E27FC236}">
                <a16:creationId xmlns:a16="http://schemas.microsoft.com/office/drawing/2014/main" id="{5160B18B-B4A5-418C-8BD8-B34320D5CD4E}"/>
              </a:ext>
            </a:extLst>
          </p:cNvPr>
          <p:cNvPicPr>
            <a:picLocks noChangeAspect="1"/>
          </p:cNvPicPr>
          <p:nvPr/>
        </p:nvPicPr>
        <p:blipFill>
          <a:blip r:embed="rId3"/>
          <a:stretch>
            <a:fillRect/>
          </a:stretch>
        </p:blipFill>
        <p:spPr>
          <a:xfrm>
            <a:off x="5828487" y="3072398"/>
            <a:ext cx="6086848" cy="3032979"/>
          </a:xfrm>
          <a:prstGeom prst="rect">
            <a:avLst/>
          </a:prstGeom>
        </p:spPr>
      </p:pic>
    </p:spTree>
    <p:extLst>
      <p:ext uri="{BB962C8B-B14F-4D97-AF65-F5344CB8AC3E}">
        <p14:creationId xmlns:p14="http://schemas.microsoft.com/office/powerpoint/2010/main" val="129553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BB8C-137E-43E9-819A-385EBC7E7D84}"/>
              </a:ext>
            </a:extLst>
          </p:cNvPr>
          <p:cNvSpPr>
            <a:spLocks noGrp="1"/>
          </p:cNvSpPr>
          <p:nvPr>
            <p:ph type="title"/>
          </p:nvPr>
        </p:nvSpPr>
        <p:spPr>
          <a:xfrm>
            <a:off x="838200" y="365126"/>
            <a:ext cx="10515600" cy="1069780"/>
          </a:xfrm>
        </p:spPr>
        <p:txBody>
          <a:bodyPr>
            <a:normAutofit fontScale="90000"/>
          </a:bodyPr>
          <a:lstStyle/>
          <a:p>
            <a:r>
              <a:rPr lang="en-US" dirty="0"/>
              <a:t>Continued electrophysiological level of thalamus </a:t>
            </a:r>
          </a:p>
        </p:txBody>
      </p:sp>
      <p:sp>
        <p:nvSpPr>
          <p:cNvPr id="3" name="Content Placeholder 2">
            <a:extLst>
              <a:ext uri="{FF2B5EF4-FFF2-40B4-BE49-F238E27FC236}">
                <a16:creationId xmlns:a16="http://schemas.microsoft.com/office/drawing/2014/main" id="{5B6B912E-7051-4BF6-9B7B-AD6C0796A80F}"/>
              </a:ext>
            </a:extLst>
          </p:cNvPr>
          <p:cNvSpPr>
            <a:spLocks noGrp="1"/>
          </p:cNvSpPr>
          <p:nvPr>
            <p:ph idx="1"/>
          </p:nvPr>
        </p:nvSpPr>
        <p:spPr>
          <a:xfrm>
            <a:off x="506438" y="1434906"/>
            <a:ext cx="11057206" cy="4742057"/>
          </a:xfrm>
        </p:spPr>
        <p:txBody>
          <a:bodyPr>
            <a:normAutofit fontScale="55000" lnSpcReduction="20000"/>
          </a:bodyPr>
          <a:lstStyle/>
          <a:p>
            <a:pPr marL="0" indent="0">
              <a:buNone/>
            </a:pPr>
            <a:r>
              <a:rPr lang="en-US" b="1" i="1" dirty="0"/>
              <a:t>Shifting between to mode of firing </a:t>
            </a:r>
          </a:p>
          <a:p>
            <a:pPr marL="0" indent="0">
              <a:buNone/>
            </a:pPr>
            <a:r>
              <a:rPr lang="en-US" i="1" dirty="0"/>
              <a:t>Tonic firing is the normal mode of firing used by  other neurons; produces a trains of action potential </a:t>
            </a:r>
          </a:p>
          <a:p>
            <a:pPr marL="0" indent="0">
              <a:buNone/>
            </a:pPr>
            <a:r>
              <a:rPr lang="en-US" i="1" dirty="0"/>
              <a:t> bursting mode thalamic undergo short bursts of high frequency spiking followed by periods of relative silence with very few spikes </a:t>
            </a:r>
          </a:p>
          <a:p>
            <a:pPr marL="0" indent="0">
              <a:buNone/>
            </a:pPr>
            <a:endParaRPr lang="en-US" i="1" dirty="0"/>
          </a:p>
          <a:p>
            <a:pPr marL="0" indent="0">
              <a:buNone/>
            </a:pPr>
            <a:r>
              <a:rPr lang="en-US" i="1" dirty="0"/>
              <a:t>They able to do so because they express a special type of calcium channels known as t-type calcium channel; activation and inactivation gate both must open for calcium inflow </a:t>
            </a:r>
          </a:p>
          <a:p>
            <a:pPr marL="0" indent="0">
              <a:buNone/>
            </a:pPr>
            <a:r>
              <a:rPr lang="en-US" i="1" dirty="0"/>
              <a:t>The activation gate open rapidly during depolarization and closed rapidly during hyper repolarization; the opposite for inactivation gate </a:t>
            </a:r>
          </a:p>
          <a:p>
            <a:pPr marL="0" indent="0">
              <a:buNone/>
            </a:pPr>
            <a:r>
              <a:rPr lang="en-US" i="1" dirty="0"/>
              <a:t> crucially  the inactivation gate is very slow to open and closed taking about a hundred milliseconds </a:t>
            </a:r>
          </a:p>
          <a:p>
            <a:pPr marL="0" indent="0">
              <a:buNone/>
            </a:pPr>
            <a:endParaRPr lang="en-US" i="1" dirty="0"/>
          </a:p>
          <a:p>
            <a:pPr marL="0" indent="0">
              <a:buNone/>
            </a:pPr>
            <a:r>
              <a:rPr lang="en-US" i="1" dirty="0"/>
              <a:t>If the membrane potential is hyper repolarized ; the inactivation gate is open, and activation is closed </a:t>
            </a:r>
          </a:p>
          <a:p>
            <a:pPr marL="0" indent="0">
              <a:buNone/>
            </a:pPr>
            <a:r>
              <a:rPr lang="en-US" i="1" dirty="0"/>
              <a:t>If the resting membrane is depolarized ; the activation gate is open, and the calcium starts to flow in </a:t>
            </a:r>
          </a:p>
          <a:p>
            <a:pPr marL="0" indent="0">
              <a:buNone/>
            </a:pPr>
            <a:endParaRPr lang="en-US" i="1" dirty="0"/>
          </a:p>
          <a:p>
            <a:pPr marL="0" indent="0">
              <a:buNone/>
            </a:pPr>
            <a:r>
              <a:rPr lang="en-US" i="1" dirty="0"/>
              <a:t>the mode is tunic or burst Depends  upon what has been doing for the previous 100 milliseconds; if it is being inhibited the inactivation gate will be open and when the neuron is next depolarized current would start flow in channel trigger bursting </a:t>
            </a:r>
          </a:p>
          <a:p>
            <a:pPr marL="0" indent="0">
              <a:buNone/>
            </a:pPr>
            <a:r>
              <a:rPr lang="en-US" i="1" dirty="0"/>
              <a:t>In contrast; if the neuron has depolarized the inactivation gate will be closed and the neurons would fire normally not burst  </a:t>
            </a:r>
          </a:p>
          <a:p>
            <a:pPr marL="0" indent="0">
              <a:buNone/>
            </a:pPr>
            <a:r>
              <a:rPr lang="en-US" dirty="0"/>
              <a:t> </a:t>
            </a:r>
          </a:p>
        </p:txBody>
      </p:sp>
    </p:spTree>
    <p:extLst>
      <p:ext uri="{BB962C8B-B14F-4D97-AF65-F5344CB8AC3E}">
        <p14:creationId xmlns:p14="http://schemas.microsoft.com/office/powerpoint/2010/main" val="27645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B3A9B1-C8BA-4A21-8EEC-993CDF42CD03}"/>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2006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A371-4E74-4076-862B-D183DDC06360}"/>
              </a:ext>
            </a:extLst>
          </p:cNvPr>
          <p:cNvSpPr>
            <a:spLocks noGrp="1"/>
          </p:cNvSpPr>
          <p:nvPr>
            <p:ph type="title"/>
          </p:nvPr>
        </p:nvSpPr>
        <p:spPr>
          <a:xfrm>
            <a:off x="838200" y="365125"/>
            <a:ext cx="10515600" cy="929103"/>
          </a:xfrm>
        </p:spPr>
        <p:txBody>
          <a:bodyPr/>
          <a:lstStyle/>
          <a:p>
            <a:r>
              <a:rPr lang="en-US" b="1" dirty="0"/>
              <a:t>The effect of cortical feedback </a:t>
            </a:r>
          </a:p>
        </p:txBody>
      </p:sp>
      <p:sp>
        <p:nvSpPr>
          <p:cNvPr id="6" name="Content Placeholder 5">
            <a:extLst>
              <a:ext uri="{FF2B5EF4-FFF2-40B4-BE49-F238E27FC236}">
                <a16:creationId xmlns:a16="http://schemas.microsoft.com/office/drawing/2014/main" id="{4B725DC2-8722-4720-B91F-DF5164A527F6}"/>
              </a:ext>
            </a:extLst>
          </p:cNvPr>
          <p:cNvSpPr>
            <a:spLocks noGrp="1"/>
          </p:cNvSpPr>
          <p:nvPr>
            <p:ph idx="1"/>
          </p:nvPr>
        </p:nvSpPr>
        <p:spPr>
          <a:xfrm>
            <a:off x="838200" y="1491174"/>
            <a:ext cx="10515600" cy="5366826"/>
          </a:xfrm>
        </p:spPr>
        <p:txBody>
          <a:bodyPr>
            <a:normAutofit fontScale="55000" lnSpcReduction="20000"/>
          </a:bodyPr>
          <a:lstStyle/>
          <a:p>
            <a:pPr marL="0" indent="0">
              <a:buNone/>
            </a:pPr>
            <a:r>
              <a:rPr lang="en-US" sz="3300" b="1" i="1" dirty="0"/>
              <a:t>Low firing mode</a:t>
            </a:r>
          </a:p>
          <a:p>
            <a:pPr marL="0" indent="0">
              <a:buNone/>
            </a:pPr>
            <a:r>
              <a:rPr lang="en-US" sz="3300" i="1" dirty="0"/>
              <a:t>When firing is low ; cortical neurons excites thalamic relay neuron and excites the inhibitory neurons,  and the inhibition is much greater than excitation, so the net effect is brief excitation followed by overall inhibition </a:t>
            </a:r>
          </a:p>
          <a:p>
            <a:pPr marL="0" indent="0">
              <a:buNone/>
            </a:pPr>
            <a:r>
              <a:rPr lang="en-US" sz="3300" i="1" dirty="0"/>
              <a:t> </a:t>
            </a:r>
            <a:r>
              <a:rPr lang="en-US" sz="3300" b="1" i="1" dirty="0"/>
              <a:t>high firing mode ( facilitation) </a:t>
            </a:r>
          </a:p>
          <a:p>
            <a:pPr marL="0" indent="0">
              <a:buNone/>
            </a:pPr>
            <a:r>
              <a:rPr lang="en-US" sz="3300" i="1" dirty="0"/>
              <a:t>When calcium is built up in the neuron overtime causing it to release more and more neurotransmitter with each action potential  </a:t>
            </a:r>
          </a:p>
          <a:p>
            <a:pPr marL="0" indent="0">
              <a:buNone/>
            </a:pPr>
            <a:r>
              <a:rPr lang="en-US" sz="3300" i="1" dirty="0"/>
              <a:t>Which means at higher firing rates the output from the neuron get stronger overtime </a:t>
            </a:r>
          </a:p>
          <a:p>
            <a:pPr marL="0" indent="0">
              <a:buNone/>
            </a:pPr>
            <a:r>
              <a:rPr lang="en-US" sz="3300" i="1" dirty="0"/>
              <a:t>And an opposite happens with reticular thalamic neurons as overtime they run out of neurotransmitter (synaptic depression)  </a:t>
            </a:r>
          </a:p>
          <a:p>
            <a:pPr marL="0" indent="0">
              <a:buNone/>
            </a:pPr>
            <a:r>
              <a:rPr lang="en-US" sz="3300" b="1" i="1" dirty="0"/>
              <a:t>Purpose</a:t>
            </a:r>
          </a:p>
          <a:p>
            <a:pPr marL="0" indent="0">
              <a:buNone/>
            </a:pPr>
            <a:r>
              <a:rPr lang="en-US" sz="3300" i="1" dirty="0"/>
              <a:t>When firing tonic mode, the firing rate of the neuron changes linearly with the strength of the input which means the stronger the input the greater the firing </a:t>
            </a:r>
          </a:p>
          <a:p>
            <a:pPr marL="0" indent="0">
              <a:buNone/>
            </a:pPr>
            <a:r>
              <a:rPr lang="en-US" sz="3300" i="1" dirty="0"/>
              <a:t>In tonic mode the relay nucleus would be able to relay information accurately however in bursting mode this linear relationship is lost as a stimulus of any strength would elicit a similar burst </a:t>
            </a:r>
          </a:p>
          <a:p>
            <a:pPr marL="0" indent="0">
              <a:buNone/>
            </a:pPr>
            <a:r>
              <a:rPr lang="en-US" sz="3300" i="1" dirty="0"/>
              <a:t>But a rapid burst of action potential means cortical neurons receives a lot of input in short space of time which means burst is very effective and stimulating cortical neuron's so  although of inaccuracy they send strong message to the cortex (wake-up theory of thalamus) feedback with high frequency to the thalamus and switching them from burst to tonic mode </a:t>
            </a:r>
          </a:p>
          <a:p>
            <a:pPr marL="0" indent="0">
              <a:buNone/>
            </a:pPr>
            <a:endParaRPr lang="en-US" dirty="0"/>
          </a:p>
        </p:txBody>
      </p:sp>
    </p:spTree>
    <p:extLst>
      <p:ext uri="{BB962C8B-B14F-4D97-AF65-F5344CB8AC3E}">
        <p14:creationId xmlns:p14="http://schemas.microsoft.com/office/powerpoint/2010/main" val="42827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A18B-3FA9-4A58-8BBA-7789301A717E}"/>
              </a:ext>
            </a:extLst>
          </p:cNvPr>
          <p:cNvSpPr>
            <a:spLocks noGrp="1"/>
          </p:cNvSpPr>
          <p:nvPr>
            <p:ph type="title"/>
          </p:nvPr>
        </p:nvSpPr>
        <p:spPr>
          <a:xfrm>
            <a:off x="838200" y="365125"/>
            <a:ext cx="10515600" cy="1111983"/>
          </a:xfrm>
        </p:spPr>
        <p:txBody>
          <a:bodyPr/>
          <a:lstStyle/>
          <a:p>
            <a:r>
              <a:rPr lang="en-US" b="1" dirty="0"/>
              <a:t>Sleep-wake cycle </a:t>
            </a:r>
          </a:p>
        </p:txBody>
      </p:sp>
      <p:sp>
        <p:nvSpPr>
          <p:cNvPr id="3" name="Content Placeholder 2">
            <a:extLst>
              <a:ext uri="{FF2B5EF4-FFF2-40B4-BE49-F238E27FC236}">
                <a16:creationId xmlns:a16="http://schemas.microsoft.com/office/drawing/2014/main" id="{1531E933-8DA4-4BD9-BF96-BC19EB2F3E19}"/>
              </a:ext>
            </a:extLst>
          </p:cNvPr>
          <p:cNvSpPr>
            <a:spLocks noGrp="1"/>
          </p:cNvSpPr>
          <p:nvPr>
            <p:ph idx="1"/>
          </p:nvPr>
        </p:nvSpPr>
        <p:spPr>
          <a:xfrm>
            <a:off x="838200" y="1477108"/>
            <a:ext cx="10515600" cy="4699855"/>
          </a:xfrm>
        </p:spPr>
        <p:txBody>
          <a:bodyPr/>
          <a:lstStyle/>
          <a:p>
            <a:pPr marL="0" indent="0">
              <a:buNone/>
            </a:pPr>
            <a:r>
              <a:rPr lang="en-US" b="1" i="1" dirty="0"/>
              <a:t>Slow changing influences </a:t>
            </a:r>
          </a:p>
          <a:p>
            <a:pPr marL="0" indent="0">
              <a:buNone/>
            </a:pPr>
            <a:r>
              <a:rPr lang="en-US" i="1" dirty="0"/>
              <a:t>Hemostatic derive </a:t>
            </a:r>
          </a:p>
          <a:p>
            <a:pPr marL="0" indent="0">
              <a:buNone/>
            </a:pPr>
            <a:r>
              <a:rPr lang="en-US" i="1" dirty="0"/>
              <a:t>When adenosine increase in the level it is going to act on cholinergic group in forebrain that in turn would stimulate a group in the hypothalamus </a:t>
            </a:r>
          </a:p>
          <a:p>
            <a:pPr marL="0" indent="0">
              <a:buNone/>
            </a:pPr>
            <a:r>
              <a:rPr lang="en-US" i="1" dirty="0"/>
              <a:t>Circadian rhythm </a:t>
            </a:r>
          </a:p>
          <a:p>
            <a:pPr marL="0" indent="0">
              <a:buNone/>
            </a:pPr>
            <a:r>
              <a:rPr lang="en-US" b="1" i="1" dirty="0"/>
              <a:t>Rapidly changing influences </a:t>
            </a:r>
          </a:p>
          <a:p>
            <a:pPr marL="0" indent="0">
              <a:buNone/>
            </a:pPr>
            <a:r>
              <a:rPr lang="en-US" i="1" dirty="0"/>
              <a:t>Hypothalamic flip flop switch </a:t>
            </a:r>
          </a:p>
        </p:txBody>
      </p:sp>
    </p:spTree>
    <p:extLst>
      <p:ext uri="{BB962C8B-B14F-4D97-AF65-F5344CB8AC3E}">
        <p14:creationId xmlns:p14="http://schemas.microsoft.com/office/powerpoint/2010/main" val="240396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B707-57FE-481C-ACDB-7B55FAB59094}"/>
              </a:ext>
            </a:extLst>
          </p:cNvPr>
          <p:cNvSpPr>
            <a:spLocks noGrp="1"/>
          </p:cNvSpPr>
          <p:nvPr>
            <p:ph type="title"/>
          </p:nvPr>
        </p:nvSpPr>
        <p:spPr>
          <a:xfrm>
            <a:off x="838200" y="365125"/>
            <a:ext cx="10515600" cy="985373"/>
          </a:xfrm>
        </p:spPr>
        <p:txBody>
          <a:bodyPr>
            <a:normAutofit fontScale="90000"/>
          </a:bodyPr>
          <a:lstStyle/>
          <a:p>
            <a:r>
              <a:rPr lang="en-US" b="1" dirty="0"/>
              <a:t>Hypothalamus circuit regulating circadian rhythm and sleep </a:t>
            </a:r>
          </a:p>
        </p:txBody>
      </p:sp>
      <p:pic>
        <p:nvPicPr>
          <p:cNvPr id="5" name="Content Placeholder 4">
            <a:extLst>
              <a:ext uri="{FF2B5EF4-FFF2-40B4-BE49-F238E27FC236}">
                <a16:creationId xmlns:a16="http://schemas.microsoft.com/office/drawing/2014/main" id="{3CAFFBE0-909E-44DE-9649-A85B444FD4DC}"/>
              </a:ext>
            </a:extLst>
          </p:cNvPr>
          <p:cNvPicPr>
            <a:picLocks noGrp="1" noChangeAspect="1"/>
          </p:cNvPicPr>
          <p:nvPr>
            <p:ph idx="1"/>
          </p:nvPr>
        </p:nvPicPr>
        <p:blipFill>
          <a:blip r:embed="rId2"/>
          <a:stretch>
            <a:fillRect/>
          </a:stretch>
        </p:blipFill>
        <p:spPr>
          <a:xfrm>
            <a:off x="1153551" y="1547447"/>
            <a:ext cx="9566031" cy="4727991"/>
          </a:xfrm>
        </p:spPr>
      </p:pic>
    </p:spTree>
    <p:extLst>
      <p:ext uri="{BB962C8B-B14F-4D97-AF65-F5344CB8AC3E}">
        <p14:creationId xmlns:p14="http://schemas.microsoft.com/office/powerpoint/2010/main" val="96177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10C214-2A57-4FF9-BA29-A9C916417EBE}"/>
              </a:ext>
            </a:extLst>
          </p:cNvPr>
          <p:cNvSpPr>
            <a:spLocks noGrp="1"/>
          </p:cNvSpPr>
          <p:nvPr>
            <p:ph type="title"/>
          </p:nvPr>
        </p:nvSpPr>
        <p:spPr>
          <a:xfrm>
            <a:off x="643467" y="321734"/>
            <a:ext cx="10905066" cy="1135737"/>
          </a:xfrm>
        </p:spPr>
        <p:txBody>
          <a:bodyPr>
            <a:normAutofit/>
          </a:bodyPr>
          <a:lstStyle/>
          <a:p>
            <a:r>
              <a:rPr lang="en-US" sz="3600" b="1"/>
              <a:t>Continued Hypothalamus circuit regulating circadian rhythm and sleep </a:t>
            </a:r>
          </a:p>
        </p:txBody>
      </p:sp>
      <p:sp>
        <p:nvSpPr>
          <p:cNvPr id="3" name="Content Placeholder 2">
            <a:extLst>
              <a:ext uri="{FF2B5EF4-FFF2-40B4-BE49-F238E27FC236}">
                <a16:creationId xmlns:a16="http://schemas.microsoft.com/office/drawing/2014/main" id="{3C94A92E-84FF-49CF-A6F4-903BB5DAACC0}"/>
              </a:ext>
            </a:extLst>
          </p:cNvPr>
          <p:cNvSpPr>
            <a:spLocks noGrp="1"/>
          </p:cNvSpPr>
          <p:nvPr>
            <p:ph idx="1"/>
          </p:nvPr>
        </p:nvSpPr>
        <p:spPr>
          <a:xfrm>
            <a:off x="643469" y="1782981"/>
            <a:ext cx="4008384" cy="4393982"/>
          </a:xfrm>
        </p:spPr>
        <p:txBody>
          <a:bodyPr>
            <a:normAutofit/>
          </a:bodyPr>
          <a:lstStyle/>
          <a:p>
            <a:r>
              <a:rPr lang="en-US" sz="1400" i="1" dirty="0"/>
              <a:t>Suprachiasmatic nucleus( entrained by light)  on the top of optic chiasm they open a little door there at the dorsal surface of the chiasma and they go to the hypothalamus ; it is our internal biological clock Varey in their discharge according to the time of the day </a:t>
            </a:r>
          </a:p>
          <a:p>
            <a:r>
              <a:rPr lang="en-US" sz="1400" i="1" dirty="0"/>
              <a:t>Lateral hypothalamus are a source of descending sympathetic system that goes all the way to the brain stem reaches the spinal cord and terminates on the preganglionic sympathetic neurons in the lateral horn of the thoracic horn in T1 and T2</a:t>
            </a:r>
          </a:p>
          <a:p>
            <a:r>
              <a:rPr lang="en-US" sz="1400" i="1" dirty="0"/>
              <a:t>And eventually there is a preganglionic that is going to leave the spinal cord and is going to hit the paravertebral chain and ascend until reaches the upper most ganglion in the sympathetic chain which is the superior cervical ganglia which provides superior ganglia to the pineal gland </a:t>
            </a:r>
          </a:p>
        </p:txBody>
      </p:sp>
      <p:grpSp>
        <p:nvGrpSpPr>
          <p:cNvPr id="31"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C3F0EAE-83BC-42C0-B543-AD1F84C215B0}"/>
              </a:ext>
            </a:extLst>
          </p:cNvPr>
          <p:cNvPicPr>
            <a:picLocks noChangeAspect="1"/>
          </p:cNvPicPr>
          <p:nvPr/>
        </p:nvPicPr>
        <p:blipFill>
          <a:blip r:embed="rId2"/>
          <a:stretch>
            <a:fillRect/>
          </a:stretch>
        </p:blipFill>
        <p:spPr>
          <a:xfrm>
            <a:off x="5295320" y="2249337"/>
            <a:ext cx="6253212" cy="3429180"/>
          </a:xfrm>
          <a:prstGeom prst="rect">
            <a:avLst/>
          </a:prstGeom>
        </p:spPr>
      </p:pic>
      <p:grpSp>
        <p:nvGrpSpPr>
          <p:cNvPr id="27" name="Group 2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8" name="Rectangle 2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8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DC30-0397-4455-A9E6-BA90BDF37EF4}"/>
              </a:ext>
            </a:extLst>
          </p:cNvPr>
          <p:cNvSpPr>
            <a:spLocks noGrp="1"/>
          </p:cNvSpPr>
          <p:nvPr>
            <p:ph type="title"/>
          </p:nvPr>
        </p:nvSpPr>
        <p:spPr>
          <a:xfrm>
            <a:off x="838200" y="365125"/>
            <a:ext cx="10515600" cy="1097915"/>
          </a:xfrm>
        </p:spPr>
        <p:txBody>
          <a:bodyPr>
            <a:normAutofit fontScale="90000"/>
          </a:bodyPr>
          <a:lstStyle/>
          <a:p>
            <a:r>
              <a:rPr lang="en-US" b="1" dirty="0"/>
              <a:t>Continued Hypothalamus circuit regulating circadian rhythm and sleep </a:t>
            </a:r>
          </a:p>
        </p:txBody>
      </p:sp>
      <p:sp>
        <p:nvSpPr>
          <p:cNvPr id="3" name="Content Placeholder 2">
            <a:extLst>
              <a:ext uri="{FF2B5EF4-FFF2-40B4-BE49-F238E27FC236}">
                <a16:creationId xmlns:a16="http://schemas.microsoft.com/office/drawing/2014/main" id="{99D8DEF7-DDC5-4594-AEBB-D190BAD19358}"/>
              </a:ext>
            </a:extLst>
          </p:cNvPr>
          <p:cNvSpPr>
            <a:spLocks noGrp="1"/>
          </p:cNvSpPr>
          <p:nvPr>
            <p:ph idx="1"/>
          </p:nvPr>
        </p:nvSpPr>
        <p:spPr/>
        <p:txBody>
          <a:bodyPr>
            <a:normAutofit/>
          </a:bodyPr>
          <a:lstStyle/>
          <a:p>
            <a:endParaRPr lang="en-US" dirty="0"/>
          </a:p>
          <a:p>
            <a:r>
              <a:rPr lang="en-US" dirty="0"/>
              <a:t>VLPO where hemostatic drive presumably  from adenosine comes to the nucleus ; the receptors for these nucleus are much down by action of caffeine ( antagonist to adenosine) </a:t>
            </a:r>
          </a:p>
          <a:p>
            <a:r>
              <a:rPr lang="en-US" dirty="0"/>
              <a:t>During the day light the nucleus discharge a lot excites dorsomedial thalamus and inhibit sympathetic results in decreasing of melatonin that inhibit the nucleus</a:t>
            </a:r>
          </a:p>
          <a:p>
            <a:r>
              <a:rPr lang="en-US" dirty="0"/>
              <a:t>During the dark the nucleus discharge a little inhibit dorsomedial and excites sympathetic results in increasing melatonin that inhibit more nucleus  </a:t>
            </a:r>
          </a:p>
        </p:txBody>
      </p:sp>
    </p:spTree>
    <p:extLst>
      <p:ext uri="{BB962C8B-B14F-4D97-AF65-F5344CB8AC3E}">
        <p14:creationId xmlns:p14="http://schemas.microsoft.com/office/powerpoint/2010/main" val="1024536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4C119B-850A-4DF3-91D4-4D78028FB227}"/>
</file>

<file path=customXml/itemProps2.xml><?xml version="1.0" encoding="utf-8"?>
<ds:datastoreItem xmlns:ds="http://schemas.openxmlformats.org/officeDocument/2006/customXml" ds:itemID="{FBA994DA-AFF8-48A7-A64A-B9F7D6A96CE7}"/>
</file>

<file path=customXml/itemProps3.xml><?xml version="1.0" encoding="utf-8"?>
<ds:datastoreItem xmlns:ds="http://schemas.openxmlformats.org/officeDocument/2006/customXml" ds:itemID="{DB33C557-57A0-469A-BA19-9528E16E9C19}"/>
</file>

<file path=docProps/app.xml><?xml version="1.0" encoding="utf-8"?>
<Properties xmlns="http://schemas.openxmlformats.org/officeDocument/2006/extended-properties" xmlns:vt="http://schemas.openxmlformats.org/officeDocument/2006/docPropsVTypes">
  <TotalTime>25</TotalTime>
  <Words>1070</Words>
  <Application>Microsoft Office PowerPoint</Application>
  <PresentationFormat>Widescreen</PresentationFormat>
  <Paragraphs>73</Paragraphs>
  <Slides>11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1_Office Theme</vt:lpstr>
      <vt:lpstr>arousal and sleep cycle </vt:lpstr>
      <vt:lpstr>Electrophysiological level of the thalamus </vt:lpstr>
      <vt:lpstr>Continued electrophysiological level of thalamus </vt:lpstr>
      <vt:lpstr>PowerPoint Presentation</vt:lpstr>
      <vt:lpstr>The effect of cortical feedback </vt:lpstr>
      <vt:lpstr>Sleep-wake cycle </vt:lpstr>
      <vt:lpstr>Hypothalamus circuit regulating circadian rhythm and sleep </vt:lpstr>
      <vt:lpstr>Continued Hypothalamus circuit regulating circadian rhythm and sleep </vt:lpstr>
      <vt:lpstr>Continued Hypothalamus circuit regulating circadian rhythm and sleep </vt:lpstr>
      <vt:lpstr>Flip flop switch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arousal and sleep cycle </dc:title>
  <dc:creator>arwa rawashdeh</dc:creator>
  <cp:lastModifiedBy>arwa rawashdeh</cp:lastModifiedBy>
  <cp:revision>3</cp:revision>
  <dcterms:created xsi:type="dcterms:W3CDTF">2020-12-27T15:42:08Z</dcterms:created>
  <dcterms:modified xsi:type="dcterms:W3CDTF">2020-12-27T16:07:26Z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