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62" r:id="rId5"/>
    <p:sldId id="265" r:id="rId6"/>
    <p:sldId id="266" r:id="rId7"/>
    <p:sldId id="267" r:id="rId8"/>
    <p:sldId id="268" r:id="rId9"/>
    <p:sldId id="270" r:id="rId10"/>
    <p:sldId id="269" r:id="rId11"/>
    <p:sldId id="288" r:id="rId12"/>
    <p:sldId id="273" r:id="rId13"/>
    <p:sldId id="274" r:id="rId14"/>
    <p:sldId id="285" r:id="rId15"/>
    <p:sldId id="275" r:id="rId16"/>
    <p:sldId id="276" r:id="rId17"/>
    <p:sldId id="286" r:id="rId18"/>
    <p:sldId id="287" r:id="rId19"/>
    <p:sldId id="289" r:id="rId20"/>
    <p:sldId id="278" r:id="rId21"/>
    <p:sldId id="279" r:id="rId22"/>
    <p:sldId id="290" r:id="rId23"/>
    <p:sldId id="280" r:id="rId24"/>
    <p:sldId id="281" r:id="rId25"/>
    <p:sldId id="282" r:id="rId26"/>
    <p:sldId id="283" r:id="rId27"/>
    <p:sldId id="25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2" d="100"/>
          <a:sy n="82" d="100"/>
        </p:scale>
        <p:origin x="151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0CBCC-93E3-4DB2-BE3E-2E3DC7E854E3}"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10147C84-10A6-4E5B-A7B9-765F3A7BAC65}">
      <dgm:prSet phldrT="[Text]" custT="1">
        <dgm:style>
          <a:lnRef idx="2">
            <a:schemeClr val="accent4"/>
          </a:lnRef>
          <a:fillRef idx="1">
            <a:schemeClr val="lt1"/>
          </a:fillRef>
          <a:effectRef idx="0">
            <a:schemeClr val="accent4"/>
          </a:effectRef>
          <a:fontRef idx="minor">
            <a:schemeClr val="dk1"/>
          </a:fontRef>
        </dgm:style>
      </dgm:prSet>
      <dgm:spPr/>
      <dgm:t>
        <a:bodyPr/>
        <a:lstStyle/>
        <a:p>
          <a:pPr algn="ctr"/>
          <a:r>
            <a:rPr lang="en-US" sz="3200" b="1" dirty="0"/>
            <a:t>A. Preventive and promotive care.</a:t>
          </a:r>
          <a:endParaRPr lang="en-GB" sz="3200" dirty="0"/>
        </a:p>
      </dgm:t>
    </dgm:pt>
    <dgm:pt modelId="{03BF379D-2B7C-4B2B-8723-00C4BB559B75}" type="parTrans" cxnId="{3F06E7C9-2A66-465A-A79B-5B2931A995AF}">
      <dgm:prSet/>
      <dgm:spPr/>
      <dgm:t>
        <a:bodyPr/>
        <a:lstStyle/>
        <a:p>
          <a:pPr algn="ctr"/>
          <a:endParaRPr lang="en-GB" sz="3200"/>
        </a:p>
      </dgm:t>
    </dgm:pt>
    <dgm:pt modelId="{B5E902D0-1767-4F6E-B2C3-F50822DF81A9}" type="sibTrans" cxnId="{3F06E7C9-2A66-465A-A79B-5B2931A995AF}">
      <dgm:prSet/>
      <dgm:spPr/>
      <dgm:t>
        <a:bodyPr/>
        <a:lstStyle/>
        <a:p>
          <a:pPr algn="ctr"/>
          <a:endParaRPr lang="en-GB" sz="3200"/>
        </a:p>
      </dgm:t>
    </dgm:pt>
    <dgm:pt modelId="{2C0DD746-F1A3-49A3-951F-190B89AAE314}">
      <dgm:prSet phldrT="[Text]" custT="1">
        <dgm:style>
          <a:lnRef idx="2">
            <a:schemeClr val="accent6"/>
          </a:lnRef>
          <a:fillRef idx="1">
            <a:schemeClr val="lt1"/>
          </a:fillRef>
          <a:effectRef idx="0">
            <a:schemeClr val="accent6"/>
          </a:effectRef>
          <a:fontRef idx="minor">
            <a:schemeClr val="dk1"/>
          </a:fontRef>
        </dgm:style>
      </dgm:prSet>
      <dgm:spPr/>
      <dgm:t>
        <a:bodyPr/>
        <a:lstStyle/>
        <a:p>
          <a:pPr algn="ctr"/>
          <a:r>
            <a:rPr lang="en-US" sz="3200" b="1" dirty="0"/>
            <a:t>B. Care in illness</a:t>
          </a:r>
          <a:endParaRPr lang="en-GB" sz="3200" dirty="0"/>
        </a:p>
      </dgm:t>
    </dgm:pt>
    <dgm:pt modelId="{695D7D9A-5265-40F9-AB76-E28F234F4528}" type="parTrans" cxnId="{DD3B8385-DC74-439C-A9EB-6D64A3F03D59}">
      <dgm:prSet/>
      <dgm:spPr/>
      <dgm:t>
        <a:bodyPr/>
        <a:lstStyle/>
        <a:p>
          <a:pPr algn="ctr"/>
          <a:endParaRPr lang="en-GB" sz="3200"/>
        </a:p>
      </dgm:t>
    </dgm:pt>
    <dgm:pt modelId="{C58C909A-B407-4822-B6D1-6673EBB15F20}" type="sibTrans" cxnId="{DD3B8385-DC74-439C-A9EB-6D64A3F03D59}">
      <dgm:prSet/>
      <dgm:spPr/>
      <dgm:t>
        <a:bodyPr/>
        <a:lstStyle/>
        <a:p>
          <a:pPr algn="ctr"/>
          <a:endParaRPr lang="en-GB" sz="3200"/>
        </a:p>
      </dgm:t>
    </dgm:pt>
    <dgm:pt modelId="{13C2FBD7-4C2E-4D5E-A0B6-C5041C841117}">
      <dgm:prSet phldrT="[Text]" custT="1">
        <dgm:style>
          <a:lnRef idx="2">
            <a:schemeClr val="accent5"/>
          </a:lnRef>
          <a:fillRef idx="1">
            <a:schemeClr val="lt1"/>
          </a:fillRef>
          <a:effectRef idx="0">
            <a:schemeClr val="accent5"/>
          </a:effectRef>
          <a:fontRef idx="minor">
            <a:schemeClr val="dk1"/>
          </a:fontRef>
        </dgm:style>
      </dgm:prSet>
      <dgm:spPr/>
      <dgm:t>
        <a:bodyPr/>
        <a:lstStyle/>
        <a:p>
          <a:pPr algn="ctr"/>
          <a:r>
            <a:rPr lang="en-US" sz="3200" b="1" dirty="0"/>
            <a:t>C. Monitoring of growth and development</a:t>
          </a:r>
          <a:endParaRPr lang="en-GB" sz="3200" dirty="0"/>
        </a:p>
      </dgm:t>
    </dgm:pt>
    <dgm:pt modelId="{CF2C7A64-1EAE-4149-8D96-E88BC08760BC}" type="parTrans" cxnId="{05B83324-2DC7-4C5C-853C-2C527FF9C906}">
      <dgm:prSet/>
      <dgm:spPr/>
      <dgm:t>
        <a:bodyPr/>
        <a:lstStyle/>
        <a:p>
          <a:pPr algn="ctr"/>
          <a:endParaRPr lang="en-GB" sz="3200"/>
        </a:p>
      </dgm:t>
    </dgm:pt>
    <dgm:pt modelId="{A98E4318-CD8B-429C-ABDB-CF0802B6747B}" type="sibTrans" cxnId="{05B83324-2DC7-4C5C-853C-2C527FF9C906}">
      <dgm:prSet/>
      <dgm:spPr/>
      <dgm:t>
        <a:bodyPr/>
        <a:lstStyle/>
        <a:p>
          <a:pPr algn="ctr"/>
          <a:endParaRPr lang="en-GB" sz="3200"/>
        </a:p>
      </dgm:t>
    </dgm:pt>
    <dgm:pt modelId="{2844285C-D9D8-4E11-9672-FDB42FD78023}" type="pres">
      <dgm:prSet presAssocID="{33C0CBCC-93E3-4DB2-BE3E-2E3DC7E854E3}" presName="linear" presStyleCnt="0">
        <dgm:presLayoutVars>
          <dgm:dir/>
          <dgm:animLvl val="lvl"/>
          <dgm:resizeHandles val="exact"/>
        </dgm:presLayoutVars>
      </dgm:prSet>
      <dgm:spPr/>
    </dgm:pt>
    <dgm:pt modelId="{2D994EEF-ED05-48C0-AFC2-E66AB68D54FD}" type="pres">
      <dgm:prSet presAssocID="{10147C84-10A6-4E5B-A7B9-765F3A7BAC65}" presName="parentLin" presStyleCnt="0"/>
      <dgm:spPr/>
    </dgm:pt>
    <dgm:pt modelId="{00F34FC5-8E01-4A5E-8941-EE499AB5382D}" type="pres">
      <dgm:prSet presAssocID="{10147C84-10A6-4E5B-A7B9-765F3A7BAC65}" presName="parentLeftMargin" presStyleLbl="node1" presStyleIdx="0" presStyleCnt="3"/>
      <dgm:spPr/>
    </dgm:pt>
    <dgm:pt modelId="{AB63971F-3D85-41FA-BEF9-1829526EF970}" type="pres">
      <dgm:prSet presAssocID="{10147C84-10A6-4E5B-A7B9-765F3A7BAC65}" presName="parentText" presStyleLbl="node1" presStyleIdx="0" presStyleCnt="3">
        <dgm:presLayoutVars>
          <dgm:chMax val="0"/>
          <dgm:bulletEnabled val="1"/>
        </dgm:presLayoutVars>
      </dgm:prSet>
      <dgm:spPr/>
    </dgm:pt>
    <dgm:pt modelId="{A154E1F8-8343-43C9-B184-F1AA62E96EEB}" type="pres">
      <dgm:prSet presAssocID="{10147C84-10A6-4E5B-A7B9-765F3A7BAC65}" presName="negativeSpace" presStyleCnt="0"/>
      <dgm:spPr/>
    </dgm:pt>
    <dgm:pt modelId="{6B24F68B-08DA-4A4E-9305-B04CFD98BFDD}" type="pres">
      <dgm:prSet presAssocID="{10147C84-10A6-4E5B-A7B9-765F3A7BAC65}" presName="childText" presStyleLbl="conFgAcc1" presStyleIdx="0" presStyleCnt="3">
        <dgm:presLayoutVars>
          <dgm:bulletEnabled val="1"/>
        </dgm:presLayoutVars>
      </dgm:prSet>
      <dgm:spPr/>
    </dgm:pt>
    <dgm:pt modelId="{389952EB-FBED-429E-812E-E83C1966C4FF}" type="pres">
      <dgm:prSet presAssocID="{B5E902D0-1767-4F6E-B2C3-F50822DF81A9}" presName="spaceBetweenRectangles" presStyleCnt="0"/>
      <dgm:spPr/>
    </dgm:pt>
    <dgm:pt modelId="{BA37BC8B-5573-46DA-8770-C9984A008E56}" type="pres">
      <dgm:prSet presAssocID="{2C0DD746-F1A3-49A3-951F-190B89AAE314}" presName="parentLin" presStyleCnt="0"/>
      <dgm:spPr/>
    </dgm:pt>
    <dgm:pt modelId="{1C50C885-889D-4513-9720-1B1744751C1B}" type="pres">
      <dgm:prSet presAssocID="{2C0DD746-F1A3-49A3-951F-190B89AAE314}" presName="parentLeftMargin" presStyleLbl="node1" presStyleIdx="0" presStyleCnt="3"/>
      <dgm:spPr/>
    </dgm:pt>
    <dgm:pt modelId="{FD665DE4-7314-49DC-924C-E5191B9E83E6}" type="pres">
      <dgm:prSet presAssocID="{2C0DD746-F1A3-49A3-951F-190B89AAE314}" presName="parentText" presStyleLbl="node1" presStyleIdx="1" presStyleCnt="3">
        <dgm:presLayoutVars>
          <dgm:chMax val="0"/>
          <dgm:bulletEnabled val="1"/>
        </dgm:presLayoutVars>
      </dgm:prSet>
      <dgm:spPr/>
    </dgm:pt>
    <dgm:pt modelId="{4ED8D0AA-1257-4C10-BEFC-1330C337FBBB}" type="pres">
      <dgm:prSet presAssocID="{2C0DD746-F1A3-49A3-951F-190B89AAE314}" presName="negativeSpace" presStyleCnt="0"/>
      <dgm:spPr/>
    </dgm:pt>
    <dgm:pt modelId="{2872492A-ED44-471D-AF81-28D27DE1CBFE}" type="pres">
      <dgm:prSet presAssocID="{2C0DD746-F1A3-49A3-951F-190B89AAE314}" presName="childText" presStyleLbl="conFgAcc1" presStyleIdx="1" presStyleCnt="3">
        <dgm:presLayoutVars>
          <dgm:bulletEnabled val="1"/>
        </dgm:presLayoutVars>
      </dgm:prSet>
      <dgm:spPr/>
    </dgm:pt>
    <dgm:pt modelId="{5EB87FCB-FA43-44CA-A6F7-2C13AADEBF57}" type="pres">
      <dgm:prSet presAssocID="{C58C909A-B407-4822-B6D1-6673EBB15F20}" presName="spaceBetweenRectangles" presStyleCnt="0"/>
      <dgm:spPr/>
    </dgm:pt>
    <dgm:pt modelId="{57D69B83-C708-4170-B781-67B7760D40EB}" type="pres">
      <dgm:prSet presAssocID="{13C2FBD7-4C2E-4D5E-A0B6-C5041C841117}" presName="parentLin" presStyleCnt="0"/>
      <dgm:spPr/>
    </dgm:pt>
    <dgm:pt modelId="{9F5E6372-570A-4331-BE81-366931F1AC20}" type="pres">
      <dgm:prSet presAssocID="{13C2FBD7-4C2E-4D5E-A0B6-C5041C841117}" presName="parentLeftMargin" presStyleLbl="node1" presStyleIdx="1" presStyleCnt="3"/>
      <dgm:spPr/>
    </dgm:pt>
    <dgm:pt modelId="{457C7BDD-209F-44EF-BC14-AFF40A1A9D50}" type="pres">
      <dgm:prSet presAssocID="{13C2FBD7-4C2E-4D5E-A0B6-C5041C841117}" presName="parentText" presStyleLbl="node1" presStyleIdx="2" presStyleCnt="3">
        <dgm:presLayoutVars>
          <dgm:chMax val="0"/>
          <dgm:bulletEnabled val="1"/>
        </dgm:presLayoutVars>
      </dgm:prSet>
      <dgm:spPr/>
    </dgm:pt>
    <dgm:pt modelId="{29D99A7E-FED3-4229-88BE-A04A0E781458}" type="pres">
      <dgm:prSet presAssocID="{13C2FBD7-4C2E-4D5E-A0B6-C5041C841117}" presName="negativeSpace" presStyleCnt="0"/>
      <dgm:spPr/>
    </dgm:pt>
    <dgm:pt modelId="{1499D8F3-1FDD-4AF5-9F68-021E6AE329B7}" type="pres">
      <dgm:prSet presAssocID="{13C2FBD7-4C2E-4D5E-A0B6-C5041C841117}" presName="childText" presStyleLbl="conFgAcc1" presStyleIdx="2" presStyleCnt="3">
        <dgm:presLayoutVars>
          <dgm:bulletEnabled val="1"/>
        </dgm:presLayoutVars>
      </dgm:prSet>
      <dgm:spPr/>
    </dgm:pt>
  </dgm:ptLst>
  <dgm:cxnLst>
    <dgm:cxn modelId="{05B83324-2DC7-4C5C-853C-2C527FF9C906}" srcId="{33C0CBCC-93E3-4DB2-BE3E-2E3DC7E854E3}" destId="{13C2FBD7-4C2E-4D5E-A0B6-C5041C841117}" srcOrd="2" destOrd="0" parTransId="{CF2C7A64-1EAE-4149-8D96-E88BC08760BC}" sibTransId="{A98E4318-CD8B-429C-ABDB-CF0802B6747B}"/>
    <dgm:cxn modelId="{CD474769-7B7C-4C2C-9B39-708687A856DB}" type="presOf" srcId="{33C0CBCC-93E3-4DB2-BE3E-2E3DC7E854E3}" destId="{2844285C-D9D8-4E11-9672-FDB42FD78023}" srcOrd="0" destOrd="0" presId="urn:microsoft.com/office/officeart/2005/8/layout/list1"/>
    <dgm:cxn modelId="{3D6BC969-1AFF-441C-84F5-AB075DB2653E}" type="presOf" srcId="{10147C84-10A6-4E5B-A7B9-765F3A7BAC65}" destId="{00F34FC5-8E01-4A5E-8941-EE499AB5382D}" srcOrd="0" destOrd="0" presId="urn:microsoft.com/office/officeart/2005/8/layout/list1"/>
    <dgm:cxn modelId="{00BE0D84-A1CD-4621-8431-8411D2DD986B}" type="presOf" srcId="{13C2FBD7-4C2E-4D5E-A0B6-C5041C841117}" destId="{9F5E6372-570A-4331-BE81-366931F1AC20}" srcOrd="0" destOrd="0" presId="urn:microsoft.com/office/officeart/2005/8/layout/list1"/>
    <dgm:cxn modelId="{DD3B8385-DC74-439C-A9EB-6D64A3F03D59}" srcId="{33C0CBCC-93E3-4DB2-BE3E-2E3DC7E854E3}" destId="{2C0DD746-F1A3-49A3-951F-190B89AAE314}" srcOrd="1" destOrd="0" parTransId="{695D7D9A-5265-40F9-AB76-E28F234F4528}" sibTransId="{C58C909A-B407-4822-B6D1-6673EBB15F20}"/>
    <dgm:cxn modelId="{4D418596-C61A-44D4-A866-09636FCE8A38}" type="presOf" srcId="{10147C84-10A6-4E5B-A7B9-765F3A7BAC65}" destId="{AB63971F-3D85-41FA-BEF9-1829526EF970}" srcOrd="1" destOrd="0" presId="urn:microsoft.com/office/officeart/2005/8/layout/list1"/>
    <dgm:cxn modelId="{DFA63FAA-65F1-4CE8-8E72-6D1518207AF9}" type="presOf" srcId="{2C0DD746-F1A3-49A3-951F-190B89AAE314}" destId="{1C50C885-889D-4513-9720-1B1744751C1B}" srcOrd="0" destOrd="0" presId="urn:microsoft.com/office/officeart/2005/8/layout/list1"/>
    <dgm:cxn modelId="{FBBE25AF-6A05-40BD-B2A0-50E079E3F8EC}" type="presOf" srcId="{2C0DD746-F1A3-49A3-951F-190B89AAE314}" destId="{FD665DE4-7314-49DC-924C-E5191B9E83E6}" srcOrd="1" destOrd="0" presId="urn:microsoft.com/office/officeart/2005/8/layout/list1"/>
    <dgm:cxn modelId="{3F06E7C9-2A66-465A-A79B-5B2931A995AF}" srcId="{33C0CBCC-93E3-4DB2-BE3E-2E3DC7E854E3}" destId="{10147C84-10A6-4E5B-A7B9-765F3A7BAC65}" srcOrd="0" destOrd="0" parTransId="{03BF379D-2B7C-4B2B-8723-00C4BB559B75}" sibTransId="{B5E902D0-1767-4F6E-B2C3-F50822DF81A9}"/>
    <dgm:cxn modelId="{12981DF4-5D19-40D2-BD36-5A4CF735ADF9}" type="presOf" srcId="{13C2FBD7-4C2E-4D5E-A0B6-C5041C841117}" destId="{457C7BDD-209F-44EF-BC14-AFF40A1A9D50}" srcOrd="1" destOrd="0" presId="urn:microsoft.com/office/officeart/2005/8/layout/list1"/>
    <dgm:cxn modelId="{8B6BA073-D34B-49A1-A7F5-A2E2C20CB50D}" type="presParOf" srcId="{2844285C-D9D8-4E11-9672-FDB42FD78023}" destId="{2D994EEF-ED05-48C0-AFC2-E66AB68D54FD}" srcOrd="0" destOrd="0" presId="urn:microsoft.com/office/officeart/2005/8/layout/list1"/>
    <dgm:cxn modelId="{1EDCF0F6-75A6-4B03-A866-6AD537201A1E}" type="presParOf" srcId="{2D994EEF-ED05-48C0-AFC2-E66AB68D54FD}" destId="{00F34FC5-8E01-4A5E-8941-EE499AB5382D}" srcOrd="0" destOrd="0" presId="urn:microsoft.com/office/officeart/2005/8/layout/list1"/>
    <dgm:cxn modelId="{2CB0DB11-21B1-46F7-ACD3-0CD89717B5D4}" type="presParOf" srcId="{2D994EEF-ED05-48C0-AFC2-E66AB68D54FD}" destId="{AB63971F-3D85-41FA-BEF9-1829526EF970}" srcOrd="1" destOrd="0" presId="urn:microsoft.com/office/officeart/2005/8/layout/list1"/>
    <dgm:cxn modelId="{98062639-EE7F-4A28-A978-23BD743FCD9D}" type="presParOf" srcId="{2844285C-D9D8-4E11-9672-FDB42FD78023}" destId="{A154E1F8-8343-43C9-B184-F1AA62E96EEB}" srcOrd="1" destOrd="0" presId="urn:microsoft.com/office/officeart/2005/8/layout/list1"/>
    <dgm:cxn modelId="{44B8A0B9-665B-46EE-8FD1-4BC314EA7AA7}" type="presParOf" srcId="{2844285C-D9D8-4E11-9672-FDB42FD78023}" destId="{6B24F68B-08DA-4A4E-9305-B04CFD98BFDD}" srcOrd="2" destOrd="0" presId="urn:microsoft.com/office/officeart/2005/8/layout/list1"/>
    <dgm:cxn modelId="{287D464F-8DF0-4A45-AB39-D94D9E7B9B80}" type="presParOf" srcId="{2844285C-D9D8-4E11-9672-FDB42FD78023}" destId="{389952EB-FBED-429E-812E-E83C1966C4FF}" srcOrd="3" destOrd="0" presId="urn:microsoft.com/office/officeart/2005/8/layout/list1"/>
    <dgm:cxn modelId="{284C4152-8D12-4DAC-979A-CB09C83D1814}" type="presParOf" srcId="{2844285C-D9D8-4E11-9672-FDB42FD78023}" destId="{BA37BC8B-5573-46DA-8770-C9984A008E56}" srcOrd="4" destOrd="0" presId="urn:microsoft.com/office/officeart/2005/8/layout/list1"/>
    <dgm:cxn modelId="{E9E55675-F241-46DF-8212-4D677BC313C4}" type="presParOf" srcId="{BA37BC8B-5573-46DA-8770-C9984A008E56}" destId="{1C50C885-889D-4513-9720-1B1744751C1B}" srcOrd="0" destOrd="0" presId="urn:microsoft.com/office/officeart/2005/8/layout/list1"/>
    <dgm:cxn modelId="{37C20A74-6AF0-4BD9-9885-C620B642918E}" type="presParOf" srcId="{BA37BC8B-5573-46DA-8770-C9984A008E56}" destId="{FD665DE4-7314-49DC-924C-E5191B9E83E6}" srcOrd="1" destOrd="0" presId="urn:microsoft.com/office/officeart/2005/8/layout/list1"/>
    <dgm:cxn modelId="{46A6F1FC-831E-4409-A25D-F9C46DBD638C}" type="presParOf" srcId="{2844285C-D9D8-4E11-9672-FDB42FD78023}" destId="{4ED8D0AA-1257-4C10-BEFC-1330C337FBBB}" srcOrd="5" destOrd="0" presId="urn:microsoft.com/office/officeart/2005/8/layout/list1"/>
    <dgm:cxn modelId="{E5D1D560-CDF8-41EA-8EDE-A9309CAD0125}" type="presParOf" srcId="{2844285C-D9D8-4E11-9672-FDB42FD78023}" destId="{2872492A-ED44-471D-AF81-28D27DE1CBFE}" srcOrd="6" destOrd="0" presId="urn:microsoft.com/office/officeart/2005/8/layout/list1"/>
    <dgm:cxn modelId="{C8F060E5-7856-468B-84B9-193C7416B72D}" type="presParOf" srcId="{2844285C-D9D8-4E11-9672-FDB42FD78023}" destId="{5EB87FCB-FA43-44CA-A6F7-2C13AADEBF57}" srcOrd="7" destOrd="0" presId="urn:microsoft.com/office/officeart/2005/8/layout/list1"/>
    <dgm:cxn modelId="{DF1B6DE0-9ECE-403A-81FE-C96AB82F2B9B}" type="presParOf" srcId="{2844285C-D9D8-4E11-9672-FDB42FD78023}" destId="{57D69B83-C708-4170-B781-67B7760D40EB}" srcOrd="8" destOrd="0" presId="urn:microsoft.com/office/officeart/2005/8/layout/list1"/>
    <dgm:cxn modelId="{13894F05-15C8-4025-98F2-E70DEA74ED1B}" type="presParOf" srcId="{57D69B83-C708-4170-B781-67B7760D40EB}" destId="{9F5E6372-570A-4331-BE81-366931F1AC20}" srcOrd="0" destOrd="0" presId="urn:microsoft.com/office/officeart/2005/8/layout/list1"/>
    <dgm:cxn modelId="{742CC9F2-BA91-4736-B087-75ECEA941A83}" type="presParOf" srcId="{57D69B83-C708-4170-B781-67B7760D40EB}" destId="{457C7BDD-209F-44EF-BC14-AFF40A1A9D50}" srcOrd="1" destOrd="0" presId="urn:microsoft.com/office/officeart/2005/8/layout/list1"/>
    <dgm:cxn modelId="{69F08B80-F3C4-475C-81FE-AE596C867355}" type="presParOf" srcId="{2844285C-D9D8-4E11-9672-FDB42FD78023}" destId="{29D99A7E-FED3-4229-88BE-A04A0E781458}" srcOrd="9" destOrd="0" presId="urn:microsoft.com/office/officeart/2005/8/layout/list1"/>
    <dgm:cxn modelId="{A094C376-1C31-4615-80C8-7932332C0EAF}" type="presParOf" srcId="{2844285C-D9D8-4E11-9672-FDB42FD78023}" destId="{1499D8F3-1FDD-4AF5-9F68-021E6AE329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811357-DA32-4AC6-AB05-31CA54DD679A}"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GB"/>
        </a:p>
      </dgm:t>
    </dgm:pt>
    <dgm:pt modelId="{471FD192-D04F-46F1-80A5-1D90F0F8C583}">
      <dgm:prSet phldrT="[Text]" custT="1">
        <dgm:style>
          <a:lnRef idx="2">
            <a:schemeClr val="dk1"/>
          </a:lnRef>
          <a:fillRef idx="1">
            <a:schemeClr val="lt1"/>
          </a:fillRef>
          <a:effectRef idx="0">
            <a:schemeClr val="dk1"/>
          </a:effectRef>
          <a:fontRef idx="minor">
            <a:schemeClr val="dk1"/>
          </a:fontRef>
        </dgm:style>
      </dgm:prSet>
      <dgm:spPr/>
      <dgm:t>
        <a:bodyPr/>
        <a:lstStyle/>
        <a:p>
          <a:r>
            <a:rPr lang="en-US" sz="4800" b="1" i="1" u="none" dirty="0">
              <a:effectLst>
                <a:outerShdw blurRad="38100" dist="38100" dir="2700000" algn="tl">
                  <a:srgbClr val="000000">
                    <a:alpha val="43137"/>
                  </a:srgbClr>
                </a:outerShdw>
              </a:effectLst>
            </a:rPr>
            <a:t>Immunization </a:t>
          </a:r>
          <a:endParaRPr lang="en-GB" sz="4800" u="none" dirty="0"/>
        </a:p>
      </dgm:t>
    </dgm:pt>
    <dgm:pt modelId="{DC65A1A0-D31A-42F2-83CE-7D1E7C9DD81C}" type="parTrans" cxnId="{35681D63-B732-4E97-BBCB-74C7335D70A8}">
      <dgm:prSet/>
      <dgm:spPr/>
      <dgm:t>
        <a:bodyPr/>
        <a:lstStyle/>
        <a:p>
          <a:endParaRPr lang="en-GB" sz="2800" u="none"/>
        </a:p>
      </dgm:t>
    </dgm:pt>
    <dgm:pt modelId="{28D06A07-D5C0-49FB-82EA-DE0F8219EE33}" type="sibTrans" cxnId="{35681D63-B732-4E97-BBCB-74C7335D70A8}">
      <dgm:prSet/>
      <dgm:spPr/>
      <dgm:t>
        <a:bodyPr/>
        <a:lstStyle/>
        <a:p>
          <a:endParaRPr lang="en-GB" sz="2800" u="none"/>
        </a:p>
      </dgm:t>
    </dgm:pt>
    <dgm:pt modelId="{51775920-CE68-49D1-82DF-37FA895ACEB2}">
      <dgm:prSet phldrT="[Text]" custT="1">
        <dgm:style>
          <a:lnRef idx="2">
            <a:schemeClr val="dk1"/>
          </a:lnRef>
          <a:fillRef idx="1">
            <a:schemeClr val="lt1"/>
          </a:fillRef>
          <a:effectRef idx="0">
            <a:schemeClr val="dk1"/>
          </a:effectRef>
          <a:fontRef idx="minor">
            <a:schemeClr val="dk1"/>
          </a:fontRef>
        </dgm:style>
      </dgm:prSet>
      <dgm:spPr/>
      <dgm:t>
        <a:bodyPr/>
        <a:lstStyle/>
        <a:p>
          <a:r>
            <a:rPr lang="en-US" sz="4800" b="1" i="1" u="none" dirty="0">
              <a:effectLst>
                <a:outerShdw blurRad="38100" dist="38100" dir="2700000" algn="tl">
                  <a:srgbClr val="000000">
                    <a:alpha val="43137"/>
                  </a:srgbClr>
                </a:outerShdw>
              </a:effectLst>
            </a:rPr>
            <a:t>Health check up</a:t>
          </a:r>
          <a:endParaRPr lang="en-GB" sz="4800" u="none" dirty="0"/>
        </a:p>
      </dgm:t>
    </dgm:pt>
    <dgm:pt modelId="{233B302D-CCDD-4BCC-98B7-B7D3052483A4}" type="parTrans" cxnId="{13933094-7A95-42D3-B70C-BAA60A1C772B}">
      <dgm:prSet/>
      <dgm:spPr/>
      <dgm:t>
        <a:bodyPr/>
        <a:lstStyle/>
        <a:p>
          <a:endParaRPr lang="en-GB" sz="2800" u="none"/>
        </a:p>
      </dgm:t>
    </dgm:pt>
    <dgm:pt modelId="{749EFBB7-4744-4D04-9FEC-B3A3FB80DBE8}" type="sibTrans" cxnId="{13933094-7A95-42D3-B70C-BAA60A1C772B}">
      <dgm:prSet/>
      <dgm:spPr/>
      <dgm:t>
        <a:bodyPr/>
        <a:lstStyle/>
        <a:p>
          <a:endParaRPr lang="en-GB" sz="2800" u="none"/>
        </a:p>
      </dgm:t>
    </dgm:pt>
    <dgm:pt modelId="{B8A6FC7A-3D86-423B-B29F-279C0756C65F}">
      <dgm:prSet custT="1">
        <dgm:style>
          <a:lnRef idx="2">
            <a:schemeClr val="dk1"/>
          </a:lnRef>
          <a:fillRef idx="1">
            <a:schemeClr val="lt1"/>
          </a:fillRef>
          <a:effectRef idx="0">
            <a:schemeClr val="dk1"/>
          </a:effectRef>
          <a:fontRef idx="minor">
            <a:schemeClr val="dk1"/>
          </a:fontRef>
        </dgm:style>
      </dgm:prSet>
      <dgm:spPr/>
      <dgm:t>
        <a:bodyPr/>
        <a:lstStyle/>
        <a:p>
          <a:r>
            <a:rPr lang="en-US" sz="4800" b="1" i="1" u="none">
              <a:effectLst>
                <a:outerShdw blurRad="38100" dist="38100" dir="2700000" algn="tl">
                  <a:srgbClr val="000000">
                    <a:alpha val="43137"/>
                  </a:srgbClr>
                </a:outerShdw>
              </a:effectLst>
            </a:rPr>
            <a:t>Health education</a:t>
          </a:r>
          <a:endParaRPr lang="en-GB" sz="4800" u="none" dirty="0"/>
        </a:p>
      </dgm:t>
    </dgm:pt>
    <dgm:pt modelId="{97EF63F6-03DB-4ABF-ACFB-A76DE623C1BA}" type="parTrans" cxnId="{3F35BA83-9AB0-47D0-9260-7B5035D28DFF}">
      <dgm:prSet/>
      <dgm:spPr/>
      <dgm:t>
        <a:bodyPr/>
        <a:lstStyle/>
        <a:p>
          <a:endParaRPr lang="en-GB" sz="2800" u="none"/>
        </a:p>
      </dgm:t>
    </dgm:pt>
    <dgm:pt modelId="{89ACCC97-6005-46F5-BC0A-556B3C004B01}" type="sibTrans" cxnId="{3F35BA83-9AB0-47D0-9260-7B5035D28DFF}">
      <dgm:prSet/>
      <dgm:spPr/>
      <dgm:t>
        <a:bodyPr/>
        <a:lstStyle/>
        <a:p>
          <a:endParaRPr lang="en-GB" sz="2800" u="none"/>
        </a:p>
      </dgm:t>
    </dgm:pt>
    <dgm:pt modelId="{A6B16BB8-66C5-4518-8995-4806340B029D}">
      <dgm:prSet custT="1">
        <dgm:style>
          <a:lnRef idx="2">
            <a:schemeClr val="dk1"/>
          </a:lnRef>
          <a:fillRef idx="1">
            <a:schemeClr val="lt1"/>
          </a:fillRef>
          <a:effectRef idx="0">
            <a:schemeClr val="dk1"/>
          </a:effectRef>
          <a:fontRef idx="minor">
            <a:schemeClr val="dk1"/>
          </a:fontRef>
        </dgm:style>
      </dgm:prSet>
      <dgm:spPr/>
      <dgm:t>
        <a:bodyPr/>
        <a:lstStyle/>
        <a:p>
          <a:r>
            <a:rPr lang="en-US" sz="4800" b="1" i="1" u="none" dirty="0">
              <a:effectLst>
                <a:outerShdw blurRad="38100" dist="38100" dir="2700000" algn="tl">
                  <a:srgbClr val="000000">
                    <a:alpha val="43137"/>
                  </a:srgbClr>
                </a:outerShdw>
              </a:effectLst>
            </a:rPr>
            <a:t>Nutritional education </a:t>
          </a:r>
          <a:endParaRPr lang="en-GB" sz="4800" u="none" dirty="0"/>
        </a:p>
      </dgm:t>
    </dgm:pt>
    <dgm:pt modelId="{248E8893-BCD8-46F6-AC2C-567D3CFF7700}" type="parTrans" cxnId="{41961261-C944-43E7-B329-7E458DDD0246}">
      <dgm:prSet/>
      <dgm:spPr/>
      <dgm:t>
        <a:bodyPr/>
        <a:lstStyle/>
        <a:p>
          <a:endParaRPr lang="en-GB" sz="2800" u="none"/>
        </a:p>
      </dgm:t>
    </dgm:pt>
    <dgm:pt modelId="{4A6108D0-E2DA-42EC-A141-CAF9358D5FF4}" type="sibTrans" cxnId="{41961261-C944-43E7-B329-7E458DDD0246}">
      <dgm:prSet/>
      <dgm:spPr/>
      <dgm:t>
        <a:bodyPr/>
        <a:lstStyle/>
        <a:p>
          <a:endParaRPr lang="en-GB" sz="2800" u="none"/>
        </a:p>
      </dgm:t>
    </dgm:pt>
    <dgm:pt modelId="{4330E9A7-2B6B-428D-9B45-173BEE84187A}" type="pres">
      <dgm:prSet presAssocID="{15811357-DA32-4AC6-AB05-31CA54DD679A}" presName="linear" presStyleCnt="0">
        <dgm:presLayoutVars>
          <dgm:animLvl val="lvl"/>
          <dgm:resizeHandles val="exact"/>
        </dgm:presLayoutVars>
      </dgm:prSet>
      <dgm:spPr/>
    </dgm:pt>
    <dgm:pt modelId="{3CA63B7F-E9F8-4886-BEEE-BDE1F64EB05A}" type="pres">
      <dgm:prSet presAssocID="{471FD192-D04F-46F1-80A5-1D90F0F8C583}" presName="parentText" presStyleLbl="node1" presStyleIdx="0" presStyleCnt="4" custLinFactNeighborX="1324" custLinFactNeighborY="-15274">
        <dgm:presLayoutVars>
          <dgm:chMax val="0"/>
          <dgm:bulletEnabled val="1"/>
        </dgm:presLayoutVars>
      </dgm:prSet>
      <dgm:spPr/>
    </dgm:pt>
    <dgm:pt modelId="{5E4FB595-7477-4362-977C-AAE8D96C4AEE}" type="pres">
      <dgm:prSet presAssocID="{28D06A07-D5C0-49FB-82EA-DE0F8219EE33}" presName="spacer" presStyleCnt="0"/>
      <dgm:spPr/>
    </dgm:pt>
    <dgm:pt modelId="{AB12A273-D7AD-4BD5-BB1B-8557DE37F2F8}" type="pres">
      <dgm:prSet presAssocID="{51775920-CE68-49D1-82DF-37FA895ACEB2}" presName="parentText" presStyleLbl="node1" presStyleIdx="1" presStyleCnt="4">
        <dgm:presLayoutVars>
          <dgm:chMax val="0"/>
          <dgm:bulletEnabled val="1"/>
        </dgm:presLayoutVars>
      </dgm:prSet>
      <dgm:spPr/>
    </dgm:pt>
    <dgm:pt modelId="{F177CA4E-A160-4AED-9230-CE1B50714428}" type="pres">
      <dgm:prSet presAssocID="{749EFBB7-4744-4D04-9FEC-B3A3FB80DBE8}" presName="spacer" presStyleCnt="0"/>
      <dgm:spPr/>
    </dgm:pt>
    <dgm:pt modelId="{B4247DBF-3DB1-4CF2-AFB8-D535F69E0297}" type="pres">
      <dgm:prSet presAssocID="{B8A6FC7A-3D86-423B-B29F-279C0756C65F}" presName="parentText" presStyleLbl="node1" presStyleIdx="2" presStyleCnt="4">
        <dgm:presLayoutVars>
          <dgm:chMax val="0"/>
          <dgm:bulletEnabled val="1"/>
        </dgm:presLayoutVars>
      </dgm:prSet>
      <dgm:spPr/>
    </dgm:pt>
    <dgm:pt modelId="{06B70CCC-E9F5-4B71-9008-EA06C10B468B}" type="pres">
      <dgm:prSet presAssocID="{89ACCC97-6005-46F5-BC0A-556B3C004B01}" presName="spacer" presStyleCnt="0"/>
      <dgm:spPr/>
    </dgm:pt>
    <dgm:pt modelId="{F402934C-4814-4905-8F09-DE4CBE0848C0}" type="pres">
      <dgm:prSet presAssocID="{A6B16BB8-66C5-4518-8995-4806340B029D}" presName="parentText" presStyleLbl="node1" presStyleIdx="3" presStyleCnt="4">
        <dgm:presLayoutVars>
          <dgm:chMax val="0"/>
          <dgm:bulletEnabled val="1"/>
        </dgm:presLayoutVars>
      </dgm:prSet>
      <dgm:spPr/>
    </dgm:pt>
  </dgm:ptLst>
  <dgm:cxnLst>
    <dgm:cxn modelId="{C9893403-9791-4F6D-853B-11D47A77C1E9}" type="presOf" srcId="{15811357-DA32-4AC6-AB05-31CA54DD679A}" destId="{4330E9A7-2B6B-428D-9B45-173BEE84187A}" srcOrd="0" destOrd="0" presId="urn:microsoft.com/office/officeart/2005/8/layout/vList2"/>
    <dgm:cxn modelId="{1B78B51E-B634-4733-85B3-A22850CDB10F}" type="presOf" srcId="{A6B16BB8-66C5-4518-8995-4806340B029D}" destId="{F402934C-4814-4905-8F09-DE4CBE0848C0}" srcOrd="0" destOrd="0" presId="urn:microsoft.com/office/officeart/2005/8/layout/vList2"/>
    <dgm:cxn modelId="{41961261-C944-43E7-B329-7E458DDD0246}" srcId="{15811357-DA32-4AC6-AB05-31CA54DD679A}" destId="{A6B16BB8-66C5-4518-8995-4806340B029D}" srcOrd="3" destOrd="0" parTransId="{248E8893-BCD8-46F6-AC2C-567D3CFF7700}" sibTransId="{4A6108D0-E2DA-42EC-A141-CAF9358D5FF4}"/>
    <dgm:cxn modelId="{35681D63-B732-4E97-BBCB-74C7335D70A8}" srcId="{15811357-DA32-4AC6-AB05-31CA54DD679A}" destId="{471FD192-D04F-46F1-80A5-1D90F0F8C583}" srcOrd="0" destOrd="0" parTransId="{DC65A1A0-D31A-42F2-83CE-7D1E7C9DD81C}" sibTransId="{28D06A07-D5C0-49FB-82EA-DE0F8219EE33}"/>
    <dgm:cxn modelId="{AB885943-0E48-4E54-9B0A-A271BEBDF3AC}" type="presOf" srcId="{51775920-CE68-49D1-82DF-37FA895ACEB2}" destId="{AB12A273-D7AD-4BD5-BB1B-8557DE37F2F8}" srcOrd="0" destOrd="0" presId="urn:microsoft.com/office/officeart/2005/8/layout/vList2"/>
    <dgm:cxn modelId="{2BCAE280-3DA4-4FA4-9D8B-85EE20BA6C9A}" type="presOf" srcId="{471FD192-D04F-46F1-80A5-1D90F0F8C583}" destId="{3CA63B7F-E9F8-4886-BEEE-BDE1F64EB05A}" srcOrd="0" destOrd="0" presId="urn:microsoft.com/office/officeart/2005/8/layout/vList2"/>
    <dgm:cxn modelId="{3F35BA83-9AB0-47D0-9260-7B5035D28DFF}" srcId="{15811357-DA32-4AC6-AB05-31CA54DD679A}" destId="{B8A6FC7A-3D86-423B-B29F-279C0756C65F}" srcOrd="2" destOrd="0" parTransId="{97EF63F6-03DB-4ABF-ACFB-A76DE623C1BA}" sibTransId="{89ACCC97-6005-46F5-BC0A-556B3C004B01}"/>
    <dgm:cxn modelId="{13933094-7A95-42D3-B70C-BAA60A1C772B}" srcId="{15811357-DA32-4AC6-AB05-31CA54DD679A}" destId="{51775920-CE68-49D1-82DF-37FA895ACEB2}" srcOrd="1" destOrd="0" parTransId="{233B302D-CCDD-4BCC-98B7-B7D3052483A4}" sibTransId="{749EFBB7-4744-4D04-9FEC-B3A3FB80DBE8}"/>
    <dgm:cxn modelId="{8D7D23C4-813F-4308-958B-93156A4F5E3D}" type="presOf" srcId="{B8A6FC7A-3D86-423B-B29F-279C0756C65F}" destId="{B4247DBF-3DB1-4CF2-AFB8-D535F69E0297}" srcOrd="0" destOrd="0" presId="urn:microsoft.com/office/officeart/2005/8/layout/vList2"/>
    <dgm:cxn modelId="{B329E124-392F-43AA-B39C-28941DBAFEB4}" type="presParOf" srcId="{4330E9A7-2B6B-428D-9B45-173BEE84187A}" destId="{3CA63B7F-E9F8-4886-BEEE-BDE1F64EB05A}" srcOrd="0" destOrd="0" presId="urn:microsoft.com/office/officeart/2005/8/layout/vList2"/>
    <dgm:cxn modelId="{375BCD1D-12FF-4530-B53D-A7DD2A022F79}" type="presParOf" srcId="{4330E9A7-2B6B-428D-9B45-173BEE84187A}" destId="{5E4FB595-7477-4362-977C-AAE8D96C4AEE}" srcOrd="1" destOrd="0" presId="urn:microsoft.com/office/officeart/2005/8/layout/vList2"/>
    <dgm:cxn modelId="{21DE0C14-49B7-4B7E-9B3F-55C25A62037F}" type="presParOf" srcId="{4330E9A7-2B6B-428D-9B45-173BEE84187A}" destId="{AB12A273-D7AD-4BD5-BB1B-8557DE37F2F8}" srcOrd="2" destOrd="0" presId="urn:microsoft.com/office/officeart/2005/8/layout/vList2"/>
    <dgm:cxn modelId="{F0F0F9A8-EEC2-470B-8B49-DB4D2A68606E}" type="presParOf" srcId="{4330E9A7-2B6B-428D-9B45-173BEE84187A}" destId="{F177CA4E-A160-4AED-9230-CE1B50714428}" srcOrd="3" destOrd="0" presId="urn:microsoft.com/office/officeart/2005/8/layout/vList2"/>
    <dgm:cxn modelId="{E901FEEB-66B2-46C2-AB30-C2C6E03B3B0B}" type="presParOf" srcId="{4330E9A7-2B6B-428D-9B45-173BEE84187A}" destId="{B4247DBF-3DB1-4CF2-AFB8-D535F69E0297}" srcOrd="4" destOrd="0" presId="urn:microsoft.com/office/officeart/2005/8/layout/vList2"/>
    <dgm:cxn modelId="{7E4E6F5D-BFDD-40C9-AEC9-615C3AB7E9E4}" type="presParOf" srcId="{4330E9A7-2B6B-428D-9B45-173BEE84187A}" destId="{06B70CCC-E9F5-4B71-9008-EA06C10B468B}" srcOrd="5" destOrd="0" presId="urn:microsoft.com/office/officeart/2005/8/layout/vList2"/>
    <dgm:cxn modelId="{2DE43C16-0A32-45CE-AC23-B3AB0156722D}" type="presParOf" srcId="{4330E9A7-2B6B-428D-9B45-173BEE84187A}" destId="{F402934C-4814-4905-8F09-DE4CBE0848C0}" srcOrd="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4F68B-08DA-4A4E-9305-B04CFD98BFDD}">
      <dsp:nvSpPr>
        <dsp:cNvPr id="0" name=""/>
        <dsp:cNvSpPr/>
      </dsp:nvSpPr>
      <dsp:spPr>
        <a:xfrm>
          <a:off x="0" y="530958"/>
          <a:ext cx="6843432" cy="856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3971F-3D85-41FA-BEF9-1829526EF970}">
      <dsp:nvSpPr>
        <dsp:cNvPr id="0" name=""/>
        <dsp:cNvSpPr/>
      </dsp:nvSpPr>
      <dsp:spPr>
        <a:xfrm>
          <a:off x="342171" y="29118"/>
          <a:ext cx="4790402" cy="1003680"/>
        </a:xfrm>
        <a:prstGeom prst="round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81066" tIns="0" rIns="181066" bIns="0" numCol="1" spcCol="1270" anchor="ctr" anchorCtr="0">
          <a:noAutofit/>
        </a:bodyPr>
        <a:lstStyle/>
        <a:p>
          <a:pPr marL="0" lvl="0" indent="0" algn="ctr" defTabSz="1422400">
            <a:lnSpc>
              <a:spcPct val="90000"/>
            </a:lnSpc>
            <a:spcBef>
              <a:spcPct val="0"/>
            </a:spcBef>
            <a:spcAft>
              <a:spcPct val="35000"/>
            </a:spcAft>
            <a:buNone/>
          </a:pPr>
          <a:r>
            <a:rPr lang="en-US" sz="3200" b="1" kern="1200" dirty="0"/>
            <a:t>A. Preventive and promotive care.</a:t>
          </a:r>
          <a:endParaRPr lang="en-GB" sz="3200" kern="1200" dirty="0"/>
        </a:p>
      </dsp:txBody>
      <dsp:txXfrm>
        <a:off x="391167" y="78114"/>
        <a:ext cx="4692410" cy="905688"/>
      </dsp:txXfrm>
    </dsp:sp>
    <dsp:sp modelId="{2872492A-ED44-471D-AF81-28D27DE1CBFE}">
      <dsp:nvSpPr>
        <dsp:cNvPr id="0" name=""/>
        <dsp:cNvSpPr/>
      </dsp:nvSpPr>
      <dsp:spPr>
        <a:xfrm>
          <a:off x="0" y="2073198"/>
          <a:ext cx="6843432" cy="856800"/>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665DE4-7314-49DC-924C-E5191B9E83E6}">
      <dsp:nvSpPr>
        <dsp:cNvPr id="0" name=""/>
        <dsp:cNvSpPr/>
      </dsp:nvSpPr>
      <dsp:spPr>
        <a:xfrm>
          <a:off x="342171" y="1571358"/>
          <a:ext cx="4790402" cy="1003680"/>
        </a:xfrm>
        <a:prstGeom prst="roundRect">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181066" tIns="0" rIns="181066" bIns="0" numCol="1" spcCol="1270" anchor="ctr" anchorCtr="0">
          <a:noAutofit/>
        </a:bodyPr>
        <a:lstStyle/>
        <a:p>
          <a:pPr marL="0" lvl="0" indent="0" algn="ctr" defTabSz="1422400">
            <a:lnSpc>
              <a:spcPct val="90000"/>
            </a:lnSpc>
            <a:spcBef>
              <a:spcPct val="0"/>
            </a:spcBef>
            <a:spcAft>
              <a:spcPct val="35000"/>
            </a:spcAft>
            <a:buNone/>
          </a:pPr>
          <a:r>
            <a:rPr lang="en-US" sz="3200" b="1" kern="1200" dirty="0"/>
            <a:t>B. Care in illness</a:t>
          </a:r>
          <a:endParaRPr lang="en-GB" sz="3200" kern="1200" dirty="0"/>
        </a:p>
      </dsp:txBody>
      <dsp:txXfrm>
        <a:off x="391167" y="1620354"/>
        <a:ext cx="4692410" cy="905688"/>
      </dsp:txXfrm>
    </dsp:sp>
    <dsp:sp modelId="{1499D8F3-1FDD-4AF5-9F68-021E6AE329B7}">
      <dsp:nvSpPr>
        <dsp:cNvPr id="0" name=""/>
        <dsp:cNvSpPr/>
      </dsp:nvSpPr>
      <dsp:spPr>
        <a:xfrm>
          <a:off x="0" y="3615438"/>
          <a:ext cx="6843432" cy="85680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7C7BDD-209F-44EF-BC14-AFF40A1A9D50}">
      <dsp:nvSpPr>
        <dsp:cNvPr id="0" name=""/>
        <dsp:cNvSpPr/>
      </dsp:nvSpPr>
      <dsp:spPr>
        <a:xfrm>
          <a:off x="342171" y="3113598"/>
          <a:ext cx="4790402" cy="1003680"/>
        </a:xfrm>
        <a:prstGeom prst="round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81066" tIns="0" rIns="181066" bIns="0" numCol="1" spcCol="1270" anchor="ctr" anchorCtr="0">
          <a:noAutofit/>
        </a:bodyPr>
        <a:lstStyle/>
        <a:p>
          <a:pPr marL="0" lvl="0" indent="0" algn="ctr" defTabSz="1422400">
            <a:lnSpc>
              <a:spcPct val="90000"/>
            </a:lnSpc>
            <a:spcBef>
              <a:spcPct val="0"/>
            </a:spcBef>
            <a:spcAft>
              <a:spcPct val="35000"/>
            </a:spcAft>
            <a:buNone/>
          </a:pPr>
          <a:r>
            <a:rPr lang="en-US" sz="3200" b="1" kern="1200" dirty="0"/>
            <a:t>C. Monitoring of growth and development</a:t>
          </a:r>
          <a:endParaRPr lang="en-GB" sz="3200" kern="1200" dirty="0"/>
        </a:p>
      </dsp:txBody>
      <dsp:txXfrm>
        <a:off x="391167" y="3162594"/>
        <a:ext cx="4692410" cy="905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63B7F-E9F8-4886-BEEE-BDE1F64EB05A}">
      <dsp:nvSpPr>
        <dsp:cNvPr id="0" name=""/>
        <dsp:cNvSpPr/>
      </dsp:nvSpPr>
      <dsp:spPr>
        <a:xfrm>
          <a:off x="0" y="0"/>
          <a:ext cx="6096000" cy="1004234"/>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1" u="none" kern="1200" dirty="0">
              <a:effectLst>
                <a:outerShdw blurRad="38100" dist="38100" dir="2700000" algn="tl">
                  <a:srgbClr val="000000">
                    <a:alpha val="43137"/>
                  </a:srgbClr>
                </a:outerShdw>
              </a:effectLst>
            </a:rPr>
            <a:t>Immunization </a:t>
          </a:r>
          <a:endParaRPr lang="en-GB" sz="4800" u="none" kern="1200" dirty="0"/>
        </a:p>
      </dsp:txBody>
      <dsp:txXfrm>
        <a:off x="49023" y="49023"/>
        <a:ext cx="5997954" cy="906188"/>
      </dsp:txXfrm>
    </dsp:sp>
    <dsp:sp modelId="{AB12A273-D7AD-4BD5-BB1B-8557DE37F2F8}">
      <dsp:nvSpPr>
        <dsp:cNvPr id="0" name=""/>
        <dsp:cNvSpPr/>
      </dsp:nvSpPr>
      <dsp:spPr>
        <a:xfrm>
          <a:off x="0" y="1020579"/>
          <a:ext cx="6096000" cy="1004234"/>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1" u="none" kern="1200" dirty="0">
              <a:effectLst>
                <a:outerShdw blurRad="38100" dist="38100" dir="2700000" algn="tl">
                  <a:srgbClr val="000000">
                    <a:alpha val="43137"/>
                  </a:srgbClr>
                </a:outerShdw>
              </a:effectLst>
            </a:rPr>
            <a:t>Health check up</a:t>
          </a:r>
          <a:endParaRPr lang="en-GB" sz="4800" u="none" kern="1200" dirty="0"/>
        </a:p>
      </dsp:txBody>
      <dsp:txXfrm>
        <a:off x="49023" y="1069602"/>
        <a:ext cx="5997954" cy="906188"/>
      </dsp:txXfrm>
    </dsp:sp>
    <dsp:sp modelId="{B4247DBF-3DB1-4CF2-AFB8-D535F69E0297}">
      <dsp:nvSpPr>
        <dsp:cNvPr id="0" name=""/>
        <dsp:cNvSpPr/>
      </dsp:nvSpPr>
      <dsp:spPr>
        <a:xfrm>
          <a:off x="0" y="2039185"/>
          <a:ext cx="6096000" cy="1004234"/>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1" u="none" kern="1200">
              <a:effectLst>
                <a:outerShdw blurRad="38100" dist="38100" dir="2700000" algn="tl">
                  <a:srgbClr val="000000">
                    <a:alpha val="43137"/>
                  </a:srgbClr>
                </a:outerShdw>
              </a:effectLst>
            </a:rPr>
            <a:t>Health education</a:t>
          </a:r>
          <a:endParaRPr lang="en-GB" sz="4800" u="none" kern="1200" dirty="0"/>
        </a:p>
      </dsp:txBody>
      <dsp:txXfrm>
        <a:off x="49023" y="2088208"/>
        <a:ext cx="5997954" cy="906188"/>
      </dsp:txXfrm>
    </dsp:sp>
    <dsp:sp modelId="{F402934C-4814-4905-8F09-DE4CBE0848C0}">
      <dsp:nvSpPr>
        <dsp:cNvPr id="0" name=""/>
        <dsp:cNvSpPr/>
      </dsp:nvSpPr>
      <dsp:spPr>
        <a:xfrm>
          <a:off x="0" y="3057792"/>
          <a:ext cx="6096000" cy="1004234"/>
        </a:xfrm>
        <a:prstGeom prst="round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i="1" u="none" kern="1200" dirty="0">
              <a:effectLst>
                <a:outerShdw blurRad="38100" dist="38100" dir="2700000" algn="tl">
                  <a:srgbClr val="000000">
                    <a:alpha val="43137"/>
                  </a:srgbClr>
                </a:outerShdw>
              </a:effectLst>
            </a:rPr>
            <a:t>Nutritional education </a:t>
          </a:r>
          <a:endParaRPr lang="en-GB" sz="4800" u="none" kern="1200" dirty="0"/>
        </a:p>
      </dsp:txBody>
      <dsp:txXfrm>
        <a:off x="49023" y="3106815"/>
        <a:ext cx="5997954" cy="9061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C2E8E6-2FDE-4CD1-BD36-E6F1877A47F9}"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120240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2E8E6-2FDE-4CD1-BD36-E6F1877A47F9}"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324487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2E8E6-2FDE-4CD1-BD36-E6F1877A47F9}"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73782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C2E8E6-2FDE-4CD1-BD36-E6F1877A47F9}"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206454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2E8E6-2FDE-4CD1-BD36-E6F1877A47F9}" type="datetimeFigureOut">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259034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C2E8E6-2FDE-4CD1-BD36-E6F1877A47F9}"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374237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C2E8E6-2FDE-4CD1-BD36-E6F1877A47F9}" type="datetimeFigureOut">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114899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C2E8E6-2FDE-4CD1-BD36-E6F1877A47F9}" type="datetimeFigureOut">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346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2E8E6-2FDE-4CD1-BD36-E6F1877A47F9}" type="datetimeFigureOut">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177556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2E8E6-2FDE-4CD1-BD36-E6F1877A47F9}"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223354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C2E8E6-2FDE-4CD1-BD36-E6F1877A47F9}" type="datetimeFigureOut">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B9CBAB-6AD1-4648-B80F-86F98DC9415E}" type="slidenum">
              <a:rPr lang="en-GB" smtClean="0"/>
              <a:t>‹#›</a:t>
            </a:fld>
            <a:endParaRPr lang="en-GB"/>
          </a:p>
        </p:txBody>
      </p:sp>
    </p:spTree>
    <p:extLst>
      <p:ext uri="{BB962C8B-B14F-4D97-AF65-F5344CB8AC3E}">
        <p14:creationId xmlns:p14="http://schemas.microsoft.com/office/powerpoint/2010/main" val="200487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2E8E6-2FDE-4CD1-BD36-E6F1877A47F9}" type="datetimeFigureOut">
              <a:rPr lang="en-GB" smtClean="0"/>
              <a:t>13/11/2019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9CBAB-6AD1-4648-B80F-86F98DC9415E}" type="slidenum">
              <a:rPr lang="en-GB" smtClean="0"/>
              <a:t>‹#›</a:t>
            </a:fld>
            <a:endParaRPr lang="en-GB"/>
          </a:p>
        </p:txBody>
      </p:sp>
    </p:spTree>
    <p:extLst>
      <p:ext uri="{BB962C8B-B14F-4D97-AF65-F5344CB8AC3E}">
        <p14:creationId xmlns:p14="http://schemas.microsoft.com/office/powerpoint/2010/main" val="33949121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15893"/>
            <a:ext cx="6858000" cy="1113107"/>
          </a:xfrm>
        </p:spPr>
        <p:txBody>
          <a:bodyPr>
            <a:noAutofit/>
          </a:bodyPr>
          <a:lstStyle/>
          <a:p>
            <a:r>
              <a:rPr lang="en-GB" sz="6600" b="1" dirty="0"/>
              <a:t>Child’s Healthcare</a:t>
            </a:r>
          </a:p>
        </p:txBody>
      </p:sp>
      <p:sp>
        <p:nvSpPr>
          <p:cNvPr id="5" name="Subtitle 2"/>
          <p:cNvSpPr>
            <a:spLocks noGrp="1"/>
          </p:cNvSpPr>
          <p:nvPr>
            <p:ph type="subTitle" idx="1"/>
          </p:nvPr>
        </p:nvSpPr>
        <p:spPr>
          <a:xfrm>
            <a:off x="2889152" y="3646673"/>
            <a:ext cx="3365696" cy="1113107"/>
          </a:xfrm>
          <a:noFill/>
        </p:spPr>
        <p:txBody>
          <a:bodyPr>
            <a:normAutofit fontScale="25000" lnSpcReduction="20000"/>
          </a:bodyPr>
          <a:lstStyle/>
          <a:p>
            <a:r>
              <a:rPr lang="en-US" sz="4800" b="1" dirty="0">
                <a:effectLst>
                  <a:outerShdw blurRad="38100" dist="38100" dir="2700000" algn="tl">
                    <a:srgbClr val="000000">
                      <a:alpha val="43137"/>
                    </a:srgbClr>
                  </a:outerShdw>
                </a:effectLst>
              </a:rPr>
              <a:t>Dr. </a:t>
            </a:r>
            <a:r>
              <a:rPr lang="en-US" sz="4800" b="1" dirty="0" err="1">
                <a:effectLst>
                  <a:outerShdw blurRad="38100" dist="38100" dir="2700000" algn="tl">
                    <a:srgbClr val="000000">
                      <a:alpha val="43137"/>
                    </a:srgbClr>
                  </a:outerShdw>
                </a:effectLst>
              </a:rPr>
              <a:t>Israa</a:t>
            </a:r>
            <a:r>
              <a:rPr lang="en-US" sz="4800" b="1" dirty="0">
                <a:effectLst>
                  <a:outerShdw blurRad="38100" dist="38100" dir="2700000" algn="tl">
                    <a:srgbClr val="000000">
                      <a:alpha val="43137"/>
                    </a:srgbClr>
                  </a:outerShdw>
                </a:effectLst>
              </a:rPr>
              <a:t> Al-</a:t>
            </a:r>
            <a:r>
              <a:rPr lang="en-US" sz="4800" b="1" dirty="0" err="1">
                <a:effectLst>
                  <a:outerShdw blurRad="38100" dist="38100" dir="2700000" algn="tl">
                    <a:srgbClr val="000000">
                      <a:alpha val="43137"/>
                    </a:srgbClr>
                  </a:outerShdw>
                </a:effectLst>
              </a:rPr>
              <a:t>Rawashdeh</a:t>
            </a:r>
            <a:r>
              <a:rPr lang="en-US" sz="4800" b="1" dirty="0">
                <a:effectLst>
                  <a:outerShdw blurRad="38100" dist="38100" dir="2700000" algn="tl">
                    <a:srgbClr val="000000">
                      <a:alpha val="43137"/>
                    </a:srgbClr>
                  </a:outerShdw>
                </a:effectLst>
              </a:rPr>
              <a:t> MD, MPH ,PhD</a:t>
            </a:r>
          </a:p>
          <a:p>
            <a:r>
              <a:rPr lang="en-US" sz="4800" b="1" dirty="0">
                <a:effectLst>
                  <a:outerShdw blurRad="38100" dist="38100" dir="2700000" algn="tl">
                    <a:srgbClr val="000000">
                      <a:alpha val="43137"/>
                    </a:srgbClr>
                  </a:outerShdw>
                </a:effectLst>
              </a:rPr>
              <a:t>Faculty of Medicine</a:t>
            </a:r>
          </a:p>
          <a:p>
            <a:r>
              <a:rPr lang="en-US" sz="4800" b="1" dirty="0" err="1">
                <a:effectLst>
                  <a:outerShdw blurRad="38100" dist="38100" dir="2700000" algn="tl">
                    <a:srgbClr val="000000">
                      <a:alpha val="43137"/>
                    </a:srgbClr>
                  </a:outerShdw>
                </a:effectLst>
              </a:rPr>
              <a:t>Mutah</a:t>
            </a:r>
            <a:r>
              <a:rPr lang="en-US" sz="4800" b="1" dirty="0">
                <a:effectLst>
                  <a:outerShdw blurRad="38100" dist="38100" dir="2700000" algn="tl">
                    <a:srgbClr val="000000">
                      <a:alpha val="43137"/>
                    </a:srgbClr>
                  </a:outerShdw>
                </a:effectLst>
              </a:rPr>
              <a:t> University</a:t>
            </a:r>
          </a:p>
          <a:p>
            <a:r>
              <a:rPr lang="en-US" sz="4800" b="1" dirty="0">
                <a:effectLst>
                  <a:outerShdw blurRad="38100" dist="38100" dir="2700000" algn="tl">
                    <a:srgbClr val="000000">
                      <a:alpha val="43137"/>
                    </a:srgbClr>
                  </a:outerShdw>
                </a:effectLst>
              </a:rPr>
              <a:t>2019</a:t>
            </a:r>
          </a:p>
          <a:p>
            <a:endParaRPr lang="en-US" dirty="0"/>
          </a:p>
        </p:txBody>
      </p:sp>
    </p:spTree>
    <p:extLst>
      <p:ext uri="{BB962C8B-B14F-4D97-AF65-F5344CB8AC3E}">
        <p14:creationId xmlns:p14="http://schemas.microsoft.com/office/powerpoint/2010/main" val="18631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9871"/>
            <a:ext cx="7886700" cy="994172"/>
          </a:xfrm>
        </p:spPr>
        <p:txBody>
          <a:bodyPr/>
          <a:lstStyle/>
          <a:p>
            <a:pPr algn="ctr"/>
            <a:r>
              <a:rPr lang="en-GB" dirty="0"/>
              <a:t>Morbidity</a:t>
            </a:r>
          </a:p>
        </p:txBody>
      </p:sp>
      <p:sp>
        <p:nvSpPr>
          <p:cNvPr id="3" name="Content Placeholder 2"/>
          <p:cNvSpPr>
            <a:spLocks noGrp="1"/>
          </p:cNvSpPr>
          <p:nvPr>
            <p:ph idx="1"/>
          </p:nvPr>
        </p:nvSpPr>
        <p:spPr>
          <a:xfrm>
            <a:off x="97971" y="1084043"/>
            <a:ext cx="8948057" cy="5462303"/>
          </a:xfrm>
        </p:spPr>
        <p:txBody>
          <a:bodyPr>
            <a:normAutofit/>
          </a:bodyPr>
          <a:lstStyle/>
          <a:p>
            <a:r>
              <a:rPr lang="en-GB" dirty="0">
                <a:solidFill>
                  <a:srgbClr val="FF0000"/>
                </a:solidFill>
                <a:effectLst>
                  <a:outerShdw blurRad="38100" dist="38100" dir="2700000" algn="tl">
                    <a:srgbClr val="000000">
                      <a:alpha val="43137"/>
                    </a:srgbClr>
                  </a:outerShdw>
                </a:effectLst>
              </a:rPr>
              <a:t>Common diseases with low fatality but cause significant disability.</a:t>
            </a:r>
          </a:p>
          <a:p>
            <a:r>
              <a:rPr lang="en-GB" dirty="0"/>
              <a:t>Not evident if we only consider U5MR, IMR,NMR!</a:t>
            </a:r>
          </a:p>
          <a:p>
            <a:pPr marL="0" indent="0">
              <a:buNone/>
            </a:pPr>
            <a:r>
              <a:rPr lang="en-GB" dirty="0"/>
              <a:t>Examples:</a:t>
            </a:r>
          </a:p>
          <a:p>
            <a:pPr marL="0" indent="0">
              <a:buNone/>
            </a:pPr>
            <a:r>
              <a:rPr lang="en-GB" dirty="0"/>
              <a:t>- </a:t>
            </a:r>
            <a:r>
              <a:rPr lang="en-GB" dirty="0" err="1"/>
              <a:t>Vit</a:t>
            </a:r>
            <a:r>
              <a:rPr lang="en-GB" dirty="0"/>
              <a:t>. A deficiency: leading cause of preventable blindness worldwide.</a:t>
            </a:r>
          </a:p>
          <a:p>
            <a:pPr>
              <a:buFontTx/>
              <a:buChar char="-"/>
            </a:pPr>
            <a:r>
              <a:rPr lang="en-GB" dirty="0"/>
              <a:t>Iodine deficiency: preventable cause of developmental delay.</a:t>
            </a:r>
          </a:p>
          <a:p>
            <a:pPr>
              <a:buFontTx/>
              <a:buChar char="-"/>
            </a:pPr>
            <a:r>
              <a:rPr lang="en-GB" dirty="0"/>
              <a:t>Iron deficiency: affects &gt;50% of children—</a:t>
            </a:r>
            <a:r>
              <a:rPr lang="en-GB" dirty="0" err="1"/>
              <a:t>anemia</a:t>
            </a:r>
            <a:r>
              <a:rPr lang="en-GB" dirty="0"/>
              <a:t>, decreased performance at school</a:t>
            </a:r>
          </a:p>
          <a:p>
            <a:pPr>
              <a:buFontTx/>
              <a:buChar char="-"/>
            </a:pPr>
            <a:r>
              <a:rPr lang="en-GB" dirty="0"/>
              <a:t>Helminthic infections: </a:t>
            </a:r>
            <a:r>
              <a:rPr lang="en-GB" dirty="0" err="1"/>
              <a:t>anemia</a:t>
            </a:r>
            <a:r>
              <a:rPr lang="en-GB" dirty="0"/>
              <a:t>, poor growth, decreased learning.</a:t>
            </a:r>
          </a:p>
          <a:p>
            <a:endParaRPr lang="en-GB" dirty="0"/>
          </a:p>
          <a:p>
            <a:endParaRPr lang="en-GB"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10</a:t>
            </a:fld>
            <a:endParaRPr lang="en-GB"/>
          </a:p>
        </p:txBody>
      </p:sp>
    </p:spTree>
    <p:extLst>
      <p:ext uri="{BB962C8B-B14F-4D97-AF65-F5344CB8AC3E}">
        <p14:creationId xmlns:p14="http://schemas.microsoft.com/office/powerpoint/2010/main" val="350165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23F75D-1CBC-452B-BEED-0991B4FD8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3620" cy="4786604"/>
          </a:xfrm>
          <a:prstGeom prst="rect">
            <a:avLst/>
          </a:prstGeom>
        </p:spPr>
      </p:pic>
      <p:pic>
        <p:nvPicPr>
          <p:cNvPr id="4" name="Picture 3">
            <a:extLst>
              <a:ext uri="{FF2B5EF4-FFF2-40B4-BE49-F238E27FC236}">
                <a16:creationId xmlns:a16="http://schemas.microsoft.com/office/drawing/2014/main" id="{903AFFBD-C6DB-449E-860B-9025335EFE13}"/>
              </a:ext>
            </a:extLst>
          </p:cNvPr>
          <p:cNvPicPr>
            <a:picLocks noChangeAspect="1"/>
          </p:cNvPicPr>
          <p:nvPr/>
        </p:nvPicPr>
        <p:blipFill>
          <a:blip r:embed="rId3"/>
          <a:stretch>
            <a:fillRect/>
          </a:stretch>
        </p:blipFill>
        <p:spPr>
          <a:xfrm>
            <a:off x="5072044" y="4636915"/>
            <a:ext cx="3514010" cy="2175758"/>
          </a:xfrm>
          <a:prstGeom prst="rect">
            <a:avLst/>
          </a:prstGeom>
        </p:spPr>
      </p:pic>
      <p:pic>
        <p:nvPicPr>
          <p:cNvPr id="5" name="Picture 4">
            <a:extLst>
              <a:ext uri="{FF2B5EF4-FFF2-40B4-BE49-F238E27FC236}">
                <a16:creationId xmlns:a16="http://schemas.microsoft.com/office/drawing/2014/main" id="{E9A96A8F-FB89-4A3C-8616-004049E86F7A}"/>
              </a:ext>
            </a:extLst>
          </p:cNvPr>
          <p:cNvPicPr>
            <a:picLocks noChangeAspect="1"/>
          </p:cNvPicPr>
          <p:nvPr/>
        </p:nvPicPr>
        <p:blipFill>
          <a:blip r:embed="rId4"/>
          <a:stretch>
            <a:fillRect/>
          </a:stretch>
        </p:blipFill>
        <p:spPr>
          <a:xfrm>
            <a:off x="829723" y="4682242"/>
            <a:ext cx="3123752" cy="2085104"/>
          </a:xfrm>
          <a:prstGeom prst="rect">
            <a:avLst/>
          </a:prstGeom>
        </p:spPr>
      </p:pic>
      <p:pic>
        <p:nvPicPr>
          <p:cNvPr id="6" name="Picture 5">
            <a:extLst>
              <a:ext uri="{FF2B5EF4-FFF2-40B4-BE49-F238E27FC236}">
                <a16:creationId xmlns:a16="http://schemas.microsoft.com/office/drawing/2014/main" id="{7E345028-A505-4FD4-BE14-FA9A8906BFAA}"/>
              </a:ext>
            </a:extLst>
          </p:cNvPr>
          <p:cNvPicPr>
            <a:picLocks noChangeAspect="1"/>
          </p:cNvPicPr>
          <p:nvPr/>
        </p:nvPicPr>
        <p:blipFill rotWithShape="1">
          <a:blip r:embed="rId5"/>
          <a:srcRect l="4878" t="21202" r="62686" b="63991"/>
          <a:stretch/>
        </p:blipFill>
        <p:spPr>
          <a:xfrm>
            <a:off x="2984194" y="4636915"/>
            <a:ext cx="3165231" cy="812410"/>
          </a:xfrm>
          <a:prstGeom prst="rect">
            <a:avLst/>
          </a:prstGeom>
        </p:spPr>
      </p:pic>
    </p:spTree>
    <p:extLst>
      <p:ext uri="{BB962C8B-B14F-4D97-AF65-F5344CB8AC3E}">
        <p14:creationId xmlns:p14="http://schemas.microsoft.com/office/powerpoint/2010/main" val="40069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dirty="0"/>
              <a:t> Health Services</a:t>
            </a:r>
            <a:br>
              <a:rPr lang="en-US" b="1" dirty="0"/>
            </a:br>
            <a:endParaRPr lang="ar-EG" b="1" dirty="0"/>
          </a:p>
        </p:txBody>
      </p:sp>
      <p:sp>
        <p:nvSpPr>
          <p:cNvPr id="2" name="Content Placeholder 1"/>
          <p:cNvSpPr>
            <a:spLocks noGrp="1"/>
          </p:cNvSpPr>
          <p:nvPr>
            <p:ph idx="1"/>
          </p:nvPr>
        </p:nvSpPr>
        <p:spPr/>
        <p:txBody>
          <a:bodyPr rtlCol="0">
            <a:normAutofit/>
          </a:bodyPr>
          <a:lstStyle/>
          <a:p>
            <a:pPr marL="0" indent="0">
              <a:buNone/>
              <a:defRPr/>
            </a:pPr>
            <a:endParaRPr lang="en-US" b="1" dirty="0"/>
          </a:p>
          <a:p>
            <a:pPr marL="0" indent="0">
              <a:buNone/>
              <a:defRPr/>
            </a:pPr>
            <a:endParaRPr lang="ar-EG"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12</a:t>
            </a:fld>
            <a:endParaRPr lang="en-GB"/>
          </a:p>
        </p:txBody>
      </p:sp>
      <p:graphicFrame>
        <p:nvGraphicFramePr>
          <p:cNvPr id="5" name="Diagram 4"/>
          <p:cNvGraphicFramePr/>
          <p:nvPr>
            <p:extLst>
              <p:ext uri="{D42A27DB-BD31-4B8C-83A1-F6EECF244321}">
                <p14:modId xmlns:p14="http://schemas.microsoft.com/office/powerpoint/2010/main" val="121552963"/>
              </p:ext>
            </p:extLst>
          </p:nvPr>
        </p:nvGraphicFramePr>
        <p:xfrm>
          <a:off x="1150283" y="2009253"/>
          <a:ext cx="6843432" cy="4501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5314" y="1131623"/>
            <a:ext cx="9013371" cy="892552"/>
          </a:xfrm>
          <a:prstGeom prst="rect">
            <a:avLst/>
          </a:prstGeom>
          <a:noFill/>
        </p:spPr>
        <p:txBody>
          <a:bodyPr wrap="square" rtlCol="0">
            <a:spAutoFit/>
          </a:bodyPr>
          <a:lstStyle/>
          <a:p>
            <a:pPr algn="ctr"/>
            <a:r>
              <a:rPr lang="en-US" sz="3200" b="1" dirty="0">
                <a:solidFill>
                  <a:schemeClr val="accent1">
                    <a:lumMod val="75000"/>
                  </a:schemeClr>
                </a:solidFill>
                <a:effectLst>
                  <a:outerShdw blurRad="38100" dist="38100" dir="2700000" algn="tl">
                    <a:srgbClr val="000000">
                      <a:alpha val="43137"/>
                    </a:srgbClr>
                  </a:outerShdw>
                </a:effectLst>
              </a:rPr>
              <a:t>The main functions can be summarized as follows:</a:t>
            </a:r>
          </a:p>
          <a:p>
            <a:pPr algn="ctr"/>
            <a:endParaRPr lang="en-GB" sz="2000" dirty="0"/>
          </a:p>
        </p:txBody>
      </p:sp>
    </p:spTree>
    <p:extLst>
      <p:ext uri="{BB962C8B-B14F-4D97-AF65-F5344CB8AC3E}">
        <p14:creationId xmlns:p14="http://schemas.microsoft.com/office/powerpoint/2010/main" val="184483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22" y="1419956"/>
            <a:ext cx="5676855" cy="438217"/>
          </a:xfrm>
        </p:spPr>
        <p:txBody>
          <a:bodyPr rtlCol="0">
            <a:normAutofit fontScale="92500" lnSpcReduction="10000"/>
          </a:bodyPr>
          <a:lstStyle/>
          <a:p>
            <a:pPr marL="0" indent="0">
              <a:buNone/>
              <a:defRPr/>
            </a:pPr>
            <a:r>
              <a:rPr lang="en-US" b="1" u="sng" dirty="0">
                <a:solidFill>
                  <a:schemeClr val="tx1">
                    <a:lumMod val="85000"/>
                    <a:lumOff val="15000"/>
                  </a:schemeClr>
                </a:solidFill>
                <a:effectLst>
                  <a:outerShdw blurRad="38100" dist="38100" dir="2700000" algn="tl">
                    <a:srgbClr val="000000">
                      <a:alpha val="43137"/>
                    </a:srgbClr>
                  </a:outerShdw>
                </a:effectLst>
              </a:rPr>
              <a:t>It includes:</a:t>
            </a:r>
          </a:p>
        </p:txBody>
      </p:sp>
      <p:sp>
        <p:nvSpPr>
          <p:cNvPr id="4" name="Slide Number Placeholder 3"/>
          <p:cNvSpPr>
            <a:spLocks noGrp="1"/>
          </p:cNvSpPr>
          <p:nvPr>
            <p:ph type="sldNum" sz="quarter" idx="12"/>
          </p:nvPr>
        </p:nvSpPr>
        <p:spPr/>
        <p:txBody>
          <a:bodyPr/>
          <a:lstStyle/>
          <a:p>
            <a:fld id="{E4CAA0D3-79D6-4FFB-AEBB-55B4DFD59A53}" type="slidenum">
              <a:rPr lang="en-GB" smtClean="0"/>
              <a:pPr/>
              <a:t>13</a:t>
            </a:fld>
            <a:endParaRPr lang="en-GB"/>
          </a:p>
        </p:txBody>
      </p:sp>
      <p:grpSp>
        <p:nvGrpSpPr>
          <p:cNvPr id="6" name="Group 5"/>
          <p:cNvGrpSpPr/>
          <p:nvPr/>
        </p:nvGrpSpPr>
        <p:grpSpPr>
          <a:xfrm>
            <a:off x="999547" y="136523"/>
            <a:ext cx="7144905" cy="1110903"/>
            <a:chOff x="456228" y="1302064"/>
            <a:chExt cx="6387203" cy="767520"/>
          </a:xfrm>
        </p:grpSpPr>
        <p:sp>
          <p:nvSpPr>
            <p:cNvPr id="7" name="Rounded Rectangle 6"/>
            <p:cNvSpPr/>
            <p:nvPr/>
          </p:nvSpPr>
          <p:spPr>
            <a:xfrm>
              <a:off x="456228" y="1302064"/>
              <a:ext cx="6387203" cy="767520"/>
            </a:xfrm>
            <a:prstGeom prst="roundRect">
              <a:avLst/>
            </a:prstGeom>
          </p:spPr>
          <p:style>
            <a:lnRef idx="2">
              <a:schemeClr val="accent4"/>
            </a:lnRef>
            <a:fillRef idx="1">
              <a:schemeClr val="lt1"/>
            </a:fillRef>
            <a:effectRef idx="0">
              <a:schemeClr val="accent4"/>
            </a:effectRef>
            <a:fontRef idx="minor">
              <a:schemeClr val="dk1"/>
            </a:fontRef>
          </p:style>
        </p:sp>
        <p:sp>
          <p:nvSpPr>
            <p:cNvPr id="8" name="Rounded Rectangle 4"/>
            <p:cNvSpPr/>
            <p:nvPr/>
          </p:nvSpPr>
          <p:spPr>
            <a:xfrm>
              <a:off x="493695" y="1339531"/>
              <a:ext cx="6312269" cy="692586"/>
            </a:xfrm>
            <a:prstGeom prst="rect">
              <a:avLst/>
            </a:prstGeom>
          </p:spPr>
          <p:style>
            <a:lnRef idx="2">
              <a:schemeClr val="accent4"/>
            </a:lnRef>
            <a:fillRef idx="1">
              <a:schemeClr val="lt1"/>
            </a:fillRef>
            <a:effectRef idx="0">
              <a:schemeClr val="accent4"/>
            </a:effectRef>
            <a:fontRef idx="minor">
              <a:schemeClr val="dk1"/>
            </a:fontRef>
          </p:style>
          <p:txBody>
            <a:bodyPr spcFirstLastPara="0" vert="horz" wrap="square" lIns="181066" tIns="0" rIns="181066" bIns="0" numCol="1" spcCol="1270" anchor="ctr" anchorCtr="0">
              <a:noAutofit/>
            </a:bodyPr>
            <a:lstStyle/>
            <a:p>
              <a:pPr algn="ctr" defTabSz="866775">
                <a:lnSpc>
                  <a:spcPct val="90000"/>
                </a:lnSpc>
                <a:spcBef>
                  <a:spcPct val="0"/>
                </a:spcBef>
                <a:spcAft>
                  <a:spcPct val="35000"/>
                </a:spcAft>
              </a:pPr>
              <a:r>
                <a:rPr lang="en-US" sz="3600" b="1" dirty="0"/>
                <a:t>A. </a:t>
              </a:r>
              <a:r>
                <a:rPr lang="en-US" sz="4000" b="1" dirty="0"/>
                <a:t>Preventive</a:t>
              </a:r>
              <a:r>
                <a:rPr lang="en-US" sz="3600" b="1" dirty="0"/>
                <a:t> and promotive care.</a:t>
              </a:r>
              <a:endParaRPr lang="en-GB" sz="3600" dirty="0"/>
            </a:p>
          </p:txBody>
        </p:sp>
      </p:grpSp>
      <p:graphicFrame>
        <p:nvGraphicFramePr>
          <p:cNvPr id="5" name="Diagram 4"/>
          <p:cNvGraphicFramePr/>
          <p:nvPr>
            <p:extLst>
              <p:ext uri="{D42A27DB-BD31-4B8C-83A1-F6EECF244321}">
                <p14:modId xmlns:p14="http://schemas.microsoft.com/office/powerpoint/2010/main" val="3404105455"/>
              </p:ext>
            </p:extLst>
          </p:nvPr>
        </p:nvGraphicFramePr>
        <p:xfrm>
          <a:off x="1524000" y="203070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01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Immunization</a:t>
            </a:r>
          </a:p>
        </p:txBody>
      </p:sp>
      <p:sp>
        <p:nvSpPr>
          <p:cNvPr id="3" name="Content Placeholder 2"/>
          <p:cNvSpPr>
            <a:spLocks noGrp="1"/>
          </p:cNvSpPr>
          <p:nvPr>
            <p:ph idx="1"/>
          </p:nvPr>
        </p:nvSpPr>
        <p:spPr>
          <a:xfrm>
            <a:off x="628650" y="1690689"/>
            <a:ext cx="7886700" cy="4351338"/>
          </a:xfrm>
        </p:spPr>
        <p:txBody>
          <a:bodyPr>
            <a:normAutofit/>
          </a:bodyPr>
          <a:lstStyle/>
          <a:p>
            <a:pPr>
              <a:defRPr/>
            </a:pPr>
            <a:r>
              <a:rPr lang="en-US" sz="3200" dirty="0"/>
              <a:t>Seven, easily, preventable diseases are responsible for most childhood morbidity and mortality. </a:t>
            </a:r>
          </a:p>
          <a:p>
            <a:pPr>
              <a:defRPr/>
            </a:pPr>
            <a:r>
              <a:rPr lang="en-US" sz="3200" dirty="0"/>
              <a:t>These are TB, diphtheria, pertussis, neonatal tetanus, poliomyelitis, measles and viral hepatitis B. </a:t>
            </a:r>
          </a:p>
          <a:p>
            <a:pPr>
              <a:defRPr/>
            </a:pPr>
            <a:r>
              <a:rPr lang="en-US" sz="3200" dirty="0"/>
              <a:t>Children can be protected by a fairly cheap and simple program on immunization before they are one year old.</a:t>
            </a:r>
          </a:p>
          <a:p>
            <a:endParaRPr lang="en-GB" sz="3200" dirty="0"/>
          </a:p>
        </p:txBody>
      </p:sp>
    </p:spTree>
    <p:extLst>
      <p:ext uri="{BB962C8B-B14F-4D97-AF65-F5344CB8AC3E}">
        <p14:creationId xmlns:p14="http://schemas.microsoft.com/office/powerpoint/2010/main" val="158457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1003300"/>
          </a:xfrm>
        </p:spPr>
        <p:txBody>
          <a:bodyPr>
            <a:normAutofit/>
          </a:bodyPr>
          <a:lstStyle/>
          <a:p>
            <a:r>
              <a:rPr lang="en-US" b="1" dirty="0"/>
              <a:t>Health check up</a:t>
            </a:r>
            <a:endParaRPr lang="en-GB" dirty="0"/>
          </a:p>
        </p:txBody>
      </p:sp>
      <p:sp>
        <p:nvSpPr>
          <p:cNvPr id="2" name="Content Placeholder 1"/>
          <p:cNvSpPr>
            <a:spLocks noGrp="1"/>
          </p:cNvSpPr>
          <p:nvPr>
            <p:ph idx="1"/>
          </p:nvPr>
        </p:nvSpPr>
        <p:spPr>
          <a:xfrm>
            <a:off x="628650" y="1368426"/>
            <a:ext cx="7886700" cy="5284302"/>
          </a:xfrm>
        </p:spPr>
        <p:txBody>
          <a:bodyPr rtlCol="0">
            <a:normAutofit lnSpcReduction="10000"/>
          </a:bodyPr>
          <a:lstStyle/>
          <a:p>
            <a:pPr marL="205740" indent="-205740">
              <a:buClr>
                <a:srgbClr val="C00000"/>
              </a:buClr>
              <a:buFont typeface="Wingdings" pitchFamily="2" charset="2"/>
              <a:buChar char="Ø"/>
              <a:defRPr/>
            </a:pPr>
            <a:r>
              <a:rPr lang="en-US" sz="3200" dirty="0"/>
              <a:t>A newborn has to be examined at least twice; once within the first 24 hours after birth and just before discharge. </a:t>
            </a:r>
          </a:p>
          <a:p>
            <a:pPr marL="205740" indent="-205740">
              <a:buClr>
                <a:srgbClr val="C00000"/>
              </a:buClr>
              <a:buFont typeface="Wingdings" pitchFamily="2" charset="2"/>
              <a:buChar char="Ø"/>
              <a:defRPr/>
            </a:pPr>
            <a:r>
              <a:rPr lang="en-US" sz="3200" dirty="0"/>
              <a:t>Monthly health check-ups should be done during infancy as well as in all visits to the clinic including routine immunization sessions.</a:t>
            </a:r>
          </a:p>
          <a:p>
            <a:pPr marL="205740" indent="-205740">
              <a:buClr>
                <a:srgbClr val="FF0000"/>
              </a:buClr>
              <a:buFont typeface="Wingdings" pitchFamily="2" charset="2"/>
              <a:buChar char="Ø"/>
              <a:defRPr/>
            </a:pPr>
            <a:r>
              <a:rPr lang="en-US" sz="3200" dirty="0"/>
              <a:t>The health check- up can be very helpful in identifying at risk children, who can be followed more closely by appropriate screening or diagnostic tests and / or paid home visits if needed.</a:t>
            </a:r>
            <a:endParaRPr lang="en-US" sz="44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15</a:t>
            </a:fld>
            <a:endParaRPr lang="en-GB"/>
          </a:p>
        </p:txBody>
      </p:sp>
    </p:spTree>
    <p:extLst>
      <p:ext uri="{BB962C8B-B14F-4D97-AF65-F5344CB8AC3E}">
        <p14:creationId xmlns:p14="http://schemas.microsoft.com/office/powerpoint/2010/main" val="460594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32" y="216808"/>
            <a:ext cx="8910735" cy="6504668"/>
          </a:xfrm>
        </p:spPr>
        <p:txBody>
          <a:bodyPr>
            <a:normAutofit/>
          </a:bodyPr>
          <a:lstStyle/>
          <a:p>
            <a:pPr marL="0" indent="0">
              <a:buNone/>
              <a:defRPr/>
            </a:pPr>
            <a:r>
              <a:rPr lang="en-US" sz="3200" b="1" i="1" u="sng" dirty="0"/>
              <a:t>At risk children include:</a:t>
            </a:r>
          </a:p>
          <a:p>
            <a:pPr marL="0" indent="0">
              <a:defRPr/>
            </a:pPr>
            <a:r>
              <a:rPr lang="en-US" sz="3200" dirty="0"/>
              <a:t>Birth weight &lt; 2500 grams.   </a:t>
            </a:r>
          </a:p>
          <a:p>
            <a:pPr marL="0" indent="0">
              <a:defRPr/>
            </a:pPr>
            <a:r>
              <a:rPr lang="en-US" sz="3200" dirty="0"/>
              <a:t>Twins.   </a:t>
            </a:r>
          </a:p>
          <a:p>
            <a:pPr marL="0" indent="0">
              <a:defRPr/>
            </a:pPr>
            <a:r>
              <a:rPr lang="en-US" sz="3200" dirty="0"/>
              <a:t>Birth order &gt; 5th</a:t>
            </a:r>
          </a:p>
          <a:p>
            <a:pPr marL="0" indent="0">
              <a:defRPr/>
            </a:pPr>
            <a:r>
              <a:rPr lang="en-US" sz="3200" dirty="0"/>
              <a:t>Artificial feeding.      </a:t>
            </a:r>
          </a:p>
          <a:p>
            <a:pPr marL="0" indent="0">
              <a:defRPr/>
            </a:pPr>
            <a:r>
              <a:rPr lang="en-US" sz="3200" dirty="0"/>
              <a:t> Weight below 60% of the expected weight for age.</a:t>
            </a:r>
          </a:p>
          <a:p>
            <a:pPr>
              <a:defRPr/>
            </a:pPr>
            <a:r>
              <a:rPr lang="en-US" sz="3200" dirty="0"/>
              <a:t>Failure to gain weight for three successive months.</a:t>
            </a:r>
          </a:p>
          <a:p>
            <a:pPr marL="0" indent="0">
              <a:defRPr/>
            </a:pPr>
            <a:r>
              <a:rPr lang="en-US" sz="3200" dirty="0"/>
              <a:t>Children having protein energy malnutrition (PEM).</a:t>
            </a:r>
          </a:p>
          <a:p>
            <a:pPr marL="0" indent="0">
              <a:defRPr/>
            </a:pPr>
            <a:r>
              <a:rPr lang="en-US" sz="3200" dirty="0"/>
              <a:t>Children having diarrhea or ARI.</a:t>
            </a:r>
          </a:p>
          <a:p>
            <a:endParaRPr lang="en-GB" sz="32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16</a:t>
            </a:fld>
            <a:endParaRPr lang="en-GB"/>
          </a:p>
        </p:txBody>
      </p:sp>
    </p:spTree>
    <p:extLst>
      <p:ext uri="{BB962C8B-B14F-4D97-AF65-F5344CB8AC3E}">
        <p14:creationId xmlns:p14="http://schemas.microsoft.com/office/powerpoint/2010/main" val="185991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06" y="207444"/>
            <a:ext cx="8160787" cy="994172"/>
          </a:xfrm>
        </p:spPr>
        <p:txBody>
          <a:bodyPr>
            <a:normAutofit fontScale="90000"/>
          </a:bodyPr>
          <a:lstStyle/>
          <a:p>
            <a:r>
              <a:rPr lang="en-GB" b="1" dirty="0"/>
              <a:t>Newborn Screening Program in Jordan</a:t>
            </a:r>
          </a:p>
        </p:txBody>
      </p:sp>
      <p:sp>
        <p:nvSpPr>
          <p:cNvPr id="3" name="Content Placeholder 2"/>
          <p:cNvSpPr>
            <a:spLocks noGrp="1"/>
          </p:cNvSpPr>
          <p:nvPr>
            <p:ph idx="1"/>
          </p:nvPr>
        </p:nvSpPr>
        <p:spPr>
          <a:xfrm>
            <a:off x="491606" y="1201615"/>
            <a:ext cx="8160787" cy="5264499"/>
          </a:xfrm>
        </p:spPr>
        <p:txBody>
          <a:bodyPr>
            <a:normAutofit/>
          </a:bodyPr>
          <a:lstStyle/>
          <a:p>
            <a:r>
              <a:rPr lang="en-GB" sz="3200" dirty="0"/>
              <a:t>The purpose is to screen for congenital and heritable disorders.</a:t>
            </a:r>
          </a:p>
          <a:p>
            <a:r>
              <a:rPr lang="en-GB" sz="3200" dirty="0"/>
              <a:t>Identification is a multi-step process:</a:t>
            </a:r>
          </a:p>
          <a:p>
            <a:pPr marL="0" indent="0">
              <a:buNone/>
            </a:pPr>
            <a:r>
              <a:rPr lang="en-GB" sz="3200" dirty="0"/>
              <a:t>(1) Blood specimens from infants are </a:t>
            </a:r>
            <a:r>
              <a:rPr lang="en-GB" sz="3200" dirty="0" err="1"/>
              <a:t>analyzed</a:t>
            </a:r>
            <a:r>
              <a:rPr lang="en-GB" sz="3200" dirty="0"/>
              <a:t> by the laboratory </a:t>
            </a:r>
          </a:p>
          <a:p>
            <a:pPr marL="0" indent="0">
              <a:buNone/>
            </a:pPr>
            <a:r>
              <a:rPr lang="en-GB" sz="3200" dirty="0"/>
              <a:t>(2) If a result is abnormal, laboratory staff notifies case management / Clinic </a:t>
            </a:r>
          </a:p>
          <a:p>
            <a:pPr marL="0" indent="0">
              <a:buNone/>
            </a:pPr>
            <a:r>
              <a:rPr lang="en-GB" sz="3200" dirty="0"/>
              <a:t>(3) The clinic provides follow-up to assist linking families with appropriate providers to confirm the test results. </a:t>
            </a:r>
          </a:p>
        </p:txBody>
      </p:sp>
    </p:spTree>
    <p:extLst>
      <p:ext uri="{BB962C8B-B14F-4D97-AF65-F5344CB8AC3E}">
        <p14:creationId xmlns:p14="http://schemas.microsoft.com/office/powerpoint/2010/main" val="132300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8043CE-448E-41F0-A71B-9B405D68519D}"/>
              </a:ext>
            </a:extLst>
          </p:cNvPr>
          <p:cNvSpPr/>
          <p:nvPr/>
        </p:nvSpPr>
        <p:spPr>
          <a:xfrm>
            <a:off x="388095" y="181957"/>
            <a:ext cx="4572000" cy="6494085"/>
          </a:xfrm>
          <a:prstGeom prst="rect">
            <a:avLst/>
          </a:prstGeom>
        </p:spPr>
        <p:txBody>
          <a:bodyPr>
            <a:spAutoFit/>
          </a:bodyPr>
          <a:lstStyle/>
          <a:p>
            <a:r>
              <a:rPr lang="en-GB" sz="3200" dirty="0"/>
              <a:t>The National </a:t>
            </a:r>
            <a:r>
              <a:rPr lang="en-GB" sz="3200" dirty="0" err="1"/>
              <a:t>Newborn</a:t>
            </a:r>
            <a:r>
              <a:rPr lang="en-GB" sz="3200" dirty="0"/>
              <a:t> Screening Project covers nearly 29 conditions. These include twenty inborn errors of metabolism, three hemoglobinopathies (including Sickle Cell disease), two endocrine disorders (HT), one hearing loss disease and three other metabolic disorders. </a:t>
            </a:r>
          </a:p>
        </p:txBody>
      </p:sp>
      <p:pic>
        <p:nvPicPr>
          <p:cNvPr id="7" name="Picture 6">
            <a:extLst>
              <a:ext uri="{FF2B5EF4-FFF2-40B4-BE49-F238E27FC236}">
                <a16:creationId xmlns:a16="http://schemas.microsoft.com/office/drawing/2014/main" id="{5A75B0C6-8C41-43C4-9D3B-ECE43FA5CA5C}"/>
              </a:ext>
            </a:extLst>
          </p:cNvPr>
          <p:cNvPicPr>
            <a:picLocks noChangeAspect="1"/>
          </p:cNvPicPr>
          <p:nvPr/>
        </p:nvPicPr>
        <p:blipFill>
          <a:blip r:embed="rId2"/>
          <a:stretch>
            <a:fillRect/>
          </a:stretch>
        </p:blipFill>
        <p:spPr>
          <a:xfrm>
            <a:off x="4960095" y="181957"/>
            <a:ext cx="4069089" cy="2523767"/>
          </a:xfrm>
          <a:prstGeom prst="rect">
            <a:avLst/>
          </a:prstGeom>
        </p:spPr>
      </p:pic>
      <p:sp>
        <p:nvSpPr>
          <p:cNvPr id="8" name="TextBox 7">
            <a:extLst>
              <a:ext uri="{FF2B5EF4-FFF2-40B4-BE49-F238E27FC236}">
                <a16:creationId xmlns:a16="http://schemas.microsoft.com/office/drawing/2014/main" id="{AA6A28D6-9017-47AC-B654-7BDA2B3B1416}"/>
              </a:ext>
            </a:extLst>
          </p:cNvPr>
          <p:cNvSpPr txBox="1"/>
          <p:nvPr/>
        </p:nvSpPr>
        <p:spPr>
          <a:xfrm>
            <a:off x="4960095" y="2921168"/>
            <a:ext cx="4069088" cy="3539430"/>
          </a:xfrm>
          <a:prstGeom prst="rect">
            <a:avLst/>
          </a:prstGeom>
          <a:solidFill>
            <a:schemeClr val="accent4">
              <a:lumMod val="40000"/>
              <a:lumOff val="60000"/>
            </a:schemeClr>
          </a:solidFill>
        </p:spPr>
        <p:txBody>
          <a:bodyPr wrap="square" rtlCol="0">
            <a:spAutoFit/>
          </a:bodyPr>
          <a:lstStyle/>
          <a:p>
            <a:r>
              <a:rPr lang="en-GB" sz="2800" dirty="0">
                <a:solidFill>
                  <a:srgbClr val="FF0000"/>
                </a:solidFill>
              </a:rPr>
              <a:t>These disorders may cause severe mental retardation, illness, or death if not treated in the early stages. If treated, infants may live relatively normal resulting in savings in medical costs over time</a:t>
            </a:r>
            <a:r>
              <a:rPr lang="en-GB" sz="2800" dirty="0"/>
              <a:t>. </a:t>
            </a:r>
          </a:p>
        </p:txBody>
      </p:sp>
    </p:spTree>
    <p:extLst>
      <p:ext uri="{BB962C8B-B14F-4D97-AF65-F5344CB8AC3E}">
        <p14:creationId xmlns:p14="http://schemas.microsoft.com/office/powerpoint/2010/main" val="212829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4B04-B8E5-456C-A7B9-6A0062D56194}"/>
              </a:ext>
            </a:extLst>
          </p:cNvPr>
          <p:cNvSpPr>
            <a:spLocks noGrp="1"/>
          </p:cNvSpPr>
          <p:nvPr>
            <p:ph type="title"/>
          </p:nvPr>
        </p:nvSpPr>
        <p:spPr>
          <a:xfrm>
            <a:off x="628650" y="187844"/>
            <a:ext cx="7886700" cy="1325563"/>
          </a:xfrm>
        </p:spPr>
        <p:txBody>
          <a:bodyPr/>
          <a:lstStyle/>
          <a:p>
            <a:pPr algn="ctr"/>
            <a:r>
              <a:rPr lang="en-US" b="1" dirty="0"/>
              <a:t>Health education</a:t>
            </a:r>
          </a:p>
        </p:txBody>
      </p:sp>
      <p:sp>
        <p:nvSpPr>
          <p:cNvPr id="3" name="Content Placeholder 2">
            <a:extLst>
              <a:ext uri="{FF2B5EF4-FFF2-40B4-BE49-F238E27FC236}">
                <a16:creationId xmlns:a16="http://schemas.microsoft.com/office/drawing/2014/main" id="{CFA4705D-4542-4B71-8955-D7C9DECF63BA}"/>
              </a:ext>
            </a:extLst>
          </p:cNvPr>
          <p:cNvSpPr>
            <a:spLocks noGrp="1"/>
          </p:cNvSpPr>
          <p:nvPr>
            <p:ph idx="1"/>
          </p:nvPr>
        </p:nvSpPr>
        <p:spPr>
          <a:xfrm>
            <a:off x="628650" y="1513407"/>
            <a:ext cx="7886700" cy="4962038"/>
          </a:xfrm>
        </p:spPr>
        <p:txBody>
          <a:bodyPr>
            <a:normAutofit lnSpcReduction="10000"/>
          </a:bodyPr>
          <a:lstStyle/>
          <a:p>
            <a:pPr marL="205740" indent="-205740">
              <a:buClr>
                <a:srgbClr val="C00000"/>
              </a:buClr>
              <a:buFont typeface="Wingdings" pitchFamily="2" charset="2"/>
              <a:buChar char="v"/>
              <a:defRPr/>
            </a:pPr>
            <a:r>
              <a:rPr lang="en-US" sz="4400" u="sng" dirty="0"/>
              <a:t>Child rearing</a:t>
            </a:r>
            <a:r>
              <a:rPr lang="en-US" sz="4400" dirty="0"/>
              <a:t>: cleaning, bathing, as well as the importance of exposure to the ultraviolet rays of the sun.</a:t>
            </a:r>
          </a:p>
          <a:p>
            <a:pPr marL="205740" indent="-205740">
              <a:buClr>
                <a:srgbClr val="FF0000"/>
              </a:buClr>
              <a:buFont typeface="Wingdings" pitchFamily="2" charset="2"/>
              <a:buChar char="v"/>
              <a:defRPr/>
            </a:pPr>
            <a:r>
              <a:rPr lang="en-US" sz="4400" u="sng" dirty="0"/>
              <a:t>Immunization:</a:t>
            </a:r>
            <a:r>
              <a:rPr lang="en-US" sz="4400" dirty="0"/>
              <a:t> benefits, timing and possible side effects.</a:t>
            </a:r>
          </a:p>
          <a:p>
            <a:pPr marL="205740" indent="-205740">
              <a:buClr>
                <a:srgbClr val="FF0000"/>
              </a:buClr>
              <a:buFont typeface="Wingdings" pitchFamily="2" charset="2"/>
              <a:buChar char="v"/>
              <a:defRPr/>
            </a:pPr>
            <a:r>
              <a:rPr lang="en-US" sz="4400" u="sng" dirty="0"/>
              <a:t>Family planning: </a:t>
            </a:r>
            <a:r>
              <a:rPr lang="en-US" sz="4400" dirty="0"/>
              <a:t>it is indirectly related to child’s health</a:t>
            </a:r>
          </a:p>
        </p:txBody>
      </p:sp>
    </p:spTree>
    <p:extLst>
      <p:ext uri="{BB962C8B-B14F-4D97-AF65-F5344CB8AC3E}">
        <p14:creationId xmlns:p14="http://schemas.microsoft.com/office/powerpoint/2010/main" val="282181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a:t>Definitions:</a:t>
            </a:r>
          </a:p>
        </p:txBody>
      </p:sp>
      <p:sp>
        <p:nvSpPr>
          <p:cNvPr id="3" name="Content Placeholder 2"/>
          <p:cNvSpPr>
            <a:spLocks noGrp="1"/>
          </p:cNvSpPr>
          <p:nvPr>
            <p:ph idx="1"/>
          </p:nvPr>
        </p:nvSpPr>
        <p:spPr/>
        <p:txBody>
          <a:bodyPr>
            <a:normAutofit/>
          </a:bodyPr>
          <a:lstStyle/>
          <a:p>
            <a:pPr fontAlgn="base"/>
            <a:r>
              <a:rPr lang="en-GB" sz="3600" dirty="0"/>
              <a:t>A child is a person 18 years or younger unless national law defines a person to be an adult at an earlier age.</a:t>
            </a:r>
          </a:p>
          <a:p>
            <a:pPr fontAlgn="base"/>
            <a:r>
              <a:rPr lang="en-GB" sz="3600" dirty="0"/>
              <a:t>An infant is a child younger than one year of age</a:t>
            </a:r>
          </a:p>
          <a:p>
            <a:pPr fontAlgn="base"/>
            <a:r>
              <a:rPr lang="en-GB" sz="3600" dirty="0"/>
              <a:t>An adolescent is a person aged 10 to 18 years inclusive.</a:t>
            </a:r>
          </a:p>
          <a:p>
            <a:pPr marL="0" indent="0" fontAlgn="base">
              <a:buNone/>
            </a:pPr>
            <a:endParaRPr lang="en-GB" sz="3600" dirty="0"/>
          </a:p>
          <a:p>
            <a:endParaRPr lang="en-GB" sz="3600" dirty="0"/>
          </a:p>
        </p:txBody>
      </p:sp>
    </p:spTree>
    <p:extLst>
      <p:ext uri="{BB962C8B-B14F-4D97-AF65-F5344CB8AC3E}">
        <p14:creationId xmlns:p14="http://schemas.microsoft.com/office/powerpoint/2010/main" val="3064275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18137"/>
          </a:xfrm>
        </p:spPr>
        <p:txBody>
          <a:bodyPr/>
          <a:lstStyle/>
          <a:p>
            <a:pPr algn="ctr"/>
            <a:r>
              <a:rPr lang="en-GB" b="1" dirty="0"/>
              <a:t>Nutritional education</a:t>
            </a:r>
          </a:p>
        </p:txBody>
      </p:sp>
      <p:sp>
        <p:nvSpPr>
          <p:cNvPr id="3" name="Content Placeholder 2"/>
          <p:cNvSpPr>
            <a:spLocks noGrp="1"/>
          </p:cNvSpPr>
          <p:nvPr>
            <p:ph idx="1"/>
          </p:nvPr>
        </p:nvSpPr>
        <p:spPr>
          <a:xfrm>
            <a:off x="314325" y="1118137"/>
            <a:ext cx="8515350" cy="5603339"/>
          </a:xfrm>
        </p:spPr>
        <p:txBody>
          <a:bodyPr>
            <a:normAutofit lnSpcReduction="10000"/>
          </a:bodyPr>
          <a:lstStyle/>
          <a:p>
            <a:pPr marL="0" indent="0">
              <a:buNone/>
              <a:defRPr/>
            </a:pPr>
            <a:r>
              <a:rPr lang="en-US" b="1" dirty="0"/>
              <a:t>(Breast-feeding)</a:t>
            </a:r>
          </a:p>
          <a:p>
            <a:pPr marL="205740" indent="-205740">
              <a:buFont typeface="Wingdings" pitchFamily="2" charset="2"/>
              <a:buChar char="§"/>
              <a:defRPr/>
            </a:pPr>
            <a:r>
              <a:rPr lang="en-US" b="1" dirty="0"/>
              <a:t>Breast milk is the perfect food for babies and the best protection against life-threatening illness.  </a:t>
            </a:r>
          </a:p>
          <a:p>
            <a:pPr marL="205740" indent="-205740">
              <a:buFont typeface="Wingdings" pitchFamily="2" charset="2"/>
              <a:buChar char="§"/>
              <a:defRPr/>
            </a:pPr>
            <a:r>
              <a:rPr lang="en-US" b="1" dirty="0"/>
              <a:t>Breast-feeding binds mother and child, costless and naturally encourages birth spacing. Also, could prevent deaths of at least one million children a year </a:t>
            </a:r>
          </a:p>
          <a:p>
            <a:pPr marL="205740" indent="-205740">
              <a:buFont typeface="Wingdings" pitchFamily="2" charset="2"/>
              <a:buChar char="§"/>
              <a:defRPr/>
            </a:pPr>
            <a:r>
              <a:rPr lang="en-US" b="1" dirty="0"/>
              <a:t>Yet breast feeding practice is not uniformly common in many developing countries for several reasons:</a:t>
            </a:r>
          </a:p>
          <a:p>
            <a:pPr marL="0" indent="0">
              <a:buNone/>
              <a:defRPr/>
            </a:pPr>
            <a:r>
              <a:rPr lang="en-US" dirty="0"/>
              <a:t>      o Hospitals and maternity clinics promote bottle-feeding, because of the aggressive marketing by infant formula manufacturers, who provide free or low-cost supplies.</a:t>
            </a:r>
          </a:p>
          <a:p>
            <a:pPr marL="0" indent="0">
              <a:buNone/>
              <a:defRPr/>
            </a:pPr>
            <a:r>
              <a:rPr lang="en-US" dirty="0"/>
              <a:t>      o Other practices, such as separating babies from mothers at birth, which inhibit breast feeding.</a:t>
            </a:r>
          </a:p>
        </p:txBody>
      </p:sp>
      <p:sp>
        <p:nvSpPr>
          <p:cNvPr id="4" name="Slide Number Placeholder 3"/>
          <p:cNvSpPr>
            <a:spLocks noGrp="1"/>
          </p:cNvSpPr>
          <p:nvPr>
            <p:ph type="sldNum" sz="quarter" idx="12"/>
          </p:nvPr>
        </p:nvSpPr>
        <p:spPr/>
        <p:txBody>
          <a:bodyPr/>
          <a:lstStyle/>
          <a:p>
            <a:fld id="{E4CAA0D3-79D6-4FFB-AEBB-55B4DFD59A53}" type="slidenum">
              <a:rPr lang="en-GB" smtClean="0"/>
              <a:pPr/>
              <a:t>20</a:t>
            </a:fld>
            <a:endParaRPr lang="en-GB"/>
          </a:p>
        </p:txBody>
      </p:sp>
    </p:spTree>
    <p:extLst>
      <p:ext uri="{BB962C8B-B14F-4D97-AF65-F5344CB8AC3E}">
        <p14:creationId xmlns:p14="http://schemas.microsoft.com/office/powerpoint/2010/main" val="266694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0" y="154387"/>
            <a:ext cx="9144000" cy="846484"/>
          </a:xfrm>
        </p:spPr>
        <p:txBody>
          <a:bodyPr>
            <a:noAutofit/>
          </a:bodyPr>
          <a:lstStyle/>
          <a:p>
            <a:pPr rtl="0" eaLnBrk="1" hangingPunct="1">
              <a:defRPr/>
            </a:pPr>
            <a:r>
              <a:rPr lang="en-US" sz="4000" b="1" dirty="0">
                <a:cs typeface="Arial" pitchFamily="34" charset="0"/>
              </a:rPr>
              <a:t>Initiation and Maintenance of Breast feeding</a:t>
            </a:r>
            <a:endParaRPr lang="ar-EG" sz="4000" b="1"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21</a:t>
            </a:fld>
            <a:endParaRPr lang="en-GB"/>
          </a:p>
        </p:txBody>
      </p:sp>
      <p:sp>
        <p:nvSpPr>
          <p:cNvPr id="6" name="Content Placeholder 1"/>
          <p:cNvSpPr txBox="1">
            <a:spLocks/>
          </p:cNvSpPr>
          <p:nvPr/>
        </p:nvSpPr>
        <p:spPr>
          <a:xfrm>
            <a:off x="275836" y="936566"/>
            <a:ext cx="8592327" cy="5921434"/>
          </a:xfrm>
          <a:prstGeom prst="rect">
            <a:avLst/>
          </a:prstGeom>
        </p:spPr>
        <p:txBody>
          <a:bodyPr>
            <a:normAutofit/>
          </a:bodyPr>
          <a:lst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l" rtl="0">
              <a:buClr>
                <a:srgbClr val="FF0000"/>
              </a:buClr>
              <a:buNone/>
              <a:defRPr/>
            </a:pPr>
            <a:r>
              <a:rPr lang="en-US" sz="3200" dirty="0">
                <a:solidFill>
                  <a:schemeClr val="tx1"/>
                </a:solidFill>
              </a:rPr>
              <a:t>The decision of breast- feeding should be made during antenatal period by the help of the obstetrician and pediatrician. </a:t>
            </a:r>
          </a:p>
          <a:p>
            <a:pPr marL="0" indent="0" algn="l" rtl="0">
              <a:buNone/>
              <a:defRPr/>
            </a:pPr>
            <a:r>
              <a:rPr lang="en-US" sz="3600" b="1" u="sng" dirty="0">
                <a:solidFill>
                  <a:schemeClr val="tx1"/>
                </a:solidFill>
              </a:rPr>
              <a:t>Breast Feeding Guidelines:</a:t>
            </a:r>
          </a:p>
          <a:p>
            <a:pPr marL="0" indent="0" algn="l" rtl="0">
              <a:buNone/>
              <a:defRPr/>
            </a:pPr>
            <a:r>
              <a:rPr lang="en-US" sz="3200" dirty="0">
                <a:solidFill>
                  <a:schemeClr val="tx1"/>
                </a:solidFill>
              </a:rPr>
              <a:t>1. Begin breast feeding as soon as possible, preferably within the first half-hour after delivery.</a:t>
            </a:r>
          </a:p>
          <a:p>
            <a:pPr marL="0" indent="0" algn="l" rtl="0">
              <a:buNone/>
              <a:defRPr/>
            </a:pPr>
            <a:r>
              <a:rPr lang="en-US" sz="3200" dirty="0">
                <a:solidFill>
                  <a:schemeClr val="tx1"/>
                </a:solidFill>
              </a:rPr>
              <a:t>2. Breast feeding should be on demand, whenever the infant is hungry, both day and night.</a:t>
            </a:r>
          </a:p>
          <a:p>
            <a:pPr marL="0" indent="0" algn="l" rtl="0">
              <a:buNone/>
              <a:defRPr/>
            </a:pPr>
            <a:r>
              <a:rPr lang="en-US" sz="3200" dirty="0">
                <a:solidFill>
                  <a:schemeClr val="tx1"/>
                </a:solidFill>
              </a:rPr>
              <a:t>3. Exclusive breast feeding through the first 6 months of life.</a:t>
            </a:r>
          </a:p>
        </p:txBody>
      </p:sp>
    </p:spTree>
    <p:extLst>
      <p:ext uri="{BB962C8B-B14F-4D97-AF65-F5344CB8AC3E}">
        <p14:creationId xmlns:p14="http://schemas.microsoft.com/office/powerpoint/2010/main" val="145019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F156-8C0B-439C-B25C-6C0E2467EC07}"/>
              </a:ext>
            </a:extLst>
          </p:cNvPr>
          <p:cNvSpPr>
            <a:spLocks noGrp="1"/>
          </p:cNvSpPr>
          <p:nvPr>
            <p:ph type="title"/>
          </p:nvPr>
        </p:nvSpPr>
        <p:spPr>
          <a:xfrm>
            <a:off x="628650" y="178513"/>
            <a:ext cx="7886700" cy="931829"/>
          </a:xfrm>
        </p:spPr>
        <p:txBody>
          <a:bodyPr>
            <a:normAutofit/>
          </a:bodyPr>
          <a:lstStyle/>
          <a:p>
            <a:r>
              <a:rPr lang="en-US" sz="4000" b="1" u="sng" dirty="0"/>
              <a:t>Breast Feeding Guidelines:</a:t>
            </a:r>
            <a:endParaRPr lang="en-US" sz="4000" dirty="0"/>
          </a:p>
        </p:txBody>
      </p:sp>
      <p:sp>
        <p:nvSpPr>
          <p:cNvPr id="3" name="Content Placeholder 2">
            <a:extLst>
              <a:ext uri="{FF2B5EF4-FFF2-40B4-BE49-F238E27FC236}">
                <a16:creationId xmlns:a16="http://schemas.microsoft.com/office/drawing/2014/main" id="{811B7E9E-DC5D-4C00-A397-BFF70A0D397E}"/>
              </a:ext>
            </a:extLst>
          </p:cNvPr>
          <p:cNvSpPr>
            <a:spLocks noGrp="1"/>
          </p:cNvSpPr>
          <p:nvPr>
            <p:ph idx="1"/>
          </p:nvPr>
        </p:nvSpPr>
        <p:spPr>
          <a:xfrm>
            <a:off x="440288" y="1222309"/>
            <a:ext cx="8263423" cy="5262465"/>
          </a:xfrm>
        </p:spPr>
        <p:txBody>
          <a:bodyPr>
            <a:normAutofit fontScale="92500" lnSpcReduction="10000"/>
          </a:bodyPr>
          <a:lstStyle/>
          <a:p>
            <a:pPr marL="0" indent="0">
              <a:buNone/>
              <a:defRPr/>
            </a:pPr>
            <a:r>
              <a:rPr lang="en-US" sz="3600" dirty="0"/>
              <a:t>4. Appropriate complementary semi-solid food should be started after 6 months of age, but the breast milk should be offered first.</a:t>
            </a:r>
          </a:p>
          <a:p>
            <a:pPr marL="0" indent="0">
              <a:buNone/>
              <a:defRPr/>
            </a:pPr>
            <a:r>
              <a:rPr lang="en-US" sz="3600" dirty="0"/>
              <a:t>5. Breast-feeding should be continued throughout the second year of life.</a:t>
            </a:r>
          </a:p>
          <a:p>
            <a:pPr marL="0" indent="0">
              <a:buNone/>
              <a:defRPr/>
            </a:pPr>
            <a:r>
              <a:rPr lang="en-US" sz="3600" dirty="0"/>
              <a:t>6. Position the infant so that its mouth covers both the nipple and areola, and latches on properly.</a:t>
            </a:r>
          </a:p>
          <a:p>
            <a:pPr marL="0" indent="0">
              <a:buNone/>
              <a:defRPr/>
            </a:pPr>
            <a:r>
              <a:rPr lang="en-US" sz="3600" dirty="0"/>
              <a:t>7. Avoid the use of bottles or pacifiers.</a:t>
            </a:r>
          </a:p>
          <a:p>
            <a:pPr marL="0" indent="0">
              <a:buNone/>
              <a:defRPr/>
            </a:pPr>
            <a:r>
              <a:rPr lang="en-US" sz="3600" dirty="0"/>
              <a:t>8. The mother’s food and fluids should meet her needs during lactation.</a:t>
            </a:r>
          </a:p>
          <a:p>
            <a:pPr marL="0" indent="0">
              <a:buNone/>
            </a:pPr>
            <a:endParaRPr lang="en-US" sz="3600" dirty="0"/>
          </a:p>
        </p:txBody>
      </p:sp>
    </p:spTree>
    <p:extLst>
      <p:ext uri="{BB962C8B-B14F-4D97-AF65-F5344CB8AC3E}">
        <p14:creationId xmlns:p14="http://schemas.microsoft.com/office/powerpoint/2010/main" val="89511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155743"/>
            <a:ext cx="6172200" cy="702469"/>
          </a:xfrm>
        </p:spPr>
        <p:txBody>
          <a:bodyPr rtlCol="0">
            <a:noAutofit/>
          </a:bodyPr>
          <a:lstStyle/>
          <a:p>
            <a:pPr algn="ctr">
              <a:defRPr/>
            </a:pPr>
            <a:br>
              <a:rPr lang="en-US" b="1" dirty="0"/>
            </a:br>
            <a:r>
              <a:rPr lang="en-US" b="1" dirty="0"/>
              <a:t>Supplementary foods</a:t>
            </a:r>
            <a:br>
              <a:rPr lang="en-US" b="1" dirty="0"/>
            </a:br>
            <a:endParaRPr lang="ar-EG" b="1" dirty="0"/>
          </a:p>
        </p:txBody>
      </p:sp>
      <p:sp>
        <p:nvSpPr>
          <p:cNvPr id="2" name="Content Placeholder 1"/>
          <p:cNvSpPr>
            <a:spLocks noGrp="1"/>
          </p:cNvSpPr>
          <p:nvPr>
            <p:ph idx="1"/>
          </p:nvPr>
        </p:nvSpPr>
        <p:spPr>
          <a:xfrm>
            <a:off x="475861" y="991250"/>
            <a:ext cx="8192278" cy="5365101"/>
          </a:xfrm>
        </p:spPr>
        <p:txBody>
          <a:bodyPr rtlCol="0">
            <a:normAutofit/>
          </a:bodyPr>
          <a:lstStyle/>
          <a:p>
            <a:pPr marL="205740" indent="-205740">
              <a:buFont typeface="Wingdings" pitchFamily="2" charset="2"/>
              <a:buChar char="Ø"/>
              <a:defRPr/>
            </a:pPr>
            <a:r>
              <a:rPr lang="en-US" sz="3200" dirty="0"/>
              <a:t> Babies can grow on breast milk alone for the first 6 months of life.</a:t>
            </a:r>
          </a:p>
          <a:p>
            <a:pPr marL="205740" indent="-205740">
              <a:buFont typeface="Wingdings" pitchFamily="2" charset="2"/>
              <a:buChar char="Ø"/>
              <a:defRPr/>
            </a:pPr>
            <a:r>
              <a:rPr lang="en-US" sz="3200" dirty="0"/>
              <a:t> After that age, breast milk alone may not be enough; other foods need to be added with continuation of breast feeding for as long as possible, preferably 24 months. </a:t>
            </a:r>
          </a:p>
          <a:p>
            <a:pPr marL="205740" indent="-205740">
              <a:buFont typeface="Wingdings" pitchFamily="2" charset="2"/>
              <a:buChar char="Ø"/>
              <a:defRPr/>
            </a:pPr>
            <a:r>
              <a:rPr lang="en-US" sz="3200" dirty="0"/>
              <a:t> Gradual foods introduction other than breast milk “weaning” is recommended. </a:t>
            </a:r>
          </a:p>
          <a:p>
            <a:pPr marL="205740" indent="-205740">
              <a:buFont typeface="Wingdings" pitchFamily="2" charset="2"/>
              <a:buChar char="Ø"/>
              <a:defRPr/>
            </a:pPr>
            <a:r>
              <a:rPr lang="en-US" sz="3200" dirty="0"/>
              <a:t> In most communities, supplementary feeding starts by semisolid prepared from (the local staple food)</a:t>
            </a:r>
          </a:p>
          <a:p>
            <a:pPr marL="0" indent="0">
              <a:buNone/>
              <a:defRPr/>
            </a:pPr>
            <a:endParaRPr lang="en-US" sz="3200" dirty="0"/>
          </a:p>
          <a:p>
            <a:pPr marL="0" indent="0">
              <a:buNone/>
              <a:defRPr/>
            </a:pPr>
            <a:endParaRPr lang="en-US" sz="3200" dirty="0"/>
          </a:p>
          <a:p>
            <a:pPr marL="0" indent="0">
              <a:buNone/>
              <a:defRPr/>
            </a:pPr>
            <a:endParaRPr lang="ar-EG" sz="32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23</a:t>
            </a:fld>
            <a:endParaRPr lang="en-GB"/>
          </a:p>
        </p:txBody>
      </p:sp>
    </p:spTree>
    <p:extLst>
      <p:ext uri="{BB962C8B-B14F-4D97-AF65-F5344CB8AC3E}">
        <p14:creationId xmlns:p14="http://schemas.microsoft.com/office/powerpoint/2010/main" val="29536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20674"/>
            <a:ext cx="7886700" cy="1325563"/>
          </a:xfrm>
        </p:spPr>
        <p:txBody>
          <a:bodyPr>
            <a:normAutofit/>
          </a:bodyPr>
          <a:lstStyle/>
          <a:p>
            <a:r>
              <a:rPr lang="en-US" b="1" dirty="0">
                <a:solidFill>
                  <a:srgbClr val="FF0000"/>
                </a:solidFill>
              </a:rPr>
              <a:t>The weaning period poses two risks:</a:t>
            </a:r>
            <a:endParaRPr lang="en-GB" dirty="0"/>
          </a:p>
        </p:txBody>
      </p:sp>
      <p:sp>
        <p:nvSpPr>
          <p:cNvPr id="2" name="Content Placeholder 1"/>
          <p:cNvSpPr>
            <a:spLocks noGrp="1"/>
          </p:cNvSpPr>
          <p:nvPr>
            <p:ph idx="1"/>
          </p:nvPr>
        </p:nvSpPr>
        <p:spPr/>
        <p:txBody>
          <a:bodyPr rtlCol="0">
            <a:normAutofit lnSpcReduction="10000"/>
          </a:bodyPr>
          <a:lstStyle/>
          <a:p>
            <a:pPr marL="0" indent="0">
              <a:buNone/>
              <a:defRPr/>
            </a:pPr>
            <a:r>
              <a:rPr lang="en-US" sz="3200" b="1" dirty="0"/>
              <a:t>o Malnutrition:  </a:t>
            </a:r>
            <a:r>
              <a:rPr lang="en-US" sz="3200" dirty="0"/>
              <a:t>it is a common problem during the weaning period as the weaning foods are usually watery, less nutritive and less energy supplying than breast milk.</a:t>
            </a:r>
          </a:p>
          <a:p>
            <a:pPr marL="0" indent="0">
              <a:buNone/>
              <a:defRPr/>
            </a:pPr>
            <a:r>
              <a:rPr lang="en-US" sz="3200" b="1" dirty="0"/>
              <a:t>o Contamination:  </a:t>
            </a:r>
            <a:r>
              <a:rPr lang="en-US" sz="3200" dirty="0"/>
              <a:t>the risk of contamination of the weaning food is high, so diarrhea is common during this period. With diarrhea parents usually starve the infant, which aggravates malnutrition. </a:t>
            </a:r>
          </a:p>
          <a:p>
            <a:pPr marL="0" indent="0">
              <a:buNone/>
              <a:defRPr/>
            </a:pPr>
            <a:r>
              <a:rPr lang="en-US" sz="3200" dirty="0"/>
              <a:t>    </a:t>
            </a:r>
          </a:p>
          <a:p>
            <a:pPr marL="0" indent="0">
              <a:buNone/>
              <a:defRPr/>
            </a:pPr>
            <a:endParaRPr lang="en-US" sz="3200" dirty="0"/>
          </a:p>
          <a:p>
            <a:pPr marL="0" indent="0">
              <a:buNone/>
              <a:defRPr/>
            </a:pPr>
            <a:endParaRPr lang="en-US" sz="3200" dirty="0"/>
          </a:p>
          <a:p>
            <a:pPr marL="0" indent="0">
              <a:buNone/>
              <a:defRPr/>
            </a:pPr>
            <a:endParaRPr lang="en-US" sz="3200" dirty="0"/>
          </a:p>
          <a:p>
            <a:pPr marL="0" indent="0">
              <a:buNone/>
              <a:defRPr/>
            </a:pPr>
            <a:endParaRPr lang="ar-EG" sz="32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24</a:t>
            </a:fld>
            <a:endParaRPr lang="en-GB"/>
          </a:p>
        </p:txBody>
      </p:sp>
    </p:spTree>
    <p:extLst>
      <p:ext uri="{BB962C8B-B14F-4D97-AF65-F5344CB8AC3E}">
        <p14:creationId xmlns:p14="http://schemas.microsoft.com/office/powerpoint/2010/main" val="211978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495" y="170898"/>
            <a:ext cx="8257009" cy="6516203"/>
          </a:xfrm>
        </p:spPr>
        <p:txBody>
          <a:bodyPr>
            <a:normAutofit fontScale="92500" lnSpcReduction="10000"/>
          </a:bodyPr>
          <a:lstStyle/>
          <a:p>
            <a:pPr marL="0" indent="0">
              <a:buNone/>
              <a:defRPr/>
            </a:pPr>
            <a:r>
              <a:rPr lang="en-US" sz="3200" dirty="0"/>
              <a:t>-To avoid such hazards; </a:t>
            </a:r>
            <a:r>
              <a:rPr lang="en-US" sz="3200" b="1" dirty="0"/>
              <a:t>the </a:t>
            </a:r>
            <a:r>
              <a:rPr lang="en-US" sz="3200" b="1" dirty="0">
                <a:solidFill>
                  <a:srgbClr val="C00000"/>
                </a:solidFill>
              </a:rPr>
              <a:t>UNICEF </a:t>
            </a:r>
            <a:r>
              <a:rPr lang="en-US" sz="3200" b="1" dirty="0"/>
              <a:t>developed the following guidelines' for safe supplementary feeding.</a:t>
            </a:r>
          </a:p>
          <a:p>
            <a:pPr marL="0" indent="0">
              <a:buNone/>
              <a:defRPr/>
            </a:pPr>
            <a:r>
              <a:rPr lang="en-US" sz="3200" dirty="0"/>
              <a:t>1. It should be started at the age of 6 months. By that age, the iron stores in the liver are depleted so the infant needs a diet rich in iron.</a:t>
            </a:r>
          </a:p>
          <a:p>
            <a:pPr marL="0" indent="0">
              <a:buNone/>
              <a:defRPr/>
            </a:pPr>
            <a:r>
              <a:rPr lang="en-US" sz="3200" dirty="0"/>
              <a:t>2. Abrupt weaning should be avoided.</a:t>
            </a:r>
          </a:p>
          <a:p>
            <a:pPr marL="0" indent="0">
              <a:buNone/>
              <a:defRPr/>
            </a:pPr>
            <a:r>
              <a:rPr lang="en-US" sz="3200" dirty="0"/>
              <a:t>3.The nutritional value of the traditional weaning foods should be improved.</a:t>
            </a:r>
          </a:p>
          <a:p>
            <a:pPr marL="0" indent="0">
              <a:buNone/>
              <a:defRPr/>
            </a:pPr>
            <a:r>
              <a:rPr lang="en-US" sz="3200" dirty="0"/>
              <a:t>4. All foods offered to the infant should be freshly prepared.</a:t>
            </a:r>
          </a:p>
          <a:p>
            <a:pPr marL="0" indent="0">
              <a:buNone/>
              <a:defRPr/>
            </a:pPr>
            <a:r>
              <a:rPr lang="en-US" sz="3200" dirty="0"/>
              <a:t>Breast- feeding should be continued until the end of the second year of life, together with supplements, as breast milk may be the only available clean source of animal protein.</a:t>
            </a:r>
          </a:p>
          <a:p>
            <a:pPr marL="0" indent="0">
              <a:buNone/>
              <a:defRPr/>
            </a:pPr>
            <a:endParaRPr lang="en-US" sz="3200" dirty="0"/>
          </a:p>
          <a:p>
            <a:endParaRPr lang="en-GB" sz="32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25</a:t>
            </a:fld>
            <a:endParaRPr lang="en-GB"/>
          </a:p>
        </p:txBody>
      </p:sp>
    </p:spTree>
    <p:extLst>
      <p:ext uri="{BB962C8B-B14F-4D97-AF65-F5344CB8AC3E}">
        <p14:creationId xmlns:p14="http://schemas.microsoft.com/office/powerpoint/2010/main" val="609091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579" y="429208"/>
            <a:ext cx="8612841" cy="5999584"/>
          </a:xfrm>
        </p:spPr>
        <p:txBody>
          <a:bodyPr rtlCol="0">
            <a:normAutofit fontScale="92500" lnSpcReduction="10000"/>
          </a:bodyPr>
          <a:lstStyle/>
          <a:p>
            <a:pPr marL="0" indent="0">
              <a:buNone/>
              <a:defRPr/>
            </a:pPr>
            <a:r>
              <a:rPr lang="en-US" sz="3600" u="sng" dirty="0">
                <a:solidFill>
                  <a:srgbClr val="FF0000"/>
                </a:solidFill>
              </a:rPr>
              <a:t>Continued guidelines for safe supplementary feeding:</a:t>
            </a:r>
          </a:p>
          <a:p>
            <a:pPr marL="514350" indent="-514350">
              <a:buFont typeface="+mj-lt"/>
              <a:buAutoNum type="arabicPeriod" startAt="6"/>
              <a:defRPr/>
            </a:pPr>
            <a:r>
              <a:rPr lang="en-US" sz="3600" dirty="0"/>
              <a:t>Cleanliness &amp; hygiene should be ensured during food preparation</a:t>
            </a:r>
          </a:p>
          <a:p>
            <a:pPr marL="385763" indent="-385763">
              <a:buFont typeface="+mj-lt"/>
              <a:buAutoNum type="arabicPeriod" startAt="6"/>
              <a:defRPr/>
            </a:pPr>
            <a:r>
              <a:rPr lang="en-US" sz="3600" dirty="0"/>
              <a:t> Only one new food is introduced at a time.</a:t>
            </a:r>
          </a:p>
          <a:p>
            <a:pPr marL="385763" indent="-385763">
              <a:buFont typeface="+mj-lt"/>
              <a:buAutoNum type="arabicPeriod" startAt="6"/>
              <a:defRPr/>
            </a:pPr>
            <a:r>
              <a:rPr lang="en-US" sz="3600" dirty="0"/>
              <a:t>Small quantities of the new food is introduced first and gradually increased. Foods are introduced by plate and spoon, which should be colored and attractive. Infant starvation during diarrhea should be avoided.</a:t>
            </a:r>
          </a:p>
          <a:p>
            <a:pPr marL="385763" indent="-385763">
              <a:buFont typeface="+mj-lt"/>
              <a:buAutoNum type="arabicPeriod" startAt="6"/>
              <a:defRPr/>
            </a:pPr>
            <a:r>
              <a:rPr lang="en-US" sz="3600" dirty="0"/>
              <a:t> With the beginning of weaning, the chances of another pregnancy are greatly increased, so an action for child spacing should be motivated.</a:t>
            </a:r>
            <a:endParaRPr lang="ar-EG" sz="3600" dirty="0"/>
          </a:p>
        </p:txBody>
      </p:sp>
      <p:sp>
        <p:nvSpPr>
          <p:cNvPr id="3" name="Slide Number Placeholder 2"/>
          <p:cNvSpPr>
            <a:spLocks noGrp="1"/>
          </p:cNvSpPr>
          <p:nvPr>
            <p:ph type="sldNum" sz="quarter" idx="12"/>
          </p:nvPr>
        </p:nvSpPr>
        <p:spPr/>
        <p:txBody>
          <a:bodyPr/>
          <a:lstStyle/>
          <a:p>
            <a:fld id="{E4CAA0D3-79D6-4FFB-AEBB-55B4DFD59A53}" type="slidenum">
              <a:rPr lang="en-GB" smtClean="0"/>
              <a:pPr/>
              <a:t>26</a:t>
            </a:fld>
            <a:endParaRPr lang="en-GB"/>
          </a:p>
        </p:txBody>
      </p:sp>
    </p:spTree>
    <p:extLst>
      <p:ext uri="{BB962C8B-B14F-4D97-AF65-F5344CB8AC3E}">
        <p14:creationId xmlns:p14="http://schemas.microsoft.com/office/powerpoint/2010/main" val="845091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4273"/>
            <a:ext cx="7886700" cy="5909453"/>
          </a:xfrm>
        </p:spPr>
        <p:txBody>
          <a:bodyPr>
            <a:noAutofit/>
          </a:bodyPr>
          <a:lstStyle/>
          <a:p>
            <a:pPr marL="0" indent="0">
              <a:buNone/>
            </a:pPr>
            <a:r>
              <a:rPr lang="en-GB" sz="4000" dirty="0"/>
              <a:t>FYI</a:t>
            </a:r>
          </a:p>
          <a:p>
            <a:r>
              <a:rPr lang="en-GB" sz="3600" dirty="0"/>
              <a:t>The brain develops more rapidly when the child first enters school than at any other age!</a:t>
            </a:r>
          </a:p>
          <a:p>
            <a:pPr marL="0" indent="0">
              <a:buNone/>
            </a:pPr>
            <a:r>
              <a:rPr lang="en-GB" sz="4000" dirty="0"/>
              <a:t>False </a:t>
            </a:r>
          </a:p>
          <a:p>
            <a:r>
              <a:rPr lang="en-GB" sz="3600" dirty="0"/>
              <a:t>The brain develops most rapidly before birth and in the first two years of life. The efforts to help the child learn at this age will benefit the child for their whole life.</a:t>
            </a:r>
          </a:p>
        </p:txBody>
      </p:sp>
    </p:spTree>
    <p:extLst>
      <p:ext uri="{BB962C8B-B14F-4D97-AF65-F5344CB8AC3E}">
        <p14:creationId xmlns:p14="http://schemas.microsoft.com/office/powerpoint/2010/main" val="26276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5605"/>
            <a:ext cx="7886700" cy="994172"/>
          </a:xfrm>
        </p:spPr>
        <p:txBody>
          <a:bodyPr/>
          <a:lstStyle/>
          <a:p>
            <a:pPr algn="ctr"/>
            <a:r>
              <a:rPr lang="en-GB" dirty="0"/>
              <a:t>Why focus on child’s health?</a:t>
            </a:r>
          </a:p>
        </p:txBody>
      </p:sp>
      <p:sp>
        <p:nvSpPr>
          <p:cNvPr id="3" name="Content Placeholder 2"/>
          <p:cNvSpPr>
            <a:spLocks noGrp="1"/>
          </p:cNvSpPr>
          <p:nvPr>
            <p:ph sz="half" idx="1"/>
          </p:nvPr>
        </p:nvSpPr>
        <p:spPr>
          <a:xfrm>
            <a:off x="238033" y="1206713"/>
            <a:ext cx="8667933" cy="5438746"/>
          </a:xfrm>
        </p:spPr>
        <p:txBody>
          <a:bodyPr>
            <a:normAutofit/>
          </a:bodyPr>
          <a:lstStyle/>
          <a:p>
            <a:pPr marL="385763" indent="-385763">
              <a:buAutoNum type="arabicPeriod"/>
            </a:pPr>
            <a:r>
              <a:rPr lang="en-GB" dirty="0"/>
              <a:t>One of the most vulnerable segments of the population.</a:t>
            </a:r>
          </a:p>
          <a:p>
            <a:pPr marL="385763" indent="-385763">
              <a:buFont typeface="Arial" panose="020B0604020202020204" pitchFamily="34" charset="0"/>
              <a:buAutoNum type="arabicPeriod"/>
            </a:pPr>
            <a:r>
              <a:rPr lang="en-GB" dirty="0"/>
              <a:t>A child is dependant on adults for their optimal development and survival. </a:t>
            </a:r>
          </a:p>
          <a:p>
            <a:pPr marL="385763" indent="-385763">
              <a:buAutoNum type="arabicPeriod"/>
            </a:pPr>
            <a:r>
              <a:rPr lang="en-GB" dirty="0"/>
              <a:t>Critical years of life:  biologic immaturity (immunity)—increased risk of infectious diseases and rapid growth and development (e.g. brain).</a:t>
            </a:r>
          </a:p>
          <a:p>
            <a:pPr marL="385763" indent="-385763">
              <a:buAutoNum type="arabicPeriod"/>
            </a:pPr>
            <a:r>
              <a:rPr lang="en-GB" dirty="0"/>
              <a:t>Majority of child deaths are preventable or/and treatable.</a:t>
            </a:r>
          </a:p>
          <a:p>
            <a:pPr marL="385763" indent="-385763">
              <a:buAutoNum type="arabicPeriod"/>
            </a:pPr>
            <a:r>
              <a:rPr lang="en-GB" dirty="0"/>
              <a:t>Childhood illness contribute substantially to the global burden of disease.</a:t>
            </a:r>
          </a:p>
          <a:p>
            <a:pPr marL="385763" indent="-385763">
              <a:buFont typeface="Arial" panose="020B0604020202020204" pitchFamily="34" charset="0"/>
              <a:buAutoNum type="arabicPeriod"/>
            </a:pPr>
            <a:r>
              <a:rPr lang="en-GB" dirty="0"/>
              <a:t>A good measure of societal progress</a:t>
            </a:r>
          </a:p>
          <a:p>
            <a:pPr marL="385763" indent="-385763">
              <a:buFont typeface="Arial" panose="020B0604020202020204" pitchFamily="34" charset="0"/>
              <a:buAutoNum type="arabicPeriod"/>
            </a:pPr>
            <a:endParaRPr lang="en-GB" dirty="0"/>
          </a:p>
          <a:p>
            <a:pPr marL="385763" indent="-385763">
              <a:buAutoNum type="arabicPeriod"/>
            </a:pPr>
            <a:endParaRPr lang="en-GB" dirty="0"/>
          </a:p>
          <a:p>
            <a:endParaRPr lang="en-GB" dirty="0"/>
          </a:p>
        </p:txBody>
      </p:sp>
      <p:sp>
        <p:nvSpPr>
          <p:cNvPr id="7" name="Slide Number Placeholder 6"/>
          <p:cNvSpPr>
            <a:spLocks noGrp="1"/>
          </p:cNvSpPr>
          <p:nvPr>
            <p:ph type="sldNum" sz="quarter" idx="12"/>
          </p:nvPr>
        </p:nvSpPr>
        <p:spPr/>
        <p:txBody>
          <a:bodyPr/>
          <a:lstStyle/>
          <a:p>
            <a:fld id="{E4CAA0D3-79D6-4FFB-AEBB-55B4DFD59A53}" type="slidenum">
              <a:rPr lang="en-GB" smtClean="0"/>
              <a:pPr/>
              <a:t>3</a:t>
            </a:fld>
            <a:endParaRPr lang="en-GB"/>
          </a:p>
        </p:txBody>
      </p:sp>
    </p:spTree>
    <p:extLst>
      <p:ext uri="{BB962C8B-B14F-4D97-AF65-F5344CB8AC3E}">
        <p14:creationId xmlns:p14="http://schemas.microsoft.com/office/powerpoint/2010/main" val="347888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FF0000"/>
                </a:solidFill>
                <a:latin typeface="+mn-lt"/>
              </a:rPr>
              <a:t>Scope of the Problem</a:t>
            </a:r>
          </a:p>
        </p:txBody>
      </p:sp>
      <p:sp>
        <p:nvSpPr>
          <p:cNvPr id="3" name="Content Placeholder 2"/>
          <p:cNvSpPr>
            <a:spLocks noGrp="1"/>
          </p:cNvSpPr>
          <p:nvPr>
            <p:ph idx="1"/>
          </p:nvPr>
        </p:nvSpPr>
        <p:spPr>
          <a:xfrm>
            <a:off x="524435" y="1690689"/>
            <a:ext cx="8095130" cy="4802185"/>
          </a:xfrm>
        </p:spPr>
        <p:txBody>
          <a:bodyPr>
            <a:normAutofit lnSpcReduction="10000"/>
          </a:bodyPr>
          <a:lstStyle/>
          <a:p>
            <a:pPr fontAlgn="base"/>
            <a:r>
              <a:rPr lang="en-GB" sz="3600" dirty="0"/>
              <a:t>An estimated 6.2 million children and young adolescents under age 15 died, mostly from preventable causes (2018). </a:t>
            </a:r>
          </a:p>
          <a:p>
            <a:pPr fontAlgn="base"/>
            <a:r>
              <a:rPr lang="en-GB" sz="3600" dirty="0"/>
              <a:t>the highest risk of death is during the neonatal period (the first 28 days of life).</a:t>
            </a:r>
          </a:p>
          <a:p>
            <a:pPr fontAlgn="base"/>
            <a:r>
              <a:rPr lang="en-GB" sz="3600" dirty="0"/>
              <a:t>1 in 26 children died before reaching age five in 2018, compared to 1 in 11 in 1990.</a:t>
            </a:r>
          </a:p>
          <a:p>
            <a:pPr marL="0" indent="0" fontAlgn="base">
              <a:buNone/>
            </a:pPr>
            <a:r>
              <a:rPr lang="en-GB" sz="3600" dirty="0"/>
              <a:t>                                                                                                           UN report.</a:t>
            </a:r>
          </a:p>
          <a:p>
            <a:pPr marL="0" indent="0" fontAlgn="base">
              <a:buNone/>
            </a:pPr>
            <a:endParaRPr lang="en-GB" sz="36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4</a:t>
            </a:fld>
            <a:endParaRPr lang="en-GB"/>
          </a:p>
        </p:txBody>
      </p:sp>
    </p:spTree>
    <p:extLst>
      <p:ext uri="{BB962C8B-B14F-4D97-AF65-F5344CB8AC3E}">
        <p14:creationId xmlns:p14="http://schemas.microsoft.com/office/powerpoint/2010/main" val="330142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9918"/>
            <a:ext cx="7886700" cy="1325563"/>
          </a:xfrm>
        </p:spPr>
        <p:txBody>
          <a:bodyPr/>
          <a:lstStyle/>
          <a:p>
            <a:pPr algn="ctr"/>
            <a:r>
              <a:rPr lang="en-GB" b="1" dirty="0"/>
              <a:t>Child Mortality indicators</a:t>
            </a:r>
          </a:p>
        </p:txBody>
      </p:sp>
      <p:sp>
        <p:nvSpPr>
          <p:cNvPr id="3" name="Content Placeholder 2"/>
          <p:cNvSpPr>
            <a:spLocks noGrp="1"/>
          </p:cNvSpPr>
          <p:nvPr>
            <p:ph idx="1"/>
          </p:nvPr>
        </p:nvSpPr>
        <p:spPr>
          <a:xfrm>
            <a:off x="628650" y="1622556"/>
            <a:ext cx="7886700" cy="4888981"/>
          </a:xfrm>
        </p:spPr>
        <p:txBody>
          <a:bodyPr>
            <a:normAutofit/>
          </a:bodyPr>
          <a:lstStyle/>
          <a:p>
            <a:pPr>
              <a:spcAft>
                <a:spcPts val="1200"/>
              </a:spcAft>
            </a:pPr>
            <a:r>
              <a:rPr lang="en-GB" sz="3200" b="1" dirty="0"/>
              <a:t>Under-five mortality rate U5MR</a:t>
            </a:r>
            <a:r>
              <a:rPr lang="en-GB" sz="3200" dirty="0"/>
              <a:t> - Probability of dying between birth and exactly five years of age expressed per 1,000 live births.</a:t>
            </a:r>
          </a:p>
          <a:p>
            <a:pPr>
              <a:spcAft>
                <a:spcPts val="1200"/>
              </a:spcAft>
            </a:pPr>
            <a:r>
              <a:rPr lang="en-GB" sz="3200" b="1" dirty="0"/>
              <a:t>Infant mortality rate IMR</a:t>
            </a:r>
            <a:r>
              <a:rPr lang="en-GB" sz="3200" dirty="0"/>
              <a:t> - Probability of dying between birth and exactly one year of age expressed per 1,000 live births</a:t>
            </a:r>
          </a:p>
          <a:p>
            <a:pPr>
              <a:spcAft>
                <a:spcPts val="1200"/>
              </a:spcAft>
            </a:pPr>
            <a:r>
              <a:rPr lang="en-GB" sz="3200" b="1" dirty="0"/>
              <a:t>Neonatal mortality rate NMR</a:t>
            </a:r>
            <a:r>
              <a:rPr lang="en-GB" sz="3200" dirty="0"/>
              <a:t>: Probability of dying during the first 28 days of life, expressed per 1,000 live births.</a:t>
            </a:r>
          </a:p>
        </p:txBody>
      </p:sp>
      <p:sp>
        <p:nvSpPr>
          <p:cNvPr id="4" name="Slide Number Placeholder 3"/>
          <p:cNvSpPr>
            <a:spLocks noGrp="1"/>
          </p:cNvSpPr>
          <p:nvPr>
            <p:ph type="sldNum" sz="quarter" idx="12"/>
          </p:nvPr>
        </p:nvSpPr>
        <p:spPr/>
        <p:txBody>
          <a:bodyPr/>
          <a:lstStyle/>
          <a:p>
            <a:fld id="{E4CAA0D3-79D6-4FFB-AEBB-55B4DFD59A53}" type="slidenum">
              <a:rPr lang="en-GB" smtClean="0"/>
              <a:pPr/>
              <a:t>5</a:t>
            </a:fld>
            <a:endParaRPr lang="en-GB"/>
          </a:p>
        </p:txBody>
      </p:sp>
    </p:spTree>
    <p:extLst>
      <p:ext uri="{BB962C8B-B14F-4D97-AF65-F5344CB8AC3E}">
        <p14:creationId xmlns:p14="http://schemas.microsoft.com/office/powerpoint/2010/main" val="110939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Causes of death</a:t>
            </a:r>
          </a:p>
        </p:txBody>
      </p:sp>
      <p:sp>
        <p:nvSpPr>
          <p:cNvPr id="3" name="Content Placeholder 2"/>
          <p:cNvSpPr>
            <a:spLocks noGrp="1"/>
          </p:cNvSpPr>
          <p:nvPr>
            <p:ph idx="1"/>
          </p:nvPr>
        </p:nvSpPr>
        <p:spPr/>
        <p:txBody>
          <a:bodyPr>
            <a:normAutofit/>
          </a:bodyPr>
          <a:lstStyle/>
          <a:p>
            <a:r>
              <a:rPr lang="en-GB" sz="3200" dirty="0"/>
              <a:t>Differ by age group </a:t>
            </a:r>
          </a:p>
          <a:p>
            <a:r>
              <a:rPr lang="en-GB" sz="3200" dirty="0"/>
              <a:t>Common problems that occur beyond the neonatal period tend to be more easily addressed by public health strategies while neonatal problems may require more clinical based interventions.</a:t>
            </a:r>
          </a:p>
          <a:p>
            <a:r>
              <a:rPr lang="en-GB" sz="3200" dirty="0"/>
              <a:t>Most interventions aimed at decreasing neonatal mortality are linked to prenatal and maternal care interventions.</a:t>
            </a:r>
          </a:p>
          <a:p>
            <a:pPr marL="0" indent="0">
              <a:buNone/>
            </a:pPr>
            <a:endParaRPr lang="en-GB" sz="3200" dirty="0"/>
          </a:p>
        </p:txBody>
      </p:sp>
      <p:sp>
        <p:nvSpPr>
          <p:cNvPr id="4" name="Slide Number Placeholder 3"/>
          <p:cNvSpPr>
            <a:spLocks noGrp="1"/>
          </p:cNvSpPr>
          <p:nvPr>
            <p:ph type="sldNum" sz="quarter" idx="12"/>
          </p:nvPr>
        </p:nvSpPr>
        <p:spPr/>
        <p:txBody>
          <a:bodyPr/>
          <a:lstStyle/>
          <a:p>
            <a:fld id="{E4CAA0D3-79D6-4FFB-AEBB-55B4DFD59A53}" type="slidenum">
              <a:rPr lang="en-GB" smtClean="0"/>
              <a:pPr/>
              <a:t>6</a:t>
            </a:fld>
            <a:endParaRPr lang="en-GB"/>
          </a:p>
        </p:txBody>
      </p:sp>
    </p:spTree>
    <p:extLst>
      <p:ext uri="{BB962C8B-B14F-4D97-AF65-F5344CB8AC3E}">
        <p14:creationId xmlns:p14="http://schemas.microsoft.com/office/powerpoint/2010/main" val="426413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312" y="560086"/>
            <a:ext cx="8831375" cy="4823677"/>
          </a:xfrm>
        </p:spPr>
        <p:txBody>
          <a:bodyPr>
            <a:normAutofit/>
          </a:bodyPr>
          <a:lstStyle/>
          <a:p>
            <a:r>
              <a:rPr lang="en-GB" sz="3600" dirty="0"/>
              <a:t>There is an inequitable distribution of child deaths; 99% of childhood deaths occur in Low and Middle Income Countries </a:t>
            </a:r>
          </a:p>
          <a:p>
            <a:r>
              <a:rPr lang="en-GB" sz="3600" dirty="0"/>
              <a:t>93% of all childhood deaths occur in Asia (42%) and Africa (51%). </a:t>
            </a:r>
          </a:p>
          <a:p>
            <a:r>
              <a:rPr lang="en-GB" sz="3600" dirty="0"/>
              <a:t>The under‐5 mortality rate in Sub‐Saharan Africa is &gt;10 fold that of the rate in industrialized countries.</a:t>
            </a:r>
          </a:p>
        </p:txBody>
      </p:sp>
      <p:sp>
        <p:nvSpPr>
          <p:cNvPr id="4" name="Slide Number Placeholder 3"/>
          <p:cNvSpPr>
            <a:spLocks noGrp="1"/>
          </p:cNvSpPr>
          <p:nvPr>
            <p:ph type="sldNum" sz="quarter" idx="12"/>
          </p:nvPr>
        </p:nvSpPr>
        <p:spPr/>
        <p:txBody>
          <a:bodyPr/>
          <a:lstStyle/>
          <a:p>
            <a:fld id="{E4CAA0D3-79D6-4FFB-AEBB-55B4DFD59A53}" type="slidenum">
              <a:rPr lang="en-GB" smtClean="0"/>
              <a:pPr/>
              <a:t>7</a:t>
            </a:fld>
            <a:endParaRPr lang="en-GB"/>
          </a:p>
        </p:txBody>
      </p:sp>
      <p:pic>
        <p:nvPicPr>
          <p:cNvPr id="5" name="Picture 4"/>
          <p:cNvPicPr>
            <a:picLocks noChangeAspect="1"/>
          </p:cNvPicPr>
          <p:nvPr/>
        </p:nvPicPr>
        <p:blipFill>
          <a:blip r:embed="rId2"/>
          <a:stretch>
            <a:fillRect/>
          </a:stretch>
        </p:blipFill>
        <p:spPr>
          <a:xfrm>
            <a:off x="3369163" y="5180920"/>
            <a:ext cx="2952731" cy="1540556"/>
          </a:xfrm>
          <a:prstGeom prst="rect">
            <a:avLst/>
          </a:prstGeom>
        </p:spPr>
      </p:pic>
    </p:spTree>
    <p:extLst>
      <p:ext uri="{BB962C8B-B14F-4D97-AF65-F5344CB8AC3E}">
        <p14:creationId xmlns:p14="http://schemas.microsoft.com/office/powerpoint/2010/main" val="1153213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73814"/>
          </a:xfrm>
        </p:spPr>
        <p:txBody>
          <a:bodyPr/>
          <a:lstStyle/>
          <a:p>
            <a:pPr algn="l"/>
            <a:r>
              <a:rPr lang="en-GB" dirty="0"/>
              <a:t>In general,</a:t>
            </a:r>
          </a:p>
        </p:txBody>
      </p:sp>
      <p:sp>
        <p:nvSpPr>
          <p:cNvPr id="3" name="Content Placeholder 2"/>
          <p:cNvSpPr>
            <a:spLocks noGrp="1"/>
          </p:cNvSpPr>
          <p:nvPr>
            <p:ph idx="1"/>
          </p:nvPr>
        </p:nvSpPr>
        <p:spPr>
          <a:xfrm>
            <a:off x="195943" y="1310337"/>
            <a:ext cx="8752114" cy="5547662"/>
          </a:xfrm>
        </p:spPr>
        <p:txBody>
          <a:bodyPr>
            <a:normAutofit lnSpcReduction="10000"/>
          </a:bodyPr>
          <a:lstStyle/>
          <a:p>
            <a:r>
              <a:rPr lang="en-GB" sz="3200" dirty="0"/>
              <a:t>Leading causes of death in children under-5 years are:</a:t>
            </a:r>
          </a:p>
          <a:p>
            <a:pPr marL="385763" indent="-385763">
              <a:buAutoNum type="arabicPeriod"/>
            </a:pPr>
            <a:r>
              <a:rPr lang="en-GB" sz="3200" dirty="0"/>
              <a:t>preterm birth complications,</a:t>
            </a:r>
          </a:p>
          <a:p>
            <a:pPr marL="385763" indent="-385763">
              <a:buAutoNum type="arabicPeriod"/>
            </a:pPr>
            <a:r>
              <a:rPr lang="en-GB" sz="3200" dirty="0"/>
              <a:t>pneumonia,</a:t>
            </a:r>
          </a:p>
          <a:p>
            <a:pPr marL="385763" indent="-385763">
              <a:buAutoNum type="arabicPeriod"/>
            </a:pPr>
            <a:r>
              <a:rPr lang="en-GB" sz="3200" dirty="0" err="1"/>
              <a:t>Intrapartum</a:t>
            </a:r>
            <a:r>
              <a:rPr lang="en-GB" sz="3200" dirty="0"/>
              <a:t> related events ( birth asphyxia), </a:t>
            </a:r>
          </a:p>
          <a:p>
            <a:pPr marL="385763" indent="-385763">
              <a:buAutoNum type="arabicPeriod"/>
            </a:pPr>
            <a:r>
              <a:rPr lang="en-GB" sz="3200" dirty="0"/>
              <a:t>congenital anomalies, </a:t>
            </a:r>
          </a:p>
          <a:p>
            <a:pPr marL="385763" indent="-385763">
              <a:buAutoNum type="arabicPeriod"/>
            </a:pPr>
            <a:r>
              <a:rPr lang="en-GB" sz="3200" dirty="0"/>
              <a:t>diarrhoea </a:t>
            </a:r>
          </a:p>
          <a:p>
            <a:pPr marL="385763" indent="-385763">
              <a:buAutoNum type="arabicPeriod"/>
            </a:pPr>
            <a:r>
              <a:rPr lang="en-GB" sz="3200" dirty="0"/>
              <a:t>Neonatal sepsis and malaria. </a:t>
            </a:r>
          </a:p>
          <a:p>
            <a:pPr marL="0" indent="0">
              <a:buNone/>
            </a:pPr>
            <a:r>
              <a:rPr lang="en-GB" sz="3200" dirty="0"/>
              <a:t>*Injuries play a more prominent role in the deaths of older children.</a:t>
            </a:r>
          </a:p>
          <a:p>
            <a:pPr marL="0" indent="0" algn="r">
              <a:buNone/>
            </a:pPr>
            <a:r>
              <a:rPr lang="en-GB" sz="3200" dirty="0"/>
              <a:t>(WHO, 2018)</a:t>
            </a:r>
          </a:p>
        </p:txBody>
      </p:sp>
      <p:sp>
        <p:nvSpPr>
          <p:cNvPr id="5" name="Slide Number Placeholder 4"/>
          <p:cNvSpPr>
            <a:spLocks noGrp="1"/>
          </p:cNvSpPr>
          <p:nvPr>
            <p:ph type="sldNum" sz="quarter" idx="12"/>
          </p:nvPr>
        </p:nvSpPr>
        <p:spPr/>
        <p:txBody>
          <a:bodyPr/>
          <a:lstStyle/>
          <a:p>
            <a:fld id="{E4CAA0D3-79D6-4FFB-AEBB-55B4DFD59A53}" type="slidenum">
              <a:rPr lang="en-GB" smtClean="0"/>
              <a:pPr/>
              <a:t>8</a:t>
            </a:fld>
            <a:endParaRPr lang="en-GB"/>
          </a:p>
        </p:txBody>
      </p:sp>
    </p:spTree>
    <p:extLst>
      <p:ext uri="{BB962C8B-B14F-4D97-AF65-F5344CB8AC3E}">
        <p14:creationId xmlns:p14="http://schemas.microsoft.com/office/powerpoint/2010/main" val="242070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596"/>
            <a:ext cx="9144000" cy="1026367"/>
          </a:xfrm>
        </p:spPr>
        <p:txBody>
          <a:bodyPr>
            <a:normAutofit/>
          </a:bodyPr>
          <a:lstStyle/>
          <a:p>
            <a:pPr algn="ctr"/>
            <a:r>
              <a:rPr lang="en-GB" sz="4200" b="1" dirty="0"/>
              <a:t>Factors that Affect the Health of Children</a:t>
            </a:r>
          </a:p>
        </p:txBody>
      </p:sp>
      <p:sp>
        <p:nvSpPr>
          <p:cNvPr id="3" name="Content Placeholder 2"/>
          <p:cNvSpPr>
            <a:spLocks noGrp="1"/>
          </p:cNvSpPr>
          <p:nvPr>
            <p:ph idx="1"/>
          </p:nvPr>
        </p:nvSpPr>
        <p:spPr>
          <a:xfrm>
            <a:off x="209938" y="1212979"/>
            <a:ext cx="8724123" cy="5645021"/>
          </a:xfrm>
        </p:spPr>
        <p:txBody>
          <a:bodyPr>
            <a:normAutofit lnSpcReduction="10000"/>
          </a:bodyPr>
          <a:lstStyle/>
          <a:p>
            <a:pPr>
              <a:buFont typeface="Wingdings" panose="05000000000000000000" pitchFamily="2" charset="2"/>
              <a:buChar char="§"/>
            </a:pPr>
            <a:r>
              <a:rPr lang="en-GB" sz="3200" dirty="0"/>
              <a:t>Poverty</a:t>
            </a:r>
          </a:p>
          <a:p>
            <a:pPr>
              <a:buFont typeface="Wingdings" panose="05000000000000000000" pitchFamily="2" charset="2"/>
              <a:buChar char="§"/>
            </a:pPr>
            <a:r>
              <a:rPr lang="en-GB" sz="3200" dirty="0"/>
              <a:t>Poor and inadequate nutrition </a:t>
            </a:r>
          </a:p>
          <a:p>
            <a:pPr>
              <a:buFont typeface="Wingdings" panose="05000000000000000000" pitchFamily="2" charset="2"/>
              <a:buChar char="§"/>
            </a:pPr>
            <a:r>
              <a:rPr lang="en-GB" sz="3200" dirty="0"/>
              <a:t>Inequality/Relative Poverty </a:t>
            </a:r>
          </a:p>
          <a:p>
            <a:pPr>
              <a:buFont typeface="Wingdings" panose="05000000000000000000" pitchFamily="2" charset="2"/>
              <a:buChar char="§"/>
            </a:pPr>
            <a:r>
              <a:rPr lang="en-GB" sz="3200" dirty="0"/>
              <a:t>Lack of access to care and Inadequate health services (PHC)</a:t>
            </a:r>
          </a:p>
          <a:p>
            <a:pPr>
              <a:buFont typeface="Wingdings" panose="05000000000000000000" pitchFamily="2" charset="2"/>
              <a:buChar char="§"/>
            </a:pPr>
            <a:r>
              <a:rPr lang="en-GB" sz="3200" dirty="0"/>
              <a:t>Lack of maternal education </a:t>
            </a:r>
          </a:p>
          <a:p>
            <a:pPr>
              <a:buFont typeface="Wingdings" panose="05000000000000000000" pitchFamily="2" charset="2"/>
              <a:buChar char="§"/>
            </a:pPr>
            <a:r>
              <a:rPr lang="en-GB" sz="3200" dirty="0"/>
              <a:t>Conflict/War/Disaster </a:t>
            </a:r>
          </a:p>
          <a:p>
            <a:pPr>
              <a:buFont typeface="Wingdings" panose="05000000000000000000" pitchFamily="2" charset="2"/>
              <a:buChar char="§"/>
            </a:pPr>
            <a:r>
              <a:rPr lang="en-GB" sz="3200" dirty="0"/>
              <a:t>Lack of safe and adequate water supply and Poor sanitation</a:t>
            </a:r>
          </a:p>
          <a:p>
            <a:pPr>
              <a:buFont typeface="Wingdings" panose="05000000000000000000" pitchFamily="2" charset="2"/>
              <a:buChar char="§"/>
            </a:pPr>
            <a:r>
              <a:rPr lang="en-GB" sz="3200" dirty="0"/>
              <a:t>High fertility rate</a:t>
            </a:r>
          </a:p>
          <a:p>
            <a:pPr>
              <a:buFont typeface="Wingdings" panose="05000000000000000000" pitchFamily="2" charset="2"/>
              <a:buChar char="§"/>
            </a:pPr>
            <a:r>
              <a:rPr lang="en-GB" sz="3200" dirty="0"/>
              <a:t>Poor maternal health services</a:t>
            </a:r>
          </a:p>
          <a:p>
            <a:pPr marL="0" indent="0">
              <a:buNone/>
            </a:pPr>
            <a:endParaRPr lang="en-GB" sz="3200" dirty="0"/>
          </a:p>
        </p:txBody>
      </p:sp>
    </p:spTree>
    <p:extLst>
      <p:ext uri="{BB962C8B-B14F-4D97-AF65-F5344CB8AC3E}">
        <p14:creationId xmlns:p14="http://schemas.microsoft.com/office/powerpoint/2010/main" val="7982000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1728</Words>
  <Application>Microsoft Office PowerPoint</Application>
  <PresentationFormat>On-screen Show (4:3)</PresentationFormat>
  <Paragraphs>164</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Symbol</vt:lpstr>
      <vt:lpstr>Wingdings</vt:lpstr>
      <vt:lpstr>Office Theme</vt:lpstr>
      <vt:lpstr>Child’s Healthcare</vt:lpstr>
      <vt:lpstr>Definitions:</vt:lpstr>
      <vt:lpstr>Why focus on child’s health?</vt:lpstr>
      <vt:lpstr>Scope of the Problem</vt:lpstr>
      <vt:lpstr>Child Mortality indicators</vt:lpstr>
      <vt:lpstr>Causes of death</vt:lpstr>
      <vt:lpstr>PowerPoint Presentation</vt:lpstr>
      <vt:lpstr>In general,</vt:lpstr>
      <vt:lpstr>Factors that Affect the Health of Children</vt:lpstr>
      <vt:lpstr>Morbidity</vt:lpstr>
      <vt:lpstr>PowerPoint Presentation</vt:lpstr>
      <vt:lpstr> Health Services </vt:lpstr>
      <vt:lpstr>PowerPoint Presentation</vt:lpstr>
      <vt:lpstr>Immunization</vt:lpstr>
      <vt:lpstr>Health check up</vt:lpstr>
      <vt:lpstr>PowerPoint Presentation</vt:lpstr>
      <vt:lpstr>Newborn Screening Program in Jordan</vt:lpstr>
      <vt:lpstr>PowerPoint Presentation</vt:lpstr>
      <vt:lpstr>Health education</vt:lpstr>
      <vt:lpstr>Nutritional education</vt:lpstr>
      <vt:lpstr>Initiation and Maintenance of Breast feeding</vt:lpstr>
      <vt:lpstr>Breast Feeding Guidelines:</vt:lpstr>
      <vt:lpstr> Supplementary foods </vt:lpstr>
      <vt:lpstr>The weaning period poses two risks:</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Child’s Health</dc:title>
  <dc:creator>israa rawashdeh</dc:creator>
  <cp:lastModifiedBy>mahmoud barakat</cp:lastModifiedBy>
  <cp:revision>48</cp:revision>
  <dcterms:created xsi:type="dcterms:W3CDTF">2019-10-28T10:51:09Z</dcterms:created>
  <dcterms:modified xsi:type="dcterms:W3CDTF">2019-11-13T20:05:18Z</dcterms:modified>
</cp:coreProperties>
</file>