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350" r:id="rId2"/>
    <p:sldId id="347" r:id="rId3"/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269" r:id="rId20"/>
    <p:sldId id="273" r:id="rId21"/>
    <p:sldId id="275" r:id="rId22"/>
    <p:sldId id="276" r:id="rId23"/>
    <p:sldId id="278" r:id="rId24"/>
    <p:sldId id="280" r:id="rId25"/>
    <p:sldId id="279" r:id="rId26"/>
    <p:sldId id="349" r:id="rId27"/>
    <p:sldId id="291" r:id="rId28"/>
    <p:sldId id="287" r:id="rId29"/>
    <p:sldId id="288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9529F-9599-4A0F-8DAA-FA727B8CBA9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44BC5-EC52-4F43-BA44-6FF73B29CB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9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70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60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 B-lactamase producing bacteria are found in chronically infected adenoids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Chronically colonized/infected adenoids can contribute to chronic ear/sinus infections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Biofilms are prominent in adenoids of children with chronic sinusitis.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Biofilims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94.4% (sinusitis-related adenoids) vs 1.9% (hypertrophy-only adenoids)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Adenoidectomy regardless of adenoid size can improve the signs and symptoms of rhinosinusitis and middle ear effusions in children &gt; 3 years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50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Mixed conclusions about the relationship.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Longer total anterior face height.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Downward and backward displacement of the mandible and tongue.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Hypoplasic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maxilla.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Mouth breathing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Observational studies describe improvement following adenoidectomy.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87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1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3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44BC5-EC52-4F43-BA44-6FF73B29CB7E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" y="101600"/>
            <a:ext cx="10515600" cy="113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10" y="1439545"/>
            <a:ext cx="11436985" cy="479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9E07B-FF17-4689-841D-6FD7F1D9CE1E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D9002-9066-404B-A0C4-D997552802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charset="0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charset="0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779" y="244058"/>
            <a:ext cx="9144000" cy="2387600"/>
          </a:xfrm>
        </p:spPr>
        <p:txBody>
          <a:bodyPr/>
          <a:lstStyle/>
          <a:p>
            <a:r>
              <a:rPr lang="en-US" dirty="0" smtClean="0"/>
              <a:t>Tonsils and adenoids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Done by : Ayman Qtemat </a:t>
            </a:r>
          </a:p>
          <a:p>
            <a:r>
              <a:rPr lang="en-US" sz="3200" dirty="0" smtClean="0"/>
              <a:t>                          Baker AL Manasyeh</a:t>
            </a:r>
          </a:p>
          <a:p>
            <a:r>
              <a:rPr lang="en-US" sz="3200" dirty="0" smtClean="0"/>
              <a:t>                   Ruba AL Dwairi</a:t>
            </a:r>
          </a:p>
          <a:p>
            <a:r>
              <a:rPr lang="en-US" sz="3200" dirty="0" smtClean="0"/>
              <a:t>Supervised by : Dr. </a:t>
            </a:r>
            <a:r>
              <a:rPr lang="en-US" sz="3200" dirty="0"/>
              <a:t>H</a:t>
            </a:r>
            <a:r>
              <a:rPr lang="en-US" sz="3200" dirty="0" smtClean="0"/>
              <a:t>ani alhamaideh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787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" y="360218"/>
            <a:ext cx="10183091" cy="61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273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838199" y="484909"/>
            <a:ext cx="10868891" cy="5692054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u="sng" dirty="0" smtClean="0"/>
              <a:t>Acute follicular tonsillitis</a:t>
            </a:r>
          </a:p>
          <a:p>
            <a:endParaRPr lang="en-US" dirty="0"/>
          </a:p>
          <a:p>
            <a:r>
              <a:rPr lang="en-US" dirty="0" smtClean="0"/>
              <a:t>Palatine tonsil</a:t>
            </a:r>
          </a:p>
          <a:p>
            <a:r>
              <a:rPr lang="en-US" dirty="0" smtClean="0"/>
              <a:t>Any age (common in children)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Organisms:</a:t>
            </a:r>
          </a:p>
          <a:p>
            <a:pPr marL="0" indent="0">
              <a:buNone/>
            </a:pPr>
            <a:r>
              <a:rPr lang="en-US" dirty="0" smtClean="0"/>
              <a:t>-Group A beta hemolytic strept (GABHS)</a:t>
            </a:r>
          </a:p>
          <a:p>
            <a:pPr marL="0" indent="0">
              <a:buNone/>
            </a:pPr>
            <a:r>
              <a:rPr lang="en-US" dirty="0" smtClean="0"/>
              <a:t>-Strept pneumonia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H.influenz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76596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678874" y="415636"/>
            <a:ext cx="10806544" cy="6082146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Symptoms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1)FAHM   (fever 39-40,anorexia,headache,maliase)</a:t>
            </a:r>
          </a:p>
          <a:p>
            <a:pPr marL="0" indent="0">
              <a:buNone/>
            </a:pPr>
            <a:r>
              <a:rPr lang="en-US" dirty="0" smtClean="0"/>
              <a:t>2)Earache</a:t>
            </a:r>
          </a:p>
          <a:p>
            <a:pPr marL="0" indent="0">
              <a:buNone/>
            </a:pPr>
            <a:r>
              <a:rPr lang="en-US" dirty="0" smtClean="0"/>
              <a:t>3)Dysphagia</a:t>
            </a:r>
          </a:p>
          <a:p>
            <a:pPr marL="0" indent="0">
              <a:buNone/>
            </a:pPr>
            <a:r>
              <a:rPr lang="en-US" dirty="0" smtClean="0"/>
              <a:t>4)</a:t>
            </a:r>
            <a:r>
              <a:rPr lang="en-US" dirty="0" err="1" smtClean="0"/>
              <a:t>Sorethroat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21" y="3396529"/>
            <a:ext cx="7754215" cy="317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671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678873" y="387926"/>
            <a:ext cx="10820399" cy="6109855"/>
          </a:xfrm>
        </p:spPr>
        <p:txBody>
          <a:bodyPr/>
          <a:lstStyle/>
          <a:p>
            <a:r>
              <a:rPr lang="en-US" b="1" u="sng" dirty="0" smtClean="0"/>
              <a:t>Sings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arabicParenR"/>
            </a:pPr>
            <a:r>
              <a:rPr lang="en-US" dirty="0" smtClean="0"/>
              <a:t>High fever</a:t>
            </a:r>
          </a:p>
          <a:p>
            <a:pPr marL="514350" indent="-514350">
              <a:buAutoNum type="arabicParenR"/>
            </a:pPr>
            <a:r>
              <a:rPr lang="en-US" dirty="0" smtClean="0"/>
              <a:t>Tachycardia</a:t>
            </a:r>
          </a:p>
          <a:p>
            <a:pPr marL="514350" indent="-514350">
              <a:buAutoNum type="arabicParenR"/>
            </a:pPr>
            <a:r>
              <a:rPr lang="en-US" dirty="0" smtClean="0"/>
              <a:t>Hot dry skin</a:t>
            </a:r>
          </a:p>
          <a:p>
            <a:pPr marL="514350" indent="-514350">
              <a:buAutoNum type="arabicParenR"/>
            </a:pPr>
            <a:r>
              <a:rPr lang="en-US" dirty="0" smtClean="0"/>
              <a:t>Tonsils are red swollen and coverd by false membrane</a:t>
            </a:r>
          </a:p>
          <a:p>
            <a:pPr marL="514350" indent="-514350">
              <a:buAutoNum type="arabicParenR"/>
            </a:pPr>
            <a:r>
              <a:rPr lang="en-US" dirty="0" smtClean="0"/>
              <a:t>Cervical LN enlarged and tender</a:t>
            </a:r>
          </a:p>
          <a:p>
            <a:pPr marL="514350" indent="-514350">
              <a:buAutoNum type="arabicParenR"/>
            </a:pPr>
            <a:endParaRPr lang="en-US" dirty="0"/>
          </a:p>
          <a:p>
            <a:pPr marL="514350" indent="-514350">
              <a:buAutoNum type="arabicParenR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46" y="4005263"/>
            <a:ext cx="4127789" cy="25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78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25" t="18492" r="57799" b="38501"/>
          <a:stretch>
            <a:fillRect/>
          </a:stretch>
        </p:blipFill>
        <p:spPr>
          <a:xfrm>
            <a:off x="6235888" y="1665026"/>
            <a:ext cx="5091754" cy="3398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65" t="15506" r="57351" b="34917"/>
          <a:stretch>
            <a:fillRect/>
          </a:stretch>
        </p:blipFill>
        <p:spPr>
          <a:xfrm>
            <a:off x="1187354" y="1665026"/>
            <a:ext cx="4667535" cy="33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03"/>
    </mc:Choice>
    <mc:Fallback xmlns="">
      <p:transition spd="slow" advTm="6130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6582" y="471055"/>
            <a:ext cx="10778836" cy="5929745"/>
          </a:xfrm>
        </p:spPr>
        <p:txBody>
          <a:bodyPr/>
          <a:lstStyle/>
          <a:p>
            <a:pPr algn="l"/>
            <a:r>
              <a:rPr lang="en-US" b="1" u="sng" dirty="0" smtClean="0"/>
              <a:t>Complication</a:t>
            </a:r>
            <a:r>
              <a:rPr lang="en-US" dirty="0" smtClean="0"/>
              <a:t>:</a:t>
            </a:r>
          </a:p>
          <a:p>
            <a:pPr algn="l"/>
            <a:endParaRPr lang="en-US" dirty="0"/>
          </a:p>
          <a:p>
            <a:pPr marL="342900" indent="-342900" algn="l">
              <a:buFontTx/>
              <a:buChar char="-"/>
            </a:pPr>
            <a:r>
              <a:rPr lang="en-US" dirty="0" smtClean="0"/>
              <a:t>Abscess</a:t>
            </a:r>
          </a:p>
          <a:p>
            <a:pPr algn="l"/>
            <a:r>
              <a:rPr lang="en-US" dirty="0" smtClean="0"/>
              <a:t>  peritonsillar      parapharyngeal      retropharyngeal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-Acute OM</a:t>
            </a:r>
          </a:p>
          <a:p>
            <a:pPr algn="l"/>
            <a:r>
              <a:rPr lang="en-US" dirty="0" smtClean="0"/>
              <a:t>-Acute post strept GN (nephrogenic GABHS)</a:t>
            </a:r>
          </a:p>
          <a:p>
            <a:pPr algn="l"/>
            <a:r>
              <a:rPr lang="en-US" dirty="0" smtClean="0"/>
              <a:t>-Rh fever (nephrogenic GABHS)</a:t>
            </a:r>
          </a:p>
          <a:p>
            <a:pPr algn="l"/>
            <a:r>
              <a:rPr lang="en-US" dirty="0" smtClean="0"/>
              <a:t>-Chronic tonsillitis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Tx</a:t>
            </a:r>
            <a:r>
              <a:rPr lang="en-US" dirty="0"/>
              <a:t>:</a:t>
            </a:r>
            <a:endParaRPr lang="en-US" dirty="0" smtClean="0"/>
          </a:p>
          <a:p>
            <a:pPr algn="l"/>
            <a:r>
              <a:rPr lang="en-US" dirty="0" smtClean="0"/>
              <a:t>Bed rest,fluid,soft diet</a:t>
            </a:r>
          </a:p>
          <a:p>
            <a:pPr algn="l"/>
            <a:r>
              <a:rPr lang="en-US" dirty="0" smtClean="0"/>
              <a:t>Antibiotic,Analgesic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5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415636"/>
            <a:ext cx="11436985" cy="6179128"/>
          </a:xfrm>
        </p:spPr>
        <p:txBody>
          <a:bodyPr/>
          <a:lstStyle/>
          <a:p>
            <a:pPr algn="ctr"/>
            <a:r>
              <a:rPr lang="en-US" sz="4000" dirty="0" smtClean="0"/>
              <a:t>Peritonsillar abscess (Quinsy)</a:t>
            </a:r>
          </a:p>
          <a:p>
            <a:pPr marL="0" indent="0">
              <a:buNone/>
            </a:pPr>
            <a:r>
              <a:rPr lang="en-US" dirty="0" smtClean="0"/>
              <a:t>-suppuration between capsule of tonsil and Superior constrictor muscle</a:t>
            </a:r>
          </a:p>
          <a:p>
            <a:pPr marL="0" indent="0">
              <a:buNone/>
            </a:pPr>
            <a:r>
              <a:rPr lang="en-US" dirty="0" smtClean="0"/>
              <a:t>-may follow acute follicular tonsillitis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sz="3600" b="1" u="sng" dirty="0" smtClean="0"/>
              <a:t>symptoms:</a:t>
            </a:r>
          </a:p>
          <a:p>
            <a:pPr marL="0" indent="0">
              <a:buNone/>
            </a:pPr>
            <a:r>
              <a:rPr lang="en-US" dirty="0" smtClean="0"/>
              <a:t>General:FAHM</a:t>
            </a:r>
          </a:p>
          <a:p>
            <a:pPr marL="0" indent="0">
              <a:buNone/>
            </a:pPr>
            <a:r>
              <a:rPr lang="en-US" dirty="0" smtClean="0"/>
              <a:t>Local:</a:t>
            </a:r>
          </a:p>
          <a:p>
            <a:pPr marL="0" indent="0">
              <a:buNone/>
            </a:pPr>
            <a:r>
              <a:rPr lang="en-US" dirty="0" smtClean="0"/>
              <a:t>1)</a:t>
            </a:r>
            <a:r>
              <a:rPr lang="en-US" dirty="0" err="1" smtClean="0"/>
              <a:t>Sorethroat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2)Odynophagia</a:t>
            </a:r>
          </a:p>
          <a:p>
            <a:pPr marL="0" indent="0">
              <a:buNone/>
            </a:pPr>
            <a:r>
              <a:rPr lang="en-US" dirty="0" smtClean="0"/>
              <a:t>3)</a:t>
            </a:r>
            <a:r>
              <a:rPr lang="en-US" dirty="0" err="1" smtClean="0"/>
              <a:t>Trismus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4)Torticollis</a:t>
            </a:r>
          </a:p>
          <a:p>
            <a:pPr marL="0" indent="0">
              <a:buNone/>
            </a:pPr>
            <a:r>
              <a:rPr lang="en-US" dirty="0" smtClean="0"/>
              <a:t>5)Hot potato voice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1" y="1999818"/>
            <a:ext cx="4918364" cy="271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648691" y="4308764"/>
            <a:ext cx="1676400" cy="872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102" y="4717970"/>
            <a:ext cx="2838450" cy="201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911927" y="5638800"/>
            <a:ext cx="1413164" cy="179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40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304800"/>
            <a:ext cx="11436985" cy="5925185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 smtClean="0"/>
              <a:t>Sings</a:t>
            </a:r>
          </a:p>
          <a:p>
            <a:pPr marL="0" indent="0">
              <a:buNone/>
            </a:pPr>
            <a:r>
              <a:rPr lang="en-US" sz="3600" dirty="0" smtClean="0"/>
              <a:t>General:</a:t>
            </a:r>
          </a:p>
          <a:p>
            <a:pPr marL="0" indent="0">
              <a:buNone/>
            </a:pPr>
            <a:r>
              <a:rPr lang="en-US" dirty="0" smtClean="0"/>
              <a:t>1)High fever </a:t>
            </a:r>
          </a:p>
          <a:p>
            <a:pPr marL="0" indent="0">
              <a:buNone/>
            </a:pPr>
            <a:r>
              <a:rPr lang="en-US" dirty="0" smtClean="0"/>
              <a:t>2)Rapid pulse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 smtClean="0"/>
              <a:t>Local:</a:t>
            </a:r>
          </a:p>
          <a:p>
            <a:pPr marL="0" indent="0">
              <a:buNone/>
            </a:pPr>
            <a:r>
              <a:rPr lang="en-US" dirty="0" smtClean="0"/>
              <a:t>Soft palate: Unilateral swelling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Uvula: Swelling and deviation ?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Tonsil: Displaced downward and medially</a:t>
            </a:r>
          </a:p>
          <a:p>
            <a:pPr marL="0" indent="0">
              <a:buNone/>
            </a:pPr>
            <a:r>
              <a:rPr lang="en-US" dirty="0"/>
              <a:t>Cervical LN enlarged and tender</a:t>
            </a:r>
          </a:p>
          <a:p>
            <a:pPr marL="0" indent="0">
              <a:buNone/>
            </a:pPr>
            <a:r>
              <a:rPr lang="en-US" dirty="0" smtClean="0"/>
              <a:t>Fetor oris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4000" dirty="0" smtClean="0"/>
          </a:p>
          <a:p>
            <a:pPr algn="ctr"/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72" y="1233054"/>
            <a:ext cx="5862205" cy="492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183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415636"/>
            <a:ext cx="11436985" cy="5814349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 smtClean="0"/>
              <a:t>Complication</a:t>
            </a:r>
          </a:p>
          <a:p>
            <a:pPr marL="0" indent="0">
              <a:buNone/>
            </a:pPr>
            <a:r>
              <a:rPr lang="en-US" dirty="0" smtClean="0"/>
              <a:t>Rupture and inhalation</a:t>
            </a:r>
          </a:p>
          <a:p>
            <a:pPr marL="0" indent="0">
              <a:buNone/>
            </a:pPr>
            <a:r>
              <a:rPr lang="en-US" dirty="0" smtClean="0"/>
              <a:t>Spread of infection: parapharyngeal abscess , AOM , Laryngitis and bronchopneumonia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b="1" u="sng" dirty="0" smtClean="0"/>
              <a:t>Tx</a:t>
            </a:r>
          </a:p>
          <a:p>
            <a:pPr marL="0" indent="0">
              <a:buNone/>
            </a:pPr>
            <a:r>
              <a:rPr lang="en-US" dirty="0" smtClean="0"/>
              <a:t>Antibiotic</a:t>
            </a:r>
          </a:p>
          <a:p>
            <a:pPr marL="0" indent="0">
              <a:buNone/>
            </a:pPr>
            <a:r>
              <a:rPr lang="en-US" dirty="0" smtClean="0"/>
              <a:t>Analgesic</a:t>
            </a:r>
          </a:p>
          <a:p>
            <a:pPr marL="0" indent="0">
              <a:buNone/>
            </a:pPr>
            <a:r>
              <a:rPr lang="en-US" dirty="0" smtClean="0"/>
              <a:t>Fluid</a:t>
            </a:r>
          </a:p>
          <a:p>
            <a:pPr marL="0" indent="0">
              <a:buNone/>
            </a:pPr>
            <a:r>
              <a:rPr lang="en-US" dirty="0" smtClean="0"/>
              <a:t>Bed rest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-Surgical : drainage of pus </a:t>
            </a:r>
          </a:p>
          <a:p>
            <a:pPr marL="0" indent="0">
              <a:buNone/>
            </a:pPr>
            <a:r>
              <a:rPr lang="en-US" dirty="0" smtClean="0"/>
              <a:t>After one month tonsillectomy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35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" y="101600"/>
            <a:ext cx="5397500" cy="1133475"/>
          </a:xfrm>
        </p:spPr>
        <p:txBody>
          <a:bodyPr/>
          <a:lstStyle/>
          <a:p>
            <a:r>
              <a:rPr lang="en-US" b="1" dirty="0"/>
              <a:t>Chronic tonsillitis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847" y="1033780"/>
            <a:ext cx="7623175" cy="4790440"/>
          </a:xfrm>
        </p:spPr>
        <p:txBody>
          <a:bodyPr>
            <a:normAutofit/>
          </a:bodyPr>
          <a:lstStyle/>
          <a:p>
            <a:r>
              <a:rPr lang="en-US" dirty="0"/>
              <a:t>The physician should consider the diagnosis of chronic tonsillitis when the patient has a </a:t>
            </a:r>
            <a:r>
              <a:rPr lang="en-US" b="1" dirty="0"/>
              <a:t>sore throat or pain with swallowing </a:t>
            </a:r>
            <a:r>
              <a:rPr lang="en-US" dirty="0"/>
              <a:t>that last </a:t>
            </a:r>
            <a:r>
              <a:rPr lang="en-US" b="1" dirty="0"/>
              <a:t>longer than 4 weeks</a:t>
            </a:r>
            <a:r>
              <a:rPr lang="en-US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18" t="44292" r="61269" b="40248"/>
          <a:stretch>
            <a:fillRect/>
          </a:stretch>
        </p:blipFill>
        <p:spPr>
          <a:xfrm>
            <a:off x="8182610" y="389255"/>
            <a:ext cx="4009390" cy="318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97" t="39398" r="66418" b="37108"/>
          <a:stretch>
            <a:fillRect/>
          </a:stretch>
        </p:blipFill>
        <p:spPr>
          <a:xfrm>
            <a:off x="4286885" y="2111375"/>
            <a:ext cx="3895725" cy="263525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232410" y="2271395"/>
            <a:ext cx="3756025" cy="298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charset="0"/>
              <a:buChar char="§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charset="0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Associated symptoms include </a:t>
            </a:r>
          </a:p>
          <a:p>
            <a:pPr lvl="1"/>
            <a:r>
              <a:rPr lang="en-US" dirty="0"/>
              <a:t>tonsillitis</a:t>
            </a:r>
          </a:p>
          <a:p>
            <a:pPr lvl="1"/>
            <a:r>
              <a:rPr lang="en-US" dirty="0"/>
              <a:t>halitosis</a:t>
            </a:r>
          </a:p>
          <a:p>
            <a:pPr lvl="1"/>
            <a:r>
              <a:rPr lang="en-US" dirty="0"/>
              <a:t>excessive tonsillar debris</a:t>
            </a:r>
          </a:p>
          <a:p>
            <a:pPr lvl="1"/>
            <a:r>
              <a:rPr lang="en-US" dirty="0"/>
              <a:t>Peritonsillar erythema</a:t>
            </a:r>
          </a:p>
          <a:p>
            <a:pPr lvl="1"/>
            <a:r>
              <a:rPr lang="en-US" dirty="0"/>
              <a:t>persistent tender cervical lymphadenopathy.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10" y="3573379"/>
            <a:ext cx="4009390" cy="2895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8"/>
    </mc:Choice>
    <mc:Fallback xmlns="">
      <p:transition spd="slow" advTm="3022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Tonsils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Obstructive tonsillar hyperplasia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998621"/>
            <a:ext cx="11678853" cy="5508090"/>
          </a:xfrm>
        </p:spPr>
        <p:txBody>
          <a:bodyPr>
            <a:normAutofit/>
          </a:bodyPr>
          <a:lstStyle/>
          <a:p>
            <a:r>
              <a:rPr lang="en-US" dirty="0"/>
              <a:t>general symptoms </a:t>
            </a:r>
          </a:p>
          <a:p>
            <a:pPr lvl="1"/>
            <a:r>
              <a:rPr lang="en-US" dirty="0"/>
              <a:t>loud snoring</a:t>
            </a:r>
          </a:p>
          <a:p>
            <a:pPr lvl="1"/>
            <a:r>
              <a:rPr lang="en-US" dirty="0"/>
              <a:t>dysphagia</a:t>
            </a:r>
          </a:p>
          <a:p>
            <a:pPr lvl="1"/>
            <a:r>
              <a:rPr lang="en-US" dirty="0"/>
              <a:t>voice changes. 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2400" dirty="0"/>
              <a:t>• </a:t>
            </a:r>
            <a:r>
              <a:rPr lang="en-US" dirty="0"/>
              <a:t>May cause obstructive sleep-disordered breathing (oSDB</a:t>
            </a:r>
            <a:r>
              <a:rPr lang="en-US" dirty="0" smtClean="0"/>
              <a:t>)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dirty="0" smtClean="0"/>
              <a:t>    in some condition will refer patient to polysomnography (PSG) before surgery.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•</a:t>
            </a:r>
            <a:r>
              <a:rPr lang="en-US" dirty="0" smtClean="0"/>
              <a:t> In </a:t>
            </a:r>
            <a:r>
              <a:rPr lang="en-US" b="1" dirty="0"/>
              <a:t>adults</a:t>
            </a:r>
            <a:r>
              <a:rPr lang="en-US" dirty="0"/>
              <a:t>, </a:t>
            </a:r>
            <a:r>
              <a:rPr lang="en-US" b="1" dirty="0"/>
              <a:t>excessive daytime sleepiness </a:t>
            </a:r>
            <a:r>
              <a:rPr lang="en-US" dirty="0"/>
              <a:t>is the most common presenting symptom of OSA. </a:t>
            </a:r>
          </a:p>
          <a:p>
            <a:r>
              <a:rPr lang="en-US" dirty="0"/>
              <a:t>In </a:t>
            </a:r>
            <a:r>
              <a:rPr lang="en-US" b="1" dirty="0"/>
              <a:t>children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snoring is the most common presenting symptom </a:t>
            </a:r>
          </a:p>
          <a:p>
            <a:pPr lvl="1"/>
            <a:r>
              <a:rPr lang="en-US" dirty="0">
                <a:sym typeface="+mn-ea"/>
              </a:rPr>
              <a:t>Nocturnal enuresis</a:t>
            </a:r>
          </a:p>
          <a:p>
            <a:pPr lvl="1"/>
            <a:r>
              <a:rPr lang="en-US" dirty="0"/>
              <a:t>Lower mental activity ,decreased attention span </a:t>
            </a:r>
            <a:r>
              <a:rPr lang="en-US" dirty="0">
                <a:sym typeface="+mn-ea"/>
              </a:rPr>
              <a:t>and </a:t>
            </a:r>
            <a:r>
              <a:rPr lang="en-US" dirty="0"/>
              <a:t> poor </a:t>
            </a:r>
            <a:r>
              <a:rPr lang="en-US" dirty="0" smtClean="0"/>
              <a:t>school performance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042" y="101600"/>
            <a:ext cx="4743066" cy="2917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7"/>
    </mc:Choice>
    <mc:Fallback xmlns="">
      <p:transition spd="slow" advTm="3108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presentation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episode of tonsillitis had to have one or more of the following: </a:t>
            </a:r>
          </a:p>
          <a:p>
            <a:pPr lvl="1"/>
            <a:r>
              <a:rPr lang="en-US" dirty="0"/>
              <a:t>oral temperature of at least 38.C</a:t>
            </a:r>
          </a:p>
          <a:p>
            <a:pPr lvl="1"/>
            <a:r>
              <a:rPr lang="en-US" dirty="0"/>
              <a:t>Enlarged (&gt;2cm) </a:t>
            </a:r>
          </a:p>
          <a:p>
            <a:pPr lvl="1"/>
            <a:r>
              <a:rPr lang="en-US" dirty="0"/>
              <a:t>tender cervical adenopathy</a:t>
            </a:r>
          </a:p>
          <a:p>
            <a:pPr lvl="1"/>
            <a:r>
              <a:rPr lang="en-US" dirty="0"/>
              <a:t>tonsillar or pharyngeal exudate</a:t>
            </a:r>
          </a:p>
          <a:p>
            <a:pPr lvl="1"/>
            <a:r>
              <a:rPr lang="en-US" dirty="0"/>
              <a:t>positive culture for GABHS. </a:t>
            </a:r>
          </a:p>
          <a:p>
            <a:r>
              <a:rPr lang="en-US" dirty="0"/>
              <a:t>Attention should be made to symptoms of </a:t>
            </a:r>
            <a:r>
              <a:rPr lang="en-US" b="1" dirty="0"/>
              <a:t>failure to thrive </a:t>
            </a:r>
            <a:r>
              <a:rPr lang="en-US" dirty="0"/>
              <a:t>and </a:t>
            </a:r>
            <a:r>
              <a:rPr lang="en-US" b="1" dirty="0"/>
              <a:t>cor pulmonale </a:t>
            </a:r>
            <a:r>
              <a:rPr lang="en-US" dirty="0"/>
              <a:t>from </a:t>
            </a:r>
            <a:r>
              <a:rPr lang="en-US" b="1" dirty="0"/>
              <a:t>chronic tonsillar hypertrophy</a:t>
            </a:r>
            <a:r>
              <a:rPr lang="en-US" dirty="0"/>
              <a:t>. </a:t>
            </a:r>
          </a:p>
          <a:p>
            <a:r>
              <a:rPr lang="en-US" b="1" dirty="0"/>
              <a:t>Complications of GABHS </a:t>
            </a:r>
            <a:r>
              <a:rPr lang="en-US" dirty="0"/>
              <a:t>such </a:t>
            </a:r>
            <a:r>
              <a:rPr lang="en-US" b="1" dirty="0"/>
              <a:t>as post streptococcal glomerulonephritis </a:t>
            </a:r>
            <a:r>
              <a:rPr lang="en-US" dirty="0"/>
              <a:t>and </a:t>
            </a:r>
            <a:r>
              <a:rPr lang="en-US" b="1" dirty="0"/>
              <a:t>rheumatic fever</a:t>
            </a:r>
            <a:r>
              <a:rPr lang="en-US" dirty="0"/>
              <a:t> should be considered.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98"/>
    </mc:Choice>
    <mc:Fallback xmlns="">
      <p:transition spd="slow" advTm="3749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size of the tonsils </a:t>
            </a:r>
            <a:r>
              <a:rPr lang="en-US" dirty="0"/>
              <a:t>should be documented. The following grading system was developed </a:t>
            </a:r>
            <a:r>
              <a:rPr lang="en-US" b="1" dirty="0"/>
              <a:t>by Brodsky </a:t>
            </a:r>
            <a:r>
              <a:rPr lang="en-US" dirty="0"/>
              <a:t>et al. using the ratio of the </a:t>
            </a:r>
            <a:r>
              <a:rPr lang="en-US" b="1" dirty="0"/>
              <a:t>width of the tonsils to the width of the oropharynx </a:t>
            </a:r>
            <a:r>
              <a:rPr lang="en-US" dirty="0"/>
              <a:t>(next slide)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surface of the tonsils </a:t>
            </a:r>
            <a:r>
              <a:rPr lang="en-US" dirty="0"/>
              <a:t>should be examined for </a:t>
            </a:r>
            <a:r>
              <a:rPr lang="en-US" b="1" dirty="0"/>
              <a:t>erythema or exudate</a:t>
            </a:r>
            <a:r>
              <a:rPr lang="en-US" dirty="0"/>
              <a:t>.</a:t>
            </a:r>
          </a:p>
          <a:p>
            <a:r>
              <a:rPr lang="en-US" dirty="0"/>
              <a:t>Patients should be examined for </a:t>
            </a:r>
            <a:r>
              <a:rPr lang="en-US" b="1" dirty="0"/>
              <a:t>craniofacial</a:t>
            </a:r>
            <a:r>
              <a:rPr lang="en-US" dirty="0"/>
              <a:t>, </a:t>
            </a:r>
            <a:r>
              <a:rPr lang="en-US" b="1" dirty="0"/>
              <a:t>neuromuscular, or CNS anomalies </a:t>
            </a:r>
            <a:r>
              <a:rPr lang="en-US" dirty="0"/>
              <a:t>as these conditions put patients at greater risk for </a:t>
            </a:r>
            <a:r>
              <a:rPr lang="en-US" b="1" dirty="0"/>
              <a:t>airway obstruction </a:t>
            </a:r>
            <a:r>
              <a:rPr lang="en-US" dirty="0"/>
              <a:t>and </a:t>
            </a:r>
            <a:r>
              <a:rPr lang="en-US" b="1" dirty="0"/>
              <a:t>postoperative complications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3"/>
    </mc:Choice>
    <mc:Fallback xmlns="">
      <p:transition spd="slow" advTm="4664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75" y="133350"/>
            <a:ext cx="3931920" cy="739775"/>
          </a:xfrm>
        </p:spPr>
        <p:txBody>
          <a:bodyPr/>
          <a:lstStyle/>
          <a:p>
            <a:r>
              <a:rPr lang="en-US"/>
              <a:t>Tonsil Grades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89915" y="1011555"/>
            <a:ext cx="10622915" cy="3811905"/>
          </a:xfrm>
        </p:spPr>
        <p:txBody>
          <a:bodyPr>
            <a:normAutofit/>
          </a:bodyPr>
          <a:lstStyle/>
          <a:p>
            <a:pPr marL="0" lvl="1"/>
            <a:r>
              <a:rPr lang="en-US" sz="2400" dirty="0">
                <a:sym typeface="+mn-ea"/>
              </a:rPr>
              <a:t>the Tonsils are graded by the percentage they Occupy of the lateral dimension of the oropharynx</a:t>
            </a:r>
          </a:p>
          <a:p>
            <a:pPr marL="0" lvl="1"/>
            <a:r>
              <a:rPr lang="en-US" sz="2400" b="1" dirty="0">
                <a:sym typeface="+mn-ea"/>
              </a:rPr>
              <a:t>0</a:t>
            </a:r>
            <a:r>
              <a:rPr lang="en-US" sz="2400" dirty="0">
                <a:sym typeface="+mn-ea"/>
              </a:rPr>
              <a:t> — Tonsils are </a:t>
            </a:r>
            <a:r>
              <a:rPr lang="en-US" sz="2400" b="1" dirty="0">
                <a:sym typeface="+mn-ea"/>
              </a:rPr>
              <a:t>entirely within the tonsillar pillar</a:t>
            </a:r>
            <a:r>
              <a:rPr lang="en-US" sz="2400" dirty="0">
                <a:sym typeface="+mn-ea"/>
              </a:rPr>
              <a:t>(removed by surgery)</a:t>
            </a:r>
          </a:p>
          <a:p>
            <a:pPr marL="0" lvl="1"/>
            <a:r>
              <a:rPr lang="en-US" sz="2400" b="1" dirty="0">
                <a:sym typeface="+mn-ea"/>
              </a:rPr>
              <a:t>1+ </a:t>
            </a:r>
            <a:r>
              <a:rPr lang="en-US" sz="2400" dirty="0">
                <a:sym typeface="+mn-ea"/>
              </a:rPr>
              <a:t>— Occupy </a:t>
            </a:r>
            <a:r>
              <a:rPr lang="en-US" sz="2400" b="1" dirty="0">
                <a:sym typeface="+mn-ea"/>
              </a:rPr>
              <a:t>less than 25 percent</a:t>
            </a:r>
            <a:r>
              <a:rPr lang="en-US" sz="2400" dirty="0">
                <a:sym typeface="+mn-ea"/>
              </a:rPr>
              <a:t> </a:t>
            </a:r>
          </a:p>
          <a:p>
            <a:pPr marL="0" lvl="1"/>
            <a:r>
              <a:rPr lang="en-US" sz="2400" b="1" dirty="0">
                <a:sym typeface="+mn-ea"/>
              </a:rPr>
              <a:t>2+</a:t>
            </a:r>
            <a:r>
              <a:rPr lang="en-US" sz="2400" dirty="0">
                <a:sym typeface="+mn-ea"/>
              </a:rPr>
              <a:t> — Occupy </a:t>
            </a:r>
            <a:r>
              <a:rPr lang="en-US" sz="2400" b="1" dirty="0">
                <a:sym typeface="+mn-ea"/>
              </a:rPr>
              <a:t>26 to 50 percent</a:t>
            </a:r>
            <a:r>
              <a:rPr lang="en-US" sz="2400" dirty="0">
                <a:sym typeface="+mn-ea"/>
              </a:rPr>
              <a:t> </a:t>
            </a:r>
          </a:p>
          <a:p>
            <a:pPr marL="0" lvl="1"/>
            <a:r>
              <a:rPr lang="en-US" sz="2400" b="1" dirty="0">
                <a:sym typeface="+mn-ea"/>
              </a:rPr>
              <a:t>3+ </a:t>
            </a:r>
            <a:r>
              <a:rPr lang="en-US" sz="2400" dirty="0">
                <a:sym typeface="+mn-ea"/>
              </a:rPr>
              <a:t>— Occupy </a:t>
            </a:r>
            <a:r>
              <a:rPr lang="en-US" sz="2400" b="1" dirty="0">
                <a:sym typeface="+mn-ea"/>
              </a:rPr>
              <a:t>51 to 75 percent</a:t>
            </a:r>
          </a:p>
          <a:p>
            <a:pPr marL="0" lvl="1"/>
            <a:r>
              <a:rPr lang="en-US" sz="2400" b="1" dirty="0">
                <a:sym typeface="+mn-ea"/>
              </a:rPr>
              <a:t>4+</a:t>
            </a:r>
            <a:r>
              <a:rPr lang="en-US" sz="2400" dirty="0">
                <a:sym typeface="+mn-ea"/>
              </a:rPr>
              <a:t> — Occupy </a:t>
            </a:r>
            <a:r>
              <a:rPr lang="en-US" sz="2400" b="1" dirty="0">
                <a:sym typeface="+mn-ea"/>
              </a:rPr>
              <a:t>more than 75 percent</a:t>
            </a:r>
            <a:r>
              <a:rPr lang="en-US" sz="2400" dirty="0">
                <a:sym typeface="+mn-ea"/>
              </a:rPr>
              <a:t> (Kissing tonsils)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508" t="51406" r="36042" b="28797"/>
          <a:stretch>
            <a:fillRect/>
          </a:stretch>
        </p:blipFill>
        <p:spPr>
          <a:xfrm>
            <a:off x="2148840" y="4025900"/>
            <a:ext cx="7505700" cy="2425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"/>
    </mc:Choice>
    <mc:Fallback xmlns="">
      <p:transition spd="slow" advTm="415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Management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Brodsky reports that </a:t>
            </a:r>
            <a:r>
              <a:rPr lang="en-US" b="1" dirty="0"/>
              <a:t>adenotonsillar hyperplasia</a:t>
            </a:r>
            <a:r>
              <a:rPr lang="en-US" dirty="0"/>
              <a:t> may respond to one month of antibiotics </a:t>
            </a:r>
            <a:r>
              <a:rPr lang="en-US" dirty="0">
                <a:solidFill>
                  <a:srgbClr val="FF0000"/>
                </a:solidFill>
              </a:rPr>
              <a:t>(Augmentin, clindamycin).</a:t>
            </a:r>
          </a:p>
          <a:p>
            <a:r>
              <a:rPr lang="en-US" dirty="0">
                <a:solidFill>
                  <a:srgbClr val="FF0000"/>
                </a:solidFill>
              </a:rPr>
              <a:t>Penicillin</a:t>
            </a:r>
            <a:r>
              <a:rPr lang="en-US" dirty="0"/>
              <a:t> is still the 1st line agent </a:t>
            </a:r>
            <a:r>
              <a:rPr lang="en-US" b="1" dirty="0"/>
              <a:t>for acute adenotonsillitis</a:t>
            </a:r>
            <a:r>
              <a:rPr lang="en-US" dirty="0"/>
              <a:t>, and in the face of a negative throat culture for GABHS, should still be used if clinical suspicion is high.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4"/>
    </mc:Choice>
    <mc:Fallback xmlns="">
      <p:transition spd="slow" advTm="3534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ym typeface="+mn-ea"/>
              </a:rPr>
              <a:t>INDICATIONS FOR POLYSOMNOGRAPHY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1291590"/>
            <a:ext cx="11436985" cy="4790440"/>
          </a:xfrm>
        </p:spPr>
        <p:txBody>
          <a:bodyPr>
            <a:normAutofit/>
          </a:bodyPr>
          <a:lstStyle/>
          <a:p>
            <a:r>
              <a:rPr lang="en-US" dirty="0"/>
              <a:t>Before performing tonsillectomy, the clinician should refer children with obstructive sleep-disordered breathing (oSDB) for polysomnography (PSG) if they are </a:t>
            </a:r>
          </a:p>
          <a:p>
            <a:pPr lvl="1"/>
            <a:r>
              <a:rPr lang="en-US" sz="2200" dirty="0"/>
              <a:t>&lt;2 years of age</a:t>
            </a:r>
          </a:p>
          <a:p>
            <a:pPr lvl="1"/>
            <a:r>
              <a:rPr lang="en-US" sz="2200" dirty="0">
                <a:sym typeface="+mn-ea"/>
              </a:rPr>
              <a:t>Exhibit any of the following :</a:t>
            </a:r>
            <a:endParaRPr lang="en-US" sz="2200" dirty="0"/>
          </a:p>
          <a:p>
            <a:pPr lvl="2"/>
            <a:r>
              <a:rPr lang="en-US" sz="2200" dirty="0"/>
              <a:t>Obese</a:t>
            </a:r>
          </a:p>
          <a:p>
            <a:pPr lvl="2"/>
            <a:r>
              <a:rPr lang="en-US" sz="2200" dirty="0"/>
              <a:t>Down syndrome</a:t>
            </a:r>
          </a:p>
          <a:p>
            <a:pPr lvl="2"/>
            <a:r>
              <a:rPr lang="en-US" sz="2200" dirty="0"/>
              <a:t>Craniofacial abnormalities</a:t>
            </a:r>
          </a:p>
          <a:p>
            <a:pPr lvl="2"/>
            <a:r>
              <a:rPr lang="en-US" sz="2200" dirty="0"/>
              <a:t>Neuromuscular disorders</a:t>
            </a:r>
          </a:p>
          <a:p>
            <a:pPr lvl="2"/>
            <a:r>
              <a:rPr lang="en-US" sz="2200" dirty="0"/>
              <a:t>Sickle cell disease</a:t>
            </a:r>
          </a:p>
          <a:p>
            <a:pPr lvl="2"/>
            <a:r>
              <a:rPr lang="en-US" sz="2200" dirty="0"/>
              <a:t>Mucopolysaccharidoses.</a:t>
            </a:r>
          </a:p>
          <a:p>
            <a:pPr marL="914400" lvl="2" indent="0">
              <a:buNone/>
            </a:pPr>
            <a:endParaRPr lang="en-US" sz="2200" dirty="0" smtClean="0"/>
          </a:p>
          <a:p>
            <a:pPr marL="914400" lvl="2" indent="0">
              <a:buNone/>
            </a:pPr>
            <a:endParaRPr lang="en-US" sz="2200" dirty="0"/>
          </a:p>
          <a:p>
            <a:pPr marL="914400" lvl="2" indent="0">
              <a:buNone/>
            </a:pPr>
            <a:r>
              <a:rPr lang="en-US" dirty="0"/>
              <a:t>PSG records the </a:t>
            </a:r>
            <a:r>
              <a:rPr lang="en-US" dirty="0">
                <a:solidFill>
                  <a:srgbClr val="FF0000"/>
                </a:solidFill>
              </a:rPr>
              <a:t>oxygen level </a:t>
            </a:r>
            <a:r>
              <a:rPr lang="en-US" dirty="0"/>
              <a:t>in your blood, </a:t>
            </a:r>
            <a:r>
              <a:rPr lang="en-US" dirty="0">
                <a:solidFill>
                  <a:srgbClr val="FF0000"/>
                </a:solidFill>
              </a:rPr>
              <a:t>heart rate and </a:t>
            </a:r>
            <a:r>
              <a:rPr lang="en-US" dirty="0" smtClean="0">
                <a:solidFill>
                  <a:srgbClr val="FF0000"/>
                </a:solidFill>
              </a:rPr>
              <a:t>breathing </a:t>
            </a:r>
            <a:r>
              <a:rPr lang="en-US" dirty="0"/>
              <a:t>during the study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547" y="2208412"/>
            <a:ext cx="6110547" cy="2956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"/>
    </mc:Choice>
    <mc:Fallback xmlns="">
      <p:transition spd="slow" advTm="181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Indications of tonsillectomy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7842" y="1825625"/>
            <a:ext cx="4555958" cy="4351338"/>
          </a:xfrm>
        </p:spPr>
        <p:txBody>
          <a:bodyPr/>
          <a:lstStyle/>
          <a:p>
            <a:pPr algn="ctr"/>
            <a:r>
              <a:rPr lang="en-US" sz="2600" b="1" dirty="0"/>
              <a:t>Relative indications: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• </a:t>
            </a:r>
            <a:r>
              <a:rPr lang="en-US" sz="2600" dirty="0"/>
              <a:t>Second peritonsillar abscess</a:t>
            </a:r>
          </a:p>
          <a:p>
            <a:pPr marL="0" indent="0">
              <a:buNone/>
            </a:pPr>
            <a:r>
              <a:rPr lang="en-US" sz="2600" dirty="0"/>
              <a:t>• Febrile convulsions</a:t>
            </a:r>
          </a:p>
          <a:p>
            <a:pPr marL="0" indent="0">
              <a:buNone/>
            </a:pPr>
            <a:r>
              <a:rPr lang="en-US" sz="2600" dirty="0"/>
              <a:t>• Halitosis</a:t>
            </a:r>
          </a:p>
          <a:p>
            <a:pPr marL="0" indent="0">
              <a:buNone/>
            </a:pPr>
            <a:r>
              <a:rPr lang="en-US" sz="2600" dirty="0"/>
              <a:t>• dysphagia</a:t>
            </a:r>
          </a:p>
          <a:p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96253" y="1825625"/>
            <a:ext cx="6328610" cy="4351338"/>
          </a:xfrm>
        </p:spPr>
        <p:txBody>
          <a:bodyPr>
            <a:normAutofit/>
          </a:bodyPr>
          <a:lstStyle/>
          <a:p>
            <a:pPr algn="ctr"/>
            <a:r>
              <a:rPr lang="en-US" sz="2500" b="1" dirty="0"/>
              <a:t>Absolute: </a:t>
            </a:r>
          </a:p>
          <a:p>
            <a:pPr marL="0" indent="0">
              <a:buNone/>
            </a:pPr>
            <a:r>
              <a:rPr lang="en-US" sz="2500" dirty="0" smtClean="0"/>
              <a:t>• </a:t>
            </a:r>
            <a:r>
              <a:rPr lang="en-US" sz="2500" dirty="0"/>
              <a:t>Recurrent infection </a:t>
            </a:r>
          </a:p>
          <a:p>
            <a:pPr>
              <a:buNone/>
            </a:pPr>
            <a:r>
              <a:rPr lang="en-US" sz="2500" dirty="0"/>
              <a:t>7  episodes in  the  previous  year</a:t>
            </a:r>
          </a:p>
          <a:p>
            <a:pPr>
              <a:buNone/>
            </a:pPr>
            <a:r>
              <a:rPr lang="en-US" sz="2500" dirty="0"/>
              <a:t>5  episodes  in  each  of  the  2  previous  years</a:t>
            </a:r>
          </a:p>
          <a:p>
            <a:pPr marL="0" indent="0">
              <a:buNone/>
            </a:pPr>
            <a:r>
              <a:rPr lang="en-US" sz="2500" dirty="0"/>
              <a:t>3  episodes  in  each  of  the  previous  3  year </a:t>
            </a:r>
          </a:p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• </a:t>
            </a:r>
            <a:r>
              <a:rPr lang="en-US" sz="2500" dirty="0"/>
              <a:t>Suspected malignancy (asymmetric tonsils)</a:t>
            </a:r>
          </a:p>
          <a:p>
            <a:pPr marL="0" indent="0">
              <a:buNone/>
            </a:pPr>
            <a:r>
              <a:rPr lang="en-US" sz="2500" dirty="0"/>
              <a:t>• Airway Obstruction OSA</a:t>
            </a:r>
          </a:p>
        </p:txBody>
      </p:sp>
    </p:spTree>
    <p:extLst>
      <p:ext uri="{BB962C8B-B14F-4D97-AF65-F5344CB8AC3E}">
        <p14:creationId xmlns:p14="http://schemas.microsoft.com/office/powerpoint/2010/main" val="154142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Contraindications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Bleeding disorders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Cleft palate or sub mucous cleft palate Velopharyngeal insufficiency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Acute infection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Uncontrolled systemic disease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Anemia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Extremes of 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70"/>
    </mc:Choice>
    <mc:Fallback xmlns="">
      <p:transition spd="slow" advTm="2637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surgery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2" t="17100" r="58360" b="35115"/>
          <a:stretch>
            <a:fillRect/>
          </a:stretch>
        </p:blipFill>
        <p:spPr>
          <a:xfrm>
            <a:off x="600501" y="1856096"/>
            <a:ext cx="4776717" cy="3998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255" t="13913" r="57798" b="48258"/>
          <a:stretch>
            <a:fillRect/>
          </a:stretch>
        </p:blipFill>
        <p:spPr>
          <a:xfrm>
            <a:off x="5609228" y="1856096"/>
            <a:ext cx="6014569" cy="3998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75"/>
    </mc:Choice>
    <mc:Fallback xmlns="">
      <p:transition spd="slow" advTm="14647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05" y="0"/>
            <a:ext cx="10515600" cy="1133475"/>
          </a:xfrm>
        </p:spPr>
        <p:txBody>
          <a:bodyPr/>
          <a:lstStyle/>
          <a:p>
            <a:pPr algn="ctr"/>
            <a:r>
              <a:rPr lang="en-US" dirty="0"/>
              <a:t>Complications of tonsillectomy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258" t="17566" r="18561" b="13355"/>
          <a:stretch>
            <a:fillRect/>
          </a:stretch>
        </p:blipFill>
        <p:spPr>
          <a:xfrm>
            <a:off x="473710" y="1133475"/>
            <a:ext cx="11371580" cy="535114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78"/>
    </mc:Choice>
    <mc:Fallback xmlns="">
      <p:transition spd="slow" advTm="26177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690"/>
            <a:ext cx="10515600" cy="1325563"/>
          </a:xfrm>
        </p:spPr>
        <p:txBody>
          <a:bodyPr/>
          <a:lstStyle/>
          <a:p>
            <a:r>
              <a:rPr lang="en-US" dirty="0"/>
              <a:t>Relevant anatomy (Palatine Tonsils)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88645" y="1514475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palatine tonsils are Lymphoepithelial organs located at the junction of the oral cavity and oropharynx. </a:t>
            </a:r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are strategically positioned to serve as secondary lymphoid organs, initiating immune responses against antigens entering the body through the mouth or nose.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/>
              <a:t>greatest </a:t>
            </a:r>
            <a:r>
              <a:rPr lang="en-US" dirty="0"/>
              <a:t>immunologic </a:t>
            </a:r>
            <a:r>
              <a:rPr lang="en-US" b="1" dirty="0"/>
              <a:t>activity </a:t>
            </a:r>
            <a:r>
              <a:rPr lang="en-US" dirty="0"/>
              <a:t>of the tonsils is found between the </a:t>
            </a:r>
            <a:r>
              <a:rPr lang="en-US" b="1" dirty="0"/>
              <a:t>ages of 3 and 10 years</a:t>
            </a:r>
            <a:r>
              <a:rPr lang="en-US" dirty="0"/>
              <a:t>.</a:t>
            </a:r>
          </a:p>
          <a:p>
            <a:r>
              <a:rPr lang="en-US" dirty="0"/>
              <a:t> As a result, the tonsils are most prominent during this period of childhood and subsequently demonstrate </a:t>
            </a:r>
            <a:r>
              <a:rPr lang="en-US" b="1" dirty="0"/>
              <a:t>age-dependent involution.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44" t="16899" r="54552" b="24565"/>
          <a:stretch>
            <a:fillRect/>
          </a:stretch>
        </p:blipFill>
        <p:spPr>
          <a:xfrm>
            <a:off x="6485746" y="1385253"/>
            <a:ext cx="5622879" cy="4928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1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52"/>
    </mc:Choice>
    <mc:Fallback xmlns="">
      <p:transition spd="slow" advTm="8765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1267837" y="-338617"/>
            <a:ext cx="9239819" cy="2358280"/>
          </a:xfrm>
        </p:spPr>
        <p:txBody>
          <a:bodyPr/>
          <a:lstStyle/>
          <a:p>
            <a:r>
              <a:rPr lang="en-US" dirty="0">
                <a:sym typeface="+mn-ea"/>
              </a:rPr>
              <a:t>Adenoids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ADBC7-DE51-7C72-5704-78B9F4B73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9" y="2051845"/>
            <a:ext cx="7250469" cy="3445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99646-86F8-7CB1-C7FE-BD5A3034A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16" t="26656" r="22426" b="6048"/>
          <a:stretch>
            <a:fillRect/>
          </a:stretch>
        </p:blipFill>
        <p:spPr>
          <a:xfrm>
            <a:off x="9071242" y="0"/>
            <a:ext cx="3120758" cy="3811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0648A-B158-29EF-2BAD-0E22CF3E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48" t="19686" r="48172" b="18392"/>
          <a:stretch>
            <a:fillRect/>
          </a:stretch>
        </p:blipFill>
        <p:spPr>
          <a:xfrm>
            <a:off x="7232431" y="3260883"/>
            <a:ext cx="2539365" cy="333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5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The adenoid tissue is positioned in the midline of the posterior nasopharyngeal wall immediately inferior to the rostrum of the sphenoid. </a:t>
            </a:r>
          </a:p>
          <a:p>
            <a:endParaRPr lang="en-US" dirty="0"/>
          </a:p>
          <a:p>
            <a:r>
              <a:rPr lang="en-US" dirty="0"/>
              <a:t>It makes up the most rostral portion of the pharyngeal lymphoid tissue termed Waldeyer’s ring.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78" t="37407" r="47276" b="15207"/>
          <a:stretch>
            <a:fillRect/>
          </a:stretch>
        </p:blipFill>
        <p:spPr>
          <a:xfrm>
            <a:off x="6172200" y="1765416"/>
            <a:ext cx="5580302" cy="44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9"/>
    </mc:Choice>
    <mc:Fallback xmlns="">
      <p:transition spd="slow" advTm="3299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492" t="19288" r="22873" b="7242"/>
          <a:stretch>
            <a:fillRect/>
          </a:stretch>
        </p:blipFill>
        <p:spPr>
          <a:xfrm>
            <a:off x="5162397" y="1235075"/>
            <a:ext cx="6614051" cy="491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F8387B-A644-C301-47E9-59B7407CC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" y="1182185"/>
            <a:ext cx="4774943" cy="44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92"/>
    </mc:Choice>
    <mc:Fallback xmlns="">
      <p:transition spd="slow" advTm="538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A99CC-0D43-7B40-0592-9700B77D6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2" y="534938"/>
            <a:ext cx="4479233" cy="5953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1042B-6BC8-9D47-2D65-4676C2C2F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64" y="445121"/>
            <a:ext cx="6323492" cy="62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35"/>
    </mc:Choice>
    <mc:Fallback xmlns="">
      <p:transition spd="slow" advTm="18933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Covered by respiratory epithelium (pseudostratified ciliated columnar epithelium). </a:t>
            </a:r>
          </a:p>
          <a:p>
            <a:r>
              <a:rPr lang="en-US" dirty="0"/>
              <a:t>Non-encapsulated (harder to remove). </a:t>
            </a:r>
          </a:p>
          <a:p>
            <a:r>
              <a:rPr lang="en-US" dirty="0"/>
              <a:t>Lymphatic parenchyma is organized into follicles </a:t>
            </a:r>
            <a:r>
              <a:rPr lang="en-US" dirty="0" err="1"/>
              <a:t>Sero</a:t>
            </a:r>
            <a:r>
              <a:rPr lang="en-US" dirty="0"/>
              <a:t>-mucous glands lie within the connective tissue. </a:t>
            </a:r>
          </a:p>
          <a:p>
            <a:r>
              <a:rPr lang="en-US" dirty="0"/>
              <a:t>Germinal centers produce antibodies.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1300" y="655220"/>
            <a:ext cx="4598159" cy="2969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190" y="3624532"/>
            <a:ext cx="4698378" cy="30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67"/>
    </mc:Choice>
    <mc:Fallback xmlns="">
      <p:transition spd="slow" advTm="6556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 Function -   Adenoid through out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8609" y="1063624"/>
            <a:ext cx="5346859" cy="2889251"/>
          </a:xfrm>
          <a:ln w="28575"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50 – 65% of its lymphocytes are B-cells. </a:t>
            </a:r>
          </a:p>
          <a:p>
            <a:r>
              <a:rPr lang="en-US" dirty="0"/>
              <a:t>Involved in secretory immunity (immunoglobulins). </a:t>
            </a:r>
            <a:endParaRPr lang="sv-SE" dirty="0"/>
          </a:p>
          <a:p>
            <a:r>
              <a:rPr lang="sv-SE" dirty="0"/>
              <a:t>Produces IgA, IgG, IgM, IgD </a:t>
            </a:r>
            <a:endParaRPr lang="en-US" dirty="0"/>
          </a:p>
          <a:p>
            <a:r>
              <a:rPr lang="en-US" dirty="0"/>
              <a:t>Although it contributes to the mucosal immunity of the upper aero digestive tract, no major immunodeficiency results from adenoidectomy.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35075"/>
            <a:ext cx="5181600" cy="4539456"/>
          </a:xfrm>
          <a:ln w="28575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Can be identified at 4 – 6 weeks of gestation </a:t>
            </a:r>
          </a:p>
          <a:p>
            <a:r>
              <a:rPr lang="en-US" dirty="0"/>
              <a:t>They are present at birth and start growing rapidly, usually become symptomatic by 18 – 24 months </a:t>
            </a:r>
          </a:p>
          <a:p>
            <a:r>
              <a:rPr lang="en-US" dirty="0"/>
              <a:t>Snoring </a:t>
            </a:r>
          </a:p>
          <a:p>
            <a:r>
              <a:rPr lang="en-US" dirty="0"/>
              <a:t>Nasal airway obstruction </a:t>
            </a:r>
          </a:p>
          <a:p>
            <a:r>
              <a:rPr lang="en-US" dirty="0"/>
              <a:t>They usually stop growing by age 5 – 7 </a:t>
            </a:r>
          </a:p>
          <a:p>
            <a:r>
              <a:rPr lang="en-US" dirty="0"/>
              <a:t>Involution and atrophy at age of 8 – 10 years and by the teenage years they become asymptomatic </a:t>
            </a:r>
          </a:p>
          <a:p>
            <a:r>
              <a:rPr lang="en-US" dirty="0"/>
              <a:t>They are rarely seen in adults.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F421C-EF4B-AFED-D57F-5EE09BF5D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8" y="4607719"/>
            <a:ext cx="4212590" cy="1957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05D739-41EB-1BC8-7F68-9AFF20CE7388}"/>
              </a:ext>
            </a:extLst>
          </p:cNvPr>
          <p:cNvSpPr txBox="1"/>
          <p:nvPr/>
        </p:nvSpPr>
        <p:spPr>
          <a:xfrm>
            <a:off x="621348" y="4095631"/>
            <a:ext cx="316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ar-EG" sz="2400" b="1" dirty="0">
                <a:solidFill>
                  <a:schemeClr val="accent5"/>
                </a:solidFill>
              </a:rPr>
              <a:t>Some of the causes</a:t>
            </a:r>
            <a:r>
              <a:rPr lang="ar-EG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4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70"/>
    </mc:Choice>
    <mc:Fallback xmlns="">
      <p:transition spd="slow" advTm="11277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adenoid hypertrophy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Infectious and inflammatory processes probably induce a hypertrophy/hyperplasia of the lymphatic tissue. </a:t>
            </a:r>
          </a:p>
          <a:p>
            <a:r>
              <a:rPr lang="en-US" dirty="0"/>
              <a:t>Exposure to smoke/pollution has been implicated.</a:t>
            </a:r>
          </a:p>
          <a:p>
            <a:r>
              <a:rPr lang="en-US" dirty="0"/>
              <a:t>Associated with: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Snoring/sleep apnea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Mouth breathing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Rhinorrhea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Craniofacial growth abnormalities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Recurrent otitis media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Chronic rhinosinusitis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2936" y="2149239"/>
            <a:ext cx="4830171" cy="37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6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2"/>
    </mc:Choice>
    <mc:Fallback xmlns="">
      <p:transition spd="slow" advTm="3340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symptoms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559" t="27452" r="42575" b="13017"/>
          <a:stretch>
            <a:fillRect/>
          </a:stretch>
        </p:blipFill>
        <p:spPr>
          <a:xfrm>
            <a:off x="4105659" y="432475"/>
            <a:ext cx="7496322" cy="59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19"/>
    </mc:Choice>
    <mc:Fallback xmlns="">
      <p:transition spd="slow" advTm="136019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 face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336" t="27053" r="39664" b="12619"/>
          <a:stretch>
            <a:fillRect/>
          </a:stretch>
        </p:blipFill>
        <p:spPr>
          <a:xfrm>
            <a:off x="4735771" y="1690688"/>
            <a:ext cx="6933064" cy="471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858" t="24465" r="56791" b="34918"/>
          <a:stretch>
            <a:fillRect/>
          </a:stretch>
        </p:blipFill>
        <p:spPr>
          <a:xfrm>
            <a:off x="712588" y="1949996"/>
            <a:ext cx="3381741" cy="445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51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8"/>
    </mc:Choice>
    <mc:Fallback xmlns="">
      <p:transition spd="slow" advTm="8302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01" y="668336"/>
            <a:ext cx="10515600" cy="1133475"/>
          </a:xfrm>
        </p:spPr>
        <p:txBody>
          <a:bodyPr/>
          <a:lstStyle/>
          <a:p>
            <a:r>
              <a:rPr lang="en-US" b="1" dirty="0"/>
              <a:t>Dental malocclusion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731" t="39000" r="38545" b="5252"/>
          <a:stretch>
            <a:fillRect/>
          </a:stretch>
        </p:blipFill>
        <p:spPr>
          <a:xfrm>
            <a:off x="339566" y="1682404"/>
            <a:ext cx="4523390" cy="3758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040D2-FFEB-EC80-7FDC-8AAF69C9C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93" y="1682404"/>
            <a:ext cx="6125273" cy="3758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74DE3-BD7B-2A9F-96F4-2ADB19B7B71B}"/>
              </a:ext>
            </a:extLst>
          </p:cNvPr>
          <p:cNvSpPr txBox="1"/>
          <p:nvPr/>
        </p:nvSpPr>
        <p:spPr>
          <a:xfrm>
            <a:off x="6262499" y="911909"/>
            <a:ext cx="398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ar-EG" sz="3600" b="1" dirty="0"/>
              <a:t>High  arched palate</a:t>
            </a:r>
            <a:r>
              <a:rPr lang="ar-EG" sz="2400" b="1" dirty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200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05"/>
    </mc:Choice>
    <mc:Fallback xmlns="">
      <p:transition spd="slow" advTm="544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anatomy (Palatine Tonsils)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32410" y="1235075"/>
            <a:ext cx="6113780" cy="5166360"/>
          </a:xfrm>
        </p:spPr>
        <p:txBody>
          <a:bodyPr>
            <a:noAutofit/>
          </a:bodyPr>
          <a:lstStyle/>
          <a:p>
            <a:pPr lvl="0"/>
            <a:r>
              <a:rPr lang="en-US" sz="2195" dirty="0">
                <a:sym typeface="+mn-ea"/>
              </a:rPr>
              <a:t>The luminal surface of the tonsil is covered by deeply invaginated </a:t>
            </a:r>
            <a:r>
              <a:rPr lang="en-US" sz="2195" b="1" dirty="0">
                <a:sym typeface="+mn-ea"/>
              </a:rPr>
              <a:t>stratified squamous epithelium</a:t>
            </a:r>
            <a:r>
              <a:rPr lang="en-US" sz="2195" dirty="0">
                <a:sym typeface="+mn-ea"/>
              </a:rPr>
              <a:t>. </a:t>
            </a:r>
            <a:endParaRPr lang="en-US" sz="2195" dirty="0"/>
          </a:p>
          <a:p>
            <a:pPr marL="0" lvl="0" indent="0">
              <a:buNone/>
            </a:pPr>
            <a:endParaRPr lang="en-US" sz="2195" dirty="0">
              <a:sym typeface="+mn-ea"/>
            </a:endParaRPr>
          </a:p>
          <a:p>
            <a:pPr lvl="0"/>
            <a:r>
              <a:rPr lang="en-US" sz="2195" dirty="0">
                <a:sym typeface="+mn-ea"/>
              </a:rPr>
              <a:t>In most people, the </a:t>
            </a:r>
            <a:r>
              <a:rPr lang="en-US" sz="2195" b="1" dirty="0">
                <a:sym typeface="+mn-ea"/>
              </a:rPr>
              <a:t>internal carotid </a:t>
            </a:r>
            <a:r>
              <a:rPr lang="en-US" sz="2195" dirty="0">
                <a:sym typeface="+mn-ea"/>
              </a:rPr>
              <a:t>artery lies </a:t>
            </a:r>
            <a:r>
              <a:rPr lang="en-US" sz="2195" b="1" dirty="0">
                <a:sym typeface="+mn-ea"/>
              </a:rPr>
              <a:t>two centimeters posterolateral </a:t>
            </a:r>
            <a:r>
              <a:rPr lang="en-US" sz="2195" dirty="0">
                <a:sym typeface="+mn-ea"/>
              </a:rPr>
              <a:t>to the deep surface of the tonsil; however in 1% of the population, it is found just deep to the </a:t>
            </a:r>
            <a:r>
              <a:rPr lang="en-US" sz="2195" b="1" dirty="0">
                <a:sym typeface="+mn-ea"/>
              </a:rPr>
              <a:t>superior constrictor muscle</a:t>
            </a:r>
            <a:r>
              <a:rPr lang="en-US" sz="2195" dirty="0">
                <a:sym typeface="+mn-ea"/>
              </a:rPr>
              <a:t>.</a:t>
            </a:r>
            <a:endParaRPr lang="en-US" sz="2195" dirty="0"/>
          </a:p>
          <a:p>
            <a:r>
              <a:rPr lang="en-US" sz="2200" dirty="0"/>
              <a:t>The base of the tonsil is separated from the underlying muscle by a dense collagenous hemi-capsule. </a:t>
            </a:r>
          </a:p>
          <a:p>
            <a:r>
              <a:rPr lang="en-US" sz="2200" dirty="0"/>
              <a:t>The parenchyma consists of numerous lymphoid follicles dispersed just beneath the epithelium of the crypts.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85" t="14111" r="58918" b="31334"/>
          <a:stretch>
            <a:fillRect/>
          </a:stretch>
        </p:blipFill>
        <p:spPr>
          <a:xfrm>
            <a:off x="6345555" y="1096053"/>
            <a:ext cx="5846624" cy="503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6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02"/>
    </mc:Choice>
    <mc:Fallback xmlns="">
      <p:transition spd="slow" advTm="145002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Nasopharyngoscopy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Gold standard 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>
                <a:latin typeface="Franklin Gothic Book" panose="020B0503020102020204" pitchFamily="34" charset="0"/>
              </a:rPr>
              <a:t>A thorough clinical examination combined with nasoendoscopy  NE.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GB" sz="2400" dirty="0">
                <a:latin typeface="Franklin Gothic Book" panose="020B0503020102020204" pitchFamily="34" charset="0"/>
              </a:rPr>
              <a:t> Visual examination should be conducted to determine whether adenoid facies are present.</a:t>
            </a:r>
            <a:endParaRPr lang="en-US" dirty="0">
              <a:latin typeface="Franklin Gothic Book" panose="020B0503020102020204" pitchFamily="34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2451" y="1825625"/>
            <a:ext cx="5181600" cy="34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1"/>
    </mc:Choice>
    <mc:Fallback xmlns="">
      <p:transition spd="slow" advTm="6242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br>
              <a:rPr lang="en-US" dirty="0"/>
            </a:br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Lateral X-ray </a:t>
            </a:r>
            <a:r>
              <a:rPr lang="en-US" sz="4400" dirty="0">
                <a:latin typeface="Franklin Gothic Book" panose="020B0503020102020204" pitchFamily="34" charset="0"/>
              </a:rPr>
              <a:t>of the skull isn’t necessary in all patients. </a:t>
            </a:r>
          </a:p>
          <a:p>
            <a:pPr marL="0" indent="0">
              <a:buNone/>
            </a:pPr>
            <a:r>
              <a:rPr lang="en-US" sz="4400" dirty="0">
                <a:latin typeface="Wingdings" panose="05000000000000000000" pitchFamily="2" charset="2"/>
              </a:rPr>
              <a:t></a:t>
            </a:r>
            <a:r>
              <a:rPr lang="en-US" sz="4400" dirty="0">
                <a:latin typeface="Franklin Gothic Book" panose="020B0503020102020204" pitchFamily="34" charset="0"/>
              </a:rPr>
              <a:t>The history and symptoms are more important than the imaging studies. </a:t>
            </a:r>
          </a:p>
          <a:p>
            <a:pPr marL="0" indent="0">
              <a:buNone/>
            </a:pPr>
            <a:r>
              <a:rPr lang="en-US" sz="4400" dirty="0">
                <a:latin typeface="Wingdings" panose="05000000000000000000" pitchFamily="2" charset="2"/>
              </a:rPr>
              <a:t></a:t>
            </a:r>
            <a:r>
              <a:rPr lang="en-US" sz="4400" dirty="0">
                <a:latin typeface="Franklin Gothic Book" panose="020B0503020102020204" pitchFamily="34" charset="0"/>
              </a:rPr>
              <a:t>Those with significant tonsillar hypertrophy most likely require surgical intervention </a:t>
            </a:r>
          </a:p>
          <a:p>
            <a:pPr marL="0" indent="0">
              <a:buNone/>
            </a:pPr>
            <a:r>
              <a:rPr lang="en-US" sz="4400" dirty="0">
                <a:latin typeface="Wingdings" panose="05000000000000000000" pitchFamily="2" charset="2"/>
              </a:rPr>
              <a:t></a:t>
            </a:r>
            <a:r>
              <a:rPr lang="en-US" sz="4400" dirty="0">
                <a:latin typeface="Franklin Gothic Book" panose="020B0503020102020204" pitchFamily="34" charset="0"/>
              </a:rPr>
              <a:t>If needed, nasopharyngoscopy should be the initial method used to evaluate adenoid hypertrophy. </a:t>
            </a:r>
          </a:p>
          <a:p>
            <a:pPr marL="0" indent="0">
              <a:buNone/>
            </a:pPr>
            <a:r>
              <a:rPr lang="en-US" sz="4400" dirty="0">
                <a:latin typeface="Wingdings" panose="05000000000000000000" pitchFamily="2" charset="2"/>
              </a:rPr>
              <a:t></a:t>
            </a:r>
            <a:r>
              <a:rPr lang="en-US" sz="4400" dirty="0">
                <a:latin typeface="Franklin Gothic Book" panose="020B0503020102020204" pitchFamily="34" charset="0"/>
              </a:rPr>
              <a:t>Intolerance to nasopharyngoscopy + obstructive symptoms + NO evident physical findings </a:t>
            </a:r>
            <a:r>
              <a:rPr lang="en-US" sz="4400" dirty="0">
                <a:latin typeface="Wingdings" panose="05000000000000000000" pitchFamily="2" charset="2"/>
              </a:rPr>
              <a:t></a:t>
            </a:r>
            <a:r>
              <a:rPr lang="en-GB" sz="4400" dirty="0">
                <a:latin typeface="Wingdings" panose="05000000000000000000" pitchFamily="2" charset="2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post-nasal space x ray </a:t>
            </a:r>
            <a:endParaRPr lang="en-US" sz="44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4400" dirty="0">
                <a:latin typeface="Wingdings" panose="05000000000000000000" pitchFamily="2" charset="2"/>
              </a:rPr>
              <a:t></a:t>
            </a:r>
            <a:r>
              <a:rPr lang="en-US" sz="4400" dirty="0">
                <a:latin typeface="Franklin Gothic Book" panose="020B0503020102020204" pitchFamily="34" charset="0"/>
              </a:rPr>
              <a:t>CT scan / MRI if there is another indication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388" t="26456" r="23992" b="26158"/>
          <a:stretch>
            <a:fillRect/>
          </a:stretch>
        </p:blipFill>
        <p:spPr>
          <a:xfrm>
            <a:off x="6172200" y="1027906"/>
            <a:ext cx="5278272" cy="53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5"/>
    </mc:Choice>
    <mc:Fallback xmlns="">
      <p:transition spd="slow" advTm="10187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Adenoidectomy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Franklin Gothic Book" panose="020B0503020102020204" pitchFamily="34" charset="0"/>
              </a:rPr>
              <a:t>Usually associated with other surgical procedures like tonsillectomy or tympanostomy tube placement.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Tonsillectomy &amp; adenoidectomy is the </a:t>
            </a:r>
            <a:r>
              <a:rPr lang="en-US" dirty="0">
                <a:solidFill>
                  <a:srgbClr val="FF0000"/>
                </a:solidFill>
                <a:latin typeface="Franklin Gothic Book" panose="020B0503020102020204" pitchFamily="34" charset="0"/>
              </a:rPr>
              <a:t>most common major surgical procedure in the United States.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When performed alone, it´s usually done as an outpatient procedure.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Outpatient T&amp;A when older than 3 years of age.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Infrequently done in teenagers or older individuals.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2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1"/>
    </mc:Choice>
    <mc:Fallback xmlns="">
      <p:transition spd="slow" advTm="4229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" y="101600"/>
            <a:ext cx="10515600" cy="16129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Indications</a:t>
            </a:r>
            <a:r>
              <a:rPr lang="en-US" dirty="0"/>
              <a:t> of adenoidectomy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Franklin Gothic Book" panose="020B0503020102020204" pitchFamily="34" charset="0"/>
              </a:rPr>
              <a:t>Adenoid hypertrophy/ airway obstruction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Book" panose="020B0503020102020204" pitchFamily="34" charset="0"/>
              </a:rPr>
              <a:t>sleep apnea</a:t>
            </a:r>
            <a:r>
              <a:rPr lang="en-GB" dirty="0">
                <a:latin typeface="Franklin Gothic Book" panose="020B0503020102020204" pitchFamily="34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most common</a:t>
            </a:r>
            <a:r>
              <a:rPr lang="en-GB" dirty="0">
                <a:latin typeface="Franklin Gothic Book" panose="020B0503020102020204" pitchFamily="34" charset="0"/>
              </a:rPr>
              <a:t> </a:t>
            </a:r>
            <a:endParaRPr lang="en-US" dirty="0">
              <a:latin typeface="Franklin Gothic Book" panose="020B05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Book" panose="020B0503020102020204" pitchFamily="34" charset="0"/>
              </a:rPr>
              <a:t>Chronic mouth breathing</a:t>
            </a:r>
            <a:endParaRPr lang="en-GB" dirty="0">
              <a:latin typeface="Franklin Gothic Book" panose="020B05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Book" panose="020B0503020102020204" pitchFamily="34" charset="0"/>
              </a:rPr>
              <a:t>hypo </a:t>
            </a:r>
            <a:r>
              <a:rPr lang="en-GB" dirty="0">
                <a:latin typeface="Franklin Gothic Book" panose="020B0503020102020204" pitchFamily="34" charset="0"/>
              </a:rPr>
              <a:t>or hyper </a:t>
            </a:r>
            <a:r>
              <a:rPr lang="en-US" dirty="0">
                <a:latin typeface="Franklin Gothic Book" panose="020B0503020102020204" pitchFamily="34" charset="0"/>
              </a:rPr>
              <a:t>nasal speech</a:t>
            </a:r>
            <a:r>
              <a:rPr lang="en-GB" dirty="0">
                <a:latin typeface="Franklin Gothic Book" panose="020B05030201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Book" panose="020B0503020102020204" pitchFamily="34" charset="0"/>
              </a:rPr>
              <a:t>impaired olfaction (quality of life).</a:t>
            </a:r>
            <a:endParaRPr lang="en-US" sz="14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Franklin Gothic Book" panose="020B0503020102020204" pitchFamily="34" charset="0"/>
              </a:rPr>
              <a:t>If obstruction persists despite conservative treatment with intranasal glucocorticoids.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Franklin Gothic Book" panose="020B0503020102020204" pitchFamily="34" charset="0"/>
              </a:rPr>
              <a:t> Recurrent infection ( acute otitis media, rhinosinusitis ).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Franklin Gothic Book" panose="020B0503020102020204" pitchFamily="34" charset="0"/>
              </a:rPr>
              <a:t>Chronic otitis media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Franklin Gothic Book" panose="020B0503020102020204" pitchFamily="34" charset="0"/>
              </a:rPr>
              <a:t>Facial deformities ex dental malocclusion </a:t>
            </a:r>
            <a:endParaRPr lang="en-US" dirty="0">
              <a:latin typeface="Franklin Gothic Book" panose="020B0503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3"/>
    </mc:Choice>
    <mc:Fallback xmlns="">
      <p:transition spd="slow" advTm="6284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of adenoidectomy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Obstructive Sleep apnea</a:t>
            </a:r>
          </a:p>
          <a:p>
            <a:r>
              <a:rPr lang="en-US" dirty="0"/>
              <a:t>Almost always associated with hypertrophy of the tonsils and adenoids. </a:t>
            </a:r>
          </a:p>
          <a:p>
            <a:r>
              <a:rPr lang="en-US" dirty="0"/>
              <a:t>Worse when in supine and asleep due to gravity and the relaxation of the surrounding tissues. </a:t>
            </a:r>
          </a:p>
          <a:p>
            <a:r>
              <a:rPr lang="en-US" dirty="0"/>
              <a:t>Most children have a history of significant </a:t>
            </a:r>
            <a:r>
              <a:rPr lang="en-US" b="1" dirty="0">
                <a:solidFill>
                  <a:srgbClr val="FF0000"/>
                </a:solidFill>
              </a:rPr>
              <a:t>snoring</a:t>
            </a:r>
            <a:r>
              <a:rPr lang="en-US" dirty="0"/>
              <a:t>. </a:t>
            </a:r>
          </a:p>
          <a:p>
            <a:r>
              <a:rPr lang="en-GB" b="1" dirty="0">
                <a:solidFill>
                  <a:srgbClr val="FF0000"/>
                </a:solidFill>
              </a:rPr>
              <a:t>Symptoms</a:t>
            </a:r>
            <a:r>
              <a:rPr lang="en-GB" dirty="0"/>
              <a:t> :</a:t>
            </a:r>
            <a:r>
              <a:rPr lang="en-US" dirty="0"/>
              <a:t>Daytime sleepiness, morning headache, dry mouth, halitosis, swallowing difficulty, hyponasal speech. </a:t>
            </a:r>
          </a:p>
          <a:p>
            <a:r>
              <a:rPr lang="en-US" dirty="0"/>
              <a:t>Obstructive sleep apnea is </a:t>
            </a:r>
            <a:r>
              <a:rPr lang="en-US" dirty="0">
                <a:solidFill>
                  <a:srgbClr val="FF0000"/>
                </a:solidFill>
              </a:rPr>
              <a:t>the most common indication for Adenotonsillectomy. </a:t>
            </a:r>
          </a:p>
          <a:p>
            <a:r>
              <a:rPr lang="en-US" dirty="0"/>
              <a:t>In children, Adenotonsillectomy is usually </a:t>
            </a:r>
            <a:r>
              <a:rPr lang="en-US" b="1" u="sng" dirty="0"/>
              <a:t>indicated</a:t>
            </a:r>
            <a:r>
              <a:rPr lang="en-US" dirty="0"/>
              <a:t> with </a:t>
            </a:r>
            <a:r>
              <a:rPr lang="en-US" dirty="0">
                <a:solidFill>
                  <a:srgbClr val="FF0000"/>
                </a:solidFill>
              </a:rPr>
              <a:t>AHI greater than 5</a:t>
            </a:r>
            <a:r>
              <a:rPr lang="en-US" dirty="0"/>
              <a:t>; polysomnography isn’t needed as a routine. </a:t>
            </a:r>
          </a:p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1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6"/>
    </mc:Choice>
    <mc:Fallback xmlns="">
      <p:transition spd="slow" advTm="6095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of adenoidectomy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10" y="1440655"/>
            <a:ext cx="6554153" cy="4789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Recurrent or persistent otitis media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Eustachian tube function is improved and fluid collection prevented following adenoidectomy, independent of the size of the adenoids.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Improvement achieved even if patients don’t present with obstructive symptoms.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u="sng" dirty="0"/>
              <a:t>Indicated</a:t>
            </a:r>
            <a:r>
              <a:rPr lang="en-US" dirty="0"/>
              <a:t> in those who have previously undergone tympanostomy tube placement without improvement and are being considered for a repeat procedure.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Not recommended in those who have not undergone tympanostomy tube insertion.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31D2D-8D15-14F1-5312-3288BE6B5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58" y="1125985"/>
            <a:ext cx="433493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14"/>
    </mc:Choice>
    <mc:Fallback xmlns="">
      <p:transition spd="slow" advTm="12861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of adenoidectomy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</a:rPr>
              <a:t>Recurrent and/or chronic sinusitis </a:t>
            </a:r>
          </a:p>
          <a:p>
            <a:pPr marL="0" indent="0">
              <a:buNone/>
            </a:pPr>
            <a:r>
              <a:rPr lang="en-US" sz="2200" dirty="0">
                <a:latin typeface="Wingdings" panose="05000000000000000000" pitchFamily="2" charset="2"/>
              </a:rPr>
              <a:t></a:t>
            </a:r>
            <a:r>
              <a:rPr lang="en-US" sz="2200" dirty="0">
                <a:latin typeface="Arial" panose="020B0604020202020204" pitchFamily="34" charset="0"/>
              </a:rPr>
              <a:t>Adenoidectomy improves sinusitis symptoms with independence of the weight of adenoids. </a:t>
            </a:r>
          </a:p>
          <a:p>
            <a:pPr marL="0" indent="0">
              <a:buNone/>
            </a:pPr>
            <a:r>
              <a:rPr lang="en-US" sz="2200" dirty="0">
                <a:latin typeface="Wingdings" panose="05000000000000000000" pitchFamily="2" charset="2"/>
              </a:rPr>
              <a:t></a:t>
            </a:r>
            <a:r>
              <a:rPr lang="en-US" sz="2200" dirty="0">
                <a:latin typeface="Arial" panose="020B0604020202020204" pitchFamily="34" charset="0"/>
              </a:rPr>
              <a:t>Possibly attributed to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</a:rPr>
              <a:t>biofilms</a:t>
            </a:r>
            <a:r>
              <a:rPr lang="en-US" sz="2200" dirty="0">
                <a:latin typeface="Arial" panose="020B0604020202020204" pitchFamily="34" charset="0"/>
              </a:rPr>
              <a:t> in adenoid tissue. </a:t>
            </a:r>
          </a:p>
          <a:p>
            <a:pPr marL="0" indent="0">
              <a:buNone/>
            </a:pPr>
            <a:r>
              <a:rPr lang="en-US" sz="2200" dirty="0">
                <a:latin typeface="Wingdings" panose="05000000000000000000" pitchFamily="2" charset="2"/>
              </a:rPr>
              <a:t></a:t>
            </a:r>
            <a:r>
              <a:rPr lang="en-US" sz="2200" dirty="0">
                <a:latin typeface="Arial" panose="020B0604020202020204" pitchFamily="34" charset="0"/>
              </a:rPr>
              <a:t>The European Position Paper on Rhinosinusitis and Nasal Polyps recommends adenoidectomy with possible antral irrigation or balloon dilation of the maxillary sinuses as a the first surgical treatment to be offered. </a:t>
            </a:r>
          </a:p>
          <a:p>
            <a:pPr marL="0" indent="0">
              <a:buNone/>
            </a:pPr>
            <a:r>
              <a:rPr lang="en-US" sz="2200" dirty="0">
                <a:latin typeface="Wingdings" panose="05000000000000000000" pitchFamily="2" charset="2"/>
              </a:rPr>
              <a:t></a:t>
            </a:r>
            <a:r>
              <a:rPr lang="en-US" sz="2200" dirty="0">
                <a:latin typeface="Arial" panose="020B0604020202020204" pitchFamily="34" charset="0"/>
              </a:rPr>
              <a:t>Adenoidectomy + Balloon sinuplasty was found to be more effective than adenoidectomy alone.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8"/>
    </mc:Choice>
    <mc:Fallback xmlns="">
      <p:transition spd="slow" advTm="6168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275" y="597017"/>
            <a:ext cx="10515600" cy="1133475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Contraindications</a:t>
            </a:r>
            <a:r>
              <a:rPr lang="en-US" dirty="0"/>
              <a:t> of Surgery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838199" y="1825625"/>
            <a:ext cx="6464121" cy="43513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Conditions in which general anesthesia cannot be performed.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Child at risk of VPI (short palate, sub mucous cleft palate, cleft palate, muscle weakness or hypotonia associated with a neurological disease, velocardiofacial syndrome, etc.)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Atlantoaxial joint laxity &gt; neutral position.</a:t>
            </a:r>
            <a:r>
              <a:rPr lang="en-GB" sz="2400" dirty="0">
                <a:latin typeface="Franklin Gothic Book" panose="020B0503020102020204" pitchFamily="34" charset="0"/>
              </a:rPr>
              <a:t> (Grisels syndrome )</a:t>
            </a:r>
            <a:endParaRPr lang="en-US" sz="2400" dirty="0">
              <a:latin typeface="Franklin Gothic Book" panose="020B05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Franklin Gothic Book" panose="020B0503020102020204" pitchFamily="34" charset="0"/>
              </a:rPr>
              <a:t>Coagulation</a:t>
            </a:r>
            <a:r>
              <a:rPr lang="en-GB" sz="2400" dirty="0">
                <a:latin typeface="Franklin Gothic Book" panose="020B0503020102020204" pitchFamily="34" charset="0"/>
              </a:rPr>
              <a:t>( bleeding )</a:t>
            </a:r>
            <a:r>
              <a:rPr lang="en-US" sz="2400" dirty="0">
                <a:latin typeface="Franklin Gothic Book" panose="020B0503020102020204" pitchFamily="34" charset="0"/>
              </a:rPr>
              <a:t>disorders.</a:t>
            </a:r>
            <a:endParaRPr lang="en-GB" sz="2400" dirty="0">
              <a:latin typeface="Franklin Gothic Book" panose="020B05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Franklin Gothic Book" panose="020B0503020102020204" pitchFamily="34" charset="0"/>
              </a:rPr>
              <a:t>Neurological abnormalities impairing palatal function , like down syndrome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latin typeface="Franklin Gothic Book" panose="020B0503020102020204" pitchFamily="34" charset="0"/>
              </a:rPr>
              <a:t>Non- specific contraindications like upper respiratory tract infection.</a:t>
            </a:r>
          </a:p>
          <a:p>
            <a:endParaRPr lang="en-US" sz="2400" dirty="0">
              <a:latin typeface="Franklin Gothic Book" panose="020B0503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24644" y="787210"/>
            <a:ext cx="2825429" cy="2764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8099" t="33044" r="24788" b="36707"/>
          <a:stretch>
            <a:fillRect/>
          </a:stretch>
        </p:blipFill>
        <p:spPr>
          <a:xfrm>
            <a:off x="8224644" y="3742124"/>
            <a:ext cx="2846231" cy="272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78"/>
    </mc:Choice>
    <mc:Fallback xmlns="">
      <p:transition spd="slow" advTm="13267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B5B7EE-D75A-8003-2A6C-00D05FB02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7" y="1001436"/>
            <a:ext cx="6367464" cy="4575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BD7F5-5611-D753-E783-B89F893C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56" y="162377"/>
            <a:ext cx="4107657" cy="3266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4980E-C7E8-F82B-EC71-B481082F2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3653524"/>
            <a:ext cx="2831307" cy="30420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942F06-7DF3-5EA9-7156-FFB2F6FFB7C9}"/>
              </a:ext>
            </a:extLst>
          </p:cNvPr>
          <p:cNvSpPr txBox="1"/>
          <p:nvPr/>
        </p:nvSpPr>
        <p:spPr>
          <a:xfrm rot="10800000" flipV="1">
            <a:off x="318795" y="5817526"/>
            <a:ext cx="686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/>
              <a:t>Velopharyngeal incompetence  VPI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54044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surgery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5167" t="57058" r="55861" b="21713"/>
          <a:stretch>
            <a:fillRect/>
          </a:stretch>
        </p:blipFill>
        <p:spPr>
          <a:xfrm>
            <a:off x="690059" y="1690688"/>
            <a:ext cx="3901276" cy="151490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33090" y="1690688"/>
            <a:ext cx="6954110" cy="4472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1045" t="39796" r="48172" b="15804"/>
          <a:stretch>
            <a:fillRect/>
          </a:stretch>
        </p:blipFill>
        <p:spPr>
          <a:xfrm>
            <a:off x="838200" y="3480179"/>
            <a:ext cx="3753135" cy="30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88"/>
    </mc:Choice>
    <mc:Fallback xmlns="">
      <p:transition spd="slow" advTm="698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anatomy (Palatine Tonsils)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32410" y="1235075"/>
            <a:ext cx="5755005" cy="516636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Blood supply :</a:t>
            </a:r>
            <a:r>
              <a:rPr lang="en-US" sz="2400" dirty="0"/>
              <a:t> </a:t>
            </a:r>
          </a:p>
          <a:p>
            <a:pPr lvl="1"/>
            <a:r>
              <a:rPr lang="en-US" dirty="0"/>
              <a:t>Main blood supply :</a:t>
            </a:r>
          </a:p>
          <a:p>
            <a:pPr lvl="2"/>
            <a:r>
              <a:rPr lang="en-US" b="1" dirty="0"/>
              <a:t>The tonsillar branch of the facial artery</a:t>
            </a:r>
          </a:p>
          <a:p>
            <a:pPr lvl="1"/>
            <a:r>
              <a:rPr lang="en-US" dirty="0"/>
              <a:t>other contributers </a:t>
            </a:r>
          </a:p>
          <a:p>
            <a:pPr lvl="2"/>
            <a:r>
              <a:rPr lang="en-US" sz="1800" dirty="0"/>
              <a:t>The ascending pharyngeal</a:t>
            </a:r>
          </a:p>
          <a:p>
            <a:pPr lvl="2"/>
            <a:r>
              <a:rPr lang="en-US" sz="1800" dirty="0"/>
              <a:t>descending palatine </a:t>
            </a:r>
          </a:p>
          <a:p>
            <a:pPr lvl="2"/>
            <a:r>
              <a:rPr lang="en-US" sz="1800" dirty="0"/>
              <a:t>the dorsal lingual branch of the lingual artery also contribute. </a:t>
            </a:r>
          </a:p>
          <a:p>
            <a:pPr lvl="2"/>
            <a:endParaRPr lang="en-US" sz="1800" dirty="0"/>
          </a:p>
          <a:p>
            <a:pPr lvl="0"/>
            <a:r>
              <a:rPr lang="en-US" sz="2520" b="1" dirty="0">
                <a:solidFill>
                  <a:srgbClr val="D4A000"/>
                </a:solidFill>
                <a:sym typeface="+mn-ea"/>
              </a:rPr>
              <a:t>The nerve supply </a:t>
            </a:r>
            <a:endParaRPr lang="en-US" sz="2520" b="1" dirty="0"/>
          </a:p>
          <a:p>
            <a:pPr lvl="1"/>
            <a:r>
              <a:rPr lang="en-US" dirty="0">
                <a:sym typeface="+mn-ea"/>
              </a:rPr>
              <a:t>Mainly from </a:t>
            </a:r>
            <a:r>
              <a:rPr lang="en-US" b="1" dirty="0">
                <a:sym typeface="+mn-ea"/>
              </a:rPr>
              <a:t>CN IX </a:t>
            </a:r>
          </a:p>
          <a:p>
            <a:pPr lvl="1"/>
            <a:r>
              <a:rPr lang="en-US" dirty="0">
                <a:sym typeface="+mn-ea"/>
              </a:rPr>
              <a:t>Some branches of </a:t>
            </a:r>
            <a:r>
              <a:rPr lang="en-US" b="1" dirty="0">
                <a:sym typeface="+mn-ea"/>
              </a:rPr>
              <a:t>lesser palatine nerve </a:t>
            </a:r>
            <a:r>
              <a:rPr lang="en-US" dirty="0">
                <a:sym typeface="+mn-ea"/>
              </a:rPr>
              <a:t>via the sphenopalatine ganglion. </a:t>
            </a:r>
            <a:endParaRPr lang="en-US" dirty="0"/>
          </a:p>
          <a:p>
            <a:pPr lvl="0"/>
            <a:endParaRPr lang="en-US" sz="2520" dirty="0"/>
          </a:p>
          <a:p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485" t="14111" r="58918" b="31334"/>
          <a:stretch>
            <a:fillRect/>
          </a:stretch>
        </p:blipFill>
        <p:spPr>
          <a:xfrm>
            <a:off x="6346190" y="1299888"/>
            <a:ext cx="5846624" cy="503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35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02"/>
    </mc:Choice>
    <mc:Fallback xmlns="">
      <p:transition spd="slow" advTm="145002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surgery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5141" t="27150" r="44843" b="15379"/>
          <a:stretch>
            <a:fillRect/>
          </a:stretch>
        </p:blipFill>
        <p:spPr>
          <a:xfrm>
            <a:off x="575983" y="1825625"/>
            <a:ext cx="4485413" cy="355774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8389" t="51320" r="39487" b="18698"/>
          <a:stretch>
            <a:fillRect/>
          </a:stretch>
        </p:blipFill>
        <p:spPr>
          <a:xfrm>
            <a:off x="5786650" y="365125"/>
            <a:ext cx="4667535" cy="3087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455" t="35615" r="45261" b="23569"/>
          <a:stretch>
            <a:fillRect/>
          </a:stretch>
        </p:blipFill>
        <p:spPr>
          <a:xfrm>
            <a:off x="5786650" y="3604497"/>
            <a:ext cx="4667535" cy="27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21"/>
    </mc:Choice>
    <mc:Fallback xmlns="">
      <p:transition spd="slow" advTm="13982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Postoperative care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410" y="1010920"/>
            <a:ext cx="11471434" cy="23347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Franklin Gothic Book" panose="020B0503020102020204" pitchFamily="34" charset="0"/>
              </a:rPr>
              <a:t>Pain isn’t a common problem.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A sore throat can appear with swallowing or speaking..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Nasal congestion can result after the surgery or from a concomitant allergic rhinitis. Both can be improved with intranasal steroids.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473E13-7F7C-0AD7-A2CF-68CC574E36FF}"/>
              </a:ext>
            </a:extLst>
          </p:cNvPr>
          <p:cNvSpPr txBox="1">
            <a:spLocks/>
          </p:cNvSpPr>
          <p:nvPr/>
        </p:nvSpPr>
        <p:spPr>
          <a:xfrm>
            <a:off x="190738" y="3170912"/>
            <a:ext cx="10515600" cy="595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Follow 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540EF-3277-611F-1DD0-C40885695DA7}"/>
              </a:ext>
            </a:extLst>
          </p:cNvPr>
          <p:cNvSpPr txBox="1"/>
          <p:nvPr/>
        </p:nvSpPr>
        <p:spPr>
          <a:xfrm>
            <a:off x="190738" y="3736459"/>
            <a:ext cx="11471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Franklin Gothic Book" panose="020B0503020102020204" pitchFamily="34" charset="0"/>
              </a:rPr>
              <a:t>Follow-up 1 – 4 weeks after surgery.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Hyper nasal speech is observed in at least 50% of the patients following the procedure, but usually reverts to normal in 2-4 weeks. </a:t>
            </a:r>
          </a:p>
        </p:txBody>
      </p:sp>
    </p:spTree>
    <p:extLst>
      <p:ext uri="{BB962C8B-B14F-4D97-AF65-F5344CB8AC3E}">
        <p14:creationId xmlns:p14="http://schemas.microsoft.com/office/powerpoint/2010/main" val="161579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8"/>
    </mc:Choice>
    <mc:Fallback xmlns="">
      <p:transition spd="slow" advTm="3264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102" y="440929"/>
            <a:ext cx="10515600" cy="113347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Complications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200" b="1" u="sng" dirty="0">
                <a:latin typeface="Franklin Gothic Book" panose="020B0503020102020204" pitchFamily="34" charset="0"/>
              </a:rPr>
              <a:t>Nasopharyngeal stenosis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More common in T&amp;A than in adenoidectomy alone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Presents as nasal obstruction or hyponasal speech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Repair involves palatal/pharyngeal flaps </a:t>
            </a:r>
            <a:endParaRPr lang="en-GB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US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3200" b="1" u="sng" dirty="0">
                <a:latin typeface="Franklin Gothic Book" panose="020B0503020102020204" pitchFamily="34" charset="0"/>
              </a:rPr>
              <a:t>Neck spasm and pain </a:t>
            </a:r>
            <a:r>
              <a:rPr lang="en-US" sz="3200" dirty="0">
                <a:latin typeface="Franklin Gothic Book" panose="020B0503020102020204" pitchFamily="34" charset="0"/>
              </a:rPr>
              <a:t>can appear due to inflammation of the superior constrictor muscle </a:t>
            </a:r>
            <a:endParaRPr lang="en-GB" sz="3200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3200" dirty="0">
              <a:latin typeface="Franklin Gothic Book" panose="020B05030201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3200" b="1" u="sng" dirty="0">
                <a:latin typeface="Franklin Gothic Book" panose="020B0503020102020204" pitchFamily="34" charset="0"/>
              </a:rPr>
              <a:t>Velopharyngeal insufficiency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Persistent VPI (&gt;3 months) occurs in 1 in 1500-3000 adenoidectomies)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More often in children w/ decreased muscle tone or palatal abnormality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Initial treatment involves speech therapy.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Surgery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15"/>
    </mc:Choice>
    <mc:Fallback xmlns="">
      <p:transition spd="slow" advTm="82115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Rare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Immediate bleeding occurs in 0.4% of cases. Can be controlled with a local vasoconstrictive agent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Delayed bleeding is rare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Mandibular condyle fracture: very rare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Eustachian tube injury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Griesel syndrome (atlantoaxial subluxation)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Vertebral body decalcification and laxity of the anterior transverse ligament between the axis and atlas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sz="2400" dirty="0">
                <a:latin typeface="Franklin Gothic Book" panose="020B0503020102020204" pitchFamily="34" charset="0"/>
              </a:rPr>
              <a:t>Subluxation is usually seen 1 week after surgery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2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4"/>
    </mc:Choice>
    <mc:Fallback xmlns="">
      <p:transition spd="slow" advTm="2344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Franklin Gothic Book" panose="020B0503020102020204" pitchFamily="34" charset="0"/>
              </a:rPr>
              <a:t>Adenotonsillectomy is the most commonly performed major surgery in children.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Obstructive sleep apnea is the most common indication.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Other indications include nasal obstructive symptoms, recurrent or chronic ear/sinus infections, changes in facial growth.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A complete ENT exam should be performed to rule out other causes.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The main diagnostic method for hypertrophy is nasopharyngoscopy </a:t>
            </a:r>
          </a:p>
          <a:p>
            <a:pPr marL="0" indent="0">
              <a:buNone/>
            </a:pPr>
            <a:r>
              <a:rPr lang="en-US" sz="2400" dirty="0">
                <a:latin typeface="Wingdings" panose="05000000000000000000" pitchFamily="2" charset="2"/>
              </a:rPr>
              <a:t></a:t>
            </a:r>
            <a:r>
              <a:rPr lang="en-US" dirty="0">
                <a:latin typeface="Franklin Gothic Book" panose="020B0503020102020204" pitchFamily="34" charset="0"/>
              </a:rPr>
              <a:t>Medical treatment should be offered to patients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8"/>
    </mc:Choice>
    <mc:Fallback xmlns="">
      <p:transition spd="slow" advTm="28028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42045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8"/>
    </mc:Choice>
    <mc:Fallback xmlns="">
      <p:transition spd="slow" advTm="114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68" y="955964"/>
            <a:ext cx="6077482" cy="476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872836"/>
            <a:ext cx="6006812" cy="497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18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75359"/>
            <a:ext cx="52197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073" y="609599"/>
            <a:ext cx="5334000" cy="5500255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r>
              <a:rPr lang="en-US" b="1" u="sng" dirty="0" smtClean="0"/>
              <a:t>Lymphatic drainage</a:t>
            </a:r>
            <a:r>
              <a:rPr lang="en-US" dirty="0" smtClean="0"/>
              <a:t>:</a:t>
            </a:r>
            <a:endParaRPr lang="en-US" dirty="0"/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Submandibular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Superfacial cervical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Jugulodigastric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43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Tonsillitis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Tonsillar disease can also be divided into four categories:</a:t>
            </a:r>
            <a:r>
              <a:rPr lang="en-US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Acute tonsillitis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Recurrent acute tonsillitis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Chronic tonsillitis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Obstructive tonsillar hyperplasia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4"/>
    </mc:Choice>
    <mc:Fallback xmlns="">
      <p:transition spd="slow" advTm="2174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838199" y="568036"/>
            <a:ext cx="10730345" cy="5608927"/>
          </a:xfrm>
        </p:spPr>
        <p:txBody>
          <a:bodyPr/>
          <a:lstStyle/>
          <a:p>
            <a:pPr algn="ctr"/>
            <a:r>
              <a:rPr lang="en-US" dirty="0" smtClean="0"/>
              <a:t>Suppurations of pharynx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                                   Peritonsillar abscess(Quinsy)</a:t>
            </a:r>
          </a:p>
          <a:p>
            <a:pPr marL="0" indent="0">
              <a:buNone/>
            </a:pPr>
            <a:r>
              <a:rPr lang="en-US" dirty="0" smtClean="0"/>
              <a:t>                     Acute follicular</a:t>
            </a:r>
          </a:p>
          <a:p>
            <a:pPr marL="0" indent="0">
              <a:buNone/>
            </a:pPr>
            <a:r>
              <a:rPr lang="en-US" dirty="0" smtClean="0"/>
              <a:t>                         </a:t>
            </a:r>
            <a:r>
              <a:rPr lang="en-US" dirty="0"/>
              <a:t>tonsillitis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823855" y="1177636"/>
            <a:ext cx="2008910" cy="1759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32764" y="1177636"/>
            <a:ext cx="1801091" cy="14408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0" y="4019984"/>
            <a:ext cx="51911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59" y="3270538"/>
            <a:ext cx="30765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209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2204</Words>
  <Application>Microsoft Office PowerPoint</Application>
  <PresentationFormat>Widescreen</PresentationFormat>
  <Paragraphs>371</Paragraphs>
  <Slides>55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Franklin Gothic Book</vt:lpstr>
      <vt:lpstr>Wingdings</vt:lpstr>
      <vt:lpstr>Office Theme</vt:lpstr>
      <vt:lpstr>Tonsils and adenoids </vt:lpstr>
      <vt:lpstr>Tonsils</vt:lpstr>
      <vt:lpstr>Relevant anatomy (Palatine Tonsils)</vt:lpstr>
      <vt:lpstr>Relevant anatomy (Palatine Tonsils)</vt:lpstr>
      <vt:lpstr>Relevant anatomy (Palatine Tonsils)</vt:lpstr>
      <vt:lpstr>PowerPoint Presentation</vt:lpstr>
      <vt:lpstr>PowerPoint Presentation</vt:lpstr>
      <vt:lpstr>Tonsillitis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Chronic tonsillitis</vt:lpstr>
      <vt:lpstr>Obstructive tonsillar hyperplasia</vt:lpstr>
      <vt:lpstr>Clinical presentation </vt:lpstr>
      <vt:lpstr>Physical examination </vt:lpstr>
      <vt:lpstr>Tonsil Grades</vt:lpstr>
      <vt:lpstr>Medical Management </vt:lpstr>
      <vt:lpstr>INDICATIONS FOR POLYSOMNOGRAPHY</vt:lpstr>
      <vt:lpstr>Indications of tonsillectomy</vt:lpstr>
      <vt:lpstr>Contraindications</vt:lpstr>
      <vt:lpstr>The surgery</vt:lpstr>
      <vt:lpstr>Complications of tonsillectomy</vt:lpstr>
      <vt:lpstr>Adenoids</vt:lpstr>
      <vt:lpstr>Adenoids</vt:lpstr>
      <vt:lpstr>Adenoids</vt:lpstr>
      <vt:lpstr>PowerPoint Presentation</vt:lpstr>
      <vt:lpstr>Microscopic Anatomy</vt:lpstr>
      <vt:lpstr>Adenoid Function -   Adenoid through out life</vt:lpstr>
      <vt:lpstr>Chronic adenoid hypertrophy</vt:lpstr>
      <vt:lpstr>Clinical symptoms</vt:lpstr>
      <vt:lpstr>Adenoid face</vt:lpstr>
      <vt:lpstr>Dental malocclusion </vt:lpstr>
      <vt:lpstr>Diagnosis Nasopharyngoscopy</vt:lpstr>
      <vt:lpstr>Diagnosis Imaging</vt:lpstr>
      <vt:lpstr>Adenoidectomy </vt:lpstr>
      <vt:lpstr>Indications of adenoidectomy</vt:lpstr>
      <vt:lpstr>Indications of adenoidectomy</vt:lpstr>
      <vt:lpstr>Indications of adenoidectomy</vt:lpstr>
      <vt:lpstr>Indications of adenoidectomy</vt:lpstr>
      <vt:lpstr>Contraindications of Surgery</vt:lpstr>
      <vt:lpstr>PowerPoint Presentation</vt:lpstr>
      <vt:lpstr>The surgery</vt:lpstr>
      <vt:lpstr>The surgery</vt:lpstr>
      <vt:lpstr>Postoperative care</vt:lpstr>
      <vt:lpstr>Complications </vt:lpstr>
      <vt:lpstr>Complications</vt:lpstr>
      <vt:lpstr>Conclusions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Tonsillitis &amp; Adenoiditis</dc:title>
  <dc:creator>User</dc:creator>
  <cp:lastModifiedBy>NTC</cp:lastModifiedBy>
  <cp:revision>81</cp:revision>
  <dcterms:created xsi:type="dcterms:W3CDTF">2020-03-15T16:24:00Z</dcterms:created>
  <dcterms:modified xsi:type="dcterms:W3CDTF">2024-07-23T04:08:01Z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0x01010095DE71F5D498A7468AA2A262088F09E7</vt:lpwstr>
  </property>
  <property fmtid="{D5CDD505-2E9C-101B-9397-08002B2CF9AE}" pid="3" name="KSOProductBuildVer">
    <vt:lpwstr>1033-11.2.0.9747</vt:lpwstr>
  </property>
</Properties>
</file>