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636" r:id="rId3"/>
    <p:sldId id="637" r:id="rId4"/>
    <p:sldId id="638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328" r:id="rId95"/>
    <p:sldId id="329" r:id="rId96"/>
    <p:sldId id="330" r:id="rId97"/>
    <p:sldId id="331" r:id="rId98"/>
    <p:sldId id="332" r:id="rId99"/>
    <p:sldId id="333" r:id="rId100"/>
    <p:sldId id="334" r:id="rId101"/>
    <p:sldId id="335" r:id="rId102"/>
    <p:sldId id="336" r:id="rId103"/>
    <p:sldId id="337" r:id="rId104"/>
    <p:sldId id="338" r:id="rId105"/>
    <p:sldId id="339" r:id="rId106"/>
    <p:sldId id="340" r:id="rId107"/>
    <p:sldId id="341" r:id="rId108"/>
    <p:sldId id="342" r:id="rId109"/>
    <p:sldId id="343" r:id="rId110"/>
    <p:sldId id="344" r:id="rId111"/>
    <p:sldId id="345" r:id="rId112"/>
    <p:sldId id="346" r:id="rId113"/>
    <p:sldId id="347" r:id="rId114"/>
    <p:sldId id="348" r:id="rId115"/>
    <p:sldId id="349" r:id="rId116"/>
    <p:sldId id="350" r:id="rId117"/>
    <p:sldId id="351" r:id="rId118"/>
    <p:sldId id="352" r:id="rId119"/>
    <p:sldId id="353" r:id="rId120"/>
    <p:sldId id="354" r:id="rId121"/>
    <p:sldId id="355" r:id="rId122"/>
    <p:sldId id="356" r:id="rId123"/>
    <p:sldId id="357" r:id="rId124"/>
    <p:sldId id="358" r:id="rId125"/>
    <p:sldId id="359" r:id="rId126"/>
    <p:sldId id="360" r:id="rId127"/>
    <p:sldId id="361" r:id="rId128"/>
    <p:sldId id="362" r:id="rId129"/>
    <p:sldId id="363" r:id="rId130"/>
    <p:sldId id="364" r:id="rId131"/>
    <p:sldId id="365" r:id="rId132"/>
    <p:sldId id="366" r:id="rId133"/>
    <p:sldId id="367" r:id="rId134"/>
    <p:sldId id="368" r:id="rId135"/>
    <p:sldId id="369" r:id="rId136"/>
    <p:sldId id="370" r:id="rId137"/>
    <p:sldId id="371" r:id="rId138"/>
    <p:sldId id="372" r:id="rId139"/>
    <p:sldId id="373" r:id="rId140"/>
    <p:sldId id="374" r:id="rId141"/>
    <p:sldId id="375" r:id="rId142"/>
    <p:sldId id="376" r:id="rId143"/>
    <p:sldId id="377" r:id="rId144"/>
    <p:sldId id="378" r:id="rId145"/>
    <p:sldId id="379" r:id="rId146"/>
    <p:sldId id="380" r:id="rId147"/>
    <p:sldId id="381" r:id="rId148"/>
    <p:sldId id="382" r:id="rId149"/>
    <p:sldId id="383" r:id="rId150"/>
    <p:sldId id="384" r:id="rId151"/>
    <p:sldId id="385" r:id="rId152"/>
    <p:sldId id="386" r:id="rId153"/>
    <p:sldId id="387" r:id="rId154"/>
    <p:sldId id="388" r:id="rId155"/>
    <p:sldId id="389" r:id="rId156"/>
    <p:sldId id="390" r:id="rId157"/>
    <p:sldId id="391" r:id="rId158"/>
    <p:sldId id="392" r:id="rId159"/>
    <p:sldId id="393" r:id="rId160"/>
    <p:sldId id="394" r:id="rId161"/>
    <p:sldId id="395" r:id="rId162"/>
    <p:sldId id="396" r:id="rId163"/>
    <p:sldId id="397" r:id="rId164"/>
    <p:sldId id="398" r:id="rId165"/>
    <p:sldId id="399" r:id="rId166"/>
    <p:sldId id="400" r:id="rId167"/>
    <p:sldId id="401" r:id="rId168"/>
    <p:sldId id="402" r:id="rId169"/>
    <p:sldId id="403" r:id="rId170"/>
    <p:sldId id="404" r:id="rId171"/>
    <p:sldId id="405" r:id="rId172"/>
    <p:sldId id="406" r:id="rId173"/>
    <p:sldId id="407" r:id="rId174"/>
    <p:sldId id="408" r:id="rId175"/>
    <p:sldId id="409" r:id="rId176"/>
    <p:sldId id="410" r:id="rId177"/>
    <p:sldId id="411" r:id="rId178"/>
    <p:sldId id="412" r:id="rId179"/>
    <p:sldId id="413" r:id="rId180"/>
    <p:sldId id="414" r:id="rId181"/>
    <p:sldId id="415" r:id="rId182"/>
    <p:sldId id="416" r:id="rId183"/>
    <p:sldId id="417" r:id="rId184"/>
    <p:sldId id="418" r:id="rId185"/>
    <p:sldId id="419" r:id="rId186"/>
    <p:sldId id="420" r:id="rId187"/>
    <p:sldId id="421" r:id="rId188"/>
    <p:sldId id="422" r:id="rId189"/>
    <p:sldId id="423" r:id="rId190"/>
    <p:sldId id="424" r:id="rId191"/>
    <p:sldId id="425" r:id="rId192"/>
    <p:sldId id="426" r:id="rId193"/>
    <p:sldId id="427" r:id="rId194"/>
    <p:sldId id="428" r:id="rId195"/>
    <p:sldId id="429" r:id="rId196"/>
    <p:sldId id="430" r:id="rId197"/>
    <p:sldId id="431" r:id="rId198"/>
    <p:sldId id="432" r:id="rId199"/>
    <p:sldId id="433" r:id="rId200"/>
    <p:sldId id="434" r:id="rId201"/>
    <p:sldId id="435" r:id="rId202"/>
    <p:sldId id="436" r:id="rId203"/>
    <p:sldId id="437" r:id="rId204"/>
    <p:sldId id="438" r:id="rId205"/>
    <p:sldId id="439" r:id="rId206"/>
    <p:sldId id="440" r:id="rId207"/>
    <p:sldId id="441" r:id="rId208"/>
    <p:sldId id="442" r:id="rId209"/>
    <p:sldId id="443" r:id="rId210"/>
    <p:sldId id="444" r:id="rId211"/>
    <p:sldId id="445" r:id="rId212"/>
    <p:sldId id="446" r:id="rId213"/>
    <p:sldId id="447" r:id="rId214"/>
    <p:sldId id="448" r:id="rId215"/>
    <p:sldId id="449" r:id="rId216"/>
    <p:sldId id="450" r:id="rId217"/>
    <p:sldId id="451" r:id="rId218"/>
    <p:sldId id="452" r:id="rId219"/>
    <p:sldId id="453" r:id="rId220"/>
    <p:sldId id="454" r:id="rId221"/>
    <p:sldId id="455" r:id="rId222"/>
    <p:sldId id="456" r:id="rId223"/>
    <p:sldId id="457" r:id="rId224"/>
    <p:sldId id="458" r:id="rId225"/>
    <p:sldId id="459" r:id="rId226"/>
    <p:sldId id="460" r:id="rId227"/>
    <p:sldId id="461" r:id="rId228"/>
    <p:sldId id="462" r:id="rId229"/>
    <p:sldId id="463" r:id="rId230"/>
    <p:sldId id="464" r:id="rId231"/>
    <p:sldId id="465" r:id="rId232"/>
    <p:sldId id="466" r:id="rId233"/>
    <p:sldId id="467" r:id="rId234"/>
    <p:sldId id="468" r:id="rId235"/>
    <p:sldId id="469" r:id="rId236"/>
    <p:sldId id="470" r:id="rId237"/>
    <p:sldId id="471" r:id="rId238"/>
    <p:sldId id="472" r:id="rId239"/>
    <p:sldId id="473" r:id="rId240"/>
    <p:sldId id="474" r:id="rId241"/>
    <p:sldId id="475" r:id="rId242"/>
    <p:sldId id="476" r:id="rId243"/>
    <p:sldId id="477" r:id="rId244"/>
    <p:sldId id="478" r:id="rId245"/>
    <p:sldId id="479" r:id="rId246"/>
    <p:sldId id="480" r:id="rId247"/>
    <p:sldId id="481" r:id="rId248"/>
    <p:sldId id="482" r:id="rId249"/>
    <p:sldId id="483" r:id="rId250"/>
    <p:sldId id="484" r:id="rId251"/>
    <p:sldId id="485" r:id="rId252"/>
    <p:sldId id="486" r:id="rId253"/>
    <p:sldId id="487" r:id="rId254"/>
    <p:sldId id="488" r:id="rId255"/>
    <p:sldId id="489" r:id="rId256"/>
    <p:sldId id="490" r:id="rId257"/>
    <p:sldId id="491" r:id="rId258"/>
    <p:sldId id="492" r:id="rId259"/>
    <p:sldId id="493" r:id="rId260"/>
    <p:sldId id="494" r:id="rId261"/>
    <p:sldId id="495" r:id="rId262"/>
    <p:sldId id="496" r:id="rId263"/>
    <p:sldId id="497" r:id="rId264"/>
    <p:sldId id="498" r:id="rId265"/>
    <p:sldId id="499" r:id="rId266"/>
    <p:sldId id="500" r:id="rId267"/>
    <p:sldId id="501" r:id="rId268"/>
    <p:sldId id="502" r:id="rId269"/>
    <p:sldId id="503" r:id="rId270"/>
    <p:sldId id="504" r:id="rId271"/>
    <p:sldId id="505" r:id="rId272"/>
    <p:sldId id="506" r:id="rId273"/>
    <p:sldId id="507" r:id="rId274"/>
    <p:sldId id="508" r:id="rId275"/>
    <p:sldId id="509" r:id="rId276"/>
    <p:sldId id="510" r:id="rId277"/>
    <p:sldId id="511" r:id="rId278"/>
    <p:sldId id="512" r:id="rId279"/>
    <p:sldId id="513" r:id="rId280"/>
    <p:sldId id="514" r:id="rId281"/>
    <p:sldId id="515" r:id="rId282"/>
    <p:sldId id="516" r:id="rId283"/>
    <p:sldId id="517" r:id="rId284"/>
    <p:sldId id="518" r:id="rId285"/>
    <p:sldId id="519" r:id="rId286"/>
    <p:sldId id="520" r:id="rId287"/>
    <p:sldId id="521" r:id="rId288"/>
    <p:sldId id="522" r:id="rId289"/>
    <p:sldId id="523" r:id="rId290"/>
    <p:sldId id="524" r:id="rId291"/>
    <p:sldId id="525" r:id="rId292"/>
    <p:sldId id="526" r:id="rId293"/>
    <p:sldId id="527" r:id="rId294"/>
    <p:sldId id="528" r:id="rId295"/>
    <p:sldId id="529" r:id="rId296"/>
    <p:sldId id="530" r:id="rId297"/>
    <p:sldId id="531" r:id="rId298"/>
    <p:sldId id="532" r:id="rId299"/>
    <p:sldId id="533" r:id="rId300"/>
    <p:sldId id="534" r:id="rId301"/>
    <p:sldId id="535" r:id="rId302"/>
    <p:sldId id="536" r:id="rId303"/>
    <p:sldId id="537" r:id="rId304"/>
    <p:sldId id="538" r:id="rId305"/>
    <p:sldId id="539" r:id="rId306"/>
    <p:sldId id="540" r:id="rId307"/>
    <p:sldId id="541" r:id="rId308"/>
    <p:sldId id="542" r:id="rId309"/>
    <p:sldId id="543" r:id="rId310"/>
    <p:sldId id="544" r:id="rId311"/>
    <p:sldId id="545" r:id="rId312"/>
    <p:sldId id="546" r:id="rId313"/>
    <p:sldId id="547" r:id="rId314"/>
    <p:sldId id="548" r:id="rId315"/>
    <p:sldId id="549" r:id="rId316"/>
    <p:sldId id="550" r:id="rId317"/>
    <p:sldId id="551" r:id="rId318"/>
    <p:sldId id="552" r:id="rId319"/>
    <p:sldId id="553" r:id="rId320"/>
    <p:sldId id="554" r:id="rId321"/>
    <p:sldId id="555" r:id="rId322"/>
    <p:sldId id="556" r:id="rId323"/>
    <p:sldId id="557" r:id="rId324"/>
    <p:sldId id="558" r:id="rId325"/>
    <p:sldId id="559" r:id="rId326"/>
    <p:sldId id="560" r:id="rId327"/>
    <p:sldId id="561" r:id="rId328"/>
    <p:sldId id="562" r:id="rId329"/>
    <p:sldId id="563" r:id="rId330"/>
    <p:sldId id="564" r:id="rId331"/>
    <p:sldId id="565" r:id="rId332"/>
    <p:sldId id="566" r:id="rId333"/>
    <p:sldId id="567" r:id="rId334"/>
    <p:sldId id="568" r:id="rId335"/>
    <p:sldId id="569" r:id="rId336"/>
    <p:sldId id="570" r:id="rId337"/>
    <p:sldId id="571" r:id="rId338"/>
    <p:sldId id="572" r:id="rId339"/>
    <p:sldId id="573" r:id="rId340"/>
    <p:sldId id="574" r:id="rId341"/>
    <p:sldId id="575" r:id="rId342"/>
    <p:sldId id="576" r:id="rId343"/>
    <p:sldId id="577" r:id="rId344"/>
    <p:sldId id="578" r:id="rId345"/>
    <p:sldId id="579" r:id="rId346"/>
    <p:sldId id="580" r:id="rId347"/>
    <p:sldId id="581" r:id="rId348"/>
    <p:sldId id="582" r:id="rId349"/>
    <p:sldId id="583" r:id="rId350"/>
    <p:sldId id="584" r:id="rId351"/>
    <p:sldId id="585" r:id="rId352"/>
    <p:sldId id="586" r:id="rId353"/>
    <p:sldId id="587" r:id="rId354"/>
    <p:sldId id="588" r:id="rId355"/>
    <p:sldId id="589" r:id="rId356"/>
    <p:sldId id="590" r:id="rId357"/>
    <p:sldId id="591" r:id="rId358"/>
    <p:sldId id="592" r:id="rId359"/>
    <p:sldId id="593" r:id="rId360"/>
    <p:sldId id="594" r:id="rId361"/>
    <p:sldId id="595" r:id="rId362"/>
    <p:sldId id="596" r:id="rId363"/>
    <p:sldId id="597" r:id="rId364"/>
    <p:sldId id="598" r:id="rId365"/>
    <p:sldId id="599" r:id="rId366"/>
    <p:sldId id="600" r:id="rId367"/>
    <p:sldId id="601" r:id="rId368"/>
    <p:sldId id="602" r:id="rId369"/>
    <p:sldId id="603" r:id="rId370"/>
    <p:sldId id="604" r:id="rId371"/>
    <p:sldId id="605" r:id="rId372"/>
    <p:sldId id="606" r:id="rId373"/>
    <p:sldId id="607" r:id="rId374"/>
    <p:sldId id="608" r:id="rId375"/>
    <p:sldId id="609" r:id="rId376"/>
    <p:sldId id="610" r:id="rId377"/>
    <p:sldId id="611" r:id="rId378"/>
    <p:sldId id="612" r:id="rId379"/>
    <p:sldId id="613" r:id="rId380"/>
    <p:sldId id="614" r:id="rId381"/>
    <p:sldId id="615" r:id="rId382"/>
    <p:sldId id="616" r:id="rId383"/>
    <p:sldId id="617" r:id="rId384"/>
    <p:sldId id="618" r:id="rId385"/>
    <p:sldId id="619" r:id="rId386"/>
    <p:sldId id="620" r:id="rId387"/>
    <p:sldId id="621" r:id="rId388"/>
    <p:sldId id="622" r:id="rId389"/>
    <p:sldId id="623" r:id="rId390"/>
    <p:sldId id="624" r:id="rId391"/>
    <p:sldId id="625" r:id="rId392"/>
    <p:sldId id="626" r:id="rId39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 /><Relationship Id="rId299" Type="http://schemas.openxmlformats.org/officeDocument/2006/relationships/slide" Target="slides/slide298.xml" /><Relationship Id="rId21" Type="http://schemas.openxmlformats.org/officeDocument/2006/relationships/slide" Target="slides/slide20.xml" /><Relationship Id="rId63" Type="http://schemas.openxmlformats.org/officeDocument/2006/relationships/slide" Target="slides/slide62.xml" /><Relationship Id="rId159" Type="http://schemas.openxmlformats.org/officeDocument/2006/relationships/slide" Target="slides/slide158.xml" /><Relationship Id="rId324" Type="http://schemas.openxmlformats.org/officeDocument/2006/relationships/slide" Target="slides/slide323.xml" /><Relationship Id="rId366" Type="http://schemas.openxmlformats.org/officeDocument/2006/relationships/slide" Target="slides/slide365.xml" /><Relationship Id="rId170" Type="http://schemas.openxmlformats.org/officeDocument/2006/relationships/slide" Target="slides/slide169.xml" /><Relationship Id="rId226" Type="http://schemas.openxmlformats.org/officeDocument/2006/relationships/slide" Target="slides/slide225.xml" /><Relationship Id="rId107" Type="http://schemas.openxmlformats.org/officeDocument/2006/relationships/slide" Target="slides/slide106.xml" /><Relationship Id="rId268" Type="http://schemas.openxmlformats.org/officeDocument/2006/relationships/slide" Target="slides/slide267.xml" /><Relationship Id="rId289" Type="http://schemas.openxmlformats.org/officeDocument/2006/relationships/slide" Target="slides/slide288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53" Type="http://schemas.openxmlformats.org/officeDocument/2006/relationships/slide" Target="slides/slide52.xml" /><Relationship Id="rId74" Type="http://schemas.openxmlformats.org/officeDocument/2006/relationships/slide" Target="slides/slide73.xml" /><Relationship Id="rId128" Type="http://schemas.openxmlformats.org/officeDocument/2006/relationships/slide" Target="slides/slide127.xml" /><Relationship Id="rId149" Type="http://schemas.openxmlformats.org/officeDocument/2006/relationships/slide" Target="slides/slide148.xml" /><Relationship Id="rId314" Type="http://schemas.openxmlformats.org/officeDocument/2006/relationships/slide" Target="slides/slide313.xml" /><Relationship Id="rId335" Type="http://schemas.openxmlformats.org/officeDocument/2006/relationships/slide" Target="slides/slide334.xml" /><Relationship Id="rId356" Type="http://schemas.openxmlformats.org/officeDocument/2006/relationships/slide" Target="slides/slide355.xml" /><Relationship Id="rId377" Type="http://schemas.openxmlformats.org/officeDocument/2006/relationships/slide" Target="slides/slide376.xml" /><Relationship Id="rId5" Type="http://schemas.openxmlformats.org/officeDocument/2006/relationships/slide" Target="slides/slide4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181" Type="http://schemas.openxmlformats.org/officeDocument/2006/relationships/slide" Target="slides/slide180.xml" /><Relationship Id="rId216" Type="http://schemas.openxmlformats.org/officeDocument/2006/relationships/slide" Target="slides/slide215.xml" /><Relationship Id="rId237" Type="http://schemas.openxmlformats.org/officeDocument/2006/relationships/slide" Target="slides/slide236.xml" /><Relationship Id="rId258" Type="http://schemas.openxmlformats.org/officeDocument/2006/relationships/slide" Target="slides/slide257.xml" /><Relationship Id="rId279" Type="http://schemas.openxmlformats.org/officeDocument/2006/relationships/slide" Target="slides/slide278.xml" /><Relationship Id="rId22" Type="http://schemas.openxmlformats.org/officeDocument/2006/relationships/slide" Target="slides/slide21.xml" /><Relationship Id="rId43" Type="http://schemas.openxmlformats.org/officeDocument/2006/relationships/slide" Target="slides/slide42.xml" /><Relationship Id="rId64" Type="http://schemas.openxmlformats.org/officeDocument/2006/relationships/slide" Target="slides/slide63.xml" /><Relationship Id="rId118" Type="http://schemas.openxmlformats.org/officeDocument/2006/relationships/slide" Target="slides/slide117.xml" /><Relationship Id="rId139" Type="http://schemas.openxmlformats.org/officeDocument/2006/relationships/slide" Target="slides/slide138.xml" /><Relationship Id="rId290" Type="http://schemas.openxmlformats.org/officeDocument/2006/relationships/slide" Target="slides/slide289.xml" /><Relationship Id="rId304" Type="http://schemas.openxmlformats.org/officeDocument/2006/relationships/slide" Target="slides/slide303.xml" /><Relationship Id="rId325" Type="http://schemas.openxmlformats.org/officeDocument/2006/relationships/slide" Target="slides/slide324.xml" /><Relationship Id="rId346" Type="http://schemas.openxmlformats.org/officeDocument/2006/relationships/slide" Target="slides/slide345.xml" /><Relationship Id="rId367" Type="http://schemas.openxmlformats.org/officeDocument/2006/relationships/slide" Target="slides/slide366.xml" /><Relationship Id="rId388" Type="http://schemas.openxmlformats.org/officeDocument/2006/relationships/slide" Target="slides/slide387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171" Type="http://schemas.openxmlformats.org/officeDocument/2006/relationships/slide" Target="slides/slide170.xml" /><Relationship Id="rId192" Type="http://schemas.openxmlformats.org/officeDocument/2006/relationships/slide" Target="slides/slide191.xml" /><Relationship Id="rId206" Type="http://schemas.openxmlformats.org/officeDocument/2006/relationships/slide" Target="slides/slide205.xml" /><Relationship Id="rId227" Type="http://schemas.openxmlformats.org/officeDocument/2006/relationships/slide" Target="slides/slide226.xml" /><Relationship Id="rId248" Type="http://schemas.openxmlformats.org/officeDocument/2006/relationships/slide" Target="slides/slide247.xml" /><Relationship Id="rId269" Type="http://schemas.openxmlformats.org/officeDocument/2006/relationships/slide" Target="slides/slide268.xml" /><Relationship Id="rId12" Type="http://schemas.openxmlformats.org/officeDocument/2006/relationships/slide" Target="slides/slide11.xml" /><Relationship Id="rId33" Type="http://schemas.openxmlformats.org/officeDocument/2006/relationships/slide" Target="slides/slide32.xml" /><Relationship Id="rId108" Type="http://schemas.openxmlformats.org/officeDocument/2006/relationships/slide" Target="slides/slide107.xml" /><Relationship Id="rId129" Type="http://schemas.openxmlformats.org/officeDocument/2006/relationships/slide" Target="slides/slide128.xml" /><Relationship Id="rId280" Type="http://schemas.openxmlformats.org/officeDocument/2006/relationships/slide" Target="slides/slide279.xml" /><Relationship Id="rId315" Type="http://schemas.openxmlformats.org/officeDocument/2006/relationships/slide" Target="slides/slide314.xml" /><Relationship Id="rId336" Type="http://schemas.openxmlformats.org/officeDocument/2006/relationships/slide" Target="slides/slide335.xml" /><Relationship Id="rId357" Type="http://schemas.openxmlformats.org/officeDocument/2006/relationships/slide" Target="slides/slide356.xml" /><Relationship Id="rId54" Type="http://schemas.openxmlformats.org/officeDocument/2006/relationships/slide" Target="slides/slide53.xml" /><Relationship Id="rId75" Type="http://schemas.openxmlformats.org/officeDocument/2006/relationships/slide" Target="slides/slide74.xml" /><Relationship Id="rId96" Type="http://schemas.openxmlformats.org/officeDocument/2006/relationships/slide" Target="slides/slide95.xml" /><Relationship Id="rId140" Type="http://schemas.openxmlformats.org/officeDocument/2006/relationships/slide" Target="slides/slide139.xml" /><Relationship Id="rId161" Type="http://schemas.openxmlformats.org/officeDocument/2006/relationships/slide" Target="slides/slide160.xml" /><Relationship Id="rId182" Type="http://schemas.openxmlformats.org/officeDocument/2006/relationships/slide" Target="slides/slide181.xml" /><Relationship Id="rId217" Type="http://schemas.openxmlformats.org/officeDocument/2006/relationships/slide" Target="slides/slide216.xml" /><Relationship Id="rId378" Type="http://schemas.openxmlformats.org/officeDocument/2006/relationships/slide" Target="slides/slide377.xml" /><Relationship Id="rId6" Type="http://schemas.openxmlformats.org/officeDocument/2006/relationships/slide" Target="slides/slide5.xml" /><Relationship Id="rId238" Type="http://schemas.openxmlformats.org/officeDocument/2006/relationships/slide" Target="slides/slide237.xml" /><Relationship Id="rId259" Type="http://schemas.openxmlformats.org/officeDocument/2006/relationships/slide" Target="slides/slide258.xml" /><Relationship Id="rId23" Type="http://schemas.openxmlformats.org/officeDocument/2006/relationships/slide" Target="slides/slide22.xml" /><Relationship Id="rId119" Type="http://schemas.openxmlformats.org/officeDocument/2006/relationships/slide" Target="slides/slide118.xml" /><Relationship Id="rId270" Type="http://schemas.openxmlformats.org/officeDocument/2006/relationships/slide" Target="slides/slide269.xml" /><Relationship Id="rId291" Type="http://schemas.openxmlformats.org/officeDocument/2006/relationships/slide" Target="slides/slide290.xml" /><Relationship Id="rId305" Type="http://schemas.openxmlformats.org/officeDocument/2006/relationships/slide" Target="slides/slide304.xml" /><Relationship Id="rId326" Type="http://schemas.openxmlformats.org/officeDocument/2006/relationships/slide" Target="slides/slide325.xml" /><Relationship Id="rId347" Type="http://schemas.openxmlformats.org/officeDocument/2006/relationships/slide" Target="slides/slide346.xml" /><Relationship Id="rId44" Type="http://schemas.openxmlformats.org/officeDocument/2006/relationships/slide" Target="slides/slide43.xml" /><Relationship Id="rId65" Type="http://schemas.openxmlformats.org/officeDocument/2006/relationships/slide" Target="slides/slide64.xml" /><Relationship Id="rId86" Type="http://schemas.openxmlformats.org/officeDocument/2006/relationships/slide" Target="slides/slide85.xml" /><Relationship Id="rId130" Type="http://schemas.openxmlformats.org/officeDocument/2006/relationships/slide" Target="slides/slide129.xml" /><Relationship Id="rId151" Type="http://schemas.openxmlformats.org/officeDocument/2006/relationships/slide" Target="slides/slide150.xml" /><Relationship Id="rId368" Type="http://schemas.openxmlformats.org/officeDocument/2006/relationships/slide" Target="slides/slide367.xml" /><Relationship Id="rId389" Type="http://schemas.openxmlformats.org/officeDocument/2006/relationships/slide" Target="slides/slide388.xml" /><Relationship Id="rId172" Type="http://schemas.openxmlformats.org/officeDocument/2006/relationships/slide" Target="slides/slide171.xml" /><Relationship Id="rId193" Type="http://schemas.openxmlformats.org/officeDocument/2006/relationships/slide" Target="slides/slide192.xml" /><Relationship Id="rId207" Type="http://schemas.openxmlformats.org/officeDocument/2006/relationships/slide" Target="slides/slide206.xml" /><Relationship Id="rId228" Type="http://schemas.openxmlformats.org/officeDocument/2006/relationships/slide" Target="slides/slide227.xml" /><Relationship Id="rId249" Type="http://schemas.openxmlformats.org/officeDocument/2006/relationships/slide" Target="slides/slide248.xml" /><Relationship Id="rId13" Type="http://schemas.openxmlformats.org/officeDocument/2006/relationships/slide" Target="slides/slide12.xml" /><Relationship Id="rId109" Type="http://schemas.openxmlformats.org/officeDocument/2006/relationships/slide" Target="slides/slide108.xml" /><Relationship Id="rId260" Type="http://schemas.openxmlformats.org/officeDocument/2006/relationships/slide" Target="slides/slide259.xml" /><Relationship Id="rId281" Type="http://schemas.openxmlformats.org/officeDocument/2006/relationships/slide" Target="slides/slide280.xml" /><Relationship Id="rId316" Type="http://schemas.openxmlformats.org/officeDocument/2006/relationships/slide" Target="slides/slide315.xml" /><Relationship Id="rId337" Type="http://schemas.openxmlformats.org/officeDocument/2006/relationships/slide" Target="slides/slide336.xml" /><Relationship Id="rId34" Type="http://schemas.openxmlformats.org/officeDocument/2006/relationships/slide" Target="slides/slide33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20" Type="http://schemas.openxmlformats.org/officeDocument/2006/relationships/slide" Target="slides/slide119.xml" /><Relationship Id="rId141" Type="http://schemas.openxmlformats.org/officeDocument/2006/relationships/slide" Target="slides/slide140.xml" /><Relationship Id="rId358" Type="http://schemas.openxmlformats.org/officeDocument/2006/relationships/slide" Target="slides/slide357.xml" /><Relationship Id="rId379" Type="http://schemas.openxmlformats.org/officeDocument/2006/relationships/slide" Target="slides/slide378.xml" /><Relationship Id="rId7" Type="http://schemas.openxmlformats.org/officeDocument/2006/relationships/slide" Target="slides/slide6.xml" /><Relationship Id="rId162" Type="http://schemas.openxmlformats.org/officeDocument/2006/relationships/slide" Target="slides/slide161.xml" /><Relationship Id="rId183" Type="http://schemas.openxmlformats.org/officeDocument/2006/relationships/slide" Target="slides/slide182.xml" /><Relationship Id="rId218" Type="http://schemas.openxmlformats.org/officeDocument/2006/relationships/slide" Target="slides/slide217.xml" /><Relationship Id="rId239" Type="http://schemas.openxmlformats.org/officeDocument/2006/relationships/slide" Target="slides/slide238.xml" /><Relationship Id="rId390" Type="http://schemas.openxmlformats.org/officeDocument/2006/relationships/slide" Target="slides/slide389.xml" /><Relationship Id="rId250" Type="http://schemas.openxmlformats.org/officeDocument/2006/relationships/slide" Target="slides/slide249.xml" /><Relationship Id="rId271" Type="http://schemas.openxmlformats.org/officeDocument/2006/relationships/slide" Target="slides/slide270.xml" /><Relationship Id="rId292" Type="http://schemas.openxmlformats.org/officeDocument/2006/relationships/slide" Target="slides/slide291.xml" /><Relationship Id="rId306" Type="http://schemas.openxmlformats.org/officeDocument/2006/relationships/slide" Target="slides/slide305.xml" /><Relationship Id="rId24" Type="http://schemas.openxmlformats.org/officeDocument/2006/relationships/slide" Target="slides/slide23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31" Type="http://schemas.openxmlformats.org/officeDocument/2006/relationships/slide" Target="slides/slide130.xml" /><Relationship Id="rId327" Type="http://schemas.openxmlformats.org/officeDocument/2006/relationships/slide" Target="slides/slide326.xml" /><Relationship Id="rId348" Type="http://schemas.openxmlformats.org/officeDocument/2006/relationships/slide" Target="slides/slide347.xml" /><Relationship Id="rId369" Type="http://schemas.openxmlformats.org/officeDocument/2006/relationships/slide" Target="slides/slide368.xml" /><Relationship Id="rId152" Type="http://schemas.openxmlformats.org/officeDocument/2006/relationships/slide" Target="slides/slide151.xml" /><Relationship Id="rId173" Type="http://schemas.openxmlformats.org/officeDocument/2006/relationships/slide" Target="slides/slide172.xml" /><Relationship Id="rId194" Type="http://schemas.openxmlformats.org/officeDocument/2006/relationships/slide" Target="slides/slide193.xml" /><Relationship Id="rId208" Type="http://schemas.openxmlformats.org/officeDocument/2006/relationships/slide" Target="slides/slide207.xml" /><Relationship Id="rId229" Type="http://schemas.openxmlformats.org/officeDocument/2006/relationships/slide" Target="slides/slide228.xml" /><Relationship Id="rId380" Type="http://schemas.openxmlformats.org/officeDocument/2006/relationships/slide" Target="slides/slide379.xml" /><Relationship Id="rId240" Type="http://schemas.openxmlformats.org/officeDocument/2006/relationships/slide" Target="slides/slide239.xml" /><Relationship Id="rId261" Type="http://schemas.openxmlformats.org/officeDocument/2006/relationships/slide" Target="slides/slide260.xml" /><Relationship Id="rId14" Type="http://schemas.openxmlformats.org/officeDocument/2006/relationships/slide" Target="slides/slide13.xml" /><Relationship Id="rId35" Type="http://schemas.openxmlformats.org/officeDocument/2006/relationships/slide" Target="slides/slide34.xml" /><Relationship Id="rId56" Type="http://schemas.openxmlformats.org/officeDocument/2006/relationships/slide" Target="slides/slide55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282" Type="http://schemas.openxmlformats.org/officeDocument/2006/relationships/slide" Target="slides/slide281.xml" /><Relationship Id="rId317" Type="http://schemas.openxmlformats.org/officeDocument/2006/relationships/slide" Target="slides/slide316.xml" /><Relationship Id="rId338" Type="http://schemas.openxmlformats.org/officeDocument/2006/relationships/slide" Target="slides/slide337.xml" /><Relationship Id="rId359" Type="http://schemas.openxmlformats.org/officeDocument/2006/relationships/slide" Target="slides/slide358.xml" /><Relationship Id="rId8" Type="http://schemas.openxmlformats.org/officeDocument/2006/relationships/slide" Target="slides/slide7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142" Type="http://schemas.openxmlformats.org/officeDocument/2006/relationships/slide" Target="slides/slide141.xml" /><Relationship Id="rId163" Type="http://schemas.openxmlformats.org/officeDocument/2006/relationships/slide" Target="slides/slide162.xml" /><Relationship Id="rId184" Type="http://schemas.openxmlformats.org/officeDocument/2006/relationships/slide" Target="slides/slide183.xml" /><Relationship Id="rId219" Type="http://schemas.openxmlformats.org/officeDocument/2006/relationships/slide" Target="slides/slide218.xml" /><Relationship Id="rId370" Type="http://schemas.openxmlformats.org/officeDocument/2006/relationships/slide" Target="slides/slide369.xml" /><Relationship Id="rId391" Type="http://schemas.openxmlformats.org/officeDocument/2006/relationships/slide" Target="slides/slide390.xml" /><Relationship Id="rId230" Type="http://schemas.openxmlformats.org/officeDocument/2006/relationships/slide" Target="slides/slide229.xml" /><Relationship Id="rId251" Type="http://schemas.openxmlformats.org/officeDocument/2006/relationships/slide" Target="slides/slide250.xml" /><Relationship Id="rId25" Type="http://schemas.openxmlformats.org/officeDocument/2006/relationships/slide" Target="slides/slide24.xml" /><Relationship Id="rId46" Type="http://schemas.openxmlformats.org/officeDocument/2006/relationships/slide" Target="slides/slide45.xml" /><Relationship Id="rId67" Type="http://schemas.openxmlformats.org/officeDocument/2006/relationships/slide" Target="slides/slide66.xml" /><Relationship Id="rId272" Type="http://schemas.openxmlformats.org/officeDocument/2006/relationships/slide" Target="slides/slide271.xml" /><Relationship Id="rId293" Type="http://schemas.openxmlformats.org/officeDocument/2006/relationships/slide" Target="slides/slide292.xml" /><Relationship Id="rId307" Type="http://schemas.openxmlformats.org/officeDocument/2006/relationships/slide" Target="slides/slide306.xml" /><Relationship Id="rId328" Type="http://schemas.openxmlformats.org/officeDocument/2006/relationships/slide" Target="slides/slide327.xml" /><Relationship Id="rId349" Type="http://schemas.openxmlformats.org/officeDocument/2006/relationships/slide" Target="slides/slide348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32" Type="http://schemas.openxmlformats.org/officeDocument/2006/relationships/slide" Target="slides/slide131.xml" /><Relationship Id="rId153" Type="http://schemas.openxmlformats.org/officeDocument/2006/relationships/slide" Target="slides/slide152.xml" /><Relationship Id="rId174" Type="http://schemas.openxmlformats.org/officeDocument/2006/relationships/slide" Target="slides/slide173.xml" /><Relationship Id="rId195" Type="http://schemas.openxmlformats.org/officeDocument/2006/relationships/slide" Target="slides/slide194.xml" /><Relationship Id="rId209" Type="http://schemas.openxmlformats.org/officeDocument/2006/relationships/slide" Target="slides/slide208.xml" /><Relationship Id="rId360" Type="http://schemas.openxmlformats.org/officeDocument/2006/relationships/slide" Target="slides/slide359.xml" /><Relationship Id="rId381" Type="http://schemas.openxmlformats.org/officeDocument/2006/relationships/slide" Target="slides/slide380.xml" /><Relationship Id="rId220" Type="http://schemas.openxmlformats.org/officeDocument/2006/relationships/slide" Target="slides/slide219.xml" /><Relationship Id="rId241" Type="http://schemas.openxmlformats.org/officeDocument/2006/relationships/slide" Target="slides/slide240.xml" /><Relationship Id="rId15" Type="http://schemas.openxmlformats.org/officeDocument/2006/relationships/slide" Target="slides/slide14.xml" /><Relationship Id="rId36" Type="http://schemas.openxmlformats.org/officeDocument/2006/relationships/slide" Target="slides/slide35.xml" /><Relationship Id="rId57" Type="http://schemas.openxmlformats.org/officeDocument/2006/relationships/slide" Target="slides/slide56.xml" /><Relationship Id="rId262" Type="http://schemas.openxmlformats.org/officeDocument/2006/relationships/slide" Target="slides/slide261.xml" /><Relationship Id="rId283" Type="http://schemas.openxmlformats.org/officeDocument/2006/relationships/slide" Target="slides/slide282.xml" /><Relationship Id="rId318" Type="http://schemas.openxmlformats.org/officeDocument/2006/relationships/slide" Target="slides/slide317.xml" /><Relationship Id="rId339" Type="http://schemas.openxmlformats.org/officeDocument/2006/relationships/slide" Target="slides/slide338.xml" /><Relationship Id="rId78" Type="http://schemas.openxmlformats.org/officeDocument/2006/relationships/slide" Target="slides/slide77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43" Type="http://schemas.openxmlformats.org/officeDocument/2006/relationships/slide" Target="slides/slide142.xml" /><Relationship Id="rId164" Type="http://schemas.openxmlformats.org/officeDocument/2006/relationships/slide" Target="slides/slide163.xml" /><Relationship Id="rId185" Type="http://schemas.openxmlformats.org/officeDocument/2006/relationships/slide" Target="slides/slide184.xml" /><Relationship Id="rId350" Type="http://schemas.openxmlformats.org/officeDocument/2006/relationships/slide" Target="slides/slide349.xml" /><Relationship Id="rId371" Type="http://schemas.openxmlformats.org/officeDocument/2006/relationships/slide" Target="slides/slide370.xml" /><Relationship Id="rId9" Type="http://schemas.openxmlformats.org/officeDocument/2006/relationships/slide" Target="slides/slide8.xml" /><Relationship Id="rId210" Type="http://schemas.openxmlformats.org/officeDocument/2006/relationships/slide" Target="slides/slide209.xml" /><Relationship Id="rId392" Type="http://schemas.openxmlformats.org/officeDocument/2006/relationships/slide" Target="slides/slide391.xml" /><Relationship Id="rId26" Type="http://schemas.openxmlformats.org/officeDocument/2006/relationships/slide" Target="slides/slide25.xml" /><Relationship Id="rId231" Type="http://schemas.openxmlformats.org/officeDocument/2006/relationships/slide" Target="slides/slide230.xml" /><Relationship Id="rId252" Type="http://schemas.openxmlformats.org/officeDocument/2006/relationships/slide" Target="slides/slide251.xml" /><Relationship Id="rId273" Type="http://schemas.openxmlformats.org/officeDocument/2006/relationships/slide" Target="slides/slide272.xml" /><Relationship Id="rId294" Type="http://schemas.openxmlformats.org/officeDocument/2006/relationships/slide" Target="slides/slide293.xml" /><Relationship Id="rId308" Type="http://schemas.openxmlformats.org/officeDocument/2006/relationships/slide" Target="slides/slide307.xml" /><Relationship Id="rId329" Type="http://schemas.openxmlformats.org/officeDocument/2006/relationships/slide" Target="slides/slide328.xml" /><Relationship Id="rId47" Type="http://schemas.openxmlformats.org/officeDocument/2006/relationships/slide" Target="slides/slide46.xml" /><Relationship Id="rId68" Type="http://schemas.openxmlformats.org/officeDocument/2006/relationships/slide" Target="slides/slide67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33" Type="http://schemas.openxmlformats.org/officeDocument/2006/relationships/slide" Target="slides/slide132.xml" /><Relationship Id="rId154" Type="http://schemas.openxmlformats.org/officeDocument/2006/relationships/slide" Target="slides/slide153.xml" /><Relationship Id="rId175" Type="http://schemas.openxmlformats.org/officeDocument/2006/relationships/slide" Target="slides/slide174.xml" /><Relationship Id="rId340" Type="http://schemas.openxmlformats.org/officeDocument/2006/relationships/slide" Target="slides/slide339.xml" /><Relationship Id="rId361" Type="http://schemas.openxmlformats.org/officeDocument/2006/relationships/slide" Target="slides/slide360.xml" /><Relationship Id="rId196" Type="http://schemas.openxmlformats.org/officeDocument/2006/relationships/slide" Target="slides/slide195.xml" /><Relationship Id="rId200" Type="http://schemas.openxmlformats.org/officeDocument/2006/relationships/slide" Target="slides/slide199.xml" /><Relationship Id="rId382" Type="http://schemas.openxmlformats.org/officeDocument/2006/relationships/slide" Target="slides/slide381.xml" /><Relationship Id="rId16" Type="http://schemas.openxmlformats.org/officeDocument/2006/relationships/slide" Target="slides/slide15.xml" /><Relationship Id="rId221" Type="http://schemas.openxmlformats.org/officeDocument/2006/relationships/slide" Target="slides/slide220.xml" /><Relationship Id="rId242" Type="http://schemas.openxmlformats.org/officeDocument/2006/relationships/slide" Target="slides/slide241.xml" /><Relationship Id="rId263" Type="http://schemas.openxmlformats.org/officeDocument/2006/relationships/slide" Target="slides/slide262.xml" /><Relationship Id="rId284" Type="http://schemas.openxmlformats.org/officeDocument/2006/relationships/slide" Target="slides/slide283.xml" /><Relationship Id="rId319" Type="http://schemas.openxmlformats.org/officeDocument/2006/relationships/slide" Target="slides/slide318.xml" /><Relationship Id="rId37" Type="http://schemas.openxmlformats.org/officeDocument/2006/relationships/slide" Target="slides/slide36.xml" /><Relationship Id="rId58" Type="http://schemas.openxmlformats.org/officeDocument/2006/relationships/slide" Target="slides/slide57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44" Type="http://schemas.openxmlformats.org/officeDocument/2006/relationships/slide" Target="slides/slide143.xml" /><Relationship Id="rId330" Type="http://schemas.openxmlformats.org/officeDocument/2006/relationships/slide" Target="slides/slide329.xml" /><Relationship Id="rId90" Type="http://schemas.openxmlformats.org/officeDocument/2006/relationships/slide" Target="slides/slide89.xml" /><Relationship Id="rId165" Type="http://schemas.openxmlformats.org/officeDocument/2006/relationships/slide" Target="slides/slide164.xml" /><Relationship Id="rId186" Type="http://schemas.openxmlformats.org/officeDocument/2006/relationships/slide" Target="slides/slide185.xml" /><Relationship Id="rId351" Type="http://schemas.openxmlformats.org/officeDocument/2006/relationships/slide" Target="slides/slide350.xml" /><Relationship Id="rId372" Type="http://schemas.openxmlformats.org/officeDocument/2006/relationships/slide" Target="slides/slide371.xml" /><Relationship Id="rId393" Type="http://schemas.openxmlformats.org/officeDocument/2006/relationships/slide" Target="slides/slide392.xml" /><Relationship Id="rId211" Type="http://schemas.openxmlformats.org/officeDocument/2006/relationships/slide" Target="slides/slide210.xml" /><Relationship Id="rId232" Type="http://schemas.openxmlformats.org/officeDocument/2006/relationships/slide" Target="slides/slide231.xml" /><Relationship Id="rId253" Type="http://schemas.openxmlformats.org/officeDocument/2006/relationships/slide" Target="slides/slide252.xml" /><Relationship Id="rId274" Type="http://schemas.openxmlformats.org/officeDocument/2006/relationships/slide" Target="slides/slide273.xml" /><Relationship Id="rId295" Type="http://schemas.openxmlformats.org/officeDocument/2006/relationships/slide" Target="slides/slide294.xml" /><Relationship Id="rId309" Type="http://schemas.openxmlformats.org/officeDocument/2006/relationships/slide" Target="slides/slide308.xml" /><Relationship Id="rId27" Type="http://schemas.openxmlformats.org/officeDocument/2006/relationships/slide" Target="slides/slide26.xml" /><Relationship Id="rId48" Type="http://schemas.openxmlformats.org/officeDocument/2006/relationships/slide" Target="slides/slide47.xml" /><Relationship Id="rId69" Type="http://schemas.openxmlformats.org/officeDocument/2006/relationships/slide" Target="slides/slide68.xml" /><Relationship Id="rId113" Type="http://schemas.openxmlformats.org/officeDocument/2006/relationships/slide" Target="slides/slide112.xml" /><Relationship Id="rId134" Type="http://schemas.openxmlformats.org/officeDocument/2006/relationships/slide" Target="slides/slide133.xml" /><Relationship Id="rId320" Type="http://schemas.openxmlformats.org/officeDocument/2006/relationships/slide" Target="slides/slide319.xml" /><Relationship Id="rId80" Type="http://schemas.openxmlformats.org/officeDocument/2006/relationships/slide" Target="slides/slide79.xml" /><Relationship Id="rId155" Type="http://schemas.openxmlformats.org/officeDocument/2006/relationships/slide" Target="slides/slide154.xml" /><Relationship Id="rId176" Type="http://schemas.openxmlformats.org/officeDocument/2006/relationships/slide" Target="slides/slide175.xml" /><Relationship Id="rId197" Type="http://schemas.openxmlformats.org/officeDocument/2006/relationships/slide" Target="slides/slide196.xml" /><Relationship Id="rId341" Type="http://schemas.openxmlformats.org/officeDocument/2006/relationships/slide" Target="slides/slide340.xml" /><Relationship Id="rId362" Type="http://schemas.openxmlformats.org/officeDocument/2006/relationships/slide" Target="slides/slide361.xml" /><Relationship Id="rId383" Type="http://schemas.openxmlformats.org/officeDocument/2006/relationships/slide" Target="slides/slide382.xml" /><Relationship Id="rId201" Type="http://schemas.openxmlformats.org/officeDocument/2006/relationships/slide" Target="slides/slide200.xml" /><Relationship Id="rId222" Type="http://schemas.openxmlformats.org/officeDocument/2006/relationships/slide" Target="slides/slide221.xml" /><Relationship Id="rId243" Type="http://schemas.openxmlformats.org/officeDocument/2006/relationships/slide" Target="slides/slide242.xml" /><Relationship Id="rId264" Type="http://schemas.openxmlformats.org/officeDocument/2006/relationships/slide" Target="slides/slide263.xml" /><Relationship Id="rId285" Type="http://schemas.openxmlformats.org/officeDocument/2006/relationships/slide" Target="slides/slide284.xml" /><Relationship Id="rId17" Type="http://schemas.openxmlformats.org/officeDocument/2006/relationships/slide" Target="slides/slide16.xml" /><Relationship Id="rId38" Type="http://schemas.openxmlformats.org/officeDocument/2006/relationships/slide" Target="slides/slide37.xml" /><Relationship Id="rId59" Type="http://schemas.openxmlformats.org/officeDocument/2006/relationships/slide" Target="slides/slide58.xml" /><Relationship Id="rId103" Type="http://schemas.openxmlformats.org/officeDocument/2006/relationships/slide" Target="slides/slide102.xml" /><Relationship Id="rId124" Type="http://schemas.openxmlformats.org/officeDocument/2006/relationships/slide" Target="slides/slide123.xml" /><Relationship Id="rId310" Type="http://schemas.openxmlformats.org/officeDocument/2006/relationships/slide" Target="slides/slide309.xml" /><Relationship Id="rId70" Type="http://schemas.openxmlformats.org/officeDocument/2006/relationships/slide" Target="slides/slide69.xml" /><Relationship Id="rId91" Type="http://schemas.openxmlformats.org/officeDocument/2006/relationships/slide" Target="slides/slide90.xml" /><Relationship Id="rId145" Type="http://schemas.openxmlformats.org/officeDocument/2006/relationships/slide" Target="slides/slide144.xml" /><Relationship Id="rId166" Type="http://schemas.openxmlformats.org/officeDocument/2006/relationships/slide" Target="slides/slide165.xml" /><Relationship Id="rId187" Type="http://schemas.openxmlformats.org/officeDocument/2006/relationships/slide" Target="slides/slide186.xml" /><Relationship Id="rId331" Type="http://schemas.openxmlformats.org/officeDocument/2006/relationships/slide" Target="slides/slide330.xml" /><Relationship Id="rId352" Type="http://schemas.openxmlformats.org/officeDocument/2006/relationships/slide" Target="slides/slide351.xml" /><Relationship Id="rId373" Type="http://schemas.openxmlformats.org/officeDocument/2006/relationships/slide" Target="slides/slide372.xml" /><Relationship Id="rId39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12" Type="http://schemas.openxmlformats.org/officeDocument/2006/relationships/slide" Target="slides/slide211.xml" /><Relationship Id="rId233" Type="http://schemas.openxmlformats.org/officeDocument/2006/relationships/slide" Target="slides/slide232.xml" /><Relationship Id="rId254" Type="http://schemas.openxmlformats.org/officeDocument/2006/relationships/slide" Target="slides/slide253.xml" /><Relationship Id="rId28" Type="http://schemas.openxmlformats.org/officeDocument/2006/relationships/slide" Target="slides/slide27.xml" /><Relationship Id="rId49" Type="http://schemas.openxmlformats.org/officeDocument/2006/relationships/slide" Target="slides/slide48.xml" /><Relationship Id="rId114" Type="http://schemas.openxmlformats.org/officeDocument/2006/relationships/slide" Target="slides/slide113.xml" /><Relationship Id="rId275" Type="http://schemas.openxmlformats.org/officeDocument/2006/relationships/slide" Target="slides/slide274.xml" /><Relationship Id="rId296" Type="http://schemas.openxmlformats.org/officeDocument/2006/relationships/slide" Target="slides/slide295.xml" /><Relationship Id="rId300" Type="http://schemas.openxmlformats.org/officeDocument/2006/relationships/slide" Target="slides/slide299.xml" /><Relationship Id="rId60" Type="http://schemas.openxmlformats.org/officeDocument/2006/relationships/slide" Target="slides/slide59.xml" /><Relationship Id="rId81" Type="http://schemas.openxmlformats.org/officeDocument/2006/relationships/slide" Target="slides/slide80.xml" /><Relationship Id="rId135" Type="http://schemas.openxmlformats.org/officeDocument/2006/relationships/slide" Target="slides/slide134.xml" /><Relationship Id="rId156" Type="http://schemas.openxmlformats.org/officeDocument/2006/relationships/slide" Target="slides/slide155.xml" /><Relationship Id="rId177" Type="http://schemas.openxmlformats.org/officeDocument/2006/relationships/slide" Target="slides/slide176.xml" /><Relationship Id="rId198" Type="http://schemas.openxmlformats.org/officeDocument/2006/relationships/slide" Target="slides/slide197.xml" /><Relationship Id="rId321" Type="http://schemas.openxmlformats.org/officeDocument/2006/relationships/slide" Target="slides/slide320.xml" /><Relationship Id="rId342" Type="http://schemas.openxmlformats.org/officeDocument/2006/relationships/slide" Target="slides/slide341.xml" /><Relationship Id="rId363" Type="http://schemas.openxmlformats.org/officeDocument/2006/relationships/slide" Target="slides/slide362.xml" /><Relationship Id="rId384" Type="http://schemas.openxmlformats.org/officeDocument/2006/relationships/slide" Target="slides/slide383.xml" /><Relationship Id="rId202" Type="http://schemas.openxmlformats.org/officeDocument/2006/relationships/slide" Target="slides/slide201.xml" /><Relationship Id="rId223" Type="http://schemas.openxmlformats.org/officeDocument/2006/relationships/slide" Target="slides/slide222.xml" /><Relationship Id="rId244" Type="http://schemas.openxmlformats.org/officeDocument/2006/relationships/slide" Target="slides/slide243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265" Type="http://schemas.openxmlformats.org/officeDocument/2006/relationships/slide" Target="slides/slide264.xml" /><Relationship Id="rId286" Type="http://schemas.openxmlformats.org/officeDocument/2006/relationships/slide" Target="slides/slide285.xml" /><Relationship Id="rId50" Type="http://schemas.openxmlformats.org/officeDocument/2006/relationships/slide" Target="slides/slide49.xml" /><Relationship Id="rId104" Type="http://schemas.openxmlformats.org/officeDocument/2006/relationships/slide" Target="slides/slide103.xml" /><Relationship Id="rId125" Type="http://schemas.openxmlformats.org/officeDocument/2006/relationships/slide" Target="slides/slide124.xml" /><Relationship Id="rId146" Type="http://schemas.openxmlformats.org/officeDocument/2006/relationships/slide" Target="slides/slide145.xml" /><Relationship Id="rId167" Type="http://schemas.openxmlformats.org/officeDocument/2006/relationships/slide" Target="slides/slide166.xml" /><Relationship Id="rId188" Type="http://schemas.openxmlformats.org/officeDocument/2006/relationships/slide" Target="slides/slide187.xml" /><Relationship Id="rId311" Type="http://schemas.openxmlformats.org/officeDocument/2006/relationships/slide" Target="slides/slide310.xml" /><Relationship Id="rId332" Type="http://schemas.openxmlformats.org/officeDocument/2006/relationships/slide" Target="slides/slide331.xml" /><Relationship Id="rId353" Type="http://schemas.openxmlformats.org/officeDocument/2006/relationships/slide" Target="slides/slide352.xml" /><Relationship Id="rId374" Type="http://schemas.openxmlformats.org/officeDocument/2006/relationships/slide" Target="slides/slide373.xml" /><Relationship Id="rId395" Type="http://schemas.openxmlformats.org/officeDocument/2006/relationships/viewProps" Target="viewProps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13" Type="http://schemas.openxmlformats.org/officeDocument/2006/relationships/slide" Target="slides/slide212.xml" /><Relationship Id="rId234" Type="http://schemas.openxmlformats.org/officeDocument/2006/relationships/slide" Target="slides/slide233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55" Type="http://schemas.openxmlformats.org/officeDocument/2006/relationships/slide" Target="slides/slide254.xml" /><Relationship Id="rId276" Type="http://schemas.openxmlformats.org/officeDocument/2006/relationships/slide" Target="slides/slide275.xml" /><Relationship Id="rId297" Type="http://schemas.openxmlformats.org/officeDocument/2006/relationships/slide" Target="slides/slide296.xml" /><Relationship Id="rId40" Type="http://schemas.openxmlformats.org/officeDocument/2006/relationships/slide" Target="slides/slide39.xml" /><Relationship Id="rId115" Type="http://schemas.openxmlformats.org/officeDocument/2006/relationships/slide" Target="slides/slide114.xml" /><Relationship Id="rId136" Type="http://schemas.openxmlformats.org/officeDocument/2006/relationships/slide" Target="slides/slide135.xml" /><Relationship Id="rId157" Type="http://schemas.openxmlformats.org/officeDocument/2006/relationships/slide" Target="slides/slide156.xml" /><Relationship Id="rId178" Type="http://schemas.openxmlformats.org/officeDocument/2006/relationships/slide" Target="slides/slide177.xml" /><Relationship Id="rId301" Type="http://schemas.openxmlformats.org/officeDocument/2006/relationships/slide" Target="slides/slide300.xml" /><Relationship Id="rId322" Type="http://schemas.openxmlformats.org/officeDocument/2006/relationships/slide" Target="slides/slide321.xml" /><Relationship Id="rId343" Type="http://schemas.openxmlformats.org/officeDocument/2006/relationships/slide" Target="slides/slide342.xml" /><Relationship Id="rId364" Type="http://schemas.openxmlformats.org/officeDocument/2006/relationships/slide" Target="slides/slide363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99" Type="http://schemas.openxmlformats.org/officeDocument/2006/relationships/slide" Target="slides/slide198.xml" /><Relationship Id="rId203" Type="http://schemas.openxmlformats.org/officeDocument/2006/relationships/slide" Target="slides/slide202.xml" /><Relationship Id="rId385" Type="http://schemas.openxmlformats.org/officeDocument/2006/relationships/slide" Target="slides/slide384.xml" /><Relationship Id="rId19" Type="http://schemas.openxmlformats.org/officeDocument/2006/relationships/slide" Target="slides/slide18.xml" /><Relationship Id="rId224" Type="http://schemas.openxmlformats.org/officeDocument/2006/relationships/slide" Target="slides/slide223.xml" /><Relationship Id="rId245" Type="http://schemas.openxmlformats.org/officeDocument/2006/relationships/slide" Target="slides/slide244.xml" /><Relationship Id="rId266" Type="http://schemas.openxmlformats.org/officeDocument/2006/relationships/slide" Target="slides/slide265.xml" /><Relationship Id="rId287" Type="http://schemas.openxmlformats.org/officeDocument/2006/relationships/slide" Target="slides/slide286.xml" /><Relationship Id="rId30" Type="http://schemas.openxmlformats.org/officeDocument/2006/relationships/slide" Target="slides/slide29.xml" /><Relationship Id="rId105" Type="http://schemas.openxmlformats.org/officeDocument/2006/relationships/slide" Target="slides/slide104.xml" /><Relationship Id="rId126" Type="http://schemas.openxmlformats.org/officeDocument/2006/relationships/slide" Target="slides/slide125.xml" /><Relationship Id="rId147" Type="http://schemas.openxmlformats.org/officeDocument/2006/relationships/slide" Target="slides/slide146.xml" /><Relationship Id="rId168" Type="http://schemas.openxmlformats.org/officeDocument/2006/relationships/slide" Target="slides/slide167.xml" /><Relationship Id="rId312" Type="http://schemas.openxmlformats.org/officeDocument/2006/relationships/slide" Target="slides/slide311.xml" /><Relationship Id="rId333" Type="http://schemas.openxmlformats.org/officeDocument/2006/relationships/slide" Target="slides/slide332.xml" /><Relationship Id="rId354" Type="http://schemas.openxmlformats.org/officeDocument/2006/relationships/slide" Target="slides/slide353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93" Type="http://schemas.openxmlformats.org/officeDocument/2006/relationships/slide" Target="slides/slide92.xml" /><Relationship Id="rId189" Type="http://schemas.openxmlformats.org/officeDocument/2006/relationships/slide" Target="slides/slide188.xml" /><Relationship Id="rId375" Type="http://schemas.openxmlformats.org/officeDocument/2006/relationships/slide" Target="slides/slide374.xml" /><Relationship Id="rId396" Type="http://schemas.openxmlformats.org/officeDocument/2006/relationships/theme" Target="theme/theme1.xml" /><Relationship Id="rId3" Type="http://schemas.openxmlformats.org/officeDocument/2006/relationships/slide" Target="slides/slide2.xml" /><Relationship Id="rId214" Type="http://schemas.openxmlformats.org/officeDocument/2006/relationships/slide" Target="slides/slide213.xml" /><Relationship Id="rId235" Type="http://schemas.openxmlformats.org/officeDocument/2006/relationships/slide" Target="slides/slide234.xml" /><Relationship Id="rId256" Type="http://schemas.openxmlformats.org/officeDocument/2006/relationships/slide" Target="slides/slide255.xml" /><Relationship Id="rId277" Type="http://schemas.openxmlformats.org/officeDocument/2006/relationships/slide" Target="slides/slide276.xml" /><Relationship Id="rId298" Type="http://schemas.openxmlformats.org/officeDocument/2006/relationships/slide" Target="slides/slide297.xml" /><Relationship Id="rId116" Type="http://schemas.openxmlformats.org/officeDocument/2006/relationships/slide" Target="slides/slide115.xml" /><Relationship Id="rId137" Type="http://schemas.openxmlformats.org/officeDocument/2006/relationships/slide" Target="slides/slide136.xml" /><Relationship Id="rId158" Type="http://schemas.openxmlformats.org/officeDocument/2006/relationships/slide" Target="slides/slide157.xml" /><Relationship Id="rId302" Type="http://schemas.openxmlformats.org/officeDocument/2006/relationships/slide" Target="slides/slide301.xml" /><Relationship Id="rId323" Type="http://schemas.openxmlformats.org/officeDocument/2006/relationships/slide" Target="slides/slide322.xml" /><Relationship Id="rId344" Type="http://schemas.openxmlformats.org/officeDocument/2006/relationships/slide" Target="slides/slide343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62" Type="http://schemas.openxmlformats.org/officeDocument/2006/relationships/slide" Target="slides/slide61.xml" /><Relationship Id="rId83" Type="http://schemas.openxmlformats.org/officeDocument/2006/relationships/slide" Target="slides/slide82.xml" /><Relationship Id="rId179" Type="http://schemas.openxmlformats.org/officeDocument/2006/relationships/slide" Target="slides/slide178.xml" /><Relationship Id="rId365" Type="http://schemas.openxmlformats.org/officeDocument/2006/relationships/slide" Target="slides/slide364.xml" /><Relationship Id="rId386" Type="http://schemas.openxmlformats.org/officeDocument/2006/relationships/slide" Target="slides/slide385.xml" /><Relationship Id="rId190" Type="http://schemas.openxmlformats.org/officeDocument/2006/relationships/slide" Target="slides/slide189.xml" /><Relationship Id="rId204" Type="http://schemas.openxmlformats.org/officeDocument/2006/relationships/slide" Target="slides/slide203.xml" /><Relationship Id="rId225" Type="http://schemas.openxmlformats.org/officeDocument/2006/relationships/slide" Target="slides/slide224.xml" /><Relationship Id="rId246" Type="http://schemas.openxmlformats.org/officeDocument/2006/relationships/slide" Target="slides/slide245.xml" /><Relationship Id="rId267" Type="http://schemas.openxmlformats.org/officeDocument/2006/relationships/slide" Target="slides/slide266.xml" /><Relationship Id="rId288" Type="http://schemas.openxmlformats.org/officeDocument/2006/relationships/slide" Target="slides/slide287.xml" /><Relationship Id="rId106" Type="http://schemas.openxmlformats.org/officeDocument/2006/relationships/slide" Target="slides/slide105.xml" /><Relationship Id="rId127" Type="http://schemas.openxmlformats.org/officeDocument/2006/relationships/slide" Target="slides/slide126.xml" /><Relationship Id="rId313" Type="http://schemas.openxmlformats.org/officeDocument/2006/relationships/slide" Target="slides/slide312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52" Type="http://schemas.openxmlformats.org/officeDocument/2006/relationships/slide" Target="slides/slide51.xml" /><Relationship Id="rId73" Type="http://schemas.openxmlformats.org/officeDocument/2006/relationships/slide" Target="slides/slide72.xml" /><Relationship Id="rId94" Type="http://schemas.openxmlformats.org/officeDocument/2006/relationships/slide" Target="slides/slide93.xml" /><Relationship Id="rId148" Type="http://schemas.openxmlformats.org/officeDocument/2006/relationships/slide" Target="slides/slide147.xml" /><Relationship Id="rId169" Type="http://schemas.openxmlformats.org/officeDocument/2006/relationships/slide" Target="slides/slide168.xml" /><Relationship Id="rId334" Type="http://schemas.openxmlformats.org/officeDocument/2006/relationships/slide" Target="slides/slide333.xml" /><Relationship Id="rId355" Type="http://schemas.openxmlformats.org/officeDocument/2006/relationships/slide" Target="slides/slide354.xml" /><Relationship Id="rId376" Type="http://schemas.openxmlformats.org/officeDocument/2006/relationships/slide" Target="slides/slide375.xml" /><Relationship Id="rId397" Type="http://schemas.openxmlformats.org/officeDocument/2006/relationships/tableStyles" Target="tableStyles.xml" /><Relationship Id="rId4" Type="http://schemas.openxmlformats.org/officeDocument/2006/relationships/slide" Target="slides/slide3.xml" /><Relationship Id="rId180" Type="http://schemas.openxmlformats.org/officeDocument/2006/relationships/slide" Target="slides/slide179.xml" /><Relationship Id="rId215" Type="http://schemas.openxmlformats.org/officeDocument/2006/relationships/slide" Target="slides/slide214.xml" /><Relationship Id="rId236" Type="http://schemas.openxmlformats.org/officeDocument/2006/relationships/slide" Target="slides/slide235.xml" /><Relationship Id="rId257" Type="http://schemas.openxmlformats.org/officeDocument/2006/relationships/slide" Target="slides/slide256.xml" /><Relationship Id="rId278" Type="http://schemas.openxmlformats.org/officeDocument/2006/relationships/slide" Target="slides/slide277.xml" /><Relationship Id="rId303" Type="http://schemas.openxmlformats.org/officeDocument/2006/relationships/slide" Target="slides/slide302.xml" /><Relationship Id="rId42" Type="http://schemas.openxmlformats.org/officeDocument/2006/relationships/slide" Target="slides/slide41.xml" /><Relationship Id="rId84" Type="http://schemas.openxmlformats.org/officeDocument/2006/relationships/slide" Target="slides/slide83.xml" /><Relationship Id="rId138" Type="http://schemas.openxmlformats.org/officeDocument/2006/relationships/slide" Target="slides/slide137.xml" /><Relationship Id="rId345" Type="http://schemas.openxmlformats.org/officeDocument/2006/relationships/slide" Target="slides/slide344.xml" /><Relationship Id="rId387" Type="http://schemas.openxmlformats.org/officeDocument/2006/relationships/slide" Target="slides/slide386.xml" /><Relationship Id="rId191" Type="http://schemas.openxmlformats.org/officeDocument/2006/relationships/slide" Target="slides/slide190.xml" /><Relationship Id="rId205" Type="http://schemas.openxmlformats.org/officeDocument/2006/relationships/slide" Target="slides/slide204.xml" /><Relationship Id="rId247" Type="http://schemas.openxmlformats.org/officeDocument/2006/relationships/slide" Target="slides/slide246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1666189"/>
            <a:ext cx="6951979" cy="1764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60575" y="1175715"/>
            <a:ext cx="7894320" cy="416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5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5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5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5.xml" 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5.xml" 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 /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5.xml" 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5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5.xml" 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 /><Relationship Id="rId1" Type="http://schemas.openxmlformats.org/officeDocument/2006/relationships/slideLayout" Target="../slideLayouts/slideLayout5.xml" 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 /><Relationship Id="rId1" Type="http://schemas.openxmlformats.org/officeDocument/2006/relationships/slideLayout" Target="../slideLayouts/slideLayout4.xml" 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5.xml" 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5.xml" 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4.xml" 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5.xml" 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5.xml" 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5.xml" 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5.xml" 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 /><Relationship Id="rId1" Type="http://schemas.openxmlformats.org/officeDocument/2006/relationships/slideLayout" Target="../slideLayouts/slideLayout5.xml" 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 /><Relationship Id="rId1" Type="http://schemas.openxmlformats.org/officeDocument/2006/relationships/slideLayout" Target="../slideLayouts/slideLayout5.xml" 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 /><Relationship Id="rId1" Type="http://schemas.openxmlformats.org/officeDocument/2006/relationships/slideLayout" Target="../slideLayouts/slideLayout5.xml" 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 /><Relationship Id="rId1" Type="http://schemas.openxmlformats.org/officeDocument/2006/relationships/slideLayout" Target="../slideLayouts/slideLayout4.xml" 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 /><Relationship Id="rId1" Type="http://schemas.openxmlformats.org/officeDocument/2006/relationships/slideLayout" Target="../slideLayouts/slideLayout5.xml" 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 /><Relationship Id="rId1" Type="http://schemas.openxmlformats.org/officeDocument/2006/relationships/slideLayout" Target="../slideLayouts/slideLayout4.xml" 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 /><Relationship Id="rId2" Type="http://schemas.openxmlformats.org/officeDocument/2006/relationships/image" Target="../media/image70.jpg" /><Relationship Id="rId1" Type="http://schemas.openxmlformats.org/officeDocument/2006/relationships/slideLayout" Target="../slideLayouts/slideLayout4.xml" 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 /><Relationship Id="rId1" Type="http://schemas.openxmlformats.org/officeDocument/2006/relationships/slideLayout" Target="../slideLayouts/slideLayout5.xml" 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 /><Relationship Id="rId1" Type="http://schemas.openxmlformats.org/officeDocument/2006/relationships/slideLayout" Target="../slideLayouts/slideLayout4.xml" 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 /><Relationship Id="rId1" Type="http://schemas.openxmlformats.org/officeDocument/2006/relationships/slideLayout" Target="../slideLayouts/slideLayout5.xml" 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 /><Relationship Id="rId1" Type="http://schemas.openxmlformats.org/officeDocument/2006/relationships/slideLayout" Target="../slideLayouts/slideLayout5.xml" 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 /><Relationship Id="rId1" Type="http://schemas.openxmlformats.org/officeDocument/2006/relationships/slideLayout" Target="../slideLayouts/slideLayout5.xml" 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 /><Relationship Id="rId1" Type="http://schemas.openxmlformats.org/officeDocument/2006/relationships/slideLayout" Target="../slideLayouts/slideLayout5.xml" 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 /><Relationship Id="rId1" Type="http://schemas.openxmlformats.org/officeDocument/2006/relationships/slideLayout" Target="../slideLayouts/slideLayout4.xml" 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 /><Relationship Id="rId1" Type="http://schemas.openxmlformats.org/officeDocument/2006/relationships/slideLayout" Target="../slideLayouts/slideLayout4.xml" 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 /><Relationship Id="rId1" Type="http://schemas.openxmlformats.org/officeDocument/2006/relationships/slideLayout" Target="../slideLayouts/slideLayout4.xml" 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 /><Relationship Id="rId1" Type="http://schemas.openxmlformats.org/officeDocument/2006/relationships/slideLayout" Target="../slideLayouts/slideLayout4.xml" 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 /><Relationship Id="rId1" Type="http://schemas.openxmlformats.org/officeDocument/2006/relationships/slideLayout" Target="../slideLayouts/slideLayout4.xml" 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 /><Relationship Id="rId1" Type="http://schemas.openxmlformats.org/officeDocument/2006/relationships/slideLayout" Target="../slideLayouts/slideLayout2.xml" 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 /><Relationship Id="rId1" Type="http://schemas.openxmlformats.org/officeDocument/2006/relationships/slideLayout" Target="../slideLayouts/slideLayout4.xml" 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 /><Relationship Id="rId1" Type="http://schemas.openxmlformats.org/officeDocument/2006/relationships/slideLayout" Target="../slideLayouts/slideLayout2.xml" 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 /><Relationship Id="rId1" Type="http://schemas.openxmlformats.org/officeDocument/2006/relationships/slideLayout" Target="../slideLayouts/slideLayout2.xml" 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 /><Relationship Id="rId1" Type="http://schemas.openxmlformats.org/officeDocument/2006/relationships/slideLayout" Target="../slideLayouts/slideLayout2.xml" 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 /><Relationship Id="rId1" Type="http://schemas.openxmlformats.org/officeDocument/2006/relationships/slideLayout" Target="../slideLayouts/slideLayout2.xml" 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 /><Relationship Id="rId1" Type="http://schemas.openxmlformats.org/officeDocument/2006/relationships/slideLayout" Target="../slideLayouts/slideLayout2.xml" 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 /><Relationship Id="rId1" Type="http://schemas.openxmlformats.org/officeDocument/2006/relationships/slideLayout" Target="../slideLayouts/slideLayout2.xml" 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 /><Relationship Id="rId1" Type="http://schemas.openxmlformats.org/officeDocument/2006/relationships/slideLayout" Target="../slideLayouts/slideLayout2.xml" 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 /><Relationship Id="rId1" Type="http://schemas.openxmlformats.org/officeDocument/2006/relationships/slideLayout" Target="../slideLayouts/slideLayout1.xml" 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 /><Relationship Id="rId1" Type="http://schemas.openxmlformats.org/officeDocument/2006/relationships/slideLayout" Target="../slideLayouts/slideLayout1.xml" 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 /><Relationship Id="rId1" Type="http://schemas.openxmlformats.org/officeDocument/2006/relationships/slideLayout" Target="../slideLayouts/slideLayout2.xml" 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 /><Relationship Id="rId1" Type="http://schemas.openxmlformats.org/officeDocument/2006/relationships/slideLayout" Target="../slideLayouts/slideLayout2.xml" 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 /><Relationship Id="rId1" Type="http://schemas.openxmlformats.org/officeDocument/2006/relationships/slideLayout" Target="../slideLayouts/slideLayout2.xml" 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 /><Relationship Id="rId1" Type="http://schemas.openxmlformats.org/officeDocument/2006/relationships/slideLayout" Target="../slideLayouts/slideLayout2.xml" 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 /><Relationship Id="rId1" Type="http://schemas.openxmlformats.org/officeDocument/2006/relationships/slideLayout" Target="../slideLayouts/slideLayout1.xml" 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 /><Relationship Id="rId1" Type="http://schemas.openxmlformats.org/officeDocument/2006/relationships/slideLayout" Target="../slideLayouts/slideLayout2.xml" 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 /><Relationship Id="rId1" Type="http://schemas.openxmlformats.org/officeDocument/2006/relationships/slideLayout" Target="../slideLayouts/slideLayout2.xml" 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 /><Relationship Id="rId1" Type="http://schemas.openxmlformats.org/officeDocument/2006/relationships/slideLayout" Target="../slideLayouts/slideLayout2.xml" 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 /><Relationship Id="rId1" Type="http://schemas.openxmlformats.org/officeDocument/2006/relationships/slideLayout" Target="../slideLayouts/slideLayout2.xml" 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 /><Relationship Id="rId1" Type="http://schemas.openxmlformats.org/officeDocument/2006/relationships/slideLayout" Target="../slideLayouts/slideLayout2.xml" 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2.xml" 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 /><Relationship Id="rId2" Type="http://schemas.openxmlformats.org/officeDocument/2006/relationships/image" Target="../media/image110.jpg" /><Relationship Id="rId1" Type="http://schemas.openxmlformats.org/officeDocument/2006/relationships/slideLayout" Target="../slideLayouts/slideLayout2.xml" 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 /><Relationship Id="rId1" Type="http://schemas.openxmlformats.org/officeDocument/2006/relationships/slideLayout" Target="../slideLayouts/slideLayout2.xml" 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2.xml" 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 /><Relationship Id="rId1" Type="http://schemas.openxmlformats.org/officeDocument/2006/relationships/slideLayout" Target="../slideLayouts/slideLayout2.xml" 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 /><Relationship Id="rId1" Type="http://schemas.openxmlformats.org/officeDocument/2006/relationships/slideLayout" Target="../slideLayouts/slideLayout5.xml" 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 /><Relationship Id="rId1" Type="http://schemas.openxmlformats.org/officeDocument/2006/relationships/slideLayout" Target="../slideLayouts/slideLayout5.xml" 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 /><Relationship Id="rId1" Type="http://schemas.openxmlformats.org/officeDocument/2006/relationships/slideLayout" Target="../slideLayouts/slideLayout2.xml" 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 /><Relationship Id="rId1" Type="http://schemas.openxmlformats.org/officeDocument/2006/relationships/slideLayout" Target="../slideLayouts/slideLayout2.xml" 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 /><Relationship Id="rId1" Type="http://schemas.openxmlformats.org/officeDocument/2006/relationships/slideLayout" Target="../slideLayouts/slideLayout2.xml" 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 /><Relationship Id="rId1" Type="http://schemas.openxmlformats.org/officeDocument/2006/relationships/slideLayout" Target="../slideLayouts/slideLayout2.xml" 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 /><Relationship Id="rId1" Type="http://schemas.openxmlformats.org/officeDocument/2006/relationships/slideLayout" Target="../slideLayouts/slideLayout2.xml" 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 /><Relationship Id="rId1" Type="http://schemas.openxmlformats.org/officeDocument/2006/relationships/slideLayout" Target="../slideLayouts/slideLayout2.xml" 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 /><Relationship Id="rId1" Type="http://schemas.openxmlformats.org/officeDocument/2006/relationships/slideLayout" Target="../slideLayouts/slideLayout2.xml" 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 /><Relationship Id="rId1" Type="http://schemas.openxmlformats.org/officeDocument/2006/relationships/slideLayout" Target="../slideLayouts/slideLayout2.xml" 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 /><Relationship Id="rId1" Type="http://schemas.openxmlformats.org/officeDocument/2006/relationships/slideLayout" Target="../slideLayouts/slideLayout2.xml" 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 /><Relationship Id="rId1" Type="http://schemas.openxmlformats.org/officeDocument/2006/relationships/slideLayout" Target="../slideLayouts/slideLayout2.xml" 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 /><Relationship Id="rId1" Type="http://schemas.openxmlformats.org/officeDocument/2006/relationships/slideLayout" Target="../slideLayouts/slideLayout2.xml" 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 /><Relationship Id="rId1" Type="http://schemas.openxmlformats.org/officeDocument/2006/relationships/slideLayout" Target="../slideLayouts/slideLayout2.xml" 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 /><Relationship Id="rId1" Type="http://schemas.openxmlformats.org/officeDocument/2006/relationships/slideLayout" Target="../slideLayouts/slideLayout2.xml" 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 /><Relationship Id="rId1" Type="http://schemas.openxmlformats.org/officeDocument/2006/relationships/slideLayout" Target="../slideLayouts/slideLayout2.xml" 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 /><Relationship Id="rId1" Type="http://schemas.openxmlformats.org/officeDocument/2006/relationships/slideLayout" Target="../slideLayouts/slideLayout2.xml" 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2.xml" 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 /><Relationship Id="rId1" Type="http://schemas.openxmlformats.org/officeDocument/2006/relationships/slideLayout" Target="../slideLayouts/slideLayout5.xml" 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 /><Relationship Id="rId1" Type="http://schemas.openxmlformats.org/officeDocument/2006/relationships/slideLayout" Target="../slideLayouts/slideLayout2.xml" 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5.xml" 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 /><Relationship Id="rId1" Type="http://schemas.openxmlformats.org/officeDocument/2006/relationships/slideLayout" Target="../slideLayouts/slideLayout5.xml" 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5.xml" 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 /><Relationship Id="rId1" Type="http://schemas.openxmlformats.org/officeDocument/2006/relationships/slideLayout" Target="../slideLayouts/slideLayout4.xml" 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4.xml" 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 /><Relationship Id="rId1" Type="http://schemas.openxmlformats.org/officeDocument/2006/relationships/slideLayout" Target="../slideLayouts/slideLayout5.xml" 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 /><Relationship Id="rId1" Type="http://schemas.openxmlformats.org/officeDocument/2006/relationships/slideLayout" Target="../slideLayouts/slideLayout5.xml" 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 /><Relationship Id="rId1" Type="http://schemas.openxmlformats.org/officeDocument/2006/relationships/slideLayout" Target="../slideLayouts/slideLayout4.xml" 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 /><Relationship Id="rId1" Type="http://schemas.openxmlformats.org/officeDocument/2006/relationships/slideLayout" Target="../slideLayouts/slideLayout4.xml" 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 /><Relationship Id="rId1" Type="http://schemas.openxmlformats.org/officeDocument/2006/relationships/slideLayout" Target="../slideLayouts/slideLayout4.xml" 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 /><Relationship Id="rId1" Type="http://schemas.openxmlformats.org/officeDocument/2006/relationships/slideLayout" Target="../slideLayouts/slideLayout4.xml" 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 /><Relationship Id="rId1" Type="http://schemas.openxmlformats.org/officeDocument/2006/relationships/slideLayout" Target="../slideLayouts/slideLayout4.xml" 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 /><Relationship Id="rId1" Type="http://schemas.openxmlformats.org/officeDocument/2006/relationships/slideLayout" Target="../slideLayouts/slideLayout4.xml" 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 /><Relationship Id="rId1" Type="http://schemas.openxmlformats.org/officeDocument/2006/relationships/slideLayout" Target="../slideLayouts/slideLayout4.xml" 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4.xml" 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 /><Relationship Id="rId1" Type="http://schemas.openxmlformats.org/officeDocument/2006/relationships/slideLayout" Target="../slideLayouts/slideLayout4.xml" 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 /><Relationship Id="rId1" Type="http://schemas.openxmlformats.org/officeDocument/2006/relationships/slideLayout" Target="../slideLayouts/slideLayout4.xml" 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0.png" 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 /><Relationship Id="rId2" Type="http://schemas.openxmlformats.org/officeDocument/2006/relationships/image" Target="../media/image15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3.png" 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 /><Relationship Id="rId2" Type="http://schemas.openxmlformats.org/officeDocument/2006/relationships/image" Target="../media/image14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5.jpg" 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8.jp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9.jpg" 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0.jpg" 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5.jpg" 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1.jpg" 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2.jpg" 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3.jpg" 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9.jpg" 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4.jpg" 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5.jpg" 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9.jp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1.jpg" 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3.jpg" 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5.jpg" 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8.jpg" 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8.jpg" 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 /><Relationship Id="rId1" Type="http://schemas.openxmlformats.org/officeDocument/2006/relationships/slideLayout" Target="../slideLayouts/slideLayout4.xml" 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 /><Relationship Id="rId1" Type="http://schemas.openxmlformats.org/officeDocument/2006/relationships/slideLayout" Target="../slideLayouts/slideLayout4.xml" 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 /><Relationship Id="rId1" Type="http://schemas.openxmlformats.org/officeDocument/2006/relationships/slideLayout" Target="../slideLayouts/slideLayout4.xml" 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 /><Relationship Id="rId1" Type="http://schemas.openxmlformats.org/officeDocument/2006/relationships/slideLayout" Target="../slideLayouts/slideLayout4.xml" 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g" /><Relationship Id="rId1" Type="http://schemas.openxmlformats.org/officeDocument/2006/relationships/slideLayout" Target="../slideLayouts/slideLayout4.xml" 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4.xml" 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g" /><Relationship Id="rId1" Type="http://schemas.openxmlformats.org/officeDocument/2006/relationships/slideLayout" Target="../slideLayouts/slideLayout4.xml" 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 /><Relationship Id="rId1" Type="http://schemas.openxmlformats.org/officeDocument/2006/relationships/slideLayout" Target="../slideLayouts/slideLayout4.xml" 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 /><Relationship Id="rId1" Type="http://schemas.openxmlformats.org/officeDocument/2006/relationships/slideLayout" Target="../slideLayouts/slideLayout4.xml" 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 /><Relationship Id="rId1" Type="http://schemas.openxmlformats.org/officeDocument/2006/relationships/slideLayout" Target="../slideLayouts/slideLayout4.xml" 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g" /><Relationship Id="rId1" Type="http://schemas.openxmlformats.org/officeDocument/2006/relationships/slideLayout" Target="../slideLayouts/slideLayout4.xml" 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g" /><Relationship Id="rId1" Type="http://schemas.openxmlformats.org/officeDocument/2006/relationships/slideLayout" Target="../slideLayouts/slideLayout4.xml" 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4.xml" 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g" /><Relationship Id="rId1" Type="http://schemas.openxmlformats.org/officeDocument/2006/relationships/slideLayout" Target="../slideLayouts/slideLayout4.xml" 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g" /><Relationship Id="rId1" Type="http://schemas.openxmlformats.org/officeDocument/2006/relationships/slideLayout" Target="../slideLayouts/slideLayout4.xml" 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 /><Relationship Id="rId1" Type="http://schemas.openxmlformats.org/officeDocument/2006/relationships/slideLayout" Target="../slideLayouts/slideLayout5.xml" 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g" /><Relationship Id="rId1" Type="http://schemas.openxmlformats.org/officeDocument/2006/relationships/slideLayout" Target="../slideLayouts/slideLayout5.xml" 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 /><Relationship Id="rId1" Type="http://schemas.openxmlformats.org/officeDocument/2006/relationships/slideLayout" Target="../slideLayouts/slideLayout5.xml" 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g" /><Relationship Id="rId1" Type="http://schemas.openxmlformats.org/officeDocument/2006/relationships/slideLayout" Target="../slideLayouts/slideLayout5.xml" 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 /><Relationship Id="rId1" Type="http://schemas.openxmlformats.org/officeDocument/2006/relationships/slideLayout" Target="../slideLayouts/slideLayout5.xml" 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 /><Relationship Id="rId2" Type="http://schemas.openxmlformats.org/officeDocument/2006/relationships/image" Target="../media/image194.jpg" /><Relationship Id="rId1" Type="http://schemas.openxmlformats.org/officeDocument/2006/relationships/slideLayout" Target="../slideLayouts/slideLayout5.xml" 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g" /><Relationship Id="rId1" Type="http://schemas.openxmlformats.org/officeDocument/2006/relationships/slideLayout" Target="../slideLayouts/slideLayout5.xml" 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g" /><Relationship Id="rId1" Type="http://schemas.openxmlformats.org/officeDocument/2006/relationships/slideLayout" Target="../slideLayouts/slideLayout5.xml" 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g" /><Relationship Id="rId1" Type="http://schemas.openxmlformats.org/officeDocument/2006/relationships/slideLayout" Target="../slideLayouts/slideLayout5.xml" 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 /><Relationship Id="rId2" Type="http://schemas.openxmlformats.org/officeDocument/2006/relationships/image" Target="../media/image202.jpg" /><Relationship Id="rId1" Type="http://schemas.openxmlformats.org/officeDocument/2006/relationships/slideLayout" Target="../slideLayouts/slideLayout5.xml" 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 /><Relationship Id="rId1" Type="http://schemas.openxmlformats.org/officeDocument/2006/relationships/slideLayout" Target="../slideLayouts/slideLayout5.xml" 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 /><Relationship Id="rId1" Type="http://schemas.openxmlformats.org/officeDocument/2006/relationships/slideLayout" Target="../slideLayouts/slideLayout5.xml" 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 /><Relationship Id="rId1" Type="http://schemas.openxmlformats.org/officeDocument/2006/relationships/slideLayout" Target="../slideLayouts/slideLayout5.xml" 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g" /><Relationship Id="rId1" Type="http://schemas.openxmlformats.org/officeDocument/2006/relationships/slideLayout" Target="../slideLayouts/slideLayout5.xml" 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g" /><Relationship Id="rId1" Type="http://schemas.openxmlformats.org/officeDocument/2006/relationships/slideLayout" Target="../slideLayouts/slideLayout5.xml" 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g" /><Relationship Id="rId1" Type="http://schemas.openxmlformats.org/officeDocument/2006/relationships/slideLayout" Target="../slideLayouts/slideLayout5.xml" 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 /><Relationship Id="rId1" Type="http://schemas.openxmlformats.org/officeDocument/2006/relationships/slideLayout" Target="../slideLayouts/slideLayout5.xml" 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 /><Relationship Id="rId2" Type="http://schemas.openxmlformats.org/officeDocument/2006/relationships/image" Target="../media/image21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13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g" /><Relationship Id="rId1" Type="http://schemas.openxmlformats.org/officeDocument/2006/relationships/slideLayout" Target="../slideLayouts/slideLayout2.xml" 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 /><Relationship Id="rId1" Type="http://schemas.openxmlformats.org/officeDocument/2006/relationships/slideLayout" Target="../slideLayouts/slideLayout2.xml" 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g" /><Relationship Id="rId1" Type="http://schemas.openxmlformats.org/officeDocument/2006/relationships/slideLayout" Target="../slideLayouts/slideLayout2.xml" 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 /><Relationship Id="rId1" Type="http://schemas.openxmlformats.org/officeDocument/2006/relationships/slideLayout" Target="../slideLayouts/slideLayout2.xml" 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 /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2.xml" 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3939.htm" TargetMode="External" /><Relationship Id="rId1" Type="http://schemas.openxmlformats.org/officeDocument/2006/relationships/slideLayout" Target="../slideLayouts/slideLayout5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5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cold-urticaria/" TargetMode="External" /><Relationship Id="rId2" Type="http://schemas.openxmlformats.org/officeDocument/2006/relationships/hyperlink" Target="https://dermnetnz.org/topics/dermographism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dermnetnz.org/topics/contact-urticaria/" TargetMode="External" /><Relationship Id="rId4" Type="http://schemas.openxmlformats.org/officeDocument/2006/relationships/hyperlink" Target="https://dermnetnz.org/topics/cholinergic-urticaria/" TargetMode="Externa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5.xml" 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5.xml" 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038" y="5622442"/>
            <a:ext cx="2948940" cy="8540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65175" marR="5080" indent="-753110">
              <a:lnSpc>
                <a:spcPct val="100800"/>
              </a:lnSpc>
              <a:spcBef>
                <a:spcPts val="85"/>
              </a:spcBef>
            </a:pPr>
            <a:r>
              <a:rPr sz="2700" dirty="0">
                <a:solidFill>
                  <a:srgbClr val="7E7E7E"/>
                </a:solidFill>
                <a:latin typeface="Calibri"/>
                <a:cs typeface="Calibri"/>
              </a:rPr>
              <a:t>Dermatology</a:t>
            </a:r>
            <a:r>
              <a:rPr sz="2700" spc="-1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7E7E7E"/>
                </a:solidFill>
                <a:latin typeface="Calibri"/>
                <a:cs typeface="Calibri"/>
              </a:rPr>
              <a:t>Archive </a:t>
            </a:r>
            <a:r>
              <a:rPr sz="2700" spc="-5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7E7E7E"/>
                </a:solidFill>
                <a:latin typeface="Calibri"/>
                <a:cs typeface="Calibri"/>
              </a:rPr>
              <a:t>Mini-Osce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8763000" cy="5434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38D0-ECE3-DEFB-9B13-066F65D6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Q7: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BA960-C8B8-7D19-457D-FE0518F0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800" y="1713597"/>
            <a:ext cx="10214476" cy="443198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GB" sz="3200" dirty="0" err="1"/>
              <a:t>Auspitz</a:t>
            </a:r>
            <a:r>
              <a:rPr lang="en-GB" sz="3200" dirty="0"/>
              <a:t> sign seen in ? </a:t>
            </a:r>
            <a:r>
              <a:rPr lang="en-GB" sz="3200" dirty="0">
                <a:solidFill>
                  <a:srgbClr val="00B050"/>
                </a:solidFill>
              </a:rPr>
              <a:t>Psoriasis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3200" dirty="0" err="1"/>
              <a:t>Collarete</a:t>
            </a:r>
            <a:r>
              <a:rPr lang="en-GB" sz="3200" dirty="0"/>
              <a:t> scale seen in? </a:t>
            </a:r>
            <a:r>
              <a:rPr lang="en-GB" sz="3200" dirty="0" err="1">
                <a:solidFill>
                  <a:srgbClr val="00B050"/>
                </a:solidFill>
              </a:rPr>
              <a:t>Pityriasis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rosea</a:t>
            </a: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/>
              <a:t>Bamboo hair seen in ? </a:t>
            </a:r>
            <a:r>
              <a:rPr lang="en-GB" sz="3200" dirty="0" err="1">
                <a:solidFill>
                  <a:srgbClr val="00B050"/>
                </a:solidFill>
              </a:rPr>
              <a:t>Netherton</a:t>
            </a:r>
            <a:r>
              <a:rPr lang="en-GB" sz="3200" dirty="0">
                <a:solidFill>
                  <a:srgbClr val="00B050"/>
                </a:solidFill>
              </a:rPr>
              <a:t> syndrome</a:t>
            </a: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3200" dirty="0"/>
              <a:t>2 Clinical forms of acne ? </a:t>
            </a:r>
            <a:r>
              <a:rPr lang="en-GB" sz="3200" dirty="0">
                <a:solidFill>
                  <a:srgbClr val="00B050"/>
                </a:solidFill>
              </a:rPr>
              <a:t>Acne vulgaris , acne </a:t>
            </a:r>
            <a:r>
              <a:rPr lang="en-GB" sz="3200" dirty="0" err="1">
                <a:solidFill>
                  <a:srgbClr val="00B050"/>
                </a:solidFill>
              </a:rPr>
              <a:t>fulminans</a:t>
            </a: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3200" dirty="0"/>
              <a:t>Most common form of oral lichen planus? </a:t>
            </a:r>
            <a:r>
              <a:rPr lang="en-GB" sz="3200" dirty="0">
                <a:solidFill>
                  <a:srgbClr val="00B050"/>
                </a:solidFill>
              </a:rPr>
              <a:t>Reticular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401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3035"/>
            <a:ext cx="8274684" cy="284924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variants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acne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other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than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acne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vulgaris: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Acne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fulminans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Neonatal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acne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Infantile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acne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Occupational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acne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Acne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excorie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3035"/>
            <a:ext cx="5649595" cy="330644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variants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disease: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Black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dot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25" dirty="0">
                <a:latin typeface="Calibri"/>
                <a:cs typeface="Calibri"/>
              </a:rPr>
              <a:t>Favus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Kerion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What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cause?</a:t>
            </a:r>
            <a:endParaRPr sz="24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725"/>
              </a:spcBef>
            </a:pPr>
            <a:r>
              <a:rPr sz="2400" spc="-10" dirty="0">
                <a:latin typeface="Calibri"/>
                <a:cs typeface="Calibri"/>
              </a:rPr>
              <a:t>Dermatophyte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2288" y="1825751"/>
            <a:ext cx="2191511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3035"/>
            <a:ext cx="6543675" cy="19373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types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endogenous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eczema: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Contact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allergic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dermatitis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Contact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irritant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dermatitis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Contact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allergic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photodermatitis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3035"/>
            <a:ext cx="4347845" cy="31438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you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spc="-5" dirty="0">
                <a:latin typeface="Calibri"/>
                <a:cs typeface="Calibri"/>
              </a:rPr>
              <a:t>Hypopigmented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Ddx:</a:t>
            </a:r>
            <a:endParaRPr sz="24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Pytriasis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alba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Post-inflammatory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hypopigmentation</a:t>
            </a:r>
            <a:endParaRPr sz="20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Tinea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versicolor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8823" y="2008632"/>
            <a:ext cx="2474976" cy="1847088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3035"/>
            <a:ext cx="8151495" cy="19373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manifestations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early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congenital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syphilis: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Hepatomegaly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Jaundice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Rhinitis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87365"/>
            <a:ext cx="5648325" cy="11264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0" dirty="0">
                <a:latin typeface="Calibri"/>
                <a:cs typeface="Calibri"/>
              </a:rPr>
              <a:t>Describe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what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you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see: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group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small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vesicles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neck.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3916773"/>
            <a:ext cx="2426970" cy="16383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0" dirty="0">
                <a:latin typeface="Calibri"/>
                <a:cs typeface="Calibri"/>
              </a:rPr>
              <a:t>Ddx: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herpes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simplex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Herpes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zoster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825751"/>
            <a:ext cx="4038600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10" y="1845716"/>
            <a:ext cx="8679815" cy="159385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874645" marR="5080" indent="-2862580">
              <a:lnSpc>
                <a:spcPts val="5860"/>
              </a:lnSpc>
              <a:spcBef>
                <a:spcPts val="815"/>
              </a:spcBef>
            </a:pPr>
            <a:r>
              <a:rPr sz="5400" spc="-15" dirty="0"/>
              <a:t>Dermatology </a:t>
            </a:r>
            <a:r>
              <a:rPr sz="5400" dirty="0"/>
              <a:t>Mini </a:t>
            </a:r>
            <a:r>
              <a:rPr sz="5400" spc="-5" dirty="0"/>
              <a:t>Osce </a:t>
            </a:r>
            <a:r>
              <a:rPr sz="5400" spc="-20" dirty="0"/>
              <a:t>Archive </a:t>
            </a:r>
            <a:r>
              <a:rPr sz="5400" spc="-1210" dirty="0"/>
              <a:t> </a:t>
            </a:r>
            <a:r>
              <a:rPr sz="5400" dirty="0"/>
              <a:t>1/12/2021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524000" y="3602735"/>
            <a:ext cx="9144000" cy="165544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2820"/>
              </a:lnSpc>
            </a:pP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Prepared</a:t>
            </a:r>
            <a:r>
              <a:rPr sz="24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Noor</a:t>
            </a:r>
            <a:r>
              <a:rPr sz="24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Al-Huda</a:t>
            </a:r>
            <a:r>
              <a:rPr sz="2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D0D0D"/>
                </a:solidFill>
                <a:latin typeface="Calibri"/>
                <a:cs typeface="Calibri"/>
              </a:rPr>
              <a:t>Al-Karaki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76200"/>
            <a:ext cx="9128760" cy="1143000"/>
          </a:xfrm>
          <a:custGeom>
            <a:avLst/>
            <a:gdLst/>
            <a:ahLst/>
            <a:cxnLst/>
            <a:rect l="l" t="t" r="r" b="b"/>
            <a:pathLst>
              <a:path w="9128760" h="1143000">
                <a:moveTo>
                  <a:pt x="9128760" y="0"/>
                </a:moveTo>
                <a:lnTo>
                  <a:pt x="0" y="0"/>
                </a:lnTo>
                <a:lnTo>
                  <a:pt x="0" y="1143000"/>
                </a:lnTo>
                <a:lnTo>
                  <a:pt x="9128760" y="1143000"/>
                </a:lnTo>
                <a:lnTo>
                  <a:pt x="9128760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2994" y="184149"/>
            <a:ext cx="7188834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5"/>
              </a:spcBef>
              <a:tabLst>
                <a:tab pos="1702435" algn="l"/>
              </a:tabLst>
            </a:pPr>
            <a:r>
              <a:rPr sz="2800" b="0" spc="-5" dirty="0">
                <a:latin typeface="Calibri Light"/>
                <a:cs typeface="Calibri Light"/>
              </a:rPr>
              <a:t>1-Mention	</a:t>
            </a:r>
            <a:r>
              <a:rPr sz="2800" b="0" dirty="0">
                <a:latin typeface="Calibri Light"/>
                <a:cs typeface="Calibri Light"/>
              </a:rPr>
              <a:t>Management</a:t>
            </a:r>
            <a:r>
              <a:rPr sz="2800" b="0" spc="-80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Approach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For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Melasma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: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Calibri Light"/>
              <a:cs typeface="Calibri Light"/>
            </a:endParaRPr>
          </a:p>
          <a:p>
            <a:pPr marL="384810" indent="-372745">
              <a:lnSpc>
                <a:spcPct val="100000"/>
              </a:lnSpc>
              <a:buAutoNum type="arabicPlain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Sunblock</a:t>
            </a:r>
            <a:endParaRPr sz="2800">
              <a:latin typeface="Calibri"/>
              <a:cs typeface="Calibri"/>
            </a:endParaRPr>
          </a:p>
          <a:p>
            <a:pPr marL="464184" indent="-451484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63550" algn="l"/>
                <a:tab pos="464184" algn="l"/>
              </a:tabLst>
            </a:pPr>
            <a:r>
              <a:rPr sz="2800" spc="-5" dirty="0">
                <a:latin typeface="Calibri"/>
                <a:cs typeface="Calibri"/>
              </a:rPr>
              <a:t>Emollient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creams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dirty="0">
                <a:latin typeface="Calibri"/>
                <a:cs typeface="Calibri"/>
              </a:rPr>
              <a:t>Leaser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3011423"/>
            <a:ext cx="9144000" cy="135382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1482725">
              <a:lnSpc>
                <a:spcPct val="100000"/>
              </a:lnSpc>
              <a:spcBef>
                <a:spcPts val="170"/>
              </a:spcBef>
              <a:tabLst>
                <a:tab pos="4538980" algn="l"/>
              </a:tabLst>
            </a:pPr>
            <a:r>
              <a:rPr sz="3200" spc="-10" dirty="0">
                <a:latin typeface="Calibri"/>
                <a:cs typeface="Calibri"/>
              </a:rPr>
              <a:t>2-Mention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skin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diseases	that </a:t>
            </a:r>
            <a:r>
              <a:rPr sz="3200" spc="-15" dirty="0">
                <a:latin typeface="Calibri"/>
                <a:cs typeface="Calibri"/>
              </a:rPr>
              <a:t>topical </a:t>
            </a:r>
            <a:r>
              <a:rPr sz="3200" spc="-25" dirty="0">
                <a:latin typeface="Calibri"/>
                <a:cs typeface="Calibri"/>
              </a:rPr>
              <a:t>steroid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aggravates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994" y="4370323"/>
            <a:ext cx="80124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indent="-47625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488950" algn="l"/>
              </a:tabLst>
            </a:pPr>
            <a:r>
              <a:rPr sz="3600" dirty="0">
                <a:latin typeface="Calibri"/>
                <a:cs typeface="Calibri"/>
              </a:rPr>
              <a:t>Acne</a:t>
            </a:r>
            <a:endParaRPr sz="3600">
              <a:latin typeface="Calibri"/>
              <a:cs typeface="Calibri"/>
            </a:endParaRPr>
          </a:p>
          <a:p>
            <a:pPr marL="488315" indent="-476250">
              <a:lnSpc>
                <a:spcPct val="100000"/>
              </a:lnSpc>
              <a:buAutoNum type="arabicPlain"/>
              <a:tabLst>
                <a:tab pos="488950" algn="l"/>
              </a:tabLst>
            </a:pPr>
            <a:r>
              <a:rPr sz="3600" spc="-10" dirty="0">
                <a:latin typeface="Calibri"/>
                <a:cs typeface="Calibri"/>
              </a:rPr>
              <a:t>Hypertrichosis</a:t>
            </a:r>
            <a:endParaRPr sz="3600">
              <a:latin typeface="Calibri"/>
              <a:cs typeface="Calibri"/>
            </a:endParaRPr>
          </a:p>
          <a:p>
            <a:pPr marL="488315" indent="-476250">
              <a:lnSpc>
                <a:spcPct val="100000"/>
              </a:lnSpc>
              <a:buAutoNum type="arabicPlain"/>
              <a:tabLst>
                <a:tab pos="488950" algn="l"/>
              </a:tabLst>
            </a:pPr>
            <a:r>
              <a:rPr sz="3600" spc="-15" dirty="0">
                <a:latin typeface="Calibri"/>
                <a:cs typeface="Calibri"/>
              </a:rPr>
              <a:t>Dermatophytosis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with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Tinea</a:t>
            </a:r>
            <a:r>
              <a:rPr sz="3600" spc="-15" dirty="0">
                <a:latin typeface="Calibri"/>
                <a:cs typeface="Calibri"/>
              </a:rPr>
              <a:t> incognita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048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2994" y="333197"/>
            <a:ext cx="7874634" cy="225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2314" algn="l"/>
              </a:tabLst>
            </a:pPr>
            <a:r>
              <a:rPr sz="2800" b="0" spc="-5" dirty="0">
                <a:latin typeface="Calibri Light"/>
                <a:cs typeface="Calibri Light"/>
              </a:rPr>
              <a:t>3-</a:t>
            </a:r>
            <a:r>
              <a:rPr sz="2800" b="0" spc="2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mention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spc="5" dirty="0">
                <a:latin typeface="Calibri Light"/>
                <a:cs typeface="Calibri Light"/>
              </a:rPr>
              <a:t>3	</a:t>
            </a:r>
            <a:r>
              <a:rPr sz="2800" b="0" spc="-5" dirty="0">
                <a:latin typeface="Calibri Light"/>
                <a:cs typeface="Calibri Light"/>
              </a:rPr>
              <a:t>causes</a:t>
            </a:r>
            <a:r>
              <a:rPr sz="2800" b="0" spc="-3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for</a:t>
            </a:r>
            <a:r>
              <a:rPr sz="2800" b="0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recurrent</a:t>
            </a:r>
            <a:r>
              <a:rPr sz="2800" b="0" spc="-2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boils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(</a:t>
            </a:r>
            <a:r>
              <a:rPr sz="2800" b="0" spc="-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Furunculosis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)</a:t>
            </a:r>
            <a:endParaRPr sz="2800">
              <a:latin typeface="Calibri Light"/>
              <a:cs typeface="Calibri Light"/>
            </a:endParaRPr>
          </a:p>
          <a:p>
            <a:pPr marL="12700" marR="2771140">
              <a:lnSpc>
                <a:spcPct val="120100"/>
              </a:lnSpc>
              <a:spcBef>
                <a:spcPts val="2075"/>
              </a:spcBef>
              <a:tabLst>
                <a:tab pos="1048385" algn="l"/>
              </a:tabLst>
            </a:pP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Health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worker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carrier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MRSA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Dm	,</a:t>
            </a:r>
            <a:r>
              <a:rPr sz="2800" spc="-5" dirty="0">
                <a:latin typeface="Calibri"/>
                <a:cs typeface="Calibri"/>
              </a:rPr>
              <a:t> Anemia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Obesity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3-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Aids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9239" y="2971800"/>
            <a:ext cx="9128760" cy="107632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18415" rIns="0" bIns="0" rtlCol="0">
            <a:spAutoFit/>
          </a:bodyPr>
          <a:lstStyle/>
          <a:p>
            <a:pPr marL="91440" marR="1814830">
              <a:lnSpc>
                <a:spcPct val="100699"/>
              </a:lnSpc>
              <a:spcBef>
                <a:spcPts val="145"/>
              </a:spcBef>
            </a:pPr>
            <a:r>
              <a:rPr sz="3200" spc="-10" dirty="0">
                <a:latin typeface="Calibri"/>
                <a:cs typeface="Calibri"/>
              </a:rPr>
              <a:t>4-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Mention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skin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manifestations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internal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malignancy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most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cases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994" y="4053281"/>
            <a:ext cx="4905375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indent="-47625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488950" algn="l"/>
              </a:tabLst>
            </a:pPr>
            <a:r>
              <a:rPr sz="3600" spc="-15" dirty="0">
                <a:latin typeface="Calibri"/>
                <a:cs typeface="Calibri"/>
              </a:rPr>
              <a:t>Carcinoid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Syndrome</a:t>
            </a:r>
            <a:endParaRPr sz="3600">
              <a:latin typeface="Calibri"/>
              <a:cs typeface="Calibri"/>
            </a:endParaRPr>
          </a:p>
          <a:p>
            <a:pPr marL="488315" indent="-47625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488950" algn="l"/>
              </a:tabLst>
            </a:pPr>
            <a:r>
              <a:rPr sz="3600" spc="-5" dirty="0">
                <a:latin typeface="Calibri"/>
                <a:cs typeface="Calibri"/>
              </a:rPr>
              <a:t>Basez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Syndrome</a:t>
            </a:r>
            <a:endParaRPr sz="3600">
              <a:latin typeface="Calibri"/>
              <a:cs typeface="Calibri"/>
            </a:endParaRPr>
          </a:p>
          <a:p>
            <a:pPr marL="488315" indent="-476250">
              <a:lnSpc>
                <a:spcPct val="100000"/>
              </a:lnSpc>
              <a:spcBef>
                <a:spcPts val="50"/>
              </a:spcBef>
              <a:buAutoNum type="arabicPlain"/>
              <a:tabLst>
                <a:tab pos="488950" algn="l"/>
              </a:tabLst>
            </a:pPr>
            <a:r>
              <a:rPr sz="3600" spc="-20" dirty="0">
                <a:latin typeface="Calibri"/>
                <a:cs typeface="Calibri"/>
              </a:rPr>
              <a:t>Ectopic </a:t>
            </a:r>
            <a:r>
              <a:rPr sz="3600" spc="-5" dirty="0">
                <a:latin typeface="Calibri"/>
                <a:cs typeface="Calibri"/>
              </a:rPr>
              <a:t>ACTH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syndrome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7432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076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35"/>
              </a:spcBef>
            </a:pPr>
            <a:r>
              <a:rPr sz="4000" spc="5" dirty="0"/>
              <a:t>5-</a:t>
            </a:r>
            <a:r>
              <a:rPr sz="4000" spc="-25" dirty="0"/>
              <a:t> </a:t>
            </a:r>
            <a:r>
              <a:rPr sz="4000" spc="-5" dirty="0"/>
              <a:t>mention</a:t>
            </a:r>
            <a:r>
              <a:rPr sz="4000" spc="-60" dirty="0"/>
              <a:t> </a:t>
            </a:r>
            <a:r>
              <a:rPr sz="4000" dirty="0"/>
              <a:t>3</a:t>
            </a:r>
            <a:r>
              <a:rPr sz="4000" spc="-10" dirty="0"/>
              <a:t> </a:t>
            </a:r>
            <a:r>
              <a:rPr sz="4000" spc="5" dirty="0"/>
              <a:t>skin</a:t>
            </a:r>
            <a:r>
              <a:rPr sz="4000" spc="-35" dirty="0"/>
              <a:t> </a:t>
            </a:r>
            <a:r>
              <a:rPr sz="4000" spc="5" dirty="0"/>
              <a:t>diseases</a:t>
            </a:r>
            <a:r>
              <a:rPr sz="4000" spc="-80" dirty="0"/>
              <a:t> </a:t>
            </a:r>
            <a:r>
              <a:rPr sz="4000" spc="-10" dirty="0"/>
              <a:t>cause</a:t>
            </a:r>
            <a:r>
              <a:rPr sz="4000" spc="-30" dirty="0"/>
              <a:t> </a:t>
            </a:r>
            <a:r>
              <a:rPr sz="4000" dirty="0"/>
              <a:t>pruritus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02994" y="1330904"/>
            <a:ext cx="2362835" cy="15621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Scabies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spc="-10" dirty="0">
                <a:latin typeface="Calibri"/>
                <a:cs typeface="Calibri"/>
              </a:rPr>
              <a:t>Pediculosis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3243072"/>
            <a:ext cx="9144000" cy="85979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3200" spc="-10" dirty="0">
                <a:latin typeface="Calibri"/>
                <a:cs typeface="Calibri"/>
              </a:rPr>
              <a:t>6-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Most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Common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Tinea 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ADULT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994" y="4114545"/>
            <a:ext cx="2669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Wingdings"/>
                <a:cs typeface="Wingdings"/>
              </a:rPr>
              <a:t>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Tinea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Pedis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4706111"/>
            <a:ext cx="9144000" cy="79883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41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0"/>
              </a:spcBef>
            </a:pPr>
            <a:r>
              <a:rPr sz="2800" spc="-5" dirty="0">
                <a:latin typeface="Calibri"/>
                <a:cs typeface="Calibri"/>
              </a:rPr>
              <a:t>7-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 Nails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Lichen Planus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994" y="5517286"/>
            <a:ext cx="3582670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436880" algn="l"/>
              </a:tabLst>
            </a:pPr>
            <a:r>
              <a:rPr sz="3200" spc="-25" dirty="0">
                <a:latin typeface="Calibri"/>
                <a:cs typeface="Calibri"/>
              </a:rPr>
              <a:t>Lateral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Thinning</a:t>
            </a:r>
            <a:endParaRPr sz="3200">
              <a:latin typeface="Calibri"/>
              <a:cs typeface="Calibri"/>
            </a:endParaRPr>
          </a:p>
          <a:p>
            <a:pPr marL="436245" indent="-424180">
              <a:lnSpc>
                <a:spcPct val="100000"/>
              </a:lnSpc>
              <a:spcBef>
                <a:spcPts val="25"/>
              </a:spcBef>
              <a:buAutoNum type="arabicPlain"/>
              <a:tabLst>
                <a:tab pos="436880" algn="l"/>
              </a:tabLst>
            </a:pPr>
            <a:r>
              <a:rPr sz="3200" spc="-5" dirty="0">
                <a:latin typeface="Calibri"/>
                <a:cs typeface="Calibri"/>
              </a:rPr>
              <a:t>Longitudinal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ridges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050BDE-3005-E753-1181-871672A3F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3" y="613105"/>
            <a:ext cx="1056537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kern="0" dirty="0"/>
              <a:t>Q8: </a:t>
            </a:r>
            <a:r>
              <a:rPr lang="en-GB" kern="0" dirty="0" err="1"/>
              <a:t>koebner</a:t>
            </a:r>
            <a:r>
              <a:rPr lang="en-GB" kern="0" dirty="0"/>
              <a:t> phenomenon </a:t>
            </a:r>
            <a:endParaRPr lang="en-US" kern="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DCBA384-006F-72B7-7799-8E9546906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" y="2022609"/>
            <a:ext cx="11581692" cy="42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36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306" y="1128752"/>
            <a:ext cx="8235192" cy="5176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8628" y="478282"/>
            <a:ext cx="319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Dermatology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mini-osce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like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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7432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020"/>
              </a:lnSpc>
              <a:tabLst>
                <a:tab pos="6273800" algn="l"/>
              </a:tabLst>
            </a:pPr>
            <a:r>
              <a:rPr sz="4000" b="0" spc="5" dirty="0">
                <a:latin typeface="Calibri Light"/>
                <a:cs typeface="Calibri Light"/>
              </a:rPr>
              <a:t>8-</a:t>
            </a:r>
            <a:r>
              <a:rPr sz="4000" b="0" spc="-2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Mention</a:t>
            </a:r>
            <a:r>
              <a:rPr sz="4000" b="0" spc="-60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5</a:t>
            </a:r>
            <a:r>
              <a:rPr sz="4000" b="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Muco-cutanous	clinical</a:t>
            </a:r>
            <a:endParaRPr sz="4000">
              <a:latin typeface="Calibri Light"/>
              <a:cs typeface="Calibri Light"/>
            </a:endParaRPr>
          </a:p>
          <a:p>
            <a:pPr marL="91440">
              <a:lnSpc>
                <a:spcPts val="4575"/>
              </a:lnSpc>
            </a:pPr>
            <a:r>
              <a:rPr sz="4000" b="0" spc="-15" dirty="0">
                <a:latin typeface="Calibri Light"/>
                <a:cs typeface="Calibri Light"/>
              </a:rPr>
              <a:t>presentation</a:t>
            </a:r>
            <a:r>
              <a:rPr sz="4000" b="0" spc="-9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of</a:t>
            </a:r>
            <a:r>
              <a:rPr sz="4000" b="0" spc="-15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Candidiasis</a:t>
            </a:r>
            <a:r>
              <a:rPr sz="4000" b="0" spc="-9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: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1482231"/>
            <a:ext cx="858012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025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1- </a:t>
            </a:r>
            <a:r>
              <a:rPr sz="2800" spc="-15" dirty="0">
                <a:latin typeface="Calibri"/>
                <a:cs typeface="Calibri"/>
              </a:rPr>
              <a:t>Oral </a:t>
            </a:r>
            <a:r>
              <a:rPr sz="2800" spc="-5" dirty="0">
                <a:latin typeface="Calibri"/>
                <a:cs typeface="Calibri"/>
              </a:rPr>
              <a:t>Candidiasis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oral </a:t>
            </a:r>
            <a:r>
              <a:rPr sz="2800" dirty="0">
                <a:latin typeface="Calibri"/>
                <a:cs typeface="Calibri"/>
              </a:rPr>
              <a:t>thrush and </a:t>
            </a:r>
            <a:r>
              <a:rPr sz="2800" spc="-5" dirty="0">
                <a:latin typeface="Calibri"/>
                <a:cs typeface="Calibri"/>
              </a:rPr>
              <a:t>perleche dermatitis </a:t>
            </a:r>
            <a:r>
              <a:rPr sz="2800" dirty="0">
                <a:latin typeface="Calibri"/>
                <a:cs typeface="Calibri"/>
              </a:rPr>
              <a:t>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Vaginal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Candidiasis</a:t>
            </a:r>
            <a:endParaRPr sz="28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670"/>
              </a:spcBef>
              <a:buSzPct val="96428"/>
              <a:buAutoNum type="arabicPlain" startAt="3"/>
              <a:tabLst>
                <a:tab pos="302895" algn="l"/>
              </a:tabLst>
            </a:pPr>
            <a:r>
              <a:rPr sz="2800" spc="-10" dirty="0">
                <a:latin typeface="Calibri"/>
                <a:cs typeface="Calibri"/>
              </a:rPr>
              <a:t>Chronic</a:t>
            </a:r>
            <a:r>
              <a:rPr sz="2800" spc="-25" dirty="0">
                <a:latin typeface="Calibri"/>
                <a:cs typeface="Calibri"/>
              </a:rPr>
              <a:t> Paronychia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60"/>
              </a:lnSpc>
              <a:spcBef>
                <a:spcPts val="50"/>
              </a:spcBef>
              <a:buSzPct val="96428"/>
              <a:buAutoNum type="arabicPlain" startAt="3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Candidiasis </a:t>
            </a:r>
            <a:r>
              <a:rPr sz="2800" spc="-10" dirty="0">
                <a:latin typeface="Calibri"/>
                <a:cs typeface="Calibri"/>
              </a:rPr>
              <a:t>inter-trigo </a:t>
            </a:r>
            <a:r>
              <a:rPr sz="2800" dirty="0">
                <a:latin typeface="Calibri"/>
                <a:cs typeface="Calibri"/>
              </a:rPr>
              <a:t>: Napkin , Submammary , Balanitis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Neonatal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Candidiasis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7432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020"/>
              </a:lnSpc>
            </a:pPr>
            <a:r>
              <a:rPr sz="4000" b="0" dirty="0">
                <a:latin typeface="Calibri Light"/>
                <a:cs typeface="Calibri Light"/>
              </a:rPr>
              <a:t>9-Mention</a:t>
            </a:r>
            <a:r>
              <a:rPr sz="4000" b="0" spc="-75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2</a:t>
            </a:r>
            <a:r>
              <a:rPr sz="4000" b="0" spc="-10" dirty="0">
                <a:latin typeface="Calibri Light"/>
                <a:cs typeface="Calibri Light"/>
              </a:rPr>
              <a:t> variants</a:t>
            </a:r>
            <a:r>
              <a:rPr sz="4000" b="0" spc="-5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of</a:t>
            </a:r>
            <a:r>
              <a:rPr sz="4000" b="0" spc="-1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Acne</a:t>
            </a:r>
            <a:r>
              <a:rPr sz="4000" b="0" spc="-3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( </a:t>
            </a:r>
            <a:r>
              <a:rPr sz="4000" b="0" spc="-15" dirty="0">
                <a:latin typeface="Calibri Light"/>
                <a:cs typeface="Calibri Light"/>
              </a:rPr>
              <a:t>severe</a:t>
            </a:r>
            <a:r>
              <a:rPr sz="4000" b="0" spc="-85" dirty="0">
                <a:latin typeface="Calibri Light"/>
                <a:cs typeface="Calibri Light"/>
              </a:rPr>
              <a:t> </a:t>
            </a:r>
            <a:r>
              <a:rPr sz="4000" b="0" spc="-20" dirty="0">
                <a:latin typeface="Calibri Light"/>
                <a:cs typeface="Calibri Light"/>
              </a:rPr>
              <a:t>forms</a:t>
            </a:r>
            <a:endParaRPr sz="4000">
              <a:latin typeface="Calibri Light"/>
              <a:cs typeface="Calibri Light"/>
            </a:endParaRPr>
          </a:p>
          <a:p>
            <a:pPr marL="91440">
              <a:lnSpc>
                <a:spcPts val="4575"/>
              </a:lnSpc>
            </a:pPr>
            <a:r>
              <a:rPr sz="4000" b="0" dirty="0">
                <a:latin typeface="Calibri Light"/>
                <a:cs typeface="Calibri Light"/>
              </a:rPr>
              <a:t>) </a:t>
            </a:r>
            <a:r>
              <a:rPr sz="4000" b="0" spc="-15" dirty="0">
                <a:latin typeface="Calibri Light"/>
                <a:cs typeface="Calibri Light"/>
              </a:rPr>
              <a:t>indicate</a:t>
            </a:r>
            <a:r>
              <a:rPr sz="4000" b="0" spc="-55" dirty="0">
                <a:latin typeface="Calibri Light"/>
                <a:cs typeface="Calibri Light"/>
              </a:rPr>
              <a:t> </a:t>
            </a:r>
            <a:r>
              <a:rPr sz="4000" b="0" spc="-25" dirty="0">
                <a:latin typeface="Calibri Light"/>
                <a:cs typeface="Calibri Light"/>
              </a:rPr>
              <a:t>systemic</a:t>
            </a:r>
            <a:r>
              <a:rPr sz="4000" b="0" spc="-65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Vit</a:t>
            </a:r>
            <a:r>
              <a:rPr sz="4000" b="0" spc="-10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A</a:t>
            </a:r>
            <a:r>
              <a:rPr sz="4000" b="0" spc="-20" dirty="0">
                <a:latin typeface="Calibri Light"/>
                <a:cs typeface="Calibri Light"/>
              </a:rPr>
              <a:t> </a:t>
            </a:r>
            <a:r>
              <a:rPr sz="4000" b="0" spc="-15" dirty="0">
                <a:latin typeface="Calibri Light"/>
                <a:cs typeface="Calibri Light"/>
              </a:rPr>
              <a:t>Derivative</a:t>
            </a:r>
            <a:r>
              <a:rPr sz="4000" b="0" spc="-3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: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8233" y="1330904"/>
            <a:ext cx="5165090" cy="15621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Fulminans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Conglobata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15" dirty="0">
                <a:latin typeface="Calibri"/>
                <a:cs typeface="Calibri"/>
              </a:rPr>
              <a:t> Vulgaris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Tendency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7432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172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5"/>
              </a:spcBef>
            </a:pPr>
            <a:r>
              <a:rPr spc="-5" dirty="0"/>
              <a:t>10</a:t>
            </a:r>
            <a:r>
              <a:rPr spc="-15" dirty="0"/>
              <a:t> -Primary</a:t>
            </a:r>
            <a:r>
              <a:rPr spc="30" dirty="0"/>
              <a:t> </a:t>
            </a:r>
            <a:r>
              <a:rPr spc="-10" dirty="0"/>
              <a:t>lesion</a:t>
            </a:r>
            <a:r>
              <a:rPr spc="65" dirty="0"/>
              <a:t> </a:t>
            </a:r>
            <a:r>
              <a:rPr spc="-10" dirty="0"/>
              <a:t>Of</a:t>
            </a:r>
            <a:r>
              <a:rPr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102215" cy="2584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0170">
              <a:lnSpc>
                <a:spcPct val="120100"/>
              </a:lnSpc>
              <a:spcBef>
                <a:spcPts val="95"/>
              </a:spcBef>
              <a:tabLst>
                <a:tab pos="4344035" algn="l"/>
              </a:tabLst>
            </a:pPr>
            <a:r>
              <a:rPr sz="2800" spc="-5" dirty="0">
                <a:latin typeface="Calibri"/>
                <a:cs typeface="Calibri"/>
              </a:rPr>
              <a:t>1- Plana </a:t>
            </a:r>
            <a:r>
              <a:rPr sz="2800" spc="-25" dirty="0">
                <a:latin typeface="Calibri"/>
                <a:cs typeface="Calibri"/>
              </a:rPr>
              <a:t>Wart </a:t>
            </a:r>
            <a:r>
              <a:rPr sz="2800" spc="-5" dirty="0">
                <a:latin typeface="Calibri"/>
                <a:cs typeface="Calibri"/>
              </a:rPr>
              <a:t>:small, </a:t>
            </a:r>
            <a:r>
              <a:rPr sz="2800" dirty="0">
                <a:latin typeface="Calibri"/>
                <a:cs typeface="Calibri"/>
              </a:rPr>
              <a:t>smooth </a:t>
            </a:r>
            <a:r>
              <a:rPr sz="2800" spc="-15" dirty="0">
                <a:latin typeface="Calibri"/>
                <a:cs typeface="Calibri"/>
              </a:rPr>
              <a:t>flattened </a:t>
            </a:r>
            <a:r>
              <a:rPr sz="2800" spc="-5" dirty="0">
                <a:latin typeface="Calibri"/>
                <a:cs typeface="Calibri"/>
              </a:rPr>
              <a:t>wart, flesh-coloured 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Foot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Mouth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	</a:t>
            </a:r>
            <a:r>
              <a:rPr sz="2800" spc="-20" dirty="0">
                <a:latin typeface="Calibri"/>
                <a:cs typeface="Calibri"/>
              </a:rPr>
              <a:t>:Vesicles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3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Dermatitis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herpetiformis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Vesicles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29"/>
              </a:lnSpc>
              <a:spcBef>
                <a:spcPts val="85"/>
              </a:spcBef>
              <a:buAutoNum type="arabicPlain" startAt="3"/>
              <a:tabLst>
                <a:tab pos="384810" algn="l"/>
                <a:tab pos="2033270" algn="l"/>
              </a:tabLst>
            </a:pPr>
            <a:r>
              <a:rPr sz="2800" dirty="0">
                <a:latin typeface="Calibri"/>
                <a:cs typeface="Calibri"/>
              </a:rPr>
              <a:t>Drug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eruptive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dirty="0">
                <a:latin typeface="Calibri"/>
                <a:cs typeface="Calibri"/>
              </a:rPr>
              <a:t> 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Monomorphic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eruption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papules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pustules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lentigines:	Hyper-pigmented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patch</a:t>
            </a:r>
            <a:r>
              <a:rPr sz="2800" dirty="0">
                <a:latin typeface="Calibri"/>
                <a:cs typeface="Calibri"/>
              </a:rPr>
              <a:t> or</a:t>
            </a:r>
            <a:r>
              <a:rPr sz="2800" spc="-5" dirty="0">
                <a:latin typeface="Calibri"/>
                <a:cs typeface="Calibri"/>
              </a:rPr>
              <a:t> macule</a:t>
            </a:r>
            <a:r>
              <a:rPr sz="2800" dirty="0">
                <a:latin typeface="Calibri"/>
                <a:cs typeface="Calibri"/>
              </a:rPr>
              <a:t> ( not</a:t>
            </a:r>
            <a:r>
              <a:rPr sz="2800" spc="-15" dirty="0">
                <a:latin typeface="Calibri"/>
                <a:cs typeface="Calibri"/>
              </a:rPr>
              <a:t> sure</a:t>
            </a:r>
            <a:r>
              <a:rPr sz="2800" dirty="0">
                <a:latin typeface="Calibri"/>
                <a:cs typeface="Calibri"/>
              </a:rPr>
              <a:t> 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7432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172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5"/>
              </a:spcBef>
            </a:pPr>
            <a:r>
              <a:rPr spc="-5" dirty="0"/>
              <a:t>11-</a:t>
            </a:r>
            <a:r>
              <a:rPr spc="-25" dirty="0"/>
              <a:t> </a:t>
            </a:r>
            <a:r>
              <a:rPr spc="-35" dirty="0"/>
              <a:t>First</a:t>
            </a:r>
            <a:r>
              <a:rPr spc="20" dirty="0"/>
              <a:t> </a:t>
            </a:r>
            <a:r>
              <a:rPr spc="-10" dirty="0"/>
              <a:t>line</a:t>
            </a:r>
            <a:r>
              <a:rPr spc="30" dirty="0"/>
              <a:t> </a:t>
            </a:r>
            <a:r>
              <a:rPr spc="-30" dirty="0"/>
              <a:t>treatment</a:t>
            </a:r>
            <a:r>
              <a:rPr spc="90"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1330904"/>
            <a:ext cx="8114030" cy="29705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4810" indent="-372745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85445" algn="l"/>
              </a:tabLst>
            </a:pPr>
            <a:r>
              <a:rPr sz="2800" spc="-5" dirty="0">
                <a:latin typeface="Calibri"/>
                <a:cs typeface="Calibri"/>
              </a:rPr>
              <a:t>Orf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Cryotherapy</a:t>
            </a:r>
            <a:endParaRPr sz="2800">
              <a:latin typeface="Calibri"/>
              <a:cs typeface="Calibri"/>
            </a:endParaRPr>
          </a:p>
          <a:p>
            <a:pPr marL="12700" marR="351790">
              <a:lnSpc>
                <a:spcPts val="4040"/>
              </a:lnSpc>
              <a:spcBef>
                <a:spcPts val="240"/>
              </a:spcBef>
              <a:buAutoNum type="arabicPlain"/>
              <a:tabLst>
                <a:tab pos="385445" algn="l"/>
              </a:tabLst>
            </a:pPr>
            <a:r>
              <a:rPr sz="2800" spc="-10" dirty="0">
                <a:latin typeface="Calibri"/>
                <a:cs typeface="Calibri"/>
              </a:rPr>
              <a:t>Impetigo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more </a:t>
            </a:r>
            <a:r>
              <a:rPr sz="2800" dirty="0">
                <a:latin typeface="Calibri"/>
                <a:cs typeface="Calibri"/>
              </a:rPr>
              <a:t>than </a:t>
            </a:r>
            <a:r>
              <a:rPr sz="2800" spc="5" dirty="0">
                <a:latin typeface="Calibri"/>
                <a:cs typeface="Calibri"/>
              </a:rPr>
              <a:t>5 </a:t>
            </a:r>
            <a:r>
              <a:rPr sz="2800" dirty="0">
                <a:latin typeface="Calibri"/>
                <a:cs typeface="Calibri"/>
              </a:rPr>
              <a:t>lesions : </a:t>
            </a:r>
            <a:r>
              <a:rPr sz="2800" spc="-15" dirty="0">
                <a:latin typeface="Calibri"/>
                <a:cs typeface="Calibri"/>
              </a:rPr>
              <a:t>Oral </a:t>
            </a:r>
            <a:r>
              <a:rPr sz="2800" spc="-5" dirty="0">
                <a:latin typeface="Calibri"/>
                <a:cs typeface="Calibri"/>
              </a:rPr>
              <a:t>Antibiotic.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Androgenic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Minoxidil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lotion.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400"/>
              </a:spcBef>
              <a:buAutoNum type="arabicPlain" startAt="4"/>
              <a:tabLst>
                <a:tab pos="385445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adult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Intralesional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 </a:t>
            </a:r>
            <a:r>
              <a:rPr sz="2800" spc="-15" dirty="0">
                <a:latin typeface="Calibri"/>
                <a:cs typeface="Calibri"/>
              </a:rPr>
              <a:t>steroid.</a:t>
            </a:r>
            <a:endParaRPr sz="2800">
              <a:latin typeface="Calibri"/>
              <a:cs typeface="Calibri"/>
            </a:endParaRPr>
          </a:p>
          <a:p>
            <a:pPr marL="12700" marR="20955">
              <a:lnSpc>
                <a:spcPts val="3050"/>
              </a:lnSpc>
              <a:spcBef>
                <a:spcPts val="1030"/>
              </a:spcBef>
              <a:buAutoNum type="arabicPlain" startAt="4"/>
              <a:tabLst>
                <a:tab pos="385445" algn="l"/>
                <a:tab pos="4229100" algn="l"/>
              </a:tabLst>
            </a:pPr>
            <a:r>
              <a:rPr sz="2800" dirty="0">
                <a:latin typeface="Calibri"/>
                <a:cs typeface="Calibri"/>
              </a:rPr>
              <a:t>Adult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chickenpox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Hours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Valaciclovir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500mg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times	</a:t>
            </a:r>
            <a:r>
              <a:rPr sz="2800" spc="-5" dirty="0">
                <a:latin typeface="Calibri"/>
                <a:cs typeface="Calibri"/>
              </a:rPr>
              <a:t>per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5days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171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0"/>
              </a:spcBef>
            </a:pPr>
            <a:r>
              <a:rPr dirty="0"/>
              <a:t>12-</a:t>
            </a:r>
            <a:r>
              <a:rPr spc="-25" dirty="0"/>
              <a:t> </a:t>
            </a:r>
            <a:r>
              <a:rPr spc="-20" dirty="0"/>
              <a:t>Causative</a:t>
            </a:r>
            <a:r>
              <a:rPr spc="55" dirty="0"/>
              <a:t> </a:t>
            </a:r>
            <a:r>
              <a:rPr spc="-30" dirty="0"/>
              <a:t>micro-organism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0994" y="1254704"/>
            <a:ext cx="774827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0850">
              <a:lnSpc>
                <a:spcPct val="120000"/>
              </a:lnSpc>
              <a:spcBef>
                <a:spcPts val="95"/>
              </a:spcBef>
              <a:tabLst>
                <a:tab pos="4204335" algn="l"/>
              </a:tabLst>
            </a:pPr>
            <a:r>
              <a:rPr sz="2800" spc="-5" dirty="0">
                <a:latin typeface="Calibri"/>
                <a:cs typeface="Calibri"/>
              </a:rPr>
              <a:t>1- </a:t>
            </a:r>
            <a:r>
              <a:rPr sz="2800" dirty="0">
                <a:latin typeface="Calibri"/>
                <a:cs typeface="Calibri"/>
              </a:rPr>
              <a:t>Gonorrhea : Neisseria gonorrhoeae </a:t>
            </a:r>
            <a:r>
              <a:rPr sz="2800" spc="-5" dirty="0">
                <a:latin typeface="Calibri"/>
                <a:cs typeface="Calibri"/>
              </a:rPr>
              <a:t>bacterium.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Kerion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Dermatophytosis	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capitis.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  <a:spcBef>
                <a:spcPts val="25"/>
              </a:spcBef>
            </a:pPr>
            <a:r>
              <a:rPr sz="2800" spc="-5" dirty="0">
                <a:latin typeface="Calibri"/>
                <a:cs typeface="Calibri"/>
              </a:rPr>
              <a:t>3- </a:t>
            </a:r>
            <a:r>
              <a:rPr sz="2800" dirty="0">
                <a:latin typeface="Calibri"/>
                <a:cs typeface="Calibri"/>
              </a:rPr>
              <a:t>Non- </a:t>
            </a:r>
            <a:r>
              <a:rPr sz="2800" spc="-5" dirty="0">
                <a:latin typeface="Calibri"/>
                <a:cs typeface="Calibri"/>
              </a:rPr>
              <a:t>Gonococal Urethritis </a:t>
            </a:r>
            <a:r>
              <a:rPr sz="2800" spc="-10" dirty="0">
                <a:latin typeface="Calibri"/>
                <a:cs typeface="Calibri"/>
              </a:rPr>
              <a:t>:Chlamydia </a:t>
            </a:r>
            <a:r>
              <a:rPr sz="2800" spc="-5" dirty="0">
                <a:latin typeface="Calibri"/>
                <a:cs typeface="Calibri"/>
              </a:rPr>
              <a:t>trachomatis.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Syphilis</a:t>
            </a:r>
            <a:r>
              <a:rPr sz="2800" spc="-25" dirty="0">
                <a:latin typeface="Calibri"/>
                <a:cs typeface="Calibri"/>
              </a:rPr>
              <a:t> :Treponema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pallidum.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Chancroid</a:t>
            </a:r>
            <a:r>
              <a:rPr sz="2800" spc="-5" dirty="0">
                <a:latin typeface="Calibri"/>
                <a:cs typeface="Calibri"/>
              </a:rPr>
              <a:t> :Haemophilus</a:t>
            </a:r>
            <a:r>
              <a:rPr sz="2800" spc="-15" dirty="0">
                <a:latin typeface="Calibri"/>
                <a:cs typeface="Calibri"/>
              </a:rPr>
              <a:t> ducreyi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556385" marR="5080" indent="-1539875">
              <a:lnSpc>
                <a:spcPts val="6480"/>
              </a:lnSpc>
              <a:spcBef>
                <a:spcPts val="915"/>
              </a:spcBef>
            </a:pPr>
            <a:r>
              <a:rPr spc="-15" dirty="0"/>
              <a:t>Dermatology </a:t>
            </a:r>
            <a:r>
              <a:rPr spc="-5" dirty="0"/>
              <a:t>Mini-osci </a:t>
            </a:r>
            <a:r>
              <a:rPr spc="-1345" dirty="0"/>
              <a:t> </a:t>
            </a:r>
            <a:r>
              <a:rPr spc="-30" dirty="0"/>
              <a:t>Group</a:t>
            </a:r>
            <a:r>
              <a:rPr spc="-15" dirty="0"/>
              <a:t> </a:t>
            </a:r>
            <a:r>
              <a:rPr spc="-20" dirty="0"/>
              <a:t>3/c+d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6294" y="4057269"/>
            <a:ext cx="1894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latin typeface="Arial"/>
                <a:cs typeface="Arial"/>
              </a:rPr>
              <a:t>ةدشاور</a:t>
            </a:r>
            <a:r>
              <a:rPr sz="2400" spc="-229" dirty="0">
                <a:latin typeface="Arial"/>
                <a:cs typeface="Arial"/>
              </a:rPr>
              <a:t>ل</a:t>
            </a:r>
            <a:r>
              <a:rPr sz="2400" dirty="0">
                <a:latin typeface="Arial"/>
                <a:cs typeface="Arial"/>
              </a:rPr>
              <a:t>ا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د</a:t>
            </a:r>
            <a:r>
              <a:rPr sz="2400" spc="120" dirty="0">
                <a:latin typeface="Arial"/>
                <a:cs typeface="Arial"/>
              </a:rPr>
              <a:t>م</a:t>
            </a:r>
            <a:r>
              <a:rPr sz="2400" spc="-40" dirty="0">
                <a:latin typeface="Arial"/>
                <a:cs typeface="Arial"/>
              </a:rPr>
              <a:t>حأ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225" dirty="0">
                <a:latin typeface="Arial"/>
                <a:cs typeface="Arial"/>
              </a:rPr>
              <a:t>ة</a:t>
            </a:r>
            <a:r>
              <a:rPr sz="2400" spc="-960" dirty="0">
                <a:latin typeface="Arial"/>
                <a:cs typeface="Arial"/>
              </a:rPr>
              <a:t>ي</a:t>
            </a:r>
            <a:r>
              <a:rPr sz="2400" spc="-690" dirty="0">
                <a:latin typeface="Arial"/>
                <a:cs typeface="Arial"/>
              </a:rPr>
              <a:t>ن</a:t>
            </a:r>
            <a:r>
              <a:rPr sz="2400" spc="-5" dirty="0">
                <a:latin typeface="Arial"/>
                <a:cs typeface="Arial"/>
              </a:rPr>
              <a:t>اد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771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Mention</a:t>
            </a:r>
            <a:r>
              <a:rPr spc="55" dirty="0"/>
              <a:t> </a:t>
            </a:r>
            <a:r>
              <a:rPr spc="-5" dirty="0"/>
              <a:t>4</a:t>
            </a:r>
            <a:r>
              <a:rPr spc="-20" dirty="0"/>
              <a:t> indication</a:t>
            </a:r>
            <a:r>
              <a:rPr spc="9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5" dirty="0"/>
              <a:t>this</a:t>
            </a:r>
            <a:r>
              <a:rPr spc="15" dirty="0"/>
              <a:t> </a:t>
            </a:r>
            <a:r>
              <a:rPr spc="-10" dirty="0"/>
              <a:t>devise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2231654"/>
            <a:ext cx="259016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versicolor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Vitiligo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Erythrasma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741" y="2203704"/>
            <a:ext cx="3305802" cy="3096768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255778"/>
            <a:ext cx="7205980" cy="11855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0"/>
              </a:spcBef>
            </a:pPr>
            <a:r>
              <a:rPr sz="4000" spc="5" dirty="0"/>
              <a:t>Name</a:t>
            </a:r>
            <a:r>
              <a:rPr sz="4000" spc="-60" dirty="0"/>
              <a:t> </a:t>
            </a:r>
            <a:r>
              <a:rPr sz="4000" dirty="0"/>
              <a:t>the</a:t>
            </a:r>
            <a:r>
              <a:rPr sz="4000" spc="-25" dirty="0"/>
              <a:t> </a:t>
            </a:r>
            <a:r>
              <a:rPr sz="4000" spc="5" dirty="0"/>
              <a:t>primary</a:t>
            </a:r>
            <a:r>
              <a:rPr sz="4000" spc="-55" dirty="0"/>
              <a:t> </a:t>
            </a:r>
            <a:r>
              <a:rPr sz="4000" dirty="0"/>
              <a:t>lesion</a:t>
            </a:r>
            <a:r>
              <a:rPr sz="4000" spc="-50" dirty="0"/>
              <a:t> </a:t>
            </a:r>
            <a:r>
              <a:rPr sz="4000" dirty="0"/>
              <a:t>of</a:t>
            </a:r>
            <a:r>
              <a:rPr sz="4000" spc="-10" dirty="0"/>
              <a:t> </a:t>
            </a:r>
            <a:r>
              <a:rPr sz="4000" spc="5" dirty="0"/>
              <a:t>each</a:t>
            </a:r>
            <a:r>
              <a:rPr sz="4000" spc="-30" dirty="0"/>
              <a:t> </a:t>
            </a:r>
            <a:r>
              <a:rPr sz="4000" spc="-5" dirty="0"/>
              <a:t>of </a:t>
            </a:r>
            <a:r>
              <a:rPr sz="4000" spc="-890" dirty="0"/>
              <a:t> </a:t>
            </a:r>
            <a:r>
              <a:rPr sz="4000" dirty="0"/>
              <a:t>the</a:t>
            </a:r>
            <a:r>
              <a:rPr sz="4000" spc="-40" dirty="0"/>
              <a:t> </a:t>
            </a:r>
            <a:r>
              <a:rPr sz="4000" spc="-15" dirty="0"/>
              <a:t>following: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575" y="1811781"/>
            <a:ext cx="5153660" cy="352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Mulloscum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contagiousm: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papule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Hand </a:t>
            </a:r>
            <a:r>
              <a:rPr sz="2800" spc="-10" dirty="0">
                <a:latin typeface="Calibri"/>
                <a:cs typeface="Calibri"/>
              </a:rPr>
              <a:t>Foot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Mouth disease: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vesicle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Insect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bite: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bulla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wheal?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Melama: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hyper-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pigmented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patch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4617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Define</a:t>
            </a:r>
            <a:r>
              <a:rPr spc="25" dirty="0"/>
              <a:t> </a:t>
            </a:r>
            <a:r>
              <a:rPr spc="-15" dirty="0"/>
              <a:t>each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25" dirty="0"/>
              <a:t>following: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027285" cy="2456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Target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dirty="0">
                <a:solidFill>
                  <a:srgbClr val="660066"/>
                </a:solidFill>
                <a:latin typeface="Calibri"/>
                <a:cs typeface="Calibri"/>
              </a:rPr>
              <a:t>:</a:t>
            </a:r>
            <a:r>
              <a:rPr sz="2800" spc="-4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60066"/>
                </a:solidFill>
                <a:latin typeface="Calibri"/>
                <a:cs typeface="Calibri"/>
              </a:rPr>
              <a:t>central</a:t>
            </a:r>
            <a:r>
              <a:rPr sz="2800" b="1" spc="-2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sore</a:t>
            </a:r>
            <a:r>
              <a:rPr sz="2800" b="1" spc="-3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surrounded</a:t>
            </a:r>
            <a:r>
              <a:rPr sz="2800" b="1" spc="-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60066"/>
                </a:solidFill>
                <a:latin typeface="Calibri"/>
                <a:cs typeface="Calibri"/>
              </a:rPr>
              <a:t>by</a:t>
            </a:r>
            <a:r>
              <a:rPr sz="2800" b="1" spc="-7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pale</a:t>
            </a:r>
            <a:r>
              <a:rPr sz="2800" b="1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red</a:t>
            </a:r>
            <a:r>
              <a:rPr sz="2800" b="1" spc="-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ring.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Lichenification: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thickining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 skin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prolonged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itching.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Exclamation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mark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660066"/>
                </a:solidFill>
                <a:latin typeface="Calibri"/>
                <a:cs typeface="Calibri"/>
              </a:rPr>
              <a:t>short</a:t>
            </a:r>
            <a:r>
              <a:rPr sz="2800" b="1" spc="-5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hairs</a:t>
            </a:r>
            <a:r>
              <a:rPr sz="2800" b="1" spc="-5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that</a:t>
            </a:r>
            <a:r>
              <a:rPr sz="2800" b="1" spc="-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taper</a:t>
            </a:r>
            <a:r>
              <a:rPr sz="2800" b="1" spc="-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towards</a:t>
            </a:r>
            <a:r>
              <a:rPr sz="2800" b="1" spc="-8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660066"/>
                </a:solidFill>
                <a:latin typeface="Calibri"/>
                <a:cs typeface="Calibri"/>
              </a:rPr>
              <a:t>the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660066"/>
                </a:solidFill>
                <a:latin typeface="Calibri"/>
                <a:cs typeface="Calibri"/>
              </a:rPr>
              <a:t>base</a:t>
            </a:r>
            <a:r>
              <a:rPr sz="2800" b="1" spc="-3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indicate </a:t>
            </a:r>
            <a:r>
              <a:rPr sz="2800" b="1" spc="-6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active</a:t>
            </a:r>
            <a:r>
              <a:rPr sz="2800" b="1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growth</a:t>
            </a:r>
            <a:r>
              <a:rPr sz="2800" b="1" spc="-5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diagnostic</a:t>
            </a:r>
            <a:r>
              <a:rPr sz="2800" b="1" spc="-7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60066"/>
                </a:solidFill>
                <a:latin typeface="Calibri"/>
                <a:cs typeface="Calibri"/>
              </a:rPr>
              <a:t>for</a:t>
            </a:r>
            <a:r>
              <a:rPr sz="2800" b="1" dirty="0">
                <a:solidFill>
                  <a:srgbClr val="660066"/>
                </a:solidFill>
                <a:latin typeface="Calibri"/>
                <a:cs typeface="Calibri"/>
              </a:rPr>
              <a:t> alopecia</a:t>
            </a:r>
            <a:r>
              <a:rPr sz="2800" b="1" spc="-2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Calibri"/>
                <a:cs typeface="Calibri"/>
              </a:rPr>
              <a:t>areata.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  <a:tab pos="1067435" algn="l"/>
              </a:tabLst>
            </a:pP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Nits: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hatched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eggs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attached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shaft.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BC34-036B-9E0D-0572-BEC77BAD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43" y="613105"/>
            <a:ext cx="10036937" cy="677108"/>
          </a:xfrm>
        </p:spPr>
        <p:txBody>
          <a:bodyPr/>
          <a:lstStyle/>
          <a:p>
            <a:r>
              <a:rPr lang="en-GB" dirty="0"/>
              <a:t>Q 9: Annular lesions in 2 skin diseases?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EAD3D4-7F8B-F788-FFEE-779DD0761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1" r="1359"/>
          <a:stretch/>
        </p:blipFill>
        <p:spPr>
          <a:xfrm>
            <a:off x="2060575" y="1676977"/>
            <a:ext cx="4362298" cy="50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938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59077"/>
            <a:ext cx="4265295" cy="421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What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cause</a:t>
            </a:r>
            <a:r>
              <a:rPr sz="2100" dirty="0">
                <a:latin typeface="Calibri"/>
                <a:cs typeface="Calibri"/>
              </a:rPr>
              <a:t> of </a:t>
            </a:r>
            <a:r>
              <a:rPr sz="2100" spc="-5" dirty="0">
                <a:latin typeface="Calibri"/>
                <a:cs typeface="Calibri"/>
              </a:rPr>
              <a:t>this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lesion?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FF0000"/>
                </a:solidFill>
                <a:latin typeface="Calibri"/>
                <a:cs typeface="Calibri"/>
              </a:rPr>
              <a:t>HPV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5" dirty="0">
                <a:latin typeface="Calibri"/>
                <a:cs typeface="Calibri"/>
              </a:rPr>
              <a:t>2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other clinical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form?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5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1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wart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Genital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wart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5" dirty="0">
                <a:latin typeface="Calibri"/>
                <a:cs typeface="Calibri"/>
              </a:rPr>
              <a:t>2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line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10" dirty="0">
                <a:latin typeface="Calibri"/>
                <a:cs typeface="Calibri"/>
              </a:rPr>
              <a:t> treatment?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Cryotherapy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Curettage</a:t>
            </a:r>
            <a:r>
              <a:rPr sz="21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1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cautery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Cause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this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black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dot?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Thrombosed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veins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7623" y="2691383"/>
            <a:ext cx="3014472" cy="2054352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68220"/>
            <a:ext cx="4833620" cy="4290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What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cause?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Dermatophyte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2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clinical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variants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lesion?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Black</a:t>
            </a:r>
            <a:r>
              <a:rPr sz="2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dot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Kerion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650">
              <a:latin typeface="Calibri"/>
              <a:cs typeface="Calibri"/>
            </a:endParaRPr>
          </a:p>
          <a:p>
            <a:pPr marL="241300" marR="994410" indent="-228600">
              <a:lnSpc>
                <a:spcPts val="25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2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systemic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drugs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used </a:t>
            </a:r>
            <a:r>
              <a:rPr sz="2600" spc="-5" dirty="0">
                <a:latin typeface="Calibri"/>
                <a:cs typeface="Calibri"/>
              </a:rPr>
              <a:t>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treatment?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Fluconazole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itraconazole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4888" y="1990344"/>
            <a:ext cx="2465831" cy="18562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1735" y="4221479"/>
            <a:ext cx="2618231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752" y="1521114"/>
            <a:ext cx="3837940" cy="44589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systemic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Methotrexate.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Apremilist.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739775" indent="-228600">
              <a:lnSpc>
                <a:spcPts val="269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 of </a:t>
            </a:r>
            <a:r>
              <a:rPr sz="2800" spc="-5" dirty="0">
                <a:latin typeface="Calibri"/>
                <a:cs typeface="Calibri"/>
              </a:rPr>
              <a:t>nail </a:t>
            </a:r>
            <a:r>
              <a:rPr sz="2800" spc="-10" dirty="0">
                <a:latin typeface="Calibri"/>
                <a:cs typeface="Calibri"/>
              </a:rPr>
              <a:t>changes </a:t>
            </a:r>
            <a:r>
              <a:rPr sz="2800" spc="-5" dirty="0">
                <a:latin typeface="Calibri"/>
                <a:cs typeface="Calibri"/>
              </a:rPr>
              <a:t> associated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with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Oil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spot.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Onycholysis.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Pitting.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1735" y="2566416"/>
            <a:ext cx="2639568" cy="2020824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8099"/>
            <a:ext cx="8787130" cy="3605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most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endogenous </a:t>
            </a:r>
            <a:r>
              <a:rPr sz="2800" spc="-15" dirty="0">
                <a:latin typeface="Calibri"/>
                <a:cs typeface="Calibri"/>
              </a:rPr>
              <a:t>eczema?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Atopic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dermatitis.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Seborrheic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dermatitis.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Mention</a:t>
            </a:r>
            <a:r>
              <a:rPr sz="2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0D0D0D"/>
                </a:solidFill>
                <a:latin typeface="Calibri"/>
                <a:cs typeface="Calibri"/>
              </a:rPr>
              <a:t>2 </a:t>
            </a: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clinical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Calibri"/>
                <a:cs typeface="Calibri"/>
              </a:rPr>
              <a:t>features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pityriasis</a:t>
            </a:r>
            <a:r>
              <a:rPr sz="28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rosea?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Herald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patch.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Christmas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tree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distribution.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92605"/>
            <a:ext cx="8613775" cy="301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mucocutaneous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secondary syphilis?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Rash: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diffuse,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symmetric,asymptomatic.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Condylomata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lata.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Patchy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alopecia.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Mucous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patch-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oral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mucosa.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8099"/>
            <a:ext cx="7566025" cy="4117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dirty="0">
                <a:latin typeface="Calibri"/>
                <a:cs typeface="Calibri"/>
              </a:rPr>
              <a:t> of: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pityrosporum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orbiculare.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Non-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gonococcal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urethritis: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trichomonas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vaginalis.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D0D0D"/>
                </a:solidFill>
                <a:latin typeface="Calibri"/>
                <a:cs typeface="Calibri"/>
              </a:rPr>
              <a:t>Mention</a:t>
            </a:r>
            <a:r>
              <a:rPr sz="2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0D0D0D"/>
                </a:solidFill>
                <a:latin typeface="Calibri"/>
                <a:cs typeface="Calibri"/>
              </a:rPr>
              <a:t>3</a:t>
            </a: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variant</a:t>
            </a:r>
            <a:r>
              <a:rPr sz="28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congenital ichthyosis?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Ichthyosis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vulgaris.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Steroid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sulfatase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deficiency.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Collodion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baby.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92605"/>
            <a:ext cx="7705725" cy="3521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manifestations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mellitus?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Acanthosis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nigricans.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Diabetic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dermopathy.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Diabetic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cherioarthropathy.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Necrobiosis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lipoidica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diabeticorum.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Rubiosis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faciei</a:t>
            </a:r>
            <a:r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diabeticorum.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8535" y="1468069"/>
            <a:ext cx="6157595" cy="1906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95"/>
              </a:spcBef>
            </a:pPr>
            <a:r>
              <a:rPr sz="4400" b="0" spc="-10" dirty="0">
                <a:latin typeface="Calibri Light"/>
                <a:cs typeface="Calibri Light"/>
              </a:rPr>
              <a:t>Done</a:t>
            </a:r>
            <a:r>
              <a:rPr sz="4400" b="0" spc="20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by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:</a:t>
            </a:r>
            <a:endParaRPr sz="4400">
              <a:latin typeface="Calibri Light"/>
              <a:cs typeface="Calibri Light"/>
            </a:endParaRPr>
          </a:p>
          <a:p>
            <a:pPr marL="12065" marR="5080" algn="ctr">
              <a:lnSpc>
                <a:spcPts val="4780"/>
              </a:lnSpc>
              <a:spcBef>
                <a:spcPts val="310"/>
              </a:spcBef>
              <a:tabLst>
                <a:tab pos="3134360" algn="l"/>
              </a:tabLst>
            </a:pPr>
            <a:r>
              <a:rPr sz="4400" b="0" spc="-35" dirty="0">
                <a:latin typeface="Calibri Light"/>
                <a:cs typeface="Calibri Light"/>
              </a:rPr>
              <a:t>lara</a:t>
            </a:r>
            <a:r>
              <a:rPr sz="4400" b="0" spc="6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shdaifat	</a:t>
            </a:r>
            <a:r>
              <a:rPr sz="4400" b="0" spc="-10" dirty="0">
                <a:latin typeface="Calibri Light"/>
                <a:cs typeface="Calibri Light"/>
              </a:rPr>
              <a:t>enas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rababah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september-</a:t>
            </a:r>
            <a:r>
              <a:rPr sz="4400" b="0" spc="70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group</a:t>
            </a:r>
            <a:r>
              <a:rPr sz="4400" b="0" spc="3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3</a:t>
            </a:r>
            <a:r>
              <a:rPr sz="4400" b="0" spc="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(A+B)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26416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devise: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koh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Woods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Patch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Brick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6662" y="1676400"/>
            <a:ext cx="7021121" cy="4934712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384" y="2209800"/>
            <a:ext cx="6623304" cy="3681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0077" y="1625346"/>
            <a:ext cx="287083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Hydroquinone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Bleaching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Laser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F7FF-4343-0D05-8BBD-85EF92C3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44" y="613105"/>
            <a:ext cx="10130032" cy="4739759"/>
          </a:xfrm>
        </p:spPr>
        <p:txBody>
          <a:bodyPr/>
          <a:lstStyle/>
          <a:p>
            <a:r>
              <a:rPr lang="en-GB" dirty="0"/>
              <a:t>Q 10: </a:t>
            </a:r>
            <a:r>
              <a:rPr lang="en-GB" dirty="0">
                <a:effectLst/>
              </a:rPr>
              <a:t>Most 2 severe forms of psoriasis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F2D34-5BE2-D6BD-4D7D-04C67E3AC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408" y="1672222"/>
            <a:ext cx="7894320" cy="98488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200" dirty="0">
                <a:solidFill>
                  <a:srgbClr val="00B050"/>
                </a:solidFill>
              </a:rPr>
              <a:t>Pustular psoriasis</a:t>
            </a:r>
          </a:p>
          <a:p>
            <a:pPr marL="514350" indent="-514350">
              <a:buAutoNum type="arabicPeriod"/>
            </a:pPr>
            <a:r>
              <a:rPr lang="en-GB" sz="3200" dirty="0" err="1">
                <a:solidFill>
                  <a:srgbClr val="00B050"/>
                </a:solidFill>
              </a:rPr>
              <a:t>Erythrodermic</a:t>
            </a:r>
            <a:r>
              <a:rPr lang="en-GB" sz="3200" dirty="0">
                <a:solidFill>
                  <a:srgbClr val="00B050"/>
                </a:solidFill>
              </a:rPr>
              <a:t> psoriasis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508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716102"/>
            <a:ext cx="22733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pedis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Psuedumonas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Warts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5671" y="1981200"/>
            <a:ext cx="6638544" cy="443140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7736" y="1500134"/>
            <a:ext cx="260223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544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5516880" cy="2639568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7071" y="1048511"/>
            <a:ext cx="6815328" cy="4303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768" y="2024633"/>
            <a:ext cx="3215640" cy="13531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800" b="0" spc="-5" dirty="0">
                <a:latin typeface="Calibri"/>
                <a:cs typeface="Calibri"/>
              </a:rPr>
              <a:t>Best</a:t>
            </a:r>
            <a:r>
              <a:rPr sz="2800" b="0" spc="-2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test</a:t>
            </a:r>
            <a:r>
              <a:rPr sz="2800" b="0" spc="-4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to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do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for</a:t>
            </a:r>
            <a:r>
              <a:rPr sz="2800" b="0" spc="-5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this </a:t>
            </a:r>
            <a:r>
              <a:rPr sz="2800" b="0" spc="-61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patient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0" spc="-5" dirty="0">
                <a:solidFill>
                  <a:srgbClr val="FF0000"/>
                </a:solidFill>
                <a:latin typeface="Calibri"/>
                <a:cs typeface="Calibri"/>
              </a:rPr>
              <a:t>Lipid</a:t>
            </a:r>
            <a:r>
              <a:rPr sz="2800" b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32296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koh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picture?: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Tenia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versicolor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Candida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albicans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capitis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6215" y="2630423"/>
            <a:ext cx="6495288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1932940"/>
            <a:ext cx="269303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600" spc="-25" dirty="0">
                <a:latin typeface="Calibri"/>
                <a:cs typeface="Calibri"/>
              </a:rPr>
              <a:t>DX?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600" spc="-10" dirty="0">
                <a:latin typeface="Calibri"/>
                <a:cs typeface="Calibri"/>
              </a:rPr>
              <a:t>Scalp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psoriasis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431" y="2392679"/>
            <a:ext cx="4154424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3429000"/>
            <a:ext cx="6684263" cy="32522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0641" y="789813"/>
            <a:ext cx="345884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Acute contact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Atopic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Seborrheic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15" dirty="0">
                <a:latin typeface="Times New Roman"/>
                <a:cs typeface="Times New Roman"/>
              </a:rPr>
              <a:t>Ichthyosis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420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Dx :</a:t>
            </a:r>
            <a:r>
              <a:rPr spc="-15" dirty="0"/>
              <a:t> tinea</a:t>
            </a:r>
            <a:r>
              <a:rPr spc="20" dirty="0"/>
              <a:t> </a:t>
            </a:r>
            <a:r>
              <a:rPr spc="-30" dirty="0"/>
              <a:t>versicolor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27" y="1700783"/>
            <a:ext cx="10896600" cy="4977384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143" y="1014806"/>
            <a:ext cx="50844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Erythematous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years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folliculitis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Rosace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Systemic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lupus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erythematosus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0615" y="3486911"/>
            <a:ext cx="5181599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13881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nits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lice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mph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384" y="2590800"/>
            <a:ext cx="686409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4036060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95"/>
              </a:spcBef>
            </a:pPr>
            <a:r>
              <a:rPr spc="-5" dirty="0"/>
              <a:t>:</a:t>
            </a:r>
            <a:r>
              <a:rPr spc="-35" dirty="0"/>
              <a:t> </a:t>
            </a:r>
            <a:r>
              <a:rPr spc="-20" dirty="0"/>
              <a:t>DX??</a:t>
            </a:r>
          </a:p>
          <a:p>
            <a:pPr marL="265430">
              <a:lnSpc>
                <a:spcPts val="5015"/>
              </a:lnSpc>
            </a:pPr>
            <a:r>
              <a:rPr spc="-20" dirty="0">
                <a:solidFill>
                  <a:srgbClr val="00AF50"/>
                </a:solidFill>
              </a:rPr>
              <a:t>Ichtyosis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vulgaris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1722120"/>
            <a:ext cx="10597896" cy="4450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854" y="2488945"/>
            <a:ext cx="740346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Dermatology</a:t>
            </a:r>
            <a:r>
              <a:rPr sz="6000" spc="-220" dirty="0"/>
              <a:t> </a:t>
            </a:r>
            <a:r>
              <a:rPr sz="6000" spc="10" dirty="0"/>
              <a:t>Mini-OSCE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779009" y="3500818"/>
            <a:ext cx="2642235" cy="2106346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GB" sz="2400" dirty="0" err="1">
                <a:latin typeface="Calibri"/>
                <a:cs typeface="Calibri"/>
              </a:rPr>
              <a:t>Ebaa</a:t>
            </a:r>
            <a:r>
              <a:rPr lang="en-GB" sz="2400" dirty="0">
                <a:latin typeface="Calibri"/>
                <a:cs typeface="Calibri"/>
              </a:rPr>
              <a:t> al </a:t>
            </a:r>
            <a:r>
              <a:rPr lang="en-GB" sz="2400" dirty="0" err="1">
                <a:latin typeface="Calibri"/>
                <a:cs typeface="Calibri"/>
              </a:rPr>
              <a:t>khattab</a:t>
            </a:r>
            <a:endParaRPr lang="en-GB"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GB" sz="2400" dirty="0"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lang="en-GB" sz="2400" dirty="0">
                <a:latin typeface="Calibri"/>
                <a:cs typeface="Calibri"/>
              </a:rPr>
              <a:t>Collected by Mahmoud Darwish</a:t>
            </a: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0753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308800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nails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paronychia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nails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onychomycosis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6215" y="2438400"/>
            <a:ext cx="6705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3825875" cy="2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Causative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agent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Streptococcal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Staphylococcal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aures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Streptococcal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epidermis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Staphylococcal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albus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Propionibacterium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acnes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1415" y="3371088"/>
            <a:ext cx="7516368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27400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Tenia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manum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Dyshitotic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eczema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3432" y="2743200"/>
            <a:ext cx="5459976" cy="3742944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65278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Pt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presented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severe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itching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 dx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Lichen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sipmlex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 </a:t>
            </a:r>
            <a:r>
              <a:rPr sz="2400" spc="-5" dirty="0">
                <a:latin typeface="Times New Roman"/>
                <a:cs typeface="Times New Roman"/>
              </a:rPr>
              <a:t>pedis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5415" y="2362200"/>
            <a:ext cx="5995416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044" y="716102"/>
            <a:ext cx="198755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pediceulosis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scapies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Crab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nymph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nits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88" y="3108960"/>
            <a:ext cx="6053327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1792605"/>
            <a:ext cx="9121140" cy="13531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800" b="0" spc="-5" dirty="0">
                <a:latin typeface="Calibri"/>
                <a:cs typeface="Calibri"/>
              </a:rPr>
              <a:t>Which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test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in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patient </a:t>
            </a:r>
            <a:r>
              <a:rPr sz="2800" b="0" dirty="0">
                <a:latin typeface="Calibri"/>
                <a:cs typeface="Calibri"/>
              </a:rPr>
              <a:t>with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syphilis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done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to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monitor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response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to </a:t>
            </a:r>
            <a:r>
              <a:rPr sz="2800" b="0" spc="-6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treatment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0" dirty="0">
                <a:latin typeface="Calibri"/>
                <a:cs typeface="Calibri"/>
              </a:rPr>
              <a:t>VDRL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1795652"/>
            <a:ext cx="6245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latin typeface="Calibri"/>
                <a:cs typeface="Calibri"/>
              </a:rPr>
              <a:t>In </a:t>
            </a:r>
            <a:r>
              <a:rPr sz="2800" b="0" spc="-10" dirty="0">
                <a:latin typeface="Calibri"/>
                <a:cs typeface="Calibri"/>
              </a:rPr>
              <a:t>patient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with</a:t>
            </a:r>
            <a:r>
              <a:rPr sz="2800" b="0" spc="-3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acne…….</a:t>
            </a:r>
            <a:r>
              <a:rPr sz="2800" b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</a:t>
            </a:r>
            <a:r>
              <a:rPr sz="2800" b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not</a:t>
            </a:r>
            <a:r>
              <a:rPr sz="2800" b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use</a:t>
            </a:r>
            <a:r>
              <a:rPr sz="2800" b="0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steroids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392" y="1467434"/>
            <a:ext cx="635381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81965" marR="5080" indent="-469900">
              <a:lnSpc>
                <a:spcPts val="6480"/>
              </a:lnSpc>
              <a:spcBef>
                <a:spcPts val="915"/>
              </a:spcBef>
            </a:pPr>
            <a:r>
              <a:rPr sz="6000" spc="-15" dirty="0"/>
              <a:t>Dermatology</a:t>
            </a:r>
            <a:r>
              <a:rPr sz="6000" spc="-70" dirty="0"/>
              <a:t> </a:t>
            </a:r>
            <a:r>
              <a:rPr sz="6000" spc="-25" dirty="0"/>
              <a:t>archive </a:t>
            </a:r>
            <a:r>
              <a:rPr sz="6000" spc="-1345" dirty="0"/>
              <a:t> </a:t>
            </a:r>
            <a:r>
              <a:rPr sz="6000" spc="-15" dirty="0"/>
              <a:t>august</a:t>
            </a:r>
            <a:r>
              <a:rPr sz="6000" spc="-35" dirty="0"/>
              <a:t> </a:t>
            </a:r>
            <a:r>
              <a:rPr sz="6000" spc="-50" dirty="0"/>
              <a:t>exam</a:t>
            </a:r>
            <a:r>
              <a:rPr sz="6000" spc="-25" dirty="0"/>
              <a:t> </a:t>
            </a:r>
            <a:r>
              <a:rPr sz="6000" spc="5" dirty="0"/>
              <a:t>2021</a:t>
            </a:r>
            <a:endParaRPr sz="600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1825751"/>
            <a:ext cx="8089392" cy="44531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853" y="2489"/>
            <a:ext cx="3599179" cy="1871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10"/>
              </a:spcBef>
            </a:pPr>
            <a:r>
              <a:rPr sz="4000" b="0" spc="-15" dirty="0">
                <a:latin typeface="Calibri"/>
                <a:cs typeface="Calibri"/>
              </a:rPr>
              <a:t>serotonin</a:t>
            </a:r>
            <a:endParaRPr sz="400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20"/>
              </a:spcBef>
            </a:pPr>
            <a:r>
              <a:rPr sz="4000" b="0" spc="5" dirty="0">
                <a:latin typeface="Arial"/>
                <a:cs typeface="Arial"/>
              </a:rPr>
              <a:t>)</a:t>
            </a:r>
            <a:r>
              <a:rPr sz="4000" b="0" spc="-415" dirty="0">
                <a:latin typeface="Arial"/>
                <a:cs typeface="Arial"/>
              </a:rPr>
              <a:t>ةروصل</a:t>
            </a:r>
            <a:r>
              <a:rPr sz="4000" b="0" spc="-150" dirty="0">
                <a:latin typeface="Arial"/>
                <a:cs typeface="Arial"/>
              </a:rPr>
              <a:t>ا</a:t>
            </a:r>
            <a:r>
              <a:rPr sz="4000" b="0" spc="-30" dirty="0">
                <a:latin typeface="Arial"/>
                <a:cs typeface="Arial"/>
              </a:rPr>
              <a:t> </a:t>
            </a:r>
            <a:r>
              <a:rPr sz="4000" b="0" spc="-1220" dirty="0">
                <a:latin typeface="Arial"/>
                <a:cs typeface="Arial"/>
              </a:rPr>
              <a:t>سف</a:t>
            </a:r>
            <a:r>
              <a:rPr sz="4000" b="0" spc="-780" dirty="0">
                <a:latin typeface="Arial"/>
                <a:cs typeface="Arial"/>
              </a:rPr>
              <a:t>ن</a:t>
            </a:r>
            <a:r>
              <a:rPr sz="4000" b="0" dirty="0">
                <a:latin typeface="Arial"/>
                <a:cs typeface="Arial"/>
              </a:rPr>
              <a:t>(  </a:t>
            </a:r>
            <a:r>
              <a:rPr sz="4000" b="0" spc="-260" dirty="0">
                <a:latin typeface="Arial"/>
                <a:cs typeface="Arial"/>
              </a:rPr>
              <a:t>ضرم</a:t>
            </a:r>
            <a:r>
              <a:rPr sz="4000" b="0" spc="-190" dirty="0">
                <a:latin typeface="Arial"/>
                <a:cs typeface="Arial"/>
              </a:rPr>
              <a:t>ل</a:t>
            </a:r>
            <a:r>
              <a:rPr sz="4000" b="0" dirty="0">
                <a:latin typeface="Arial"/>
                <a:cs typeface="Arial"/>
              </a:rPr>
              <a:t>ا</a:t>
            </a:r>
            <a:r>
              <a:rPr sz="4000" b="0" spc="-25" dirty="0">
                <a:latin typeface="Arial"/>
                <a:cs typeface="Arial"/>
              </a:rPr>
              <a:t> </a:t>
            </a:r>
            <a:r>
              <a:rPr sz="4000" b="0" spc="-385" dirty="0">
                <a:latin typeface="Arial"/>
                <a:cs typeface="Arial"/>
              </a:rPr>
              <a:t>مسا</a:t>
            </a:r>
            <a:r>
              <a:rPr sz="4000" b="0" spc="-25" dirty="0">
                <a:latin typeface="Arial"/>
                <a:cs typeface="Arial"/>
              </a:rPr>
              <a:t> </a:t>
            </a:r>
            <a:r>
              <a:rPr sz="4000" b="0" spc="-35" dirty="0">
                <a:latin typeface="Arial"/>
                <a:cs typeface="Arial"/>
              </a:rPr>
              <a:t>نع</a:t>
            </a:r>
            <a:r>
              <a:rPr sz="4000" b="0" spc="-2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ل</a:t>
            </a:r>
            <a:r>
              <a:rPr sz="4000" b="0" spc="15" dirty="0">
                <a:latin typeface="Arial"/>
                <a:cs typeface="Arial"/>
              </a:rPr>
              <a:t>ا</a:t>
            </a:r>
            <a:r>
              <a:rPr sz="4000" b="0" spc="-585" dirty="0">
                <a:latin typeface="Arial"/>
                <a:cs typeface="Arial"/>
              </a:rPr>
              <a:t>ؤس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8672" y="1542286"/>
            <a:ext cx="7534656" cy="53157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6763" y="116535"/>
            <a:ext cx="3233420" cy="988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795"/>
              </a:lnSpc>
              <a:spcBef>
                <a:spcPts val="95"/>
              </a:spcBef>
            </a:pPr>
            <a:r>
              <a:rPr sz="3200" b="0" spc="-15" dirty="0">
                <a:latin typeface="Arial"/>
                <a:cs typeface="Arial"/>
              </a:rPr>
              <a:t>)</a:t>
            </a:r>
            <a:r>
              <a:rPr sz="3200" b="0" dirty="0">
                <a:latin typeface="Arial"/>
                <a:cs typeface="Arial"/>
              </a:rPr>
              <a:t>ة</a:t>
            </a:r>
            <a:r>
              <a:rPr sz="3200" b="0" spc="-5" dirty="0">
                <a:latin typeface="Arial"/>
                <a:cs typeface="Arial"/>
              </a:rPr>
              <a:t>ر</a:t>
            </a:r>
            <a:r>
              <a:rPr sz="3200" b="0" spc="-20" dirty="0">
                <a:latin typeface="Arial"/>
                <a:cs typeface="Arial"/>
              </a:rPr>
              <a:t>و</a:t>
            </a:r>
            <a:r>
              <a:rPr sz="3200" b="0" spc="-1220" dirty="0">
                <a:latin typeface="Arial"/>
                <a:cs typeface="Arial"/>
              </a:rPr>
              <a:t>ص</a:t>
            </a:r>
            <a:r>
              <a:rPr sz="3200" b="0" spc="-545" dirty="0">
                <a:latin typeface="Arial"/>
                <a:cs typeface="Arial"/>
              </a:rPr>
              <a:t>ل</a:t>
            </a:r>
            <a:r>
              <a:rPr sz="3200" b="0" spc="-5" dirty="0">
                <a:latin typeface="Arial"/>
                <a:cs typeface="Arial"/>
              </a:rPr>
              <a:t>ا</a:t>
            </a:r>
            <a:r>
              <a:rPr sz="3200" b="0" spc="20" dirty="0">
                <a:latin typeface="Arial"/>
                <a:cs typeface="Arial"/>
              </a:rPr>
              <a:t> </a:t>
            </a:r>
            <a:r>
              <a:rPr sz="3200" b="0" spc="-985" dirty="0">
                <a:latin typeface="Arial"/>
                <a:cs typeface="Arial"/>
              </a:rPr>
              <a:t>سف</a:t>
            </a:r>
            <a:r>
              <a:rPr sz="3200" b="0" spc="-640" dirty="0">
                <a:latin typeface="Arial"/>
                <a:cs typeface="Arial"/>
              </a:rPr>
              <a:t>ن</a:t>
            </a:r>
            <a:r>
              <a:rPr sz="3200" b="0" spc="-5" dirty="0">
                <a:latin typeface="Arial"/>
                <a:cs typeface="Arial"/>
              </a:rPr>
              <a:t>(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795"/>
              </a:lnSpc>
            </a:pPr>
            <a:r>
              <a:rPr sz="3200" b="0" spc="-10" dirty="0">
                <a:latin typeface="Arial"/>
                <a:cs typeface="Arial"/>
              </a:rPr>
              <a:t>ل</a:t>
            </a:r>
            <a:r>
              <a:rPr sz="3200" b="0" spc="-5" dirty="0">
                <a:latin typeface="Arial"/>
                <a:cs typeface="Arial"/>
              </a:rPr>
              <a:t>ا</a:t>
            </a:r>
            <a:r>
              <a:rPr sz="3200" b="0" spc="40" dirty="0">
                <a:latin typeface="Arial"/>
                <a:cs typeface="Arial"/>
              </a:rPr>
              <a:t> </a:t>
            </a:r>
            <a:r>
              <a:rPr sz="3200" b="0" spc="-15" dirty="0">
                <a:latin typeface="Arial"/>
                <a:cs typeface="Arial"/>
              </a:rPr>
              <a:t>ع</a:t>
            </a:r>
            <a:r>
              <a:rPr sz="3200" b="0" spc="-20" dirty="0">
                <a:latin typeface="Arial"/>
                <a:cs typeface="Arial"/>
              </a:rPr>
              <a:t>و</a:t>
            </a:r>
            <a:r>
              <a:rPr sz="3200" b="0" spc="-905" dirty="0">
                <a:latin typeface="Arial"/>
                <a:cs typeface="Arial"/>
              </a:rPr>
              <a:t>ن</a:t>
            </a:r>
            <a:r>
              <a:rPr sz="3200" b="0" dirty="0">
                <a:latin typeface="Arial"/>
                <a:cs typeface="Arial"/>
              </a:rPr>
              <a:t> </a:t>
            </a:r>
            <a:r>
              <a:rPr sz="3200" b="0" spc="-35" dirty="0">
                <a:latin typeface="Arial"/>
                <a:cs typeface="Arial"/>
              </a:rPr>
              <a:t>نع</a:t>
            </a:r>
            <a:r>
              <a:rPr sz="3200" b="0" spc="1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لا</a:t>
            </a:r>
            <a:r>
              <a:rPr sz="3200" b="0" spc="-20" dirty="0">
                <a:latin typeface="Arial"/>
                <a:cs typeface="Arial"/>
              </a:rPr>
              <a:t>ؤ</a:t>
            </a:r>
            <a:r>
              <a:rPr sz="3200" b="0" spc="-880" dirty="0">
                <a:latin typeface="Arial"/>
                <a:cs typeface="Arial"/>
              </a:rPr>
              <a:t>س</a:t>
            </a:r>
            <a:r>
              <a:rPr sz="3200" b="0" spc="-10" dirty="0">
                <a:latin typeface="Calibri"/>
                <a:cs typeface="Calibri"/>
              </a:rPr>
              <a:t>n</a:t>
            </a:r>
            <a:r>
              <a:rPr sz="3200" b="0" spc="-35" dirty="0">
                <a:latin typeface="Calibri"/>
                <a:cs typeface="Calibri"/>
              </a:rPr>
              <a:t>e</a:t>
            </a:r>
            <a:r>
              <a:rPr sz="3200" b="0" spc="-5" dirty="0">
                <a:latin typeface="Calibri"/>
                <a:cs typeface="Calibri"/>
              </a:rPr>
              <a:t>vus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E6B59A-F3E2-62F3-1C5C-DF1F1BCA044C}"/>
              </a:ext>
            </a:extLst>
          </p:cNvPr>
          <p:cNvSpPr>
            <a:spLocks noGrp="1"/>
          </p:cNvSpPr>
          <p:nvPr/>
        </p:nvSpPr>
        <p:spPr>
          <a:xfrm>
            <a:off x="424100" y="103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Q1: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F037F6-2B87-1594-803C-D97CEA85279F}"/>
              </a:ext>
            </a:extLst>
          </p:cNvPr>
          <p:cNvSpPr>
            <a:spLocks noGrp="1"/>
          </p:cNvSpPr>
          <p:nvPr/>
        </p:nvSpPr>
        <p:spPr>
          <a:xfrm>
            <a:off x="424100" y="15843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</a:t>
            </a:r>
            <a:r>
              <a:rPr lang="en-JO" dirty="0"/>
              <a:t>x: </a:t>
            </a:r>
            <a:r>
              <a:rPr lang="en-JO" dirty="0">
                <a:solidFill>
                  <a:srgbClr val="FF0000"/>
                </a:solidFill>
              </a:rPr>
              <a:t>Ichthyosis vulgaris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JO" dirty="0"/>
              <a:t>ention 3 variants of ichthyosis:</a:t>
            </a:r>
          </a:p>
          <a:p>
            <a:pPr marL="514350" indent="-514350">
              <a:buFont typeface="+mj-lt"/>
              <a:buAutoNum type="arabicPeriod"/>
            </a:pPr>
            <a:r>
              <a:rPr lang="en-JO" dirty="0">
                <a:solidFill>
                  <a:srgbClr val="FF0000"/>
                </a:solidFill>
              </a:rPr>
              <a:t>Ichthyosis vulgaris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JO" dirty="0">
                <a:solidFill>
                  <a:srgbClr val="FF0000"/>
                </a:solidFill>
              </a:rPr>
              <a:t>-linked recessive ichthyosis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JO" dirty="0">
                <a:solidFill>
                  <a:srgbClr val="FF0000"/>
                </a:solidFill>
              </a:rPr>
              <a:t>amellar ichthyosis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JO" dirty="0">
                <a:solidFill>
                  <a:srgbClr val="FF0000"/>
                </a:solidFill>
              </a:rPr>
              <a:t>ullous congenital ichtyosiform erythroderma</a:t>
            </a:r>
          </a:p>
        </p:txBody>
      </p:sp>
    </p:spTree>
    <p:extLst>
      <p:ext uri="{BB962C8B-B14F-4D97-AF65-F5344CB8AC3E}">
        <p14:creationId xmlns:p14="http://schemas.microsoft.com/office/powerpoint/2010/main" val="4739354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341119"/>
            <a:ext cx="8656320" cy="51541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08523" y="20523"/>
            <a:ext cx="1749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800" spc="-275" dirty="0">
                <a:latin typeface="Arial"/>
                <a:cs typeface="Arial"/>
              </a:rPr>
              <a:t>ل</a:t>
            </a:r>
            <a:r>
              <a:rPr sz="1800" spc="-270" dirty="0">
                <a:latin typeface="Arial"/>
                <a:cs typeface="Arial"/>
              </a:rPr>
              <a:t>ل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ف</a:t>
            </a:r>
            <a:r>
              <a:rPr sz="1800" spc="-470" dirty="0">
                <a:latin typeface="Arial"/>
                <a:cs typeface="Arial"/>
              </a:rPr>
              <a:t>ص</a:t>
            </a:r>
            <a:r>
              <a:rPr sz="1800" dirty="0">
                <a:latin typeface="Arial"/>
                <a:cs typeface="Arial"/>
              </a:rPr>
              <a:t>و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ل</a:t>
            </a:r>
            <a:r>
              <a:rPr sz="1800" dirty="0">
                <a:latin typeface="Arial"/>
                <a:cs typeface="Arial"/>
              </a:rPr>
              <a:t>ا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ع</a:t>
            </a:r>
            <a:r>
              <a:rPr sz="1800" spc="-10" dirty="0">
                <a:latin typeface="Arial"/>
                <a:cs typeface="Arial"/>
              </a:rPr>
              <a:t>و</a:t>
            </a:r>
            <a:r>
              <a:rPr sz="1800" spc="-509" dirty="0">
                <a:latin typeface="Arial"/>
                <a:cs typeface="Arial"/>
              </a:rPr>
              <a:t>ن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ن</a:t>
            </a:r>
            <a:r>
              <a:rPr sz="1800" spc="-35" dirty="0">
                <a:latin typeface="Arial"/>
                <a:cs typeface="Arial"/>
              </a:rPr>
              <a:t>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ل</a:t>
            </a:r>
            <a:r>
              <a:rPr sz="1800" spc="10" dirty="0">
                <a:latin typeface="Arial"/>
                <a:cs typeface="Arial"/>
              </a:rPr>
              <a:t>ا</a:t>
            </a:r>
            <a:r>
              <a:rPr sz="1800" spc="-10" dirty="0">
                <a:latin typeface="Arial"/>
                <a:cs typeface="Arial"/>
              </a:rPr>
              <a:t>ؤ</a:t>
            </a:r>
            <a:r>
              <a:rPr sz="1800" spc="-345" dirty="0">
                <a:latin typeface="Arial"/>
                <a:cs typeface="Arial"/>
              </a:rPr>
              <a:t>س</a:t>
            </a:r>
            <a:r>
              <a:rPr sz="1800" spc="-160" dirty="0">
                <a:latin typeface="Arial"/>
                <a:cs typeface="Arial"/>
              </a:rPr>
              <a:t>و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320" y="1170430"/>
            <a:ext cx="7720583" cy="5590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4172" y="103123"/>
            <a:ext cx="2104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Diagnosis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2102"/>
            <a:ext cx="8189976" cy="5983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8766" y="14985"/>
            <a:ext cx="7245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2230" marR="5080" indent="-1320165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Which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test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should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be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used</a:t>
            </a:r>
            <a:r>
              <a:rPr sz="2400" b="0" spc="-10" dirty="0">
                <a:latin typeface="Calibri"/>
                <a:cs typeface="Calibri"/>
              </a:rPr>
              <a:t> to </a:t>
            </a:r>
            <a:r>
              <a:rPr sz="2400" b="0" spc="-5" dirty="0">
                <a:latin typeface="Calibri"/>
                <a:cs typeface="Calibri"/>
              </a:rPr>
              <a:t>measure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disease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activity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and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track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response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treatment</a:t>
            </a:r>
            <a:r>
              <a:rPr sz="2400" b="0" spc="-8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(in</a:t>
            </a:r>
            <a:r>
              <a:rPr sz="2400" b="0" spc="-10" dirty="0">
                <a:latin typeface="Calibri"/>
                <a:cs typeface="Calibri"/>
              </a:rPr>
              <a:t> syphilis)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3607" y="1472183"/>
            <a:ext cx="3343655" cy="2584704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371856"/>
            <a:ext cx="9589008" cy="6114288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208" y="1344167"/>
            <a:ext cx="4648199" cy="53279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929" y="8889"/>
            <a:ext cx="396430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8930">
              <a:lnSpc>
                <a:spcPct val="100000"/>
              </a:lnSpc>
              <a:spcBef>
                <a:spcPts val="105"/>
              </a:spcBef>
            </a:pPr>
            <a:r>
              <a:rPr sz="2800" b="0" dirty="0">
                <a:latin typeface="Calibri"/>
                <a:cs typeface="Calibri"/>
              </a:rPr>
              <a:t>Which </a:t>
            </a:r>
            <a:r>
              <a:rPr sz="2800" b="0" spc="5" dirty="0">
                <a:latin typeface="Calibri"/>
                <a:cs typeface="Calibri"/>
              </a:rPr>
              <a:t>of </a:t>
            </a:r>
            <a:r>
              <a:rPr sz="2800" b="0" spc="-5" dirty="0">
                <a:latin typeface="Calibri"/>
                <a:cs typeface="Calibri"/>
              </a:rPr>
              <a:t>the following 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microorganisms</a:t>
            </a:r>
            <a:r>
              <a:rPr sz="2800" b="0" spc="-5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causes</a:t>
            </a:r>
            <a:r>
              <a:rPr sz="2800" b="0" spc="-2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this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247" y="637031"/>
            <a:ext cx="10689541" cy="4732718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347" y="221918"/>
            <a:ext cx="8605958" cy="5333202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137159"/>
            <a:ext cx="6888480" cy="6720839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6839"/>
            <a:ext cx="12192000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07" y="0"/>
            <a:ext cx="1154880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688DF-1778-8EE4-2358-16CFAEB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</a:t>
            </a:r>
            <a:r>
              <a:rPr lang="en-GB" dirty="0"/>
              <a:t>2:</a:t>
            </a:r>
            <a:endParaRPr lang="en-J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60E4D4-FC32-65E4-06CE-BC658231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44" y="1817036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</a:t>
            </a:r>
            <a:r>
              <a:rPr lang="en-JO" dirty="0"/>
              <a:t>escribe: </a:t>
            </a:r>
            <a:r>
              <a:rPr lang="en-JO" dirty="0">
                <a:solidFill>
                  <a:srgbClr val="FF0000"/>
                </a:solidFill>
              </a:rPr>
              <a:t>Patchy of hair loss</a:t>
            </a:r>
          </a:p>
          <a:p>
            <a:pPr marL="0" indent="0">
              <a:buNone/>
            </a:pPr>
            <a:endParaRPr lang="en-JO" dirty="0"/>
          </a:p>
          <a:p>
            <a:pPr marL="0" indent="0">
              <a:buNone/>
            </a:pPr>
            <a:r>
              <a:rPr lang="en-JO" dirty="0"/>
              <a:t>Differential diagnosis: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JO" dirty="0">
                <a:solidFill>
                  <a:srgbClr val="FF0000"/>
                </a:solidFill>
              </a:rPr>
              <a:t>lopecia areata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JO" dirty="0">
                <a:solidFill>
                  <a:srgbClr val="FF0000"/>
                </a:solidFill>
              </a:rPr>
              <a:t>inea capitis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JO" dirty="0">
                <a:solidFill>
                  <a:srgbClr val="FF0000"/>
                </a:solidFill>
              </a:rPr>
              <a:t>richotillomania </a:t>
            </a:r>
          </a:p>
        </p:txBody>
      </p:sp>
    </p:spTree>
    <p:extLst>
      <p:ext uri="{BB962C8B-B14F-4D97-AF65-F5344CB8AC3E}">
        <p14:creationId xmlns:p14="http://schemas.microsoft.com/office/powerpoint/2010/main" val="391865456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007" y="1569719"/>
            <a:ext cx="7491983" cy="504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7995" y="8890"/>
            <a:ext cx="35864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Pemphigus</a:t>
            </a:r>
            <a:r>
              <a:rPr sz="3600" b="0" spc="-70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vulgaris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504" y="1295400"/>
            <a:ext cx="6412992" cy="4267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3721" y="2794"/>
            <a:ext cx="2425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This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mite</a:t>
            </a:r>
            <a:r>
              <a:rPr sz="3600" b="0" spc="-2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is</a:t>
            </a:r>
            <a:r>
              <a:rPr sz="3600" b="0" spc="-3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823" y="1432560"/>
            <a:ext cx="6626352" cy="5090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9183" y="127838"/>
            <a:ext cx="2816860" cy="8839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800" b="0" spc="-5" dirty="0">
                <a:latin typeface="Calibri"/>
                <a:cs typeface="Calibri"/>
              </a:rPr>
              <a:t>Confirmatory</a:t>
            </a:r>
            <a:r>
              <a:rPr sz="2800" b="0" spc="-10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test</a:t>
            </a:r>
            <a:r>
              <a:rPr sz="2800" b="0" spc="-3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b="0" spc="-30" dirty="0">
                <a:latin typeface="Calibri"/>
                <a:cs typeface="Calibri"/>
              </a:rPr>
              <a:t>Patch</a:t>
            </a:r>
            <a:r>
              <a:rPr sz="2800" b="0" spc="-15" dirty="0">
                <a:latin typeface="Calibri"/>
                <a:cs typeface="Calibri"/>
              </a:rPr>
              <a:t> test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19" y="286511"/>
            <a:ext cx="3221735" cy="6284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6264" y="1010539"/>
            <a:ext cx="2481580" cy="16783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75"/>
              </a:spcBef>
            </a:pPr>
            <a:r>
              <a:rPr sz="3600" b="0" spc="-35" dirty="0">
                <a:latin typeface="Calibri"/>
                <a:cs typeface="Calibri"/>
              </a:rPr>
              <a:t>Treatment</a:t>
            </a:r>
            <a:r>
              <a:rPr sz="3600" b="0" spc="-16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?? </a:t>
            </a:r>
            <a:r>
              <a:rPr sz="3600" b="0" spc="-80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Oral</a:t>
            </a:r>
            <a:r>
              <a:rPr sz="3600" b="0" spc="-3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+</a:t>
            </a:r>
            <a:r>
              <a:rPr sz="3600" b="0" spc="-55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topical </a:t>
            </a:r>
            <a:r>
              <a:rPr sz="3600" b="0" spc="-80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antifungal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223" y="1758695"/>
            <a:ext cx="8607552" cy="4840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9713" y="97993"/>
            <a:ext cx="4572635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Diagnosis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??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b="0" spc="-10" dirty="0">
                <a:latin typeface="Calibri"/>
                <a:cs typeface="Calibri"/>
              </a:rPr>
              <a:t>Cholinergic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urticaria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60" y="2029967"/>
            <a:ext cx="6126480" cy="4389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1705" y="8889"/>
            <a:ext cx="52184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0" spc="-5" dirty="0">
                <a:latin typeface="Calibri"/>
                <a:cs typeface="Calibri"/>
              </a:rPr>
              <a:t>Which type </a:t>
            </a:r>
            <a:r>
              <a:rPr sz="2800" b="0" spc="5" dirty="0">
                <a:latin typeface="Calibri"/>
                <a:cs typeface="Calibri"/>
              </a:rPr>
              <a:t>of </a:t>
            </a:r>
            <a:r>
              <a:rPr sz="2800" b="0" dirty="0">
                <a:latin typeface="Calibri"/>
                <a:cs typeface="Calibri"/>
              </a:rPr>
              <a:t>psoriasis </a:t>
            </a:r>
            <a:r>
              <a:rPr sz="2800" b="0" spc="-10" dirty="0">
                <a:latin typeface="Calibri"/>
                <a:cs typeface="Calibri"/>
              </a:rPr>
              <a:t>that </a:t>
            </a:r>
            <a:r>
              <a:rPr sz="2800" b="0" spc="-5" dirty="0">
                <a:latin typeface="Calibri"/>
                <a:cs typeface="Calibri"/>
              </a:rPr>
              <a:t>doesn’t </a:t>
            </a:r>
            <a:r>
              <a:rPr sz="2800" b="0" spc="-6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present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5" dirty="0">
                <a:latin typeface="Calibri"/>
                <a:cs typeface="Calibri"/>
              </a:rPr>
              <a:t>with</a:t>
            </a:r>
            <a:r>
              <a:rPr sz="2800" b="0" spc="-2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scales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1705" y="1292732"/>
            <a:ext cx="3803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latin typeface="Calibri"/>
                <a:cs typeface="Calibri"/>
              </a:rPr>
              <a:t>Flexural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(inverse)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569718"/>
            <a:ext cx="6864096" cy="5169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7050" y="0"/>
            <a:ext cx="2832735" cy="1249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Calibri"/>
                <a:cs typeface="Calibri"/>
              </a:rPr>
              <a:t>Diagnosis</a:t>
            </a:r>
            <a:r>
              <a:rPr sz="4000" b="0" spc="-9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000" b="0" dirty="0">
                <a:latin typeface="Calibri"/>
                <a:cs typeface="Calibri"/>
              </a:rPr>
              <a:t>Lichen</a:t>
            </a:r>
            <a:r>
              <a:rPr sz="4000" b="0" spc="-10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planus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3684" y="906221"/>
            <a:ext cx="5749290" cy="23310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4765" marR="17780" algn="ctr">
              <a:lnSpc>
                <a:spcPts val="5830"/>
              </a:lnSpc>
              <a:spcBef>
                <a:spcPts val="835"/>
              </a:spcBef>
              <a:tabLst>
                <a:tab pos="1003935" algn="l"/>
              </a:tabLst>
            </a:pPr>
            <a:r>
              <a:rPr sz="5400" b="0" spc="-15" dirty="0">
                <a:latin typeface="Calibri Light"/>
                <a:cs typeface="Calibri Light"/>
              </a:rPr>
              <a:t>Dermatology </a:t>
            </a:r>
            <a:r>
              <a:rPr sz="5400" b="0" spc="-20" dirty="0">
                <a:latin typeface="Calibri Light"/>
                <a:cs typeface="Calibri Light"/>
              </a:rPr>
              <a:t>archive </a:t>
            </a:r>
            <a:r>
              <a:rPr sz="5400" b="0" spc="-1215" dirty="0">
                <a:latin typeface="Calibri Light"/>
                <a:cs typeface="Calibri Light"/>
              </a:rPr>
              <a:t> </a:t>
            </a:r>
            <a:r>
              <a:rPr sz="5400" b="0" spc="-5" dirty="0">
                <a:latin typeface="Calibri Light"/>
                <a:cs typeface="Calibri Light"/>
              </a:rPr>
              <a:t>2</a:t>
            </a:r>
            <a:r>
              <a:rPr sz="5400" b="0" spc="-7" baseline="25462" dirty="0">
                <a:latin typeface="Calibri Light"/>
                <a:cs typeface="Calibri Light"/>
              </a:rPr>
              <a:t>nd	</a:t>
            </a:r>
            <a:r>
              <a:rPr sz="5400" b="0" spc="-20" dirty="0">
                <a:latin typeface="Calibri Light"/>
                <a:cs typeface="Calibri Light"/>
              </a:rPr>
              <a:t>group-serotonin </a:t>
            </a:r>
            <a:r>
              <a:rPr sz="5400" b="0" spc="-15" dirty="0">
                <a:latin typeface="Calibri Light"/>
                <a:cs typeface="Calibri Light"/>
              </a:rPr>
              <a:t> </a:t>
            </a:r>
            <a:r>
              <a:rPr sz="5400" b="0" spc="-5" dirty="0">
                <a:latin typeface="Calibri Light"/>
                <a:cs typeface="Calibri Light"/>
              </a:rPr>
              <a:t>4/8/2021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4541" y="3495391"/>
            <a:ext cx="2506345" cy="13087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91770" algn="just">
              <a:lnSpc>
                <a:spcPct val="127800"/>
              </a:lnSpc>
              <a:spcBef>
                <a:spcPts val="80"/>
              </a:spcBef>
            </a:pPr>
            <a:r>
              <a:rPr sz="2200" dirty="0">
                <a:latin typeface="Calibri"/>
                <a:cs typeface="Calibri"/>
              </a:rPr>
              <a:t>Hashem </a:t>
            </a:r>
            <a:r>
              <a:rPr sz="2200" spc="-30" dirty="0">
                <a:latin typeface="Calibri"/>
                <a:cs typeface="Calibri"/>
              </a:rPr>
              <a:t>Tarawneh 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Abdallah </a:t>
            </a:r>
            <a:r>
              <a:rPr sz="2200" spc="-30" dirty="0">
                <a:latin typeface="Calibri"/>
                <a:cs typeface="Calibri"/>
              </a:rPr>
              <a:t>Tarawneh 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Mohannad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Al-Ashram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72313"/>
            <a:ext cx="100241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0" dirty="0"/>
              <a:t>What </a:t>
            </a:r>
            <a:r>
              <a:rPr sz="4000" dirty="0"/>
              <a:t>type</a:t>
            </a:r>
            <a:r>
              <a:rPr sz="4000" spc="-45" dirty="0"/>
              <a:t> </a:t>
            </a:r>
            <a:r>
              <a:rPr sz="4000" dirty="0"/>
              <a:t>of</a:t>
            </a:r>
            <a:r>
              <a:rPr sz="4000" spc="-20" dirty="0"/>
              <a:t> </a:t>
            </a:r>
            <a:r>
              <a:rPr sz="4000" spc="5" dirty="0"/>
              <a:t>drug</a:t>
            </a:r>
            <a:r>
              <a:rPr sz="4000" spc="-45" dirty="0"/>
              <a:t> </a:t>
            </a:r>
            <a:r>
              <a:rPr sz="4000" dirty="0"/>
              <a:t>is</a:t>
            </a:r>
            <a:r>
              <a:rPr sz="4000" spc="5" dirty="0"/>
              <a:t> used</a:t>
            </a:r>
            <a:r>
              <a:rPr sz="4000" spc="-30" dirty="0"/>
              <a:t> </a:t>
            </a:r>
            <a:r>
              <a:rPr sz="4000" spc="-25" dirty="0"/>
              <a:t>to</a:t>
            </a:r>
            <a:r>
              <a:rPr sz="4000" spc="-20" dirty="0"/>
              <a:t> </a:t>
            </a:r>
            <a:r>
              <a:rPr sz="4000" spc="-15" dirty="0"/>
              <a:t>treat</a:t>
            </a:r>
            <a:r>
              <a:rPr sz="4000" spc="-55" dirty="0"/>
              <a:t> </a:t>
            </a:r>
            <a:r>
              <a:rPr sz="4000" dirty="0"/>
              <a:t>this</a:t>
            </a:r>
            <a:r>
              <a:rPr sz="4000" spc="-30" dirty="0"/>
              <a:t> </a:t>
            </a:r>
            <a:r>
              <a:rPr sz="4000" spc="-10" dirty="0"/>
              <a:t>condition?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17817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40" dirty="0">
                <a:latin typeface="Calibri"/>
                <a:cs typeface="Calibri"/>
              </a:rPr>
              <a:t>Topical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anti-fungal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40" dirty="0">
                <a:latin typeface="Calibri"/>
                <a:cs typeface="Calibri"/>
              </a:rPr>
              <a:t>Topical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anti-fungal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40" dirty="0">
                <a:latin typeface="Calibri"/>
                <a:cs typeface="Calibri"/>
              </a:rPr>
              <a:t>Topical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antibiotic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2694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anti-fungal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384" y="1728216"/>
            <a:ext cx="5157216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765683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25" dirty="0"/>
              <a:t>What</a:t>
            </a:r>
            <a:r>
              <a:rPr spc="5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spc="-10" dirty="0"/>
              <a:t>this</a:t>
            </a:r>
            <a:r>
              <a:rPr spc="40" dirty="0"/>
              <a:t> </a:t>
            </a:r>
            <a:r>
              <a:rPr spc="-10" dirty="0"/>
              <a:t>finding</a:t>
            </a:r>
            <a:r>
              <a:rPr spc="45" dirty="0"/>
              <a:t> </a:t>
            </a:r>
            <a:r>
              <a:rPr spc="-10" dirty="0"/>
              <a:t>(bamboo</a:t>
            </a:r>
            <a:r>
              <a:rPr spc="40" dirty="0"/>
              <a:t> </a:t>
            </a:r>
            <a:r>
              <a:rPr spc="-10" dirty="0"/>
              <a:t>hair) </a:t>
            </a:r>
            <a:r>
              <a:rPr spc="-975" dirty="0"/>
              <a:t> </a:t>
            </a:r>
            <a:r>
              <a:rPr spc="-25" dirty="0"/>
              <a:t>characteristic</a:t>
            </a:r>
            <a:r>
              <a:rPr spc="100" dirty="0"/>
              <a:t> </a:t>
            </a:r>
            <a:r>
              <a:rPr spc="-30" dirty="0"/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55917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Pemphigus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Netherton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syndrome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Lamellar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ichthyosis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Scabies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540" y="5372201"/>
            <a:ext cx="30448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Netherton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syndrome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7495" y="1938527"/>
            <a:ext cx="3450336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043335-93E7-9315-5626-444899E768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Q3: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79E5CA-4EB6-E82B-ECD3-E994EE78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44" y="1951507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</a:t>
            </a:r>
            <a:r>
              <a:rPr lang="en-JO" dirty="0"/>
              <a:t>reatment of ORF and molluscum contagiosum: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JO" dirty="0">
                <a:solidFill>
                  <a:srgbClr val="FF0000"/>
                </a:solidFill>
              </a:rPr>
              <a:t>ryotherapy </a:t>
            </a:r>
          </a:p>
          <a:p>
            <a:pPr marL="0" indent="0">
              <a:buNone/>
            </a:pPr>
            <a:endParaRPr lang="en-J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JO" dirty="0"/>
              <a:t>rimary lesion of psoriasis: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JO" dirty="0">
                <a:solidFill>
                  <a:srgbClr val="FF0000"/>
                </a:solidFill>
              </a:rPr>
              <a:t>laque </a:t>
            </a:r>
          </a:p>
        </p:txBody>
      </p:sp>
    </p:spTree>
    <p:extLst>
      <p:ext uri="{BB962C8B-B14F-4D97-AF65-F5344CB8AC3E}">
        <p14:creationId xmlns:p14="http://schemas.microsoft.com/office/powerpoint/2010/main" val="11193792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53028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  <a:r>
              <a:rPr spc="45" dirty="0"/>
              <a:t>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10" dirty="0"/>
              <a:t>gonnorhea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625221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Smear and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urethral</a:t>
            </a:r>
            <a:r>
              <a:rPr sz="2800" spc="-10" dirty="0">
                <a:latin typeface="Calibri"/>
                <a:cs typeface="Calibri"/>
              </a:rPr>
              <a:t> discharge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Culture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urethral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discharge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Smear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urethral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discharge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5738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Smear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urethral</a:t>
            </a:r>
            <a:r>
              <a:rPr sz="2800" spc="-10" dirty="0">
                <a:latin typeface="Calibri"/>
                <a:cs typeface="Calibri"/>
              </a:rPr>
              <a:t> discharge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23" y="1984248"/>
            <a:ext cx="3904487" cy="3358896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97612"/>
            <a:ext cx="10035540" cy="1734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115570">
              <a:lnSpc>
                <a:spcPts val="4320"/>
              </a:lnSpc>
              <a:spcBef>
                <a:spcPts val="655"/>
              </a:spcBef>
            </a:pPr>
            <a:r>
              <a:rPr sz="4000" spc="5" dirty="0"/>
              <a:t>A 27 </a:t>
            </a:r>
            <a:r>
              <a:rPr sz="4000" spc="-5" dirty="0"/>
              <a:t>year </a:t>
            </a:r>
            <a:r>
              <a:rPr sz="4000" dirty="0"/>
              <a:t>old </a:t>
            </a:r>
            <a:r>
              <a:rPr sz="4000" spc="5" dirty="0"/>
              <a:t>married </a:t>
            </a:r>
            <a:r>
              <a:rPr sz="4000" spc="-20" dirty="0"/>
              <a:t>female </a:t>
            </a:r>
            <a:r>
              <a:rPr sz="4000" spc="-15" dirty="0"/>
              <a:t>presented </a:t>
            </a:r>
            <a:r>
              <a:rPr sz="4000" dirty="0"/>
              <a:t>with </a:t>
            </a:r>
            <a:r>
              <a:rPr sz="4000" spc="5" dirty="0"/>
              <a:t> these</a:t>
            </a:r>
            <a:r>
              <a:rPr sz="4000" spc="-55" dirty="0"/>
              <a:t> </a:t>
            </a:r>
            <a:r>
              <a:rPr sz="4000" dirty="0"/>
              <a:t>lesions</a:t>
            </a:r>
            <a:r>
              <a:rPr sz="4000" spc="-50" dirty="0"/>
              <a:t> </a:t>
            </a:r>
            <a:r>
              <a:rPr sz="4000" spc="5" dirty="0"/>
              <a:t>which</a:t>
            </a:r>
            <a:r>
              <a:rPr sz="4000" spc="-30" dirty="0"/>
              <a:t> </a:t>
            </a:r>
            <a:r>
              <a:rPr sz="4000" dirty="0"/>
              <a:t>of</a:t>
            </a:r>
            <a:r>
              <a:rPr sz="4000" spc="-5" dirty="0"/>
              <a:t> </a:t>
            </a:r>
            <a:r>
              <a:rPr sz="4000" spc="5" dirty="0"/>
              <a:t>these</a:t>
            </a:r>
            <a:r>
              <a:rPr sz="4000" spc="-75" dirty="0"/>
              <a:t> </a:t>
            </a:r>
            <a:r>
              <a:rPr sz="4000" spc="5" dirty="0"/>
              <a:t>drugs</a:t>
            </a:r>
            <a:r>
              <a:rPr sz="4000" spc="-45" dirty="0"/>
              <a:t> </a:t>
            </a:r>
            <a:r>
              <a:rPr sz="4000" dirty="0"/>
              <a:t>is not</a:t>
            </a:r>
            <a:r>
              <a:rPr sz="4000" spc="-45" dirty="0"/>
              <a:t> </a:t>
            </a:r>
            <a:r>
              <a:rPr sz="4000" spc="5" dirty="0"/>
              <a:t>used</a:t>
            </a:r>
            <a:r>
              <a:rPr sz="4000" spc="-35" dirty="0"/>
              <a:t> for </a:t>
            </a:r>
            <a:r>
              <a:rPr sz="4000" spc="-890" dirty="0"/>
              <a:t> </a:t>
            </a:r>
            <a:r>
              <a:rPr sz="4000" spc="5" dirty="0"/>
              <a:t>her</a:t>
            </a:r>
            <a:r>
              <a:rPr sz="4000" spc="-35" dirty="0"/>
              <a:t> </a:t>
            </a:r>
            <a:r>
              <a:rPr sz="4000" spc="-10" dirty="0"/>
              <a:t>case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16660" y="2165360"/>
            <a:ext cx="3284854" cy="19011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40" dirty="0">
                <a:latin typeface="Calibri"/>
                <a:cs typeface="Calibri"/>
              </a:rPr>
              <a:t>Topical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doxycycline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miracycline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doxycycline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Isotretinoin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660" y="5488025"/>
            <a:ext cx="10220325" cy="9455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ct val="81300"/>
              </a:lnSpc>
              <a:spcBef>
                <a:spcPts val="735"/>
              </a:spcBef>
            </a:pPr>
            <a:r>
              <a:rPr sz="2800" spc="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because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she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married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might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want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get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pregnant,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also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question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didn’t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show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indications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using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roaccutane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(isotretinoin)</a:t>
            </a:r>
            <a:r>
              <a:rPr sz="20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(scarring,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r>
              <a:rPr sz="20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medical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therapy,…)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5984" y="1688592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51854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40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diagnosis</a:t>
            </a:r>
            <a:r>
              <a:rPr spc="40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2569845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5" dirty="0">
                <a:latin typeface="Calibri"/>
                <a:cs typeface="Calibri"/>
              </a:rPr>
              <a:t>A-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leishmania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latin typeface="Calibri"/>
                <a:cs typeface="Calibri"/>
              </a:rPr>
              <a:t>B-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C-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manuum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4940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6896" y="1850135"/>
            <a:ext cx="4370832" cy="3304032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0520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3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diagnosis?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316604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Chronic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eczema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Pemphigus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Ichthyosis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295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Chronic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eczema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271" y="1847088"/>
            <a:ext cx="6467856" cy="4315967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0520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3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diagnosis?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283654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Achromic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nevus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alba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Vitligo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Albinism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19951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alba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9215" y="1737360"/>
            <a:ext cx="5428488" cy="4050791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0520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3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diagnosis?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15785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rosea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Psoriasis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Ichthyosis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25" dirty="0">
                <a:latin typeface="Calibri"/>
                <a:cs typeface="Calibri"/>
              </a:rPr>
              <a:t>Eczema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1818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rosea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488" y="1755648"/>
            <a:ext cx="5672327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28345"/>
            <a:ext cx="10236835" cy="1734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b="0" spc="-15" dirty="0">
                <a:latin typeface="Calibri Light"/>
                <a:cs typeface="Calibri Light"/>
              </a:rPr>
              <a:t>For</a:t>
            </a:r>
            <a:r>
              <a:rPr sz="4000" b="0" spc="-4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this</a:t>
            </a:r>
            <a:r>
              <a:rPr sz="4000" b="0" spc="-3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child</a:t>
            </a:r>
            <a:r>
              <a:rPr sz="4000" b="0" spc="-40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who</a:t>
            </a:r>
            <a:r>
              <a:rPr sz="4000" b="0" spc="-10" dirty="0">
                <a:latin typeface="Calibri Light"/>
                <a:cs typeface="Calibri Light"/>
              </a:rPr>
              <a:t> </a:t>
            </a:r>
            <a:r>
              <a:rPr sz="4000" b="0" spc="-15" dirty="0">
                <a:latin typeface="Calibri Light"/>
                <a:cs typeface="Calibri Light"/>
              </a:rPr>
              <a:t>presented</a:t>
            </a:r>
            <a:r>
              <a:rPr sz="4000" b="0" spc="-8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with</a:t>
            </a:r>
            <a:r>
              <a:rPr sz="4000" b="0" spc="-30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these</a:t>
            </a:r>
            <a:r>
              <a:rPr sz="4000" b="0" spc="-50" dirty="0">
                <a:latin typeface="Calibri Light"/>
                <a:cs typeface="Calibri Light"/>
              </a:rPr>
              <a:t> </a:t>
            </a:r>
            <a:r>
              <a:rPr sz="4000" b="0" spc="-20" dirty="0">
                <a:latin typeface="Calibri Light"/>
                <a:cs typeface="Calibri Light"/>
              </a:rPr>
              <a:t>itchy</a:t>
            </a:r>
            <a:r>
              <a:rPr sz="4000" b="0" spc="-60" dirty="0">
                <a:latin typeface="Calibri Light"/>
                <a:cs typeface="Calibri Light"/>
              </a:rPr>
              <a:t> </a:t>
            </a:r>
            <a:r>
              <a:rPr sz="4000" b="0" spc="-5" dirty="0">
                <a:latin typeface="Calibri Light"/>
                <a:cs typeface="Calibri Light"/>
              </a:rPr>
              <a:t>scaly </a:t>
            </a:r>
            <a:r>
              <a:rPr sz="4000" b="0" spc="-89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lesions with </a:t>
            </a:r>
            <a:r>
              <a:rPr sz="4000" b="0" spc="-5" dirty="0">
                <a:latin typeface="Calibri Light"/>
                <a:cs typeface="Calibri Light"/>
              </a:rPr>
              <a:t>positive </a:t>
            </a:r>
            <a:r>
              <a:rPr sz="4000" b="0" dirty="0">
                <a:latin typeface="Calibri Light"/>
                <a:cs typeface="Calibri Light"/>
              </a:rPr>
              <a:t>auzpitz sign </a:t>
            </a:r>
            <a:r>
              <a:rPr sz="4000" b="0" spc="5" dirty="0">
                <a:latin typeface="Calibri Light"/>
                <a:cs typeface="Calibri Light"/>
              </a:rPr>
              <a:t>which </a:t>
            </a:r>
            <a:r>
              <a:rPr sz="4000" b="0" dirty="0">
                <a:latin typeface="Calibri Light"/>
                <a:cs typeface="Calibri Light"/>
              </a:rPr>
              <a:t>of </a:t>
            </a:r>
            <a:r>
              <a:rPr sz="4000" b="0" spc="5" dirty="0">
                <a:latin typeface="Calibri Light"/>
                <a:cs typeface="Calibri Light"/>
              </a:rPr>
              <a:t>these </a:t>
            </a:r>
            <a:r>
              <a:rPr sz="4000" b="0" spc="10" dirty="0">
                <a:latin typeface="Calibri Light"/>
                <a:cs typeface="Calibri Light"/>
              </a:rPr>
              <a:t> </a:t>
            </a:r>
            <a:r>
              <a:rPr sz="4000" b="0" spc="5" dirty="0">
                <a:latin typeface="Calibri Light"/>
                <a:cs typeface="Calibri Light"/>
              </a:rPr>
              <a:t>drugs</a:t>
            </a:r>
            <a:r>
              <a:rPr sz="4000" b="0" spc="-70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is </a:t>
            </a:r>
            <a:r>
              <a:rPr sz="4000" b="0" spc="-20" dirty="0">
                <a:latin typeface="Calibri Light"/>
                <a:cs typeface="Calibri Light"/>
              </a:rPr>
              <a:t>contraindicated?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3204159"/>
            <a:ext cx="28886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5" dirty="0">
                <a:latin typeface="Calibri"/>
                <a:cs typeface="Calibri"/>
              </a:rPr>
              <a:t>A.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Systemic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3111" y="2136648"/>
            <a:ext cx="3005328" cy="4005072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71253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 Light"/>
                <a:cs typeface="Calibri Light"/>
              </a:rPr>
              <a:t>What</a:t>
            </a:r>
            <a:r>
              <a:rPr sz="4400" b="0" spc="4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is the</a:t>
            </a:r>
            <a:r>
              <a:rPr sz="4400" b="0" spc="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name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of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this</a:t>
            </a:r>
            <a:r>
              <a:rPr sz="4400" b="0" spc="2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study?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951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.</a:t>
            </a:r>
            <a:r>
              <a:rPr sz="2800" spc="-14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767" y="1736937"/>
            <a:ext cx="4654295" cy="4331344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3478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40" dirty="0"/>
              <a:t> </a:t>
            </a:r>
            <a:r>
              <a:rPr spc="-5" dirty="0"/>
              <a:t>is</a:t>
            </a:r>
            <a:r>
              <a:rPr spc="-10" dirty="0"/>
              <a:t> this</a:t>
            </a:r>
            <a:r>
              <a:rPr spc="30" dirty="0"/>
              <a:t> </a:t>
            </a:r>
            <a:r>
              <a:rPr spc="-20" dirty="0"/>
              <a:t>called?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592580" cy="2584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Nits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ar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ow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Mites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Lice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Crab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10782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Bar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ow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8928" y="1984248"/>
            <a:ext cx="5300472" cy="3511296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866013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25" dirty="0"/>
              <a:t>What</a:t>
            </a:r>
            <a:r>
              <a:rPr spc="40" dirty="0"/>
              <a:t> </a:t>
            </a:r>
            <a:r>
              <a:rPr spc="-20" dirty="0"/>
              <a:t>color</a:t>
            </a:r>
            <a:r>
              <a:rPr spc="35" dirty="0"/>
              <a:t> </a:t>
            </a:r>
            <a:r>
              <a:rPr spc="-10" dirty="0"/>
              <a:t>will</a:t>
            </a:r>
            <a:r>
              <a:rPr spc="40" dirty="0"/>
              <a:t> </a:t>
            </a:r>
            <a:r>
              <a:rPr spc="-10" dirty="0"/>
              <a:t>this</a:t>
            </a:r>
            <a:r>
              <a:rPr spc="5" dirty="0"/>
              <a:t> </a:t>
            </a:r>
            <a:r>
              <a:rPr spc="-10" dirty="0"/>
              <a:t>lesions</a:t>
            </a:r>
            <a:r>
              <a:rPr spc="75" dirty="0"/>
              <a:t> </a:t>
            </a:r>
            <a:r>
              <a:rPr spc="-15" dirty="0"/>
              <a:t>glow</a:t>
            </a:r>
            <a:r>
              <a:rPr spc="30" dirty="0"/>
              <a:t> </a:t>
            </a:r>
            <a:r>
              <a:rPr spc="-10" dirty="0"/>
              <a:t>under </a:t>
            </a:r>
            <a:r>
              <a:rPr spc="-980" dirty="0"/>
              <a:t> </a:t>
            </a:r>
            <a:r>
              <a:rPr spc="-20" dirty="0"/>
              <a:t>wood's</a:t>
            </a:r>
            <a:r>
              <a:rPr spc="50" dirty="0"/>
              <a:t> </a:t>
            </a:r>
            <a:r>
              <a:rPr spc="-20" dirty="0"/>
              <a:t>light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260858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Golden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yellow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Green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Pink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0942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Golden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yellow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6144" y="1466088"/>
            <a:ext cx="3297936" cy="4895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2DE78B-B5D9-9C42-0012-2F077280E5C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Q4: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EB8C1B-8477-938C-FD5A-5EF8F1C5D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52" y="1848068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</a:t>
            </a:r>
            <a:r>
              <a:rPr lang="en-JO" dirty="0"/>
              <a:t>usative organism: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JO" dirty="0"/>
              <a:t>hancroid: </a:t>
            </a:r>
            <a:r>
              <a:rPr lang="en-JO" dirty="0">
                <a:solidFill>
                  <a:srgbClr val="FF0000"/>
                </a:solidFill>
              </a:rPr>
              <a:t>Hemophylus ducreyi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JO" dirty="0"/>
              <a:t>and footh mouth disease: </a:t>
            </a:r>
            <a:r>
              <a:rPr lang="en-JO" dirty="0">
                <a:solidFill>
                  <a:srgbClr val="FF0000"/>
                </a:solidFill>
              </a:rPr>
              <a:t>Coxackie A16</a:t>
            </a:r>
          </a:p>
          <a:p>
            <a:pPr marL="514350" indent="-514350">
              <a:buFont typeface="+mj-lt"/>
              <a:buAutoNum type="arabicPeriod"/>
            </a:pPr>
            <a:endParaRPr lang="en-J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JO" dirty="0"/>
              <a:t>on treponemal test for syphilis:</a:t>
            </a:r>
          </a:p>
          <a:p>
            <a:pPr marL="514350" indent="-514350">
              <a:buFont typeface="+mj-lt"/>
              <a:buAutoNum type="arabicPeriod"/>
            </a:pPr>
            <a:r>
              <a:rPr lang="en-JO" dirty="0">
                <a:solidFill>
                  <a:srgbClr val="FF0000"/>
                </a:solidFill>
              </a:rPr>
              <a:t>RPR (Rapid Plasma Reagin)</a:t>
            </a:r>
          </a:p>
          <a:p>
            <a:pPr marL="514350" indent="-514350">
              <a:buFont typeface="+mj-lt"/>
              <a:buAutoNum type="arabicPeriod"/>
            </a:pPr>
            <a:r>
              <a:rPr lang="en-JO" dirty="0">
                <a:solidFill>
                  <a:srgbClr val="FF0000"/>
                </a:solidFill>
              </a:rPr>
              <a:t>VDRL ( Venereal disease research laboratory test)</a:t>
            </a:r>
          </a:p>
          <a:p>
            <a:pPr marL="0" indent="0">
              <a:buNone/>
            </a:pPr>
            <a:endParaRPr lang="en-JO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72935251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731012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In</a:t>
            </a:r>
            <a:r>
              <a:rPr spc="5" dirty="0"/>
              <a:t> </a:t>
            </a:r>
            <a:r>
              <a:rPr spc="-10" dirty="0"/>
              <a:t>which</a:t>
            </a:r>
            <a:r>
              <a:rPr spc="25" dirty="0"/>
              <a:t> </a:t>
            </a:r>
            <a:r>
              <a:rPr spc="-10" dirty="0"/>
              <a:t>disease</a:t>
            </a:r>
            <a:r>
              <a:rPr spc="45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10" dirty="0"/>
              <a:t>this</a:t>
            </a:r>
            <a:r>
              <a:rPr spc="35" dirty="0"/>
              <a:t> </a:t>
            </a:r>
            <a:r>
              <a:rPr spc="-5" dirty="0"/>
              <a:t>sign</a:t>
            </a:r>
            <a:r>
              <a:rPr dirty="0"/>
              <a:t> </a:t>
            </a:r>
            <a:r>
              <a:rPr spc="-10" dirty="0"/>
              <a:t>seen </a:t>
            </a:r>
            <a:r>
              <a:rPr spc="-980" dirty="0"/>
              <a:t> </a:t>
            </a:r>
            <a:r>
              <a:rPr spc="-15" dirty="0"/>
              <a:t>(Onychomadesis)</a:t>
            </a:r>
            <a:r>
              <a:rPr spc="60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45212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Hand</a:t>
            </a:r>
            <a:r>
              <a:rPr sz="2800" spc="-10" dirty="0">
                <a:latin typeface="Calibri"/>
                <a:cs typeface="Calibri"/>
              </a:rPr>
              <a:t> foot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mouth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0" y="2514600"/>
            <a:ext cx="5614416" cy="3700272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1450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24599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Herpes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simplex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576" y="2615183"/>
            <a:ext cx="5224272" cy="2822448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1450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27114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Pitted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keratolysis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1015" y="2036064"/>
            <a:ext cx="5669280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10172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 Light"/>
                <a:cs typeface="Calibri Light"/>
              </a:rPr>
              <a:t>What</a:t>
            </a:r>
            <a:r>
              <a:rPr sz="4400" b="0" spc="5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disease</a:t>
            </a:r>
            <a:r>
              <a:rPr sz="4400" b="0" spc="5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is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this</a:t>
            </a:r>
            <a:r>
              <a:rPr sz="4400" b="0" spc="1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lesion</a:t>
            </a:r>
            <a:r>
              <a:rPr sz="4400" b="0" spc="8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characteristic</a:t>
            </a:r>
            <a:r>
              <a:rPr sz="4400" b="0" spc="10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for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280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Calibri"/>
                <a:cs typeface="Calibri"/>
              </a:rPr>
              <a:t>Pemphigus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3352" y="2093976"/>
            <a:ext cx="5077967" cy="3803904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0172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What</a:t>
            </a:r>
            <a:r>
              <a:rPr spc="50" dirty="0"/>
              <a:t> </a:t>
            </a:r>
            <a:r>
              <a:rPr spc="-10" dirty="0"/>
              <a:t>disease</a:t>
            </a:r>
            <a:r>
              <a:rPr spc="50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10" dirty="0"/>
              <a:t>this</a:t>
            </a:r>
            <a:r>
              <a:rPr spc="10" dirty="0"/>
              <a:t> </a:t>
            </a:r>
            <a:r>
              <a:rPr spc="-10" dirty="0"/>
              <a:t>lesion</a:t>
            </a:r>
            <a:r>
              <a:rPr spc="80" dirty="0"/>
              <a:t> </a:t>
            </a:r>
            <a:r>
              <a:rPr spc="-25" dirty="0"/>
              <a:t>characteristic</a:t>
            </a:r>
            <a:r>
              <a:rPr spc="105" dirty="0"/>
              <a:t>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22161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3928" y="1935479"/>
            <a:ext cx="3828287" cy="3553967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1019429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In</a:t>
            </a:r>
            <a:r>
              <a:rPr spc="5" dirty="0"/>
              <a:t> </a:t>
            </a:r>
            <a:r>
              <a:rPr spc="-20" dirty="0"/>
              <a:t>what</a:t>
            </a:r>
            <a:r>
              <a:rPr spc="25" dirty="0"/>
              <a:t> </a:t>
            </a:r>
            <a:r>
              <a:rPr spc="-10" dirty="0"/>
              <a:t>disease</a:t>
            </a:r>
            <a:r>
              <a:rPr spc="50" dirty="0"/>
              <a:t> </a:t>
            </a:r>
            <a:r>
              <a:rPr spc="-5" dirty="0"/>
              <a:t>do</a:t>
            </a:r>
            <a:r>
              <a:rPr spc="15" dirty="0"/>
              <a:t> </a:t>
            </a:r>
            <a:r>
              <a:rPr spc="-30" dirty="0"/>
              <a:t>we</a:t>
            </a:r>
            <a:r>
              <a:rPr spc="-5" dirty="0"/>
              <a:t> see</a:t>
            </a:r>
            <a:r>
              <a:rPr spc="15" dirty="0"/>
              <a:t> </a:t>
            </a:r>
            <a:r>
              <a:rPr spc="-10" dirty="0"/>
              <a:t>this</a:t>
            </a:r>
            <a:r>
              <a:rPr spc="40" dirty="0"/>
              <a:t> </a:t>
            </a:r>
            <a:r>
              <a:rPr spc="-35" dirty="0"/>
              <a:t>pattern</a:t>
            </a:r>
            <a:r>
              <a:rPr spc="7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hair </a:t>
            </a:r>
            <a:r>
              <a:rPr spc="-975" dirty="0"/>
              <a:t> </a:t>
            </a:r>
            <a:r>
              <a:rPr spc="-10" dirty="0"/>
              <a:t>loss?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473450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universalis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Androgenic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958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Androgenic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619" y="2243327"/>
            <a:ext cx="4733735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97612"/>
            <a:ext cx="8059420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spc="5" dirty="0"/>
              <a:t>Which</a:t>
            </a:r>
            <a:r>
              <a:rPr sz="4000" spc="-45" dirty="0"/>
              <a:t> </a:t>
            </a:r>
            <a:r>
              <a:rPr sz="4000" dirty="0"/>
              <a:t>of</a:t>
            </a:r>
            <a:r>
              <a:rPr sz="4000" spc="-5" dirty="0"/>
              <a:t> </a:t>
            </a:r>
            <a:r>
              <a:rPr sz="4000" spc="5" dirty="0"/>
              <a:t>these</a:t>
            </a:r>
            <a:r>
              <a:rPr sz="4000" spc="-80" dirty="0"/>
              <a:t> </a:t>
            </a:r>
            <a:r>
              <a:rPr sz="4000" dirty="0"/>
              <a:t>hair</a:t>
            </a:r>
            <a:r>
              <a:rPr sz="4000" spc="-25" dirty="0"/>
              <a:t> </a:t>
            </a:r>
            <a:r>
              <a:rPr sz="4000" spc="5" dirty="0"/>
              <a:t>phases</a:t>
            </a:r>
            <a:r>
              <a:rPr sz="4000" spc="-65" dirty="0"/>
              <a:t> </a:t>
            </a:r>
            <a:r>
              <a:rPr sz="4000" dirty="0"/>
              <a:t>is </a:t>
            </a:r>
            <a:r>
              <a:rPr sz="4000" spc="-5" dirty="0"/>
              <a:t>called</a:t>
            </a:r>
            <a:r>
              <a:rPr sz="4000" spc="-40" dirty="0"/>
              <a:t> </a:t>
            </a:r>
            <a:r>
              <a:rPr sz="4000" dirty="0"/>
              <a:t>the </a:t>
            </a:r>
            <a:r>
              <a:rPr sz="4000" spc="-890" dirty="0"/>
              <a:t> </a:t>
            </a:r>
            <a:r>
              <a:rPr sz="4000" spc="-5" dirty="0"/>
              <a:t>transitional</a:t>
            </a:r>
            <a:r>
              <a:rPr sz="4000" spc="-80" dirty="0"/>
              <a:t> </a:t>
            </a:r>
            <a:r>
              <a:rPr sz="4000" spc="5" dirty="0"/>
              <a:t>phase?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713230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Anagen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Catagen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35" dirty="0">
                <a:latin typeface="Calibri"/>
                <a:cs typeface="Calibri"/>
              </a:rPr>
              <a:t>Telogen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Villous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11988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Calibri"/>
                <a:cs typeface="Calibri"/>
              </a:rPr>
              <a:t>Catagen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071" y="1417319"/>
            <a:ext cx="4736591" cy="4523232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5400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Diagnosis</a:t>
            </a:r>
            <a:r>
              <a:rPr spc="20" dirty="0"/>
              <a:t> 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394710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Leishmania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manuum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Ganuloma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annulare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Orf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5372201"/>
            <a:ext cx="29927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Granuloma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annulare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1426463"/>
            <a:ext cx="6248400" cy="4151376"/>
          </a:xfrm>
          <a:prstGeom prst="rect">
            <a:avLst/>
          </a:prstGeom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59" y="1512824"/>
            <a:ext cx="3961765" cy="2037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 Light"/>
                <a:cs typeface="Calibri Light"/>
              </a:rPr>
              <a:t>Derma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mini-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osce</a:t>
            </a:r>
            <a:endParaRPr sz="4400">
              <a:latin typeface="Calibri Light"/>
              <a:cs typeface="Calibri Light"/>
            </a:endParaRPr>
          </a:p>
          <a:p>
            <a:pPr marL="133350" algn="ctr">
              <a:lnSpc>
                <a:spcPct val="100000"/>
              </a:lnSpc>
            </a:pPr>
            <a:r>
              <a:rPr sz="4400" b="0" spc="-5" dirty="0">
                <a:latin typeface="Calibri Light"/>
                <a:cs typeface="Calibri Light"/>
              </a:rPr>
              <a:t>MCQ</a:t>
            </a:r>
            <a:endParaRPr sz="4400">
              <a:latin typeface="Calibri Light"/>
              <a:cs typeface="Calibri Light"/>
            </a:endParaRPr>
          </a:p>
          <a:p>
            <a:pPr marL="129539" algn="ctr">
              <a:lnSpc>
                <a:spcPct val="100000"/>
              </a:lnSpc>
              <a:spcBef>
                <a:spcPts val="5"/>
              </a:spcBef>
            </a:pPr>
            <a:r>
              <a:rPr sz="4400" b="0" spc="-30" dirty="0">
                <a:solidFill>
                  <a:srgbClr val="44536A"/>
                </a:solidFill>
                <a:latin typeface="Calibri Light"/>
                <a:cs typeface="Calibri Light"/>
              </a:rPr>
              <a:t>Group</a:t>
            </a:r>
            <a:r>
              <a:rPr sz="4400" b="0" spc="3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44536A"/>
                </a:solidFill>
                <a:latin typeface="Calibri Light"/>
                <a:cs typeface="Calibri Light"/>
              </a:rPr>
              <a:t>1</a:t>
            </a:r>
            <a:r>
              <a:rPr sz="4400" b="0" spc="-30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44536A"/>
                </a:solidFill>
                <a:latin typeface="Calibri Light"/>
                <a:cs typeface="Calibri Light"/>
              </a:rPr>
              <a:t>(a-d)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1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289175" y="1414652"/>
            <a:ext cx="1283335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Dx?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3700"/>
              </a:lnSpc>
              <a:spcBef>
                <a:spcPts val="2690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A.nits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B.cast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C.lice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</a:t>
            </a:r>
            <a:r>
              <a:rPr sz="2400" b="1" spc="-5" dirty="0">
                <a:latin typeface="Times New Roman"/>
                <a:cs typeface="Times New Roman"/>
              </a:rPr>
              <a:t>.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-10" dirty="0">
                <a:latin typeface="Times New Roman"/>
                <a:cs typeface="Times New Roman"/>
              </a:rPr>
              <a:t>y</a:t>
            </a:r>
            <a:r>
              <a:rPr sz="2400" b="1" spc="-3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371600"/>
            <a:ext cx="3870959" cy="3124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33929" y="4379348"/>
            <a:ext cx="6390640" cy="17468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10"/>
              </a:spcBef>
            </a:pPr>
            <a:r>
              <a:rPr sz="3200" b="0" spc="-15" dirty="0">
                <a:solidFill>
                  <a:srgbClr val="00AF50"/>
                </a:solidFill>
                <a:latin typeface="Calibri Light"/>
                <a:cs typeface="Calibri Light"/>
              </a:rPr>
              <a:t>Same</a:t>
            </a:r>
            <a:r>
              <a:rPr sz="3200" b="0" spc="-125" dirty="0">
                <a:solidFill>
                  <a:srgbClr val="00AF50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00AF50"/>
                </a:solidFill>
                <a:latin typeface="Calibri Light"/>
                <a:cs typeface="Calibri Light"/>
              </a:rPr>
              <a:t>pic</a:t>
            </a:r>
            <a:endParaRPr sz="3200">
              <a:latin typeface="Calibri Light"/>
              <a:cs typeface="Calibri Light"/>
            </a:endParaRPr>
          </a:p>
          <a:p>
            <a:pPr marL="12065" marR="1475740" algn="ctr">
              <a:lnSpc>
                <a:spcPct val="80600"/>
              </a:lnSpc>
              <a:spcBef>
                <a:spcPts val="1465"/>
              </a:spcBef>
            </a:pPr>
            <a:r>
              <a:rPr sz="2800" b="0" spc="-15" dirty="0">
                <a:solidFill>
                  <a:srgbClr val="FF0000"/>
                </a:solidFill>
                <a:latin typeface="Calibri Light"/>
                <a:cs typeface="Calibri Light"/>
              </a:rPr>
              <a:t>Note</a:t>
            </a:r>
            <a:r>
              <a:rPr sz="2800" b="0" spc="-1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800" b="0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r>
              <a:rPr sz="2800" b="0" spc="-9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Nits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are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found</a:t>
            </a:r>
            <a:r>
              <a:rPr sz="2400" b="0" spc="-2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firmly</a:t>
            </a:r>
            <a:r>
              <a:rPr sz="2400" b="0" spc="-1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attached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to </a:t>
            </a:r>
            <a:r>
              <a:rPr sz="2400" b="0" spc="-5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hair shaft &amp; </a:t>
            </a:r>
            <a:r>
              <a:rPr sz="2400" b="0" spc="-15" dirty="0">
                <a:latin typeface="Calibri Light"/>
                <a:cs typeface="Calibri Light"/>
              </a:rPr>
              <a:t>are </a:t>
            </a:r>
            <a:r>
              <a:rPr sz="2400" b="0" spc="-5" dirty="0">
                <a:latin typeface="Calibri Light"/>
                <a:cs typeface="Calibri Light"/>
              </a:rPr>
              <a:t>glued </a:t>
            </a:r>
            <a:r>
              <a:rPr sz="2400" b="0" spc="-15" dirty="0">
                <a:latin typeface="Calibri Light"/>
                <a:cs typeface="Calibri Light"/>
              </a:rPr>
              <a:t>to </a:t>
            </a:r>
            <a:r>
              <a:rPr sz="2400" b="0" dirty="0">
                <a:latin typeface="Calibri Light"/>
                <a:cs typeface="Calibri Light"/>
              </a:rPr>
              <a:t>the hair (</a:t>
            </a:r>
            <a:r>
              <a:rPr sz="2400" b="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hair </a:t>
            </a:r>
            <a:r>
              <a:rPr sz="2400" b="0" spc="5" dirty="0">
                <a:latin typeface="Calibri Light"/>
                <a:cs typeface="Calibri Light"/>
              </a:rPr>
              <a:t> </a:t>
            </a:r>
            <a:r>
              <a:rPr sz="24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cast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slide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up</a:t>
            </a:r>
            <a:r>
              <a:rPr sz="2400" b="0" spc="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the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hair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shaft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)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9C337E-B602-EBAF-DD0C-D23EE7C46C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Q5: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E97EA1-6A01-70C2-AA43-DDE29358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44" y="1972195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</a:t>
            </a:r>
            <a:r>
              <a:rPr lang="en-JO" dirty="0"/>
              <a:t>hree skin manifestation of SLE: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JO" dirty="0">
                <a:solidFill>
                  <a:srgbClr val="FF0000"/>
                </a:solidFill>
              </a:rPr>
              <a:t>alar rash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JO" dirty="0">
                <a:solidFill>
                  <a:srgbClr val="FF0000"/>
                </a:solidFill>
              </a:rPr>
              <a:t>hotosensitivity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JO" dirty="0">
                <a:solidFill>
                  <a:srgbClr val="FF0000"/>
                </a:solidFill>
              </a:rPr>
              <a:t>iscoid skin lesion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JO" dirty="0">
                <a:solidFill>
                  <a:srgbClr val="FF0000"/>
                </a:solidFill>
              </a:rPr>
              <a:t>rticaria, vasculitic urticaria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JO" dirty="0">
                <a:solidFill>
                  <a:srgbClr val="FF0000"/>
                </a:solidFill>
              </a:rPr>
              <a:t>eriungual telangectasia and erythema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JO" dirty="0">
                <a:solidFill>
                  <a:srgbClr val="FF0000"/>
                </a:solidFill>
              </a:rPr>
              <a:t>ivido reticularis</a:t>
            </a:r>
          </a:p>
        </p:txBody>
      </p:sp>
    </p:spTree>
    <p:extLst>
      <p:ext uri="{BB962C8B-B14F-4D97-AF65-F5344CB8AC3E}">
        <p14:creationId xmlns:p14="http://schemas.microsoft.com/office/powerpoint/2010/main" val="66374707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566748"/>
            <a:ext cx="2792730" cy="2204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313055" indent="-300990">
              <a:lnSpc>
                <a:spcPct val="100000"/>
              </a:lnSpc>
              <a:spcBef>
                <a:spcPts val="2810"/>
              </a:spcBef>
              <a:buSzPct val="96428"/>
              <a:buAutoNum type="alphaUcPeriod"/>
              <a:tabLst>
                <a:tab pos="31369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Insects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bites</a:t>
            </a:r>
            <a:endParaRPr sz="28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74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(papular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urticaria</a:t>
            </a:r>
            <a:r>
              <a:rPr sz="2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77190" indent="-365125">
              <a:lnSpc>
                <a:spcPct val="100000"/>
              </a:lnSpc>
              <a:spcBef>
                <a:spcPts val="630"/>
              </a:spcBef>
              <a:buAutoNum type="alphaUcPeriod" startAt="2"/>
              <a:tabLst>
                <a:tab pos="377825" algn="l"/>
              </a:tabLst>
            </a:pPr>
            <a:r>
              <a:rPr sz="2800" spc="-10" dirty="0">
                <a:latin typeface="Calibri"/>
                <a:cs typeface="Calibri"/>
              </a:rPr>
              <a:t>Contact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905000"/>
            <a:ext cx="339547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3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60575" y="1539316"/>
            <a:ext cx="3280410" cy="2538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dirty="0">
                <a:latin typeface="Calibri"/>
                <a:cs typeface="Calibri"/>
              </a:rPr>
              <a:t>Dx?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Calibri"/>
              <a:cs typeface="Calibri"/>
            </a:endParaRPr>
          </a:p>
          <a:p>
            <a:pPr marL="384810" indent="-372745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385445" algn="l"/>
              </a:tabLst>
            </a:pPr>
            <a:r>
              <a:rPr sz="2400" spc="-5" dirty="0">
                <a:latin typeface="Times New Roman"/>
                <a:cs typeface="Times New Roman"/>
              </a:rPr>
              <a:t>dermatitis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herpitiformis</a:t>
            </a:r>
            <a:endParaRPr sz="2400">
              <a:latin typeface="Times New Roman"/>
              <a:cs typeface="Times New Roman"/>
            </a:endParaRPr>
          </a:p>
          <a:p>
            <a:pPr marL="368300" indent="-356235">
              <a:lnSpc>
                <a:spcPct val="100000"/>
              </a:lnSpc>
              <a:spcBef>
                <a:spcPts val="720"/>
              </a:spcBef>
              <a:buAutoNum type="alphaUcPeriod"/>
              <a:tabLst>
                <a:tab pos="36893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herpes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simplex</a:t>
            </a:r>
            <a:endParaRPr sz="2400">
              <a:latin typeface="Times New Roman"/>
              <a:cs typeface="Times New Roman"/>
            </a:endParaRPr>
          </a:p>
          <a:p>
            <a:pPr marL="350520" indent="-338455">
              <a:lnSpc>
                <a:spcPct val="100000"/>
              </a:lnSpc>
              <a:spcBef>
                <a:spcPts val="695"/>
              </a:spcBef>
              <a:buAutoNum type="alphaUcPeriod"/>
              <a:tabLst>
                <a:tab pos="351155" algn="l"/>
              </a:tabLst>
            </a:pPr>
            <a:r>
              <a:rPr sz="2400" spc="-5" dirty="0">
                <a:latin typeface="Times New Roman"/>
                <a:cs typeface="Times New Roman"/>
              </a:rPr>
              <a:t>Acne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vulgaris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828800"/>
            <a:ext cx="4038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39" y="1929460"/>
            <a:ext cx="2562225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70534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vitiligo</a:t>
            </a:r>
            <a:endParaRPr sz="2400">
              <a:latin typeface="Times New Roman"/>
              <a:cs typeface="Times New Roman"/>
            </a:endParaRPr>
          </a:p>
          <a:p>
            <a:pPr marL="470534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erythrasma</a:t>
            </a:r>
            <a:endParaRPr sz="2400">
              <a:latin typeface="Times New Roman"/>
              <a:cs typeface="Times New Roman"/>
            </a:endParaRPr>
          </a:p>
          <a:p>
            <a:pPr marL="470534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versicolor</a:t>
            </a:r>
            <a:endParaRPr sz="2400">
              <a:latin typeface="Times New Roman"/>
              <a:cs typeface="Times New Roman"/>
            </a:endParaRPr>
          </a:p>
          <a:p>
            <a:pPr marL="470534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Pitted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keratolytic</a:t>
            </a:r>
            <a:endParaRPr sz="2400">
              <a:latin typeface="Times New Roman"/>
              <a:cs typeface="Times New Roman"/>
            </a:endParaRPr>
          </a:p>
          <a:p>
            <a:pPr marL="470534" indent="-457200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20" dirty="0">
                <a:latin typeface="Times New Roman"/>
                <a:cs typeface="Times New Roman"/>
              </a:rPr>
              <a:t>Tinea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285" y="2133600"/>
            <a:ext cx="5181970" cy="39806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4</a:t>
            </a:r>
            <a:endParaRPr sz="540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209800"/>
            <a:ext cx="4965192" cy="3681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1548" y="1624965"/>
            <a:ext cx="287083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Hydroquinone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Bleaching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Laser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5</a:t>
            </a:r>
            <a:endParaRPr sz="540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8175" y="1490852"/>
            <a:ext cx="4222750" cy="40551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45085">
              <a:lnSpc>
                <a:spcPct val="90000"/>
              </a:lnSpc>
              <a:spcBef>
                <a:spcPts val="440"/>
              </a:spcBef>
            </a:pPr>
            <a:r>
              <a:rPr sz="2800" spc="-5" dirty="0">
                <a:latin typeface="Calibri"/>
                <a:cs typeface="Calibri"/>
              </a:rPr>
              <a:t>This child </a:t>
            </a:r>
            <a:r>
              <a:rPr sz="2800" dirty="0">
                <a:latin typeface="Calibri"/>
                <a:cs typeface="Calibri"/>
              </a:rPr>
              <a:t>was born 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collodion </a:t>
            </a:r>
            <a:r>
              <a:rPr sz="2800" spc="-50" dirty="0">
                <a:latin typeface="Calibri"/>
                <a:cs typeface="Calibri"/>
              </a:rPr>
              <a:t>baby, </a:t>
            </a:r>
            <a:r>
              <a:rPr sz="2800" spc="-5" dirty="0">
                <a:latin typeface="Calibri"/>
                <a:cs typeface="Calibri"/>
              </a:rPr>
              <a:t>what happen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Calibri"/>
              <a:cs typeface="Calibri"/>
            </a:endParaRPr>
          </a:p>
          <a:p>
            <a:pPr marL="329565" indent="-317500">
              <a:lnSpc>
                <a:spcPts val="2735"/>
              </a:lnSpc>
              <a:buFont typeface="Calibri"/>
              <a:buAutoNum type="arabicPlain"/>
              <a:tabLst>
                <a:tab pos="330200" algn="l"/>
              </a:tabLst>
            </a:pPr>
            <a:r>
              <a:rPr sz="2400" b="1" dirty="0">
                <a:latin typeface="Calibri"/>
                <a:cs typeface="Calibri"/>
              </a:rPr>
              <a:t>Bullous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congenital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ichthyosifor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erythroderma</a:t>
            </a:r>
            <a:endParaRPr sz="24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35"/>
              </a:spcBef>
              <a:buAutoNum type="arabicPlain" startAt="2"/>
              <a:tabLst>
                <a:tab pos="384810" algn="l"/>
              </a:tabLst>
            </a:pPr>
            <a:r>
              <a:rPr sz="2800" b="1" spc="-10" dirty="0">
                <a:latin typeface="Calibri"/>
                <a:cs typeface="Calibri"/>
              </a:rPr>
              <a:t>x-linked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icthyosis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lamellar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icthyosis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b="1" spc="-5" dirty="0">
                <a:latin typeface="Calibri"/>
                <a:cs typeface="Calibri"/>
              </a:rPr>
              <a:t>icthyosis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447800"/>
            <a:ext cx="3901440" cy="2514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4267200"/>
            <a:ext cx="393192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7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831975" y="1566748"/>
            <a:ext cx="3829685" cy="1323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A.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dermatitis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herpitiformis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1676400"/>
            <a:ext cx="3858767" cy="4687824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73481"/>
            <a:ext cx="737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/>
              <a:t>Q</a:t>
            </a:r>
            <a:r>
              <a:rPr sz="4800" dirty="0"/>
              <a:t>8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060575" y="1482231"/>
            <a:ext cx="4046220" cy="360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091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Dx ?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A.Chancre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Cha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oid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822960" marR="5080" indent="-810895">
              <a:lnSpc>
                <a:spcPct val="119300"/>
              </a:lnSpc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sz="2800" spc="-10" dirty="0">
                <a:latin typeface="Calibri"/>
                <a:cs typeface="Calibri"/>
              </a:rPr>
              <a:t>:Painful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multiple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ulcers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(chancroid)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676400"/>
            <a:ext cx="404774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82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dirty="0"/>
              <a:t>9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60575" y="1566748"/>
            <a:ext cx="3386454" cy="2499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buAutoNum type="alphaUcPeriod"/>
              <a:tabLst>
                <a:tab pos="3937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Dermatomyositis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29"/>
              </a:lnSpc>
              <a:spcBef>
                <a:spcPts val="85"/>
              </a:spcBef>
              <a:buAutoNum type="alphaUcPeriod"/>
              <a:tabLst>
                <a:tab pos="378460" algn="l"/>
              </a:tabLst>
            </a:pPr>
            <a:r>
              <a:rPr sz="2800" spc="-10" dirty="0">
                <a:latin typeface="Calibri"/>
                <a:cs typeface="Calibri"/>
              </a:rPr>
              <a:t>Rheumatoid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arthritis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C.SLE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9735" y="1905000"/>
            <a:ext cx="4300728" cy="3553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17107" y="5743752"/>
            <a:ext cx="3922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AF50"/>
                </a:solidFill>
                <a:latin typeface="Arial"/>
                <a:cs typeface="Arial"/>
              </a:rPr>
              <a:t>Gottron’s</a:t>
            </a:r>
            <a:r>
              <a:rPr sz="3600" b="1" spc="-9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AF50"/>
                </a:solidFill>
                <a:latin typeface="Arial"/>
                <a:cs typeface="Arial"/>
              </a:rPr>
              <a:t>papules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20141"/>
            <a:ext cx="11658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0" dirty="0">
                <a:latin typeface="Calibri Light"/>
                <a:cs typeface="Calibri Light"/>
              </a:rPr>
              <a:t>Q</a:t>
            </a:r>
            <a:r>
              <a:rPr sz="5400" b="0" spc="-30" dirty="0">
                <a:latin typeface="Calibri Light"/>
                <a:cs typeface="Calibri Light"/>
              </a:rPr>
              <a:t>10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1566748"/>
            <a:ext cx="2313305" cy="1286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A.tinea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corporis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4471" y="1752599"/>
            <a:ext cx="3505200" cy="3959352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20141"/>
            <a:ext cx="11658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0" dirty="0"/>
              <a:t>Q</a:t>
            </a:r>
            <a:r>
              <a:rPr sz="5400" spc="-30" dirty="0"/>
              <a:t>11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60575" y="1566748"/>
            <a:ext cx="3176270" cy="1478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Dx?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telogen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effluvium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743" y="1828800"/>
            <a:ext cx="3026663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854" y="2488945"/>
            <a:ext cx="740346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Dermatology</a:t>
            </a:r>
            <a:r>
              <a:rPr sz="6000" spc="-220" dirty="0"/>
              <a:t> </a:t>
            </a:r>
            <a:r>
              <a:rPr sz="6000" spc="10" dirty="0"/>
              <a:t>Mini-OSCE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910123" y="3803566"/>
            <a:ext cx="4178801" cy="1647246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425"/>
              </a:spcBef>
            </a:pPr>
            <a:r>
              <a:rPr sz="3200" spc="-20" dirty="0">
                <a:latin typeface="Calibri"/>
                <a:cs typeface="Calibri"/>
              </a:rPr>
              <a:t>Group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lang="en-GB" sz="3200" spc="-30" dirty="0">
                <a:latin typeface="Calibri"/>
                <a:cs typeface="Calibri"/>
              </a:rPr>
              <a:t>5 </a:t>
            </a:r>
            <a:r>
              <a:rPr sz="3200" dirty="0">
                <a:latin typeface="Calibri"/>
                <a:cs typeface="Calibri"/>
              </a:rPr>
              <a:t>(A+B)</a:t>
            </a: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3200" spc="-10" dirty="0">
                <a:latin typeface="Calibri"/>
                <a:cs typeface="Calibri"/>
              </a:rPr>
              <a:t>30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Minutes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lang="en-GB" sz="3200" dirty="0">
                <a:latin typeface="Calibri"/>
                <a:cs typeface="Calibri"/>
              </a:rPr>
              <a:t>Ahmad Abu-</a:t>
            </a:r>
            <a:r>
              <a:rPr lang="en-GB" sz="3200" dirty="0" err="1">
                <a:latin typeface="Calibri"/>
                <a:cs typeface="Calibri"/>
              </a:rPr>
              <a:t>Morad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52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9DB5EE-E958-E86C-1985-61831C320D9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Q6: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37C24-2EDD-F276-5201-A87013C44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302" y="1775660"/>
            <a:ext cx="10585163" cy="4162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O" dirty="0"/>
              <a:t>Hair cycle phase:</a:t>
            </a:r>
          </a:p>
          <a:p>
            <a:pPr marL="514350" indent="-514350">
              <a:buFont typeface="+mj-lt"/>
              <a:buAutoNum type="arabicPeriod"/>
            </a:pPr>
            <a:r>
              <a:rPr lang="en-JO" b="1" dirty="0">
                <a:solidFill>
                  <a:srgbClr val="FF0000"/>
                </a:solidFill>
              </a:rPr>
              <a:t>Anagen (growing phase): </a:t>
            </a:r>
            <a:r>
              <a:rPr lang="en-JO" dirty="0">
                <a:solidFill>
                  <a:srgbClr val="FF0000"/>
                </a:solidFill>
              </a:rPr>
              <a:t>the active growth phase, which typically lasts 1000 days depending on predetermined genetic factors, it determines the length of our hair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JO" b="1" dirty="0">
                <a:solidFill>
                  <a:srgbClr val="FF0000"/>
                </a:solidFill>
              </a:rPr>
              <a:t>atagen (transition phase): </a:t>
            </a:r>
            <a:r>
              <a:rPr lang="en-JO" dirty="0">
                <a:solidFill>
                  <a:srgbClr val="FF0000"/>
                </a:solidFill>
              </a:rPr>
              <a:t>the short growth arrest phase, of approximately 10 days, due to cessation of protein and pigment production and regression of the follicle due to detachment from the dermal papilla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JO" b="1" dirty="0">
                <a:solidFill>
                  <a:srgbClr val="FF0000"/>
                </a:solidFill>
              </a:rPr>
              <a:t>elogen (resting phase): </a:t>
            </a:r>
            <a:r>
              <a:rPr lang="en-JO" dirty="0">
                <a:solidFill>
                  <a:srgbClr val="FF0000"/>
                </a:solidFill>
              </a:rPr>
              <a:t>the resting phase, lasting approximately 100 days irrespective of location, whilst the old hair is resting, a new hair begins the growth 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JO" dirty="0">
                <a:solidFill>
                  <a:srgbClr val="FF0000"/>
                </a:solidFill>
              </a:rPr>
              <a:t>xogen (new hair phase): this is part of the resting phase where the old hair sheds and a new hair continues to growth</a:t>
            </a:r>
          </a:p>
        </p:txBody>
      </p:sp>
    </p:spTree>
    <p:extLst>
      <p:ext uri="{BB962C8B-B14F-4D97-AF65-F5344CB8AC3E}">
        <p14:creationId xmlns:p14="http://schemas.microsoft.com/office/powerpoint/2010/main" val="380652586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Q12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9175" y="2188662"/>
            <a:ext cx="1541145" cy="15621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Dx?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Orf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Calibri"/>
                <a:cs typeface="Calibri"/>
              </a:rPr>
              <a:t>Ab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ess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938527"/>
            <a:ext cx="4401311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2142704"/>
            <a:ext cx="7056120" cy="3059430"/>
          </a:xfrm>
          <a:prstGeom prst="rect">
            <a:avLst/>
          </a:prstGeom>
        </p:spPr>
        <p:txBody>
          <a:bodyPr vert="horz" wrap="square" lIns="0" tIns="365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80"/>
              </a:spcBef>
              <a:tabLst>
                <a:tab pos="5650865" algn="l"/>
              </a:tabLst>
            </a:pPr>
            <a:r>
              <a:rPr sz="6000" dirty="0"/>
              <a:t>D</a:t>
            </a:r>
            <a:r>
              <a:rPr sz="6000" spc="10" dirty="0"/>
              <a:t>e</a:t>
            </a:r>
            <a:r>
              <a:rPr sz="6000" dirty="0"/>
              <a:t>rm</a:t>
            </a:r>
            <a:r>
              <a:rPr sz="6000" spc="-35" dirty="0"/>
              <a:t>a</a:t>
            </a:r>
            <a:r>
              <a:rPr sz="6000" spc="-55" dirty="0"/>
              <a:t>t</a:t>
            </a:r>
            <a:r>
              <a:rPr sz="6000" spc="-5" dirty="0"/>
              <a:t>olo</a:t>
            </a:r>
            <a:r>
              <a:rPr sz="6000" spc="-25" dirty="0"/>
              <a:t>g</a:t>
            </a:r>
            <a:r>
              <a:rPr sz="6000" dirty="0"/>
              <a:t>y </a:t>
            </a:r>
            <a:r>
              <a:rPr sz="6000" spc="-5" dirty="0"/>
              <a:t>min</a:t>
            </a:r>
            <a:r>
              <a:rPr sz="6000" dirty="0"/>
              <a:t>i	</a:t>
            </a:r>
            <a:r>
              <a:rPr sz="6000" spc="-5" dirty="0"/>
              <a:t>osce</a:t>
            </a:r>
            <a:endParaRPr sz="6000"/>
          </a:p>
          <a:p>
            <a:pPr marL="2548890" marR="2713355" indent="48260" algn="just">
              <a:lnSpc>
                <a:spcPct val="114700"/>
              </a:lnSpc>
              <a:spcBef>
                <a:spcPts val="690"/>
              </a:spcBef>
            </a:pPr>
            <a:r>
              <a:rPr sz="2400" b="0" spc="-10" dirty="0">
                <a:latin typeface="Calibri"/>
                <a:cs typeface="Calibri"/>
              </a:rPr>
              <a:t>Group </a:t>
            </a:r>
            <a:r>
              <a:rPr sz="2400" b="0" dirty="0">
                <a:latin typeface="Calibri"/>
                <a:cs typeface="Calibri"/>
              </a:rPr>
              <a:t>5 </a:t>
            </a:r>
            <a:r>
              <a:rPr sz="2400" b="0" spc="-5" dirty="0">
                <a:latin typeface="Calibri"/>
                <a:cs typeface="Calibri"/>
              </a:rPr>
              <a:t>(c+d)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Prepared </a:t>
            </a:r>
            <a:r>
              <a:rPr sz="2400" b="0" dirty="0">
                <a:latin typeface="Calibri"/>
                <a:cs typeface="Calibri"/>
              </a:rPr>
              <a:t>by : 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spc="-35" dirty="0">
                <a:latin typeface="Calibri"/>
                <a:cs typeface="Calibri"/>
              </a:rPr>
              <a:t>Aya </a:t>
            </a:r>
            <a:r>
              <a:rPr sz="2400" b="0" spc="-10" dirty="0">
                <a:latin typeface="Calibri"/>
                <a:cs typeface="Calibri"/>
              </a:rPr>
              <a:t>hayajneh 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Saba</a:t>
            </a:r>
            <a:r>
              <a:rPr sz="2400" b="0" spc="-9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hamasha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9064" y="1488329"/>
            <a:ext cx="3549015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50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male,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most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likely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SLE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faciei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seborrheic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dermatitis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95656"/>
            <a:ext cx="3669791" cy="3971544"/>
          </a:xfrm>
          <a:prstGeom prst="rect">
            <a:avLst/>
          </a:prstGeom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6264" y="1566748"/>
            <a:ext cx="3445510" cy="3780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60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year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male,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standing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DM:</a:t>
            </a:r>
            <a:endParaRPr sz="2800">
              <a:latin typeface="Calibri"/>
              <a:cs typeface="Calibri"/>
            </a:endParaRPr>
          </a:p>
          <a:p>
            <a:pPr marL="12700" marR="127635">
              <a:lnSpc>
                <a:spcPts val="3030"/>
              </a:lnSpc>
              <a:spcBef>
                <a:spcPts val="1000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necrobiosis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lipoidica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diabeticorum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25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diabetic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dermopathy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45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lichen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4-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711" y="1886711"/>
            <a:ext cx="4507992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9064" y="1482231"/>
            <a:ext cx="3182620" cy="3096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candidiasis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lichen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pemphigus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4-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4700016" cy="3523488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3864" y="1482231"/>
            <a:ext cx="3804920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used in </a:t>
            </a:r>
            <a:r>
              <a:rPr sz="2800" spc="-60" dirty="0">
                <a:latin typeface="Calibri"/>
                <a:cs typeface="Calibri"/>
              </a:rPr>
              <a:t>Tx </a:t>
            </a:r>
            <a:r>
              <a:rPr sz="2800" spc="-25" dirty="0">
                <a:latin typeface="Calibri"/>
                <a:cs typeface="Calibri"/>
              </a:rPr>
              <a:t>except: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topical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steroid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 startAt="2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antibiotics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salicylic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sunblock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cleansing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solutions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527" y="1905000"/>
            <a:ext cx="4166616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9064" y="1482231"/>
            <a:ext cx="4261485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5" dirty="0">
                <a:latin typeface="Calibri"/>
                <a:cs typeface="Calibri"/>
              </a:rPr>
              <a:t>presentation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seen </a:t>
            </a:r>
            <a:r>
              <a:rPr sz="2800" dirty="0">
                <a:latin typeface="Calibri"/>
                <a:cs typeface="Calibri"/>
              </a:rPr>
              <a:t>in: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syphilis</a:t>
            </a:r>
            <a:endParaRPr sz="2800">
              <a:latin typeface="Calibri"/>
              <a:cs typeface="Calibri"/>
            </a:endParaRPr>
          </a:p>
          <a:p>
            <a:pPr marL="12700" marR="218440">
              <a:lnSpc>
                <a:spcPts val="4029"/>
              </a:lnSpc>
              <a:spcBef>
                <a:spcPts val="24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connective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tissue disease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3-</a:t>
            </a:r>
            <a:r>
              <a:rPr sz="2800" spc="-15" dirty="0">
                <a:latin typeface="Times New Roman"/>
                <a:cs typeface="Times New Roman"/>
              </a:rPr>
              <a:t>Tinea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unguium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00" spc="-5" dirty="0">
                <a:latin typeface="Calibri"/>
                <a:cs typeface="Calibri"/>
              </a:rPr>
              <a:t>4- </a:t>
            </a:r>
            <a:r>
              <a:rPr sz="2800" spc="-10" dirty="0">
                <a:latin typeface="Calibri"/>
                <a:cs typeface="Calibri"/>
              </a:rPr>
              <a:t>kidney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228344"/>
            <a:ext cx="3782567" cy="2313431"/>
          </a:xfrm>
          <a:prstGeom prst="rect">
            <a:avLst/>
          </a:prstGeo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6664" y="1482231"/>
            <a:ext cx="1958975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58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Diagnosis: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 insect </a:t>
            </a:r>
            <a:r>
              <a:rPr sz="2800" spc="-10" dirty="0">
                <a:latin typeface="Calibri"/>
                <a:cs typeface="Calibri"/>
              </a:rPr>
              <a:t>bite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orf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5" dirty="0">
                <a:latin typeface="Calibri"/>
                <a:cs typeface="Calibri"/>
              </a:rPr>
              <a:t>3-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leishmania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4-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4373880" cy="3304031"/>
          </a:xfrm>
          <a:prstGeom prst="rect">
            <a:avLst/>
          </a:prstGeom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1464" y="1482231"/>
            <a:ext cx="261683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pityriasis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alba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4267200" cy="2752344"/>
          </a:xfrm>
          <a:prstGeom prst="rect">
            <a:avLst/>
          </a:prstGeo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3864" y="1482231"/>
            <a:ext cx="2858135" cy="2587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erythrasma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pedis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planter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warts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848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pitted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keratolysis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4084320" cy="27340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922F0E-F63F-E534-6C28-C3DA9150726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 dirty="0"/>
              <a:t>Q7: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A60F2B-A948-E7DC-3E0C-9F5EEE911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399" y="1992882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Mention</a:t>
            </a:r>
            <a:r>
              <a:rPr lang="it-IT" dirty="0"/>
              <a:t> 5 </a:t>
            </a:r>
            <a:r>
              <a:rPr lang="it-IT" dirty="0" err="1"/>
              <a:t>types</a:t>
            </a:r>
            <a:r>
              <a:rPr lang="it-IT" dirty="0"/>
              <a:t> of </a:t>
            </a:r>
            <a:r>
              <a:rPr lang="it-IT" dirty="0" err="1"/>
              <a:t>induced</a:t>
            </a:r>
            <a:r>
              <a:rPr lang="it-IT" dirty="0"/>
              <a:t> urticaria</a:t>
            </a:r>
            <a:r>
              <a:rPr lang="en-JO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JO" dirty="0">
                <a:solidFill>
                  <a:srgbClr val="FF0000"/>
                </a:solidFill>
              </a:rPr>
              <a:t>ermographism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JO" dirty="0">
                <a:solidFill>
                  <a:srgbClr val="FF0000"/>
                </a:solidFill>
              </a:rPr>
              <a:t>ontact urticaria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JO" dirty="0">
                <a:solidFill>
                  <a:srgbClr val="FF0000"/>
                </a:solidFill>
              </a:rPr>
              <a:t>holinergic urticaria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JO" dirty="0">
                <a:solidFill>
                  <a:srgbClr val="FF0000"/>
                </a:solidFill>
              </a:rPr>
              <a:t>old urticaria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Delayed p</a:t>
            </a:r>
            <a:r>
              <a:rPr lang="en-JO" dirty="0">
                <a:solidFill>
                  <a:srgbClr val="FF0000"/>
                </a:solidFill>
              </a:rPr>
              <a:t>ressure urticaria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JO" dirty="0">
                <a:solidFill>
                  <a:srgbClr val="FF0000"/>
                </a:solidFill>
              </a:rPr>
              <a:t>olar urticaria</a:t>
            </a:r>
          </a:p>
        </p:txBody>
      </p:sp>
    </p:spTree>
    <p:extLst>
      <p:ext uri="{BB962C8B-B14F-4D97-AF65-F5344CB8AC3E}">
        <p14:creationId xmlns:p14="http://schemas.microsoft.com/office/powerpoint/2010/main" val="142780444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80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4009" y="1482231"/>
            <a:ext cx="145605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4810" indent="-372110">
              <a:lnSpc>
                <a:spcPct val="100000"/>
              </a:lnSpc>
              <a:spcBef>
                <a:spcPts val="775"/>
              </a:spcBef>
              <a:buAutoNum type="arabicPlain"/>
              <a:tabLst>
                <a:tab pos="384810" algn="l"/>
              </a:tabLst>
            </a:pPr>
            <a:r>
              <a:rPr sz="2800" spc="-20" dirty="0">
                <a:latin typeface="Calibri"/>
                <a:cs typeface="Calibri"/>
              </a:rPr>
              <a:t>crabs</a:t>
            </a:r>
            <a:endParaRPr sz="2800">
              <a:latin typeface="Calibri"/>
              <a:cs typeface="Calibri"/>
            </a:endParaRPr>
          </a:p>
          <a:p>
            <a:pPr marL="384810" indent="-37211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AutoNum type="arabicPlain"/>
              <a:tabLst>
                <a:tab pos="3848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bu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ow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3-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105400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5264" y="1482231"/>
            <a:ext cx="3228340" cy="2075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1- herpes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simplex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167255" algn="l"/>
              </a:tabLst>
            </a:pPr>
            <a:r>
              <a:rPr sz="2800" dirty="0">
                <a:latin typeface="Calibri"/>
                <a:cs typeface="Calibri"/>
              </a:rPr>
              <a:t>Herpes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zoster	</a:t>
            </a:r>
            <a:r>
              <a:rPr sz="2800" spc="15" dirty="0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3- </a:t>
            </a:r>
            <a:r>
              <a:rPr sz="2800" spc="-25" dirty="0">
                <a:latin typeface="Calibri"/>
                <a:cs typeface="Calibri"/>
              </a:rPr>
              <a:t>Eczema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herpeticum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322832"/>
            <a:ext cx="4038600" cy="3029712"/>
          </a:xfrm>
          <a:prstGeom prst="rect">
            <a:avLst/>
          </a:prstGeom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2464" y="1482231"/>
            <a:ext cx="3395345" cy="3228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child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323215" algn="l"/>
                <a:tab pos="323850" algn="l"/>
                <a:tab pos="273812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nail shedding( </a:t>
            </a:r>
            <a:r>
              <a:rPr sz="2800" dirty="0">
                <a:latin typeface="Calibri"/>
                <a:cs typeface="Calibri"/>
              </a:rPr>
              <a:t> o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dirty="0">
                <a:latin typeface="Calibri"/>
                <a:cs typeface="Calibri"/>
              </a:rPr>
              <a:t>oma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esi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)	with  which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Calibri"/>
              <a:cs typeface="Calibri"/>
            </a:endParaRPr>
          </a:p>
          <a:p>
            <a:pPr marL="12700" marR="261620">
              <a:lnSpc>
                <a:spcPts val="305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Hand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foot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mouth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4447032" cy="2944368"/>
          </a:xfrm>
          <a:prstGeom prst="rect">
            <a:avLst/>
          </a:prstGeom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7264" y="1482231"/>
            <a:ext cx="3324225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976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Transition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phase;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anagen</a:t>
            </a:r>
            <a:endParaRPr sz="2800">
              <a:latin typeface="Calibri"/>
              <a:cs typeface="Calibri"/>
            </a:endParaRPr>
          </a:p>
          <a:p>
            <a:pPr marL="384810" indent="-372110">
              <a:lnSpc>
                <a:spcPct val="100000"/>
              </a:lnSpc>
              <a:spcBef>
                <a:spcPts val="670"/>
              </a:spcBef>
              <a:buAutoNum type="arabicPlain" startAt="2"/>
              <a:tabLst>
                <a:tab pos="3848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catagen</a:t>
            </a:r>
            <a:endParaRPr sz="2800">
              <a:latin typeface="Calibri"/>
              <a:cs typeface="Calibri"/>
            </a:endParaRPr>
          </a:p>
          <a:p>
            <a:pPr marL="384810" indent="-372110">
              <a:lnSpc>
                <a:spcPct val="100000"/>
              </a:lnSpc>
              <a:spcBef>
                <a:spcPts val="650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telogen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29"/>
              </a:lnSpc>
              <a:spcBef>
                <a:spcPts val="110"/>
              </a:spcBef>
              <a:buAutoNum type="arabicPlain" startAt="2"/>
              <a:tabLst>
                <a:tab pos="384810" algn="l"/>
              </a:tabLst>
            </a:pPr>
            <a:r>
              <a:rPr sz="2800" spc="-15" dirty="0">
                <a:latin typeface="Calibri"/>
                <a:cs typeface="Calibri"/>
              </a:rPr>
              <a:t>catagen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anagen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catagen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telogen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575" y="1295400"/>
            <a:ext cx="4782312" cy="2831592"/>
          </a:xfrm>
          <a:prstGeom prst="rect">
            <a:avLst/>
          </a:prstGeom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819525" cy="3096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androgenic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alopecia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traction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15" dirty="0">
                <a:latin typeface="Calibri"/>
                <a:cs typeface="Calibri"/>
              </a:rPr>
              <a:t>Trichotillomania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acute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telogen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effluvium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9" y="4959094"/>
            <a:ext cx="7324526" cy="1769991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2464" y="1500134"/>
            <a:ext cx="260477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1295400"/>
            <a:ext cx="4148328" cy="2639568"/>
          </a:xfrm>
          <a:prstGeom prst="rect">
            <a:avLst/>
          </a:prstGeom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2864" y="1482231"/>
            <a:ext cx="4368800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this: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fluoresence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study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gram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stain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immunohistochemical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stain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KOH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395630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4140200" cy="2075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Diagnosis;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1-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irritant dermatitis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contact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allergic dermatitis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4075174"/>
            <a:ext cx="350520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3864" y="1482231"/>
            <a:ext cx="4109085" cy="24568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Patch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spc="-15" dirty="0">
                <a:latin typeface="Calibri"/>
                <a:cs typeface="Calibri"/>
              </a:rPr>
              <a:t>contact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irritant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dermatitis</a:t>
            </a:r>
            <a:endParaRPr sz="2800">
              <a:latin typeface="Calibri"/>
              <a:cs typeface="Calibri"/>
            </a:endParaRPr>
          </a:p>
          <a:p>
            <a:pPr marL="12700" marR="1529715">
              <a:lnSpc>
                <a:spcPts val="3030"/>
              </a:lnSpc>
              <a:spcBef>
                <a:spcPts val="1045"/>
              </a:spcBef>
              <a:buAutoNum type="arabicPlain"/>
              <a:tabLst>
                <a:tab pos="3848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contact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allergic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dermatitis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atopic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dermatitis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4" y="1347216"/>
            <a:ext cx="4267200" cy="2846831"/>
          </a:xfrm>
          <a:prstGeom prst="rect">
            <a:avLst/>
          </a:prstGeom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5264" y="1566748"/>
            <a:ext cx="3948429" cy="32683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child </a:t>
            </a:r>
            <a:r>
              <a:rPr sz="2800" dirty="0">
                <a:latin typeface="Calibri"/>
                <a:cs typeface="Calibri"/>
              </a:rPr>
              <a:t>was born 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collodion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baby,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diagnosis:</a:t>
            </a:r>
            <a:endParaRPr sz="2800">
              <a:latin typeface="Calibri"/>
              <a:cs typeface="Calibri"/>
            </a:endParaRPr>
          </a:p>
          <a:p>
            <a:pPr marL="12700" marR="29845">
              <a:lnSpc>
                <a:spcPts val="3030"/>
              </a:lnSpc>
              <a:spcBef>
                <a:spcPts val="1000"/>
              </a:spcBef>
              <a:buFont typeface="Calibri"/>
              <a:buAutoNum type="arabicPlain"/>
              <a:tabLst>
                <a:tab pos="384810" algn="l"/>
              </a:tabLst>
            </a:pPr>
            <a:r>
              <a:rPr sz="2800" b="1" spc="5" dirty="0">
                <a:latin typeface="Calibri"/>
                <a:cs typeface="Calibri"/>
              </a:rPr>
              <a:t>Bullous </a:t>
            </a:r>
            <a:r>
              <a:rPr sz="2800" b="1" spc="-5" dirty="0">
                <a:latin typeface="Calibri"/>
                <a:cs typeface="Calibri"/>
              </a:rPr>
              <a:t>congenital </a:t>
            </a:r>
            <a:r>
              <a:rPr sz="2800" b="1" dirty="0">
                <a:latin typeface="Calibri"/>
                <a:cs typeface="Calibri"/>
              </a:rPr>
              <a:t> ic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h</a:t>
            </a:r>
            <a:r>
              <a:rPr sz="2800" b="1" spc="-3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y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ma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25"/>
              </a:spcBef>
              <a:buAutoNum type="arabicPlain"/>
              <a:tabLst>
                <a:tab pos="384810" algn="l"/>
              </a:tabLst>
            </a:pPr>
            <a:r>
              <a:rPr sz="2800" b="1" spc="-10" dirty="0">
                <a:latin typeface="Calibri"/>
                <a:cs typeface="Calibri"/>
              </a:rPr>
              <a:t>x-linked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icthyosis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45"/>
              </a:spcBef>
              <a:buAutoNum type="arabicPlain"/>
              <a:tabLst>
                <a:tab pos="384810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lamellar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icthyosis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384810" algn="l"/>
              </a:tabLst>
            </a:pPr>
            <a:r>
              <a:rPr sz="2800" b="1" spc="-5" dirty="0">
                <a:latin typeface="Calibri"/>
                <a:cs typeface="Calibri"/>
              </a:rPr>
              <a:t>icthyosis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267966"/>
            <a:ext cx="4172712" cy="55900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2F7812D-AC4D-DCA1-C912-96114685A7B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O"/>
              <a:t>Q8: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D55AC0-3E52-5CFF-CCD3-40F709E2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244" y="1951506"/>
            <a:ext cx="7894320" cy="416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</a:t>
            </a:r>
            <a:r>
              <a:rPr lang="en-JO" dirty="0"/>
              <a:t>hree variants of tinea capitis: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JO" dirty="0">
                <a:solidFill>
                  <a:srgbClr val="FF0000"/>
                </a:solidFill>
              </a:rPr>
              <a:t>lack dot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JO" dirty="0">
                <a:solidFill>
                  <a:srgbClr val="FF0000"/>
                </a:solidFill>
              </a:rPr>
              <a:t>eriun</a:t>
            </a:r>
          </a:p>
          <a:p>
            <a:pPr marL="514350" indent="-514350">
              <a:buFont typeface="+mj-lt"/>
              <a:buAutoNum type="arabicPeriod"/>
            </a:pPr>
            <a:r>
              <a:rPr lang="en-JO" dirty="0">
                <a:solidFill>
                  <a:srgbClr val="FF0000"/>
                </a:solidFill>
              </a:rPr>
              <a:t>Favus</a:t>
            </a:r>
          </a:p>
        </p:txBody>
      </p:sp>
    </p:spTree>
    <p:extLst>
      <p:ext uri="{BB962C8B-B14F-4D97-AF65-F5344CB8AC3E}">
        <p14:creationId xmlns:p14="http://schemas.microsoft.com/office/powerpoint/2010/main" val="17741817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3864" y="1482231"/>
            <a:ext cx="3066415" cy="258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skin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patch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macule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50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scale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91639"/>
            <a:ext cx="580034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Q</a:t>
            </a:r>
            <a:r>
              <a:rPr sz="4400" b="0" dirty="0">
                <a:latin typeface="Calibri Light"/>
                <a:cs typeface="Calibri Light"/>
              </a:rPr>
              <a:t>20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05051"/>
            <a:ext cx="1826260" cy="10566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Organism: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Go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rh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608832"/>
            <a:ext cx="4306824" cy="2837688"/>
          </a:xfrm>
          <a:prstGeom prst="rect">
            <a:avLst/>
          </a:prstGeom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4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</a:t>
            </a:r>
            <a:r>
              <a:rPr dirty="0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9782175" cy="207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27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year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asymptomatic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rash;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investigation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biopsy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VDRL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5"/>
              </a:spcBef>
              <a:buAutoNum type="arabicPlain" startAt="2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culture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5704" y="2383535"/>
            <a:ext cx="4172711" cy="3544824"/>
          </a:xfrm>
          <a:prstGeom prst="rect">
            <a:avLst/>
          </a:prstGeom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3415" y="2045131"/>
            <a:ext cx="4265295" cy="1928495"/>
          </a:xfrm>
          <a:prstGeom prst="rect">
            <a:avLst/>
          </a:prstGeom>
        </p:spPr>
        <p:txBody>
          <a:bodyPr vert="horz" wrap="square" lIns="0" tIns="457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0"/>
              </a:spcBef>
            </a:pPr>
            <a:r>
              <a:rPr sz="6000" spc="-30" dirty="0"/>
              <a:t>Group</a:t>
            </a:r>
            <a:r>
              <a:rPr sz="6000" spc="-45" dirty="0"/>
              <a:t> </a:t>
            </a:r>
            <a:r>
              <a:rPr sz="6000" dirty="0"/>
              <a:t>5</a:t>
            </a:r>
            <a:r>
              <a:rPr sz="6000" spc="-20" dirty="0"/>
              <a:t> </a:t>
            </a:r>
            <a:r>
              <a:rPr sz="6000" dirty="0"/>
              <a:t>(a+b)</a:t>
            </a:r>
            <a:endParaRPr sz="6000"/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2400" b="0" spc="-5" dirty="0">
                <a:latin typeface="Calibri"/>
                <a:cs typeface="Calibri"/>
              </a:rPr>
              <a:t>Prepared</a:t>
            </a:r>
            <a:r>
              <a:rPr sz="2400" b="0" spc="-6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by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: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zain</a:t>
            </a:r>
            <a:r>
              <a:rPr sz="2400" b="0" spc="-1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nawafleh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855" y="2566416"/>
            <a:ext cx="5471159" cy="4053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8726" y="716102"/>
            <a:ext cx="2872105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Hydroquinone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Bleaching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Laser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91" y="716102"/>
            <a:ext cx="2562225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vitiligo</a:t>
            </a:r>
            <a:endParaRPr sz="24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erythrasma</a:t>
            </a:r>
            <a:endParaRPr sz="24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versicolor</a:t>
            </a:r>
            <a:endParaRPr sz="24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Pitted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keratolytic</a:t>
            </a:r>
            <a:endParaRPr sz="2400">
              <a:latin typeface="Times New Roman"/>
              <a:cs typeface="Times New Roman"/>
            </a:endParaRPr>
          </a:p>
          <a:p>
            <a:pPr marL="470534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20" dirty="0">
                <a:latin typeface="Times New Roman"/>
                <a:cs typeface="Times New Roman"/>
              </a:rPr>
              <a:t>Tinea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285" y="2743200"/>
            <a:ext cx="5181970" cy="3980688"/>
          </a:xfrm>
          <a:prstGeom prst="rect">
            <a:avLst/>
          </a:prstGeom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716102"/>
            <a:ext cx="27400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Tenia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manum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Dyshitotic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eczema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7335" y="2743200"/>
            <a:ext cx="4094286" cy="3742944"/>
          </a:xfrm>
          <a:prstGeom prst="rect">
            <a:avLst/>
          </a:prstGeom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716102"/>
            <a:ext cx="13881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nits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lice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mph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590800"/>
            <a:ext cx="514807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561543"/>
            <a:ext cx="8959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5" dirty="0">
                <a:latin typeface="Calibri Light"/>
                <a:cs typeface="Calibri Light"/>
              </a:rPr>
              <a:t>D</a:t>
            </a:r>
            <a:r>
              <a:rPr sz="4400" b="0" spc="-10" dirty="0">
                <a:latin typeface="Calibri Light"/>
                <a:cs typeface="Calibri Light"/>
              </a:rPr>
              <a:t>X?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4157" y="638632"/>
            <a:ext cx="53111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dermatitis</a:t>
            </a:r>
            <a:r>
              <a:rPr sz="4000" b="0" spc="-6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herpetiformis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216" y="1700783"/>
            <a:ext cx="7781544" cy="4370832"/>
          </a:xfrm>
          <a:prstGeom prst="rect">
            <a:avLst/>
          </a:prstGeom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0" y="3429000"/>
            <a:ext cx="5010912" cy="32522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7098" y="789254"/>
            <a:ext cx="346582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Acute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contact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Atopic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Seborrheic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Ichthyosis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854" y="2488945"/>
            <a:ext cx="740346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dirty="0"/>
              <a:t>Dermatology</a:t>
            </a:r>
            <a:r>
              <a:rPr sz="6000" spc="-220" dirty="0"/>
              <a:t> </a:t>
            </a:r>
            <a:r>
              <a:rPr sz="6000" spc="10" dirty="0"/>
              <a:t>Mini-OSCE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779009" y="3500818"/>
            <a:ext cx="2642235" cy="170433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400" spc="-15" dirty="0">
                <a:latin typeface="Calibri"/>
                <a:cs typeface="Calibri"/>
              </a:rPr>
              <a:t>12/2/2023</a:t>
            </a:r>
            <a:endParaRPr sz="2400">
              <a:latin typeface="Calibri"/>
              <a:cs typeface="Calibri"/>
            </a:endParaRPr>
          </a:p>
          <a:p>
            <a:pPr marR="2540" algn="ctr">
              <a:lnSpc>
                <a:spcPct val="10000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Group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(A+B)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30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Minutes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Osama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Al-Lahham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40" y="3197351"/>
            <a:ext cx="5376671" cy="3401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0173" y="1509140"/>
            <a:ext cx="3867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Times New Roman"/>
                <a:cs typeface="Times New Roman"/>
              </a:rPr>
              <a:t>Treatment</a:t>
            </a:r>
            <a:r>
              <a:rPr sz="2400" b="0" spc="-4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0" spc="-10" dirty="0">
                <a:latin typeface="Times New Roman"/>
                <a:cs typeface="Times New Roman"/>
              </a:rPr>
              <a:t>Systemic</a:t>
            </a:r>
            <a:r>
              <a:rPr sz="2400" b="0" spc="1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and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topical</a:t>
            </a:r>
            <a:r>
              <a:rPr sz="2400" b="0" spc="-1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antifungal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945" y="186054"/>
            <a:ext cx="766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is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smear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945" y="4337872"/>
            <a:ext cx="225044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Leishmaniasis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Gonorrhea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Syphilis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Erythrasma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42265" algn="l"/>
                <a:tab pos="1762125" algn="l"/>
              </a:tabLst>
            </a:pPr>
            <a:r>
              <a:rPr sz="2400" spc="-5" dirty="0">
                <a:latin typeface="Times New Roman"/>
                <a:cs typeface="Times New Roman"/>
              </a:rPr>
              <a:t>Chancroid	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81455"/>
            <a:ext cx="5041392" cy="31668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526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:(the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since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279273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9090" indent="-326390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39090" algn="l"/>
              </a:tabLst>
            </a:pPr>
            <a:r>
              <a:rPr sz="2400" spc="-20" dirty="0">
                <a:latin typeface="Times New Roman"/>
                <a:cs typeface="Times New Roman"/>
              </a:rPr>
              <a:t>Vitilligo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Nevus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anaemicua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74675">
              <a:lnSpc>
                <a:spcPct val="125099"/>
              </a:lnSpc>
              <a:buAutoNum type="arabicPlain"/>
              <a:tabLst>
                <a:tab pos="342265" algn="l"/>
                <a:tab pos="1578610" algn="l"/>
              </a:tabLst>
            </a:pPr>
            <a:r>
              <a:rPr sz="2400" spc="-10" dirty="0">
                <a:latin typeface="Times New Roman"/>
                <a:cs typeface="Times New Roman"/>
              </a:rPr>
              <a:t>Pityriasis </a:t>
            </a:r>
            <a:r>
              <a:rPr sz="2400" spc="-5" dirty="0">
                <a:latin typeface="Times New Roman"/>
                <a:cs typeface="Times New Roman"/>
              </a:rPr>
              <a:t>alba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 </a:t>
            </a:r>
            <a:r>
              <a:rPr sz="2400" spc="-5" dirty="0">
                <a:latin typeface="Times New Roman"/>
                <a:cs typeface="Times New Roman"/>
              </a:rPr>
              <a:t>Psoriasis	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Neurofibromatosis</a:t>
            </a:r>
            <a:r>
              <a:rPr sz="2400" dirty="0">
                <a:latin typeface="Times New Roman"/>
                <a:cs typeface="Times New Roman"/>
              </a:rPr>
              <a:t> 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3370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DX:</a:t>
            </a:r>
            <a:r>
              <a:rPr spc="-20" dirty="0"/>
              <a:t> </a:t>
            </a:r>
            <a:r>
              <a:rPr spc="-15" dirty="0"/>
              <a:t>tinea</a:t>
            </a:r>
            <a:r>
              <a:rPr spc="55" dirty="0"/>
              <a:t> </a:t>
            </a:r>
            <a:r>
              <a:rPr spc="-30" dirty="0"/>
              <a:t>versicolor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1627631"/>
            <a:ext cx="6050279" cy="4407408"/>
          </a:xfrm>
          <a:prstGeom prst="rect">
            <a:avLst/>
          </a:prstGeom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54152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Dx</a:t>
            </a:r>
            <a:r>
              <a:rPr dirty="0"/>
              <a:t> </a:t>
            </a:r>
            <a:r>
              <a:rPr spc="-5" dirty="0"/>
              <a:t>:</a:t>
            </a:r>
            <a:r>
              <a:rPr spc="-15" dirty="0"/>
              <a:t> </a:t>
            </a:r>
            <a:r>
              <a:rPr spc="-30" dirty="0"/>
              <a:t>eczema</a:t>
            </a:r>
            <a:r>
              <a:rPr dirty="0"/>
              <a:t> </a:t>
            </a:r>
            <a:r>
              <a:rPr spc="-15" dirty="0"/>
              <a:t>herpeticum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59" y="1917192"/>
            <a:ext cx="5699760" cy="3989832"/>
          </a:xfrm>
          <a:prstGeom prst="rect">
            <a:avLst/>
          </a:prstGeom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945" y="249123"/>
            <a:ext cx="7374255" cy="11887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30"/>
              </a:spcBef>
            </a:pPr>
            <a:r>
              <a:rPr sz="4000" spc="5" dirty="0"/>
              <a:t>Dx</a:t>
            </a:r>
            <a:r>
              <a:rPr sz="4000" spc="-35" dirty="0"/>
              <a:t> </a:t>
            </a:r>
            <a:r>
              <a:rPr sz="4000" dirty="0"/>
              <a:t>:dermatitis</a:t>
            </a:r>
            <a:r>
              <a:rPr sz="4000" spc="-95" dirty="0"/>
              <a:t> </a:t>
            </a:r>
            <a:r>
              <a:rPr sz="4000" spc="-5" dirty="0"/>
              <a:t>herpetiformis</a:t>
            </a:r>
            <a:r>
              <a:rPr sz="4000" spc="-95" dirty="0"/>
              <a:t> </a:t>
            </a:r>
            <a:r>
              <a:rPr sz="4000" spc="-10" dirty="0"/>
              <a:t>(severe </a:t>
            </a:r>
            <a:r>
              <a:rPr sz="4000" spc="-890" dirty="0"/>
              <a:t> </a:t>
            </a:r>
            <a:r>
              <a:rPr sz="4000" spc="-5" dirty="0"/>
              <a:t>itching)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5535" y="1700782"/>
            <a:ext cx="5925312" cy="5090160"/>
          </a:xfrm>
          <a:prstGeom prst="rect">
            <a:avLst/>
          </a:prstGeom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206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Syphilis</a:t>
            </a:r>
            <a:r>
              <a:rPr spc="70" dirty="0"/>
              <a:t> </a:t>
            </a:r>
            <a:r>
              <a:rPr spc="-20" dirty="0"/>
              <a:t>Congenital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311" y="1557527"/>
            <a:ext cx="7595616" cy="5300469"/>
          </a:xfrm>
          <a:prstGeom prst="rect">
            <a:avLst/>
          </a:prstGeom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32378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Scalp</a:t>
            </a:r>
            <a:r>
              <a:rPr spc="-40" dirty="0"/>
              <a:t> </a:t>
            </a:r>
            <a:r>
              <a:rPr spc="-10" dirty="0"/>
              <a:t>psoriasis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1627632"/>
            <a:ext cx="6803135" cy="5020056"/>
          </a:xfrm>
          <a:prstGeom prst="rect">
            <a:avLst/>
          </a:prstGeom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451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cholinergic</a:t>
            </a:r>
            <a:r>
              <a:rPr spc="65" dirty="0"/>
              <a:t> </a:t>
            </a:r>
            <a:r>
              <a:rPr spc="-15" dirty="0"/>
              <a:t>urticaria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9" y="1773935"/>
            <a:ext cx="6458712" cy="4062984"/>
          </a:xfrm>
          <a:prstGeom prst="rect">
            <a:avLst/>
          </a:prstGeom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9" y="896111"/>
            <a:ext cx="8424671" cy="53461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465" y="81851"/>
            <a:ext cx="10598785" cy="65684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600" b="1" spc="10" dirty="0">
                <a:latin typeface="Calibri"/>
                <a:cs typeface="Calibri"/>
              </a:rPr>
              <a:t>Q: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Define</a:t>
            </a:r>
            <a:r>
              <a:rPr sz="2600" b="1" spc="-120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The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following:</a:t>
            </a:r>
            <a:endParaRPr sz="2600">
              <a:latin typeface="Calibri"/>
              <a:cs typeface="Calibri"/>
            </a:endParaRPr>
          </a:p>
          <a:p>
            <a:pPr marL="536575" indent="-52451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600" b="1" spc="20" dirty="0">
                <a:latin typeface="Calibri"/>
                <a:cs typeface="Calibri"/>
              </a:rPr>
              <a:t>Bullae</a:t>
            </a:r>
            <a:r>
              <a:rPr sz="2600" spc="20" dirty="0">
                <a:latin typeface="Calibri"/>
                <a:cs typeface="Calibri"/>
              </a:rPr>
              <a:t>: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large</a:t>
            </a:r>
            <a:r>
              <a:rPr sz="26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fluid-containing</a:t>
            </a:r>
            <a:r>
              <a:rPr sz="2600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blister,</a:t>
            </a:r>
            <a:r>
              <a:rPr sz="26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more</a:t>
            </a:r>
            <a:r>
              <a:rPr sz="26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than</a:t>
            </a:r>
            <a:r>
              <a:rPr sz="26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6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6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diameter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9400"/>
              </a:lnSpc>
              <a:spcBef>
                <a:spcPts val="980"/>
              </a:spcBef>
              <a:buFont typeface="Arial"/>
              <a:buChar char="•"/>
              <a:tabLst>
                <a:tab pos="536575" algn="l"/>
                <a:tab pos="537210" algn="l"/>
                <a:tab pos="1718310" algn="l"/>
              </a:tabLst>
            </a:pPr>
            <a:r>
              <a:rPr dirty="0"/>
              <a:t>	</a:t>
            </a:r>
            <a:r>
              <a:rPr sz="2600" b="1" spc="20" dirty="0">
                <a:latin typeface="Calibri"/>
                <a:cs typeface="Calibri"/>
              </a:rPr>
              <a:t>Plaque</a:t>
            </a:r>
            <a:r>
              <a:rPr sz="2600" spc="20" dirty="0">
                <a:latin typeface="Calibri"/>
                <a:cs typeface="Calibri"/>
              </a:rPr>
              <a:t>:	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6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circumscribed,</a:t>
            </a:r>
            <a:r>
              <a:rPr sz="2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superficial,</a:t>
            </a:r>
            <a:r>
              <a:rPr sz="2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elevated</a:t>
            </a:r>
            <a:r>
              <a:rPr sz="26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plateau</a:t>
            </a:r>
            <a:r>
              <a:rPr sz="26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area</a:t>
            </a:r>
            <a:r>
              <a:rPr sz="26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1.0–2.0</a:t>
            </a:r>
            <a:r>
              <a:rPr sz="2600" spc="-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sz="2600" spc="-5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diameter</a:t>
            </a:r>
            <a:endParaRPr sz="2600">
              <a:latin typeface="Calibri"/>
              <a:cs typeface="Calibri"/>
            </a:endParaRPr>
          </a:p>
          <a:p>
            <a:pPr marL="536575" indent="-52451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600" b="1" spc="15" dirty="0">
                <a:latin typeface="Calibri"/>
                <a:cs typeface="Calibri"/>
              </a:rPr>
              <a:t>No</a:t>
            </a:r>
            <a:r>
              <a:rPr sz="2600" b="1" spc="30" dirty="0">
                <a:latin typeface="Calibri"/>
                <a:cs typeface="Calibri"/>
              </a:rPr>
              <a:t>d</a:t>
            </a:r>
            <a:r>
              <a:rPr sz="2600" b="1" spc="25" dirty="0">
                <a:latin typeface="Calibri"/>
                <a:cs typeface="Calibri"/>
              </a:rPr>
              <a:t>u</a:t>
            </a:r>
            <a:r>
              <a:rPr sz="2600" b="1" spc="35" dirty="0">
                <a:latin typeface="Calibri"/>
                <a:cs typeface="Calibri"/>
              </a:rPr>
              <a:t>le</a:t>
            </a:r>
            <a:r>
              <a:rPr sz="2600" b="1" spc="5" dirty="0">
                <a:latin typeface="Calibri"/>
                <a:cs typeface="Calibri"/>
              </a:rPr>
              <a:t>:</a:t>
            </a:r>
            <a:r>
              <a:rPr sz="2600" b="1" spc="-185" dirty="0"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6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6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600" spc="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600" spc="-2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6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5" dirty="0">
                <a:latin typeface="Calibri"/>
                <a:cs typeface="Calibri"/>
              </a:rPr>
              <a:t>Q: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spc="-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.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50" dirty="0">
                <a:latin typeface="Calibri"/>
                <a:cs typeface="Calibri"/>
              </a:rPr>
              <a:t>M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5" dirty="0">
                <a:latin typeface="Calibri"/>
                <a:cs typeface="Calibri"/>
              </a:rPr>
              <a:t>o</a:t>
            </a:r>
            <a:r>
              <a:rPr sz="2600" b="1" spc="10" dirty="0">
                <a:latin typeface="Calibri"/>
                <a:cs typeface="Calibri"/>
              </a:rPr>
              <a:t>n</a:t>
            </a:r>
            <a:r>
              <a:rPr sz="2600" b="1" spc="-204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3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D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-30" dirty="0">
                <a:latin typeface="Calibri"/>
                <a:cs typeface="Calibri"/>
              </a:rPr>
              <a:t>r</a:t>
            </a:r>
            <a:r>
              <a:rPr sz="2600" b="1" spc="-20" dirty="0">
                <a:latin typeface="Calibri"/>
                <a:cs typeface="Calibri"/>
              </a:rPr>
              <a:t>m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15" dirty="0">
                <a:latin typeface="Calibri"/>
                <a:cs typeface="Calibri"/>
              </a:rPr>
              <a:t>o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1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f</a:t>
            </a:r>
            <a:r>
              <a:rPr sz="2600" b="1" spc="-85" dirty="0">
                <a:latin typeface="Calibri"/>
                <a:cs typeface="Calibri"/>
              </a:rPr>
              <a:t>f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30" dirty="0">
                <a:latin typeface="Calibri"/>
                <a:cs typeface="Calibri"/>
              </a:rPr>
              <a:t>c</a:t>
            </a:r>
            <a:r>
              <a:rPr sz="2600" b="1" spc="5" dirty="0">
                <a:latin typeface="Calibri"/>
                <a:cs typeface="Calibri"/>
              </a:rPr>
              <a:t>t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20" dirty="0">
                <a:latin typeface="Calibri"/>
                <a:cs typeface="Calibri"/>
              </a:rPr>
              <a:t>h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536575" indent="-524510">
              <a:lnSpc>
                <a:spcPct val="100000"/>
              </a:lnSpc>
              <a:spcBef>
                <a:spcPts val="409"/>
              </a:spcBef>
              <a:buClr>
                <a:srgbClr val="000000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Tinea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AF50"/>
                </a:solidFill>
                <a:latin typeface="Calibri"/>
                <a:cs typeface="Calibri"/>
              </a:rPr>
              <a:t>Pedis</a:t>
            </a:r>
            <a:endParaRPr sz="2600">
              <a:latin typeface="Calibri"/>
              <a:cs typeface="Calibri"/>
            </a:endParaRPr>
          </a:p>
          <a:p>
            <a:pPr marL="612775" indent="-60071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12775" algn="l"/>
                <a:tab pos="613410" algn="l"/>
              </a:tabLst>
            </a:pP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Erythrasma</a:t>
            </a:r>
            <a:endParaRPr sz="2600">
              <a:latin typeface="Calibri"/>
              <a:cs typeface="Calibri"/>
            </a:endParaRPr>
          </a:p>
          <a:p>
            <a:pPr marL="612775" indent="-60071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612775" algn="l"/>
                <a:tab pos="613410" algn="l"/>
              </a:tabLst>
            </a:pPr>
            <a:r>
              <a:rPr sz="2600" spc="5" dirty="0">
                <a:solidFill>
                  <a:srgbClr val="00AF50"/>
                </a:solidFill>
                <a:latin typeface="Calibri"/>
                <a:cs typeface="Calibri"/>
              </a:rPr>
              <a:t>Pitted</a:t>
            </a:r>
            <a:r>
              <a:rPr sz="26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Keratolysis</a:t>
            </a:r>
            <a:endParaRPr sz="2600">
              <a:latin typeface="Calibri"/>
              <a:cs typeface="Calibri"/>
            </a:endParaRPr>
          </a:p>
          <a:p>
            <a:pPr marL="612775" indent="-60071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12775" algn="l"/>
                <a:tab pos="613410" algn="l"/>
              </a:tabLst>
            </a:pPr>
            <a:r>
              <a:rPr sz="2600" spc="-10" dirty="0">
                <a:solidFill>
                  <a:srgbClr val="00AF50"/>
                </a:solidFill>
                <a:latin typeface="Calibri"/>
                <a:cs typeface="Calibri"/>
              </a:rPr>
              <a:t>Pseudomonas</a:t>
            </a:r>
            <a:endParaRPr sz="2600">
              <a:latin typeface="Calibri"/>
              <a:cs typeface="Calibri"/>
            </a:endParaRPr>
          </a:p>
          <a:p>
            <a:pPr marL="612775" indent="-60071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612775" algn="l"/>
                <a:tab pos="613410" algn="l"/>
              </a:tabLst>
            </a:pP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Eczema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spc="35" dirty="0">
                <a:latin typeface="Calibri"/>
                <a:cs typeface="Calibri"/>
              </a:rPr>
              <a:t>B</a:t>
            </a:r>
            <a:r>
              <a:rPr sz="2600" b="1" spc="5" dirty="0">
                <a:latin typeface="Calibri"/>
                <a:cs typeface="Calibri"/>
              </a:rPr>
              <a:t>.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50" dirty="0">
                <a:latin typeface="Calibri"/>
                <a:cs typeface="Calibri"/>
              </a:rPr>
              <a:t>M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5" dirty="0">
                <a:latin typeface="Calibri"/>
                <a:cs typeface="Calibri"/>
              </a:rPr>
              <a:t>o</a:t>
            </a:r>
            <a:r>
              <a:rPr sz="2600" b="1" spc="10" dirty="0">
                <a:latin typeface="Calibri"/>
                <a:cs typeface="Calibri"/>
              </a:rPr>
              <a:t>n</a:t>
            </a:r>
            <a:r>
              <a:rPr sz="2600" b="1" spc="-204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2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b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20" dirty="0">
                <a:latin typeface="Calibri"/>
                <a:cs typeface="Calibri"/>
              </a:rPr>
              <a:t>d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20" dirty="0">
                <a:latin typeface="Calibri"/>
                <a:cs typeface="Calibri"/>
              </a:rPr>
              <a:t>d</a:t>
            </a:r>
            <a:r>
              <a:rPr sz="2600" b="1" spc="10" dirty="0">
                <a:latin typeface="Calibri"/>
                <a:cs typeface="Calibri"/>
              </a:rPr>
              <a:t>e</a:t>
            </a:r>
            <a:r>
              <a:rPr sz="2600" b="1" spc="-19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35" dirty="0">
                <a:latin typeface="Calibri"/>
                <a:cs typeface="Calibri"/>
              </a:rPr>
              <a:t>e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10" dirty="0">
                <a:latin typeface="Calibri"/>
                <a:cs typeface="Calibri"/>
              </a:rPr>
              <a:t>t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140" dirty="0">
                <a:latin typeface="Calibri"/>
                <a:cs typeface="Calibri"/>
              </a:rPr>
              <a:t> </a:t>
            </a:r>
            <a:r>
              <a:rPr sz="2600" b="1" spc="-80" dirty="0">
                <a:latin typeface="Calibri"/>
                <a:cs typeface="Calibri"/>
              </a:rPr>
              <a:t>f</a:t>
            </a:r>
            <a:r>
              <a:rPr sz="2600" b="1" spc="15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r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20" dirty="0">
                <a:latin typeface="Calibri"/>
                <a:cs typeface="Calibri"/>
              </a:rPr>
              <a:t>d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-15" dirty="0">
                <a:latin typeface="Calibri"/>
                <a:cs typeface="Calibri"/>
              </a:rPr>
              <a:t>a</a:t>
            </a:r>
            <a:r>
              <a:rPr sz="2600" b="1" spc="35" dirty="0">
                <a:latin typeface="Calibri"/>
                <a:cs typeface="Calibri"/>
              </a:rPr>
              <a:t>g</a:t>
            </a:r>
            <a:r>
              <a:rPr sz="2600" b="1" spc="20" dirty="0">
                <a:latin typeface="Calibri"/>
                <a:cs typeface="Calibri"/>
              </a:rPr>
              <a:t>n</a:t>
            </a:r>
            <a:r>
              <a:rPr sz="2600" b="1" spc="15" dirty="0">
                <a:latin typeface="Calibri"/>
                <a:cs typeface="Calibri"/>
              </a:rPr>
              <a:t>o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30" dirty="0">
                <a:latin typeface="Calibri"/>
                <a:cs typeface="Calibri"/>
              </a:rPr>
              <a:t>i</a:t>
            </a:r>
            <a:r>
              <a:rPr sz="2600" b="1" spc="10" dirty="0">
                <a:latin typeface="Calibri"/>
                <a:cs typeface="Calibri"/>
              </a:rPr>
              <a:t>s</a:t>
            </a:r>
            <a:r>
              <a:rPr sz="2600" b="1" spc="-21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330"/>
              </a:spcBef>
            </a:pPr>
            <a:r>
              <a:rPr sz="2600" spc="-30" dirty="0">
                <a:solidFill>
                  <a:srgbClr val="00AF50"/>
                </a:solidFill>
                <a:latin typeface="Calibri"/>
                <a:cs typeface="Calibri"/>
              </a:rPr>
              <a:t>KOH,</a:t>
            </a:r>
            <a:r>
              <a:rPr sz="26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AF50"/>
                </a:solidFill>
                <a:latin typeface="Calibri"/>
                <a:cs typeface="Calibri"/>
              </a:rPr>
              <a:t>Woods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Calibri"/>
                <a:cs typeface="Calibri"/>
              </a:rPr>
              <a:t>light</a:t>
            </a:r>
            <a:r>
              <a:rPr sz="26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00AF50"/>
                </a:solidFill>
                <a:latin typeface="Calibri"/>
                <a:cs typeface="Calibri"/>
              </a:rPr>
              <a:t>test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81734" y="2771613"/>
            <a:ext cx="4305935" cy="3791585"/>
            <a:chOff x="7581734" y="2771613"/>
            <a:chExt cx="4305935" cy="3791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1734" y="2771613"/>
              <a:ext cx="4305629" cy="37913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3349" y="2943224"/>
              <a:ext cx="3781425" cy="3267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31286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Skin</a:t>
            </a:r>
            <a:r>
              <a:rPr spc="-30" dirty="0"/>
              <a:t> </a:t>
            </a:r>
            <a:r>
              <a:rPr spc="-10" dirty="0"/>
              <a:t>prick</a:t>
            </a:r>
            <a:r>
              <a:rPr spc="10" dirty="0"/>
              <a:t> </a:t>
            </a:r>
            <a:r>
              <a:rPr spc="-35" dirty="0"/>
              <a:t>test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79" y="1773935"/>
            <a:ext cx="6397752" cy="4285488"/>
          </a:xfrm>
          <a:prstGeom prst="rect">
            <a:avLst/>
          </a:prstGeom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420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Dx :</a:t>
            </a:r>
            <a:r>
              <a:rPr spc="-15" dirty="0"/>
              <a:t> tinea</a:t>
            </a:r>
            <a:r>
              <a:rPr spc="20" dirty="0"/>
              <a:t> </a:t>
            </a:r>
            <a:r>
              <a:rPr spc="-30" dirty="0"/>
              <a:t>versicolor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1700783"/>
            <a:ext cx="8171688" cy="4977384"/>
          </a:xfrm>
          <a:prstGeom prst="rect">
            <a:avLst/>
          </a:prstGeom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7103745" cy="13023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670"/>
              </a:spcBef>
            </a:pPr>
            <a:r>
              <a:rPr spc="-10" dirty="0"/>
              <a:t>Which</a:t>
            </a:r>
            <a:r>
              <a:rPr spc="40" dirty="0"/>
              <a:t> </a:t>
            </a:r>
            <a:r>
              <a:rPr spc="-10" dirty="0"/>
              <a:t>drug</a:t>
            </a:r>
            <a:r>
              <a:rPr spc="5" dirty="0"/>
              <a:t> </a:t>
            </a:r>
            <a:r>
              <a:rPr spc="-5" dirty="0"/>
              <a:t>is </a:t>
            </a:r>
            <a:r>
              <a:rPr spc="-30" dirty="0"/>
              <a:t>contraindicated</a:t>
            </a:r>
            <a:r>
              <a:rPr spc="105" dirty="0"/>
              <a:t> </a:t>
            </a:r>
            <a:r>
              <a:rPr spc="-5" dirty="0"/>
              <a:t>? </a:t>
            </a:r>
            <a:r>
              <a:rPr spc="-980" dirty="0"/>
              <a:t> </a:t>
            </a:r>
            <a:r>
              <a:rPr spc="-35" dirty="0"/>
              <a:t>Steroid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2047" y="21336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1954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Dx</a:t>
            </a:r>
            <a:r>
              <a:rPr dirty="0"/>
              <a:t> </a:t>
            </a:r>
            <a:r>
              <a:rPr spc="-5" dirty="0"/>
              <a:t>:</a:t>
            </a:r>
            <a:r>
              <a:rPr spc="-15" dirty="0"/>
              <a:t> lupus</a:t>
            </a:r>
            <a:r>
              <a:rPr spc="25" dirty="0"/>
              <a:t> </a:t>
            </a:r>
            <a:r>
              <a:rPr spc="-15" dirty="0"/>
              <a:t>alopecia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1688592"/>
            <a:ext cx="7955280" cy="4468368"/>
          </a:xfrm>
          <a:prstGeom prst="rect">
            <a:avLst/>
          </a:prstGeom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6679" rIns="0" bIns="0" rtlCol="0">
            <a:spAutoFit/>
          </a:bodyPr>
          <a:lstStyle/>
          <a:p>
            <a:pPr marL="3259454" marR="5080" indent="-1908810">
              <a:lnSpc>
                <a:spcPts val="6480"/>
              </a:lnSpc>
              <a:spcBef>
                <a:spcPts val="915"/>
              </a:spcBef>
            </a:pPr>
            <a:r>
              <a:rPr sz="6000" b="0" dirty="0">
                <a:latin typeface="Calibri Light"/>
                <a:cs typeface="Calibri Light"/>
              </a:rPr>
              <a:t>Derma</a:t>
            </a:r>
            <a:r>
              <a:rPr sz="6000" b="0" spc="-60" dirty="0">
                <a:latin typeface="Calibri Light"/>
                <a:cs typeface="Calibri Light"/>
              </a:rPr>
              <a:t> </a:t>
            </a:r>
            <a:r>
              <a:rPr sz="6000" b="0" spc="-5" dirty="0">
                <a:latin typeface="Calibri Light"/>
                <a:cs typeface="Calibri Light"/>
              </a:rPr>
              <a:t>mini-</a:t>
            </a:r>
            <a:r>
              <a:rPr sz="6000" b="0" spc="-15" dirty="0">
                <a:latin typeface="Calibri Light"/>
                <a:cs typeface="Calibri Light"/>
              </a:rPr>
              <a:t> </a:t>
            </a:r>
            <a:r>
              <a:rPr sz="6000" b="0" spc="-10" dirty="0">
                <a:latin typeface="Calibri Light"/>
                <a:cs typeface="Calibri Light"/>
              </a:rPr>
              <a:t>osce </a:t>
            </a:r>
            <a:r>
              <a:rPr sz="6000" b="0" spc="-1340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MCQ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0765" y="3494162"/>
            <a:ext cx="3488690" cy="9334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790"/>
              </a:spcBef>
            </a:pPr>
            <a:r>
              <a:rPr sz="2400" spc="-10" dirty="0">
                <a:latin typeface="Calibri"/>
                <a:cs typeface="Calibri"/>
              </a:rPr>
              <a:t>Group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(C+D)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Calibri"/>
                <a:cs typeface="Calibri"/>
              </a:rPr>
              <a:t>Done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Abdelrahman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Nour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855" y="2566416"/>
            <a:ext cx="5471159" cy="4053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8726" y="1448561"/>
            <a:ext cx="24485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Sun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Hydroquinone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Bleaching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Laser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7047" y="0"/>
            <a:ext cx="1275715" cy="1080770"/>
            <a:chOff x="1527047" y="0"/>
            <a:chExt cx="1275715" cy="1080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047" y="0"/>
              <a:ext cx="1016304" cy="10803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67" y="0"/>
              <a:ext cx="924902" cy="10803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3039110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Q1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743199"/>
            <a:ext cx="4556759" cy="34442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475932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Q2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Bilateral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symmetrical</a:t>
            </a:r>
            <a:r>
              <a:rPr sz="24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8726" y="1448561"/>
            <a:ext cx="26060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posriasis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Discoid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eczema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Atopic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Tinea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1448561"/>
            <a:ext cx="15481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syphilis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726" y="4009466"/>
            <a:ext cx="3325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*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Proximal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onychomycosis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7047" y="0"/>
            <a:ext cx="1275715" cy="1080770"/>
            <a:chOff x="1527047" y="0"/>
            <a:chExt cx="1275715" cy="10807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7047" y="0"/>
              <a:ext cx="1016304" cy="10803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7" y="0"/>
              <a:ext cx="924902" cy="10803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610044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Q3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should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ruled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 case: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0" y="2209800"/>
            <a:ext cx="4584192" cy="3249168"/>
          </a:xfrm>
          <a:prstGeom prst="rect">
            <a:avLst/>
          </a:prstGeom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9709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Q4</a:t>
            </a:r>
            <a:endParaRPr sz="4000">
              <a:latin typeface="Calibri"/>
              <a:cs typeface="Calibri"/>
            </a:endParaRPr>
          </a:p>
          <a:p>
            <a:pPr marL="178435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2726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pedis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Psuedumonas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Warts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991" y="1981200"/>
            <a:ext cx="4980432" cy="4431406"/>
          </a:xfrm>
          <a:prstGeom prst="rect">
            <a:avLst/>
          </a:prstGeom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280860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Q5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devise: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0339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koh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Woods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Patch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Brick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8275" y="1676400"/>
            <a:ext cx="5267325" cy="49347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55" y="70103"/>
            <a:ext cx="8883015" cy="41275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b="1" spc="20" dirty="0">
                <a:latin typeface="Calibri"/>
                <a:cs typeface="Calibri"/>
              </a:rPr>
              <a:t>Q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: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organisms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causing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these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diseases:</a:t>
            </a:r>
            <a:endParaRPr sz="2750">
              <a:latin typeface="Calibri"/>
              <a:cs typeface="Calibri"/>
            </a:endParaRPr>
          </a:p>
          <a:p>
            <a:pPr marL="803910" indent="-79121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803275" algn="l"/>
                <a:tab pos="803910" algn="l"/>
              </a:tabLst>
            </a:pPr>
            <a:r>
              <a:rPr sz="2750" b="1" spc="20" dirty="0">
                <a:latin typeface="Calibri"/>
                <a:cs typeface="Calibri"/>
              </a:rPr>
              <a:t>Condyloma </a:t>
            </a:r>
            <a:r>
              <a:rPr sz="2750" b="1" dirty="0">
                <a:latin typeface="Calibri"/>
                <a:cs typeface="Calibri"/>
              </a:rPr>
              <a:t>Acuminata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HPV</a:t>
            </a:r>
            <a:endParaRPr sz="2750">
              <a:latin typeface="Calibri"/>
              <a:cs typeface="Calibri"/>
            </a:endParaRPr>
          </a:p>
          <a:p>
            <a:pPr marL="803910" indent="-79121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803275" algn="l"/>
                <a:tab pos="803910" algn="l"/>
              </a:tabLst>
            </a:pPr>
            <a:r>
              <a:rPr sz="2750" b="1" dirty="0">
                <a:latin typeface="Calibri"/>
                <a:cs typeface="Calibri"/>
              </a:rPr>
              <a:t>Syphilis</a:t>
            </a:r>
            <a:r>
              <a:rPr sz="2750" dirty="0">
                <a:latin typeface="Calibri"/>
                <a:cs typeface="Calibri"/>
              </a:rPr>
              <a:t>: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Trepanoma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Pallidum</a:t>
            </a:r>
            <a:endParaRPr sz="2750">
              <a:latin typeface="Calibri"/>
              <a:cs typeface="Calibri"/>
            </a:endParaRPr>
          </a:p>
          <a:p>
            <a:pPr marL="803910" indent="-79121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803275" algn="l"/>
                <a:tab pos="803910" algn="l"/>
              </a:tabLst>
            </a:pPr>
            <a:r>
              <a:rPr sz="2750" b="1" spc="10" dirty="0">
                <a:latin typeface="Calibri"/>
                <a:cs typeface="Calibri"/>
              </a:rPr>
              <a:t>Orf</a:t>
            </a:r>
            <a:r>
              <a:rPr sz="2750" spc="10" dirty="0">
                <a:latin typeface="Calibri"/>
                <a:cs typeface="Calibri"/>
              </a:rPr>
              <a:t>: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Parapox</a:t>
            </a:r>
            <a:r>
              <a:rPr sz="2750" spc="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virus</a:t>
            </a:r>
            <a:endParaRPr sz="2750">
              <a:latin typeface="Calibri"/>
              <a:cs typeface="Calibri"/>
            </a:endParaRPr>
          </a:p>
          <a:p>
            <a:pPr marL="803910" indent="-79121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803275" algn="l"/>
                <a:tab pos="803910" algn="l"/>
              </a:tabLst>
            </a:pPr>
            <a:r>
              <a:rPr sz="2750" b="1" dirty="0">
                <a:latin typeface="Calibri"/>
                <a:cs typeface="Calibri"/>
              </a:rPr>
              <a:t>Hand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Foot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Mouth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Disease</a:t>
            </a:r>
            <a:r>
              <a:rPr sz="2750" spc="15" dirty="0">
                <a:latin typeface="Calibri"/>
                <a:cs typeface="Calibri"/>
              </a:rPr>
              <a:t>: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Coxackie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A16</a:t>
            </a:r>
            <a:r>
              <a:rPr sz="275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Virus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spc="20" dirty="0">
                <a:latin typeface="Calibri"/>
                <a:cs typeface="Calibri"/>
              </a:rPr>
              <a:t>Q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: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Mention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skin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manifestations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Rheumatoid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ArthritiS?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Rheumaric</a:t>
            </a:r>
            <a:r>
              <a:rPr sz="2750" spc="2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nodules,</a:t>
            </a:r>
            <a:r>
              <a:rPr sz="2750" spc="2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pyoderma</a:t>
            </a:r>
            <a:r>
              <a:rPr sz="275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gangrenosum,</a:t>
            </a:r>
            <a:r>
              <a:rPr sz="2750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vasculitis,</a:t>
            </a:r>
            <a:r>
              <a:rPr sz="2750" spc="3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...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9709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Q6</a:t>
            </a:r>
            <a:endParaRPr sz="4000">
              <a:latin typeface="Calibri"/>
              <a:cs typeface="Calibri"/>
            </a:endParaRPr>
          </a:p>
          <a:p>
            <a:pPr marL="178435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5615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vitiligo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erythrasma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versicolor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Pitted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keratolytic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Tinea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8285" y="2743200"/>
            <a:ext cx="5181970" cy="3980688"/>
          </a:xfrm>
          <a:prstGeom prst="rect">
            <a:avLst/>
          </a:prstGeom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Q7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5831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pityriasis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rosacea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rosacea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faciae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lupus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dermatomyositis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1676400"/>
            <a:ext cx="2401824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33966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Q8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koh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picture?: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5698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Tenia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versicolor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Candida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albicans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capitis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2630423"/>
            <a:ext cx="487070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943610" cy="1080770"/>
            <a:chOff x="1859484" y="0"/>
            <a:chExt cx="943610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924902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5" dirty="0">
                <a:latin typeface="Calibri"/>
                <a:cs typeface="Calibri"/>
              </a:rPr>
              <a:t>Q9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30880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nails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paronychia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nails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onychomycosis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2438400"/>
            <a:ext cx="5029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3992879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Q10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Causative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agent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35064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Streptococcal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Staphylococcal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aures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Streptococcal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epidermis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Staphylococcal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albus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Propionibacterium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acnes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3371088"/>
            <a:ext cx="5638800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Q11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27400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Tenia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manum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Dyshitotic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eczema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7335" y="2743200"/>
            <a:ext cx="4094286" cy="3742944"/>
          </a:xfrm>
          <a:prstGeom prst="rect">
            <a:avLst/>
          </a:prstGeom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Q12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1388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nits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lice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mph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2590800"/>
            <a:ext cx="514807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669480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Q13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Pt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presented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severe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itching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 dx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37953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Lichen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sipmlex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Lichen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Tenia </a:t>
            </a:r>
            <a:r>
              <a:rPr sz="2400" spc="-5" dirty="0">
                <a:latin typeface="Times New Roman"/>
                <a:cs typeface="Times New Roman"/>
              </a:rPr>
              <a:t>pedis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2362200"/>
            <a:ext cx="4498848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Q14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19875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pediceulosis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scapies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Crab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nymph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nits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3108960"/>
            <a:ext cx="4541520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75641"/>
            <a:ext cx="8940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10" dirty="0">
                <a:latin typeface="Calibri"/>
                <a:cs typeface="Calibri"/>
              </a:rPr>
              <a:t>Q15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716102"/>
            <a:ext cx="6820534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asymptomatic</a:t>
            </a:r>
            <a:r>
              <a:rPr sz="24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rash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palms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soles ,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should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confirm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secondary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syphilis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TPHA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VDRL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Staphylococcal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albus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RPR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2743200"/>
            <a:ext cx="5148072" cy="3977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035" y="768286"/>
            <a:ext cx="10774045" cy="26289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4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15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w</a:t>
            </a:r>
            <a:r>
              <a:rPr sz="2400" b="1" spc="1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h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oo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spc="-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ed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4799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Dermatitis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herpetiformis</a:t>
            </a:r>
            <a:r>
              <a:rPr sz="2400" b="1" spc="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Grouped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vesicles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symmetrically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located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elbows,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knees, 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sacrum,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buttocks,</a:t>
            </a:r>
            <a:r>
              <a:rPr sz="2400" spc="-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shoulders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intense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pruritus</a:t>
            </a: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burning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sensation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Erythema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multiforme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Target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lesion,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Central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sore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surrounded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by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pale</a:t>
            </a:r>
            <a:r>
              <a:rPr sz="24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red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ring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Pitted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keratolysis</a:t>
            </a:r>
            <a:r>
              <a:rPr sz="2400" b="1" dirty="0">
                <a:latin typeface="Calibri"/>
                <a:cs typeface="Calibri"/>
              </a:rPr>
              <a:t> 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whitish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skin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clusters</a:t>
            </a: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punched-out</a:t>
            </a:r>
            <a:r>
              <a:rPr sz="24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pits.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517" y="320674"/>
            <a:ext cx="813625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5" dirty="0">
                <a:latin typeface="Calibri"/>
                <a:cs typeface="Calibri"/>
              </a:rPr>
              <a:t>Q: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Mention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primary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lesion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each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describe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it.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517" y="4412615"/>
            <a:ext cx="7889240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5" dirty="0">
                <a:latin typeface="Calibri"/>
                <a:cs typeface="Calibri"/>
              </a:rPr>
              <a:t>Q: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Mention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Histopathological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features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Psoriasis.</a:t>
            </a:r>
            <a:endParaRPr sz="2750">
              <a:latin typeface="Calibri"/>
              <a:cs typeface="Calibri"/>
            </a:endParaRPr>
          </a:p>
          <a:p>
            <a:pPr marL="737235">
              <a:lnSpc>
                <a:spcPct val="100000"/>
              </a:lnSpc>
              <a:spcBef>
                <a:spcPts val="80"/>
              </a:spcBef>
            </a:pP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Hyperkeratosis,</a:t>
            </a:r>
            <a:r>
              <a:rPr sz="2750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Parakeratosis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75641"/>
            <a:ext cx="8940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10" dirty="0">
                <a:latin typeface="Calibri"/>
                <a:cs typeface="Calibri"/>
              </a:rPr>
              <a:t>Q16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716102"/>
            <a:ext cx="7153909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481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pt has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history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corneal opacity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Cryptorchism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Ichthyosis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vulgaris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linked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recessive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ichthiosis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Bullous congenital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ichthyosiform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erythroderma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bullous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ichthyosiform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erythroderma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6479" y="3493006"/>
            <a:ext cx="4239768" cy="3334512"/>
          </a:xfrm>
          <a:prstGeom prst="rect">
            <a:avLst/>
          </a:prstGeom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5941060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Q17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  <a:tabLst>
                <a:tab pos="567309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is the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his 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isease	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16059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scale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Plauqe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crust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scar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3276600"/>
            <a:ext cx="4879848" cy="3206496"/>
          </a:xfrm>
          <a:prstGeom prst="rect">
            <a:avLst/>
          </a:prstGeom>
        </p:spPr>
      </p:pic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26769"/>
            <a:ext cx="894715" cy="1081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4000" b="1" spc="10" dirty="0">
                <a:latin typeface="Calibri"/>
                <a:cs typeface="Calibri"/>
              </a:rPr>
              <a:t>Q18</a:t>
            </a:r>
            <a:endParaRPr sz="4000">
              <a:latin typeface="Calibri"/>
              <a:cs typeface="Calibri"/>
            </a:endParaRPr>
          </a:p>
          <a:p>
            <a:pPr marL="179070">
              <a:lnSpc>
                <a:spcPct val="100000"/>
              </a:lnSpc>
              <a:spcBef>
                <a:spcPts val="23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1448561"/>
            <a:ext cx="60020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Dermatomyositis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pancreatic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tumor(Glucagonoma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Bazex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Xanthoma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3657598"/>
            <a:ext cx="4800600" cy="3130296"/>
          </a:xfrm>
          <a:prstGeom prst="rect">
            <a:avLst/>
          </a:prstGeom>
        </p:spPr>
      </p:pic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75641"/>
            <a:ext cx="8940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10" dirty="0">
                <a:latin typeface="Calibri"/>
                <a:cs typeface="Calibri"/>
              </a:rPr>
              <a:t>Q19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775" y="1015110"/>
            <a:ext cx="508381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Erythematous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years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Dx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folliculitis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Rosace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Systemic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lupus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erythematosus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3486911"/>
            <a:ext cx="388620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9484" y="0"/>
            <a:ext cx="1202055" cy="1080770"/>
            <a:chOff x="1859484" y="0"/>
            <a:chExt cx="1202055" cy="1080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484" y="272445"/>
              <a:ext cx="379927" cy="422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7568" y="0"/>
              <a:ext cx="1183970" cy="1080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975" y="75641"/>
            <a:ext cx="8940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10" dirty="0">
                <a:latin typeface="Calibri"/>
                <a:cs typeface="Calibri"/>
              </a:rPr>
              <a:t>Q20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8726" y="716102"/>
            <a:ext cx="632714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Christmas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tree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distribution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 the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back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A.	Pityriasis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rosea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905000"/>
            <a:ext cx="3904488" cy="4571265"/>
          </a:xfrm>
          <a:prstGeom prst="rect">
            <a:avLst/>
          </a:prstGeom>
        </p:spPr>
      </p:pic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535" y="2489657"/>
            <a:ext cx="53943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Derma</a:t>
            </a:r>
            <a:r>
              <a:rPr sz="6000" spc="-55" dirty="0"/>
              <a:t> </a:t>
            </a:r>
            <a:r>
              <a:rPr sz="6000" spc="-5" dirty="0"/>
              <a:t>mini-</a:t>
            </a:r>
            <a:r>
              <a:rPr sz="6000" spc="-20" dirty="0"/>
              <a:t> </a:t>
            </a:r>
            <a:r>
              <a:rPr sz="6000" spc="-10" dirty="0"/>
              <a:t>osce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5213350" y="3494162"/>
            <a:ext cx="1769110" cy="9334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400" spc="-10" dirty="0">
                <a:latin typeface="Calibri"/>
                <a:cs typeface="Calibri"/>
              </a:rPr>
              <a:t>MCQ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400" spc="-10" dirty="0">
                <a:latin typeface="Calibri"/>
                <a:cs typeface="Calibri"/>
              </a:rPr>
              <a:t>Group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(A+B)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22129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Q1:</a:t>
            </a:r>
            <a:r>
              <a:rPr sz="4400" b="0" spc="-40" dirty="0">
                <a:latin typeface="Calibri Light"/>
                <a:cs typeface="Calibri Light"/>
              </a:rPr>
              <a:t> DX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??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4245" y="613105"/>
            <a:ext cx="24561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AF50"/>
                </a:solidFill>
              </a:rPr>
              <a:t>Gon</a:t>
            </a:r>
            <a:r>
              <a:rPr spc="-25" dirty="0">
                <a:solidFill>
                  <a:srgbClr val="00AF50"/>
                </a:solidFill>
              </a:rPr>
              <a:t>o</a:t>
            </a:r>
            <a:r>
              <a:rPr spc="-5" dirty="0">
                <a:solidFill>
                  <a:srgbClr val="00AF50"/>
                </a:solidFill>
              </a:rPr>
              <a:t>rr</a:t>
            </a:r>
            <a:r>
              <a:rPr spc="-20" dirty="0">
                <a:solidFill>
                  <a:srgbClr val="00AF50"/>
                </a:solidFill>
              </a:rPr>
              <a:t>h</a:t>
            </a:r>
            <a:r>
              <a:rPr spc="-10" dirty="0">
                <a:solidFill>
                  <a:srgbClr val="00AF50"/>
                </a:solidFill>
              </a:rPr>
              <a:t>ea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414272"/>
            <a:ext cx="7620000" cy="5017008"/>
          </a:xfrm>
          <a:prstGeom prst="rect">
            <a:avLst/>
          </a:prstGeom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775" y="525906"/>
            <a:ext cx="7395845" cy="11855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0"/>
              </a:spcBef>
            </a:pPr>
            <a:r>
              <a:rPr sz="4000" spc="-5" dirty="0"/>
              <a:t>Q2</a:t>
            </a:r>
            <a:r>
              <a:rPr sz="4000" spc="-10" dirty="0"/>
              <a:t> </a:t>
            </a:r>
            <a:r>
              <a:rPr sz="4000" dirty="0"/>
              <a:t>:</a:t>
            </a:r>
            <a:r>
              <a:rPr sz="4000" spc="-15" dirty="0"/>
              <a:t> </a:t>
            </a:r>
            <a:r>
              <a:rPr sz="4000" spc="-5" dirty="0"/>
              <a:t>pt</a:t>
            </a:r>
            <a:r>
              <a:rPr sz="4000" spc="-15" dirty="0"/>
              <a:t> </a:t>
            </a:r>
            <a:r>
              <a:rPr sz="4000" dirty="0"/>
              <a:t>with</a:t>
            </a:r>
            <a:r>
              <a:rPr sz="4000" spc="-35" dirty="0"/>
              <a:t> </a:t>
            </a:r>
            <a:r>
              <a:rPr sz="4000" dirty="0"/>
              <a:t>DM,</a:t>
            </a:r>
            <a:r>
              <a:rPr sz="4000" spc="-20" dirty="0"/>
              <a:t> </a:t>
            </a:r>
            <a:r>
              <a:rPr sz="4000" dirty="0"/>
              <a:t>wt is the</a:t>
            </a:r>
            <a:r>
              <a:rPr sz="4000" spc="-30" dirty="0"/>
              <a:t> </a:t>
            </a:r>
            <a:r>
              <a:rPr sz="4000" dirty="0"/>
              <a:t>lesion</a:t>
            </a:r>
            <a:r>
              <a:rPr sz="4000" spc="-35" dirty="0"/>
              <a:t> </a:t>
            </a:r>
            <a:r>
              <a:rPr sz="4000" spc="-5" dirty="0"/>
              <a:t>??? </a:t>
            </a:r>
            <a:r>
              <a:rPr sz="4000" spc="-885" dirty="0"/>
              <a:t> </a:t>
            </a:r>
            <a:r>
              <a:rPr sz="4000" spc="-5" dirty="0">
                <a:solidFill>
                  <a:srgbClr val="00AF50"/>
                </a:solidFill>
              </a:rPr>
              <a:t>Granuloma</a:t>
            </a:r>
            <a:r>
              <a:rPr sz="4000" spc="-90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annulare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5704" y="2362200"/>
            <a:ext cx="6257544" cy="4172712"/>
          </a:xfrm>
          <a:prstGeom prst="rect">
            <a:avLst/>
          </a:prstGeom>
        </p:spPr>
      </p:pic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6026150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95"/>
              </a:spcBef>
            </a:pPr>
            <a:r>
              <a:rPr spc="-5" dirty="0"/>
              <a:t>Q3</a:t>
            </a:r>
            <a:r>
              <a:rPr spc="-20" dirty="0"/>
              <a:t> </a:t>
            </a:r>
            <a:r>
              <a:rPr spc="-5" dirty="0"/>
              <a:t>:</a:t>
            </a:r>
            <a:r>
              <a:rPr spc="5" dirty="0"/>
              <a:t> </a:t>
            </a:r>
            <a:r>
              <a:rPr dirty="0"/>
              <a:t>2ry</a:t>
            </a:r>
            <a:r>
              <a:rPr spc="-15" dirty="0"/>
              <a:t> lesion</a:t>
            </a:r>
            <a:r>
              <a:rPr spc="35" dirty="0"/>
              <a:t> </a:t>
            </a:r>
            <a:r>
              <a:rPr spc="-5" dirty="0"/>
              <a:t>in</a:t>
            </a:r>
            <a:r>
              <a:rPr spc="10" dirty="0"/>
              <a:t> </a:t>
            </a:r>
            <a:r>
              <a:rPr spc="-10" dirty="0"/>
              <a:t>this</a:t>
            </a:r>
            <a:r>
              <a:rPr spc="30" dirty="0"/>
              <a:t> </a:t>
            </a:r>
            <a:r>
              <a:rPr spc="-10" dirty="0"/>
              <a:t>pic??</a:t>
            </a:r>
          </a:p>
          <a:p>
            <a:pPr marL="265430">
              <a:lnSpc>
                <a:spcPts val="5015"/>
              </a:lnSpc>
            </a:pPr>
            <a:r>
              <a:rPr spc="-15" dirty="0">
                <a:solidFill>
                  <a:srgbClr val="00AF50"/>
                </a:solidFill>
              </a:rPr>
              <a:t>Lichenification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6379464" cy="4361688"/>
          </a:xfrm>
          <a:prstGeom prst="rect">
            <a:avLst/>
          </a:prstGeom>
        </p:spPr>
      </p:pic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175" y="658190"/>
            <a:ext cx="7024370" cy="1903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Q4:</a:t>
            </a:r>
            <a:r>
              <a:rPr spc="-15" dirty="0"/>
              <a:t> </a:t>
            </a:r>
            <a:r>
              <a:rPr spc="-35" dirty="0"/>
              <a:t>recurrent</a:t>
            </a:r>
            <a:r>
              <a:rPr spc="60" dirty="0"/>
              <a:t> </a:t>
            </a:r>
            <a:r>
              <a:rPr spc="-10" dirty="0"/>
              <a:t>lesion</a:t>
            </a:r>
            <a:r>
              <a:rPr spc="65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10" dirty="0"/>
              <a:t>multiple </a:t>
            </a:r>
            <a:r>
              <a:rPr spc="-980" dirty="0"/>
              <a:t> </a:t>
            </a:r>
            <a:r>
              <a:rPr spc="-15" dirty="0"/>
              <a:t>occasion,</a:t>
            </a:r>
            <a:r>
              <a:rPr spc="80" dirty="0"/>
              <a:t> </a:t>
            </a:r>
            <a:r>
              <a:rPr spc="-35" dirty="0"/>
              <a:t>DX</a:t>
            </a:r>
            <a:r>
              <a:rPr spc="5" dirty="0"/>
              <a:t> </a:t>
            </a:r>
            <a:r>
              <a:rPr spc="-10" dirty="0"/>
              <a:t>??</a:t>
            </a:r>
          </a:p>
          <a:p>
            <a:pPr marL="265430">
              <a:lnSpc>
                <a:spcPts val="4690"/>
              </a:lnSpc>
            </a:pPr>
            <a:r>
              <a:rPr spc="-25" dirty="0">
                <a:solidFill>
                  <a:srgbClr val="00AF50"/>
                </a:solidFill>
              </a:rPr>
              <a:t>atopic</a:t>
            </a:r>
            <a:r>
              <a:rPr spc="35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</a:rPr>
              <a:t>dermatitis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819400"/>
            <a:ext cx="4858511" cy="36423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7225" y="1752600"/>
            <a:ext cx="2543175" cy="1866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9280" y="322262"/>
            <a:ext cx="10751820" cy="594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Calibri"/>
                <a:cs typeface="Calibri"/>
              </a:rPr>
              <a:t>Q: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The</a:t>
            </a:r>
            <a:r>
              <a:rPr sz="3000" b="1" spc="6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Pattern</a:t>
            </a:r>
            <a:r>
              <a:rPr sz="3000" b="1" spc="-114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androgenetic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alopecia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5" dirty="0">
                <a:latin typeface="Calibri"/>
                <a:cs typeface="Calibri"/>
              </a:rPr>
              <a:t>in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male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&amp;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female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2185"/>
              </a:spcBef>
            </a:pP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female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40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thinning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over</a:t>
            </a:r>
            <a:r>
              <a:rPr sz="24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central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scalp</a:t>
            </a:r>
            <a:r>
              <a:rPr sz="24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usually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preservation</a:t>
            </a:r>
            <a:r>
              <a:rPr sz="24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frontal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margin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25"/>
              </a:spcBef>
            </a:pP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male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affects</a:t>
            </a: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Temples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vertex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(frontoTemporal)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3000" b="1" spc="-20" dirty="0">
                <a:latin typeface="Calibri"/>
                <a:cs typeface="Calibri"/>
              </a:rPr>
              <a:t>Q: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Mention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the</a:t>
            </a:r>
            <a:r>
              <a:rPr sz="3000" b="1" spc="55" dirty="0">
                <a:latin typeface="Calibri"/>
                <a:cs typeface="Calibri"/>
              </a:rPr>
              <a:t> </a:t>
            </a:r>
            <a:r>
              <a:rPr sz="3000" b="1" spc="-45" dirty="0">
                <a:latin typeface="Calibri"/>
                <a:cs typeface="Calibri"/>
              </a:rPr>
              <a:t>FDA</a:t>
            </a:r>
            <a:r>
              <a:rPr sz="3000" b="1" spc="5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approved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drug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for:</a:t>
            </a:r>
            <a:endParaRPr sz="300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1835"/>
              </a:spcBef>
              <a:buAutoNum type="arabicPeriod"/>
              <a:tabLst>
                <a:tab pos="422909" algn="l"/>
                <a:tab pos="2967355" algn="l"/>
              </a:tabLst>
            </a:pPr>
            <a:r>
              <a:rPr sz="3200" b="1" spc="20" dirty="0">
                <a:latin typeface="Calibri"/>
                <a:cs typeface="Calibri"/>
              </a:rPr>
              <a:t>Male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alopecia	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Minoxidil</a:t>
            </a:r>
            <a:endParaRPr sz="3200">
              <a:latin typeface="Calibri"/>
              <a:cs typeface="Calibri"/>
            </a:endParaRPr>
          </a:p>
          <a:p>
            <a:pPr marL="393700" indent="-38163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394335" algn="l"/>
              </a:tabLst>
            </a:pPr>
            <a:r>
              <a:rPr sz="3000" b="1" spc="-5" dirty="0">
                <a:latin typeface="Calibri"/>
                <a:cs typeface="Calibri"/>
              </a:rPr>
              <a:t>Hirsutism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eflornithine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sz="3000" b="1" spc="-20" dirty="0">
                <a:latin typeface="Calibri"/>
                <a:cs typeface="Calibri"/>
              </a:rPr>
              <a:t>Q:</a:t>
            </a:r>
            <a:r>
              <a:rPr sz="3000" b="1" spc="-10" dirty="0">
                <a:latin typeface="Calibri"/>
                <a:cs typeface="Calibri"/>
              </a:rPr>
              <a:t> Describe</a:t>
            </a:r>
            <a:r>
              <a:rPr sz="3000" b="1" spc="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the</a:t>
            </a:r>
            <a:r>
              <a:rPr sz="3000" b="1" spc="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lesion:</a:t>
            </a:r>
            <a:endParaRPr sz="3000">
              <a:latin typeface="Calibri"/>
              <a:cs typeface="Calibri"/>
            </a:endParaRPr>
          </a:p>
          <a:p>
            <a:pPr marL="128270" marR="3511550" indent="85725">
              <a:lnSpc>
                <a:spcPts val="3229"/>
              </a:lnSpc>
              <a:spcBef>
                <a:spcPts val="1019"/>
              </a:spcBef>
            </a:pP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large,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tense</a:t>
            </a:r>
            <a:r>
              <a:rPr sz="30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bullae</a:t>
            </a:r>
            <a:r>
              <a:rPr sz="300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(fluid-filled</a:t>
            </a:r>
            <a:r>
              <a:rPr sz="300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blisters),</a:t>
            </a:r>
            <a:r>
              <a:rPr sz="30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which </a:t>
            </a:r>
            <a:r>
              <a:rPr sz="3000" spc="-6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forming</a:t>
            </a:r>
            <a:r>
              <a:rPr sz="300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AF50"/>
                </a:solidFill>
                <a:latin typeface="Calibri"/>
                <a:cs typeface="Calibri"/>
              </a:rPr>
              <a:t>crusted</a:t>
            </a:r>
            <a:r>
              <a:rPr sz="30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erosions.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2975" y="4171950"/>
            <a:ext cx="256222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1504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Q5:</a:t>
            </a:r>
            <a:r>
              <a:rPr spc="-25" dirty="0"/>
              <a:t> </a:t>
            </a:r>
            <a:r>
              <a:rPr spc="-20" dirty="0"/>
              <a:t>DX??</a:t>
            </a:r>
            <a:r>
              <a:rPr spc="-10" dirty="0"/>
              <a:t> </a:t>
            </a:r>
            <a:r>
              <a:rPr spc="-10" dirty="0">
                <a:solidFill>
                  <a:srgbClr val="00AF50"/>
                </a:solidFill>
              </a:rPr>
              <a:t>lichen</a:t>
            </a:r>
            <a:r>
              <a:rPr spc="4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planus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432" y="1676400"/>
            <a:ext cx="710488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7061834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40335" marR="5080" indent="-12827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Q6:</a:t>
            </a:r>
            <a:r>
              <a:rPr spc="-10" dirty="0"/>
              <a:t> </a:t>
            </a:r>
            <a:r>
              <a:rPr spc="-5" dirty="0"/>
              <a:t>wt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2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20" dirty="0"/>
              <a:t>best</a:t>
            </a:r>
            <a:r>
              <a:rPr spc="-5" dirty="0"/>
              <a:t> </a:t>
            </a:r>
            <a:r>
              <a:rPr spc="-15" dirty="0"/>
              <a:t>management </a:t>
            </a:r>
            <a:r>
              <a:rPr spc="-980" dirty="0"/>
              <a:t> </a:t>
            </a:r>
            <a:r>
              <a:rPr spc="-35" dirty="0">
                <a:solidFill>
                  <a:srgbClr val="00AF50"/>
                </a:solidFill>
              </a:rPr>
              <a:t>oral</a:t>
            </a:r>
            <a:r>
              <a:rPr spc="3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and </a:t>
            </a:r>
            <a:r>
              <a:rPr spc="-25" dirty="0">
                <a:solidFill>
                  <a:srgbClr val="00AF50"/>
                </a:solidFill>
              </a:rPr>
              <a:t>topical</a:t>
            </a:r>
            <a:r>
              <a:rPr spc="85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anti</a:t>
            </a:r>
            <a:r>
              <a:rPr spc="3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fungal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2967" y="2057400"/>
            <a:ext cx="584606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4034154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95"/>
              </a:spcBef>
            </a:pPr>
            <a:r>
              <a:rPr spc="-5" dirty="0"/>
              <a:t>Q7:</a:t>
            </a:r>
            <a:r>
              <a:rPr spc="-35" dirty="0"/>
              <a:t> </a:t>
            </a:r>
            <a:r>
              <a:rPr spc="-20" dirty="0"/>
              <a:t>DX??</a:t>
            </a:r>
          </a:p>
          <a:p>
            <a:pPr marL="265430">
              <a:lnSpc>
                <a:spcPts val="5015"/>
              </a:lnSpc>
            </a:pPr>
            <a:r>
              <a:rPr spc="-20" dirty="0">
                <a:solidFill>
                  <a:srgbClr val="00AF50"/>
                </a:solidFill>
              </a:rPr>
              <a:t>Ichtyosis vulgaris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416" y="1722120"/>
            <a:ext cx="7949183" cy="4450080"/>
          </a:xfrm>
          <a:prstGeom prst="rect">
            <a:avLst/>
          </a:prstGeom>
        </p:spPr>
      </p:pic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1540840"/>
            <a:ext cx="7942580" cy="31108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Q8: </a:t>
            </a:r>
            <a:r>
              <a:rPr spc="-25" dirty="0"/>
              <a:t>pt</a:t>
            </a:r>
            <a:r>
              <a:rPr spc="25" dirty="0"/>
              <a:t> </a:t>
            </a:r>
            <a:r>
              <a:rPr spc="-30" dirty="0"/>
              <a:t>presented</a:t>
            </a:r>
            <a:r>
              <a:rPr spc="55" dirty="0"/>
              <a:t> </a:t>
            </a:r>
            <a:r>
              <a:rPr spc="-10" dirty="0"/>
              <a:t>with</a:t>
            </a:r>
            <a:r>
              <a:rPr spc="25" dirty="0"/>
              <a:t> </a:t>
            </a:r>
            <a:r>
              <a:rPr spc="-10" dirty="0"/>
              <a:t>single</a:t>
            </a:r>
            <a:r>
              <a:rPr spc="40" dirty="0"/>
              <a:t> </a:t>
            </a:r>
            <a:r>
              <a:rPr spc="-10" dirty="0"/>
              <a:t>ulcer </a:t>
            </a:r>
            <a:r>
              <a:rPr spc="-5" dirty="0"/>
              <a:t> </a:t>
            </a:r>
            <a:r>
              <a:rPr spc="-10" dirty="0"/>
              <a:t>on</a:t>
            </a:r>
            <a:r>
              <a:rPr spc="10" dirty="0"/>
              <a:t> </a:t>
            </a:r>
            <a:r>
              <a:rPr spc="-15" dirty="0"/>
              <a:t>penis</a:t>
            </a:r>
            <a:r>
              <a:rPr spc="40" dirty="0"/>
              <a:t> </a:t>
            </a:r>
            <a:r>
              <a:rPr spc="-30" dirty="0"/>
              <a:t>from</a:t>
            </a:r>
            <a:r>
              <a:rPr spc="40" dirty="0"/>
              <a:t> </a:t>
            </a:r>
            <a:r>
              <a:rPr spc="-5" dirty="0"/>
              <a:t>7 </a:t>
            </a:r>
            <a:r>
              <a:rPr spc="-35" dirty="0"/>
              <a:t>days,</a:t>
            </a:r>
            <a:r>
              <a:rPr spc="10" dirty="0"/>
              <a:t> </a:t>
            </a:r>
            <a:r>
              <a:rPr spc="-5" dirty="0"/>
              <a:t>wt</a:t>
            </a:r>
            <a:r>
              <a:rPr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20" dirty="0"/>
              <a:t>best </a:t>
            </a:r>
            <a:r>
              <a:rPr spc="-980" dirty="0"/>
              <a:t> </a:t>
            </a:r>
            <a:r>
              <a:rPr spc="-35" dirty="0"/>
              <a:t>investigation</a:t>
            </a:r>
            <a:r>
              <a:rPr spc="105" dirty="0"/>
              <a:t> </a:t>
            </a:r>
            <a:r>
              <a:rPr spc="-5" dirty="0"/>
              <a:t>used</a:t>
            </a:r>
            <a:r>
              <a:rPr spc="15" dirty="0"/>
              <a:t> </a:t>
            </a:r>
            <a:r>
              <a:rPr spc="-30" dirty="0"/>
              <a:t>to</a:t>
            </a:r>
            <a:r>
              <a:rPr spc="15" dirty="0"/>
              <a:t> </a:t>
            </a:r>
            <a:r>
              <a:rPr spc="-10" dirty="0"/>
              <a:t>rule</a:t>
            </a:r>
            <a:r>
              <a:rPr spc="15" dirty="0"/>
              <a:t> </a:t>
            </a:r>
            <a:r>
              <a:rPr spc="-15" dirty="0"/>
              <a:t>out </a:t>
            </a:r>
            <a:r>
              <a:rPr spc="-10" dirty="0"/>
              <a:t> </a:t>
            </a:r>
            <a:r>
              <a:rPr spc="-20" dirty="0"/>
              <a:t>syphilis?</a:t>
            </a:r>
          </a:p>
          <a:p>
            <a:pPr marL="140335">
              <a:lnSpc>
                <a:spcPts val="4700"/>
              </a:lnSpc>
            </a:pPr>
            <a:r>
              <a:rPr spc="-10" dirty="0">
                <a:solidFill>
                  <a:srgbClr val="00AF50"/>
                </a:solidFill>
              </a:rPr>
              <a:t>Dark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field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microscope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1516456"/>
            <a:ext cx="7633970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dirty="0"/>
              <a:t>Q9:</a:t>
            </a:r>
            <a:r>
              <a:rPr sz="4000" spc="-25" dirty="0"/>
              <a:t> </a:t>
            </a:r>
            <a:r>
              <a:rPr sz="4000" spc="5" dirty="0"/>
              <a:t>which</a:t>
            </a:r>
            <a:r>
              <a:rPr sz="4000" spc="-60" dirty="0"/>
              <a:t> </a:t>
            </a:r>
            <a:r>
              <a:rPr sz="4000" spc="5" dirty="0"/>
              <a:t>drug</a:t>
            </a:r>
            <a:r>
              <a:rPr sz="4000" spc="-55" dirty="0"/>
              <a:t> </a:t>
            </a:r>
            <a:r>
              <a:rPr sz="4000" spc="5" dirty="0"/>
              <a:t>should</a:t>
            </a:r>
            <a:r>
              <a:rPr sz="4000" spc="-45" dirty="0"/>
              <a:t> </a:t>
            </a:r>
            <a:r>
              <a:rPr sz="4000" dirty="0"/>
              <a:t>not</a:t>
            </a:r>
            <a:r>
              <a:rPr sz="4000" spc="-40" dirty="0"/>
              <a:t> </a:t>
            </a:r>
            <a:r>
              <a:rPr sz="4000" spc="5" dirty="0"/>
              <a:t>be</a:t>
            </a:r>
            <a:r>
              <a:rPr sz="4000" spc="-15" dirty="0"/>
              <a:t> </a:t>
            </a:r>
            <a:r>
              <a:rPr sz="4000" spc="5" dirty="0"/>
              <a:t>used</a:t>
            </a:r>
            <a:r>
              <a:rPr sz="4000" spc="-65" dirty="0"/>
              <a:t> </a:t>
            </a:r>
            <a:r>
              <a:rPr sz="4000" dirty="0"/>
              <a:t>in </a:t>
            </a:r>
            <a:r>
              <a:rPr sz="4000" spc="-890" dirty="0"/>
              <a:t> </a:t>
            </a:r>
            <a:r>
              <a:rPr sz="4000" dirty="0"/>
              <a:t>psoriasis</a:t>
            </a:r>
            <a:r>
              <a:rPr sz="4000" spc="-60" dirty="0"/>
              <a:t> </a:t>
            </a:r>
            <a:r>
              <a:rPr sz="400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12975" y="3320541"/>
            <a:ext cx="2602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Systemic</a:t>
            </a:r>
            <a:r>
              <a:rPr sz="2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steroid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8584565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Q10: </a:t>
            </a:r>
            <a:r>
              <a:rPr spc="-35" dirty="0"/>
              <a:t>fair</a:t>
            </a:r>
            <a:r>
              <a:rPr spc="-5" dirty="0"/>
              <a:t> </a:t>
            </a:r>
            <a:r>
              <a:rPr dirty="0"/>
              <a:t>skin</a:t>
            </a:r>
            <a:r>
              <a:rPr spc="-10" dirty="0"/>
              <a:t> </a:t>
            </a:r>
            <a:r>
              <a:rPr spc="-25" dirty="0"/>
              <a:t>female,</a:t>
            </a:r>
            <a:r>
              <a:rPr spc="40" dirty="0"/>
              <a:t> </a:t>
            </a:r>
            <a:r>
              <a:rPr spc="-60" dirty="0"/>
              <a:t>40Y/O</a:t>
            </a:r>
            <a:r>
              <a:rPr spc="-5" dirty="0"/>
              <a:t> ,</a:t>
            </a:r>
            <a:r>
              <a:rPr spc="5" dirty="0"/>
              <a:t> </a:t>
            </a:r>
            <a:r>
              <a:rPr spc="-5" dirty="0"/>
              <a:t>no</a:t>
            </a:r>
            <a:r>
              <a:rPr spc="-10" dirty="0"/>
              <a:t> </a:t>
            </a:r>
            <a:r>
              <a:rPr spc="-15" dirty="0"/>
              <a:t>other </a:t>
            </a:r>
            <a:r>
              <a:rPr spc="-980" dirty="0"/>
              <a:t> </a:t>
            </a:r>
            <a:r>
              <a:rPr spc="-20" dirty="0"/>
              <a:t>complaint,</a:t>
            </a:r>
            <a:r>
              <a:rPr spc="75" dirty="0"/>
              <a:t> </a:t>
            </a:r>
            <a:r>
              <a:rPr spc="-20" dirty="0"/>
              <a:t>DX??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0918" y="1566748"/>
            <a:ext cx="14408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sa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2228086"/>
            <a:ext cx="6047232" cy="4523232"/>
          </a:xfrm>
          <a:prstGeom prst="rect">
            <a:avLst/>
          </a:prstGeom>
        </p:spPr>
      </p:pic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21056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Q11:</a:t>
            </a:r>
            <a:r>
              <a:rPr sz="4400" b="0" spc="-80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DX?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3660" y="613105"/>
            <a:ext cx="4312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AF50"/>
                </a:solidFill>
              </a:rPr>
              <a:t>Pemphigus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vulgaris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864" y="1371600"/>
            <a:ext cx="7894320" cy="5306568"/>
          </a:xfrm>
          <a:prstGeom prst="rect">
            <a:avLst/>
          </a:prstGeom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1746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Q12:</a:t>
            </a:r>
            <a:r>
              <a:rPr spc="-10" dirty="0"/>
              <a:t> </a:t>
            </a:r>
            <a:r>
              <a:rPr spc="-40" dirty="0"/>
              <a:t>DX</a:t>
            </a:r>
            <a:r>
              <a:rPr dirty="0"/>
              <a:t> </a:t>
            </a:r>
            <a:r>
              <a:rPr spc="-10" dirty="0"/>
              <a:t>??</a:t>
            </a:r>
            <a:r>
              <a:rPr spc="20" dirty="0"/>
              <a:t> </a:t>
            </a:r>
            <a:r>
              <a:rPr spc="-15" dirty="0">
                <a:solidFill>
                  <a:srgbClr val="00AF50"/>
                </a:solidFill>
              </a:rPr>
              <a:t>Erythrasma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1752600"/>
            <a:ext cx="5812535" cy="4395216"/>
          </a:xfrm>
          <a:prstGeom prst="rect">
            <a:avLst/>
          </a:prstGeom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1305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Q13:</a:t>
            </a:r>
            <a:r>
              <a:rPr dirty="0"/>
              <a:t> </a:t>
            </a:r>
            <a:r>
              <a:rPr spc="-40" dirty="0"/>
              <a:t>itchy</a:t>
            </a:r>
            <a:r>
              <a:rPr spc="35" dirty="0"/>
              <a:t> </a:t>
            </a:r>
            <a:r>
              <a:rPr spc="-30" dirty="0"/>
              <a:t>patch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10" dirty="0"/>
              <a:t> </a:t>
            </a:r>
            <a:r>
              <a:rPr spc="-35" dirty="0"/>
              <a:t>DX</a:t>
            </a:r>
            <a:r>
              <a:rPr spc="10" dirty="0"/>
              <a:t> </a:t>
            </a:r>
            <a:r>
              <a:rPr spc="-10" dirty="0"/>
              <a:t>??</a:t>
            </a:r>
            <a:r>
              <a:rPr spc="55" dirty="0"/>
              <a:t> </a:t>
            </a:r>
            <a:r>
              <a:rPr spc="-25" dirty="0">
                <a:solidFill>
                  <a:srgbClr val="00AF50"/>
                </a:solidFill>
              </a:rPr>
              <a:t>Mastoctosis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1752600"/>
            <a:ext cx="4495800" cy="4910328"/>
          </a:xfrm>
          <a:prstGeom prst="rect">
            <a:avLst/>
          </a:prstGeom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480187"/>
            <a:ext cx="7393940" cy="17341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0"/>
              </a:spcBef>
            </a:pPr>
            <a:r>
              <a:rPr sz="4000" dirty="0"/>
              <a:t>Q14:</a:t>
            </a:r>
            <a:r>
              <a:rPr sz="4000" spc="-30" dirty="0"/>
              <a:t> </a:t>
            </a:r>
            <a:r>
              <a:rPr sz="4000" spc="5" dirty="0"/>
              <a:t>nail</a:t>
            </a:r>
            <a:r>
              <a:rPr sz="4000" spc="-5" dirty="0"/>
              <a:t> </a:t>
            </a:r>
            <a:r>
              <a:rPr sz="4000" dirty="0"/>
              <a:t>shedding(</a:t>
            </a:r>
            <a:r>
              <a:rPr sz="4000" spc="-70" dirty="0"/>
              <a:t> </a:t>
            </a:r>
            <a:r>
              <a:rPr sz="4000" spc="-10" dirty="0"/>
              <a:t>onychomadesis) </a:t>
            </a:r>
            <a:r>
              <a:rPr sz="4000" spc="-890" dirty="0"/>
              <a:t> </a:t>
            </a:r>
            <a:r>
              <a:rPr sz="4000" dirty="0"/>
              <a:t>with</a:t>
            </a:r>
            <a:r>
              <a:rPr sz="4000" spc="-35" dirty="0"/>
              <a:t> </a:t>
            </a:r>
            <a:r>
              <a:rPr sz="4000" spc="5" dirty="0"/>
              <a:t>which</a:t>
            </a:r>
            <a:r>
              <a:rPr sz="4000" spc="-30" dirty="0"/>
              <a:t> </a:t>
            </a:r>
            <a:r>
              <a:rPr sz="4000" dirty="0"/>
              <a:t>of</a:t>
            </a:r>
            <a:r>
              <a:rPr sz="4000" spc="-10" dirty="0"/>
              <a:t> </a:t>
            </a:r>
            <a:r>
              <a:rPr sz="4000" spc="5" dirty="0"/>
              <a:t>these</a:t>
            </a:r>
            <a:r>
              <a:rPr sz="4000" spc="-75" dirty="0"/>
              <a:t> </a:t>
            </a:r>
            <a:r>
              <a:rPr sz="4000" dirty="0"/>
              <a:t>?</a:t>
            </a:r>
            <a:endParaRPr sz="4000"/>
          </a:p>
          <a:p>
            <a:pPr marL="128270">
              <a:lnSpc>
                <a:spcPts val="4260"/>
              </a:lnSpc>
            </a:pPr>
            <a:r>
              <a:rPr sz="4000" dirty="0">
                <a:solidFill>
                  <a:srgbClr val="00AF50"/>
                </a:solidFill>
              </a:rPr>
              <a:t>Hand</a:t>
            </a:r>
            <a:r>
              <a:rPr sz="4000" spc="-60" dirty="0">
                <a:solidFill>
                  <a:srgbClr val="00AF50"/>
                </a:solidFill>
              </a:rPr>
              <a:t> </a:t>
            </a:r>
            <a:r>
              <a:rPr sz="4000" spc="-25" dirty="0">
                <a:solidFill>
                  <a:srgbClr val="00AF50"/>
                </a:solidFill>
              </a:rPr>
              <a:t>foot</a:t>
            </a:r>
            <a:r>
              <a:rPr sz="4000" spc="-40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mouth</a:t>
            </a:r>
            <a:r>
              <a:rPr sz="4000" spc="-60" dirty="0">
                <a:solidFill>
                  <a:srgbClr val="00AF50"/>
                </a:solidFill>
              </a:rPr>
              <a:t> </a:t>
            </a:r>
            <a:r>
              <a:rPr sz="4000" spc="5" dirty="0">
                <a:solidFill>
                  <a:srgbClr val="00AF50"/>
                </a:solidFill>
              </a:rPr>
              <a:t>disease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864" y="3200400"/>
            <a:ext cx="3672839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332" y="4008608"/>
            <a:ext cx="5986780" cy="2077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spc="-5" dirty="0">
                <a:latin typeface="Calibri"/>
                <a:cs typeface="Calibri"/>
              </a:rPr>
              <a:t>Q: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What’s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cause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following:</a:t>
            </a:r>
            <a:endParaRPr sz="2750">
              <a:latin typeface="Calibri"/>
              <a:cs typeface="Calibri"/>
            </a:endParaRPr>
          </a:p>
          <a:p>
            <a:pPr marL="603250" indent="-59118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603250" algn="l"/>
                <a:tab pos="603885" algn="l"/>
              </a:tabLst>
            </a:pPr>
            <a:r>
              <a:rPr sz="2750" b="1" spc="15" dirty="0">
                <a:latin typeface="Calibri"/>
                <a:cs typeface="Calibri"/>
              </a:rPr>
              <a:t>Chronic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paronychia: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Candidiasis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b="1" spc="10" dirty="0">
                <a:latin typeface="Calibri"/>
                <a:cs typeface="Calibri"/>
              </a:rPr>
              <a:t>Tinea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Corporis: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Dermatophyte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b="1" spc="5" dirty="0">
                <a:latin typeface="Calibri"/>
                <a:cs typeface="Calibri"/>
              </a:rPr>
              <a:t>Scabies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Sarcoptes</a:t>
            </a:r>
            <a:r>
              <a:rPr sz="275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scabei</a:t>
            </a:r>
            <a:r>
              <a:rPr sz="275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75" dirty="0">
                <a:solidFill>
                  <a:srgbClr val="00AF50"/>
                </a:solidFill>
                <a:latin typeface="Calibri"/>
                <a:cs typeface="Calibri"/>
              </a:rPr>
              <a:t>var.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hominis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700" y="504825"/>
            <a:ext cx="4057650" cy="2390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437" y="201294"/>
            <a:ext cx="4029710" cy="25914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b="1" spc="-5" dirty="0">
                <a:latin typeface="Calibri"/>
                <a:cs typeface="Calibri"/>
              </a:rPr>
              <a:t>Q: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10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 marL="250825">
              <a:lnSpc>
                <a:spcPct val="100000"/>
              </a:lnSpc>
              <a:spcBef>
                <a:spcPts val="760"/>
              </a:spcBef>
            </a:pP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Tinea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Corporis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15" dirty="0">
                <a:latin typeface="Calibri"/>
                <a:cs typeface="Calibri"/>
              </a:rPr>
              <a:t>Color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woodslight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test?</a:t>
            </a:r>
            <a:endParaRPr sz="2750">
              <a:latin typeface="Calibri"/>
              <a:cs typeface="Calibri"/>
            </a:endParaRPr>
          </a:p>
          <a:p>
            <a:pPr marL="174625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Golden</a:t>
            </a:r>
            <a:r>
              <a:rPr sz="2750" spc="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yellow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174701"/>
            <a:ext cx="7291070" cy="1734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spc="5" dirty="0"/>
              <a:t>Q15:</a:t>
            </a:r>
            <a:r>
              <a:rPr sz="4000" spc="-45" dirty="0"/>
              <a:t> </a:t>
            </a:r>
            <a:r>
              <a:rPr sz="4000" spc="-5" dirty="0"/>
              <a:t>least</a:t>
            </a:r>
            <a:r>
              <a:rPr sz="4000" spc="-40" dirty="0"/>
              <a:t> </a:t>
            </a:r>
            <a:r>
              <a:rPr sz="4000" spc="-10" dirty="0"/>
              <a:t>site</a:t>
            </a:r>
            <a:r>
              <a:rPr sz="4000" spc="-40" dirty="0"/>
              <a:t> </a:t>
            </a:r>
            <a:r>
              <a:rPr sz="4000" spc="-25" dirty="0"/>
              <a:t>to</a:t>
            </a:r>
            <a:r>
              <a:rPr sz="4000" spc="-10" dirty="0"/>
              <a:t> </a:t>
            </a:r>
            <a:r>
              <a:rPr sz="4000" spc="5" dirty="0"/>
              <a:t>be</a:t>
            </a:r>
            <a:r>
              <a:rPr sz="4000" spc="-25" dirty="0"/>
              <a:t> infested</a:t>
            </a:r>
            <a:r>
              <a:rPr sz="4000" spc="-60" dirty="0"/>
              <a:t> </a:t>
            </a:r>
            <a:r>
              <a:rPr sz="4000" spc="-5" dirty="0"/>
              <a:t>by</a:t>
            </a:r>
            <a:r>
              <a:rPr sz="4000" spc="-35" dirty="0"/>
              <a:t> </a:t>
            </a:r>
            <a:r>
              <a:rPr sz="4000" dirty="0"/>
              <a:t>this </a:t>
            </a:r>
            <a:r>
              <a:rPr sz="4000" spc="-890" dirty="0"/>
              <a:t> </a:t>
            </a:r>
            <a:r>
              <a:rPr sz="4000" spc="-10" dirty="0"/>
              <a:t>organism</a:t>
            </a:r>
            <a:r>
              <a:rPr sz="4000" spc="-80" dirty="0"/>
              <a:t> </a:t>
            </a:r>
            <a:r>
              <a:rPr sz="4000" dirty="0"/>
              <a:t>is :</a:t>
            </a:r>
            <a:endParaRPr sz="4000"/>
          </a:p>
          <a:p>
            <a:pPr marL="128270">
              <a:lnSpc>
                <a:spcPts val="4260"/>
              </a:lnSpc>
            </a:pPr>
            <a:r>
              <a:rPr sz="4000" dirty="0">
                <a:solidFill>
                  <a:srgbClr val="00AF50"/>
                </a:solidFill>
              </a:rPr>
              <a:t>back</a:t>
            </a:r>
            <a:r>
              <a:rPr sz="4000" spc="-75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,</a:t>
            </a:r>
            <a:r>
              <a:rPr sz="4000" spc="-20" dirty="0">
                <a:solidFill>
                  <a:srgbClr val="00AF50"/>
                </a:solidFill>
              </a:rPr>
              <a:t> </a:t>
            </a:r>
            <a:r>
              <a:rPr sz="4000" spc="-5" dirty="0">
                <a:solidFill>
                  <a:srgbClr val="00AF50"/>
                </a:solidFill>
              </a:rPr>
              <a:t>scalp</a:t>
            </a:r>
            <a:r>
              <a:rPr sz="4000" spc="-45" dirty="0">
                <a:solidFill>
                  <a:srgbClr val="00AF50"/>
                </a:solidFill>
              </a:rPr>
              <a:t> </a:t>
            </a:r>
            <a:r>
              <a:rPr sz="4000" spc="-25" dirty="0">
                <a:solidFill>
                  <a:srgbClr val="00AF50"/>
                </a:solidFill>
              </a:rPr>
              <a:t>face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365248"/>
            <a:ext cx="5038344" cy="4142232"/>
          </a:xfrm>
          <a:prstGeom prst="rect">
            <a:avLst/>
          </a:prstGeom>
        </p:spPr>
      </p:pic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525906"/>
            <a:ext cx="7189470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05"/>
              </a:spcBef>
            </a:pPr>
            <a:r>
              <a:rPr sz="4000" dirty="0"/>
              <a:t>Q16:</a:t>
            </a:r>
            <a:r>
              <a:rPr sz="4000" spc="-35" dirty="0"/>
              <a:t> </a:t>
            </a:r>
            <a:r>
              <a:rPr sz="4000" spc="-5" dirty="0"/>
              <a:t>best</a:t>
            </a:r>
            <a:r>
              <a:rPr sz="4000" spc="-55" dirty="0"/>
              <a:t> </a:t>
            </a:r>
            <a:r>
              <a:rPr sz="4000" spc="-15" dirty="0"/>
              <a:t>topical</a:t>
            </a:r>
            <a:r>
              <a:rPr sz="4000" spc="-10" dirty="0"/>
              <a:t> </a:t>
            </a:r>
            <a:r>
              <a:rPr sz="4000" dirty="0"/>
              <a:t>tx</a:t>
            </a:r>
            <a:r>
              <a:rPr sz="4000" spc="5" dirty="0"/>
              <a:t> </a:t>
            </a:r>
            <a:r>
              <a:rPr sz="4000" spc="-35" dirty="0"/>
              <a:t>for</a:t>
            </a:r>
            <a:r>
              <a:rPr sz="4000" spc="-10" dirty="0"/>
              <a:t> </a:t>
            </a:r>
            <a:r>
              <a:rPr sz="4000" dirty="0"/>
              <a:t>this</a:t>
            </a:r>
            <a:r>
              <a:rPr sz="4000" spc="-25" dirty="0"/>
              <a:t> </a:t>
            </a:r>
            <a:r>
              <a:rPr sz="4000" dirty="0"/>
              <a:t>lesion</a:t>
            </a:r>
            <a:r>
              <a:rPr sz="4000" spc="-30" dirty="0"/>
              <a:t> </a:t>
            </a:r>
            <a:r>
              <a:rPr sz="4000" dirty="0"/>
              <a:t>?</a:t>
            </a:r>
            <a:endParaRPr sz="4000"/>
          </a:p>
          <a:p>
            <a:pPr marL="356870">
              <a:lnSpc>
                <a:spcPts val="4560"/>
              </a:lnSpc>
            </a:pPr>
            <a:r>
              <a:rPr sz="4000" spc="-10" dirty="0">
                <a:solidFill>
                  <a:srgbClr val="00AF50"/>
                </a:solidFill>
              </a:rPr>
              <a:t>Clindamycin</a:t>
            </a:r>
            <a:r>
              <a:rPr sz="4000" spc="-110" dirty="0">
                <a:solidFill>
                  <a:srgbClr val="00AF50"/>
                </a:solidFill>
              </a:rPr>
              <a:t> </a:t>
            </a:r>
            <a:r>
              <a:rPr sz="4000" dirty="0">
                <a:solidFill>
                  <a:srgbClr val="00AF50"/>
                </a:solidFill>
              </a:rPr>
              <a:t>,</a:t>
            </a:r>
            <a:r>
              <a:rPr sz="4000" spc="-30" dirty="0">
                <a:solidFill>
                  <a:srgbClr val="00AF50"/>
                </a:solidFill>
              </a:rPr>
              <a:t> </a:t>
            </a:r>
            <a:r>
              <a:rPr sz="4000" spc="-15" dirty="0">
                <a:solidFill>
                  <a:srgbClr val="00AF50"/>
                </a:solidFill>
              </a:rPr>
              <a:t>erythromycin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7306056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9303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Q17:</a:t>
            </a:r>
            <a:r>
              <a:rPr spc="-10" dirty="0"/>
              <a:t> </a:t>
            </a:r>
            <a:r>
              <a:rPr spc="-20" dirty="0"/>
              <a:t>transition</a:t>
            </a:r>
            <a:r>
              <a:rPr spc="75" dirty="0"/>
              <a:t> </a:t>
            </a:r>
            <a:r>
              <a:rPr spc="-50" dirty="0"/>
              <a:t>state</a:t>
            </a:r>
            <a:r>
              <a:rPr spc="4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hair</a:t>
            </a:r>
            <a:r>
              <a:rPr spc="1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8772"/>
            <a:ext cx="20897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44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4400" spc="-4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4400" spc="-6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4400" spc="-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4400" spc="-5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4400" spc="-5" dirty="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5631815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95"/>
              </a:spcBef>
            </a:pPr>
            <a:r>
              <a:rPr spc="-5" dirty="0"/>
              <a:t>Q18:</a:t>
            </a:r>
            <a:r>
              <a:rPr spc="-25" dirty="0"/>
              <a:t> </a:t>
            </a:r>
            <a:r>
              <a:rPr spc="-40" dirty="0"/>
              <a:t>DX</a:t>
            </a:r>
            <a:r>
              <a:rPr spc="-10" dirty="0"/>
              <a:t> ??</a:t>
            </a:r>
          </a:p>
          <a:p>
            <a:pPr marL="265430">
              <a:lnSpc>
                <a:spcPts val="5015"/>
              </a:lnSpc>
            </a:pPr>
            <a:r>
              <a:rPr spc="-20" dirty="0">
                <a:solidFill>
                  <a:srgbClr val="00AF50"/>
                </a:solidFill>
              </a:rPr>
              <a:t>Acute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telogen</a:t>
            </a:r>
            <a:r>
              <a:rPr spc="4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effluvium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7847" y="1676400"/>
            <a:ext cx="3956304" cy="4776216"/>
          </a:xfrm>
          <a:prstGeom prst="rect">
            <a:avLst/>
          </a:prstGeom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3105"/>
            <a:ext cx="24923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Q19:</a:t>
            </a:r>
            <a:r>
              <a:rPr sz="4400" b="0" spc="-40" dirty="0">
                <a:latin typeface="Calibri Light"/>
                <a:cs typeface="Calibri Light"/>
              </a:rPr>
              <a:t> DX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??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7709" y="613105"/>
            <a:ext cx="2263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>
                <a:solidFill>
                  <a:srgbClr val="00AF50"/>
                </a:solidFill>
              </a:rPr>
              <a:t>Tenia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alba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7239000" cy="4666488"/>
          </a:xfrm>
          <a:prstGeom prst="rect">
            <a:avLst/>
          </a:prstGeom>
        </p:spPr>
      </p:pic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6836409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Q20: </a:t>
            </a:r>
            <a:r>
              <a:rPr spc="-10" dirty="0"/>
              <a:t>which</a:t>
            </a:r>
            <a:r>
              <a:rPr spc="15" dirty="0"/>
              <a:t> </a:t>
            </a:r>
            <a:r>
              <a:rPr spc="-5" dirty="0"/>
              <a:t>skin </a:t>
            </a:r>
            <a:r>
              <a:rPr spc="-35" dirty="0"/>
              <a:t>layer</a:t>
            </a:r>
            <a:r>
              <a:rPr spc="40" dirty="0"/>
              <a:t> </a:t>
            </a:r>
            <a:r>
              <a:rPr spc="-5" dirty="0"/>
              <a:t>is </a:t>
            </a:r>
            <a:r>
              <a:rPr spc="-10" dirty="0"/>
              <a:t>this</a:t>
            </a:r>
            <a:r>
              <a:rPr spc="35" dirty="0"/>
              <a:t> </a:t>
            </a:r>
            <a:r>
              <a:rPr spc="-10" dirty="0"/>
              <a:t>?? </a:t>
            </a:r>
            <a:r>
              <a:rPr spc="-980" dirty="0"/>
              <a:t> </a:t>
            </a:r>
            <a:r>
              <a:rPr spc="-30" dirty="0">
                <a:solidFill>
                  <a:srgbClr val="00AF50"/>
                </a:solidFill>
              </a:rPr>
              <a:t>Stratum</a:t>
            </a:r>
            <a:r>
              <a:rPr spc="5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granulosum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1600200"/>
            <a:ext cx="6147815" cy="5123688"/>
          </a:xfrm>
          <a:prstGeom prst="rect">
            <a:avLst/>
          </a:prstGeom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585" y="2495753"/>
            <a:ext cx="7386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Dermatology</a:t>
            </a:r>
            <a:r>
              <a:rPr sz="6000" spc="-90" dirty="0"/>
              <a:t> </a:t>
            </a:r>
            <a:r>
              <a:rPr sz="6000" spc="-5" dirty="0"/>
              <a:t>Mini-OSCE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177029" y="3494162"/>
            <a:ext cx="3839210" cy="13938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90"/>
              </a:spcBef>
            </a:pPr>
            <a:r>
              <a:rPr sz="2400" spc="-5" dirty="0">
                <a:latin typeface="Calibri"/>
                <a:cs typeface="Calibri"/>
              </a:rPr>
              <a:t>August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695"/>
              </a:spcBef>
            </a:pPr>
            <a:r>
              <a:rPr sz="2400" spc="-10" dirty="0">
                <a:latin typeface="Calibri"/>
                <a:cs typeface="Calibri"/>
              </a:rPr>
              <a:t>Group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(c+d)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400" spc="-5" dirty="0">
                <a:latin typeface="Calibri"/>
                <a:cs typeface="Calibri"/>
              </a:rPr>
              <a:t>Prepared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Ashraf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Nasraween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9961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40" dirty="0"/>
              <a:t> </a:t>
            </a:r>
            <a:r>
              <a:rPr spc="-5" dirty="0"/>
              <a:t>1: </a:t>
            </a:r>
            <a:r>
              <a:rPr spc="-20" dirty="0"/>
              <a:t>what</a:t>
            </a:r>
            <a:r>
              <a:rPr spc="25" dirty="0"/>
              <a:t> </a:t>
            </a:r>
            <a:r>
              <a:rPr spc="-5" dirty="0"/>
              <a:t>is the</a:t>
            </a:r>
            <a:r>
              <a:rPr spc="15" dirty="0"/>
              <a:t> </a:t>
            </a:r>
            <a:r>
              <a:rPr spc="-30" dirty="0"/>
              <a:t>organism</a:t>
            </a:r>
            <a:r>
              <a:rPr spc="60" dirty="0"/>
              <a:t> </a:t>
            </a:r>
            <a:r>
              <a:rPr spc="-20" dirty="0"/>
              <a:t>that</a:t>
            </a:r>
            <a:r>
              <a:rPr spc="40" dirty="0"/>
              <a:t> </a:t>
            </a:r>
            <a:r>
              <a:rPr spc="-15" dirty="0"/>
              <a:t>cause: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796544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Kerin: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Cattle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Tenia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Pitryosporm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orbuculare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(Malassezia)</a:t>
            </a:r>
            <a:endParaRPr sz="280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800" spc="-10" dirty="0">
                <a:latin typeface="Calibri"/>
                <a:cs typeface="Calibri"/>
              </a:rPr>
              <a:t>condylomata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lata: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Trepanoma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Pallidum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78943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40" dirty="0"/>
              <a:t> </a:t>
            </a:r>
            <a:r>
              <a:rPr spc="-5" dirty="0"/>
              <a:t>2: </a:t>
            </a:r>
            <a:r>
              <a:rPr spc="-10" dirty="0"/>
              <a:t>specific</a:t>
            </a:r>
            <a:r>
              <a:rPr spc="15" dirty="0"/>
              <a:t> </a:t>
            </a:r>
            <a:r>
              <a:rPr spc="-35" dirty="0"/>
              <a:t>test</a:t>
            </a:r>
            <a:r>
              <a:rPr spc="20" dirty="0"/>
              <a:t> </a:t>
            </a:r>
            <a:r>
              <a:rPr spc="-35" dirty="0"/>
              <a:t>for</a:t>
            </a:r>
            <a:r>
              <a:rPr spc="-15" dirty="0"/>
              <a:t> </a:t>
            </a:r>
            <a:r>
              <a:rPr spc="-20" dirty="0"/>
              <a:t>syphilis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9385935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FTA-ABS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test(Flourescent </a:t>
            </a:r>
            <a:r>
              <a:rPr sz="2800" spc="-25" dirty="0">
                <a:latin typeface="Calibri"/>
                <a:cs typeface="Calibri"/>
              </a:rPr>
              <a:t>Treponemal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Antibody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Absorbtion </a:t>
            </a:r>
            <a:r>
              <a:rPr sz="2800" spc="-10" dirty="0">
                <a:latin typeface="Calibri"/>
                <a:cs typeface="Calibri"/>
              </a:rPr>
              <a:t>test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TPHA </a:t>
            </a:r>
            <a:r>
              <a:rPr sz="2800" spc="-25" dirty="0">
                <a:latin typeface="Calibri"/>
                <a:cs typeface="Calibri"/>
              </a:rPr>
              <a:t>(Treponema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Pallidum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Haemagglutiation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311353"/>
            <a:ext cx="10197465" cy="13023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670"/>
              </a:spcBef>
            </a:pPr>
            <a:r>
              <a:rPr spc="-15" dirty="0"/>
              <a:t>Question</a:t>
            </a:r>
            <a:r>
              <a:rPr spc="45" dirty="0"/>
              <a:t> </a:t>
            </a:r>
            <a:r>
              <a:rPr spc="-5" dirty="0"/>
              <a:t>3:</a:t>
            </a:r>
            <a:r>
              <a:rPr spc="5" dirty="0"/>
              <a:t> </a:t>
            </a:r>
            <a:r>
              <a:rPr spc="-5" dirty="0"/>
              <a:t>3</a:t>
            </a:r>
            <a:r>
              <a:rPr spc="-10" dirty="0"/>
              <a:t> </a:t>
            </a:r>
            <a:r>
              <a:rPr spc="-35" dirty="0"/>
              <a:t>systemic</a:t>
            </a:r>
            <a:r>
              <a:rPr spc="15" dirty="0"/>
              <a:t> </a:t>
            </a:r>
            <a:r>
              <a:rPr spc="-5" dirty="0"/>
              <a:t>drugs</a:t>
            </a:r>
            <a:r>
              <a:rPr spc="15" dirty="0"/>
              <a:t> </a:t>
            </a:r>
            <a:r>
              <a:rPr spc="-35" dirty="0"/>
              <a:t>for</a:t>
            </a:r>
            <a:r>
              <a:rPr spc="-15" dirty="0"/>
              <a:t> </a:t>
            </a:r>
            <a:r>
              <a:rPr spc="-30" dirty="0"/>
              <a:t>treatment</a:t>
            </a:r>
            <a:r>
              <a:rPr spc="75" dirty="0"/>
              <a:t> </a:t>
            </a:r>
            <a:r>
              <a:rPr spc="-10" dirty="0"/>
              <a:t>of </a:t>
            </a:r>
            <a:r>
              <a:rPr spc="-980" dirty="0"/>
              <a:t> </a:t>
            </a:r>
            <a:r>
              <a:rPr spc="-25" dirty="0">
                <a:solidFill>
                  <a:srgbClr val="FF0000"/>
                </a:solidFill>
              </a:rPr>
              <a:t>psoriasis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975" y="1482231"/>
            <a:ext cx="2700655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Cyclosporine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Methotrexate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Biological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Retinoid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Apremilist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182" y="61531"/>
            <a:ext cx="7985759" cy="62083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356235">
              <a:lnSpc>
                <a:spcPts val="2630"/>
              </a:lnSpc>
              <a:spcBef>
                <a:spcPts val="395"/>
              </a:spcBef>
            </a:pPr>
            <a:r>
              <a:rPr sz="2400" b="1" spc="-5" dirty="0">
                <a:latin typeface="Calibri"/>
                <a:cs typeface="Calibri"/>
              </a:rPr>
              <a:t>Q: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patient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gonorrhea,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mention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investigations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its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diagnosis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48895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Culture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smear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urethral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discharge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650"/>
              </a:spcBef>
            </a:pPr>
            <a:r>
              <a:rPr sz="2400" b="1" spc="-5" dirty="0">
                <a:latin typeface="Calibri"/>
                <a:cs typeface="Calibri"/>
              </a:rPr>
              <a:t>Q: </a:t>
            </a:r>
            <a:r>
              <a:rPr sz="2400" b="1" spc="-10" dirty="0">
                <a:latin typeface="Calibri"/>
                <a:cs typeface="Calibri"/>
              </a:rPr>
              <a:t>Mention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lesions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present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oral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form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Lichen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b="1" spc="-5" dirty="0">
                <a:latin typeface="Calibri"/>
                <a:cs typeface="Calibri"/>
              </a:rPr>
              <a:t>Planus.</a:t>
            </a:r>
            <a:endParaRPr sz="2400">
              <a:latin typeface="Calibri"/>
              <a:cs typeface="Calibri"/>
            </a:endParaRPr>
          </a:p>
          <a:p>
            <a:pPr marL="48895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Plaques,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reticular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lace-like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pattern,...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400" b="1" spc="-5" dirty="0">
                <a:latin typeface="Calibri"/>
                <a:cs typeface="Calibri"/>
              </a:rPr>
              <a:t>Q: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Mention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skin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manifestations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DM: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Acanthosis</a:t>
            </a:r>
            <a:r>
              <a:rPr sz="2400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Nigricans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Diabetic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dermopathy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Diabetic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Cherioarthropathy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Neuropathic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Ulcer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spc="-5" dirty="0">
                <a:latin typeface="Calibri"/>
                <a:cs typeface="Calibri"/>
              </a:rPr>
              <a:t>Q:</a:t>
            </a:r>
            <a:r>
              <a:rPr sz="2400" b="1" spc="-10" dirty="0">
                <a:latin typeface="Calibri"/>
                <a:cs typeface="Calibri"/>
              </a:rPr>
              <a:t> Mention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causes of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exogenous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eczema: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Contact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allergic</a:t>
            </a:r>
            <a:r>
              <a:rPr sz="240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dermatitis</a:t>
            </a:r>
            <a:endParaRPr sz="2400">
              <a:latin typeface="Calibri"/>
              <a:cs typeface="Calibri"/>
            </a:endParaRPr>
          </a:p>
          <a:p>
            <a:pPr marL="441325" indent="-429259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Contact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irritant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dermatitis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6375" y="171450"/>
            <a:ext cx="26860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73482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40" dirty="0"/>
              <a:t> </a:t>
            </a:r>
            <a:r>
              <a:rPr spc="-5" dirty="0"/>
              <a:t>4:</a:t>
            </a:r>
            <a:r>
              <a:rPr spc="-10" dirty="0"/>
              <a:t> </a:t>
            </a:r>
            <a:r>
              <a:rPr spc="-15" dirty="0"/>
              <a:t>Define</a:t>
            </a:r>
            <a:r>
              <a:rPr spc="2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25" dirty="0"/>
              <a:t>Following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975" y="1642948"/>
            <a:ext cx="7174865" cy="26314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Lichenifacation: </a:t>
            </a:r>
            <a:r>
              <a:rPr sz="2800" spc="-15" dirty="0">
                <a:latin typeface="Calibri"/>
                <a:cs typeface="Calibri"/>
              </a:rPr>
              <a:t>hard thickening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5" dirty="0">
                <a:latin typeface="Calibri"/>
                <a:cs typeface="Calibri"/>
              </a:rPr>
              <a:t>skin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accentuated </a:t>
            </a:r>
            <a:r>
              <a:rPr sz="2800" spc="-5" dirty="0">
                <a:latin typeface="Calibri"/>
                <a:cs typeface="Calibri"/>
              </a:rPr>
              <a:t>skin </a:t>
            </a:r>
            <a:r>
              <a:rPr sz="2800" dirty="0">
                <a:latin typeface="Calibri"/>
                <a:cs typeface="Calibri"/>
              </a:rPr>
              <a:t>markings </a:t>
            </a:r>
            <a:r>
              <a:rPr sz="2800" spc="-5" dirty="0">
                <a:latin typeface="Calibri"/>
                <a:cs typeface="Calibri"/>
              </a:rPr>
              <a:t>which sign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chronic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itching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126364" indent="-228600" algn="just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Plaque: </a:t>
            </a:r>
            <a:r>
              <a:rPr sz="2800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circumscribed, </a:t>
            </a:r>
            <a:r>
              <a:rPr sz="2800" dirty="0">
                <a:latin typeface="Calibri"/>
                <a:cs typeface="Calibri"/>
              </a:rPr>
              <a:t>superficial, </a:t>
            </a:r>
            <a:r>
              <a:rPr sz="2800" spc="-15" dirty="0">
                <a:latin typeface="Calibri"/>
                <a:cs typeface="Calibri"/>
              </a:rPr>
              <a:t>elevated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plateau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1.0–2.0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diameter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3802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40" dirty="0"/>
              <a:t> </a:t>
            </a:r>
            <a:r>
              <a:rPr spc="-5" dirty="0"/>
              <a:t>5:</a:t>
            </a:r>
            <a:r>
              <a:rPr spc="-10" dirty="0"/>
              <a:t> </a:t>
            </a:r>
            <a:r>
              <a:rPr spc="-15" dirty="0"/>
              <a:t>write</a:t>
            </a:r>
            <a:r>
              <a:rPr spc="10" dirty="0"/>
              <a:t> </a:t>
            </a:r>
            <a:r>
              <a:rPr spc="-15" dirty="0"/>
              <a:t>down</a:t>
            </a:r>
            <a:r>
              <a:rPr spc="5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20" dirty="0"/>
              <a:t>variants</a:t>
            </a:r>
            <a:r>
              <a:rPr spc="5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acne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5616575" cy="3608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10" dirty="0">
                <a:latin typeface="Calibri"/>
                <a:cs typeface="Calibri"/>
              </a:rPr>
              <a:t> conglobate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" dirty="0">
                <a:latin typeface="Calibri"/>
                <a:cs typeface="Calibri"/>
              </a:rPr>
              <a:t> Nodulocystic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Drug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induced acne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fulminant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neonaturum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infantile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Occupational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96964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40" dirty="0"/>
              <a:t> </a:t>
            </a:r>
            <a:r>
              <a:rPr spc="-5" dirty="0"/>
              <a:t>6:</a:t>
            </a:r>
            <a:r>
              <a:rPr spc="5" dirty="0"/>
              <a:t> </a:t>
            </a:r>
            <a:r>
              <a:rPr spc="-5" dirty="0"/>
              <a:t>2</a:t>
            </a:r>
            <a:r>
              <a:rPr spc="-15" dirty="0"/>
              <a:t> </a:t>
            </a:r>
            <a:r>
              <a:rPr spc="-10" dirty="0"/>
              <a:t>Nail</a:t>
            </a:r>
            <a:r>
              <a:rPr spc="25" dirty="0"/>
              <a:t> </a:t>
            </a:r>
            <a:r>
              <a:rPr spc="-10" dirty="0"/>
              <a:t>changes </a:t>
            </a:r>
            <a:r>
              <a:rPr spc="-5" dirty="0"/>
              <a:t>in</a:t>
            </a:r>
            <a:r>
              <a:rPr spc="25" dirty="0"/>
              <a:t> </a:t>
            </a:r>
            <a:r>
              <a:rPr spc="-5" dirty="0"/>
              <a:t>Lichen</a:t>
            </a:r>
            <a:r>
              <a:rPr spc="15" dirty="0"/>
              <a:t> </a:t>
            </a:r>
            <a:r>
              <a:rPr spc="-5" dirty="0"/>
              <a:t>Planus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960495" cy="3608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Lateral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thinning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Longitudinal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ridging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Fissuring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Pterygium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Twenty </a:t>
            </a:r>
            <a:r>
              <a:rPr sz="2800" dirty="0">
                <a:latin typeface="Calibri"/>
                <a:cs typeface="Calibri"/>
              </a:rPr>
              <a:t>nail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dystrophy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Onycholysis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Subungual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hyperkeratosis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639902"/>
            <a:ext cx="8267065" cy="11887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30"/>
              </a:spcBef>
            </a:pPr>
            <a:r>
              <a:rPr sz="4000" spc="-5" dirty="0"/>
              <a:t>Question </a:t>
            </a:r>
            <a:r>
              <a:rPr sz="4000" spc="5" dirty="0"/>
              <a:t>7: </a:t>
            </a:r>
            <a:r>
              <a:rPr sz="4000" spc="-5" dirty="0"/>
              <a:t>write </a:t>
            </a:r>
            <a:r>
              <a:rPr sz="4000" dirty="0"/>
              <a:t>down </a:t>
            </a:r>
            <a:r>
              <a:rPr sz="4000" spc="5" dirty="0"/>
              <a:t>3 disease </a:t>
            </a:r>
            <a:r>
              <a:rPr sz="4000" spc="10" dirty="0"/>
              <a:t> </a:t>
            </a:r>
            <a:r>
              <a:rPr sz="4000" spc="-5" dirty="0"/>
              <a:t>associated</a:t>
            </a:r>
            <a:r>
              <a:rPr sz="4000" spc="-65" dirty="0"/>
              <a:t> </a:t>
            </a:r>
            <a:r>
              <a:rPr sz="4000" dirty="0"/>
              <a:t>with</a:t>
            </a:r>
            <a:r>
              <a:rPr sz="4000" spc="-35" dirty="0"/>
              <a:t> </a:t>
            </a:r>
            <a:r>
              <a:rPr sz="4000" spc="-5" dirty="0"/>
              <a:t>pyoderma</a:t>
            </a:r>
            <a:r>
              <a:rPr sz="4000" spc="-80" dirty="0"/>
              <a:t> </a:t>
            </a:r>
            <a:r>
              <a:rPr sz="4000" spc="-10" dirty="0"/>
              <a:t>gangrenosum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36775" y="3540519"/>
            <a:ext cx="4328160" cy="15633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Inflammatory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bowel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Malignancy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Rheumatoid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arthritis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0"/>
            <a:ext cx="6851015" cy="11887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30"/>
              </a:spcBef>
            </a:pPr>
            <a:r>
              <a:rPr sz="4000" spc="-5" dirty="0"/>
              <a:t>Question</a:t>
            </a:r>
            <a:r>
              <a:rPr sz="4000" spc="-70" dirty="0"/>
              <a:t> </a:t>
            </a:r>
            <a:r>
              <a:rPr sz="4000" spc="5" dirty="0"/>
              <a:t>8:</a:t>
            </a:r>
            <a:r>
              <a:rPr sz="4000" spc="-45" dirty="0"/>
              <a:t> </a:t>
            </a:r>
            <a:r>
              <a:rPr sz="4000" spc="-10" dirty="0"/>
              <a:t>What</a:t>
            </a:r>
            <a:r>
              <a:rPr sz="4000" spc="-15" dirty="0"/>
              <a:t> </a:t>
            </a:r>
            <a:r>
              <a:rPr sz="4000" dirty="0"/>
              <a:t>is</a:t>
            </a:r>
            <a:r>
              <a:rPr sz="4000" spc="-5" dirty="0"/>
              <a:t> </a:t>
            </a:r>
            <a:r>
              <a:rPr sz="4000" spc="-15" dirty="0"/>
              <a:t>your</a:t>
            </a:r>
            <a:r>
              <a:rPr sz="4000" spc="-40" dirty="0"/>
              <a:t> </a:t>
            </a:r>
            <a:r>
              <a:rPr sz="4000" spc="5" dirty="0"/>
              <a:t>possible </a:t>
            </a:r>
            <a:r>
              <a:rPr sz="4000" spc="-890" dirty="0"/>
              <a:t> </a:t>
            </a:r>
            <a:r>
              <a:rPr sz="4000" dirty="0"/>
              <a:t>Diagnosis: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marR="50165" indent="-228600">
              <a:lnSpc>
                <a:spcPts val="269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Case</a:t>
            </a:r>
            <a:r>
              <a:rPr spc="-15" dirty="0"/>
              <a:t> </a:t>
            </a:r>
            <a:r>
              <a:rPr spc="-5" dirty="0"/>
              <a:t>1:</a:t>
            </a:r>
            <a:r>
              <a:rPr spc="5" dirty="0"/>
              <a:t> </a:t>
            </a:r>
            <a:r>
              <a:rPr spc="-10" dirty="0"/>
              <a:t>17-years</a:t>
            </a:r>
            <a:r>
              <a:rPr spc="-5" dirty="0"/>
              <a:t> </a:t>
            </a:r>
            <a:r>
              <a:rPr dirty="0"/>
              <a:t>old</a:t>
            </a:r>
            <a:r>
              <a:rPr spc="-20" dirty="0"/>
              <a:t> </a:t>
            </a:r>
            <a:r>
              <a:rPr dirty="0"/>
              <a:t>male</a:t>
            </a:r>
            <a:r>
              <a:rPr spc="-4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smooth </a:t>
            </a:r>
            <a:r>
              <a:rPr spc="-10" dirty="0"/>
              <a:t>round</a:t>
            </a:r>
            <a:r>
              <a:rPr spc="-5" dirty="0"/>
              <a:t> </a:t>
            </a:r>
            <a:r>
              <a:rPr dirty="0"/>
              <a:t>or</a:t>
            </a:r>
            <a:r>
              <a:rPr spc="-30" dirty="0"/>
              <a:t> </a:t>
            </a:r>
            <a:r>
              <a:rPr spc="-15" dirty="0"/>
              <a:t>oval </a:t>
            </a:r>
            <a:r>
              <a:rPr spc="-620" dirty="0"/>
              <a:t> </a:t>
            </a:r>
            <a:r>
              <a:rPr spc="-15" dirty="0"/>
              <a:t>patches </a:t>
            </a:r>
            <a:r>
              <a:rPr dirty="0"/>
              <a:t>of </a:t>
            </a:r>
            <a:r>
              <a:rPr b="1" dirty="0">
                <a:latin typeface="Calibri"/>
                <a:cs typeface="Calibri"/>
              </a:rPr>
              <a:t>non-scarring </a:t>
            </a:r>
            <a:r>
              <a:rPr dirty="0"/>
              <a:t>hair loss on </a:t>
            </a:r>
            <a:r>
              <a:rPr spc="-5" dirty="0"/>
              <a:t>the scalp </a:t>
            </a:r>
            <a:r>
              <a:rPr spc="10" dirty="0">
                <a:latin typeface="Wingdings"/>
                <a:cs typeface="Wingdings"/>
              </a:rPr>
              <a:t>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</a:rPr>
              <a:t>Alopecia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areata</a:t>
            </a:r>
          </a:p>
          <a:p>
            <a:pPr marL="241300" marR="5080" indent="-228600">
              <a:lnSpc>
                <a:spcPts val="26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Case </a:t>
            </a:r>
            <a:r>
              <a:rPr spc="-5" dirty="0"/>
              <a:t>2: </a:t>
            </a:r>
            <a:r>
              <a:rPr spc="-10" dirty="0"/>
              <a:t>50-years </a:t>
            </a:r>
            <a:r>
              <a:rPr dirty="0"/>
              <a:t>old </a:t>
            </a:r>
            <a:r>
              <a:rPr spc="-15" dirty="0"/>
              <a:t>female </a:t>
            </a:r>
            <a:r>
              <a:rPr dirty="0"/>
              <a:t>with </a:t>
            </a:r>
            <a:r>
              <a:rPr b="1" spc="5" dirty="0">
                <a:latin typeface="Calibri"/>
                <a:cs typeface="Calibri"/>
              </a:rPr>
              <a:t>pink </a:t>
            </a:r>
            <a:r>
              <a:rPr b="1" spc="-5" dirty="0">
                <a:latin typeface="Calibri"/>
                <a:cs typeface="Calibri"/>
              </a:rPr>
              <a:t>shiny </a:t>
            </a:r>
            <a:r>
              <a:rPr dirty="0"/>
              <a:t>smooth </a:t>
            </a:r>
            <a:r>
              <a:rPr spc="5" dirty="0"/>
              <a:t> </a:t>
            </a:r>
            <a:r>
              <a:rPr spc="-5" dirty="0"/>
              <a:t>papule</a:t>
            </a:r>
            <a:r>
              <a:rPr spc="5" dirty="0"/>
              <a:t> </a:t>
            </a:r>
            <a:r>
              <a:rPr dirty="0"/>
              <a:t>on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10" dirty="0"/>
              <a:t>genital</a:t>
            </a:r>
            <a:r>
              <a:rPr spc="-40" dirty="0"/>
              <a:t> </a:t>
            </a:r>
            <a:r>
              <a:rPr spc="-10" dirty="0"/>
              <a:t>area</a:t>
            </a:r>
            <a:r>
              <a:rPr spc="-15" dirty="0"/>
              <a:t> </a:t>
            </a:r>
            <a:r>
              <a:rPr spc="5" dirty="0">
                <a:latin typeface="Wingdings"/>
                <a:cs typeface="Wingdings"/>
              </a:rPr>
              <a:t>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</a:rPr>
              <a:t>Molluscum </a:t>
            </a:r>
            <a:r>
              <a:rPr spc="-10" dirty="0">
                <a:solidFill>
                  <a:srgbClr val="FF0000"/>
                </a:solidFill>
              </a:rPr>
              <a:t>contagiusm</a:t>
            </a:r>
          </a:p>
          <a:p>
            <a:pPr marL="241300" marR="57785" indent="-228600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Case </a:t>
            </a:r>
            <a:r>
              <a:rPr spc="-5" dirty="0"/>
              <a:t>3: </a:t>
            </a:r>
            <a:r>
              <a:rPr spc="-15" dirty="0"/>
              <a:t>female </a:t>
            </a:r>
            <a:r>
              <a:rPr dirty="0"/>
              <a:t>with celiac disease </a:t>
            </a:r>
            <a:r>
              <a:rPr spc="-15" dirty="0"/>
              <a:t>present </a:t>
            </a:r>
            <a:r>
              <a:rPr spc="5" dirty="0"/>
              <a:t>with </a:t>
            </a:r>
            <a:r>
              <a:rPr spc="10" dirty="0"/>
              <a:t> </a:t>
            </a:r>
            <a:r>
              <a:rPr spc="-5" dirty="0"/>
              <a:t>vesicles</a:t>
            </a:r>
            <a:r>
              <a:rPr spc="-40" dirty="0"/>
              <a:t> </a:t>
            </a:r>
            <a:r>
              <a:rPr spc="-10" dirty="0"/>
              <a:t>symmetrically</a:t>
            </a:r>
            <a:r>
              <a:rPr spc="-35" dirty="0"/>
              <a:t> </a:t>
            </a:r>
            <a:r>
              <a:rPr spc="-10" dirty="0"/>
              <a:t>located</a:t>
            </a:r>
            <a:r>
              <a:rPr spc="-3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elbow</a:t>
            </a:r>
            <a:r>
              <a:rPr spc="-30" dirty="0"/>
              <a:t> </a:t>
            </a:r>
            <a:r>
              <a:rPr dirty="0"/>
              <a:t>and knee</a:t>
            </a:r>
            <a:r>
              <a:rPr spc="10" dirty="0"/>
              <a:t> </a:t>
            </a:r>
            <a:r>
              <a:rPr spc="10" dirty="0">
                <a:latin typeface="Wingdings"/>
                <a:cs typeface="Wingdings"/>
              </a:rPr>
              <a:t></a:t>
            </a:r>
          </a:p>
          <a:p>
            <a:pPr marL="323215" indent="-3111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pc="-5" dirty="0">
                <a:solidFill>
                  <a:srgbClr val="FF0000"/>
                </a:solidFill>
              </a:rPr>
              <a:t>Dermatitis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herpatiformis</a:t>
            </a: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Case</a:t>
            </a:r>
            <a:r>
              <a:rPr spc="-100" dirty="0"/>
              <a:t> </a:t>
            </a:r>
            <a:r>
              <a:rPr spc="-5" dirty="0"/>
              <a:t>4:</a:t>
            </a: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Case</a:t>
            </a:r>
            <a:r>
              <a:rPr spc="-100" dirty="0"/>
              <a:t> </a:t>
            </a:r>
            <a:r>
              <a:rPr spc="-5" dirty="0"/>
              <a:t>5: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48228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30" dirty="0"/>
              <a:t> </a:t>
            </a:r>
            <a:r>
              <a:rPr spc="-5" dirty="0"/>
              <a:t>9:</a:t>
            </a:r>
            <a:r>
              <a:rPr spc="-20" dirty="0"/>
              <a:t> </a:t>
            </a:r>
            <a:r>
              <a:rPr spc="-100" dirty="0"/>
              <a:t>Yes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10" dirty="0"/>
              <a:t>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394" y="1798396"/>
            <a:ext cx="65532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Scabies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highly</a:t>
            </a:r>
            <a:r>
              <a:rPr sz="2800" spc="-10" dirty="0">
                <a:latin typeface="Calibri"/>
                <a:cs typeface="Calibri"/>
              </a:rPr>
              <a:t> contagious</a:t>
            </a:r>
            <a:r>
              <a:rPr sz="2800" dirty="0">
                <a:latin typeface="Calibri"/>
                <a:cs typeface="Calibri"/>
              </a:rPr>
              <a:t> disease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10" dirty="0">
                <a:latin typeface="Wingdings"/>
                <a:cs typeface="Wingdings"/>
              </a:rPr>
              <a:t>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6153"/>
            <a:ext cx="62191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Question</a:t>
            </a:r>
            <a:r>
              <a:rPr spc="35" dirty="0"/>
              <a:t> </a:t>
            </a:r>
            <a:r>
              <a:rPr spc="-5" dirty="0"/>
              <a:t>10:</a:t>
            </a:r>
            <a:r>
              <a:rPr spc="-10" dirty="0"/>
              <a:t> fill</a:t>
            </a:r>
            <a:r>
              <a:rPr spc="20" dirty="0"/>
              <a:t> </a:t>
            </a:r>
            <a:r>
              <a:rPr spc="-5" dirty="0"/>
              <a:t>the </a:t>
            </a:r>
            <a:r>
              <a:rPr spc="-35" dirty="0"/>
              <a:t>blanket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6160135" cy="2584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  <a:tab pos="138874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spc="-5" dirty="0">
                <a:latin typeface="Calibri"/>
                <a:cs typeface="Calibri"/>
              </a:rPr>
              <a:t>warts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spontaneously.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138747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138747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138747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138747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623" y="1716085"/>
            <a:ext cx="6275705" cy="311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8365" marR="5080" indent="-2146300">
              <a:lnSpc>
                <a:spcPct val="113399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Dermatology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Mini-OSCE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Exam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2020/2021</a:t>
            </a:r>
            <a:endParaRPr sz="3600">
              <a:latin typeface="Times New Roman"/>
              <a:cs typeface="Times New Roman"/>
            </a:endParaRPr>
          </a:p>
          <a:p>
            <a:pPr marL="1624965" marR="1622425" indent="758825">
              <a:lnSpc>
                <a:spcPts val="4900"/>
              </a:lnSpc>
              <a:spcBef>
                <a:spcPts val="229"/>
              </a:spcBef>
            </a:pPr>
            <a:r>
              <a:rPr sz="3600" b="1" spc="5" dirty="0">
                <a:latin typeface="Times New Roman"/>
                <a:cs typeface="Times New Roman"/>
              </a:rPr>
              <a:t>(watan) 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Group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2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a+b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3600" spc="-5" dirty="0">
                <a:latin typeface="Calibri"/>
                <a:cs typeface="Calibri"/>
              </a:rPr>
              <a:t>Done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by</a:t>
            </a:r>
            <a:r>
              <a:rPr sz="3600" spc="-15" dirty="0">
                <a:latin typeface="Calibri"/>
                <a:cs typeface="Calibri"/>
              </a:rPr>
              <a:t> sarah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khirfan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6125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Q1)</a:t>
            </a:r>
            <a:r>
              <a:rPr spc="-10" dirty="0"/>
              <a:t> </a:t>
            </a:r>
            <a:r>
              <a:rPr spc="-20" dirty="0"/>
              <a:t>what</a:t>
            </a:r>
            <a:r>
              <a:rPr spc="25" dirty="0"/>
              <a:t> </a:t>
            </a:r>
            <a:r>
              <a:rPr spc="-5" dirty="0"/>
              <a:t>is the</a:t>
            </a:r>
            <a:r>
              <a:rPr spc="20" dirty="0"/>
              <a:t> </a:t>
            </a:r>
            <a:r>
              <a:rPr spc="-20" dirty="0"/>
              <a:t>causative</a:t>
            </a:r>
            <a:r>
              <a:rPr spc="60" dirty="0"/>
              <a:t> </a:t>
            </a:r>
            <a:r>
              <a:rPr spc="-30" dirty="0"/>
              <a:t>organism</a:t>
            </a:r>
            <a:r>
              <a:rPr spc="65" dirty="0"/>
              <a:t> </a:t>
            </a:r>
            <a:r>
              <a:rPr spc="-40" dirty="0"/>
              <a:t>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6071235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pitrysporum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orbicularis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Syphilis: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trepenoma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pallidum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-20" dirty="0">
                <a:latin typeface="Calibri"/>
                <a:cs typeface="Calibri"/>
              </a:rPr>
              <a:t> favous: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Trichophyton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schoenleinii.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4928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Q2)</a:t>
            </a:r>
            <a:r>
              <a:rPr spc="-20" dirty="0"/>
              <a:t> </a:t>
            </a:r>
            <a:r>
              <a:rPr spc="-5" dirty="0"/>
              <a:t>5</a:t>
            </a:r>
            <a:r>
              <a:rPr spc="-20" dirty="0"/>
              <a:t> </a:t>
            </a:r>
            <a:r>
              <a:rPr spc="-25" dirty="0"/>
              <a:t>variants</a:t>
            </a:r>
            <a:r>
              <a:rPr spc="40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acne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2952750" cy="3605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conglobata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fulminans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excoriee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Drug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induced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Infantile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neontorum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888D-AEB2-D744-92C7-1C9C52DA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86" y="432803"/>
            <a:ext cx="11712647" cy="553998"/>
          </a:xfrm>
        </p:spPr>
        <p:txBody>
          <a:bodyPr/>
          <a:lstStyle/>
          <a:p>
            <a:r>
              <a:rPr lang="en-GB" sz="3600" dirty="0"/>
              <a:t>Q1:Write the name of the disease for each lesion :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3A403-31BC-78F0-04C0-80836DDE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741" y="1475687"/>
            <a:ext cx="10150721" cy="3939540"/>
          </a:xfrm>
        </p:spPr>
        <p:txBody>
          <a:bodyPr/>
          <a:lstStyle/>
          <a:p>
            <a:br>
              <a:rPr lang="en-GB" sz="3200" dirty="0"/>
            </a:br>
            <a:r>
              <a:rPr lang="en-GB" sz="3200" dirty="0"/>
              <a:t>1.Flaccid bullae : </a:t>
            </a:r>
            <a:r>
              <a:rPr lang="en-GB" sz="3200" dirty="0" err="1">
                <a:solidFill>
                  <a:srgbClr val="00B050"/>
                </a:solidFill>
              </a:rPr>
              <a:t>pemiphegoid</a:t>
            </a:r>
            <a:r>
              <a:rPr lang="en-GB" sz="3200" dirty="0">
                <a:solidFill>
                  <a:srgbClr val="00B050"/>
                </a:solidFill>
              </a:rPr>
              <a:t> vulgaris</a:t>
            </a:r>
          </a:p>
          <a:p>
            <a:br>
              <a:rPr lang="en-GB" sz="3200" dirty="0"/>
            </a:br>
            <a:r>
              <a:rPr lang="en-GB" sz="3200" dirty="0"/>
              <a:t>2.Tenses bullae: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bullus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pemiphegoid</a:t>
            </a:r>
            <a:endParaRPr lang="en-GB" sz="3200" dirty="0">
              <a:solidFill>
                <a:srgbClr val="00B050"/>
              </a:solidFill>
            </a:endParaRPr>
          </a:p>
          <a:p>
            <a:br>
              <a:rPr lang="en-GB" sz="3200" dirty="0"/>
            </a:br>
            <a:r>
              <a:rPr lang="en-GB" sz="3200" dirty="0"/>
              <a:t>3.Vesicles : </a:t>
            </a:r>
            <a:r>
              <a:rPr lang="en-GB" sz="3200" dirty="0">
                <a:solidFill>
                  <a:srgbClr val="00B050"/>
                </a:solidFill>
              </a:rPr>
              <a:t>dermatitis </a:t>
            </a:r>
            <a:r>
              <a:rPr lang="en-GB" sz="3200" dirty="0" err="1">
                <a:solidFill>
                  <a:srgbClr val="00B050"/>
                </a:solidFill>
              </a:rPr>
              <a:t>herptiform</a:t>
            </a:r>
            <a:endParaRPr lang="en-GB" sz="3200" dirty="0">
              <a:solidFill>
                <a:srgbClr val="00B050"/>
              </a:solidFill>
            </a:endParaRPr>
          </a:p>
          <a:p>
            <a:br>
              <a:rPr lang="en-GB" sz="3200" dirty="0"/>
            </a:br>
            <a:r>
              <a:rPr lang="en-GB" sz="3200" dirty="0"/>
              <a:t>4.Target lesions: </a:t>
            </a:r>
            <a:r>
              <a:rPr lang="en-GB" sz="3200" dirty="0">
                <a:solidFill>
                  <a:srgbClr val="00B050"/>
                </a:solidFill>
              </a:rPr>
              <a:t>erythema </a:t>
            </a:r>
            <a:r>
              <a:rPr lang="en-GB" sz="3200" dirty="0" err="1">
                <a:solidFill>
                  <a:srgbClr val="00B050"/>
                </a:solidFill>
              </a:rPr>
              <a:t>multiforme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8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3370" y="1711274"/>
            <a:ext cx="3983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latin typeface="Calibri Light"/>
                <a:cs typeface="Calibri Light"/>
              </a:rPr>
              <a:t>D</a:t>
            </a:r>
            <a:r>
              <a:rPr sz="6000" b="0" spc="10" dirty="0">
                <a:latin typeface="Calibri Light"/>
                <a:cs typeface="Calibri Light"/>
              </a:rPr>
              <a:t>e</a:t>
            </a:r>
            <a:r>
              <a:rPr sz="6000" b="0" dirty="0">
                <a:latin typeface="Calibri Light"/>
                <a:cs typeface="Calibri Light"/>
              </a:rPr>
              <a:t>rm</a:t>
            </a:r>
            <a:r>
              <a:rPr sz="6000" b="0" spc="-35" dirty="0">
                <a:latin typeface="Calibri Light"/>
                <a:cs typeface="Calibri Light"/>
              </a:rPr>
              <a:t>a</a:t>
            </a:r>
            <a:r>
              <a:rPr sz="6000" b="0" spc="-55" dirty="0">
                <a:latin typeface="Calibri Light"/>
                <a:cs typeface="Calibri Light"/>
              </a:rPr>
              <a:t>t</a:t>
            </a:r>
            <a:r>
              <a:rPr sz="6000" b="0" spc="-5" dirty="0">
                <a:latin typeface="Calibri Light"/>
                <a:cs typeface="Calibri Light"/>
              </a:rPr>
              <a:t>olo</a:t>
            </a:r>
            <a:r>
              <a:rPr sz="6000" b="0" spc="-25" dirty="0">
                <a:latin typeface="Calibri Light"/>
                <a:cs typeface="Calibri Light"/>
              </a:rPr>
              <a:t>g</a:t>
            </a:r>
            <a:r>
              <a:rPr sz="6000" b="0" dirty="0">
                <a:latin typeface="Calibri Light"/>
                <a:cs typeface="Calibri Light"/>
              </a:rPr>
              <a:t>y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984" y="3536442"/>
            <a:ext cx="3566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by:-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Osama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Alqaryouti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397" y="0"/>
            <a:ext cx="61220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Q3)</a:t>
            </a:r>
            <a:r>
              <a:rPr spc="-15" dirty="0"/>
              <a:t> </a:t>
            </a:r>
            <a:r>
              <a:rPr spc="-10" dirty="0"/>
              <a:t>specific</a:t>
            </a:r>
            <a:r>
              <a:rPr spc="35" dirty="0"/>
              <a:t> </a:t>
            </a:r>
            <a:r>
              <a:rPr spc="-35" dirty="0"/>
              <a:t>test</a:t>
            </a:r>
            <a:r>
              <a:rPr spc="20" dirty="0"/>
              <a:t>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20" dirty="0"/>
              <a:t>syphilis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8045" y="880999"/>
            <a:ext cx="8211184" cy="44176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115697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FTA-ABS </a:t>
            </a:r>
            <a:r>
              <a:rPr sz="2800" spc="-10" dirty="0">
                <a:latin typeface="Calibri"/>
                <a:cs typeface="Calibri"/>
              </a:rPr>
              <a:t>test(Flourescent </a:t>
            </a:r>
            <a:r>
              <a:rPr sz="2800" spc="-25" dirty="0">
                <a:latin typeface="Calibri"/>
                <a:cs typeface="Calibri"/>
              </a:rPr>
              <a:t>Treponemal </a:t>
            </a:r>
            <a:r>
              <a:rPr sz="2800" spc="-5" dirty="0">
                <a:latin typeface="Calibri"/>
                <a:cs typeface="Calibri"/>
              </a:rPr>
              <a:t>Antibody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Absorbtion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</a:t>
            </a:r>
            <a:endParaRPr sz="280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TPHA(Treponema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Pallidum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Haemagglutiation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Calibri"/>
              <a:cs typeface="Calibri"/>
            </a:endParaRPr>
          </a:p>
          <a:p>
            <a:pPr marL="12700" marR="2062480">
              <a:lnSpc>
                <a:spcPct val="120000"/>
              </a:lnSpc>
            </a:pPr>
            <a:r>
              <a:rPr sz="2800" dirty="0">
                <a:latin typeface="Calibri"/>
                <a:cs typeface="Calibri"/>
              </a:rPr>
              <a:t>3 </a:t>
            </a:r>
            <a:r>
              <a:rPr sz="2800" spc="-15" dirty="0">
                <a:latin typeface="Calibri"/>
                <a:cs typeface="Calibri"/>
              </a:rPr>
              <a:t>systemic </a:t>
            </a:r>
            <a:r>
              <a:rPr sz="2800" spc="-5" dirty="0">
                <a:latin typeface="Calibri"/>
                <a:cs typeface="Calibri"/>
              </a:rPr>
              <a:t>drugs </a:t>
            </a:r>
            <a:r>
              <a:rPr sz="2800" spc="-15" dirty="0">
                <a:latin typeface="Calibri"/>
                <a:cs typeface="Calibri"/>
              </a:rPr>
              <a:t>for treatment </a:t>
            </a:r>
            <a:r>
              <a:rPr sz="2800" dirty="0">
                <a:latin typeface="Calibri"/>
                <a:cs typeface="Calibri"/>
              </a:rPr>
              <a:t>of psoriasis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1)Ciclosporin</a:t>
            </a:r>
            <a:endParaRPr sz="2800">
              <a:latin typeface="Calibri"/>
              <a:cs typeface="Calibri"/>
            </a:endParaRPr>
          </a:p>
          <a:p>
            <a:pPr marL="300990" indent="-288925">
              <a:lnSpc>
                <a:spcPct val="100000"/>
              </a:lnSpc>
              <a:spcBef>
                <a:spcPts val="650"/>
              </a:spcBef>
              <a:buSzPct val="96428"/>
              <a:buAutoNum type="arabicParenR" startAt="2"/>
              <a:tabLst>
                <a:tab pos="301625" algn="l"/>
              </a:tabLst>
            </a:pPr>
            <a:r>
              <a:rPr sz="2800" spc="-20" dirty="0">
                <a:latin typeface="Calibri"/>
                <a:cs typeface="Calibri"/>
              </a:rPr>
              <a:t>Methotrexate</a:t>
            </a:r>
            <a:endParaRPr sz="280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675"/>
              </a:spcBef>
              <a:buSzPct val="96428"/>
              <a:buAutoNum type="arabicParenR" startAt="2"/>
              <a:tabLst>
                <a:tab pos="381635" algn="l"/>
              </a:tabLst>
            </a:pPr>
            <a:r>
              <a:rPr sz="2800" dirty="0">
                <a:latin typeface="Calibri"/>
                <a:cs typeface="Calibri"/>
              </a:rPr>
              <a:t>Biological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975" y="232613"/>
            <a:ext cx="75330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Q4) </a:t>
            </a:r>
            <a:r>
              <a:rPr spc="-20" dirty="0"/>
              <a:t>what</a:t>
            </a:r>
            <a:r>
              <a:rPr spc="25" dirty="0"/>
              <a:t> </a:t>
            </a:r>
            <a:r>
              <a:rPr spc="-5" dirty="0"/>
              <a:t>is the</a:t>
            </a:r>
            <a:r>
              <a:rPr spc="15" dirty="0"/>
              <a:t> </a:t>
            </a:r>
            <a:r>
              <a:rPr spc="-10" dirty="0"/>
              <a:t>primary</a:t>
            </a:r>
            <a:r>
              <a:rPr spc="30" dirty="0"/>
              <a:t> </a:t>
            </a:r>
            <a:r>
              <a:rPr spc="-10" dirty="0"/>
              <a:t>lesion</a:t>
            </a:r>
            <a:r>
              <a:rPr spc="50" dirty="0"/>
              <a:t> </a:t>
            </a:r>
            <a:r>
              <a:rPr spc="-40" dirty="0"/>
              <a:t>for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8175" y="1157477"/>
            <a:ext cx="7953375" cy="36525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1053465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1) </a:t>
            </a:r>
            <a:r>
              <a:rPr sz="2800" dirty="0">
                <a:latin typeface="Calibri"/>
                <a:cs typeface="Calibri"/>
              </a:rPr>
              <a:t>drug </a:t>
            </a:r>
            <a:r>
              <a:rPr sz="2800" spc="-5" dirty="0">
                <a:latin typeface="Calibri"/>
                <a:cs typeface="Calibri"/>
              </a:rPr>
              <a:t>induced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comedons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might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progress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papule,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pustule, nodule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cyst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2)vitiligo: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milky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depigmented </a:t>
            </a:r>
            <a:r>
              <a:rPr sz="2800" spc="-15" dirty="0">
                <a:latin typeface="Calibri"/>
                <a:cs typeface="Calibri"/>
              </a:rPr>
              <a:t>patch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3) </a:t>
            </a:r>
            <a:r>
              <a:rPr sz="2800" dirty="0">
                <a:latin typeface="Calibri"/>
                <a:cs typeface="Calibri"/>
              </a:rPr>
              <a:t>malasma: </a:t>
            </a:r>
            <a:r>
              <a:rPr sz="2800" spc="-10" dirty="0">
                <a:latin typeface="Calibri"/>
                <a:cs typeface="Calibri"/>
              </a:rPr>
              <a:t>hyperpigmented </a:t>
            </a:r>
            <a:r>
              <a:rPr sz="2800" spc="-5" dirty="0">
                <a:latin typeface="Calibri"/>
                <a:cs typeface="Calibri"/>
              </a:rPr>
              <a:t>macule </a:t>
            </a:r>
            <a:r>
              <a:rPr sz="2800" dirty="0">
                <a:latin typeface="Calibri"/>
                <a:cs typeface="Calibri"/>
              </a:rPr>
              <a:t>on sun </a:t>
            </a:r>
            <a:r>
              <a:rPr sz="2800" spc="-10" dirty="0">
                <a:latin typeface="Calibri"/>
                <a:cs typeface="Calibri"/>
              </a:rPr>
              <a:t>exposed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  <a:p>
            <a:pPr marL="241300" marR="619125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4) </a:t>
            </a:r>
            <a:r>
              <a:rPr sz="2800" spc="-10" dirty="0">
                <a:latin typeface="Calibri"/>
                <a:cs typeface="Calibri"/>
              </a:rPr>
              <a:t>pompholox: </a:t>
            </a:r>
            <a:r>
              <a:rPr sz="2800" spc="-5" dirty="0">
                <a:latin typeface="Calibri"/>
                <a:cs typeface="Calibri"/>
              </a:rPr>
              <a:t>deeply </a:t>
            </a:r>
            <a:r>
              <a:rPr sz="2800" spc="-10" dirty="0">
                <a:latin typeface="Calibri"/>
                <a:cs typeface="Calibri"/>
              </a:rPr>
              <a:t>seated </a:t>
            </a:r>
            <a:r>
              <a:rPr sz="2800" spc="-5" dirty="0">
                <a:latin typeface="Calibri"/>
                <a:cs typeface="Calibri"/>
              </a:rPr>
              <a:t>vesicles/ </a:t>
            </a:r>
            <a:r>
              <a:rPr sz="2800" spc="-15" dirty="0">
                <a:latin typeface="Calibri"/>
                <a:cs typeface="Calibri"/>
              </a:rPr>
              <a:t>blisters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palms 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bullous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pemphigoid: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tense </a:t>
            </a:r>
            <a:r>
              <a:rPr sz="2800" spc="-5" dirty="0">
                <a:latin typeface="Calibri"/>
                <a:cs typeface="Calibri"/>
              </a:rPr>
              <a:t>subepidermal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bulla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3882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Q5)</a:t>
            </a:r>
            <a:r>
              <a:rPr spc="-70" dirty="0"/>
              <a:t> </a:t>
            </a:r>
            <a:r>
              <a:rPr spc="-15" dirty="0"/>
              <a:t>define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10090150" cy="32683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40005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Lichenifacation: </a:t>
            </a:r>
            <a:r>
              <a:rPr sz="2800" spc="-15" dirty="0">
                <a:latin typeface="Calibri"/>
                <a:cs typeface="Calibri"/>
              </a:rPr>
              <a:t>thickeneing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skin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5" dirty="0">
                <a:latin typeface="Calibri"/>
                <a:cs typeface="Calibri"/>
              </a:rPr>
              <a:t> prominent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findings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excessive </a:t>
            </a:r>
            <a:r>
              <a:rPr sz="2800" spc="-10" dirty="0">
                <a:latin typeface="Calibri"/>
                <a:cs typeface="Calibri"/>
              </a:rPr>
              <a:t>itching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Plaque: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circumscribed, </a:t>
            </a:r>
            <a:r>
              <a:rPr sz="2800" dirty="0">
                <a:latin typeface="Calibri"/>
                <a:cs typeface="Calibri"/>
              </a:rPr>
              <a:t>superficial, </a:t>
            </a:r>
            <a:r>
              <a:rPr sz="2800" spc="-15" dirty="0">
                <a:latin typeface="Calibri"/>
                <a:cs typeface="Calibri"/>
              </a:rPr>
              <a:t>elevated </a:t>
            </a:r>
            <a:r>
              <a:rPr sz="2800" spc="-10" dirty="0">
                <a:latin typeface="Calibri"/>
                <a:cs typeface="Calibri"/>
              </a:rPr>
              <a:t>plateau area </a:t>
            </a:r>
            <a:r>
              <a:rPr sz="2800" dirty="0">
                <a:latin typeface="Calibri"/>
                <a:cs typeface="Calibri"/>
              </a:rPr>
              <a:t>1.0–2.0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cm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diameter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Calibri"/>
              <a:cs typeface="Calibri"/>
            </a:endParaRPr>
          </a:p>
          <a:p>
            <a:pPr marL="12700" marR="3804285">
              <a:lnSpc>
                <a:spcPct val="120100"/>
              </a:lnSpc>
            </a:pPr>
            <a:r>
              <a:rPr sz="2800" spc="-5" dirty="0">
                <a:latin typeface="Calibri"/>
                <a:cs typeface="Calibri"/>
              </a:rPr>
              <a:t>Mention </a:t>
            </a:r>
            <a:r>
              <a:rPr sz="2800" spc="5" dirty="0">
                <a:latin typeface="Calibri"/>
                <a:cs typeface="Calibri"/>
              </a:rPr>
              <a:t>3 </a:t>
            </a:r>
            <a:r>
              <a:rPr sz="280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5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epidermis: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Melanocyte,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keratocyte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langerhan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952322"/>
            <a:ext cx="76174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Q6)</a:t>
            </a:r>
            <a:r>
              <a:rPr sz="4000" spc="-20" dirty="0"/>
              <a:t> </a:t>
            </a:r>
            <a:r>
              <a:rPr sz="4000" spc="-5" dirty="0"/>
              <a:t>what</a:t>
            </a:r>
            <a:r>
              <a:rPr sz="4000" spc="-40" dirty="0"/>
              <a:t> </a:t>
            </a:r>
            <a:r>
              <a:rPr sz="4000" dirty="0"/>
              <a:t>is the</a:t>
            </a:r>
            <a:r>
              <a:rPr sz="4000" spc="-40" dirty="0"/>
              <a:t> </a:t>
            </a:r>
            <a:r>
              <a:rPr sz="4000" spc="-15" dirty="0"/>
              <a:t>topical</a:t>
            </a:r>
            <a:r>
              <a:rPr sz="4000" dirty="0"/>
              <a:t> </a:t>
            </a:r>
            <a:r>
              <a:rPr sz="4000" spc="-15" dirty="0"/>
              <a:t>treatment</a:t>
            </a:r>
            <a:r>
              <a:rPr sz="4000" spc="-65" dirty="0"/>
              <a:t> </a:t>
            </a:r>
            <a:r>
              <a:rPr sz="4000" spc="-25" dirty="0"/>
              <a:t>for: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08175" y="2168539"/>
            <a:ext cx="6854190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Melasma: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cream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sunblock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Freckles: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topical/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intralesional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Androgenic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minoxidil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Vitiligo: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steroids.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9989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Q7)</a:t>
            </a:r>
            <a:r>
              <a:rPr spc="-10" dirty="0"/>
              <a:t> </a:t>
            </a:r>
            <a:r>
              <a:rPr spc="-20" dirty="0"/>
              <a:t>mention</a:t>
            </a:r>
            <a:r>
              <a:rPr spc="70" dirty="0"/>
              <a:t> </a:t>
            </a:r>
            <a:r>
              <a:rPr spc="-5" dirty="0"/>
              <a:t>2</a:t>
            </a:r>
            <a:r>
              <a:rPr spc="-10" dirty="0"/>
              <a:t> </a:t>
            </a:r>
            <a:r>
              <a:rPr spc="-15" dirty="0"/>
              <a:t>causes</a:t>
            </a:r>
            <a:r>
              <a:rPr spc="30" dirty="0"/>
              <a:t> </a:t>
            </a:r>
            <a:r>
              <a:rPr spc="-35" dirty="0"/>
              <a:t>for</a:t>
            </a:r>
            <a:r>
              <a:rPr spc="-15" dirty="0"/>
              <a:t> each: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8919210" cy="3605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Onycholysis: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fungal</a:t>
            </a:r>
            <a:r>
              <a:rPr sz="2800" spc="-15" dirty="0">
                <a:latin typeface="Calibri"/>
                <a:cs typeface="Calibri"/>
              </a:rPr>
              <a:t> infection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Pitting:</a:t>
            </a:r>
            <a:r>
              <a:rPr sz="2800" spc="-5" dirty="0">
                <a:latin typeface="Calibri"/>
                <a:cs typeface="Calibri"/>
              </a:rPr>
              <a:t> alopecia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areata, </a:t>
            </a:r>
            <a:r>
              <a:rPr sz="2800" dirty="0">
                <a:latin typeface="Calibri"/>
                <a:cs typeface="Calibri"/>
              </a:rPr>
              <a:t>psoriasis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20100"/>
              </a:lnSpc>
            </a:pPr>
            <a:r>
              <a:rPr sz="2800" spc="5" dirty="0">
                <a:latin typeface="Calibri"/>
                <a:cs typeface="Calibri"/>
              </a:rPr>
              <a:t>3 </a:t>
            </a:r>
            <a:r>
              <a:rPr sz="2800" spc="-15" dirty="0">
                <a:latin typeface="Calibri"/>
                <a:cs typeface="Calibri"/>
              </a:rPr>
              <a:t>systemic </a:t>
            </a:r>
            <a:r>
              <a:rPr sz="2800" dirty="0">
                <a:latin typeface="Calibri"/>
                <a:cs typeface="Calibri"/>
              </a:rPr>
              <a:t>diseases </a:t>
            </a:r>
            <a:r>
              <a:rPr sz="2800" spc="-5" dirty="0">
                <a:latin typeface="Calibri"/>
                <a:cs typeface="Calibri"/>
              </a:rPr>
              <a:t>associated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pyoderma gangrenousom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1)Inflammatory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bowl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12700" marR="3696970">
              <a:lnSpc>
                <a:spcPct val="119300"/>
              </a:lnSpc>
              <a:spcBef>
                <a:spcPts val="30"/>
              </a:spcBef>
            </a:pPr>
            <a:r>
              <a:rPr sz="2800" spc="-5" dirty="0">
                <a:latin typeface="Calibri"/>
                <a:cs typeface="Calibri"/>
              </a:rPr>
              <a:t>2)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Connective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tissue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disorders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(RA..)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3)Malignancy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098" y="571880"/>
            <a:ext cx="7997825" cy="11855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0"/>
              </a:spcBef>
            </a:pPr>
            <a:r>
              <a:rPr sz="4000" dirty="0"/>
              <a:t>Q8)</a:t>
            </a:r>
            <a:r>
              <a:rPr sz="4000" spc="-15" dirty="0"/>
              <a:t> </a:t>
            </a:r>
            <a:r>
              <a:rPr sz="4000" dirty="0"/>
              <a:t>5</a:t>
            </a:r>
            <a:r>
              <a:rPr sz="4000" spc="-10" dirty="0"/>
              <a:t> year</a:t>
            </a:r>
            <a:r>
              <a:rPr sz="4000" spc="-50" dirty="0"/>
              <a:t> </a:t>
            </a:r>
            <a:r>
              <a:rPr sz="4000" dirty="0"/>
              <a:t>old</a:t>
            </a:r>
            <a:r>
              <a:rPr sz="4000" spc="-5" dirty="0"/>
              <a:t> child</a:t>
            </a:r>
            <a:r>
              <a:rPr sz="4000" spc="-45" dirty="0"/>
              <a:t> </a:t>
            </a:r>
            <a:r>
              <a:rPr sz="4000" spc="-10" dirty="0"/>
              <a:t>came</a:t>
            </a:r>
            <a:r>
              <a:rPr sz="4000" spc="-30" dirty="0"/>
              <a:t> </a:t>
            </a:r>
            <a:r>
              <a:rPr sz="4000" dirty="0"/>
              <a:t>with</a:t>
            </a:r>
            <a:r>
              <a:rPr sz="4000" spc="-10" dirty="0"/>
              <a:t> </a:t>
            </a:r>
            <a:r>
              <a:rPr sz="4000" dirty="0"/>
              <a:t>hair</a:t>
            </a:r>
            <a:r>
              <a:rPr sz="4000" spc="-30" dirty="0"/>
              <a:t> </a:t>
            </a:r>
            <a:r>
              <a:rPr sz="4000" dirty="0"/>
              <a:t>loss </a:t>
            </a:r>
            <a:r>
              <a:rPr sz="4000" spc="-890" dirty="0"/>
              <a:t> </a:t>
            </a:r>
            <a:r>
              <a:rPr sz="4000" dirty="0"/>
              <a:t>due</a:t>
            </a:r>
            <a:r>
              <a:rPr sz="4000" spc="-35" dirty="0"/>
              <a:t> </a:t>
            </a:r>
            <a:r>
              <a:rPr sz="4000" spc="-25" dirty="0"/>
              <a:t>to</a:t>
            </a:r>
            <a:r>
              <a:rPr sz="4000" spc="-30" dirty="0"/>
              <a:t> </a:t>
            </a:r>
            <a:r>
              <a:rPr sz="4000" dirty="0"/>
              <a:t>trichotillomania</a:t>
            </a:r>
            <a:r>
              <a:rPr sz="4000" spc="-85" dirty="0"/>
              <a:t> </a:t>
            </a:r>
            <a:r>
              <a:rPr sz="4000" spc="-5" dirty="0"/>
              <a:t>mention</a:t>
            </a:r>
            <a:r>
              <a:rPr sz="4000" dirty="0"/>
              <a:t> 2</a:t>
            </a:r>
            <a:r>
              <a:rPr sz="4000" spc="-35" dirty="0"/>
              <a:t> </a:t>
            </a:r>
            <a:r>
              <a:rPr sz="4000" spc="5" dirty="0"/>
              <a:t>ddx.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575" y="2092655"/>
            <a:ext cx="8012430" cy="3096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Traction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alopecia.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indications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wood’s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examination:</a:t>
            </a:r>
            <a:endParaRPr sz="2800">
              <a:latin typeface="Calibri"/>
              <a:cs typeface="Calibri"/>
            </a:endParaRPr>
          </a:p>
          <a:p>
            <a:pPr marL="300990" indent="-288925">
              <a:lnSpc>
                <a:spcPct val="100000"/>
              </a:lnSpc>
              <a:spcBef>
                <a:spcPts val="675"/>
              </a:spcBef>
              <a:buSzPct val="96428"/>
              <a:buAutoNum type="arabicParenR"/>
              <a:tabLst>
                <a:tab pos="301625" algn="l"/>
              </a:tabLst>
            </a:pPr>
            <a:r>
              <a:rPr sz="2800" spc="-10" dirty="0">
                <a:latin typeface="Calibri"/>
                <a:cs typeface="Calibri"/>
              </a:rPr>
              <a:t>Fungal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infection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(tinea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versicolor)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gives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golden </a:t>
            </a:r>
            <a:r>
              <a:rPr sz="2800" dirty="0">
                <a:latin typeface="Calibri"/>
                <a:cs typeface="Calibri"/>
              </a:rPr>
              <a:t>yellow</a:t>
            </a:r>
            <a:endParaRPr sz="280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670"/>
              </a:spcBef>
              <a:buSzPct val="96428"/>
              <a:buAutoNum type="arabicParenR"/>
              <a:tabLst>
                <a:tab pos="381635" algn="l"/>
              </a:tabLst>
            </a:pPr>
            <a:r>
              <a:rPr sz="2800" spc="-5" dirty="0">
                <a:latin typeface="Calibri"/>
                <a:cs typeface="Calibri"/>
              </a:rPr>
              <a:t>Vitiligo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milky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depigmented </a:t>
            </a:r>
            <a:r>
              <a:rPr sz="2800" spc="-15" dirty="0">
                <a:latin typeface="Calibri"/>
                <a:cs typeface="Calibri"/>
              </a:rPr>
              <a:t>patch)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623" y="1716085"/>
            <a:ext cx="6275705" cy="362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99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Dermatology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Mini-OSCE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Exam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2019/2020</a:t>
            </a:r>
            <a:endParaRPr sz="3600">
              <a:latin typeface="Times New Roman"/>
              <a:cs typeface="Times New Roman"/>
            </a:endParaRPr>
          </a:p>
          <a:p>
            <a:pPr marL="628015" marR="626110" algn="ctr">
              <a:lnSpc>
                <a:spcPts val="4900"/>
              </a:lnSpc>
              <a:spcBef>
                <a:spcPts val="229"/>
              </a:spcBef>
            </a:pPr>
            <a:r>
              <a:rPr sz="3600" b="1" dirty="0">
                <a:latin typeface="Times New Roman"/>
                <a:cs typeface="Times New Roman"/>
              </a:rPr>
              <a:t>G</a:t>
            </a:r>
            <a:r>
              <a:rPr sz="3600" b="1" spc="-60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5" dirty="0">
                <a:latin typeface="Times New Roman"/>
                <a:cs typeface="Times New Roman"/>
              </a:rPr>
              <a:t>u</a:t>
            </a:r>
            <a:r>
              <a:rPr sz="3600" b="1" dirty="0">
                <a:latin typeface="Times New Roman"/>
                <a:cs typeface="Times New Roman"/>
              </a:rPr>
              <a:t>p</a:t>
            </a:r>
            <a:r>
              <a:rPr sz="3600" b="1" spc="-1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b="1" spc="-2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last g</a:t>
            </a:r>
            <a:r>
              <a:rPr sz="3600" b="1" spc="-60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o</a:t>
            </a:r>
            <a:r>
              <a:rPr sz="3600" b="1" spc="-15" dirty="0">
                <a:latin typeface="Times New Roman"/>
                <a:cs typeface="Times New Roman"/>
              </a:rPr>
              <a:t>u</a:t>
            </a:r>
            <a:r>
              <a:rPr sz="3600" b="1" dirty="0">
                <a:latin typeface="Times New Roman"/>
                <a:cs typeface="Times New Roman"/>
              </a:rPr>
              <a:t>p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)  </a:t>
            </a:r>
            <a:r>
              <a:rPr sz="3600" b="1" spc="-20" dirty="0">
                <a:latin typeface="Times New Roman"/>
                <a:cs typeface="Times New Roman"/>
              </a:rPr>
              <a:t>Prepared </a:t>
            </a:r>
            <a:r>
              <a:rPr sz="3600" b="1" spc="-10" dirty="0">
                <a:latin typeface="Times New Roman"/>
                <a:cs typeface="Times New Roman"/>
              </a:rPr>
              <a:t>by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225425" algn="ctr">
              <a:lnSpc>
                <a:spcPts val="3629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Amr</a:t>
            </a:r>
            <a:r>
              <a:rPr sz="36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Mohamma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600" b="1" u="heavy" spc="-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-Khattab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36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Ayed</a:t>
            </a: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Habashneh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2649855" cy="230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2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1- </a:t>
            </a:r>
            <a:r>
              <a:rPr sz="2400" spc="-5" dirty="0">
                <a:latin typeface="Times New Roman"/>
                <a:cs typeface="Times New Roman"/>
              </a:rPr>
              <a:t>Psoriasis vulgaris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Scabies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234315" algn="just">
              <a:lnSpc>
                <a:spcPct val="124600"/>
              </a:lnSpc>
              <a:spcBef>
                <a:spcPts val="15"/>
              </a:spcBef>
            </a:pPr>
            <a:r>
              <a:rPr sz="2400" dirty="0">
                <a:latin typeface="Times New Roman"/>
                <a:cs typeface="Times New Roman"/>
              </a:rPr>
              <a:t>3- Chronic </a:t>
            </a:r>
            <a:r>
              <a:rPr sz="2400" spc="-5" dirty="0">
                <a:latin typeface="Times New Roman"/>
                <a:cs typeface="Times New Roman"/>
              </a:rPr>
              <a:t>eczema.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4-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Lichen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planus 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Tinea </a:t>
            </a:r>
            <a:r>
              <a:rPr sz="2400" spc="-5" dirty="0">
                <a:latin typeface="Times New Roman"/>
                <a:cs typeface="Times New Roman"/>
              </a:rPr>
              <a:t>corporis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0" y="3429000"/>
            <a:ext cx="5010912" cy="32522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7098" y="789254"/>
            <a:ext cx="346582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Acute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contact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Atopic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Psoriasis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Seborrheic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Ichthyosis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40" y="3197351"/>
            <a:ext cx="5376671" cy="34015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90522" y="357632"/>
            <a:ext cx="467868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child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scalp lesion.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vulgaris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Seborrheic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Pediculosis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Tinea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capitis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Alopecia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areata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04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1243909"/>
            <a:ext cx="5947410" cy="43980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Describe</a:t>
            </a:r>
            <a:endParaRPr sz="2800">
              <a:latin typeface="Calibri"/>
              <a:cs typeface="Calibri"/>
            </a:endParaRPr>
          </a:p>
          <a:p>
            <a:pPr marL="697865" marR="63500" lvl="1" indent="-228600">
              <a:lnSpc>
                <a:spcPct val="905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Thin, </a:t>
            </a:r>
            <a:r>
              <a:rPr sz="2400" spc="-10" dirty="0">
                <a:latin typeface="Calibri"/>
                <a:cs typeface="Calibri"/>
              </a:rPr>
              <a:t>elongated, </a:t>
            </a:r>
            <a:r>
              <a:rPr sz="2400" dirty="0">
                <a:latin typeface="Calibri"/>
                <a:cs typeface="Calibri"/>
              </a:rPr>
              <a:t>firm, whitish </a:t>
            </a:r>
            <a:r>
              <a:rPr sz="2400" spc="-5" dirty="0">
                <a:latin typeface="Calibri"/>
                <a:cs typeface="Calibri"/>
              </a:rPr>
              <a:t>cylindrical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concretions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ensheath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easily </a:t>
            </a:r>
            <a:r>
              <a:rPr sz="2400" spc="-5" dirty="0">
                <a:latin typeface="Calibri"/>
                <a:cs typeface="Calibri"/>
              </a:rPr>
              <a:t>dislodge.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Ddx: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Nits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Hair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casts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How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differentiate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ddx</a:t>
            </a:r>
            <a:endParaRPr sz="2800">
              <a:latin typeface="Calibri"/>
              <a:cs typeface="Calibri"/>
            </a:endParaRPr>
          </a:p>
          <a:p>
            <a:pPr marL="697865" marR="530225" lvl="1" indent="-228600">
              <a:lnSpc>
                <a:spcPts val="2620"/>
              </a:lnSpc>
              <a:spcBef>
                <a:spcPts val="5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5" dirty="0">
                <a:latin typeface="Calibri"/>
                <a:cs typeface="Calibri"/>
              </a:rPr>
              <a:t>Nit</a:t>
            </a:r>
            <a:r>
              <a:rPr sz="2400" spc="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firmly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attached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endParaRPr sz="2400">
              <a:latin typeface="Calibri"/>
              <a:cs typeface="Calibri"/>
            </a:endParaRPr>
          </a:p>
          <a:p>
            <a:pPr marL="697865" marR="149225" lvl="1" indent="-228600">
              <a:lnSpc>
                <a:spcPts val="2620"/>
              </a:lnSpc>
              <a:spcBef>
                <a:spcPts val="450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Hair </a:t>
            </a:r>
            <a:r>
              <a:rPr sz="2400" b="1" spc="-10" dirty="0">
                <a:latin typeface="Calibri"/>
                <a:cs typeface="Calibri"/>
              </a:rPr>
              <a:t>cast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easily dislodge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slide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2129" y="1531129"/>
            <a:ext cx="4580255" cy="3009265"/>
            <a:chOff x="7612129" y="1531129"/>
            <a:chExt cx="4580255" cy="3009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2129" y="1531129"/>
              <a:ext cx="4579869" cy="30087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9" y="1691639"/>
              <a:ext cx="4407408" cy="25115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4215" y="3285744"/>
            <a:ext cx="6303787" cy="33253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7098" y="573100"/>
            <a:ext cx="422656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Lichen </a:t>
            </a:r>
            <a:r>
              <a:rPr sz="2400" dirty="0">
                <a:latin typeface="Times New Roman"/>
                <a:cs typeface="Times New Roman"/>
              </a:rPr>
              <a:t>planus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Psoriasis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vulgaris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Contact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dermatitis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Lichen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sclerosis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atrophicans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Vitiligo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945" y="186054"/>
            <a:ext cx="766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is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smear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945" y="4337872"/>
            <a:ext cx="225044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Leishmaniasis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Gonorrhea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Syphilis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Erythrasma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42265" algn="l"/>
                <a:tab pos="1762125" algn="l"/>
              </a:tabLst>
            </a:pPr>
            <a:r>
              <a:rPr sz="2400" spc="-5" dirty="0">
                <a:latin typeface="Times New Roman"/>
                <a:cs typeface="Times New Roman"/>
              </a:rPr>
              <a:t>Chancroid	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6403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Tender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sudden </a:t>
            </a:r>
            <a:r>
              <a:rPr sz="2400" dirty="0">
                <a:latin typeface="Times New Roman"/>
                <a:cs typeface="Times New Roman"/>
              </a:rPr>
              <a:t>onset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4234815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 algn="just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dirty="0">
                <a:latin typeface="Times New Roman"/>
                <a:cs typeface="Times New Roman"/>
              </a:rPr>
              <a:t>Cellulitis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 algn="just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Deep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vein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thrombosis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DVT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12700" marR="1155065" algn="just">
              <a:lnSpc>
                <a:spcPct val="124600"/>
              </a:lnSpc>
              <a:spcBef>
                <a:spcPts val="15"/>
              </a:spcBef>
              <a:buAutoNum type="arabicPlain"/>
              <a:tabLst>
                <a:tab pos="342265" algn="l"/>
              </a:tabLst>
            </a:pPr>
            <a:r>
              <a:rPr sz="2400" spc="-15" dirty="0">
                <a:latin typeface="Times New Roman"/>
                <a:cs typeface="Times New Roman"/>
              </a:rPr>
              <a:t>Erythema </a:t>
            </a:r>
            <a:r>
              <a:rPr sz="2400" spc="-5" dirty="0">
                <a:latin typeface="Times New Roman"/>
                <a:cs typeface="Times New Roman"/>
              </a:rPr>
              <a:t>multiformi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4-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Erythema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nodosum 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Granuloma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annulare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4011929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 algn="just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Lamellar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icthyosis.</a:t>
            </a:r>
            <a:endParaRPr sz="2400">
              <a:latin typeface="Times New Roman"/>
              <a:cs typeface="Times New Roman"/>
            </a:endParaRPr>
          </a:p>
          <a:p>
            <a:pPr marL="341630" indent="-329565" algn="just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Epidermolytic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hyperkeratosis.</a:t>
            </a:r>
            <a:endParaRPr sz="2400">
              <a:latin typeface="Times New Roman"/>
              <a:cs typeface="Times New Roman"/>
            </a:endParaRPr>
          </a:p>
          <a:p>
            <a:pPr marL="12700" marR="1154430" algn="just">
              <a:lnSpc>
                <a:spcPct val="124600"/>
              </a:lnSpc>
              <a:spcBef>
                <a:spcPts val="15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Icthyosis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vulgaris 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Asteaototic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eczema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Discoid eczema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7735" y="908303"/>
            <a:ext cx="5047615" cy="3240405"/>
            <a:chOff x="1697735" y="908303"/>
            <a:chExt cx="5047615" cy="3240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831" y="908303"/>
              <a:ext cx="5041392" cy="3240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735" y="908303"/>
              <a:ext cx="4974336" cy="32400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3945" y="4337872"/>
            <a:ext cx="3527425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9090" indent="-326390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39090" algn="l"/>
              </a:tabLst>
            </a:pPr>
            <a:r>
              <a:rPr sz="2400" spc="-30" dirty="0">
                <a:latin typeface="Times New Roman"/>
                <a:cs typeface="Times New Roman"/>
              </a:rPr>
              <a:t>Vasculitis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Urticaria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Photocontact dermatitis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5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Herpes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zoster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42265" algn="l"/>
              </a:tabLst>
            </a:pPr>
            <a:r>
              <a:rPr sz="2400" dirty="0">
                <a:latin typeface="Times New Roman"/>
                <a:cs typeface="Times New Roman"/>
              </a:rPr>
              <a:t>Molluscum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contagiosum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6739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bedside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would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do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3672204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dirty="0">
                <a:latin typeface="Times New Roman"/>
                <a:cs typeface="Times New Roman"/>
              </a:rPr>
              <a:t>Culture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  <a:tab pos="1941195" algn="l"/>
              </a:tabLst>
            </a:pP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biopsy	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woods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examination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1393190">
              <a:lnSpc>
                <a:spcPct val="124200"/>
              </a:lnSpc>
              <a:spcBef>
                <a:spcPts val="25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Dermatoscopy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Patch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0703" y="1627631"/>
            <a:ext cx="5047488" cy="4642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3125" y="500634"/>
            <a:ext cx="593534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is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primary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skin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lesion?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Bulla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Pustule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Nodule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Papule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Crust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3910965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Contact irritant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dermatitis.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Contact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allergic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dermatitis.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Psoriasis.</a:t>
            </a:r>
            <a:endParaRPr sz="2400">
              <a:latin typeface="Times New Roman"/>
              <a:cs typeface="Times New Roman"/>
            </a:endParaRPr>
          </a:p>
          <a:p>
            <a:pPr marL="12700" marR="878840">
              <a:lnSpc>
                <a:spcPct val="124200"/>
              </a:lnSpc>
              <a:spcBef>
                <a:spcPts val="25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Koebner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phenomena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Auto-sensetization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945" y="4337872"/>
            <a:ext cx="358394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Bollous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pemphigoid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Cicatrcial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pemphigoid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20"/>
              </a:spcBef>
              <a:buAutoNum type="arabicPlain"/>
              <a:tabLst>
                <a:tab pos="34226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Pemphigus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vulgaris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4200"/>
              </a:lnSpc>
              <a:spcBef>
                <a:spcPts val="25"/>
              </a:spcBef>
              <a:buAutoNum type="arabicPlain"/>
              <a:tabLst>
                <a:tab pos="342265" algn="l"/>
                <a:tab pos="3494404" algn="l"/>
              </a:tabLst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rm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h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rp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fo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.  5-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Erythema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multiforme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3832" y="908303"/>
            <a:ext cx="5041900" cy="3240405"/>
            <a:chOff x="1703832" y="908303"/>
            <a:chExt cx="5041900" cy="3240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832" y="908303"/>
              <a:ext cx="5041392" cy="3240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981455"/>
              <a:ext cx="5041392" cy="3166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81455"/>
            <a:ext cx="5041392" cy="31668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279273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9090" indent="-326390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39090" algn="l"/>
              </a:tabLst>
            </a:pPr>
            <a:r>
              <a:rPr sz="2400" spc="-20" dirty="0">
                <a:latin typeface="Times New Roman"/>
                <a:cs typeface="Times New Roman"/>
              </a:rPr>
              <a:t>Vitilligo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Nevus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anaemicua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74675">
              <a:lnSpc>
                <a:spcPct val="125099"/>
              </a:lnSpc>
              <a:buAutoNum type="arabicPlain"/>
              <a:tabLst>
                <a:tab pos="342265" algn="l"/>
                <a:tab pos="1578610" algn="l"/>
              </a:tabLst>
            </a:pPr>
            <a:r>
              <a:rPr sz="2400" spc="-10" dirty="0">
                <a:latin typeface="Times New Roman"/>
                <a:cs typeface="Times New Roman"/>
              </a:rPr>
              <a:t>Pityriasis </a:t>
            </a:r>
            <a:r>
              <a:rPr sz="2400" spc="-5" dirty="0">
                <a:latin typeface="Times New Roman"/>
                <a:cs typeface="Times New Roman"/>
              </a:rPr>
              <a:t>alba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 </a:t>
            </a:r>
            <a:r>
              <a:rPr sz="2400" spc="-5" dirty="0">
                <a:latin typeface="Times New Roman"/>
                <a:cs typeface="Times New Roman"/>
              </a:rPr>
              <a:t>Psoriasis	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Neurofibromatosis</a:t>
            </a:r>
            <a:r>
              <a:rPr sz="2400" dirty="0">
                <a:latin typeface="Times New Roman"/>
                <a:cs typeface="Times New Roman"/>
              </a:rPr>
              <a:t> 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04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983" y="1176687"/>
            <a:ext cx="6487160" cy="34810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spc="-20" dirty="0">
                <a:latin typeface="Calibri"/>
                <a:cs typeface="Calibri"/>
              </a:rPr>
              <a:t>lesion’s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woods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lamp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?!</a:t>
            </a:r>
            <a:endParaRPr sz="2800">
              <a:latin typeface="Calibri"/>
              <a:cs typeface="Calibri"/>
            </a:endParaRPr>
          </a:p>
          <a:p>
            <a:pPr marL="12700" marR="698500">
              <a:lnSpc>
                <a:spcPts val="3870"/>
              </a:lnSpc>
              <a:spcBef>
                <a:spcPts val="21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Dx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:pitted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keratolysis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 erythrasma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(both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answers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correct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Tx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topical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5100"/>
              </a:lnSpc>
              <a:spcBef>
                <a:spcPts val="1989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Mention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3 DDx :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tenia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pedis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pseudomonas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psoriasis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eczema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51842" y="1144469"/>
            <a:ext cx="4276725" cy="3766820"/>
            <a:chOff x="7451842" y="1144469"/>
            <a:chExt cx="4276725" cy="3766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1842" y="1144469"/>
              <a:ext cx="4276098" cy="37665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9" y="1304544"/>
              <a:ext cx="3779520" cy="3270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5721" y="238125"/>
            <a:ext cx="494030" cy="338455"/>
          </a:xfrm>
          <a:custGeom>
            <a:avLst/>
            <a:gdLst/>
            <a:ahLst/>
            <a:cxnLst/>
            <a:rect l="l" t="t" r="r" b="b"/>
            <a:pathLst>
              <a:path w="494029" h="338455">
                <a:moveTo>
                  <a:pt x="493775" y="0"/>
                </a:moveTo>
                <a:lnTo>
                  <a:pt x="0" y="0"/>
                </a:lnTo>
                <a:lnTo>
                  <a:pt x="0" y="338327"/>
                </a:lnTo>
                <a:lnTo>
                  <a:pt x="493775" y="338327"/>
                </a:lnTo>
                <a:lnTo>
                  <a:pt x="4937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3945" y="186054"/>
            <a:ext cx="81730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concentration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KOH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nail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examination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121793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latin typeface="Times New Roman"/>
                <a:cs typeface="Times New Roman"/>
              </a:rPr>
              <a:t>1-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2-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3-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4-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100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4968240" cy="3240024"/>
          </a:xfrm>
          <a:prstGeom prst="rect">
            <a:avLst/>
          </a:prstGeom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908303"/>
            <a:ext cx="5041392" cy="3240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186054"/>
            <a:ext cx="225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945" y="4337872"/>
            <a:ext cx="2764790" cy="23037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795"/>
              </a:spcBef>
              <a:buAutoNum type="arabicPlain"/>
              <a:tabLst>
                <a:tab pos="34226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Crabs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41630" indent="-3295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42265" algn="l"/>
              </a:tabLst>
            </a:pPr>
            <a:r>
              <a:rPr sz="2400" spc="-5" dirty="0">
                <a:latin typeface="Times New Roman"/>
                <a:cs typeface="Times New Roman"/>
              </a:rPr>
              <a:t>Scabies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5099"/>
              </a:lnSpc>
              <a:buAutoNum type="arabicPlain"/>
              <a:tabLst>
                <a:tab pos="342265" algn="l"/>
                <a:tab pos="2322830" algn="l"/>
              </a:tabLst>
            </a:pPr>
            <a:r>
              <a:rPr sz="2400" spc="-5" dirty="0">
                <a:latin typeface="Times New Roman"/>
                <a:cs typeface="Times New Roman"/>
              </a:rPr>
              <a:t>Pediculosis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capitis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Tinea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corporis	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imes New Roman"/>
                <a:cs typeface="Times New Roman"/>
              </a:rPr>
              <a:t>5-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Lyme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4191" y="2852927"/>
            <a:ext cx="5782056" cy="3816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11198" y="284175"/>
            <a:ext cx="304800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of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test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Prick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Patch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40" dirty="0">
                <a:latin typeface="Times New Roman"/>
                <a:cs typeface="Times New Roman"/>
              </a:rPr>
              <a:t>T-zank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Auto-senzitation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KOH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scrapping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3673" y="357632"/>
            <a:ext cx="478790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One of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following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dermatosis may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come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these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lines: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Vitiligo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Alopecia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areata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Androgenic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alopecia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Urticarria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Erythema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multiforme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032" y="1990344"/>
            <a:ext cx="422757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711" y="3212592"/>
            <a:ext cx="5446776" cy="3474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08073" y="357632"/>
            <a:ext cx="29413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Impetigo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Cellulitis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Ecthyma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Erysipelas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Necrotizing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fasciitis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071" y="3368040"/>
            <a:ext cx="4910328" cy="3300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945" y="487502"/>
            <a:ext cx="54686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Koebner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phenomena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site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scar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Secondary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15" dirty="0">
                <a:latin typeface="Times New Roman"/>
                <a:cs typeface="Times New Roman"/>
              </a:rPr>
              <a:t>Impetigo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900" algn="l"/>
                <a:tab pos="470534" algn="l"/>
              </a:tabLst>
            </a:pPr>
            <a:r>
              <a:rPr sz="2400" spc="-10" dirty="0">
                <a:latin typeface="Times New Roman"/>
                <a:cs typeface="Times New Roman"/>
              </a:rPr>
              <a:t>Fungal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U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healing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wound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855" y="2566416"/>
            <a:ext cx="5471159" cy="4053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8726" y="716102"/>
            <a:ext cx="2872105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Hydroquinone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Bleaching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Laser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10861" y="0"/>
            <a:ext cx="2722880" cy="42545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16205" marR="102870" algn="ctr">
              <a:lnSpc>
                <a:spcPts val="4110"/>
              </a:lnSpc>
              <a:spcBef>
                <a:spcPts val="605"/>
              </a:spcBef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Derm</a:t>
            </a:r>
            <a:r>
              <a:rPr sz="3800" b="0" spc="-7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ol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gy 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19/2/2020</a:t>
            </a:r>
            <a:endParaRPr sz="3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Group</a:t>
            </a:r>
            <a:r>
              <a:rPr sz="3800" b="0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r>
              <a:rPr sz="38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r>
              <a:rPr sz="3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C,D</a:t>
            </a:r>
            <a:endParaRPr sz="3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Calibri Light"/>
              <a:cs typeface="Calibri Light"/>
            </a:endParaRPr>
          </a:p>
          <a:p>
            <a:pPr marL="60960" marR="48895" indent="-5715" algn="ctr">
              <a:lnSpc>
                <a:spcPts val="4110"/>
              </a:lnSpc>
            </a:pP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Done</a:t>
            </a:r>
            <a:r>
              <a:rPr sz="3800" b="0" spc="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By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 : 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Abdel</a:t>
            </a:r>
            <a:r>
              <a:rPr sz="3800" b="0" spc="-9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ahm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n  </a:t>
            </a: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Alwardat</a:t>
            </a:r>
            <a:endParaRPr sz="3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498" y="1647655"/>
            <a:ext cx="7016750" cy="3761104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five</a:t>
            </a:r>
            <a:r>
              <a:rPr sz="2800" b="1" spc="-10" dirty="0">
                <a:latin typeface="Calibri"/>
                <a:cs typeface="Calibri"/>
              </a:rPr>
              <a:t> examples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endogenous </a:t>
            </a:r>
            <a:r>
              <a:rPr sz="2800" b="1" spc="-5" dirty="0">
                <a:latin typeface="Calibri"/>
                <a:cs typeface="Calibri"/>
              </a:rPr>
              <a:t>eczema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4183379">
              <a:lnSpc>
                <a:spcPct val="125099"/>
              </a:lnSpc>
              <a:spcBef>
                <a:spcPts val="2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1.Atopic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eczema.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2.Seborrhoeic</a:t>
            </a:r>
            <a:r>
              <a:rPr sz="24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eczema.</a:t>
            </a:r>
            <a:endParaRPr sz="2400">
              <a:latin typeface="Calibri"/>
              <a:cs typeface="Calibri"/>
            </a:endParaRPr>
          </a:p>
          <a:p>
            <a:pPr marL="245745" indent="-233679">
              <a:lnSpc>
                <a:spcPct val="100000"/>
              </a:lnSpc>
              <a:spcBef>
                <a:spcPts val="720"/>
              </a:spcBef>
              <a:buSzPct val="95833"/>
              <a:buAutoNum type="arabicPeriod" startAt="3"/>
              <a:tabLst>
                <a:tab pos="24637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Gravitational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(varicose)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eczema.</a:t>
            </a:r>
            <a:endParaRPr sz="2400">
              <a:latin typeface="Calibri"/>
              <a:cs typeface="Calibri"/>
            </a:endParaRPr>
          </a:p>
          <a:p>
            <a:pPr marL="12700" marR="4434840">
              <a:lnSpc>
                <a:spcPts val="3600"/>
              </a:lnSpc>
              <a:spcBef>
                <a:spcPts val="215"/>
              </a:spcBef>
              <a:buSzPct val="95833"/>
              <a:buAutoNum type="arabicPeriod" startAt="3"/>
              <a:tabLst>
                <a:tab pos="24574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. 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5.Discoid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eczema.</a:t>
            </a:r>
            <a:endParaRPr sz="2400">
              <a:latin typeface="Calibri"/>
              <a:cs typeface="Calibri"/>
            </a:endParaRPr>
          </a:p>
          <a:p>
            <a:pPr marL="245745" indent="-233679">
              <a:lnSpc>
                <a:spcPct val="100000"/>
              </a:lnSpc>
              <a:spcBef>
                <a:spcPts val="484"/>
              </a:spcBef>
              <a:buSzPct val="95833"/>
              <a:buAutoNum type="arabicPeriod" startAt="6"/>
              <a:tabLst>
                <a:tab pos="24637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lichen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simplex</a:t>
            </a:r>
            <a:endParaRPr sz="24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695"/>
              </a:spcBef>
              <a:buSzPct val="95833"/>
              <a:buAutoNum type="arabicPeriod" startAt="6"/>
              <a:tabLst>
                <a:tab pos="24574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Juvenile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plantar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dermatosis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319" y="600278"/>
            <a:ext cx="2122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1048" y="1647655"/>
            <a:ext cx="7164070" cy="284988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examples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congenital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icthyosis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740"/>
              </a:spcBef>
              <a:buSzPct val="95833"/>
              <a:buAutoNum type="arabicPeriod"/>
              <a:tabLst>
                <a:tab pos="245745" algn="l"/>
              </a:tabLst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Ichthyosis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vulgaris</a:t>
            </a:r>
            <a:endParaRPr sz="2400">
              <a:latin typeface="Calibri"/>
              <a:cs typeface="Calibri"/>
            </a:endParaRPr>
          </a:p>
          <a:p>
            <a:pPr marL="12700" marR="3293745">
              <a:lnSpc>
                <a:spcPct val="125000"/>
              </a:lnSpc>
              <a:spcBef>
                <a:spcPts val="5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X -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linked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recessive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ichthyosis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3.Lamellar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ichthyosis</a:t>
            </a:r>
            <a:endParaRPr sz="2400">
              <a:latin typeface="Calibri"/>
              <a:cs typeface="Calibri"/>
            </a:endParaRPr>
          </a:p>
          <a:p>
            <a:pPr marL="12700" marR="751840">
              <a:lnSpc>
                <a:spcPts val="3600"/>
              </a:lnSpc>
              <a:spcBef>
                <a:spcPts val="8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4.non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- bullous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ichthyosiform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erythroderma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5.bullous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ichthyosiform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erythroderma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0719" y="600278"/>
            <a:ext cx="2123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04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320" y="2221560"/>
            <a:ext cx="5497195" cy="30905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stages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lesion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folliculitis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carbuncle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furuncle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lesion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antibiotics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cases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recurrent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boils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anemia,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obesity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HIV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AIDS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66028" y="1144239"/>
            <a:ext cx="4224020" cy="3063240"/>
            <a:chOff x="7466028" y="1144239"/>
            <a:chExt cx="4224020" cy="3063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6028" y="1144239"/>
              <a:ext cx="4223860" cy="3063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6095" y="1304543"/>
              <a:ext cx="3727704" cy="2566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1138192"/>
            <a:ext cx="7680959" cy="46526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3000" b="1" spc="-5" dirty="0">
                <a:latin typeface="Calibri"/>
                <a:cs typeface="Calibri"/>
              </a:rPr>
              <a:t>1-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mention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three</a:t>
            </a:r>
            <a:r>
              <a:rPr sz="3000" b="1" spc="-5" dirty="0">
                <a:latin typeface="Calibri"/>
                <a:cs typeface="Calibri"/>
              </a:rPr>
              <a:t> causes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of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telogen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effluvium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spcBef>
                <a:spcPts val="515"/>
              </a:spcBef>
              <a:buSzPct val="95454"/>
              <a:buAutoNum type="arabicPeriod"/>
              <a:tabLst>
                <a:tab pos="227965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Childbirth</a:t>
            </a:r>
            <a:endParaRPr sz="2200">
              <a:latin typeface="Calibri"/>
              <a:cs typeface="Calibri"/>
            </a:endParaRPr>
          </a:p>
          <a:p>
            <a:pPr marL="12700" marR="4749165">
              <a:lnSpc>
                <a:spcPts val="3120"/>
              </a:lnSpc>
              <a:spcBef>
                <a:spcPts val="160"/>
              </a:spcBef>
              <a:buSzPct val="95454"/>
              <a:buAutoNum type="arabicPeriod"/>
              <a:tabLst>
                <a:tab pos="227965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severe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trauma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illness </a:t>
            </a:r>
            <a:r>
              <a:rPr sz="2200" spc="-4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3.marked weight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loss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4.major</a:t>
            </a:r>
            <a:r>
              <a:rPr sz="2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408940" indent="-396875">
              <a:lnSpc>
                <a:spcPts val="3550"/>
              </a:lnSpc>
              <a:buAutoNum type="arabicPlain" startAt="2"/>
              <a:tabLst>
                <a:tab pos="409575" algn="l"/>
              </a:tabLst>
            </a:pPr>
            <a:r>
              <a:rPr sz="3000" b="1" spc="-5" dirty="0">
                <a:latin typeface="Calibri"/>
                <a:cs typeface="Calibri"/>
              </a:rPr>
              <a:t>Definition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of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698500" lvl="1" indent="-229235">
              <a:lnSpc>
                <a:spcPts val="2855"/>
              </a:lnSpc>
              <a:buFont typeface="Arial"/>
              <a:buChar char="•"/>
              <a:tabLst>
                <a:tab pos="699135" algn="l"/>
              </a:tabLst>
            </a:pPr>
            <a:r>
              <a:rPr sz="2600" spc="-5" dirty="0">
                <a:latin typeface="Calibri"/>
                <a:cs typeface="Calibri"/>
              </a:rPr>
              <a:t>Hisrutism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: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excessive</a:t>
            </a:r>
            <a:r>
              <a:rPr sz="19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9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19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female,</a:t>
            </a:r>
            <a:r>
              <a:rPr sz="19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distributed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 marL="698500">
              <a:lnSpc>
                <a:spcPts val="2065"/>
              </a:lnSpc>
            </a:pP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male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sexual</a:t>
            </a:r>
            <a:r>
              <a:rPr sz="19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pattern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marL="698500" marR="5080" lvl="1" indent="-228600">
              <a:lnSpc>
                <a:spcPct val="82300"/>
              </a:lnSpc>
              <a:buFont typeface="Arial"/>
              <a:buChar char="•"/>
              <a:tabLst>
                <a:tab pos="699135" algn="l"/>
              </a:tabLst>
            </a:pPr>
            <a:r>
              <a:rPr sz="2600" spc="-5" dirty="0">
                <a:latin typeface="Calibri"/>
                <a:cs typeface="Calibri"/>
              </a:rPr>
              <a:t>Hypertrichosis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: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Excessive</a:t>
            </a:r>
            <a:r>
              <a:rPr sz="19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 non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 sexual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 distribution </a:t>
            </a:r>
            <a:r>
              <a:rPr sz="1900" spc="-4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occur</a:t>
            </a:r>
            <a:r>
              <a:rPr sz="19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Calibri"/>
                <a:cs typeface="Calibri"/>
              </a:rPr>
              <a:t>both</a:t>
            </a:r>
            <a:r>
              <a:rPr sz="19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0000"/>
                </a:solidFill>
                <a:latin typeface="Calibri"/>
                <a:cs typeface="Calibri"/>
              </a:rPr>
              <a:t>sexes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5919" y="600278"/>
            <a:ext cx="2122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1265300"/>
            <a:ext cx="6038215" cy="3803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56235">
              <a:lnSpc>
                <a:spcPts val="3190"/>
              </a:lnSpc>
              <a:spcBef>
                <a:spcPts val="105"/>
              </a:spcBef>
              <a:buAutoNum type="arabicPeriod"/>
              <a:tabLst>
                <a:tab pos="368935" algn="l"/>
              </a:tabLst>
            </a:pPr>
            <a:r>
              <a:rPr sz="2800" b="1" dirty="0">
                <a:latin typeface="Calibri"/>
                <a:cs typeface="Calibri"/>
              </a:rPr>
              <a:t>Causative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organism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latin typeface="Calibri"/>
                <a:cs typeface="Calibri"/>
              </a:rPr>
              <a:t>-Tinea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Malassezia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-Kerion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cattle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ringworm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-Condylomata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treponema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palladium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20" dirty="0">
                <a:latin typeface="Calibri"/>
                <a:cs typeface="Calibri"/>
              </a:rPr>
              <a:t>-Eczema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herpeticum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HSV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alibri"/>
              <a:cs typeface="Calibri"/>
            </a:endParaRPr>
          </a:p>
          <a:p>
            <a:pPr marL="369570" indent="-356870">
              <a:lnSpc>
                <a:spcPct val="100000"/>
              </a:lnSpc>
              <a:buAutoNum type="arabicPeriod" startAt="2"/>
              <a:tabLst>
                <a:tab pos="369570" algn="l"/>
              </a:tabLst>
            </a:pP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changes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psoriasis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234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pitting</a:t>
            </a:r>
            <a:endParaRPr sz="24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onycholysis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119" y="600278"/>
            <a:ext cx="2122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870" y="1696923"/>
            <a:ext cx="7559040" cy="352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4470" indent="-192405">
              <a:lnSpc>
                <a:spcPct val="100000"/>
              </a:lnSpc>
              <a:spcBef>
                <a:spcPts val="110"/>
              </a:spcBef>
              <a:buChar char="-"/>
              <a:tabLst>
                <a:tab pos="205104" algn="l"/>
              </a:tabLst>
            </a:pPr>
            <a:r>
              <a:rPr sz="2800" spc="-5" dirty="0">
                <a:latin typeface="Calibri"/>
                <a:cs typeface="Calibri"/>
              </a:rPr>
              <a:t>lupus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perino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sarcoidosis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2500">
              <a:latin typeface="Calibri"/>
              <a:cs typeface="Calibri"/>
            </a:endParaRPr>
          </a:p>
          <a:p>
            <a:pPr marL="12700" marR="352425">
              <a:lnSpc>
                <a:spcPts val="3030"/>
              </a:lnSpc>
              <a:spcBef>
                <a:spcPts val="5"/>
              </a:spcBef>
              <a:buChar char="-"/>
              <a:tabLst>
                <a:tab pos="205104" algn="l"/>
              </a:tabLst>
            </a:pPr>
            <a:r>
              <a:rPr sz="2800" spc="5" dirty="0">
                <a:latin typeface="Calibri"/>
                <a:cs typeface="Calibri"/>
              </a:rPr>
              <a:t>Pt.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Annular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scaly </a:t>
            </a:r>
            <a:r>
              <a:rPr sz="2800" dirty="0">
                <a:latin typeface="Calibri"/>
                <a:cs typeface="Calibri"/>
              </a:rPr>
              <a:t>lesion,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exclude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corporis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245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buChar char="-"/>
              <a:tabLst>
                <a:tab pos="205104" algn="l"/>
              </a:tabLst>
            </a:pPr>
            <a:r>
              <a:rPr sz="2800" spc="-10" dirty="0">
                <a:latin typeface="Calibri"/>
                <a:cs typeface="Calibri"/>
              </a:rPr>
              <a:t>Exclamation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mark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indicates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active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alopecia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areata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2150">
              <a:latin typeface="Calibri"/>
              <a:cs typeface="Calibri"/>
            </a:endParaRPr>
          </a:p>
          <a:p>
            <a:pPr marL="204470" indent="-192405">
              <a:lnSpc>
                <a:spcPct val="100000"/>
              </a:lnSpc>
              <a:buChar char="-"/>
              <a:tabLst>
                <a:tab pos="205104" algn="l"/>
              </a:tabLst>
            </a:pPr>
            <a:r>
              <a:rPr sz="2800" spc="5" dirty="0">
                <a:latin typeface="Calibri"/>
                <a:cs typeface="Calibri"/>
              </a:rPr>
              <a:t>Primary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folliculitits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pustule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119" y="600278"/>
            <a:ext cx="2122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1180794"/>
            <a:ext cx="7750809" cy="50177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Calibri"/>
                <a:cs typeface="Calibri"/>
              </a:rPr>
              <a:t>Definitios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marR="19050" indent="-228600">
              <a:lnSpc>
                <a:spcPts val="3020"/>
              </a:lnSpc>
              <a:spcBef>
                <a:spcPts val="106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Calibri"/>
                <a:cs typeface="Calibri"/>
              </a:rPr>
              <a:t>Oil spots sign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yellowish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brown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result from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bed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parakeratosis</a:t>
            </a:r>
            <a:endParaRPr sz="2800">
              <a:latin typeface="Calibri"/>
              <a:cs typeface="Calibri"/>
            </a:endParaRPr>
          </a:p>
          <a:p>
            <a:pPr marL="241300" marR="576580" indent="-228600">
              <a:lnSpc>
                <a:spcPts val="3030"/>
              </a:lnSpc>
              <a:spcBef>
                <a:spcPts val="101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Splinter </a:t>
            </a:r>
            <a:r>
              <a:rPr sz="2800" spc="-5" dirty="0">
                <a:latin typeface="Calibri"/>
                <a:cs typeface="Calibri"/>
              </a:rPr>
              <a:t>hemorrhage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longitudinal hemorrhagic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streaks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involving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bed</a:t>
            </a:r>
            <a:endParaRPr sz="2800">
              <a:latin typeface="Calibri"/>
              <a:cs typeface="Calibri"/>
            </a:endParaRPr>
          </a:p>
          <a:p>
            <a:pPr marL="241300" marR="554355" indent="-228600">
              <a:lnSpc>
                <a:spcPts val="3030"/>
              </a:lnSpc>
              <a:spcBef>
                <a:spcPts val="97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30" dirty="0">
                <a:latin typeface="Calibri"/>
                <a:cs typeface="Calibri"/>
              </a:rPr>
              <a:t>Beau’s </a:t>
            </a:r>
            <a:r>
              <a:rPr sz="2800" dirty="0">
                <a:latin typeface="Calibri"/>
                <a:cs typeface="Calibri"/>
              </a:rPr>
              <a:t>lines :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single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horizontal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ridge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caused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sever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term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illness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such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as heart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attack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measles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5" dirty="0">
                <a:latin typeface="Calibri"/>
                <a:cs typeface="Calibri"/>
              </a:rPr>
              <a:t>Petyrgium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cuticle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grows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forward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over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base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attaches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itself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plate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62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Onycholysis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plat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separate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nail bed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3119" y="600278"/>
            <a:ext cx="2123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1231773"/>
            <a:ext cx="6569075" cy="326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primary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lesion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description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5" dirty="0">
                <a:latin typeface="Calibri"/>
                <a:cs typeface="Calibri"/>
              </a:rPr>
              <a:t>Melasma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patch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34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25" dirty="0">
                <a:latin typeface="Calibri"/>
                <a:cs typeface="Calibri"/>
              </a:rPr>
              <a:t>Cafe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lait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patch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33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Calibri"/>
                <a:cs typeface="Calibri"/>
              </a:rPr>
              <a:t>Herpes </a:t>
            </a:r>
            <a:r>
              <a:rPr sz="2800" spc="-20" dirty="0">
                <a:latin typeface="Calibri"/>
                <a:cs typeface="Calibri"/>
              </a:rPr>
              <a:t>zoster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vesicles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blisters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31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Lentigo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macule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 </a:t>
            </a:r>
            <a:r>
              <a:rPr sz="2800" spc="-15" dirty="0">
                <a:latin typeface="Calibri"/>
                <a:cs typeface="Calibri"/>
              </a:rPr>
              <a:t>Papule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33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Pemphigus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bulla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4119" y="600278"/>
            <a:ext cx="2123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2422" y="1265300"/>
            <a:ext cx="5774690" cy="352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topical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Calibri"/>
                <a:cs typeface="Calibri"/>
              </a:rPr>
              <a:t>Insect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bite: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antihistamine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65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Calibri"/>
                <a:cs typeface="Calibri"/>
              </a:rPr>
              <a:t>Acne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Vulgaris: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Benzoyl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peroxide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dirty="0">
                <a:latin typeface="Calibri"/>
                <a:cs typeface="Calibri"/>
              </a:rPr>
              <a:t>Bullous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pemphigoid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corticosteroid</a:t>
            </a:r>
            <a:endParaRPr sz="2800">
              <a:latin typeface="Calibri"/>
              <a:cs typeface="Calibri"/>
            </a:endParaRPr>
          </a:p>
          <a:p>
            <a:pPr marL="296545" indent="-28448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10" dirty="0">
                <a:latin typeface="Calibri"/>
                <a:cs typeface="Calibri"/>
              </a:rPr>
              <a:t>Freckle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sun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  <a:p>
            <a:pPr marL="296545" indent="-284480">
              <a:lnSpc>
                <a:spcPct val="100000"/>
              </a:lnSpc>
              <a:spcBef>
                <a:spcPts val="650"/>
              </a:spcBef>
              <a:buSzPct val="96428"/>
              <a:buFont typeface="Wingdings"/>
              <a:buChar char=""/>
              <a:tabLst>
                <a:tab pos="297180" algn="l"/>
              </a:tabLst>
            </a:pPr>
            <a:r>
              <a:rPr sz="2800" spc="-5" dirty="0">
                <a:latin typeface="Calibri"/>
                <a:cs typeface="Calibri"/>
              </a:rPr>
              <a:t>Cellulitis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such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bacitracin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6919" y="600278"/>
            <a:ext cx="2123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6671" y="2489657"/>
            <a:ext cx="3983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D</a:t>
            </a:r>
            <a:r>
              <a:rPr sz="6000" spc="10" dirty="0"/>
              <a:t>e</a:t>
            </a:r>
            <a:r>
              <a:rPr sz="6000" dirty="0"/>
              <a:t>rm</a:t>
            </a:r>
            <a:r>
              <a:rPr sz="6000" spc="-35" dirty="0"/>
              <a:t>a</a:t>
            </a:r>
            <a:r>
              <a:rPr sz="6000" spc="-55" dirty="0"/>
              <a:t>t</a:t>
            </a:r>
            <a:r>
              <a:rPr sz="6000" spc="-5" dirty="0"/>
              <a:t>olo</a:t>
            </a:r>
            <a:r>
              <a:rPr sz="6000" spc="-25" dirty="0"/>
              <a:t>g</a:t>
            </a:r>
            <a:r>
              <a:rPr sz="6000" dirty="0"/>
              <a:t>y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362958" y="3494162"/>
            <a:ext cx="3464560" cy="9334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790"/>
              </a:spcBef>
            </a:pPr>
            <a:r>
              <a:rPr sz="2400" spc="5" dirty="0">
                <a:latin typeface="Calibri"/>
                <a:cs typeface="Calibri"/>
              </a:rPr>
              <a:t>22-1-2020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Calibri"/>
                <a:cs typeface="Calibri"/>
              </a:rPr>
              <a:t>Done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Qutaiba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Shatnawi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975" y="0"/>
            <a:ext cx="28263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10"/>
              </a:spcBef>
              <a:buSzPct val="70000"/>
              <a:buFont typeface="Arial"/>
              <a:buChar char="•"/>
              <a:tabLst>
                <a:tab pos="165100" algn="l"/>
              </a:tabLst>
            </a:pPr>
            <a:r>
              <a:rPr sz="4000" b="0" spc="-10" dirty="0">
                <a:latin typeface="Calibri Light"/>
                <a:cs typeface="Calibri Light"/>
              </a:rPr>
              <a:t>Clinical</a:t>
            </a:r>
            <a:r>
              <a:rPr sz="4000" b="0" spc="-50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cases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575" y="161289"/>
            <a:ext cx="75501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70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years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female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tense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bullae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975" y="502361"/>
            <a:ext cx="7871459" cy="3909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>
              <a:lnSpc>
                <a:spcPts val="3025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DX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bullous</a:t>
            </a:r>
            <a:r>
              <a:rPr sz="2800" spc="-10" dirty="0">
                <a:latin typeface="Calibri"/>
                <a:cs typeface="Calibri"/>
              </a:rPr>
              <a:t> pemphigoids</a:t>
            </a:r>
            <a:endParaRPr sz="2800">
              <a:latin typeface="Calibri"/>
              <a:cs typeface="Calibri"/>
            </a:endParaRPr>
          </a:p>
          <a:p>
            <a:pPr marL="241300" marR="67056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Child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multiple pink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shiny</a:t>
            </a:r>
            <a:r>
              <a:rPr sz="2800" spc="-5" dirty="0">
                <a:latin typeface="Calibri"/>
                <a:cs typeface="Calibri"/>
              </a:rPr>
              <a:t> papule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DX: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Baby </a:t>
            </a:r>
            <a:r>
              <a:rPr sz="2800" dirty="0">
                <a:latin typeface="Calibri"/>
                <a:cs typeface="Calibri"/>
              </a:rPr>
              <a:t>born </a:t>
            </a:r>
            <a:r>
              <a:rPr sz="2800" spc="-5" dirty="0">
                <a:latin typeface="Calibri"/>
                <a:cs typeface="Calibri"/>
              </a:rPr>
              <a:t>encased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transparent </a:t>
            </a:r>
            <a:r>
              <a:rPr sz="2800" dirty="0">
                <a:latin typeface="Calibri"/>
                <a:cs typeface="Calibri"/>
              </a:rPr>
              <a:t>rigid </a:t>
            </a:r>
            <a:r>
              <a:rPr sz="2800" spc="-10" dirty="0">
                <a:latin typeface="Calibri"/>
                <a:cs typeface="Calibri"/>
              </a:rPr>
              <a:t>membrane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DX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lamellar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ichthyosis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(Collodion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baby)</a:t>
            </a:r>
            <a:endParaRPr sz="2800">
              <a:latin typeface="Calibri"/>
              <a:cs typeface="Calibri"/>
            </a:endParaRPr>
          </a:p>
          <a:p>
            <a:pPr marL="241300" marR="12700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Child </a:t>
            </a:r>
            <a:r>
              <a:rPr sz="2800" spc="-15" dirty="0">
                <a:latin typeface="Calibri"/>
                <a:cs typeface="Calibri"/>
              </a:rPr>
              <a:t>presented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b="1" dirty="0">
                <a:latin typeface="Calibri"/>
                <a:cs typeface="Calibri"/>
              </a:rPr>
              <a:t>maculopapular </a:t>
            </a:r>
            <a:r>
              <a:rPr sz="2800" b="1" spc="-15" dirty="0">
                <a:latin typeface="Calibri"/>
                <a:cs typeface="Calibri"/>
              </a:rPr>
              <a:t>rash </a:t>
            </a:r>
            <a:r>
              <a:rPr sz="2800" spc="-5" dirty="0">
                <a:latin typeface="Calibri"/>
                <a:cs typeface="Calibri"/>
              </a:rPr>
              <a:t>witch </a:t>
            </a:r>
            <a:r>
              <a:rPr sz="2800" dirty="0">
                <a:latin typeface="Calibri"/>
                <a:cs typeface="Calibri"/>
              </a:rPr>
              <a:t>had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resolved </a:t>
            </a: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30" dirty="0">
                <a:latin typeface="Calibri"/>
                <a:cs typeface="Calibri"/>
              </a:rPr>
              <a:t>few </a:t>
            </a:r>
            <a:r>
              <a:rPr sz="2800" spc="-20" dirty="0">
                <a:latin typeface="Calibri"/>
                <a:cs typeface="Calibri"/>
              </a:rPr>
              <a:t>days </a:t>
            </a:r>
            <a:r>
              <a:rPr sz="2800" spc="-5" dirty="0">
                <a:latin typeface="Calibri"/>
                <a:cs typeface="Calibri"/>
              </a:rPr>
              <a:t>associated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lymphadenopathy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DX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rubella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9336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The</a:t>
            </a:r>
            <a:r>
              <a:rPr dirty="0"/>
              <a:t> </a:t>
            </a:r>
            <a:r>
              <a:rPr spc="-10" dirty="0"/>
              <a:t>primary</a:t>
            </a:r>
            <a:r>
              <a:rPr spc="25" dirty="0"/>
              <a:t> </a:t>
            </a:r>
            <a:r>
              <a:rPr spc="-10" dirty="0"/>
              <a:t>lesion</a:t>
            </a:r>
            <a:r>
              <a:rPr spc="45" dirty="0"/>
              <a:t> </a:t>
            </a:r>
            <a:r>
              <a:rPr spc="-10" dirty="0"/>
              <a:t>with</a:t>
            </a:r>
            <a:r>
              <a:rPr spc="20" dirty="0"/>
              <a:t> </a:t>
            </a:r>
            <a:r>
              <a:rPr spc="-10" dirty="0"/>
              <a:t>description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5652"/>
            <a:ext cx="9645015" cy="23717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467995" indent="-228600">
              <a:lnSpc>
                <a:spcPts val="3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1-vitiligo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depigmented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patch(Flat,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circumscribed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discoloration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&gt;1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cm)</a:t>
            </a:r>
            <a:endParaRPr sz="2800">
              <a:latin typeface="Calibri"/>
              <a:cs typeface="Calibri"/>
            </a:endParaRPr>
          </a:p>
          <a:p>
            <a:pPr marL="530860" lvl="1" indent="-290195">
              <a:lnSpc>
                <a:spcPts val="2820"/>
              </a:lnSpc>
              <a:buSzPct val="96428"/>
              <a:buAutoNum type="arabicPlain" startAt="2"/>
              <a:tabLst>
                <a:tab pos="531495" algn="l"/>
              </a:tabLst>
            </a:pPr>
            <a:r>
              <a:rPr sz="2800" b="1" spc="5" dirty="0">
                <a:latin typeface="Calibri"/>
                <a:cs typeface="Calibri"/>
              </a:rPr>
              <a:t>halo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nevus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surrounded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ring</a:t>
            </a:r>
            <a:endParaRPr sz="2800">
              <a:latin typeface="Calibri"/>
              <a:cs typeface="Calibri"/>
            </a:endParaRPr>
          </a:p>
          <a:p>
            <a:pPr marL="241300" marR="5080" lvl="1">
              <a:lnSpc>
                <a:spcPts val="3020"/>
              </a:lnSpc>
              <a:spcBef>
                <a:spcPts val="220"/>
              </a:spcBef>
              <a:buSzPct val="96428"/>
              <a:buAutoNum type="arabicPlain" startAt="2"/>
              <a:tabLst>
                <a:tab pos="531495" algn="l"/>
              </a:tabLst>
            </a:pPr>
            <a:r>
              <a:rPr sz="2800" b="1" spc="-5" dirty="0">
                <a:latin typeface="Calibri"/>
                <a:cs typeface="Calibri"/>
              </a:rPr>
              <a:t>dyshidrotic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dermatitis: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blisters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feet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(Small </a:t>
            </a:r>
            <a:r>
              <a:rPr sz="2800" dirty="0">
                <a:latin typeface="Calibri"/>
                <a:cs typeface="Calibri"/>
              </a:rPr>
              <a:t>visible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fluid)</a:t>
            </a:r>
            <a:endParaRPr sz="2800">
              <a:latin typeface="Calibri"/>
              <a:cs typeface="Calibri"/>
            </a:endParaRPr>
          </a:p>
          <a:p>
            <a:pPr marL="530860" lvl="1" indent="-290195">
              <a:lnSpc>
                <a:spcPts val="2985"/>
              </a:lnSpc>
              <a:buSzPct val="96428"/>
              <a:buAutoNum type="arabicPlain" startAt="2"/>
              <a:tabLst>
                <a:tab pos="531495" algn="l"/>
              </a:tabLst>
            </a:pPr>
            <a:r>
              <a:rPr sz="2800" b="1" dirty="0">
                <a:latin typeface="Calibri"/>
                <a:cs typeface="Calibri"/>
              </a:rPr>
              <a:t>scabies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burrow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tortuous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channel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that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ends</a:t>
            </a:r>
            <a:r>
              <a:rPr sz="2800" i="1" spc="-15" dirty="0">
                <a:latin typeface="Calibri"/>
                <a:cs typeface="Calibri"/>
              </a:rPr>
              <a:t> by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vesicle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1118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4</a:t>
            </a:r>
            <a:r>
              <a:rPr spc="-20" dirty="0"/>
              <a:t> </a:t>
            </a:r>
            <a:r>
              <a:rPr spc="-10" dirty="0"/>
              <a:t>types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30" dirty="0"/>
              <a:t>physical</a:t>
            </a:r>
            <a:r>
              <a:rPr spc="30" dirty="0"/>
              <a:t> </a:t>
            </a:r>
            <a:r>
              <a:rPr spc="-15" dirty="0"/>
              <a:t>urticaria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566748"/>
            <a:ext cx="58635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cold,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heat,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sunlight,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vibration,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04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9591" y="1309386"/>
            <a:ext cx="6409690" cy="30181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Describe: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620"/>
              </a:lnSpc>
              <a:spcBef>
                <a:spcPts val="5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Hyperpigmented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macules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ddx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Freckles,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Melasma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best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Sunblock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30507" y="1071058"/>
            <a:ext cx="4059554" cy="3136265"/>
            <a:chOff x="7630507" y="1071058"/>
            <a:chExt cx="4059554" cy="3136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507" y="1071058"/>
              <a:ext cx="4059495" cy="31362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0687" y="1231392"/>
              <a:ext cx="3563111" cy="2639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7668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</a:t>
            </a:r>
            <a:r>
              <a:rPr spc="-15" dirty="0"/>
              <a:t> </a:t>
            </a:r>
            <a:r>
              <a:rPr spc="-5" dirty="0"/>
              <a:t>skin</a:t>
            </a:r>
            <a:r>
              <a:rPr spc="20" dirty="0"/>
              <a:t> </a:t>
            </a:r>
            <a:r>
              <a:rPr spc="-10" dirty="0"/>
              <a:t>disease</a:t>
            </a:r>
            <a:r>
              <a:rPr spc="50" dirty="0"/>
              <a:t> </a:t>
            </a:r>
            <a:r>
              <a:rPr spc="-15" dirty="0"/>
              <a:t>causing</a:t>
            </a:r>
            <a:r>
              <a:rPr spc="25" dirty="0"/>
              <a:t> </a:t>
            </a:r>
            <a:r>
              <a:rPr spc="-40" dirty="0"/>
              <a:t>patchy</a:t>
            </a:r>
            <a:r>
              <a:rPr spc="30" dirty="0"/>
              <a:t> </a:t>
            </a:r>
            <a:r>
              <a:rPr spc="-10" dirty="0"/>
              <a:t>hair</a:t>
            </a:r>
            <a:r>
              <a:rPr spc="50" dirty="0"/>
              <a:t> </a:t>
            </a:r>
            <a:r>
              <a:rPr spc="-10" dirty="0"/>
              <a:t>loss</a:t>
            </a:r>
            <a:r>
              <a:rPr spc="10"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2551430" cy="122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alopecia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210"/>
              </a:spcBef>
            </a:pPr>
            <a:r>
              <a:rPr sz="2800" spc="-145" dirty="0">
                <a:latin typeface="Calibri"/>
                <a:cs typeface="Calibri"/>
              </a:rPr>
              <a:t>T.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Capitis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trichotillomania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6236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</a:t>
            </a:r>
            <a:r>
              <a:rPr spc="-15" dirty="0"/>
              <a:t> causes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30" dirty="0"/>
              <a:t>localized</a:t>
            </a:r>
            <a:r>
              <a:rPr spc="80" dirty="0"/>
              <a:t> </a:t>
            </a:r>
            <a:r>
              <a:rPr spc="-10" dirty="0"/>
              <a:t>pruritus: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3764279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simplex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chronicus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prurigo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98806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4</a:t>
            </a:r>
            <a:r>
              <a:rPr spc="-10" dirty="0"/>
              <a:t> </a:t>
            </a:r>
            <a:r>
              <a:rPr spc="-20" dirty="0"/>
              <a:t>dermatological</a:t>
            </a:r>
            <a:r>
              <a:rPr spc="95" dirty="0"/>
              <a:t> </a:t>
            </a:r>
            <a:r>
              <a:rPr spc="-15" dirty="0"/>
              <a:t>changes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15" dirty="0"/>
              <a:t> </a:t>
            </a:r>
            <a:r>
              <a:rPr spc="-30" dirty="0"/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5991225" cy="2072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1-malar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flush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2-yellowish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tinge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3-loss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outer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part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eyebrows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dirty="0">
                <a:latin typeface="Calibri"/>
                <a:cs typeface="Calibri"/>
              </a:rPr>
              <a:t>4-rough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and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spc="5" dirty="0">
                <a:latin typeface="Calibri"/>
                <a:cs typeface="Calibri"/>
              </a:rPr>
              <a:t>dry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hands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66465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</a:t>
            </a:r>
            <a:r>
              <a:rPr spc="-15" dirty="0"/>
              <a:t> </a:t>
            </a:r>
            <a:r>
              <a:rPr spc="-30" dirty="0"/>
              <a:t>forms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20" dirty="0"/>
              <a:t>cutaneous</a:t>
            </a:r>
            <a:r>
              <a:rPr spc="80" dirty="0"/>
              <a:t> </a:t>
            </a:r>
            <a:r>
              <a:rPr spc="-20" dirty="0"/>
              <a:t>candida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4661535" cy="2584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Buccal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candidiasis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Angular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cheilitis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Chronic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paronychia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Balanoposthitis/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vulvovaginitis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Intertrigo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8099"/>
            <a:ext cx="10260965" cy="2584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Treatment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Syphilis</a:t>
            </a:r>
            <a:r>
              <a:rPr sz="2800" b="1" spc="-5" dirty="0">
                <a:latin typeface="Calibri"/>
                <a:cs typeface="Calibri"/>
              </a:rPr>
              <a:t>: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Benzathine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penicillin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causative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organism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chancroid</a:t>
            </a:r>
            <a:r>
              <a:rPr sz="28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Haemophilus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ducreyi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disease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containing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target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lesion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lyme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Erythema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multiforme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keratinocyte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connecting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other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desmosomes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auspitz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sign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4567" y="989152"/>
            <a:ext cx="5643880" cy="18611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algn="ctr">
              <a:lnSpc>
                <a:spcPts val="4660"/>
              </a:lnSpc>
              <a:spcBef>
                <a:spcPts val="670"/>
              </a:spcBef>
            </a:pPr>
            <a:r>
              <a:rPr sz="4300" b="0" spc="-5" dirty="0">
                <a:latin typeface="Book Antiqua"/>
                <a:cs typeface="Book Antiqua"/>
              </a:rPr>
              <a:t>Dermatology</a:t>
            </a:r>
            <a:r>
              <a:rPr sz="4300" b="0" spc="-60" dirty="0">
                <a:latin typeface="Book Antiqua"/>
                <a:cs typeface="Book Antiqua"/>
              </a:rPr>
              <a:t> </a:t>
            </a:r>
            <a:r>
              <a:rPr sz="4300" b="0" spc="-5" dirty="0">
                <a:latin typeface="Book Antiqua"/>
                <a:cs typeface="Book Antiqua"/>
              </a:rPr>
              <a:t>mini</a:t>
            </a:r>
            <a:r>
              <a:rPr sz="4300" b="0" spc="-10" dirty="0">
                <a:latin typeface="Book Antiqua"/>
                <a:cs typeface="Book Antiqua"/>
              </a:rPr>
              <a:t> </a:t>
            </a:r>
            <a:r>
              <a:rPr sz="4300" b="0" spc="-5" dirty="0">
                <a:latin typeface="Book Antiqua"/>
                <a:cs typeface="Book Antiqua"/>
              </a:rPr>
              <a:t>osce </a:t>
            </a:r>
            <a:r>
              <a:rPr sz="4300" b="0" spc="-1060" dirty="0">
                <a:latin typeface="Book Antiqua"/>
                <a:cs typeface="Book Antiqua"/>
              </a:rPr>
              <a:t> </a:t>
            </a:r>
            <a:r>
              <a:rPr sz="4300" b="0" dirty="0">
                <a:latin typeface="Book Antiqua"/>
                <a:cs typeface="Book Antiqua"/>
              </a:rPr>
              <a:t>Group</a:t>
            </a:r>
            <a:r>
              <a:rPr sz="4300" b="0" spc="-5" dirty="0">
                <a:latin typeface="Book Antiqua"/>
                <a:cs typeface="Book Antiqua"/>
              </a:rPr>
              <a:t> 4</a:t>
            </a:r>
            <a:endParaRPr sz="4300">
              <a:latin typeface="Book Antiqua"/>
              <a:cs typeface="Book Antiqua"/>
            </a:endParaRPr>
          </a:p>
          <a:p>
            <a:pPr marL="3810" algn="ctr">
              <a:lnSpc>
                <a:spcPts val="4560"/>
              </a:lnSpc>
            </a:pPr>
            <a:r>
              <a:rPr sz="4300" b="0" spc="-5" dirty="0">
                <a:latin typeface="Book Antiqua"/>
                <a:cs typeface="Book Antiqua"/>
              </a:rPr>
              <a:t>C+D</a:t>
            </a:r>
            <a:endParaRPr sz="43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4917" y="2761233"/>
            <a:ext cx="2587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5" dirty="0">
                <a:latin typeface="Book Antiqua"/>
                <a:cs typeface="Book Antiqua"/>
              </a:rPr>
              <a:t>11-12-2019</a:t>
            </a:r>
            <a:endParaRPr sz="43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4605" y="4463336"/>
            <a:ext cx="3001010" cy="93471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800"/>
              </a:spcBef>
            </a:pPr>
            <a:r>
              <a:rPr sz="2400" dirty="0">
                <a:latin typeface="Calibri"/>
                <a:cs typeface="Calibri"/>
              </a:rPr>
              <a:t>Done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Calibri"/>
                <a:cs typeface="Calibri"/>
              </a:rPr>
              <a:t>Ahmad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Niaz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Rawashdeh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285953"/>
            <a:ext cx="1700530" cy="129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980"/>
              </a:lnSpc>
              <a:spcBef>
                <a:spcPts val="9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Q1</a:t>
            </a:r>
          </a:p>
          <a:p>
            <a:pPr marL="12700">
              <a:lnSpc>
                <a:spcPts val="4980"/>
              </a:lnSpc>
            </a:pPr>
            <a:r>
              <a:rPr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2167890"/>
            <a:ext cx="2225040" cy="3455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30200" algn="l"/>
              </a:tabLst>
            </a:pPr>
            <a:r>
              <a:rPr sz="2400" spc="-45" dirty="0">
                <a:latin typeface="Calibri"/>
                <a:cs typeface="Calibri"/>
              </a:rPr>
              <a:t>KOH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404495">
              <a:lnSpc>
                <a:spcPts val="6050"/>
              </a:lnSpc>
              <a:spcBef>
                <a:spcPts val="705"/>
              </a:spcBef>
              <a:buAutoNum type="arabicPlain"/>
              <a:tabLst>
                <a:tab pos="3302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th</a:t>
            </a:r>
            <a:r>
              <a:rPr sz="2400" spc="-5" dirty="0">
                <a:latin typeface="Calibri"/>
                <a:cs typeface="Calibri"/>
              </a:rPr>
              <a:t>osi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 3-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Patch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AutoNum type="arabicPlain" startAt="4"/>
              <a:tabLst>
                <a:tab pos="330200" algn="l"/>
              </a:tabLst>
            </a:pPr>
            <a:r>
              <a:rPr sz="2400" spc="-10" dirty="0">
                <a:latin typeface="Calibri"/>
                <a:cs typeface="Calibri"/>
              </a:rPr>
              <a:t>Exclamation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lain" startAt="4"/>
            </a:pPr>
            <a:endParaRPr sz="255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AutoNum type="arabicPlain" startAt="4"/>
              <a:tabLst>
                <a:tab pos="330200" algn="l"/>
              </a:tabLst>
            </a:pPr>
            <a:r>
              <a:rPr sz="2400" spc="-5" dirty="0">
                <a:latin typeface="Calibri"/>
                <a:cs typeface="Calibri"/>
              </a:rPr>
              <a:t>Lichenification: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91716"/>
            <a:ext cx="5292090" cy="4151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65"/>
              </a:lnSpc>
              <a:spcBef>
                <a:spcPts val="100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65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Primary</a:t>
            </a:r>
            <a:r>
              <a:rPr sz="36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</a:t>
            </a: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Calibri"/>
              <a:cs typeface="Calibri"/>
            </a:endParaRPr>
          </a:p>
          <a:p>
            <a:pPr marL="487680" indent="-475615">
              <a:lnSpc>
                <a:spcPts val="4165"/>
              </a:lnSpc>
              <a:buAutoNum type="arabicPlain"/>
              <a:tabLst>
                <a:tab pos="488315" algn="l"/>
              </a:tabLst>
            </a:pPr>
            <a:r>
              <a:rPr sz="3600" spc="-15" dirty="0">
                <a:latin typeface="Calibri"/>
                <a:cs typeface="Calibri"/>
              </a:rPr>
              <a:t>Foliculitis: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pustule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93400"/>
              </a:lnSpc>
              <a:spcBef>
                <a:spcPts val="130"/>
              </a:spcBef>
              <a:buAutoNum type="arabicPlain"/>
              <a:tabLst>
                <a:tab pos="488315" algn="l"/>
              </a:tabLst>
            </a:pPr>
            <a:r>
              <a:rPr sz="3600" dirty="0">
                <a:latin typeface="Calibri"/>
                <a:cs typeface="Calibri"/>
              </a:rPr>
              <a:t>Acne </a:t>
            </a:r>
            <a:r>
              <a:rPr sz="3600" spc="-10" dirty="0">
                <a:latin typeface="Calibri"/>
                <a:cs typeface="Calibri"/>
              </a:rPr>
              <a:t>vulgaris: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comedone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3-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Pemphygus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vulgaris: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bulle </a:t>
            </a:r>
            <a:r>
              <a:rPr sz="3600" spc="-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4- </a:t>
            </a:r>
            <a:r>
              <a:rPr sz="3600" spc="-10" dirty="0">
                <a:latin typeface="Calibri"/>
                <a:cs typeface="Calibri"/>
              </a:rPr>
              <a:t>Urticaria: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wheal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010"/>
              </a:lnSpc>
            </a:pPr>
            <a:r>
              <a:rPr sz="3600" spc="-5" dirty="0">
                <a:latin typeface="Calibri"/>
                <a:cs typeface="Calibri"/>
              </a:rPr>
              <a:t>5-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Scaibes: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burrow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575" y="881684"/>
            <a:ext cx="6070600" cy="42437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Q3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Mention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skin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manifestation</a:t>
            </a:r>
            <a:r>
              <a:rPr sz="28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ADIS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Kaposi`s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sarcoma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Hairy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leukoplakia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Eosinophilic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folliculitis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AIDS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Proximal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onychomycosis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Severe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seborrheic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dermatitis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Opportunistic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infections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1700844"/>
            <a:ext cx="1770380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Q4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Cause</a:t>
            </a:r>
            <a:r>
              <a:rPr sz="3600" b="1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3572073"/>
            <a:ext cx="4958080" cy="18180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76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herpes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zoster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varicella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zoster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ts val="3195"/>
              </a:lnSpc>
              <a:spcBef>
                <a:spcPts val="675"/>
              </a:spcBef>
              <a:buSzPct val="96428"/>
              <a:buAutoNum type="arabicPlain"/>
              <a:tabLst>
                <a:tab pos="384810" algn="l"/>
              </a:tabLst>
            </a:pPr>
            <a:r>
              <a:rPr sz="2800" spc="-20" dirty="0">
                <a:latin typeface="Calibri"/>
                <a:cs typeface="Calibri"/>
              </a:rPr>
              <a:t>chicken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varicella-zoster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ts val="3025"/>
              </a:lnSpc>
              <a:buSzPct val="96428"/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Pthirus</a:t>
            </a:r>
            <a:r>
              <a:rPr sz="2800" spc="-5" dirty="0">
                <a:latin typeface="Calibri"/>
                <a:cs typeface="Calibri"/>
              </a:rPr>
              <a:t> pubis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crabe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lice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ts val="3195"/>
              </a:lnSpc>
              <a:buSzPct val="96428"/>
              <a:buAutoNum type="arabicPlain"/>
              <a:tabLst>
                <a:tab pos="384810" algn="l"/>
              </a:tabLst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Malassezia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04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305" y="1664792"/>
            <a:ext cx="9594215" cy="434403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1155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b="1" spc="5" dirty="0">
                <a:latin typeface="Calibri"/>
                <a:cs typeface="Calibri"/>
              </a:rPr>
              <a:t>Describe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Sarcoptes </a:t>
            </a:r>
            <a:r>
              <a:rPr sz="2800" spc="-5" dirty="0">
                <a:latin typeface="Calibri"/>
                <a:cs typeface="Calibri"/>
              </a:rPr>
              <a:t>Scabiei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burrownig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inside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6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epidermes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skin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leaving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eggs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8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10" dirty="0">
                <a:latin typeface="Calibri"/>
                <a:cs typeface="Calibri"/>
              </a:rPr>
              <a:t> path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6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 </a:t>
            </a:r>
            <a:r>
              <a:rPr sz="2800" b="1" dirty="0">
                <a:latin typeface="Calibri"/>
                <a:cs typeface="Calibri"/>
              </a:rPr>
              <a:t>areas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scabies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does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infect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55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back</a:t>
            </a:r>
            <a:endParaRPr sz="2800">
              <a:latin typeface="Calibri"/>
              <a:cs typeface="Calibri"/>
            </a:endParaRPr>
          </a:p>
          <a:p>
            <a:pPr marL="338455" marR="5080" indent="-326390">
              <a:lnSpc>
                <a:spcPts val="3050"/>
              </a:lnSpc>
              <a:spcBef>
                <a:spcPts val="142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incubation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period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re-infection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disease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after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1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dirty="0">
                <a:latin typeface="Calibri"/>
                <a:cs typeface="Calibri"/>
              </a:rPr>
              <a:t>8-10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days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1828800"/>
            <a:ext cx="3355848" cy="2804160"/>
          </a:xfrm>
          <a:prstGeom prst="rect">
            <a:avLst/>
          </a:prstGeom>
        </p:spPr>
      </p:pic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8099"/>
            <a:ext cx="9086850" cy="3481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Q5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Write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congenital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Ichthyoses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1-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Ichthyosis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(autosomal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dominant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ichthyosis)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  <a:tab pos="2094864" algn="l"/>
                <a:tab pos="357314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X -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linked	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recessive	ichthyosis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bullous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ichthyosiform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erythroderma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(NBIE)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8099"/>
            <a:ext cx="8195309" cy="25844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Q6: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665730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Write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disease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associated</a:t>
            </a:r>
            <a:r>
              <a:rPr sz="2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acanthosis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nigricans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manifestation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internal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malignancy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8099"/>
            <a:ext cx="8816340" cy="3096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Q7: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665730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Write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disease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associated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pyoderma</a:t>
            </a:r>
            <a:r>
              <a:rPr sz="2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gangrenosum</a:t>
            </a:r>
            <a:r>
              <a:rPr sz="2800" b="1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Inflamtory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bowel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disaeas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rumatoid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arthritis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69215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3-	skin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manifestation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internal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malignancy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175" y="331657"/>
            <a:ext cx="596074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Q6: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following</a:t>
            </a: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manifestation</a:t>
            </a:r>
            <a:r>
              <a:rPr sz="36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8175" y="2202067"/>
            <a:ext cx="7433309" cy="258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61335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1-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hairy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leukoplakia: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AIDS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Pterygiym: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lichen planus</a:t>
            </a:r>
            <a:endParaRPr sz="280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670"/>
              </a:spcBef>
              <a:buAutoNum type="arabicPlain" startAt="3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Kerion: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cattle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ringworm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40"/>
              </a:lnSpc>
              <a:spcBef>
                <a:spcPts val="65"/>
              </a:spcBef>
              <a:buAutoNum type="arabicPlain" startAt="3"/>
              <a:tabLst>
                <a:tab pos="384810" algn="l"/>
              </a:tabLst>
            </a:pPr>
            <a:r>
              <a:rPr sz="2800" spc="-10" dirty="0">
                <a:latin typeface="Calibri"/>
                <a:cs typeface="Calibri"/>
              </a:rPr>
              <a:t>characteristic </a:t>
            </a:r>
            <a:r>
              <a:rPr sz="2800" dirty="0">
                <a:latin typeface="Calibri"/>
                <a:cs typeface="Calibri"/>
              </a:rPr>
              <a:t>of lesion in </a:t>
            </a:r>
            <a:r>
              <a:rPr sz="2800" spc="5" dirty="0">
                <a:latin typeface="Calibri"/>
                <a:cs typeface="Calibri"/>
              </a:rPr>
              <a:t>2ry </a:t>
            </a:r>
            <a:r>
              <a:rPr sz="2800" spc="-5" dirty="0">
                <a:latin typeface="Calibri"/>
                <a:cs typeface="Calibri"/>
              </a:rPr>
              <a:t>syphilis: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chancre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(x)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46884"/>
            <a:ext cx="47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Q8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2130628"/>
            <a:ext cx="3164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best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diagnostic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2813761"/>
            <a:ext cx="5074920" cy="2155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4175" indent="-372110">
              <a:lnSpc>
                <a:spcPts val="3350"/>
              </a:lnSpc>
              <a:spcBef>
                <a:spcPts val="110"/>
              </a:spcBef>
              <a:buAutoNum type="arabicPlain"/>
              <a:tabLst>
                <a:tab pos="384810" algn="l"/>
              </a:tabLst>
            </a:pPr>
            <a:r>
              <a:rPr sz="2800" spc="-5" dirty="0">
                <a:latin typeface="Calibri"/>
                <a:cs typeface="Calibri"/>
              </a:rPr>
              <a:t>Tinea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corporis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KOH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360"/>
              </a:lnSpc>
              <a:spcBef>
                <a:spcPts val="100"/>
              </a:spcBef>
              <a:buAutoNum type="arabicPlain"/>
              <a:tabLst>
                <a:tab pos="463550" algn="l"/>
                <a:tab pos="464184" algn="l"/>
              </a:tabLst>
            </a:pPr>
            <a:r>
              <a:rPr sz="2800" dirty="0">
                <a:latin typeface="Calibri"/>
                <a:cs typeface="Calibri"/>
              </a:rPr>
              <a:t>Pityriasis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Wood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light </a:t>
            </a:r>
            <a:r>
              <a:rPr sz="2800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Pemphygus</a:t>
            </a:r>
            <a:r>
              <a:rPr sz="2800" spc="-5" dirty="0">
                <a:latin typeface="Calibri"/>
                <a:cs typeface="Calibri"/>
              </a:rPr>
              <a:t> vulgaris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biopsy</a:t>
            </a:r>
            <a:endParaRPr sz="2800">
              <a:latin typeface="Calibri"/>
              <a:cs typeface="Calibri"/>
            </a:endParaRPr>
          </a:p>
          <a:p>
            <a:pPr marL="12700" marR="1196975">
              <a:lnSpc>
                <a:spcPts val="334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4-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erythrasma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Wood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light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gonorrhea: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smear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3794" y="1104976"/>
            <a:ext cx="6348730" cy="32556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algn="ctr">
              <a:lnSpc>
                <a:spcPts val="5840"/>
              </a:lnSpc>
              <a:spcBef>
                <a:spcPts val="830"/>
              </a:spcBef>
            </a:pPr>
            <a:r>
              <a:rPr sz="5400" b="0" spc="-15" dirty="0">
                <a:latin typeface="Calibri Light"/>
                <a:cs typeface="Calibri Light"/>
              </a:rPr>
              <a:t>Dermatology </a:t>
            </a:r>
            <a:r>
              <a:rPr sz="5400" b="0" spc="-5" dirty="0">
                <a:latin typeface="Calibri Light"/>
                <a:cs typeface="Calibri Light"/>
              </a:rPr>
              <a:t>mini osce </a:t>
            </a:r>
            <a:r>
              <a:rPr sz="5400" b="0" spc="-1210" dirty="0">
                <a:latin typeface="Calibri Light"/>
                <a:cs typeface="Calibri Light"/>
              </a:rPr>
              <a:t> </a:t>
            </a:r>
            <a:r>
              <a:rPr sz="5400" b="0" spc="-25" dirty="0">
                <a:latin typeface="Calibri Light"/>
                <a:cs typeface="Calibri Light"/>
              </a:rPr>
              <a:t>Group</a:t>
            </a:r>
            <a:r>
              <a:rPr sz="5400" b="0" spc="-4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A</a:t>
            </a:r>
            <a:endParaRPr sz="5400">
              <a:latin typeface="Calibri Light"/>
              <a:cs typeface="Calibri Light"/>
            </a:endParaRPr>
          </a:p>
          <a:p>
            <a:pPr algn="ctr">
              <a:lnSpc>
                <a:spcPts val="5745"/>
              </a:lnSpc>
            </a:pPr>
            <a:r>
              <a:rPr sz="5400" b="0" spc="-5" dirty="0">
                <a:latin typeface="Calibri Light"/>
                <a:cs typeface="Calibri Light"/>
              </a:rPr>
              <a:t>11-13-2019</a:t>
            </a:r>
            <a:endParaRPr sz="5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5400" spc="-5" dirty="0">
                <a:latin typeface="Calibri"/>
                <a:cs typeface="Calibri"/>
              </a:rPr>
              <a:t>Done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spc="-5" dirty="0">
                <a:latin typeface="Calibri"/>
                <a:cs typeface="Calibri"/>
              </a:rPr>
              <a:t>by:Rana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spc="-50" dirty="0">
                <a:latin typeface="Calibri"/>
                <a:cs typeface="Calibri"/>
              </a:rPr>
              <a:t>Wadi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220" y="0"/>
            <a:ext cx="270764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0" spc="-5" dirty="0">
                <a:latin typeface="Calibri"/>
                <a:cs typeface="Calibri"/>
              </a:rPr>
              <a:t>D</a:t>
            </a:r>
            <a:r>
              <a:rPr sz="7200" b="0" spc="-75" dirty="0">
                <a:latin typeface="Calibri"/>
                <a:cs typeface="Calibri"/>
              </a:rPr>
              <a:t>e</a:t>
            </a:r>
            <a:r>
              <a:rPr sz="7200" b="0" spc="-5" dirty="0">
                <a:latin typeface="Calibri"/>
                <a:cs typeface="Calibri"/>
              </a:rPr>
              <a:t>fi</a:t>
            </a:r>
            <a:r>
              <a:rPr sz="7200" b="0" spc="20" dirty="0">
                <a:latin typeface="Calibri"/>
                <a:cs typeface="Calibri"/>
              </a:rPr>
              <a:t>n</a:t>
            </a:r>
            <a:r>
              <a:rPr sz="7200" b="0" dirty="0">
                <a:latin typeface="Calibri"/>
                <a:cs typeface="Calibri"/>
              </a:rPr>
              <a:t>e: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220" y="982498"/>
            <a:ext cx="7053580" cy="51435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10" dirty="0">
                <a:latin typeface="Calibri"/>
                <a:cs typeface="Calibri"/>
              </a:rPr>
              <a:t>Nymph:</a:t>
            </a:r>
            <a:endParaRPr sz="4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10" dirty="0">
                <a:latin typeface="Calibri"/>
                <a:cs typeface="Calibri"/>
              </a:rPr>
              <a:t>Nits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50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15" dirty="0">
                <a:latin typeface="Calibri"/>
                <a:cs typeface="Calibri"/>
              </a:rPr>
              <a:t>Burrow: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1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4400" spc="-20" dirty="0">
                <a:latin typeface="Calibri"/>
                <a:cs typeface="Calibri"/>
              </a:rPr>
              <a:t>Exclamation</a:t>
            </a:r>
            <a:r>
              <a:rPr sz="4400" spc="5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mark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5" dirty="0">
                <a:latin typeface="Calibri"/>
                <a:cs typeface="Calibri"/>
              </a:rPr>
              <a:t>of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alopecia:</a:t>
            </a:r>
            <a:endParaRPr sz="4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1935" algn="l"/>
              </a:tabLst>
            </a:pPr>
            <a:r>
              <a:rPr sz="4400" spc="-15" dirty="0">
                <a:latin typeface="Calibri"/>
                <a:cs typeface="Calibri"/>
              </a:rPr>
              <a:t>Lichenification: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7845" y="0"/>
            <a:ext cx="8073390" cy="64376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65"/>
              </a:spcBef>
              <a:buSzPct val="98039"/>
              <a:buFont typeface="Arial"/>
              <a:buChar char="•"/>
              <a:tabLst>
                <a:tab pos="241935" algn="l"/>
              </a:tabLst>
            </a:pPr>
            <a:r>
              <a:rPr sz="5100" spc="-20" dirty="0">
                <a:latin typeface="Calibri"/>
                <a:cs typeface="Calibri"/>
              </a:rPr>
              <a:t>Define:</a:t>
            </a:r>
            <a:endParaRPr sz="5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345"/>
              </a:spcBef>
              <a:buSzPct val="96774"/>
              <a:buAutoNum type="arabicPeriod"/>
              <a:tabLst>
                <a:tab pos="311785" algn="l"/>
              </a:tabLst>
            </a:pPr>
            <a:r>
              <a:rPr sz="3100" spc="-5" dirty="0">
                <a:latin typeface="Calibri"/>
                <a:cs typeface="Calibri"/>
              </a:rPr>
              <a:t>Nymph:</a:t>
            </a:r>
            <a:endParaRPr sz="3100">
              <a:latin typeface="Calibri"/>
              <a:cs typeface="Calibri"/>
            </a:endParaRPr>
          </a:p>
          <a:p>
            <a:pPr marL="311785" indent="-299085">
              <a:lnSpc>
                <a:spcPct val="100000"/>
              </a:lnSpc>
              <a:spcBef>
                <a:spcPts val="240"/>
              </a:spcBef>
              <a:buSzPct val="96774"/>
              <a:buAutoNum type="arabicPeriod"/>
              <a:tabLst>
                <a:tab pos="311785" algn="l"/>
              </a:tabLst>
            </a:pPr>
            <a:r>
              <a:rPr sz="3100" spc="-5" dirty="0">
                <a:latin typeface="Calibri"/>
                <a:cs typeface="Calibri"/>
              </a:rPr>
              <a:t>Nits: </a:t>
            </a: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tiny</a:t>
            </a:r>
            <a:r>
              <a:rPr sz="31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louse</a:t>
            </a: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FF0000"/>
                </a:solidFill>
                <a:latin typeface="Calibri"/>
                <a:cs typeface="Calibri"/>
              </a:rPr>
              <a:t>eggs</a:t>
            </a: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FF0000"/>
                </a:solidFill>
                <a:latin typeface="Calibri"/>
                <a:cs typeface="Calibri"/>
              </a:rPr>
              <a:t>attach</a:t>
            </a:r>
            <a:r>
              <a:rPr sz="31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213700"/>
              </a:lnSpc>
              <a:spcBef>
                <a:spcPts val="20"/>
              </a:spcBef>
              <a:buSzPct val="96774"/>
              <a:buAutoNum type="arabicPeriod"/>
              <a:tabLst>
                <a:tab pos="311785" algn="l"/>
              </a:tabLst>
            </a:pPr>
            <a:r>
              <a:rPr sz="3100" spc="-10" dirty="0">
                <a:latin typeface="Calibri"/>
                <a:cs typeface="Calibri"/>
              </a:rPr>
              <a:t>Burrow: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tunnel</a:t>
            </a:r>
            <a:r>
              <a:rPr sz="3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FF0000"/>
                </a:solidFill>
                <a:latin typeface="Calibri"/>
                <a:cs typeface="Calibri"/>
              </a:rPr>
              <a:t>,tortious</a:t>
            </a:r>
            <a:r>
              <a:rPr sz="31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lesion</a:t>
            </a:r>
            <a:r>
              <a:rPr sz="31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ends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vesicles </a:t>
            </a:r>
            <a:r>
              <a:rPr sz="3100" spc="-6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4.Exclamation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mark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of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alopecia: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3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hairs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 that</a:t>
            </a:r>
            <a:endParaRPr sz="3100">
              <a:latin typeface="Calibri"/>
              <a:cs typeface="Calibri"/>
            </a:endParaRPr>
          </a:p>
          <a:p>
            <a:pPr marL="241300">
              <a:lnSpc>
                <a:spcPts val="2605"/>
              </a:lnSpc>
            </a:pPr>
            <a:r>
              <a:rPr sz="3100" spc="-15" dirty="0">
                <a:solidFill>
                  <a:srgbClr val="FF0000"/>
                </a:solidFill>
                <a:latin typeface="Calibri"/>
                <a:cs typeface="Calibri"/>
              </a:rPr>
              <a:t>taper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25" dirty="0">
                <a:solidFill>
                  <a:srgbClr val="FF0000"/>
                </a:solidFill>
                <a:latin typeface="Calibri"/>
                <a:cs typeface="Calibri"/>
              </a:rPr>
              <a:t>towards</a:t>
            </a: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r>
              <a:rPr sz="3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indicate</a:t>
            </a:r>
            <a:r>
              <a:rPr sz="31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active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endParaRPr sz="3100">
              <a:latin typeface="Calibri"/>
              <a:cs typeface="Calibri"/>
            </a:endParaRPr>
          </a:p>
          <a:p>
            <a:pPr marL="241300">
              <a:lnSpc>
                <a:spcPts val="3350"/>
              </a:lnSpc>
            </a:pP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&gt;&gt;diagnostic</a:t>
            </a:r>
            <a:r>
              <a:rPr sz="3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3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31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alopecia </a:t>
            </a:r>
            <a:r>
              <a:rPr sz="3100" spc="-25" dirty="0">
                <a:solidFill>
                  <a:srgbClr val="FF0000"/>
                </a:solidFill>
                <a:latin typeface="Calibri"/>
                <a:cs typeface="Calibri"/>
              </a:rPr>
              <a:t>areata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Calibri"/>
              <a:cs typeface="Calibri"/>
            </a:endParaRPr>
          </a:p>
          <a:p>
            <a:pPr marL="241300" marR="173355" indent="-229235">
              <a:lnSpc>
                <a:spcPct val="80000"/>
              </a:lnSpc>
            </a:pPr>
            <a:r>
              <a:rPr sz="3100" spc="-5" dirty="0">
                <a:latin typeface="Calibri"/>
                <a:cs typeface="Calibri"/>
              </a:rPr>
              <a:t>5.Lichenification: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hard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thickening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of the skin with </a:t>
            </a:r>
            <a:r>
              <a:rPr sz="3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accentuated 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skin markings which sign in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chronic </a:t>
            </a:r>
            <a:r>
              <a:rPr sz="3100" spc="-6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itching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4375" y="0"/>
            <a:ext cx="4605655" cy="408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29920">
              <a:lnSpc>
                <a:spcPct val="1108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dirty="0">
                <a:latin typeface="Calibri"/>
                <a:cs typeface="Calibri"/>
              </a:rPr>
              <a:t>Primary</a:t>
            </a:r>
            <a:r>
              <a:rPr sz="4000" b="1" spc="-2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lesion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of: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1.Foliculitis: </a:t>
            </a:r>
            <a:r>
              <a:rPr sz="4000" dirty="0">
                <a:latin typeface="Calibri"/>
                <a:cs typeface="Calibri"/>
              </a:rPr>
              <a:t> 2.Acne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vulgaris: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11000"/>
              </a:lnSpc>
            </a:pPr>
            <a:r>
              <a:rPr sz="4000" spc="-15" dirty="0">
                <a:latin typeface="Calibri"/>
                <a:cs typeface="Calibri"/>
              </a:rPr>
              <a:t>3.Pemphygus</a:t>
            </a:r>
            <a:r>
              <a:rPr sz="4000" spc="-1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vulgaris: </a:t>
            </a:r>
            <a:r>
              <a:rPr sz="4000" spc="-88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4.Urticaria: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4000" spc="-5" dirty="0">
                <a:latin typeface="Calibri"/>
                <a:cs typeface="Calibri"/>
              </a:rPr>
              <a:t>5.Scaibes: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307035"/>
            <a:ext cx="37985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Primary</a:t>
            </a:r>
            <a:r>
              <a:rPr sz="4300" spc="-160" dirty="0"/>
              <a:t> </a:t>
            </a:r>
            <a:r>
              <a:rPr sz="4300" spc="-10" dirty="0"/>
              <a:t>lesion</a:t>
            </a:r>
            <a:r>
              <a:rPr sz="4300" spc="-155" dirty="0"/>
              <a:t> </a:t>
            </a:r>
            <a:r>
              <a:rPr sz="4300" spc="-10" dirty="0"/>
              <a:t>of: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231898" y="940241"/>
            <a:ext cx="5695950" cy="3133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15" dirty="0">
                <a:latin typeface="Calibri"/>
                <a:cs typeface="Calibri"/>
              </a:rPr>
              <a:t>Foliculitis: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pastule</a:t>
            </a:r>
            <a:endParaRPr sz="36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dirty="0">
                <a:latin typeface="Calibri"/>
                <a:cs typeface="Calibri"/>
              </a:rPr>
              <a:t>Acne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vulgaris: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comedone</a:t>
            </a:r>
            <a:endParaRPr sz="36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25" dirty="0">
                <a:latin typeface="Calibri"/>
                <a:cs typeface="Calibri"/>
              </a:rPr>
              <a:t>Pemphygus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vulgaris: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blister</a:t>
            </a:r>
            <a:endParaRPr sz="36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5" dirty="0">
                <a:latin typeface="Calibri"/>
                <a:cs typeface="Calibri"/>
              </a:rPr>
              <a:t>Urticaria: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wheal</a:t>
            </a:r>
            <a:endParaRPr sz="3600">
              <a:latin typeface="Calibri"/>
              <a:cs typeface="Calibri"/>
            </a:endParaRPr>
          </a:p>
          <a:p>
            <a:pPr marL="756285" indent="-7442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10" dirty="0">
                <a:latin typeface="Calibri"/>
                <a:cs typeface="Calibri"/>
              </a:rPr>
              <a:t>Scaibes: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burrow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914400"/>
            <a:ext cx="5169408" cy="2743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720" y="480822"/>
            <a:ext cx="5435600" cy="529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Station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5" dirty="0">
                <a:latin typeface="Arial"/>
                <a:cs typeface="Arial"/>
              </a:rPr>
              <a:t>-What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is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your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diagnosis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Arial"/>
                <a:cs typeface="Arial"/>
              </a:rPr>
              <a:t>Tinea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corporis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dirty="0">
                <a:latin typeface="Arial"/>
                <a:cs typeface="Arial"/>
              </a:rPr>
              <a:t>What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is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the</a:t>
            </a:r>
            <a:r>
              <a:rPr sz="2200" b="1" spc="-5" dirty="0">
                <a:latin typeface="Arial"/>
                <a:cs typeface="Arial"/>
              </a:rPr>
              <a:t> cause</a:t>
            </a:r>
            <a:r>
              <a:rPr sz="2200" b="1" dirty="0">
                <a:latin typeface="Arial"/>
                <a:cs typeface="Arial"/>
              </a:rPr>
              <a:t> of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these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lesions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Chancroid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:-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hemophilus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dureyi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</a:pPr>
            <a:r>
              <a:rPr sz="2200" spc="-5" dirty="0">
                <a:latin typeface="Arial"/>
                <a:cs typeface="Arial"/>
              </a:rPr>
              <a:t>Pityriasis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versicolor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:-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Calibri"/>
                <a:cs typeface="Calibri"/>
              </a:rPr>
              <a:t>Pitryosporm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orbuculare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(Malassezia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furfur)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200" spc="-20" dirty="0">
                <a:latin typeface="Calibri"/>
                <a:cs typeface="Calibri"/>
              </a:rPr>
              <a:t>Favus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:-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Dermatophytes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260426"/>
            <a:ext cx="264350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Calibri"/>
                <a:cs typeface="Calibri"/>
              </a:rPr>
              <a:t>Cause</a:t>
            </a:r>
            <a:r>
              <a:rPr sz="5400" b="0" spc="-80" dirty="0">
                <a:latin typeface="Calibri"/>
                <a:cs typeface="Calibri"/>
              </a:rPr>
              <a:t> </a:t>
            </a:r>
            <a:r>
              <a:rPr sz="5400" b="0" spc="5" dirty="0">
                <a:latin typeface="Calibri"/>
                <a:cs typeface="Calibri"/>
              </a:rPr>
              <a:t>of</a:t>
            </a:r>
            <a:r>
              <a:rPr sz="6600" b="0" spc="5" dirty="0">
                <a:latin typeface="Calibri"/>
                <a:cs typeface="Calibri"/>
              </a:rPr>
              <a:t>: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898" y="1290888"/>
            <a:ext cx="3747770" cy="313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3600" spc="-15" dirty="0">
                <a:latin typeface="Calibri"/>
                <a:cs typeface="Calibri"/>
              </a:rPr>
              <a:t>1.Planter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warts: </a:t>
            </a:r>
            <a:r>
              <a:rPr sz="3600" spc="-10" dirty="0">
                <a:latin typeface="Calibri"/>
                <a:cs typeface="Calibri"/>
              </a:rPr>
              <a:t> 2.Condylomata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lata: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3.Angular </a:t>
            </a:r>
            <a:r>
              <a:rPr sz="3600" spc="-10" dirty="0">
                <a:latin typeface="Calibri"/>
                <a:cs typeface="Calibri"/>
              </a:rPr>
              <a:t>cheilitis: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4.Acute </a:t>
            </a:r>
            <a:r>
              <a:rPr sz="3600" spc="-20" dirty="0">
                <a:latin typeface="Calibri"/>
                <a:cs typeface="Calibri"/>
              </a:rPr>
              <a:t>paronychia: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5.Charncoid: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260426"/>
            <a:ext cx="264350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Calibri"/>
                <a:cs typeface="Calibri"/>
              </a:rPr>
              <a:t>Cause</a:t>
            </a:r>
            <a:r>
              <a:rPr sz="5400" b="0" spc="-80" dirty="0">
                <a:latin typeface="Calibri"/>
                <a:cs typeface="Calibri"/>
              </a:rPr>
              <a:t> </a:t>
            </a:r>
            <a:r>
              <a:rPr sz="5400" b="0" spc="5" dirty="0">
                <a:latin typeface="Calibri"/>
                <a:cs typeface="Calibri"/>
              </a:rPr>
              <a:t>of</a:t>
            </a:r>
            <a:r>
              <a:rPr sz="6600" b="0" spc="5" dirty="0">
                <a:latin typeface="Calibri"/>
                <a:cs typeface="Calibri"/>
              </a:rPr>
              <a:t>: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898" y="1364056"/>
            <a:ext cx="7103109" cy="40481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2842895">
              <a:lnSpc>
                <a:spcPts val="3890"/>
              </a:lnSpc>
              <a:spcBef>
                <a:spcPts val="590"/>
              </a:spcBef>
              <a:buSzPct val="97222"/>
              <a:buAutoNum type="arabicPeriod"/>
              <a:tabLst>
                <a:tab pos="361315" algn="l"/>
              </a:tabLst>
            </a:pPr>
            <a:r>
              <a:rPr sz="3600" spc="-15" dirty="0">
                <a:latin typeface="Calibri"/>
                <a:cs typeface="Calibri"/>
              </a:rPr>
              <a:t>Planter </a:t>
            </a:r>
            <a:r>
              <a:rPr sz="3600" spc="-10" dirty="0">
                <a:latin typeface="Calibri"/>
                <a:cs typeface="Calibri"/>
              </a:rPr>
              <a:t>warts: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human </a:t>
            </a:r>
            <a:r>
              <a:rPr sz="3600" spc="-8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papillomavirus(HPV)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4870"/>
              </a:lnSpc>
              <a:spcBef>
                <a:spcPts val="225"/>
              </a:spcBef>
              <a:buSzPct val="97222"/>
              <a:buAutoNum type="arabicPeriod"/>
              <a:tabLst>
                <a:tab pos="361315" algn="l"/>
              </a:tabLst>
            </a:pPr>
            <a:r>
              <a:rPr sz="3600" spc="-10" dirty="0">
                <a:latin typeface="Calibri"/>
                <a:cs typeface="Calibri"/>
              </a:rPr>
              <a:t>Condylomata lata: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secondary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syphilis </a:t>
            </a:r>
            <a:r>
              <a:rPr sz="3600" spc="-8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3.Angular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cheilitis: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candida</a:t>
            </a:r>
            <a:r>
              <a:rPr sz="3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albicans</a:t>
            </a:r>
            <a:endParaRPr sz="3600">
              <a:latin typeface="Calibri"/>
              <a:cs typeface="Calibri"/>
            </a:endParaRPr>
          </a:p>
          <a:p>
            <a:pPr marL="12700" marR="595630">
              <a:lnSpc>
                <a:spcPts val="3890"/>
              </a:lnSpc>
              <a:spcBef>
                <a:spcPts val="815"/>
              </a:spcBef>
              <a:buSzPct val="97222"/>
              <a:buAutoNum type="arabicPeriod" startAt="4"/>
              <a:tabLst>
                <a:tab pos="361315" algn="l"/>
              </a:tabLst>
            </a:pPr>
            <a:r>
              <a:rPr sz="3600" spc="-15" dirty="0">
                <a:latin typeface="Calibri"/>
                <a:cs typeface="Calibri"/>
              </a:rPr>
              <a:t>Acute </a:t>
            </a:r>
            <a:r>
              <a:rPr sz="3600" spc="-20" dirty="0">
                <a:latin typeface="Calibri"/>
                <a:cs typeface="Calibri"/>
              </a:rPr>
              <a:t>paronychia: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staphylococcus </a:t>
            </a:r>
            <a:r>
              <a:rPr sz="3600" spc="-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bacteria</a:t>
            </a:r>
            <a:endParaRPr sz="3600">
              <a:latin typeface="Calibri"/>
              <a:cs typeface="Calibri"/>
            </a:endParaRPr>
          </a:p>
          <a:p>
            <a:pPr marL="360680" indent="-348615">
              <a:lnSpc>
                <a:spcPct val="100000"/>
              </a:lnSpc>
              <a:spcBef>
                <a:spcPts val="520"/>
              </a:spcBef>
              <a:buSzPct val="97222"/>
              <a:buAutoNum type="arabicPeriod" startAt="4"/>
              <a:tabLst>
                <a:tab pos="361315" algn="l"/>
              </a:tabLst>
            </a:pPr>
            <a:r>
              <a:rPr sz="3600" spc="-5" dirty="0">
                <a:latin typeface="Calibri"/>
                <a:cs typeface="Calibri"/>
              </a:rPr>
              <a:t>Charncoid: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haemophilus</a:t>
            </a:r>
            <a:r>
              <a:rPr sz="3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ducreyi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9597" y="69037"/>
            <a:ext cx="6659245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b="0" spc="-15" dirty="0">
                <a:latin typeface="Calibri"/>
                <a:cs typeface="Calibri"/>
              </a:rPr>
              <a:t>Mention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5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skin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manifestation </a:t>
            </a:r>
            <a:r>
              <a:rPr b="0" spc="-9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with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paraneoplasic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9597" y="1342923"/>
            <a:ext cx="5523230" cy="3837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2599"/>
              </a:lnSpc>
              <a:spcBef>
                <a:spcPts val="120"/>
              </a:spcBef>
            </a:pPr>
            <a:r>
              <a:rPr sz="3700" b="1" spc="-5" dirty="0">
                <a:solidFill>
                  <a:srgbClr val="FF0000"/>
                </a:solidFill>
                <a:latin typeface="Calibri"/>
                <a:cs typeface="Calibri"/>
              </a:rPr>
              <a:t>1.Pyoderma </a:t>
            </a:r>
            <a:r>
              <a:rPr sz="3700" b="1" spc="-15" dirty="0">
                <a:solidFill>
                  <a:srgbClr val="FF0000"/>
                </a:solidFill>
                <a:latin typeface="Calibri"/>
                <a:cs typeface="Calibri"/>
              </a:rPr>
              <a:t>gangrenosum </a:t>
            </a:r>
            <a:r>
              <a:rPr sz="37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15" dirty="0">
                <a:solidFill>
                  <a:srgbClr val="FF0000"/>
                </a:solidFill>
                <a:latin typeface="Calibri"/>
                <a:cs typeface="Calibri"/>
              </a:rPr>
              <a:t>2.Generalized </a:t>
            </a:r>
            <a:r>
              <a:rPr sz="3700" b="1" dirty="0">
                <a:solidFill>
                  <a:srgbClr val="FF0000"/>
                </a:solidFill>
                <a:latin typeface="Calibri"/>
                <a:cs typeface="Calibri"/>
              </a:rPr>
              <a:t>pruritus </a:t>
            </a:r>
            <a:r>
              <a:rPr sz="37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10" dirty="0">
                <a:solidFill>
                  <a:srgbClr val="FF0000"/>
                </a:solidFill>
                <a:latin typeface="Calibri"/>
                <a:cs typeface="Calibri"/>
              </a:rPr>
              <a:t>3.Acquired</a:t>
            </a:r>
            <a:r>
              <a:rPr sz="37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20" dirty="0">
                <a:solidFill>
                  <a:srgbClr val="FF0000"/>
                </a:solidFill>
                <a:latin typeface="Calibri"/>
                <a:cs typeface="Calibri"/>
              </a:rPr>
              <a:t>ichthyosis </a:t>
            </a:r>
            <a:r>
              <a:rPr sz="37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10" dirty="0">
                <a:solidFill>
                  <a:srgbClr val="FF0000"/>
                </a:solidFill>
                <a:latin typeface="Calibri"/>
                <a:cs typeface="Calibri"/>
              </a:rPr>
              <a:t>4.Acanthosis</a:t>
            </a:r>
            <a:r>
              <a:rPr sz="3700" b="1" spc="-5" dirty="0">
                <a:solidFill>
                  <a:srgbClr val="FF0000"/>
                </a:solidFill>
                <a:latin typeface="Calibri"/>
                <a:cs typeface="Calibri"/>
              </a:rPr>
              <a:t> nigricans </a:t>
            </a:r>
            <a:r>
              <a:rPr sz="37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spc="-15" dirty="0">
                <a:solidFill>
                  <a:srgbClr val="FF0000"/>
                </a:solidFill>
                <a:latin typeface="Calibri"/>
                <a:cs typeface="Calibri"/>
              </a:rPr>
              <a:t>5.Dermatomyositis </a:t>
            </a:r>
            <a:r>
              <a:rPr sz="3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5" dirty="0">
                <a:solidFill>
                  <a:srgbClr val="FF0000"/>
                </a:solidFill>
                <a:latin typeface="Calibri"/>
                <a:cs typeface="Calibri"/>
              </a:rPr>
              <a:t>6.Thrombophlebitis</a:t>
            </a:r>
            <a:r>
              <a:rPr sz="37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15" dirty="0">
                <a:solidFill>
                  <a:srgbClr val="FF0000"/>
                </a:solidFill>
                <a:latin typeface="Calibri"/>
                <a:cs typeface="Calibri"/>
              </a:rPr>
              <a:t>migrans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173" y="160893"/>
            <a:ext cx="4123690" cy="5868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90"/>
              </a:spcBef>
            </a:pPr>
            <a:r>
              <a:rPr sz="4400" spc="-10" dirty="0">
                <a:latin typeface="Calibri"/>
                <a:cs typeface="Calibri"/>
              </a:rPr>
              <a:t>One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topial</a:t>
            </a:r>
            <a:r>
              <a:rPr sz="4400" b="1" spc="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tx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40" dirty="0">
                <a:latin typeface="Calibri"/>
                <a:cs typeface="Calibri"/>
              </a:rPr>
              <a:t>for</a:t>
            </a:r>
            <a:r>
              <a:rPr sz="4400" spc="-5" dirty="0">
                <a:latin typeface="Calibri"/>
                <a:cs typeface="Calibri"/>
              </a:rPr>
              <a:t> : </a:t>
            </a:r>
            <a:r>
              <a:rPr sz="4400" spc="-97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1.Rosacea: 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2.Alopecia</a:t>
            </a:r>
            <a:r>
              <a:rPr sz="4400" spc="-4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areata: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700">
              <a:latin typeface="Calibri"/>
              <a:cs typeface="Calibri"/>
            </a:endParaRPr>
          </a:p>
          <a:p>
            <a:pPr marL="12700" marR="1447800">
              <a:lnSpc>
                <a:spcPct val="109100"/>
              </a:lnSpc>
            </a:pPr>
            <a:r>
              <a:rPr sz="4400" spc="-15" dirty="0">
                <a:latin typeface="Calibri"/>
                <a:cs typeface="Calibri"/>
              </a:rPr>
              <a:t>3.Freckle: 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4</a:t>
            </a:r>
            <a:r>
              <a:rPr sz="4400" spc="-15" dirty="0">
                <a:latin typeface="Calibri"/>
                <a:cs typeface="Calibri"/>
              </a:rPr>
              <a:t>.</a:t>
            </a:r>
            <a:r>
              <a:rPr sz="4400" spc="-20" dirty="0">
                <a:latin typeface="Calibri"/>
                <a:cs typeface="Calibri"/>
              </a:rPr>
              <a:t>M</a:t>
            </a:r>
            <a:r>
              <a:rPr sz="4400" spc="-5" dirty="0">
                <a:latin typeface="Calibri"/>
                <a:cs typeface="Calibri"/>
              </a:rPr>
              <a:t>elasma: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spc="-15" dirty="0">
                <a:latin typeface="Calibri"/>
                <a:cs typeface="Calibri"/>
              </a:rPr>
              <a:t>5.Imptigo: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0173" y="160893"/>
            <a:ext cx="8009255" cy="561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7095">
              <a:lnSpc>
                <a:spcPct val="1087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One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topial</a:t>
            </a:r>
            <a:r>
              <a:rPr sz="4400" b="1" spc="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tx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40" dirty="0">
                <a:latin typeface="Calibri"/>
                <a:cs typeface="Calibri"/>
              </a:rPr>
              <a:t>for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: 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1.Rosacea: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metronidazole</a:t>
            </a:r>
            <a:endParaRPr sz="4400">
              <a:latin typeface="Calibri"/>
              <a:cs typeface="Calibri"/>
            </a:endParaRPr>
          </a:p>
          <a:p>
            <a:pPr marL="12700" marR="1380490">
              <a:lnSpc>
                <a:spcPct val="99600"/>
              </a:lnSpc>
              <a:spcBef>
                <a:spcPts val="500"/>
              </a:spcBef>
            </a:pPr>
            <a:r>
              <a:rPr sz="4400" spc="-5" dirty="0">
                <a:latin typeface="Calibri"/>
                <a:cs typeface="Calibri"/>
              </a:rPr>
              <a:t>2.Alopecia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areata: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topical</a:t>
            </a:r>
            <a:r>
              <a:rPr sz="4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4400" spc="-9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intralesional</a:t>
            </a:r>
            <a:r>
              <a:rPr sz="44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steroids </a:t>
            </a:r>
            <a:r>
              <a:rPr sz="4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3.Freckles:</a:t>
            </a:r>
            <a:r>
              <a:rPr sz="4400" spc="40" dirty="0"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Sun </a:t>
            </a:r>
            <a:r>
              <a:rPr sz="4400" b="1" spc="-20" dirty="0">
                <a:solidFill>
                  <a:srgbClr val="FF0000"/>
                </a:solidFill>
                <a:latin typeface="Calibri"/>
                <a:cs typeface="Calibri"/>
              </a:rPr>
              <a:t>protection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  <a:spcBef>
                <a:spcPts val="480"/>
              </a:spcBef>
            </a:pPr>
            <a:r>
              <a:rPr sz="4400" spc="-5" dirty="0">
                <a:latin typeface="Calibri"/>
                <a:cs typeface="Calibri"/>
              </a:rPr>
              <a:t>4.Melasma: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Sun</a:t>
            </a:r>
            <a:r>
              <a:rPr sz="4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FF0000"/>
                </a:solidFill>
                <a:latin typeface="Calibri"/>
                <a:cs typeface="Calibri"/>
              </a:rPr>
              <a:t>protection</a:t>
            </a:r>
            <a:r>
              <a:rPr sz="44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Azelaic </a:t>
            </a:r>
            <a:r>
              <a:rPr sz="4400" b="1" spc="-9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acid/ mild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cleanser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latin typeface="Calibri"/>
                <a:cs typeface="Calibri"/>
              </a:rPr>
              <a:t>5.Imptigo: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Topial</a:t>
            </a:r>
            <a:r>
              <a:rPr sz="44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657794"/>
            <a:ext cx="5772785" cy="3169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57375">
              <a:lnSpc>
                <a:spcPct val="107600"/>
              </a:lnSpc>
              <a:spcBef>
                <a:spcPts val="95"/>
              </a:spcBef>
            </a:pPr>
            <a:r>
              <a:rPr sz="4800" dirty="0">
                <a:latin typeface="Calibri"/>
                <a:cs typeface="Calibri"/>
              </a:rPr>
              <a:t>In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cryotherapy</a:t>
            </a:r>
            <a:r>
              <a:rPr sz="4800" spc="-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: </a:t>
            </a:r>
            <a:r>
              <a:rPr sz="4800" spc="-107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1.Name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of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gas?</a:t>
            </a:r>
            <a:endParaRPr sz="4800">
              <a:latin typeface="Calibri"/>
              <a:cs typeface="Calibri"/>
            </a:endParaRPr>
          </a:p>
          <a:p>
            <a:pPr marL="12700" marR="5080">
              <a:lnSpc>
                <a:spcPct val="107200"/>
              </a:lnSpc>
              <a:spcBef>
                <a:spcPts val="20"/>
              </a:spcBef>
            </a:pPr>
            <a:r>
              <a:rPr sz="4800" dirty="0">
                <a:latin typeface="Calibri"/>
                <a:cs typeface="Calibri"/>
              </a:rPr>
              <a:t>2.3</a:t>
            </a:r>
            <a:r>
              <a:rPr sz="4800" spc="14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indication</a:t>
            </a:r>
            <a:r>
              <a:rPr sz="4800" spc="1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? 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3.Name</a:t>
            </a:r>
            <a:r>
              <a:rPr sz="4800" spc="-35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of</a:t>
            </a:r>
            <a:r>
              <a:rPr sz="4800" spc="-3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instrument?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657794"/>
            <a:ext cx="8864600" cy="2258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4800" b="0" dirty="0">
                <a:latin typeface="Calibri"/>
                <a:cs typeface="Calibri"/>
              </a:rPr>
              <a:t>In</a:t>
            </a:r>
            <a:r>
              <a:rPr sz="4800" b="0" spc="-15" dirty="0">
                <a:latin typeface="Calibri"/>
                <a:cs typeface="Calibri"/>
              </a:rPr>
              <a:t> cryotherapy</a:t>
            </a:r>
            <a:r>
              <a:rPr sz="4800" b="0" spc="-35" dirty="0">
                <a:latin typeface="Calibri"/>
                <a:cs typeface="Calibri"/>
              </a:rPr>
              <a:t> </a:t>
            </a:r>
            <a:r>
              <a:rPr sz="4800" b="0" dirty="0">
                <a:latin typeface="Calibri"/>
                <a:cs typeface="Calibri"/>
              </a:rPr>
              <a:t>:</a:t>
            </a:r>
            <a:endParaRPr sz="4800">
              <a:latin typeface="Calibri"/>
              <a:cs typeface="Calibri"/>
            </a:endParaRPr>
          </a:p>
          <a:p>
            <a:pPr marL="12700" marR="5080">
              <a:lnSpc>
                <a:spcPts val="5190"/>
              </a:lnSpc>
              <a:spcBef>
                <a:spcPts val="1080"/>
              </a:spcBef>
            </a:pPr>
            <a:r>
              <a:rPr sz="4800" b="0" dirty="0">
                <a:latin typeface="Calibri"/>
                <a:cs typeface="Calibri"/>
              </a:rPr>
              <a:t>1.Name </a:t>
            </a:r>
            <a:r>
              <a:rPr sz="4800" b="0" spc="-5" dirty="0">
                <a:latin typeface="Calibri"/>
                <a:cs typeface="Calibri"/>
              </a:rPr>
              <a:t>of </a:t>
            </a:r>
            <a:r>
              <a:rPr sz="4800" b="0" spc="-15" dirty="0">
                <a:latin typeface="Calibri"/>
                <a:cs typeface="Calibri"/>
              </a:rPr>
              <a:t>gas?</a:t>
            </a:r>
            <a:r>
              <a:rPr sz="4800" b="0" spc="-15" dirty="0">
                <a:solidFill>
                  <a:srgbClr val="FF0000"/>
                </a:solidFill>
                <a:latin typeface="Calibri"/>
                <a:cs typeface="Calibri"/>
              </a:rPr>
              <a:t>N2O </a:t>
            </a:r>
            <a:r>
              <a:rPr sz="4800" b="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4800" b="0" spc="-20" dirty="0">
                <a:solidFill>
                  <a:srgbClr val="FF0000"/>
                </a:solidFill>
                <a:latin typeface="Calibri"/>
                <a:cs typeface="Calibri"/>
              </a:rPr>
              <a:t>CO2 </a:t>
            </a:r>
            <a:r>
              <a:rPr sz="4800" b="0" dirty="0">
                <a:solidFill>
                  <a:srgbClr val="FF0000"/>
                </a:solidFill>
                <a:latin typeface="Calibri"/>
                <a:cs typeface="Calibri"/>
              </a:rPr>
              <a:t>,liquid </a:t>
            </a:r>
            <a:r>
              <a:rPr sz="4800" b="0" spc="-10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0" spc="-15" dirty="0">
                <a:solidFill>
                  <a:srgbClr val="FF0000"/>
                </a:solidFill>
                <a:latin typeface="Calibri"/>
                <a:cs typeface="Calibri"/>
              </a:rPr>
              <a:t>nitrogrn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2944825"/>
            <a:ext cx="885825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140" indent="-600075">
              <a:lnSpc>
                <a:spcPts val="5580"/>
              </a:lnSpc>
              <a:spcBef>
                <a:spcPts val="100"/>
              </a:spcBef>
              <a:buAutoNum type="arabicPeriod" startAt="2"/>
              <a:tabLst>
                <a:tab pos="612775" algn="l"/>
              </a:tabLst>
            </a:pPr>
            <a:r>
              <a:rPr sz="4800" spc="-10" dirty="0">
                <a:latin typeface="Calibri"/>
                <a:cs typeface="Calibri"/>
              </a:rPr>
              <a:t>indication?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warts/Molluscum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40"/>
              </a:lnSpc>
            </a:pP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contagiosum/callus/orf</a:t>
            </a:r>
            <a:endParaRPr sz="3600">
              <a:latin typeface="Calibri"/>
              <a:cs typeface="Calibri"/>
            </a:endParaRPr>
          </a:p>
          <a:p>
            <a:pPr marL="474980" indent="-462915">
              <a:lnSpc>
                <a:spcPct val="100000"/>
              </a:lnSpc>
              <a:spcBef>
                <a:spcPts val="340"/>
              </a:spcBef>
              <a:buAutoNum type="arabicPeriod" startAt="3"/>
              <a:tabLst>
                <a:tab pos="475615" algn="l"/>
              </a:tabLst>
            </a:pPr>
            <a:r>
              <a:rPr sz="4800" spc="-5" dirty="0">
                <a:latin typeface="Calibri"/>
                <a:cs typeface="Calibri"/>
              </a:rPr>
              <a:t>Name</a:t>
            </a:r>
            <a:r>
              <a:rPr sz="480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of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instrument?</a:t>
            </a:r>
            <a:r>
              <a:rPr sz="4800" spc="-15" dirty="0">
                <a:solidFill>
                  <a:srgbClr val="FF0000"/>
                </a:solidFill>
                <a:latin typeface="Calibri"/>
                <a:cs typeface="Calibri"/>
              </a:rPr>
              <a:t>cryospray</a:t>
            </a:r>
            <a:r>
              <a:rPr sz="4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FF0000"/>
                </a:solidFill>
                <a:latin typeface="Calibri"/>
                <a:cs typeface="Calibri"/>
              </a:rPr>
              <a:t>??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29667"/>
            <a:ext cx="7727315" cy="335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latin typeface="Calibri"/>
                <a:cs typeface="Calibri"/>
              </a:rPr>
              <a:t>The</a:t>
            </a:r>
            <a:r>
              <a:rPr sz="4800" b="0" spc="-15" dirty="0">
                <a:latin typeface="Calibri"/>
                <a:cs typeface="Calibri"/>
              </a:rPr>
              <a:t> </a:t>
            </a:r>
            <a:r>
              <a:rPr sz="4800" b="0" spc="-20" dirty="0">
                <a:latin typeface="Calibri"/>
                <a:cs typeface="Calibri"/>
              </a:rPr>
              <a:t>following</a:t>
            </a:r>
            <a:r>
              <a:rPr sz="4800" b="0" spc="25" dirty="0">
                <a:latin typeface="Calibri"/>
                <a:cs typeface="Calibri"/>
              </a:rPr>
              <a:t> </a:t>
            </a:r>
            <a:r>
              <a:rPr sz="4800" b="0" spc="-20" dirty="0">
                <a:latin typeface="Calibri"/>
                <a:cs typeface="Calibri"/>
              </a:rPr>
              <a:t>manifestation</a:t>
            </a:r>
            <a:r>
              <a:rPr sz="4800" b="0" spc="-5" dirty="0">
                <a:latin typeface="Calibri"/>
                <a:cs typeface="Calibri"/>
              </a:rPr>
              <a:t> </a:t>
            </a:r>
            <a:r>
              <a:rPr sz="4800" b="0" spc="-15" dirty="0">
                <a:latin typeface="Calibri"/>
                <a:cs typeface="Calibri"/>
              </a:rPr>
              <a:t>of:</a:t>
            </a:r>
            <a:endParaRPr sz="4800">
              <a:latin typeface="Calibri"/>
              <a:cs typeface="Calibri"/>
            </a:endParaRPr>
          </a:p>
          <a:p>
            <a:pPr marL="12700" marR="975994">
              <a:lnSpc>
                <a:spcPts val="6840"/>
              </a:lnSpc>
              <a:spcBef>
                <a:spcPts val="245"/>
              </a:spcBef>
              <a:tabLst>
                <a:tab pos="1851025" algn="l"/>
              </a:tabLst>
            </a:pPr>
            <a:r>
              <a:rPr sz="5400" b="0" spc="-25" dirty="0">
                <a:latin typeface="Calibri"/>
                <a:cs typeface="Calibri"/>
              </a:rPr>
              <a:t>1.Oral	</a:t>
            </a:r>
            <a:r>
              <a:rPr sz="5400" b="0" dirty="0">
                <a:latin typeface="Calibri"/>
                <a:cs typeface="Calibri"/>
              </a:rPr>
              <a:t>hairy </a:t>
            </a:r>
            <a:r>
              <a:rPr sz="5400" b="0" spc="-20" dirty="0">
                <a:latin typeface="Calibri"/>
                <a:cs typeface="Calibri"/>
              </a:rPr>
              <a:t>leukoplakia: </a:t>
            </a:r>
            <a:r>
              <a:rPr sz="5400" b="0" spc="-1215" dirty="0">
                <a:latin typeface="Calibri"/>
                <a:cs typeface="Calibri"/>
              </a:rPr>
              <a:t> </a:t>
            </a:r>
            <a:r>
              <a:rPr sz="5400" b="0" spc="-10" dirty="0">
                <a:latin typeface="Calibri"/>
                <a:cs typeface="Calibri"/>
              </a:rPr>
              <a:t>2.Pterygiym: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5400" b="0" spc="-15" dirty="0">
                <a:latin typeface="Calibri"/>
                <a:cs typeface="Calibri"/>
              </a:rPr>
              <a:t>3.Kerion</a:t>
            </a:r>
            <a:r>
              <a:rPr sz="4800" b="0" spc="-15" dirty="0">
                <a:latin typeface="Calibri"/>
                <a:cs typeface="Calibri"/>
              </a:rPr>
              <a:t>: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898" y="33"/>
            <a:ext cx="7469505" cy="23564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70"/>
              </a:spcBef>
            </a:pPr>
            <a:r>
              <a:rPr sz="4400" spc="-10" dirty="0">
                <a:latin typeface="Calibri"/>
                <a:cs typeface="Calibri"/>
              </a:rPr>
              <a:t>The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following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manifestation</a:t>
            </a:r>
            <a:r>
              <a:rPr sz="4400" spc="5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of: 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5000" spc="-20" dirty="0">
                <a:latin typeface="Calibri"/>
                <a:cs typeface="Calibri"/>
              </a:rPr>
              <a:t>1.Oral</a:t>
            </a:r>
            <a:r>
              <a:rPr sz="5000" spc="-15" dirty="0">
                <a:latin typeface="Calibri"/>
                <a:cs typeface="Calibri"/>
              </a:rPr>
              <a:t> </a:t>
            </a:r>
            <a:r>
              <a:rPr sz="5000" spc="-5" dirty="0">
                <a:latin typeface="Calibri"/>
                <a:cs typeface="Calibri"/>
              </a:rPr>
              <a:t>hairy </a:t>
            </a:r>
            <a:r>
              <a:rPr sz="5000" spc="-15" dirty="0">
                <a:latin typeface="Calibri"/>
                <a:cs typeface="Calibri"/>
              </a:rPr>
              <a:t>leukoplakia:</a:t>
            </a:r>
            <a:r>
              <a:rPr sz="5000" spc="-15" dirty="0">
                <a:solidFill>
                  <a:srgbClr val="FF0000"/>
                </a:solidFill>
                <a:latin typeface="Calibri"/>
                <a:cs typeface="Calibri"/>
              </a:rPr>
              <a:t>AIDS </a:t>
            </a:r>
            <a:r>
              <a:rPr sz="5000" spc="-1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spc="-10" dirty="0">
                <a:latin typeface="Calibri"/>
                <a:cs typeface="Calibri"/>
              </a:rPr>
              <a:t>2.Pterygiym:</a:t>
            </a:r>
            <a:r>
              <a:rPr sz="5000" spc="-10" dirty="0">
                <a:solidFill>
                  <a:srgbClr val="FF0000"/>
                </a:solidFill>
                <a:latin typeface="Calibri"/>
                <a:cs typeface="Calibri"/>
              </a:rPr>
              <a:t>Lichen</a:t>
            </a:r>
            <a:r>
              <a:rPr sz="5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000" spc="-10" dirty="0">
                <a:solidFill>
                  <a:srgbClr val="FF0000"/>
                </a:solidFill>
                <a:latin typeface="Calibri"/>
                <a:cs typeface="Calibri"/>
              </a:rPr>
              <a:t>planus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898" y="2383993"/>
            <a:ext cx="6918959" cy="20002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655"/>
              </a:spcBef>
            </a:pPr>
            <a:r>
              <a:rPr sz="5000" spc="-15" dirty="0">
                <a:latin typeface="Calibri"/>
                <a:cs typeface="Calibri"/>
              </a:rPr>
              <a:t>3.Kerion</a:t>
            </a:r>
            <a:r>
              <a:rPr sz="4400" spc="-15" dirty="0">
                <a:latin typeface="Calibri"/>
                <a:cs typeface="Calibri"/>
              </a:rPr>
              <a:t>: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44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4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capitis </a:t>
            </a:r>
            <a:r>
              <a:rPr sz="4400" spc="-9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4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caused</a:t>
            </a:r>
            <a:r>
              <a:rPr sz="4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cattle </a:t>
            </a:r>
            <a:r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FF0000"/>
                </a:solidFill>
                <a:latin typeface="Calibri"/>
                <a:cs typeface="Calibri"/>
              </a:rPr>
              <a:t>ringworm(untreated</a:t>
            </a:r>
            <a:r>
              <a:rPr sz="44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tinea)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4885944"/>
            <a:ext cx="6511925" cy="1092835"/>
            <a:chOff x="1447800" y="4885944"/>
            <a:chExt cx="6511925" cy="1092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144" y="4885944"/>
              <a:ext cx="4140454" cy="7359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5242560"/>
              <a:ext cx="2829941" cy="735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7432" y="5242560"/>
              <a:ext cx="662749" cy="73591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44523" y="277113"/>
            <a:ext cx="8816340" cy="54648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44450">
              <a:lnSpc>
                <a:spcPts val="2810"/>
              </a:lnSpc>
              <a:spcBef>
                <a:spcPts val="440"/>
              </a:spcBef>
              <a:buSzPct val="96153"/>
              <a:buAutoNum type="arabicPeriod"/>
              <a:tabLst>
                <a:tab pos="264160" algn="l"/>
              </a:tabLst>
            </a:pPr>
            <a:r>
              <a:rPr sz="2600" spc="-15" dirty="0">
                <a:latin typeface="Calibri"/>
                <a:cs typeface="Calibri"/>
              </a:rPr>
              <a:t>Presentation </a:t>
            </a:r>
            <a:r>
              <a:rPr sz="2600" spc="-1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pt with lichen </a:t>
            </a:r>
            <a:r>
              <a:rPr sz="2600" spc="-10" dirty="0">
                <a:latin typeface="Calibri"/>
                <a:cs typeface="Calibri"/>
              </a:rPr>
              <a:t>sclerosis? </a:t>
            </a:r>
            <a:r>
              <a:rPr sz="2600" b="0" spc="-15" dirty="0">
                <a:solidFill>
                  <a:srgbClr val="FF0000"/>
                </a:solidFill>
                <a:latin typeface="Calibri Light"/>
                <a:cs typeface="Calibri Light"/>
              </a:rPr>
              <a:t>White, </a:t>
            </a:r>
            <a:r>
              <a:rPr sz="2600" b="0" spc="-25" dirty="0">
                <a:solidFill>
                  <a:srgbClr val="FF0000"/>
                </a:solidFill>
                <a:latin typeface="Calibri Light"/>
                <a:cs typeface="Calibri Light"/>
              </a:rPr>
              <a:t>atrophic </a:t>
            </a:r>
            <a:r>
              <a:rPr sz="2600" b="0" spc="-20" dirty="0">
                <a:solidFill>
                  <a:srgbClr val="FF0000"/>
                </a:solidFill>
                <a:latin typeface="Calibri Light"/>
                <a:cs typeface="Calibri Light"/>
              </a:rPr>
              <a:t>patches </a:t>
            </a:r>
            <a:r>
              <a:rPr sz="2600" b="0" spc="-5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-10" dirty="0">
                <a:solidFill>
                  <a:srgbClr val="FF0000"/>
                </a:solidFill>
                <a:latin typeface="Calibri Light"/>
                <a:cs typeface="Calibri Light"/>
              </a:rPr>
              <a:t>appear</a:t>
            </a:r>
            <a:r>
              <a:rPr sz="2600" b="0" spc="-1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-10" dirty="0">
                <a:solidFill>
                  <a:srgbClr val="FF0000"/>
                </a:solidFill>
                <a:latin typeface="Calibri Light"/>
                <a:cs typeface="Calibri Light"/>
              </a:rPr>
              <a:t>on</a:t>
            </a:r>
            <a:r>
              <a:rPr sz="2600" b="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-5" dirty="0">
                <a:solidFill>
                  <a:srgbClr val="FF0000"/>
                </a:solidFill>
                <a:latin typeface="Calibri Light"/>
                <a:cs typeface="Calibri Light"/>
              </a:rPr>
              <a:t>the</a:t>
            </a:r>
            <a:r>
              <a:rPr sz="2600" b="0" spc="-1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-15" dirty="0">
                <a:solidFill>
                  <a:srgbClr val="FF0000"/>
                </a:solidFill>
                <a:latin typeface="Calibri Light"/>
                <a:cs typeface="Calibri Light"/>
              </a:rPr>
              <a:t>vulva</a:t>
            </a:r>
            <a:r>
              <a:rPr sz="2600" b="0" spc="-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0" spc="-5" dirty="0">
                <a:solidFill>
                  <a:srgbClr val="FF0000"/>
                </a:solidFill>
                <a:latin typeface="Calibri Light"/>
                <a:cs typeface="Calibri Light"/>
              </a:rPr>
              <a:t>with</a:t>
            </a:r>
            <a:r>
              <a:rPr sz="2600" b="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sever</a:t>
            </a:r>
            <a:r>
              <a:rPr sz="26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itching</a:t>
            </a:r>
            <a:endParaRPr sz="2600">
              <a:latin typeface="Calibri"/>
              <a:cs typeface="Calibri"/>
            </a:endParaRPr>
          </a:p>
          <a:p>
            <a:pPr marL="12700" marR="4285615">
              <a:lnSpc>
                <a:spcPts val="3820"/>
              </a:lnSpc>
              <a:spcBef>
                <a:spcPts val="200"/>
              </a:spcBef>
              <a:buSzPct val="96153"/>
              <a:buAutoNum type="arabicPeriod"/>
              <a:tabLst>
                <a:tab pos="338455" algn="l"/>
              </a:tabLst>
            </a:pPr>
            <a:r>
              <a:rPr sz="2600" spc="5" dirty="0">
                <a:latin typeface="Calibri"/>
                <a:cs typeface="Calibri"/>
              </a:rPr>
              <a:t>Pt </a:t>
            </a:r>
            <a:r>
              <a:rPr sz="2600" spc="-5" dirty="0">
                <a:latin typeface="Calibri"/>
                <a:cs typeface="Calibri"/>
              </a:rPr>
              <a:t>with lichen </a:t>
            </a:r>
            <a:r>
              <a:rPr sz="2600" spc="-10" dirty="0">
                <a:latin typeface="Calibri"/>
                <a:cs typeface="Calibri"/>
              </a:rPr>
              <a:t>sclerosis </a:t>
            </a:r>
            <a:r>
              <a:rPr sz="2600" spc="-5" dirty="0">
                <a:latin typeface="Calibri"/>
                <a:cs typeface="Calibri"/>
              </a:rPr>
              <a:t>risk </a:t>
            </a:r>
            <a:r>
              <a:rPr sz="2600" spc="-20" dirty="0">
                <a:latin typeface="Calibri"/>
                <a:cs typeface="Calibri"/>
              </a:rPr>
              <a:t>for?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Sequamous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cell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45"/>
              </a:spcBef>
              <a:buSzPct val="96153"/>
              <a:buAutoNum type="arabicPeriod"/>
              <a:tabLst>
                <a:tab pos="264160" algn="l"/>
              </a:tabLst>
            </a:pPr>
            <a:r>
              <a:rPr sz="2600" spc="-15" dirty="0">
                <a:latin typeface="Calibri"/>
                <a:cs typeface="Calibri"/>
              </a:rPr>
              <a:t>Course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pityriasis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rosea: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prodromal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illness&gt;&gt;one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hearled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patch&gt;&gt;sudden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eruption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pink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oval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patch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&gt;&gt;&gt;peripheral </a:t>
            </a:r>
            <a:r>
              <a:rPr sz="2600" spc="-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collarette&gt;&gt;</a:t>
            </a:r>
            <a:r>
              <a:rPr sz="26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self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limiting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6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weeks</a:t>
            </a:r>
            <a:endParaRPr sz="260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spcBef>
                <a:spcPts val="695"/>
              </a:spcBef>
              <a:buSzPct val="96153"/>
              <a:buAutoNum type="arabicPeriod"/>
              <a:tabLst>
                <a:tab pos="264160" algn="l"/>
              </a:tabLst>
            </a:pPr>
            <a:r>
              <a:rPr sz="2600" spc="-25" dirty="0">
                <a:latin typeface="Calibri"/>
                <a:cs typeface="Calibri"/>
              </a:rPr>
              <a:t>Why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tinea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versicolor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hypopigmentation?</a:t>
            </a:r>
            <a:endParaRPr sz="2600">
              <a:latin typeface="Calibri"/>
              <a:cs typeface="Calibri"/>
            </a:endParaRPr>
          </a:p>
          <a:p>
            <a:pPr marL="12700" marR="69215">
              <a:lnSpc>
                <a:spcPts val="2810"/>
              </a:lnSpc>
              <a:spcBef>
                <a:spcPts val="1050"/>
              </a:spcBef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fungus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produce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azeliac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which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tyrosinase</a:t>
            </a:r>
            <a:r>
              <a:rPr sz="26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inhibitor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600" spc="-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lead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depigmentation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libri"/>
              <a:cs typeface="Calibri"/>
            </a:endParaRPr>
          </a:p>
          <a:p>
            <a:pPr marL="12700" marR="2224405">
              <a:lnSpc>
                <a:spcPts val="2810"/>
              </a:lnSpc>
              <a:buSzPct val="96153"/>
              <a:buAutoNum type="arabicPeriod" startAt="5"/>
              <a:tabLst>
                <a:tab pos="264160" algn="l"/>
              </a:tabLst>
            </a:pPr>
            <a:r>
              <a:rPr sz="2600" spc="-5" dirty="0">
                <a:latin typeface="Calibri"/>
                <a:cs typeface="Calibri"/>
              </a:rPr>
              <a:t>chid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come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b="0" spc="-10" dirty="0">
                <a:latin typeface="Calibri Light"/>
                <a:cs typeface="Calibri Light"/>
              </a:rPr>
              <a:t>erythema</a:t>
            </a:r>
            <a:r>
              <a:rPr sz="2600" b="0" spc="55" dirty="0">
                <a:latin typeface="Calibri Light"/>
                <a:cs typeface="Calibri Light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of</a:t>
            </a:r>
            <a:r>
              <a:rPr sz="2600" b="0" spc="-10" dirty="0">
                <a:latin typeface="Calibri Light"/>
                <a:cs typeface="Calibri Light"/>
              </a:rPr>
              <a:t> the</a:t>
            </a:r>
            <a:r>
              <a:rPr sz="2600" b="0" spc="15" dirty="0">
                <a:latin typeface="Calibri Light"/>
                <a:cs typeface="Calibri Light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soft </a:t>
            </a:r>
            <a:r>
              <a:rPr sz="2600" b="0" spc="-15" dirty="0">
                <a:latin typeface="Calibri Light"/>
                <a:cs typeface="Calibri Light"/>
              </a:rPr>
              <a:t>palate</a:t>
            </a:r>
            <a:r>
              <a:rPr sz="2600" b="0" spc="35" dirty="0">
                <a:latin typeface="Calibri Light"/>
                <a:cs typeface="Calibri Light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and </a:t>
            </a:r>
            <a:r>
              <a:rPr sz="2600" b="0" spc="-570" dirty="0">
                <a:latin typeface="Calibri Light"/>
                <a:cs typeface="Calibri Light"/>
              </a:rPr>
              <a:t> </a:t>
            </a:r>
            <a:r>
              <a:rPr sz="2600" b="0" spc="-15" dirty="0">
                <a:latin typeface="Calibri Light"/>
                <a:cs typeface="Calibri Light"/>
              </a:rPr>
              <a:t>lymphadenopathy…</a:t>
            </a:r>
            <a:r>
              <a:rPr sz="2600" b="0" spc="70" dirty="0">
                <a:latin typeface="Calibri Light"/>
                <a:cs typeface="Calibri Light"/>
              </a:rPr>
              <a:t> </a:t>
            </a:r>
            <a:r>
              <a:rPr sz="2600" b="0" spc="-5" dirty="0">
                <a:latin typeface="Calibri Light"/>
                <a:cs typeface="Calibri Light"/>
              </a:rPr>
              <a:t>diagnosis?</a:t>
            </a:r>
            <a:r>
              <a:rPr sz="2600" b="0" spc="15" dirty="0">
                <a:latin typeface="Calibri Light"/>
                <a:cs typeface="Calibri Light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Rubella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231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spc="15" dirty="0"/>
              <a:t> </a:t>
            </a:r>
            <a:r>
              <a:rPr spc="-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1466996"/>
            <a:ext cx="6357620" cy="24491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causes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exogenous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eczema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:-</a:t>
            </a:r>
            <a:endParaRPr sz="2800">
              <a:latin typeface="Calibri"/>
              <a:cs typeface="Calibri"/>
            </a:endParaRPr>
          </a:p>
          <a:p>
            <a:pPr marL="12700" marR="1520190">
              <a:lnSpc>
                <a:spcPct val="119300"/>
              </a:lnSpc>
              <a:spcBef>
                <a:spcPts val="80"/>
              </a:spcBef>
            </a:pPr>
            <a:r>
              <a:rPr sz="2600" spc="-5" dirty="0">
                <a:latin typeface="Trebuchet MS"/>
                <a:cs typeface="Trebuchet MS"/>
              </a:rPr>
              <a:t>Contact allergic </a:t>
            </a:r>
            <a:r>
              <a:rPr sz="2600" spc="-10" dirty="0">
                <a:latin typeface="Trebuchet MS"/>
                <a:cs typeface="Trebuchet MS"/>
              </a:rPr>
              <a:t>dermatitis </a:t>
            </a:r>
            <a:r>
              <a:rPr sz="2600" spc="-5" dirty="0">
                <a:latin typeface="Trebuchet MS"/>
                <a:cs typeface="Trebuchet MS"/>
              </a:rPr>
              <a:t> Contact </a:t>
            </a:r>
            <a:r>
              <a:rPr sz="2600" spc="-10" dirty="0">
                <a:latin typeface="Trebuchet MS"/>
                <a:cs typeface="Trebuchet MS"/>
              </a:rPr>
              <a:t>irritant </a:t>
            </a:r>
            <a:r>
              <a:rPr sz="2600" spc="-5" dirty="0">
                <a:latin typeface="Trebuchet MS"/>
                <a:cs typeface="Trebuchet MS"/>
              </a:rPr>
              <a:t>dermatitis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Contact allergic </a:t>
            </a:r>
            <a:r>
              <a:rPr sz="2600" spc="-10" dirty="0">
                <a:latin typeface="Trebuchet MS"/>
                <a:cs typeface="Trebuchet MS"/>
              </a:rPr>
              <a:t>photodermatitis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Contact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irritant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photodermatitis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745" y="1666189"/>
            <a:ext cx="7113905" cy="230759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algn="ctr">
              <a:lnSpc>
                <a:spcPts val="6480"/>
              </a:lnSpc>
              <a:spcBef>
                <a:spcPts val="915"/>
              </a:spcBef>
            </a:pPr>
            <a:r>
              <a:rPr sz="6000" spc="-10" dirty="0"/>
              <a:t>Dermatology</a:t>
            </a:r>
            <a:r>
              <a:rPr sz="6000" spc="-110" dirty="0"/>
              <a:t> </a:t>
            </a:r>
            <a:r>
              <a:rPr sz="6000" spc="-5" dirty="0"/>
              <a:t>mini-osce </a:t>
            </a:r>
            <a:r>
              <a:rPr sz="6000" spc="-1345" dirty="0"/>
              <a:t> </a:t>
            </a:r>
            <a:r>
              <a:rPr sz="6000" spc="-30" dirty="0"/>
              <a:t>group</a:t>
            </a:r>
            <a:r>
              <a:rPr sz="6000" spc="-20" dirty="0"/>
              <a:t> </a:t>
            </a:r>
            <a:r>
              <a:rPr sz="6000" dirty="0"/>
              <a:t>c</a:t>
            </a:r>
            <a:r>
              <a:rPr sz="6000" spc="-10" dirty="0"/>
              <a:t> </a:t>
            </a:r>
            <a:r>
              <a:rPr sz="6000" dirty="0"/>
              <a:t>(SUB</a:t>
            </a:r>
            <a:r>
              <a:rPr sz="6000" spc="-10" dirty="0"/>
              <a:t> </a:t>
            </a:r>
            <a:r>
              <a:rPr sz="6000" spc="-5" dirty="0"/>
              <a:t>A+B)</a:t>
            </a:r>
            <a:endParaRPr sz="6000"/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2400" b="0" spc="-5" dirty="0">
                <a:latin typeface="Calibri"/>
                <a:cs typeface="Calibri"/>
              </a:rPr>
              <a:t>DONE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45" dirty="0">
                <a:latin typeface="Calibri"/>
                <a:cs typeface="Calibri"/>
              </a:rPr>
              <a:t>BY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:</a:t>
            </a:r>
            <a:r>
              <a:rPr sz="2400" b="0" spc="-20" dirty="0">
                <a:latin typeface="Calibri"/>
                <a:cs typeface="Calibri"/>
              </a:rPr>
              <a:t> </a:t>
            </a:r>
            <a:r>
              <a:rPr sz="2400" b="0" spc="-70" dirty="0">
                <a:latin typeface="Calibri"/>
                <a:cs typeface="Calibri"/>
              </a:rPr>
              <a:t>RAYAN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NIHAD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05051"/>
            <a:ext cx="5454650" cy="3099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388745" algn="just">
              <a:lnSpc>
                <a:spcPct val="120000"/>
              </a:lnSpc>
              <a:spcBef>
                <a:spcPts val="125"/>
              </a:spcBef>
            </a:pPr>
            <a:r>
              <a:rPr sz="2800" dirty="0">
                <a:latin typeface="Calibri"/>
                <a:cs typeface="Calibri"/>
              </a:rPr>
              <a:t>Name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1-acne vulgaris: </a:t>
            </a:r>
            <a:r>
              <a:rPr sz="2800" spc="-10" dirty="0">
                <a:latin typeface="Calibri"/>
                <a:cs typeface="Calibri"/>
              </a:rPr>
              <a:t>comedones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2-scabies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:barrow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4029"/>
              </a:lnSpc>
              <a:spcBef>
                <a:spcPts val="225"/>
              </a:spcBef>
            </a:pPr>
            <a:r>
              <a:rPr sz="2800" dirty="0">
                <a:latin typeface="Calibri"/>
                <a:cs typeface="Calibri"/>
              </a:rPr>
              <a:t>3-erythema </a:t>
            </a:r>
            <a:r>
              <a:rPr sz="2800" spc="-15" dirty="0">
                <a:latin typeface="Calibri"/>
                <a:cs typeface="Calibri"/>
              </a:rPr>
              <a:t>multiforme:target </a:t>
            </a:r>
            <a:r>
              <a:rPr sz="2800" dirty="0">
                <a:latin typeface="Calibri"/>
                <a:cs typeface="Calibri"/>
              </a:rPr>
              <a:t>lesions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4-urticaria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:wheels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hives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latin typeface="Calibri"/>
                <a:cs typeface="Calibri"/>
              </a:rPr>
              <a:t>5-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:papules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5722" y="1091895"/>
            <a:ext cx="8192134" cy="4290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-Mention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5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subtypes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Child </a:t>
            </a:r>
            <a:r>
              <a:rPr sz="2800" spc="5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Scalp </a:t>
            </a:r>
            <a:r>
              <a:rPr sz="2800" dirty="0">
                <a:latin typeface="Calibri"/>
                <a:cs typeface="Calibri"/>
              </a:rPr>
              <a:t>lesion:</a:t>
            </a:r>
            <a:endParaRPr sz="28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650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dirty="0">
                <a:latin typeface="Calibri"/>
                <a:cs typeface="Calibri"/>
              </a:rPr>
              <a:t>Dx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:tinea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  <a:p>
            <a:pPr marL="12700" marR="289560">
              <a:lnSpc>
                <a:spcPts val="3030"/>
              </a:lnSpc>
              <a:spcBef>
                <a:spcPts val="1050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Investigations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microscopic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examination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stained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30" dirty="0">
                <a:latin typeface="Calibri"/>
                <a:cs typeface="Calibri"/>
              </a:rPr>
              <a:t> KOH,,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woods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endParaRPr sz="28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62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dirty="0">
                <a:latin typeface="Calibri"/>
                <a:cs typeface="Calibri"/>
              </a:rPr>
              <a:t>TX: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imidazole,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fusidic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2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patchy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children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alopecia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areata,,chronic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0"/>
            <a:ext cx="8531860" cy="5014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</a:t>
            </a:r>
            <a:r>
              <a:rPr sz="2800" dirty="0">
                <a:latin typeface="Calibri"/>
                <a:cs typeface="Calibri"/>
              </a:rPr>
              <a:t> lesions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syphilis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67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10" dirty="0">
                <a:latin typeface="Calibri"/>
                <a:cs typeface="Calibri"/>
              </a:rPr>
              <a:t>condylomata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lata</a:t>
            </a:r>
            <a:endParaRPr sz="2800">
              <a:latin typeface="Calibri"/>
              <a:cs typeface="Calibri"/>
            </a:endParaRPr>
          </a:p>
          <a:p>
            <a:pPr marL="12700" marR="5354320">
              <a:lnSpc>
                <a:spcPct val="119300"/>
              </a:lnSpc>
              <a:spcBef>
                <a:spcPts val="2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maculopapular </a:t>
            </a:r>
            <a:r>
              <a:rPr sz="2800" spc="-10" dirty="0">
                <a:latin typeface="Calibri"/>
                <a:cs typeface="Calibri"/>
              </a:rPr>
              <a:t>rash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3-alopecia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4-rash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(generalized)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Give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cases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superficial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fungal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infection treated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b="1" spc="-15" dirty="0">
                <a:latin typeface="Calibri"/>
                <a:cs typeface="Calibri"/>
              </a:rPr>
              <a:t>systemic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antifungals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Char char="-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Nail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involvement</a:t>
            </a:r>
            <a:endParaRPr sz="2800">
              <a:latin typeface="Calibri"/>
              <a:cs typeface="Calibri"/>
            </a:endParaRPr>
          </a:p>
          <a:p>
            <a:pPr marL="323850" indent="-311785">
              <a:lnSpc>
                <a:spcPct val="100000"/>
              </a:lnSpc>
              <a:spcBef>
                <a:spcPts val="675"/>
              </a:spcBef>
              <a:buChar char="-"/>
              <a:tabLst>
                <a:tab pos="323850" algn="l"/>
                <a:tab pos="324485" algn="l"/>
              </a:tabLst>
            </a:pPr>
            <a:r>
              <a:rPr sz="2800" spc="-5" dirty="0">
                <a:latin typeface="Calibri"/>
                <a:cs typeface="Calibri"/>
              </a:rPr>
              <a:t>Hair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involvement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71445"/>
            <a:ext cx="6013450" cy="46297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35" dirty="0">
                <a:latin typeface="Calibri"/>
                <a:cs typeface="Calibri"/>
              </a:rPr>
              <a:t>Patchy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hair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erythema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scales</a:t>
            </a:r>
            <a:endParaRPr sz="2800">
              <a:latin typeface="Calibri"/>
              <a:cs typeface="Calibri"/>
            </a:endParaRPr>
          </a:p>
          <a:p>
            <a:pPr marL="12700" marR="3481704">
              <a:lnSpc>
                <a:spcPts val="4040"/>
              </a:lnSpc>
              <a:spcBef>
                <a:spcPts val="240"/>
              </a:spcBef>
            </a:pPr>
            <a:r>
              <a:rPr sz="2800" spc="-10" dirty="0">
                <a:latin typeface="Calibri"/>
                <a:cs typeface="Calibri"/>
              </a:rPr>
              <a:t>-Proper </a:t>
            </a:r>
            <a:r>
              <a:rPr sz="2800" spc="-5" dirty="0">
                <a:latin typeface="Calibri"/>
                <a:cs typeface="Calibri"/>
              </a:rPr>
              <a:t>diagnosis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Calibri"/>
              <a:cs typeface="Calibri"/>
            </a:endParaRPr>
          </a:p>
          <a:p>
            <a:pPr marL="12700" marR="3639185">
              <a:lnSpc>
                <a:spcPct val="12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-2 </a:t>
            </a:r>
            <a:r>
              <a:rPr sz="2800" spc="-15" dirty="0">
                <a:latin typeface="Calibri"/>
                <a:cs typeface="Calibri"/>
              </a:rPr>
              <a:t>investigations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wood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koh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-Other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differential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alopecia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areata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traction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tricitollimania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596" y="0"/>
            <a:ext cx="8296275" cy="64643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84"/>
              </a:spcBef>
            </a:pPr>
            <a:r>
              <a:rPr sz="2800" spc="-15" dirty="0">
                <a:latin typeface="Calibri"/>
                <a:cs typeface="Calibri"/>
              </a:rPr>
              <a:t>Browny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scaly</a:t>
            </a:r>
            <a:r>
              <a:rPr sz="2800" spc="-10" dirty="0">
                <a:latin typeface="Calibri"/>
                <a:cs typeface="Calibri"/>
              </a:rPr>
              <a:t> hyperpigmentation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axilla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female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positive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woods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365760" algn="l"/>
              </a:tabLst>
            </a:pPr>
            <a:r>
              <a:rPr sz="2800" spc="-10" dirty="0">
                <a:latin typeface="Calibri"/>
                <a:cs typeface="Calibri"/>
              </a:rPr>
              <a:t>Appearance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woods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Calibri"/>
                <a:cs typeface="Calibri"/>
              </a:rPr>
              <a:t>colar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pink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50"/>
              </a:spcBef>
              <a:buAutoNum type="arabicPeriod" startAt="2"/>
              <a:tabLst>
                <a:tab pos="365760" algn="l"/>
              </a:tabLst>
            </a:pPr>
            <a:r>
              <a:rPr sz="2800" dirty="0"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latin typeface="Calibri"/>
                <a:cs typeface="Calibri"/>
              </a:rPr>
              <a:t>Erythrasma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365760" algn="l"/>
              </a:tabLst>
            </a:pPr>
            <a:r>
              <a:rPr sz="2800" spc="-5" dirty="0">
                <a:latin typeface="Calibri"/>
                <a:cs typeface="Calibri"/>
              </a:rPr>
              <a:t>Cause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b="1" dirty="0">
                <a:latin typeface="Calibri"/>
                <a:cs typeface="Calibri"/>
              </a:rPr>
              <a:t>Corynebacterium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minutissimum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75"/>
              </a:spcBef>
              <a:buAutoNum type="arabicPeriod" startAt="4"/>
              <a:tabLst>
                <a:tab pos="365760" algn="l"/>
              </a:tabLst>
            </a:pPr>
            <a:r>
              <a:rPr sz="2800" spc="-5" dirty="0">
                <a:latin typeface="Calibri"/>
                <a:cs typeface="Calibri"/>
              </a:rPr>
              <a:t>One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tt</a:t>
            </a:r>
            <a:endParaRPr sz="280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800" spc="-5" dirty="0">
                <a:latin typeface="Calibri"/>
                <a:cs typeface="Calibri"/>
              </a:rPr>
              <a:t>antiseptic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antibiotic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,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clindamycin</a:t>
            </a:r>
            <a:r>
              <a:rPr sz="2800" b="1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solution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erythromycin</a:t>
            </a:r>
            <a:r>
              <a:rPr sz="2800" b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creams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5.</a:t>
            </a:r>
            <a:r>
              <a:rPr sz="2800" dirty="0">
                <a:latin typeface="Calibri"/>
                <a:cs typeface="Calibri"/>
              </a:rPr>
              <a:t> Another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latin typeface="Calibri"/>
                <a:cs typeface="Calibri"/>
              </a:rPr>
              <a:t>groin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submamary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1198" y="71445"/>
            <a:ext cx="8025130" cy="34798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Calibri"/>
                <a:cs typeface="Calibri"/>
              </a:rPr>
              <a:t>-Antigen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presenting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skin: langerhans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50"/>
              </a:spcBef>
            </a:pPr>
            <a:r>
              <a:rPr sz="2800" spc="-20" dirty="0">
                <a:latin typeface="Calibri"/>
                <a:cs typeface="Calibri"/>
              </a:rPr>
              <a:t>-Itchy </a:t>
            </a:r>
            <a:r>
              <a:rPr sz="2800" spc="-5" dirty="0">
                <a:latin typeface="Calibri"/>
                <a:cs typeface="Calibri"/>
              </a:rPr>
              <a:t>papule </a:t>
            </a:r>
            <a:r>
              <a:rPr sz="2800" spc="10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male </a:t>
            </a:r>
            <a:r>
              <a:rPr sz="2800" spc="-10" dirty="0">
                <a:latin typeface="Calibri"/>
                <a:cs typeface="Calibri"/>
              </a:rPr>
              <a:t>genetalia </a:t>
            </a:r>
            <a:r>
              <a:rPr sz="2800" spc="-5" dirty="0">
                <a:latin typeface="Calibri"/>
                <a:cs typeface="Calibri"/>
              </a:rPr>
              <a:t>diagnostic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scabies/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lichen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5" dirty="0">
                <a:latin typeface="Calibri"/>
                <a:cs typeface="Calibri"/>
              </a:rPr>
              <a:t>-Active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hair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growth: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anagen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-Lichenification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diagnostic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chronic </a:t>
            </a:r>
            <a:r>
              <a:rPr sz="2800" spc="-20" dirty="0">
                <a:latin typeface="Calibri"/>
                <a:cs typeface="Calibri"/>
              </a:rPr>
              <a:t>eczema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prolonged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itching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3" y="1380489"/>
            <a:ext cx="7032625" cy="12985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0"/>
              </a:spcBef>
            </a:pPr>
            <a:r>
              <a:rPr sz="4400" b="0" spc="-20" dirty="0">
                <a:latin typeface="Calibri Light"/>
                <a:cs typeface="Calibri Light"/>
              </a:rPr>
              <a:t>Dermatology</a:t>
            </a:r>
            <a:r>
              <a:rPr sz="4400" b="0" spc="9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mini-osce</a:t>
            </a:r>
            <a:r>
              <a:rPr sz="4400" b="0" spc="60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group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c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(SUB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c+d)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7454" y="3152978"/>
            <a:ext cx="46824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Calibri"/>
                <a:cs typeface="Calibri"/>
              </a:rPr>
              <a:t>Done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by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: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Rayan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spc="5" dirty="0">
                <a:latin typeface="Calibri"/>
                <a:cs typeface="Calibri"/>
              </a:rPr>
              <a:t>Nihad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726" y="370789"/>
            <a:ext cx="5670550" cy="454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-topical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-systemic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-specific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syphilis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-Causes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localized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pruritus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-Types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 vulgaris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098" y="299719"/>
            <a:ext cx="6558280" cy="454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-Cause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pterygium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nail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-Investigation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syphilis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-Type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scabies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-Name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micro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organism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tenia </a:t>
            </a:r>
            <a:r>
              <a:rPr sz="2800" spc="-5" dirty="0">
                <a:latin typeface="Calibri"/>
                <a:cs typeface="Calibri"/>
              </a:rPr>
              <a:t>capitis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-nikolisky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positive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231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spc="15" dirty="0"/>
              <a:t> </a:t>
            </a:r>
            <a:r>
              <a:rPr spc="-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625" y="1587345"/>
            <a:ext cx="6678295" cy="456882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1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systemic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psoriasis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Phototherapy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(PUVA	</a:t>
            </a:r>
            <a:r>
              <a:rPr sz="2600" spc="-5" dirty="0">
                <a:latin typeface="Constantia"/>
                <a:cs typeface="Constantia"/>
              </a:rPr>
              <a:t>and NB-UVB)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Methotrexate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low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weekly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dose)</a:t>
            </a:r>
            <a:endParaRPr sz="2600" dirty="0">
              <a:latin typeface="Constantia"/>
              <a:cs typeface="Constantia"/>
            </a:endParaRPr>
          </a:p>
          <a:p>
            <a:pPr marL="12700" marR="1136650">
              <a:lnSpc>
                <a:spcPts val="3629"/>
              </a:lnSpc>
              <a:spcBef>
                <a:spcPts val="204"/>
              </a:spcBef>
            </a:pPr>
            <a:r>
              <a:rPr sz="2600" spc="-15" dirty="0">
                <a:latin typeface="Constantia"/>
                <a:cs typeface="Constantia"/>
              </a:rPr>
              <a:t>Retinoids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Vit.A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derivatives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: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Acitritin)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Cylosporin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600" spc="-15" dirty="0">
                <a:latin typeface="Constantia"/>
                <a:cs typeface="Constantia"/>
              </a:rPr>
              <a:t>Apremilist</a:t>
            </a:r>
            <a:endParaRPr sz="2600" dirty="0">
              <a:latin typeface="Constantia"/>
              <a:cs typeface="Constantia"/>
            </a:endParaRPr>
          </a:p>
          <a:p>
            <a:pPr marL="241300" marR="5080" indent="-228600">
              <a:lnSpc>
                <a:spcPct val="100800"/>
              </a:lnSpc>
              <a:spcBef>
                <a:spcPts val="455"/>
              </a:spcBef>
            </a:pPr>
            <a:r>
              <a:rPr sz="2600" spc="-5" dirty="0">
                <a:latin typeface="Constantia"/>
                <a:cs typeface="Constantia"/>
              </a:rPr>
              <a:t>Biological </a:t>
            </a:r>
            <a:r>
              <a:rPr sz="2600" spc="-15" dirty="0">
                <a:latin typeface="Constantia"/>
                <a:cs typeface="Constantia"/>
              </a:rPr>
              <a:t>treatment(Adalimumab, </a:t>
            </a:r>
            <a:r>
              <a:rPr sz="2600" spc="-20" dirty="0">
                <a:latin typeface="Constantia"/>
                <a:cs typeface="Constantia"/>
              </a:rPr>
              <a:t>Etanercept,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Secukinumab,Ustekinumab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others)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600" spc="-5" dirty="0">
                <a:latin typeface="Constantia"/>
                <a:cs typeface="Constantia"/>
              </a:rPr>
              <a:t>.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what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is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the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treatment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of</a:t>
            </a:r>
            <a:r>
              <a:rPr sz="2600" b="1" spc="2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syphilis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300" spc="-10" dirty="0">
                <a:latin typeface="Trebuchet MS"/>
                <a:cs typeface="Trebuchet MS"/>
              </a:rPr>
              <a:t>penicillin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71445"/>
            <a:ext cx="2518410" cy="56508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Calibri"/>
                <a:cs typeface="Calibri"/>
              </a:rPr>
              <a:t>Define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-Rhinophyma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-Halo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nevus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latin typeface="Calibri"/>
                <a:cs typeface="Calibri"/>
              </a:rPr>
              <a:t>-Auspitz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Calibri"/>
                <a:cs typeface="Calibri"/>
              </a:rPr>
              <a:t>-Onycholysis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5" dirty="0">
                <a:latin typeface="Calibri"/>
                <a:cs typeface="Calibri"/>
              </a:rPr>
              <a:t>1ry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legion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-Melasma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-Freckle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5" dirty="0">
                <a:latin typeface="Calibri"/>
                <a:cs typeface="Calibri"/>
              </a:rPr>
              <a:t>-Vitiligo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-Junctional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navus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575" y="3294329"/>
            <a:ext cx="2243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solidFill>
                  <a:srgbClr val="7E7E7E"/>
                </a:solidFill>
                <a:latin typeface="Algerian"/>
                <a:cs typeface="Algerian"/>
              </a:rPr>
              <a:t>W</a:t>
            </a:r>
            <a:r>
              <a:rPr b="0" spc="5" dirty="0">
                <a:solidFill>
                  <a:srgbClr val="7E7E7E"/>
                </a:solidFill>
                <a:latin typeface="Algerian"/>
                <a:cs typeface="Algerian"/>
              </a:rPr>
              <a:t>A</a:t>
            </a:r>
            <a:r>
              <a:rPr b="0" spc="-5" dirty="0">
                <a:solidFill>
                  <a:srgbClr val="7E7E7E"/>
                </a:solidFill>
                <a:latin typeface="Algerian"/>
                <a:cs typeface="Algerian"/>
              </a:rPr>
              <a:t>TEEN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766" y="2111400"/>
            <a:ext cx="578675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0" spc="-10" dirty="0"/>
              <a:t>Dermatology</a:t>
            </a:r>
            <a:r>
              <a:rPr sz="6000" spc="-110" dirty="0"/>
              <a:t> </a:t>
            </a:r>
            <a:r>
              <a:rPr sz="6000" spc="-50" dirty="0"/>
              <a:t>exam</a:t>
            </a:r>
            <a:endParaRPr sz="60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700"/>
          </a:p>
          <a:p>
            <a:pPr marL="3175" algn="ctr">
              <a:lnSpc>
                <a:spcPct val="100000"/>
              </a:lnSpc>
            </a:pPr>
            <a:r>
              <a:rPr sz="6000" spc="5" dirty="0"/>
              <a:t>18/7/2018</a:t>
            </a:r>
            <a:endParaRPr sz="6000"/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6381750" cy="1478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specific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your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DX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2590800"/>
            <a:ext cx="4178807" cy="3715512"/>
          </a:xfrm>
          <a:prstGeom prst="rect">
            <a:avLst/>
          </a:prstGeom>
        </p:spPr>
      </p:pic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19453"/>
            <a:ext cx="8247380" cy="405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5" dirty="0">
                <a:latin typeface="Calibri"/>
                <a:cs typeface="Calibri"/>
              </a:rPr>
              <a:t>What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primary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lesion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each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following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marL="302260" indent="-289560">
              <a:lnSpc>
                <a:spcPct val="100000"/>
              </a:lnSpc>
              <a:buSzPct val="96666"/>
              <a:buAutoNum type="arabicPeriod"/>
              <a:tabLst>
                <a:tab pos="302260" algn="l"/>
              </a:tabLst>
            </a:pPr>
            <a:r>
              <a:rPr sz="3000" spc="-5" dirty="0">
                <a:latin typeface="Calibri"/>
                <a:cs typeface="Calibri"/>
              </a:rPr>
              <a:t>Acni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2800">
              <a:latin typeface="Calibri"/>
              <a:cs typeface="Calibri"/>
            </a:endParaRPr>
          </a:p>
          <a:p>
            <a:pPr marL="302260" indent="-289560">
              <a:lnSpc>
                <a:spcPct val="100000"/>
              </a:lnSpc>
              <a:buSzPct val="96666"/>
              <a:buAutoNum type="arabicPeriod"/>
              <a:tabLst>
                <a:tab pos="302260" algn="l"/>
              </a:tabLst>
            </a:pPr>
            <a:r>
              <a:rPr sz="3000" spc="-5" dirty="0">
                <a:latin typeface="Calibri"/>
                <a:cs typeface="Calibri"/>
              </a:rPr>
              <a:t>Herpes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simplex</a:t>
            </a:r>
            <a:endParaRPr sz="3000">
              <a:latin typeface="Calibri"/>
              <a:cs typeface="Calibri"/>
            </a:endParaRPr>
          </a:p>
          <a:p>
            <a:pPr marL="12700" marR="6400165">
              <a:lnSpc>
                <a:spcPct val="195400"/>
              </a:lnSpc>
              <a:spcBef>
                <a:spcPts val="30"/>
              </a:spcBef>
              <a:buSzPct val="96666"/>
              <a:buAutoNum type="arabicPeriod"/>
              <a:tabLst>
                <a:tab pos="302260" algn="l"/>
              </a:tabLst>
            </a:pPr>
            <a:r>
              <a:rPr sz="3000" spc="-60" dirty="0">
                <a:latin typeface="Calibri"/>
                <a:cs typeface="Calibri"/>
              </a:rPr>
              <a:t>F</a:t>
            </a:r>
            <a:r>
              <a:rPr sz="3000" spc="-5" dirty="0">
                <a:latin typeface="Calibri"/>
                <a:cs typeface="Calibri"/>
              </a:rPr>
              <a:t>ol</a:t>
            </a:r>
            <a:r>
              <a:rPr sz="3000" spc="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ic</a:t>
            </a:r>
            <a:r>
              <a:rPr sz="3000" spc="1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  4.Urticaria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575" y="1254704"/>
            <a:ext cx="4540250" cy="10496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Dx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" dirty="0">
                <a:latin typeface="Calibri"/>
                <a:cs typeface="Calibri"/>
              </a:rPr>
              <a:t> what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2590798"/>
            <a:ext cx="4267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898" y="1792605"/>
            <a:ext cx="6765925" cy="301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Identify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causative </a:t>
            </a:r>
            <a:r>
              <a:rPr sz="2800" spc="-15" dirty="0">
                <a:latin typeface="Calibri"/>
                <a:cs typeface="Calibri"/>
              </a:rPr>
              <a:t>agent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Calibri"/>
              <a:cs typeface="Calibri"/>
            </a:endParaRPr>
          </a:p>
          <a:p>
            <a:pPr marL="12700" marR="3786504">
              <a:lnSpc>
                <a:spcPct val="119800"/>
              </a:lnSpc>
            </a:pPr>
            <a:r>
              <a:rPr sz="2800" spc="5" dirty="0">
                <a:latin typeface="Calibri"/>
                <a:cs typeface="Calibri"/>
              </a:rPr>
              <a:t>1.Pytriasis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versicolor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2.Scabies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3.Chancroid </a:t>
            </a:r>
            <a:r>
              <a:rPr sz="2800" spc="-5" dirty="0">
                <a:latin typeface="Calibri"/>
                <a:cs typeface="Calibri"/>
              </a:rPr>
              <a:t> 4.Carbencle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1550" y="1625854"/>
            <a:ext cx="7669530" cy="301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Write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four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modalities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5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salicylic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.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Cryotherapy</a:t>
            </a:r>
            <a:endParaRPr sz="280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spcBef>
                <a:spcPts val="675"/>
              </a:spcBef>
              <a:buAutoNum type="arabicPlain" startAt="3"/>
              <a:tabLst>
                <a:tab pos="274955" algn="l"/>
              </a:tabLst>
            </a:pPr>
            <a:r>
              <a:rPr sz="2800" dirty="0">
                <a:latin typeface="Calibri"/>
                <a:cs typeface="Calibri"/>
              </a:rPr>
              <a:t>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Curettage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cautery</a:t>
            </a:r>
            <a:endParaRPr sz="2800">
              <a:latin typeface="Calibri"/>
              <a:cs typeface="Calibri"/>
            </a:endParaRPr>
          </a:p>
          <a:p>
            <a:pPr marL="274320" indent="-262255">
              <a:lnSpc>
                <a:spcPct val="100000"/>
              </a:lnSpc>
              <a:spcBef>
                <a:spcPts val="675"/>
              </a:spcBef>
              <a:buAutoNum type="arabicPlain" startAt="3"/>
              <a:tabLst>
                <a:tab pos="274955" algn="l"/>
              </a:tabLst>
            </a:pPr>
            <a:r>
              <a:rPr sz="2800" dirty="0">
                <a:latin typeface="Calibri"/>
                <a:cs typeface="Calibri"/>
              </a:rPr>
              <a:t>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Imiquimod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2340864"/>
            <a:ext cx="3413759" cy="3910584"/>
          </a:xfrm>
          <a:prstGeom prst="rect">
            <a:avLst/>
          </a:prstGeom>
        </p:spPr>
      </p:pic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8432165" cy="3605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Write </a:t>
            </a:r>
            <a:r>
              <a:rPr sz="2800" spc="-5" dirty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examples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patchy </a:t>
            </a:r>
            <a:r>
              <a:rPr sz="2800" spc="-5" dirty="0">
                <a:latin typeface="Calibri"/>
                <a:cs typeface="Calibri"/>
              </a:rPr>
              <a:t>hair </a:t>
            </a:r>
            <a:r>
              <a:rPr sz="2800" dirty="0">
                <a:latin typeface="Calibri"/>
                <a:cs typeface="Calibri"/>
              </a:rPr>
              <a:t>loss without </a:t>
            </a:r>
            <a:r>
              <a:rPr sz="2800" spc="-5" dirty="0">
                <a:latin typeface="Calibri"/>
                <a:cs typeface="Calibri"/>
              </a:rPr>
              <a:t>scarring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 marR="429895">
              <a:lnSpc>
                <a:spcPts val="4029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Write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DDx of</a:t>
            </a:r>
            <a:r>
              <a:rPr sz="2800" spc="-5" dirty="0">
                <a:latin typeface="Calibri"/>
                <a:cs typeface="Calibri"/>
              </a:rPr>
              <a:t> diffuse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hair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female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patient</a:t>
            </a:r>
            <a:r>
              <a:rPr sz="2800" dirty="0">
                <a:latin typeface="Calibri"/>
                <a:cs typeface="Calibri"/>
              </a:rPr>
              <a:t> 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10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10" dirty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6073" y="1509471"/>
            <a:ext cx="7483475" cy="3521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Describe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lesion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this </a:t>
            </a:r>
            <a:r>
              <a:rPr sz="2800" spc="-10" dirty="0">
                <a:latin typeface="Calibri"/>
                <a:cs typeface="Calibri"/>
              </a:rPr>
              <a:t>picture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239299"/>
              </a:lnSpc>
              <a:spcBef>
                <a:spcPts val="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Write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systemic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associate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10" dirty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3483863"/>
            <a:ext cx="3642359" cy="33741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01231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spc="15" dirty="0"/>
              <a:t> </a:t>
            </a: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20" y="1271143"/>
            <a:ext cx="6322060" cy="52127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marR="2249805" indent="-228600">
              <a:lnSpc>
                <a:spcPts val="3050"/>
              </a:lnSpc>
              <a:spcBef>
                <a:spcPts val="465"/>
              </a:spcBef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-10" dirty="0">
                <a:latin typeface="Calibri"/>
                <a:cs typeface="Calibri"/>
              </a:rPr>
              <a:t> manifestation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dermatomyositis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700" marR="1412240">
              <a:lnSpc>
                <a:spcPts val="3100"/>
              </a:lnSpc>
              <a:spcBef>
                <a:spcPts val="105"/>
              </a:spcBef>
            </a:pPr>
            <a:r>
              <a:rPr sz="2400" spc="-5" dirty="0">
                <a:latin typeface="Calibri"/>
                <a:cs typeface="Calibri"/>
              </a:rPr>
              <a:t>Periungual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telangiectasia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erythema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Heliotrope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erythema</a:t>
            </a: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400" spc="-5" dirty="0">
                <a:latin typeface="Calibri"/>
                <a:cs typeface="Calibri"/>
              </a:rPr>
              <a:t>Gottron's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papules</a:t>
            </a:r>
          </a:p>
          <a:p>
            <a:pPr marL="241300" marR="5080" indent="-228600">
              <a:lnSpc>
                <a:spcPct val="90500"/>
              </a:lnSpc>
              <a:spcBef>
                <a:spcPts val="969"/>
              </a:spcBef>
            </a:pPr>
            <a:r>
              <a:rPr sz="2400" dirty="0">
                <a:latin typeface="Calibri"/>
                <a:cs typeface="Calibri"/>
              </a:rPr>
              <a:t>Photo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distributed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Poikiloderma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(Triad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Atrophy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Hyperpigmentation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20" dirty="0">
                <a:latin typeface="Calibri"/>
                <a:cs typeface="Calibri"/>
              </a:rPr>
              <a:t>Telangiectasia </a:t>
            </a:r>
            <a:r>
              <a:rPr sz="2400" spc="5" dirty="0">
                <a:latin typeface="Calibri"/>
                <a:cs typeface="Calibri"/>
              </a:rPr>
              <a:t>+/-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Hypopigmentation)</a:t>
            </a:r>
            <a:endParaRPr sz="2400" dirty="0">
              <a:latin typeface="Calibri"/>
              <a:cs typeface="Calibri"/>
            </a:endParaRPr>
          </a:p>
          <a:p>
            <a:pPr marL="241300" marR="351155" indent="-228600">
              <a:lnSpc>
                <a:spcPts val="3050"/>
              </a:lnSpc>
              <a:spcBef>
                <a:spcPts val="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clinical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features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pityriasis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rosea?</a:t>
            </a:r>
            <a:endParaRPr sz="2800" dirty="0">
              <a:latin typeface="Calibri"/>
              <a:cs typeface="Calibri"/>
            </a:endParaRPr>
          </a:p>
          <a:p>
            <a:pPr marL="926465" lvl="1" indent="-457834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10" dirty="0">
                <a:latin typeface="Calibri"/>
                <a:cs typeface="Calibri"/>
              </a:rPr>
              <a:t>Herald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patch</a:t>
            </a:r>
            <a:endParaRPr sz="2400" dirty="0">
              <a:latin typeface="Calibri"/>
              <a:cs typeface="Calibri"/>
            </a:endParaRPr>
          </a:p>
          <a:p>
            <a:pPr marL="926465" lvl="1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10" dirty="0">
                <a:latin typeface="Calibri"/>
                <a:cs typeface="Calibri"/>
              </a:rPr>
              <a:t>Collarette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scale</a:t>
            </a:r>
            <a:endParaRPr sz="2400" dirty="0">
              <a:latin typeface="Calibri"/>
              <a:cs typeface="Calibri"/>
            </a:endParaRPr>
          </a:p>
          <a:p>
            <a:pPr marL="926465" lvl="1" indent="-457834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Christmas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distribution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75" y="156413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975" y="1033094"/>
            <a:ext cx="5757545" cy="40341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instrument</a:t>
            </a:r>
            <a:r>
              <a:rPr sz="2800" dirty="0">
                <a:latin typeface="Calibri"/>
                <a:cs typeface="Calibri"/>
              </a:rPr>
              <a:t> 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12700" marR="525780">
              <a:lnSpc>
                <a:spcPct val="1193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Write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indications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5" dirty="0">
                <a:latin typeface="Calibri"/>
                <a:cs typeface="Calibri"/>
              </a:rPr>
              <a:t> use</a:t>
            </a:r>
            <a:r>
              <a:rPr sz="2800" dirty="0">
                <a:latin typeface="Calibri"/>
                <a:cs typeface="Calibri"/>
              </a:rPr>
              <a:t> 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3.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inside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200" y="1981200"/>
            <a:ext cx="2078736" cy="3157728"/>
          </a:xfrm>
          <a:prstGeom prst="rect">
            <a:avLst/>
          </a:prstGeom>
        </p:spPr>
      </p:pic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662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60" dirty="0"/>
              <a:t> </a:t>
            </a: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80213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Describe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spc="-10" dirty="0">
                <a:latin typeface="Calibri"/>
                <a:cs typeface="Calibri"/>
              </a:rPr>
              <a:t> you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picture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give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Dx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807" y="2642616"/>
            <a:ext cx="3090672" cy="3099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4832" y="2639567"/>
            <a:ext cx="3346704" cy="3118104"/>
          </a:xfrm>
          <a:prstGeom prst="rect">
            <a:avLst/>
          </a:prstGeom>
        </p:spPr>
      </p:pic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9462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Stage</a:t>
            </a:r>
            <a:r>
              <a:rPr spc="-55" dirty="0"/>
              <a:t> </a:t>
            </a:r>
            <a:r>
              <a:rPr spc="-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898" y="1417701"/>
            <a:ext cx="4785995" cy="495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latin typeface="Calibri"/>
                <a:cs typeface="Calibri"/>
              </a:rPr>
              <a:t>Define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each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following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2449195">
              <a:lnSpc>
                <a:spcPct val="195400"/>
              </a:lnSpc>
            </a:pPr>
            <a:r>
              <a:rPr sz="3000" spc="-10" dirty="0">
                <a:latin typeface="Calibri"/>
                <a:cs typeface="Calibri"/>
              </a:rPr>
              <a:t>1.Herald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lesion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2.Burrow</a:t>
            </a:r>
            <a:endParaRPr sz="3000">
              <a:latin typeface="Calibri"/>
              <a:cs typeface="Calibri"/>
            </a:endParaRPr>
          </a:p>
          <a:p>
            <a:pPr marL="12700" marR="2513330">
              <a:lnSpc>
                <a:spcPct val="195400"/>
              </a:lnSpc>
              <a:spcBef>
                <a:spcPts val="25"/>
              </a:spcBef>
            </a:pPr>
            <a:r>
              <a:rPr sz="3000" spc="-10" dirty="0">
                <a:latin typeface="Calibri"/>
                <a:cs typeface="Calibri"/>
              </a:rPr>
              <a:t>3.Onycholysis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4</a:t>
            </a:r>
            <a:r>
              <a:rPr sz="3000" spc="10" dirty="0">
                <a:latin typeface="Calibri"/>
                <a:cs typeface="Calibri"/>
              </a:rPr>
              <a:t>.</a:t>
            </a:r>
            <a:r>
              <a:rPr sz="3000" dirty="0">
                <a:latin typeface="Calibri"/>
                <a:cs typeface="Calibri"/>
              </a:rPr>
              <a:t>R</a:t>
            </a:r>
            <a:r>
              <a:rPr sz="3000" spc="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1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5" dirty="0">
                <a:latin typeface="Calibri"/>
                <a:cs typeface="Calibri"/>
              </a:rPr>
              <a:t>p</a:t>
            </a:r>
            <a:r>
              <a:rPr sz="3000" spc="-4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yme  </a:t>
            </a:r>
            <a:r>
              <a:rPr sz="3000" spc="-30" dirty="0">
                <a:latin typeface="Calibri"/>
                <a:cs typeface="Calibri"/>
              </a:rPr>
              <a:t>5.KOH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test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FB6B1-3922-9122-E93C-3E90102D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30" y="1403280"/>
            <a:ext cx="11220982" cy="4739759"/>
          </a:xfrm>
        </p:spPr>
        <p:txBody>
          <a:bodyPr/>
          <a:lstStyle/>
          <a:p>
            <a:r>
              <a:rPr lang="en-GB" dirty="0"/>
              <a:t>*Beau’s lines : </a:t>
            </a:r>
            <a:r>
              <a:rPr lang="en-GB" dirty="0">
                <a:solidFill>
                  <a:srgbClr val="00B050"/>
                </a:solidFill>
              </a:rPr>
              <a:t>single horizontal ridge caused by sever short term illness 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such as heart attack and measles</a:t>
            </a:r>
            <a:br>
              <a:rPr lang="en-GB" dirty="0"/>
            </a:br>
            <a:r>
              <a:rPr lang="en-GB" dirty="0"/>
              <a:t>*</a:t>
            </a:r>
            <a:r>
              <a:rPr lang="en-GB" dirty="0" err="1"/>
              <a:t>Petyrgium</a:t>
            </a:r>
            <a:r>
              <a:rPr lang="en-GB" dirty="0"/>
              <a:t> : </a:t>
            </a:r>
            <a:r>
              <a:rPr lang="en-GB" dirty="0">
                <a:solidFill>
                  <a:srgbClr val="00B050"/>
                </a:solidFill>
              </a:rPr>
              <a:t>the cuticle grows forward over the base of the nail and 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attaches itself to the nail plate </a:t>
            </a:r>
            <a:br>
              <a:rPr lang="en-GB" dirty="0"/>
            </a:br>
            <a:r>
              <a:rPr lang="en-GB" dirty="0"/>
              <a:t>*</a:t>
            </a:r>
            <a:r>
              <a:rPr lang="en-GB" dirty="0" err="1"/>
              <a:t>Onycholysis</a:t>
            </a:r>
            <a:r>
              <a:rPr lang="en-GB" dirty="0"/>
              <a:t> : </a:t>
            </a:r>
            <a:r>
              <a:rPr lang="en-GB" dirty="0">
                <a:solidFill>
                  <a:srgbClr val="00B050"/>
                </a:solidFill>
              </a:rPr>
              <a:t>nail plat separate from nail bed</a:t>
            </a:r>
            <a:br>
              <a:rPr lang="en-GB" dirty="0"/>
            </a:br>
            <a:r>
              <a:rPr lang="en-GB" dirty="0"/>
              <a:t>*Halo nevus :</a:t>
            </a:r>
            <a:r>
              <a:rPr lang="en-GB" dirty="0">
                <a:solidFill>
                  <a:srgbClr val="00B050"/>
                </a:solidFill>
              </a:rPr>
              <a:t> mole surrounded by a white ring</a:t>
            </a:r>
            <a:br>
              <a:rPr lang="en-GB" dirty="0"/>
            </a:br>
            <a:r>
              <a:rPr lang="en-GB" dirty="0"/>
              <a:t>*Burrow :</a:t>
            </a:r>
            <a:r>
              <a:rPr lang="en-GB" dirty="0">
                <a:solidFill>
                  <a:srgbClr val="00B050"/>
                </a:solidFill>
              </a:rPr>
              <a:t>Slightly elevated, </a:t>
            </a:r>
            <a:r>
              <a:rPr lang="en-GB" dirty="0" err="1">
                <a:solidFill>
                  <a:srgbClr val="00B050"/>
                </a:solidFill>
              </a:rPr>
              <a:t>grayish</a:t>
            </a:r>
            <a:r>
              <a:rPr lang="en-GB" dirty="0">
                <a:solidFill>
                  <a:srgbClr val="00B050"/>
                </a:solidFill>
              </a:rPr>
              <a:t>, tortuous line in the skin ended by 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papule</a:t>
            </a:r>
            <a:br>
              <a:rPr lang="en-GB" dirty="0"/>
            </a:br>
            <a:r>
              <a:rPr lang="en-GB" dirty="0"/>
              <a:t>*crust: </a:t>
            </a:r>
            <a:r>
              <a:rPr lang="en-GB" dirty="0">
                <a:solidFill>
                  <a:srgbClr val="00B050"/>
                </a:solidFill>
              </a:rPr>
              <a:t>Dried exudates such as pus or blood</a:t>
            </a:r>
            <a:br>
              <a:rPr lang="en-GB" dirty="0"/>
            </a:br>
            <a:r>
              <a:rPr lang="en-GB" dirty="0"/>
              <a:t>*Nymph : </a:t>
            </a:r>
            <a:r>
              <a:rPr lang="en-GB" dirty="0">
                <a:solidFill>
                  <a:srgbClr val="00B050"/>
                </a:solidFill>
              </a:rPr>
              <a:t>eggs brown in </a:t>
            </a:r>
            <a:r>
              <a:rPr lang="en-GB" dirty="0" err="1">
                <a:solidFill>
                  <a:srgbClr val="00B050"/>
                </a:solidFill>
              </a:rPr>
              <a:t>color</a:t>
            </a:r>
            <a:r>
              <a:rPr lang="en-GB" dirty="0">
                <a:solidFill>
                  <a:srgbClr val="00B050"/>
                </a:solidFill>
              </a:rPr>
              <a:t> containing the louse</a:t>
            </a:r>
            <a:br>
              <a:rPr lang="en-GB" dirty="0"/>
            </a:br>
            <a:r>
              <a:rPr lang="en-GB" dirty="0"/>
              <a:t>* </a:t>
            </a:r>
            <a:r>
              <a:rPr lang="en-GB" dirty="0" err="1"/>
              <a:t>Anonychia</a:t>
            </a:r>
            <a:r>
              <a:rPr lang="en-GB" dirty="0"/>
              <a:t> : </a:t>
            </a:r>
            <a:r>
              <a:rPr lang="en-GB" dirty="0">
                <a:solidFill>
                  <a:srgbClr val="00B050"/>
                </a:solidFill>
              </a:rPr>
              <a:t>absence of nail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CA437-FBDA-B741-E021-EF0AE436C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3" y="613105"/>
            <a:ext cx="106368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Q2: Definition of :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08743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616076"/>
            <a:ext cx="22929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Station</a:t>
            </a:r>
            <a:r>
              <a:rPr dirty="0"/>
              <a:t> </a:t>
            </a:r>
            <a:r>
              <a:rPr spc="-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2400" y="1141716"/>
            <a:ext cx="6105525" cy="171132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1150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 </a:t>
            </a:r>
            <a:r>
              <a:rPr sz="2800" b="1" spc="-15" dirty="0">
                <a:latin typeface="Calibri"/>
                <a:cs typeface="Calibri"/>
              </a:rPr>
              <a:t>systemic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55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spc="-5" dirty="0">
                <a:latin typeface="Calibri"/>
                <a:cs typeface="Calibri"/>
              </a:rPr>
              <a:t>1-antibiotics</a:t>
            </a:r>
            <a:endParaRPr sz="280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085"/>
              </a:spcBef>
              <a:buSzPct val="44642"/>
              <a:buFont typeface="Wingdings"/>
              <a:buChar char=""/>
              <a:tabLst>
                <a:tab pos="338455" algn="l"/>
                <a:tab pos="339090" algn="l"/>
              </a:tabLst>
            </a:pPr>
            <a:r>
              <a:rPr sz="2800" spc="-5" dirty="0">
                <a:latin typeface="Calibri"/>
                <a:cs typeface="Calibri"/>
              </a:rPr>
              <a:t>2-retionoids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066" y="2045131"/>
            <a:ext cx="7331075" cy="2382520"/>
          </a:xfrm>
          <a:prstGeom prst="rect">
            <a:avLst/>
          </a:prstGeom>
        </p:spPr>
        <p:txBody>
          <a:bodyPr vert="horz" wrap="square" lIns="0" tIns="457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0"/>
              </a:spcBef>
            </a:pPr>
            <a:r>
              <a:rPr sz="6000" spc="-15" dirty="0"/>
              <a:t>Dermatology</a:t>
            </a:r>
            <a:r>
              <a:rPr sz="6000" spc="-60" dirty="0"/>
              <a:t> </a:t>
            </a:r>
            <a:r>
              <a:rPr sz="6000" spc="5" dirty="0"/>
              <a:t>2-11-2022</a:t>
            </a:r>
            <a:endParaRPr sz="6000"/>
          </a:p>
          <a:p>
            <a:pPr marL="2661920" marR="2656840" indent="1905" algn="ctr">
              <a:lnSpc>
                <a:spcPct val="124200"/>
              </a:lnSpc>
              <a:spcBef>
                <a:spcPts val="705"/>
              </a:spcBef>
            </a:pPr>
            <a:r>
              <a:rPr sz="2400" b="0" spc="-5" dirty="0">
                <a:latin typeface="Calibri"/>
                <a:cs typeface="Calibri"/>
              </a:rPr>
              <a:t>Islam </a:t>
            </a:r>
            <a:r>
              <a:rPr sz="2400" b="0" dirty="0">
                <a:latin typeface="Calibri"/>
                <a:cs typeface="Calibri"/>
              </a:rPr>
              <a:t>Al </a:t>
            </a:r>
            <a:r>
              <a:rPr sz="2400" b="0" spc="-10" dirty="0">
                <a:latin typeface="Calibri"/>
                <a:cs typeface="Calibri"/>
              </a:rPr>
              <a:t>Banawi </a:t>
            </a:r>
            <a:r>
              <a:rPr sz="2400" b="0" spc="-5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Deema</a:t>
            </a:r>
            <a:r>
              <a:rPr sz="2400" b="0" spc="-10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Shnaikat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726" y="2184273"/>
            <a:ext cx="9622155" cy="22656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119879" marR="5080" indent="-4107815">
              <a:lnSpc>
                <a:spcPts val="5260"/>
              </a:lnSpc>
              <a:spcBef>
                <a:spcPts val="885"/>
              </a:spcBef>
            </a:pPr>
            <a:r>
              <a:rPr sz="5000" b="0" spc="-635" dirty="0">
                <a:solidFill>
                  <a:srgbClr val="FF0000"/>
                </a:solidFill>
                <a:latin typeface="Arial"/>
                <a:cs typeface="Arial"/>
              </a:rPr>
              <a:t>ىل</a:t>
            </a:r>
            <a:r>
              <a:rPr sz="5000" b="0" spc="-595" dirty="0">
                <a:solidFill>
                  <a:srgbClr val="FF0000"/>
                </a:solidFill>
                <a:latin typeface="Arial"/>
                <a:cs typeface="Arial"/>
              </a:rPr>
              <a:t>ع</a:t>
            </a:r>
            <a:r>
              <a:rPr sz="5000" b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240" dirty="0">
                <a:solidFill>
                  <a:srgbClr val="FF0000"/>
                </a:solidFill>
                <a:latin typeface="Arial"/>
                <a:cs typeface="Arial"/>
              </a:rPr>
              <a:t>عل</a:t>
            </a:r>
            <a:r>
              <a:rPr sz="5000" b="0" spc="-8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5000" b="0" spc="-5" dirty="0">
                <a:solidFill>
                  <a:srgbClr val="FF0000"/>
                </a:solidFill>
                <a:latin typeface="Arial"/>
                <a:cs typeface="Arial"/>
              </a:rPr>
              <a:t>ط</a:t>
            </a:r>
            <a:r>
              <a:rPr sz="5000" b="0" spc="-430" dirty="0">
                <a:solidFill>
                  <a:srgbClr val="FF0000"/>
                </a:solidFill>
                <a:latin typeface="Arial"/>
                <a:cs typeface="Arial"/>
              </a:rPr>
              <a:t>لا</a:t>
            </a:r>
            <a:r>
              <a:rPr sz="5000" b="0" spc="-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5000" b="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590" dirty="0">
                <a:solidFill>
                  <a:srgbClr val="FF0000"/>
                </a:solidFill>
                <a:latin typeface="Arial"/>
                <a:cs typeface="Arial"/>
              </a:rPr>
              <a:t>نودب</a:t>
            </a:r>
            <a:r>
              <a:rPr sz="5000" b="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114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5000" b="0" spc="-1125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5000" b="0" spc="-855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5000" b="0" spc="-710" dirty="0">
                <a:solidFill>
                  <a:srgbClr val="FF0000"/>
                </a:solidFill>
                <a:latin typeface="Arial"/>
                <a:cs typeface="Arial"/>
              </a:rPr>
              <a:t>ظن</a:t>
            </a:r>
            <a:r>
              <a:rPr sz="5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280" dirty="0">
                <a:solidFill>
                  <a:srgbClr val="FF0000"/>
                </a:solidFill>
                <a:latin typeface="Arial"/>
                <a:cs typeface="Arial"/>
              </a:rPr>
              <a:t>مهلح</a:t>
            </a:r>
            <a:r>
              <a:rPr sz="5000" b="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685" dirty="0">
                <a:solidFill>
                  <a:srgbClr val="FF0000"/>
                </a:solidFill>
                <a:latin typeface="Arial"/>
                <a:cs typeface="Arial"/>
              </a:rPr>
              <a:t>نكمي</a:t>
            </a:r>
            <a:r>
              <a:rPr sz="5000" b="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760" dirty="0">
                <a:solidFill>
                  <a:srgbClr val="FF0000"/>
                </a:solidFill>
                <a:latin typeface="Arial"/>
                <a:cs typeface="Arial"/>
              </a:rPr>
              <a:t>ةلئسلاا</a:t>
            </a:r>
            <a:r>
              <a:rPr sz="5000" b="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400" dirty="0">
                <a:solidFill>
                  <a:srgbClr val="FF0000"/>
                </a:solidFill>
                <a:latin typeface="Arial"/>
                <a:cs typeface="Arial"/>
              </a:rPr>
              <a:t>لك  </a:t>
            </a:r>
            <a:r>
              <a:rPr sz="5000" b="0" spc="-555" dirty="0">
                <a:solidFill>
                  <a:srgbClr val="FF0000"/>
                </a:solidFill>
                <a:latin typeface="Arial"/>
                <a:cs typeface="Arial"/>
              </a:rPr>
              <a:t>روصلا</a:t>
            </a:r>
            <a:endParaRPr sz="5000">
              <a:latin typeface="Arial"/>
              <a:cs typeface="Arial"/>
            </a:endParaRPr>
          </a:p>
          <a:p>
            <a:pPr marL="643890">
              <a:lnSpc>
                <a:spcPct val="100000"/>
              </a:lnSpc>
              <a:spcBef>
                <a:spcPts val="330"/>
              </a:spcBef>
            </a:pPr>
            <a:r>
              <a:rPr sz="5000" b="0" spc="-50" dirty="0">
                <a:solidFill>
                  <a:srgbClr val="FF0000"/>
                </a:solidFill>
                <a:latin typeface="Arial"/>
                <a:cs typeface="Arial"/>
              </a:rPr>
              <a:t>دحاو</a:t>
            </a:r>
            <a:r>
              <a:rPr sz="5000" b="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290" dirty="0">
                <a:solidFill>
                  <a:srgbClr val="FF0000"/>
                </a:solidFill>
                <a:latin typeface="Arial"/>
                <a:cs typeface="Arial"/>
              </a:rPr>
              <a:t>لاؤ</a:t>
            </a:r>
            <a:r>
              <a:rPr sz="5000" b="0" spc="-615" dirty="0">
                <a:solidFill>
                  <a:srgbClr val="FF0000"/>
                </a:solidFill>
                <a:latin typeface="Arial"/>
                <a:cs typeface="Arial"/>
              </a:rPr>
              <a:t>س</a:t>
            </a:r>
            <a:r>
              <a:rPr sz="5000" b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355" dirty="0">
                <a:solidFill>
                  <a:srgbClr val="FF0000"/>
                </a:solidFill>
                <a:latin typeface="Arial"/>
                <a:cs typeface="Arial"/>
              </a:rPr>
              <a:t>ءا</a:t>
            </a:r>
            <a:r>
              <a:rPr sz="5000" b="0" spc="-58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5000" b="0" spc="-1630" dirty="0">
                <a:solidFill>
                  <a:srgbClr val="FF0000"/>
                </a:solidFill>
                <a:latin typeface="Arial"/>
                <a:cs typeface="Arial"/>
              </a:rPr>
              <a:t>ثتسا</a:t>
            </a:r>
            <a:r>
              <a:rPr sz="5000" b="0" spc="-1889" dirty="0">
                <a:solidFill>
                  <a:srgbClr val="FF0000"/>
                </a:solidFill>
                <a:latin typeface="Arial"/>
                <a:cs typeface="Arial"/>
              </a:rPr>
              <a:t>ب</a:t>
            </a:r>
            <a:r>
              <a:rPr sz="5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555" dirty="0">
                <a:solidFill>
                  <a:srgbClr val="FF0000"/>
                </a:solidFill>
                <a:latin typeface="Arial"/>
                <a:cs typeface="Arial"/>
              </a:rPr>
              <a:t>روصلا</a:t>
            </a:r>
            <a:r>
              <a:rPr sz="5000" b="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1200" dirty="0">
                <a:solidFill>
                  <a:srgbClr val="FF0000"/>
                </a:solidFill>
                <a:latin typeface="Arial"/>
                <a:cs typeface="Arial"/>
              </a:rPr>
              <a:t>عض</a:t>
            </a:r>
            <a:r>
              <a:rPr sz="5000" b="0" spc="-76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5000" b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750" dirty="0">
                <a:solidFill>
                  <a:srgbClr val="FF0000"/>
                </a:solidFill>
                <a:latin typeface="Arial"/>
                <a:cs typeface="Arial"/>
              </a:rPr>
              <a:t>مل</a:t>
            </a:r>
            <a:r>
              <a:rPr sz="5000" b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b="0" spc="-760" dirty="0">
                <a:solidFill>
                  <a:srgbClr val="FF0000"/>
                </a:solidFill>
                <a:latin typeface="Arial"/>
                <a:cs typeface="Arial"/>
              </a:rPr>
              <a:t>كلذل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16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20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4743450" cy="3605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2225">
              <a:lnSpc>
                <a:spcPct val="120100"/>
              </a:lnSpc>
              <a:spcBef>
                <a:spcPts val="95"/>
              </a:spcBef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*What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diagnosis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*Mention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variants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it:</a:t>
            </a:r>
            <a:endParaRPr sz="2800">
              <a:latin typeface="Calibri"/>
              <a:cs typeface="Calibri"/>
            </a:endParaRPr>
          </a:p>
          <a:p>
            <a:pPr marL="445134" indent="-35115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45770" algn="l"/>
              </a:tabLst>
            </a:pPr>
            <a:r>
              <a:rPr sz="2800" dirty="0">
                <a:latin typeface="Calibri"/>
                <a:cs typeface="Calibri"/>
              </a:rPr>
              <a:t>Actinic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Lichen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444500" indent="-3505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45134" algn="l"/>
              </a:tabLst>
            </a:pPr>
            <a:r>
              <a:rPr sz="2800" spc="-10" dirty="0">
                <a:latin typeface="Calibri"/>
                <a:cs typeface="Calibri"/>
              </a:rPr>
              <a:t>Acute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lichen planus</a:t>
            </a:r>
            <a:endParaRPr sz="280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66395" algn="l"/>
              </a:tabLst>
            </a:pPr>
            <a:r>
              <a:rPr sz="2800" spc="-5" dirty="0">
                <a:latin typeface="Calibri"/>
                <a:cs typeface="Calibri"/>
              </a:rPr>
              <a:t>Annular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lichen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9" y="1490472"/>
            <a:ext cx="4706112" cy="35448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760" y="505536"/>
            <a:ext cx="10270490" cy="57829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60"/>
              </a:spcBef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*Beau’s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lines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single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horizontal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ridge</a:t>
            </a:r>
            <a:r>
              <a:rPr sz="2800" spc="-10" dirty="0">
                <a:latin typeface="Calibri"/>
                <a:cs typeface="Calibri"/>
              </a:rPr>
              <a:t> caused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sever</a:t>
            </a:r>
            <a:r>
              <a:rPr sz="2800" spc="-5" dirty="0">
                <a:latin typeface="Calibri"/>
                <a:cs typeface="Calibri"/>
              </a:rPr>
              <a:t> short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illness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heart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measles</a:t>
            </a:r>
            <a:endParaRPr sz="2800">
              <a:latin typeface="Calibri"/>
              <a:cs typeface="Calibri"/>
            </a:endParaRPr>
          </a:p>
          <a:p>
            <a:pPr marL="12700" marR="456565">
              <a:lnSpc>
                <a:spcPts val="3030"/>
              </a:lnSpc>
              <a:spcBef>
                <a:spcPts val="101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*Petyrgium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the cuticle </a:t>
            </a:r>
            <a:r>
              <a:rPr sz="2800" spc="-10" dirty="0">
                <a:latin typeface="Calibri"/>
                <a:cs typeface="Calibri"/>
              </a:rPr>
              <a:t>grows </a:t>
            </a:r>
            <a:r>
              <a:rPr sz="2800" spc="-15" dirty="0">
                <a:latin typeface="Calibri"/>
                <a:cs typeface="Calibri"/>
              </a:rPr>
              <a:t>forward </a:t>
            </a:r>
            <a:r>
              <a:rPr sz="2800" spc="-5" dirty="0">
                <a:latin typeface="Calibri"/>
                <a:cs typeface="Calibri"/>
              </a:rPr>
              <a:t>over the </a:t>
            </a:r>
            <a:r>
              <a:rPr sz="2800" dirty="0">
                <a:latin typeface="Calibri"/>
                <a:cs typeface="Calibri"/>
              </a:rPr>
              <a:t>base 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nail 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attaches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itself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nail</a:t>
            </a:r>
            <a:r>
              <a:rPr sz="2800" spc="-15" dirty="0">
                <a:latin typeface="Calibri"/>
                <a:cs typeface="Calibri"/>
              </a:rPr>
              <a:t> plate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*Onycholysis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dirty="0">
                <a:latin typeface="Calibri"/>
                <a:cs typeface="Calibri"/>
              </a:rPr>
              <a:t>nail</a:t>
            </a:r>
            <a:r>
              <a:rPr sz="2800" spc="-10" dirty="0">
                <a:latin typeface="Calibri"/>
                <a:cs typeface="Calibri"/>
              </a:rPr>
              <a:t> plat</a:t>
            </a:r>
            <a:r>
              <a:rPr sz="2800" spc="-15" dirty="0">
                <a:latin typeface="Calibri"/>
                <a:cs typeface="Calibri"/>
              </a:rPr>
              <a:t> separate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nail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11836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*Halo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nevus</a:t>
            </a:r>
            <a:r>
              <a:rPr sz="28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	</a:t>
            </a:r>
            <a:r>
              <a:rPr sz="2800" dirty="0">
                <a:latin typeface="Calibri"/>
                <a:cs typeface="Calibri"/>
              </a:rPr>
              <a:t>mole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surrounded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white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ring</a:t>
            </a:r>
            <a:endParaRPr sz="2800">
              <a:latin typeface="Calibri"/>
              <a:cs typeface="Calibri"/>
            </a:endParaRPr>
          </a:p>
          <a:p>
            <a:pPr marL="12700" marR="288925">
              <a:lnSpc>
                <a:spcPts val="3030"/>
              </a:lnSpc>
              <a:spcBef>
                <a:spcPts val="1055"/>
              </a:spcBef>
            </a:pPr>
            <a:r>
              <a:rPr sz="2800" spc="-5" dirty="0">
                <a:latin typeface="Calibri"/>
                <a:cs typeface="Calibri"/>
              </a:rPr>
              <a:t>*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Burrow :</a:t>
            </a:r>
            <a:r>
              <a:rPr sz="2800" spc="-5" dirty="0">
                <a:latin typeface="Calibri"/>
                <a:cs typeface="Calibri"/>
              </a:rPr>
              <a:t>Slightly </a:t>
            </a:r>
            <a:r>
              <a:rPr sz="2800" spc="-15" dirty="0">
                <a:latin typeface="Calibri"/>
                <a:cs typeface="Calibri"/>
              </a:rPr>
              <a:t>elevated, </a:t>
            </a:r>
            <a:r>
              <a:rPr sz="2800" spc="-10" dirty="0">
                <a:latin typeface="Calibri"/>
                <a:cs typeface="Calibri"/>
              </a:rPr>
              <a:t>grayish, </a:t>
            </a:r>
            <a:r>
              <a:rPr sz="2800" spc="-5" dirty="0">
                <a:latin typeface="Calibri"/>
                <a:cs typeface="Calibri"/>
              </a:rPr>
              <a:t>tortuous </a:t>
            </a:r>
            <a:r>
              <a:rPr sz="2800" dirty="0">
                <a:latin typeface="Calibri"/>
                <a:cs typeface="Calibri"/>
              </a:rPr>
              <a:t>line 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skin </a:t>
            </a:r>
            <a:r>
              <a:rPr sz="2800" spc="-5" dirty="0">
                <a:latin typeface="Calibri"/>
                <a:cs typeface="Calibri"/>
              </a:rPr>
              <a:t>ended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papule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*crust: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exudates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pus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blood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*Nymph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: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eggs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brown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color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containing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louse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alibri"/>
                <a:cs typeface="Calibri"/>
              </a:rPr>
              <a:t>*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Anonychia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absence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nail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6280"/>
            <a:ext cx="9092565" cy="29686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*Urticaria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anti-histamine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*Freckles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sun</a:t>
            </a:r>
            <a:r>
              <a:rPr sz="2800" spc="-10" dirty="0">
                <a:latin typeface="Calibri"/>
                <a:cs typeface="Calibri"/>
              </a:rPr>
              <a:t> protection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*Alopecia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Areata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adult: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Intralesional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6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*adult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scabies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25%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benzyl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benzoate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applications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hours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repeat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1 </a:t>
            </a:r>
            <a:r>
              <a:rPr sz="2800" spc="-5" dirty="0">
                <a:latin typeface="Calibri"/>
                <a:cs typeface="Calibri"/>
              </a:rPr>
              <a:t>week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73099"/>
            <a:ext cx="10020300" cy="3396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Causative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organisms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*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non-gonococcal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urethritis: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Chlamydia </a:t>
            </a:r>
            <a:r>
              <a:rPr sz="2800" spc="-10" dirty="0">
                <a:latin typeface="Calibri"/>
                <a:cs typeface="Calibri"/>
              </a:rPr>
              <a:t>trachomatis </a:t>
            </a:r>
            <a:r>
              <a:rPr sz="2800" spc="-5" dirty="0">
                <a:latin typeface="Calibri"/>
                <a:cs typeface="Calibri"/>
              </a:rPr>
              <a:t>(Mostly),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Ureaplasama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urealyticum,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Trichomonas </a:t>
            </a:r>
            <a:r>
              <a:rPr sz="2800" spc="-5" dirty="0">
                <a:latin typeface="Calibri"/>
                <a:cs typeface="Calibri"/>
              </a:rPr>
              <a:t>vaginalis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rarely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*Hand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foot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mouth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disease:</a:t>
            </a:r>
            <a:r>
              <a:rPr sz="2800" spc="-10" dirty="0">
                <a:latin typeface="Calibri"/>
                <a:cs typeface="Calibri"/>
              </a:rPr>
              <a:t> Coxsackie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A16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250507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*Herpes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zoster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	</a:t>
            </a:r>
            <a:r>
              <a:rPr sz="2800" spc="-20" dirty="0">
                <a:latin typeface="Calibri"/>
                <a:cs typeface="Calibri"/>
              </a:rPr>
              <a:t>Varicella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zoster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virus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*Kerion: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Dermatophyte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(Cattle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ringworm)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16280"/>
            <a:ext cx="10111105" cy="45021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*Complications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Gonorrhea</a:t>
            </a:r>
            <a:r>
              <a:rPr sz="2800" u="heavy" spc="-5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Calibri"/>
                <a:cs typeface="Calibri"/>
              </a:rPr>
              <a:t>epidedimitis,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orchitis,proststitis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.Salpingitis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females,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infertility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gonociccimia(</a:t>
            </a:r>
            <a:r>
              <a:rPr sz="2800" dirty="0">
                <a:latin typeface="Calibri"/>
                <a:cs typeface="Calibri"/>
              </a:rPr>
              <a:t> Arthritis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dermatitis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syndrome)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Calibri"/>
              <a:cs typeface="Calibri"/>
            </a:endParaRPr>
          </a:p>
          <a:p>
            <a:pPr marL="12700" marR="4565015">
              <a:lnSpc>
                <a:spcPct val="12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*Mention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lesions in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2nd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syphilis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Condylomata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lata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35" dirty="0">
                <a:latin typeface="Calibri"/>
                <a:cs typeface="Calibri"/>
              </a:rPr>
              <a:t>Patchy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endParaRPr sz="2800">
              <a:latin typeface="Calibri"/>
              <a:cs typeface="Calibri"/>
            </a:endParaRPr>
          </a:p>
          <a:p>
            <a:pPr marL="12700" marR="4359910">
              <a:lnSpc>
                <a:spcPts val="4040"/>
              </a:lnSpc>
              <a:spcBef>
                <a:spcPts val="65"/>
              </a:spcBef>
            </a:pPr>
            <a:r>
              <a:rPr sz="2800" spc="5" dirty="0">
                <a:latin typeface="Calibri"/>
                <a:cs typeface="Calibri"/>
              </a:rPr>
              <a:t>Rash </a:t>
            </a:r>
            <a:r>
              <a:rPr sz="2800" spc="-15" dirty="0">
                <a:latin typeface="Calibri"/>
                <a:cs typeface="Calibri"/>
              </a:rPr>
              <a:t>(Generalized, </a:t>
            </a:r>
            <a:r>
              <a:rPr sz="2800" spc="-5" dirty="0">
                <a:latin typeface="Calibri"/>
                <a:cs typeface="Calibri"/>
              </a:rPr>
              <a:t>maculopapular </a:t>
            </a:r>
            <a:r>
              <a:rPr sz="2800" spc="-10" dirty="0">
                <a:latin typeface="Calibri"/>
                <a:cs typeface="Calibri"/>
              </a:rPr>
              <a:t>rash)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patch-oral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61035"/>
            <a:ext cx="9121140" cy="501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0905">
              <a:lnSpc>
                <a:spcPct val="120100"/>
              </a:lnSpc>
              <a:spcBef>
                <a:spcPts val="95"/>
              </a:spcBef>
            </a:pP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**Factors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induce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pathogenesis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Acne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vulgaris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1.Hormonal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role,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androgens,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Testosterone,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DHEAS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365760" algn="l"/>
              </a:tabLst>
            </a:pP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5" dirty="0">
                <a:latin typeface="Calibri"/>
                <a:cs typeface="Calibri"/>
              </a:rPr>
              <a:t>sebum</a:t>
            </a:r>
            <a:r>
              <a:rPr sz="2800" spc="-10" dirty="0">
                <a:latin typeface="Calibri"/>
                <a:cs typeface="Calibri"/>
              </a:rPr>
              <a:t> production.</a:t>
            </a:r>
            <a:endParaRPr sz="2800">
              <a:latin typeface="Calibri"/>
              <a:cs typeface="Calibri"/>
            </a:endParaRPr>
          </a:p>
          <a:p>
            <a:pPr marL="12700" marR="580390">
              <a:lnSpc>
                <a:spcPts val="3030"/>
              </a:lnSpc>
              <a:spcBef>
                <a:spcPts val="1025"/>
              </a:spcBef>
              <a:buAutoNum type="arabicPeriod" startAt="2"/>
              <a:tabLst>
                <a:tab pos="365760" algn="l"/>
              </a:tabLst>
            </a:pPr>
            <a:r>
              <a:rPr sz="2800" spc="-5" dirty="0">
                <a:latin typeface="Calibri"/>
                <a:cs typeface="Calibri"/>
              </a:rPr>
              <a:t>Hyper-cornification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(increase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keratin </a:t>
            </a:r>
            <a:r>
              <a:rPr sz="2800" spc="-5" dirty="0">
                <a:latin typeface="Calibri"/>
                <a:cs typeface="Calibri"/>
              </a:rPr>
              <a:t>formation)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pilosebaceous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(infundibulum).</a:t>
            </a:r>
            <a:endParaRPr sz="28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365760" algn="l"/>
              </a:tabLst>
            </a:pPr>
            <a:r>
              <a:rPr sz="2800" spc="-10" dirty="0">
                <a:latin typeface="Calibri"/>
                <a:cs typeface="Calibri"/>
              </a:rPr>
              <a:t>Role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Propionibacterium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acne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enzyme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(lipase)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12700" marR="2611120">
              <a:lnSpc>
                <a:spcPct val="1201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**Mention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causes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localized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pruritus: </a:t>
            </a:r>
            <a:r>
              <a:rPr sz="2800" dirty="0">
                <a:latin typeface="Calibri"/>
                <a:cs typeface="Calibri"/>
              </a:rPr>
              <a:t> 1.Lichen</a:t>
            </a:r>
            <a:r>
              <a:rPr sz="2800" spc="-10" dirty="0">
                <a:latin typeface="Calibri"/>
                <a:cs typeface="Calibri"/>
              </a:rPr>
              <a:t> simplex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chronicus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(neurodermatitis)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2.Prurigo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nodularis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590550"/>
            <a:ext cx="10084435" cy="54279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25"/>
              </a:spcBef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**Mention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cutaneous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manifestations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associated</a:t>
            </a:r>
            <a:r>
              <a:rPr sz="26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malignancy</a:t>
            </a: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most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cases:</a:t>
            </a:r>
            <a:endParaRPr sz="2600">
              <a:latin typeface="Calibri"/>
              <a:cs typeface="Calibri"/>
            </a:endParaRPr>
          </a:p>
          <a:p>
            <a:pPr marL="527685" marR="410209" indent="-515620">
              <a:lnSpc>
                <a:spcPct val="70000"/>
              </a:lnSpc>
              <a:spcBef>
                <a:spcPts val="1010"/>
              </a:spcBef>
              <a:tabLst>
                <a:tab pos="527685" algn="l"/>
              </a:tabLst>
            </a:pPr>
            <a:r>
              <a:rPr sz="2600" spc="-5" dirty="0">
                <a:latin typeface="Calibri"/>
                <a:cs typeface="Calibri"/>
              </a:rPr>
              <a:t>1.	</a:t>
            </a:r>
            <a:r>
              <a:rPr sz="2600" spc="-20" dirty="0">
                <a:latin typeface="Calibri"/>
                <a:cs typeface="Calibri"/>
              </a:rPr>
              <a:t>Bazex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syndrome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2.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Carcinoid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syndrome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3.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Ectopic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ACTH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syndrome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4.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Paget’s</a:t>
            </a:r>
            <a:r>
              <a:rPr sz="2600" spc="-5" dirty="0">
                <a:latin typeface="Calibri"/>
                <a:cs typeface="Calibri"/>
              </a:rPr>
              <a:t> disease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5.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Glucogonoma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syndrome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12700" marR="5146040">
              <a:lnSpc>
                <a:spcPct val="102400"/>
              </a:lnSpc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inheritance of lamellar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ichthyosis</a:t>
            </a:r>
            <a:r>
              <a:rPr sz="2600" spc="-10" dirty="0">
                <a:latin typeface="Calibri"/>
                <a:cs typeface="Calibri"/>
              </a:rPr>
              <a:t>: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Autosomal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recessive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12700" marR="7096759">
              <a:lnSpc>
                <a:spcPct val="102400"/>
              </a:lnSpc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**5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variants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warts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Common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wart</a:t>
            </a:r>
            <a:endParaRPr sz="2600">
              <a:latin typeface="Calibri"/>
              <a:cs typeface="Calibri"/>
            </a:endParaRPr>
          </a:p>
          <a:p>
            <a:pPr marL="12700" marR="7856220">
              <a:lnSpc>
                <a:spcPct val="102099"/>
              </a:lnSpc>
              <a:spcBef>
                <a:spcPts val="5"/>
              </a:spcBef>
            </a:pPr>
            <a:r>
              <a:rPr sz="2600" spc="-10" dirty="0">
                <a:latin typeface="Calibri"/>
                <a:cs typeface="Calibri"/>
              </a:rPr>
              <a:t>Genital wart </a:t>
            </a:r>
            <a:r>
              <a:rPr sz="2600" spc="-5" dirty="0">
                <a:latin typeface="Calibri"/>
                <a:cs typeface="Calibri"/>
              </a:rPr>
              <a:t> Plane </a:t>
            </a:r>
            <a:r>
              <a:rPr sz="2600" spc="-10" dirty="0">
                <a:latin typeface="Calibri"/>
                <a:cs typeface="Calibri"/>
              </a:rPr>
              <a:t>warts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Filiform warts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Periungual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wart: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6DB85-7E88-BFBD-E970-9AF22EBE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97" y="2168728"/>
            <a:ext cx="7894320" cy="3447098"/>
          </a:xfrm>
        </p:spPr>
        <p:txBody>
          <a:bodyPr/>
          <a:lstStyle/>
          <a:p>
            <a:r>
              <a:rPr lang="en-GB" sz="3200" dirty="0"/>
              <a:t>*Hand foot mouth disease: </a:t>
            </a:r>
            <a:r>
              <a:rPr lang="en-GB" sz="3200" dirty="0">
                <a:solidFill>
                  <a:srgbClr val="00B050"/>
                </a:solidFill>
              </a:rPr>
              <a:t>Coxsackie A16 virus</a:t>
            </a:r>
          </a:p>
          <a:p>
            <a:br>
              <a:rPr lang="en-GB" sz="3200" dirty="0"/>
            </a:br>
            <a:r>
              <a:rPr lang="en-GB" sz="3200" dirty="0"/>
              <a:t>*Herpes zoster : </a:t>
            </a:r>
            <a:r>
              <a:rPr lang="en-GB" sz="3200" dirty="0">
                <a:solidFill>
                  <a:srgbClr val="00B050"/>
                </a:solidFill>
              </a:rPr>
              <a:t>Varicella zoster virus</a:t>
            </a:r>
          </a:p>
          <a:p>
            <a:br>
              <a:rPr lang="en-GB" sz="3200" dirty="0"/>
            </a:br>
            <a:r>
              <a:rPr lang="en-GB" sz="3200" dirty="0"/>
              <a:t>*</a:t>
            </a:r>
            <a:r>
              <a:rPr lang="en-GB" sz="3200" dirty="0" err="1"/>
              <a:t>Kerion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Dermatophyte</a:t>
            </a:r>
            <a:r>
              <a:rPr lang="en-GB" sz="3200" dirty="0"/>
              <a:t> (Cattle ringworm)</a:t>
            </a:r>
          </a:p>
          <a:p>
            <a:endParaRPr lang="en-GB" sz="3200" dirty="0"/>
          </a:p>
          <a:p>
            <a:r>
              <a:rPr lang="en-GB" sz="3200" dirty="0"/>
              <a:t>* </a:t>
            </a:r>
            <a:r>
              <a:rPr lang="en-GB" sz="3200" dirty="0" err="1"/>
              <a:t>Gonorrehea</a:t>
            </a:r>
            <a:r>
              <a:rPr lang="en-GB" sz="3200" dirty="0"/>
              <a:t>: </a:t>
            </a:r>
            <a:r>
              <a:rPr lang="en-GB" sz="3200" dirty="0" err="1">
                <a:solidFill>
                  <a:srgbClr val="00B050"/>
                </a:solidFill>
              </a:rPr>
              <a:t>Nisseria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gonorrhea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523E24-6397-8B79-B571-9E83B7C02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3" y="613106"/>
            <a:ext cx="733718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Q3: Causative organisms of: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328918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837955"/>
            <a:ext cx="8495030" cy="411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15720">
              <a:lnSpc>
                <a:spcPct val="1201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Write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name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disease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each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 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Flaccid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bullae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pemiphegoid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vulgaris</a:t>
            </a:r>
            <a:endParaRPr sz="2800">
              <a:latin typeface="Calibri"/>
              <a:cs typeface="Calibri"/>
            </a:endParaRPr>
          </a:p>
          <a:p>
            <a:pPr marL="12700" marR="3220720">
              <a:lnSpc>
                <a:spcPct val="119700"/>
              </a:lnSpc>
              <a:spcBef>
                <a:spcPts val="15"/>
              </a:spcBef>
            </a:pP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Tenses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bullae: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bullus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pemiphegoid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Vesicles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dermatitis </a:t>
            </a:r>
            <a:r>
              <a:rPr sz="2800" spc="-10" dirty="0">
                <a:latin typeface="Calibri"/>
                <a:cs typeface="Calibri"/>
              </a:rPr>
              <a:t>herptiform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Target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lesions: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erythema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multiforme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20100"/>
              </a:lnSpc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**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non-invasive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diagnostic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tests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fungal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infection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KOH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prep/wood’s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0182" y="1120851"/>
            <a:ext cx="37014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5" dirty="0"/>
              <a:t>Group</a:t>
            </a:r>
            <a:r>
              <a:rPr sz="6000" spc="-170" dirty="0"/>
              <a:t> </a:t>
            </a:r>
            <a:r>
              <a:rPr sz="6000" dirty="0"/>
              <a:t>D</a:t>
            </a:r>
            <a:r>
              <a:rPr sz="6000" spc="-150" dirty="0"/>
              <a:t> </a:t>
            </a:r>
            <a:r>
              <a:rPr sz="6000" spc="-15" dirty="0"/>
              <a:t>3-4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777049" y="2386787"/>
            <a:ext cx="2319655" cy="309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305435" indent="410845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: </a:t>
            </a:r>
            <a:r>
              <a:rPr sz="2800" spc="-15" dirty="0">
                <a:latin typeface="Arial"/>
                <a:cs typeface="Arial"/>
              </a:rPr>
              <a:t>دادعا 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شو</a:t>
            </a:r>
            <a:r>
              <a:rPr sz="2800" spc="-590" dirty="0">
                <a:latin typeface="Arial"/>
                <a:cs typeface="Arial"/>
              </a:rPr>
              <a:t>ط</a:t>
            </a:r>
            <a:r>
              <a:rPr sz="2800" spc="-720" dirty="0">
                <a:latin typeface="Arial"/>
                <a:cs typeface="Arial"/>
              </a:rPr>
              <a:t>ب</a:t>
            </a:r>
            <a:r>
              <a:rPr sz="2800" spc="-600" dirty="0">
                <a:latin typeface="Arial"/>
                <a:cs typeface="Arial"/>
              </a:rPr>
              <a:t>ل</a:t>
            </a:r>
            <a:r>
              <a:rPr sz="2800" spc="-245" dirty="0">
                <a:latin typeface="Arial"/>
                <a:cs typeface="Arial"/>
              </a:rPr>
              <a:t>ا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434" dirty="0">
                <a:latin typeface="Arial"/>
                <a:cs typeface="Arial"/>
              </a:rPr>
              <a:t>لساب  </a:t>
            </a:r>
            <a:r>
              <a:rPr sz="2800" spc="5" dirty="0">
                <a:latin typeface="Arial"/>
                <a:cs typeface="Arial"/>
              </a:rPr>
              <a:t>ز</a:t>
            </a:r>
            <a:r>
              <a:rPr sz="2800" spc="-15" dirty="0">
                <a:latin typeface="Arial"/>
                <a:cs typeface="Arial"/>
              </a:rPr>
              <a:t>ا</a:t>
            </a:r>
            <a:r>
              <a:rPr sz="2800" spc="5" dirty="0">
                <a:latin typeface="Arial"/>
                <a:cs typeface="Arial"/>
              </a:rPr>
              <a:t>و</a:t>
            </a:r>
            <a:r>
              <a:rPr sz="2800" spc="-770" dirty="0">
                <a:latin typeface="Arial"/>
                <a:cs typeface="Arial"/>
              </a:rPr>
              <a:t>فلا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434" dirty="0">
                <a:latin typeface="Arial"/>
                <a:cs typeface="Arial"/>
              </a:rPr>
              <a:t>ىفطصم</a:t>
            </a:r>
            <a:endParaRPr sz="2800">
              <a:latin typeface="Arial"/>
              <a:cs typeface="Arial"/>
            </a:endParaRPr>
          </a:p>
          <a:p>
            <a:pPr marL="12700" marR="5080" indent="-1270" algn="ctr">
              <a:lnSpc>
                <a:spcPct val="117900"/>
              </a:lnSpc>
              <a:spcBef>
                <a:spcPts val="45"/>
              </a:spcBef>
            </a:pPr>
            <a:r>
              <a:rPr sz="2800" spc="-30" dirty="0">
                <a:latin typeface="Arial"/>
                <a:cs typeface="Arial"/>
              </a:rPr>
              <a:t>رمعم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نمحرلا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455" dirty="0">
                <a:latin typeface="Arial"/>
                <a:cs typeface="Arial"/>
              </a:rPr>
              <a:t>دبع 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ةرا</a:t>
            </a:r>
            <a:r>
              <a:rPr sz="2800" spc="-620" dirty="0">
                <a:latin typeface="Arial"/>
                <a:cs typeface="Arial"/>
              </a:rPr>
              <a:t>ف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و</a:t>
            </a:r>
            <a:r>
              <a:rPr sz="2800" spc="-1305" dirty="0">
                <a:latin typeface="Arial"/>
                <a:cs typeface="Arial"/>
              </a:rPr>
              <a:t>ب</a:t>
            </a:r>
            <a:r>
              <a:rPr sz="2800" dirty="0">
                <a:latin typeface="Arial"/>
                <a:cs typeface="Arial"/>
              </a:rPr>
              <a:t>ا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ن</a:t>
            </a:r>
            <a:r>
              <a:rPr sz="2800" spc="-180" dirty="0">
                <a:latin typeface="Arial"/>
                <a:cs typeface="Arial"/>
              </a:rPr>
              <a:t>محرل</a:t>
            </a:r>
            <a:r>
              <a:rPr sz="2800" spc="-75" dirty="0">
                <a:latin typeface="Arial"/>
                <a:cs typeface="Arial"/>
              </a:rPr>
              <a:t>ا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د</a:t>
            </a:r>
            <a:r>
              <a:rPr sz="2800" spc="-1305" dirty="0">
                <a:latin typeface="Arial"/>
                <a:cs typeface="Arial"/>
              </a:rPr>
              <a:t>ب</a:t>
            </a:r>
            <a:r>
              <a:rPr sz="2800" spc="-50" dirty="0">
                <a:latin typeface="Arial"/>
                <a:cs typeface="Arial"/>
              </a:rPr>
              <a:t>ع</a:t>
            </a:r>
            <a:endParaRPr sz="2800">
              <a:latin typeface="Arial"/>
              <a:cs typeface="Arial"/>
            </a:endParaRPr>
          </a:p>
          <a:p>
            <a:pPr marR="86995" algn="ctr">
              <a:lnSpc>
                <a:spcPct val="100000"/>
              </a:lnSpc>
              <a:spcBef>
                <a:spcPts val="750"/>
              </a:spcBef>
            </a:pPr>
            <a:r>
              <a:rPr sz="2800" spc="-300" dirty="0">
                <a:latin typeface="Arial"/>
                <a:cs typeface="Arial"/>
              </a:rPr>
              <a:t>ة</a:t>
            </a:r>
            <a:r>
              <a:rPr sz="2800" spc="-745" dirty="0">
                <a:latin typeface="Arial"/>
                <a:cs typeface="Arial"/>
              </a:rPr>
              <a:t>ب</a:t>
            </a:r>
            <a:r>
              <a:rPr sz="2800" spc="-615" dirty="0">
                <a:latin typeface="Arial"/>
                <a:cs typeface="Arial"/>
              </a:rPr>
              <a:t>ساسك</a:t>
            </a:r>
            <a:r>
              <a:rPr sz="2800" spc="-520" dirty="0">
                <a:latin typeface="Arial"/>
                <a:cs typeface="Arial"/>
              </a:rPr>
              <a:t>ل</a:t>
            </a:r>
            <a:r>
              <a:rPr sz="2800" dirty="0">
                <a:latin typeface="Arial"/>
                <a:cs typeface="Arial"/>
              </a:rPr>
              <a:t>ا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60" dirty="0">
                <a:latin typeface="Arial"/>
                <a:cs typeface="Arial"/>
              </a:rPr>
              <a:t>رون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687" y="715467"/>
            <a:ext cx="5215255" cy="4921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 Light"/>
                <a:cs typeface="Calibri Light"/>
              </a:rPr>
              <a:t>Dx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: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0000"/>
                </a:solidFill>
                <a:latin typeface="Calibri Light"/>
                <a:cs typeface="Calibri Light"/>
              </a:rPr>
              <a:t>ichthyosis</a:t>
            </a:r>
            <a:r>
              <a:rPr sz="4400" b="0" spc="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vulgaris</a:t>
            </a:r>
            <a:endParaRPr sz="4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Calibri Light"/>
              <a:cs typeface="Calibri Light"/>
            </a:endParaRPr>
          </a:p>
          <a:p>
            <a:pPr marL="12700" marR="385445">
              <a:lnSpc>
                <a:spcPts val="4750"/>
              </a:lnSpc>
            </a:pPr>
            <a:r>
              <a:rPr sz="4400" b="0" spc="-15" dirty="0">
                <a:latin typeface="Calibri Light"/>
                <a:cs typeface="Calibri Light"/>
              </a:rPr>
              <a:t>Mention</a:t>
            </a:r>
            <a:r>
              <a:rPr sz="4400" b="0" spc="4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3</a:t>
            </a:r>
            <a:r>
              <a:rPr sz="4400" b="0" spc="-25" dirty="0">
                <a:latin typeface="Calibri Light"/>
                <a:cs typeface="Calibri Light"/>
              </a:rPr>
              <a:t> variants</a:t>
            </a:r>
            <a:r>
              <a:rPr sz="4400" b="0" spc="3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of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ichthyosis</a:t>
            </a:r>
            <a:r>
              <a:rPr sz="4400" b="0" spc="8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:</a:t>
            </a:r>
            <a:endParaRPr sz="4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3900">
              <a:latin typeface="Calibri Light"/>
              <a:cs typeface="Calibri Light"/>
            </a:endParaRPr>
          </a:p>
          <a:p>
            <a:pPr marL="12700" marR="462280">
              <a:lnSpc>
                <a:spcPts val="4750"/>
              </a:lnSpc>
            </a:pP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1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- </a:t>
            </a:r>
            <a:r>
              <a:rPr sz="4400" b="0" spc="-30" dirty="0">
                <a:solidFill>
                  <a:srgbClr val="FF0000"/>
                </a:solidFill>
                <a:latin typeface="Calibri Light"/>
                <a:cs typeface="Calibri Light"/>
              </a:rPr>
              <a:t>ichthyosis</a:t>
            </a:r>
            <a:r>
              <a:rPr sz="4400" b="0" spc="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vulgaris </a:t>
            </a:r>
            <a:r>
              <a:rPr sz="4400" b="0" spc="-98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2-lamellar</a:t>
            </a:r>
            <a:r>
              <a:rPr sz="4400" b="0" spc="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ichthyosis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4690"/>
              </a:lnSpc>
            </a:pPr>
            <a:r>
              <a:rPr sz="4400" b="0" spc="-5" dirty="0">
                <a:solidFill>
                  <a:srgbClr val="FF0000"/>
                </a:solidFill>
                <a:latin typeface="Calibri Light"/>
                <a:cs typeface="Calibri Light"/>
              </a:rPr>
              <a:t>3- </a:t>
            </a:r>
            <a:r>
              <a:rPr sz="4400" b="0" spc="-40" dirty="0">
                <a:solidFill>
                  <a:srgbClr val="FF0000"/>
                </a:solidFill>
                <a:latin typeface="Calibri Light"/>
                <a:cs typeface="Calibri Light"/>
              </a:rPr>
              <a:t>steroid</a:t>
            </a:r>
            <a:r>
              <a:rPr sz="4400" b="0" spc="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FF0000"/>
                </a:solidFill>
                <a:latin typeface="Calibri Light"/>
                <a:cs typeface="Calibri Light"/>
              </a:rPr>
              <a:t>sulfatase</a:t>
            </a:r>
            <a:r>
              <a:rPr sz="4400" b="0" spc="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4400" b="0" spc="-95" dirty="0">
                <a:solidFill>
                  <a:srgbClr val="FF0000"/>
                </a:solidFill>
                <a:latin typeface="Calibri Light"/>
                <a:cs typeface="Calibri Light"/>
              </a:rPr>
              <a:t>def.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76" y="893064"/>
            <a:ext cx="4700015" cy="470001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3377"/>
            <a:ext cx="7218045" cy="51885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4000" spc="-35" dirty="0">
                <a:latin typeface="Calibri"/>
                <a:cs typeface="Calibri"/>
              </a:rPr>
              <a:t>lesion’s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color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woods </a:t>
            </a:r>
            <a:r>
              <a:rPr sz="4000" dirty="0">
                <a:latin typeface="Calibri"/>
                <a:cs typeface="Calibri"/>
              </a:rPr>
              <a:t>lump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?!</a:t>
            </a:r>
            <a:endParaRPr sz="4000">
              <a:latin typeface="Calibri"/>
              <a:cs typeface="Calibri"/>
            </a:endParaRPr>
          </a:p>
          <a:p>
            <a:pPr marL="12700" marR="189230">
              <a:lnSpc>
                <a:spcPts val="5520"/>
              </a:lnSpc>
              <a:spcBef>
                <a:spcPts val="309"/>
              </a:spcBef>
            </a:pP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Dx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:pitted</a:t>
            </a:r>
            <a:r>
              <a:rPr sz="4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FF0000"/>
                </a:solidFill>
                <a:latin typeface="Calibri"/>
                <a:cs typeface="Calibri"/>
              </a:rPr>
              <a:t>keratolysis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erythrasma </a:t>
            </a:r>
            <a:r>
              <a:rPr sz="4000" spc="-8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(both</a:t>
            </a:r>
            <a:r>
              <a:rPr sz="4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answers</a:t>
            </a:r>
            <a:r>
              <a:rPr sz="4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correct</a:t>
            </a:r>
            <a:r>
              <a:rPr sz="4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05"/>
              </a:spcBef>
              <a:buFont typeface="Arial"/>
              <a:buChar char="•"/>
              <a:tabLst>
                <a:tab pos="241300" algn="l"/>
              </a:tabLst>
            </a:pPr>
            <a:r>
              <a:rPr sz="4000" spc="-90" dirty="0">
                <a:solidFill>
                  <a:srgbClr val="FF0000"/>
                </a:solidFill>
                <a:latin typeface="Calibri"/>
                <a:cs typeface="Calibri"/>
              </a:rPr>
              <a:t>Tx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topical</a:t>
            </a:r>
            <a:r>
              <a:rPr sz="4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antibiotic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4000" spc="5" dirty="0">
                <a:solidFill>
                  <a:srgbClr val="FF0000"/>
                </a:solidFill>
                <a:latin typeface="Calibri"/>
                <a:cs typeface="Calibri"/>
              </a:rPr>
              <a:t>DDx</a:t>
            </a:r>
            <a:r>
              <a:rPr sz="4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tenia</a:t>
            </a:r>
            <a:r>
              <a:rPr sz="4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pedis</a:t>
            </a:r>
            <a:r>
              <a:rPr sz="4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pseudomonas</a:t>
            </a:r>
            <a:r>
              <a:rPr sz="4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4000" spc="-8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psoriasis</a:t>
            </a:r>
            <a:r>
              <a:rPr sz="4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eczema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28" y="859536"/>
            <a:ext cx="4462272" cy="337906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749808"/>
            <a:ext cx="5010911" cy="32522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403" y="1415872"/>
            <a:ext cx="36410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705" algn="l"/>
              </a:tabLst>
            </a:pPr>
            <a:r>
              <a:rPr sz="3000" b="0" dirty="0">
                <a:latin typeface="Calibri"/>
                <a:cs typeface="Calibri"/>
              </a:rPr>
              <a:t>-</a:t>
            </a:r>
            <a:r>
              <a:rPr sz="3000" b="0" spc="-15" dirty="0">
                <a:latin typeface="Calibri"/>
                <a:cs typeface="Calibri"/>
              </a:rPr>
              <a:t> </a:t>
            </a:r>
            <a:r>
              <a:rPr sz="3000" b="0" spc="-25" dirty="0">
                <a:latin typeface="Calibri"/>
                <a:cs typeface="Calibri"/>
              </a:rPr>
              <a:t>DX	</a:t>
            </a:r>
            <a:r>
              <a:rPr sz="3000" b="0" dirty="0">
                <a:latin typeface="Calibri"/>
                <a:cs typeface="Calibri"/>
              </a:rPr>
              <a:t>:</a:t>
            </a:r>
            <a:r>
              <a:rPr sz="3000" b="0" spc="-40" dirty="0">
                <a:latin typeface="Calibri"/>
                <a:cs typeface="Calibri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"/>
                <a:cs typeface="Calibri"/>
              </a:rPr>
              <a:t>atopic</a:t>
            </a:r>
            <a:r>
              <a:rPr sz="3000" b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FF0000"/>
                </a:solidFill>
                <a:latin typeface="Calibri"/>
                <a:cs typeface="Calibri"/>
              </a:rPr>
              <a:t>dermatitis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403" y="2331211"/>
            <a:ext cx="4485640" cy="24028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  <a:tabLst>
                <a:tab pos="3377565" algn="l"/>
              </a:tabLst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Mention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symptom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that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patients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suffer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from	</a:t>
            </a:r>
            <a:r>
              <a:rPr sz="3000" dirty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810"/>
              </a:lnSpc>
            </a:pPr>
            <a:r>
              <a:rPr sz="3000" spc="5" dirty="0">
                <a:solidFill>
                  <a:srgbClr val="FF0000"/>
                </a:solidFill>
                <a:latin typeface="Calibri"/>
                <a:cs typeface="Calibri"/>
              </a:rPr>
              <a:t>Dryness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itchy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endParaRPr sz="3200">
              <a:latin typeface="Calibri"/>
              <a:cs typeface="Calibri"/>
            </a:endParaRPr>
          </a:p>
          <a:p>
            <a:pPr marL="12700" marR="1069340">
              <a:lnSpc>
                <a:spcPct val="100000"/>
              </a:lnSpc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eczematous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lesions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especially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flexures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128" y="524255"/>
            <a:ext cx="7190740" cy="405765"/>
          </a:xfrm>
          <a:custGeom>
            <a:avLst/>
            <a:gdLst/>
            <a:ahLst/>
            <a:cxnLst/>
            <a:rect l="l" t="t" r="r" b="b"/>
            <a:pathLst>
              <a:path w="7190740" h="405765">
                <a:moveTo>
                  <a:pt x="7190232" y="0"/>
                </a:moveTo>
                <a:lnTo>
                  <a:pt x="7190232" y="0"/>
                </a:lnTo>
                <a:lnTo>
                  <a:pt x="0" y="0"/>
                </a:lnTo>
                <a:lnTo>
                  <a:pt x="0" y="405384"/>
                </a:lnTo>
                <a:lnTo>
                  <a:pt x="7190232" y="405384"/>
                </a:lnTo>
                <a:lnTo>
                  <a:pt x="71902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9385300" cy="10179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5" dirty="0">
                <a:latin typeface="Calibri"/>
                <a:cs typeface="Calibri"/>
              </a:rPr>
              <a:t>Mention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the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primary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lesion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of </a:t>
            </a:r>
            <a:r>
              <a:rPr sz="3300" spc="5" dirty="0">
                <a:latin typeface="Calibri"/>
                <a:cs typeface="Calibri"/>
              </a:rPr>
              <a:t>each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and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describe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it ??</a:t>
            </a:r>
            <a:endParaRPr sz="3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Plane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warts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: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small,</a:t>
            </a:r>
            <a:r>
              <a:rPr sz="26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smooth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flattened</a:t>
            </a:r>
            <a:r>
              <a:rPr sz="26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wart,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flesh-coloured,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081862"/>
            <a:ext cx="35858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Dermatitis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herpetiform</a:t>
            </a:r>
            <a:r>
              <a:rPr sz="2600" b="1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464" y="1106424"/>
            <a:ext cx="6452870" cy="4057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020"/>
              </a:lnSpc>
            </a:pP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Grouped</a:t>
            </a:r>
            <a:r>
              <a:rPr sz="26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(herpetiform)</a:t>
            </a:r>
            <a:r>
              <a:rPr sz="26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excoriations</a:t>
            </a:r>
            <a:r>
              <a:rPr sz="26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vesicles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" y="1560575"/>
            <a:ext cx="6193790" cy="405765"/>
          </a:xfrm>
          <a:custGeom>
            <a:avLst/>
            <a:gdLst/>
            <a:ahLst/>
            <a:cxnLst/>
            <a:rect l="l" t="t" r="r" b="b"/>
            <a:pathLst>
              <a:path w="6193790" h="405764">
                <a:moveTo>
                  <a:pt x="6193536" y="0"/>
                </a:moveTo>
                <a:lnTo>
                  <a:pt x="6102096" y="0"/>
                </a:lnTo>
                <a:lnTo>
                  <a:pt x="0" y="0"/>
                </a:lnTo>
                <a:lnTo>
                  <a:pt x="0" y="405384"/>
                </a:lnTo>
                <a:lnTo>
                  <a:pt x="6102096" y="405384"/>
                </a:lnTo>
                <a:lnTo>
                  <a:pt x="6193536" y="405384"/>
                </a:lnTo>
                <a:lnTo>
                  <a:pt x="61935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1776" y="3054095"/>
            <a:ext cx="4681855" cy="405765"/>
          </a:xfrm>
          <a:custGeom>
            <a:avLst/>
            <a:gdLst/>
            <a:ahLst/>
            <a:cxnLst/>
            <a:rect l="l" t="t" r="r" b="b"/>
            <a:pathLst>
              <a:path w="4681855" h="405764">
                <a:moveTo>
                  <a:pt x="4681728" y="0"/>
                </a:moveTo>
                <a:lnTo>
                  <a:pt x="0" y="0"/>
                </a:lnTo>
                <a:lnTo>
                  <a:pt x="0" y="405384"/>
                </a:lnTo>
                <a:lnTo>
                  <a:pt x="4681728" y="405384"/>
                </a:lnTo>
                <a:lnTo>
                  <a:pt x="468172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9047" y="3054095"/>
            <a:ext cx="792480" cy="405765"/>
          </a:xfrm>
          <a:custGeom>
            <a:avLst/>
            <a:gdLst/>
            <a:ahLst/>
            <a:cxnLst/>
            <a:rect l="l" t="t" r="r" b="b"/>
            <a:pathLst>
              <a:path w="792479" h="405764">
                <a:moveTo>
                  <a:pt x="792479" y="0"/>
                </a:moveTo>
                <a:lnTo>
                  <a:pt x="0" y="0"/>
                </a:lnTo>
                <a:lnTo>
                  <a:pt x="0" y="405384"/>
                </a:lnTo>
                <a:lnTo>
                  <a:pt x="792479" y="405384"/>
                </a:lnTo>
                <a:lnTo>
                  <a:pt x="7924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1474012"/>
            <a:ext cx="11040745" cy="23736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14"/>
              </a:spcBef>
            </a:pP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symmetrically</a:t>
            </a:r>
            <a:r>
              <a:rPr sz="26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located</a:t>
            </a:r>
            <a:r>
              <a:rPr sz="26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extensor</a:t>
            </a:r>
            <a:r>
              <a:rPr sz="26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remission</a:t>
            </a:r>
            <a:r>
              <a:rPr sz="2600" b="1" spc="-5" dirty="0">
                <a:latin typeface="Calibri"/>
                <a:cs typeface="Calibri"/>
              </a:rPr>
              <a:t>;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watch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for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signs </a:t>
            </a:r>
            <a:r>
              <a:rPr sz="2600" b="1" spc="-15" dirty="0">
                <a:latin typeface="Calibri"/>
                <a:cs typeface="Calibri"/>
              </a:rPr>
              <a:t>surfaces</a:t>
            </a:r>
            <a:r>
              <a:rPr sz="2600" b="1" spc="10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of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elbows, </a:t>
            </a:r>
            <a:r>
              <a:rPr sz="2600" b="1" spc="-5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knees,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sacrum,</a:t>
            </a:r>
            <a:r>
              <a:rPr sz="2600" b="1" spc="4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buttocks,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and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shoulders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with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intense</a:t>
            </a:r>
            <a:r>
              <a:rPr sz="26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pruritus</a:t>
            </a:r>
            <a:r>
              <a:rPr sz="26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burning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sensation</a:t>
            </a:r>
            <a:endParaRPr sz="26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1465"/>
              </a:spcBef>
              <a:buSzPct val="84615"/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z="2600" b="1" spc="-10" dirty="0">
                <a:latin typeface="Calibri"/>
                <a:cs typeface="Calibri"/>
              </a:rPr>
              <a:t>Erythema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multiforme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sore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surrounded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pale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rings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called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"target",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00" spc="-5" dirty="0">
                <a:latin typeface="Calibri"/>
                <a:cs typeface="Calibri"/>
              </a:rPr>
              <a:t>"iris",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"bulls-eye"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have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vesicles</a:t>
            </a:r>
            <a:r>
              <a:rPr sz="2200" spc="-6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blisters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000626"/>
            <a:ext cx="275907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" dirty="0">
                <a:latin typeface="Calibri"/>
                <a:cs typeface="Calibri"/>
              </a:rPr>
              <a:t>pitted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keratolysis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6455" y="4023359"/>
            <a:ext cx="5316220" cy="4057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10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whitish</a:t>
            </a:r>
            <a:r>
              <a:rPr sz="2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clusters</a:t>
            </a:r>
            <a:r>
              <a:rPr sz="2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punched-out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pits.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898552"/>
            <a:ext cx="10467340" cy="1434465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1300" algn="l"/>
              </a:tabLst>
            </a:pPr>
            <a:r>
              <a:rPr sz="3300" b="1" dirty="0">
                <a:latin typeface="Calibri"/>
                <a:cs typeface="Calibri"/>
              </a:rPr>
              <a:t>Describe</a:t>
            </a:r>
            <a:r>
              <a:rPr sz="3300" b="1" spc="-45" dirty="0">
                <a:latin typeface="Calibri"/>
                <a:cs typeface="Calibri"/>
              </a:rPr>
              <a:t> </a:t>
            </a:r>
            <a:r>
              <a:rPr sz="3300" b="1" spc="5" dirty="0">
                <a:latin typeface="Calibri"/>
                <a:cs typeface="Calibri"/>
              </a:rPr>
              <a:t>the</a:t>
            </a:r>
            <a:r>
              <a:rPr sz="3300" b="1" spc="-20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1ry</a:t>
            </a:r>
            <a:r>
              <a:rPr sz="3300" b="1" spc="-1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lesion</a:t>
            </a:r>
            <a:r>
              <a:rPr sz="3300" b="1" spc="-1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of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syphilis?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3300" spc="-5" dirty="0">
                <a:latin typeface="Calibri"/>
                <a:cs typeface="Calibri"/>
              </a:rPr>
              <a:t>-Chancre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,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&lt;2cm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,</a:t>
            </a:r>
            <a:r>
              <a:rPr sz="3300" spc="5" dirty="0">
                <a:latin typeface="Calibri"/>
                <a:cs typeface="Calibri"/>
              </a:rPr>
              <a:t> painless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,solitary,indurated,clean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base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ulcer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158" y="244805"/>
            <a:ext cx="7033259" cy="40576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800" spc="-25" dirty="0">
                <a:latin typeface="Calibri"/>
                <a:cs typeface="Calibri"/>
              </a:rPr>
              <a:t>Pattern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androgenetic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female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340"/>
              </a:lnSpc>
              <a:spcBef>
                <a:spcPts val="300"/>
              </a:spcBef>
            </a:pP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thinning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over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scalp</a:t>
            </a:r>
            <a:r>
              <a:rPr sz="260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usually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preservation </a:t>
            </a:r>
            <a:r>
              <a:rPr sz="2600" spc="-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frontal</a:t>
            </a:r>
            <a:r>
              <a:rPr sz="2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margin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L="12700" marR="351790">
              <a:lnSpc>
                <a:spcPct val="105100"/>
              </a:lnSpc>
              <a:spcBef>
                <a:spcPts val="21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Drug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approved</a:t>
            </a:r>
            <a:r>
              <a:rPr sz="2800" spc="-15" dirty="0">
                <a:latin typeface="Calibri"/>
                <a:cs typeface="Calibri"/>
              </a:rPr>
              <a:t> 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FDA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alopecia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drug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hirsutism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241300" algn="l"/>
                <a:tab pos="3557270" algn="l"/>
              </a:tabLst>
            </a:pPr>
            <a:r>
              <a:rPr sz="3000" dirty="0">
                <a:latin typeface="Calibri"/>
                <a:cs typeface="Calibri"/>
              </a:rPr>
              <a:t>Rx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Male</a:t>
            </a:r>
            <a:r>
              <a:rPr sz="3000" spc="-5" dirty="0">
                <a:latin typeface="Calibri"/>
                <a:cs typeface="Calibri"/>
              </a:rPr>
              <a:t> alopecia	</a:t>
            </a:r>
            <a:r>
              <a:rPr sz="3000" dirty="0">
                <a:latin typeface="Calibri"/>
                <a:cs typeface="Calibri"/>
              </a:rPr>
              <a:t>: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Minoxidil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drug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hirsutism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eflornithine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6511" y="2414016"/>
            <a:ext cx="3883152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814820" cy="32912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946525" algn="l"/>
              </a:tabLst>
            </a:pPr>
            <a:r>
              <a:rPr sz="2500" spc="-10" dirty="0">
                <a:latin typeface="Arial"/>
                <a:cs typeface="Arial"/>
              </a:rPr>
              <a:t>-Mention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2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Systemic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drugs	</a:t>
            </a:r>
            <a:r>
              <a:rPr sz="2500" spc="-5" dirty="0">
                <a:latin typeface="Arial"/>
                <a:cs typeface="Arial"/>
              </a:rPr>
              <a:t>is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used in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psoriasis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  <a:tab pos="3388995" algn="l"/>
              </a:tabLst>
            </a:pP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Phototherapy</a:t>
            </a:r>
            <a:r>
              <a:rPr sz="25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35" dirty="0">
                <a:solidFill>
                  <a:srgbClr val="FF0000"/>
                </a:solidFill>
                <a:latin typeface="Calibri"/>
                <a:cs typeface="Calibri"/>
              </a:rPr>
              <a:t>(PUVA	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NB-UVB).</a:t>
            </a:r>
            <a:endParaRPr sz="25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25" dirty="0">
                <a:solidFill>
                  <a:srgbClr val="FF0000"/>
                </a:solidFill>
                <a:latin typeface="Calibri"/>
                <a:cs typeface="Calibri"/>
              </a:rPr>
              <a:t>Methotrexate</a:t>
            </a:r>
            <a:r>
              <a:rPr sz="25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5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low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weekly</a:t>
            </a:r>
            <a:r>
              <a:rPr sz="25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dose).</a:t>
            </a:r>
            <a:endParaRPr sz="25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Retinoids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Vit.</a:t>
            </a:r>
            <a:r>
              <a:rPr sz="25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derivatives</a:t>
            </a:r>
            <a:r>
              <a:rPr sz="25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Acitritin).</a:t>
            </a:r>
            <a:endParaRPr sz="25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Cyclosporine.</a:t>
            </a:r>
            <a:endParaRPr sz="25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Apremilast.</a:t>
            </a:r>
            <a:endParaRPr sz="25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Biological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 treatment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321" y="4187139"/>
            <a:ext cx="40462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95"/>
              </a:spcBef>
            </a:pPr>
            <a:r>
              <a:rPr sz="3200" spc="-85" dirty="0">
                <a:latin typeface="Calibri"/>
                <a:cs typeface="Calibri"/>
              </a:rPr>
              <a:t>-Tow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drug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induced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acne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Corticosteroids</a:t>
            </a:r>
            <a:endParaRPr sz="3200">
              <a:latin typeface="Calibri"/>
              <a:cs typeface="Calibri"/>
            </a:endParaRPr>
          </a:p>
          <a:p>
            <a:pPr marL="12700" marR="274129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Lithium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Vit.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B12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0632"/>
            <a:ext cx="11247120" cy="66090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46405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47040" algn="l"/>
              </a:tabLst>
            </a:pPr>
            <a:r>
              <a:rPr sz="4000" spc="-130" dirty="0">
                <a:latin typeface="Calibri"/>
                <a:cs typeface="Calibri"/>
              </a:rPr>
              <a:t>Tow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Skin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manifestation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of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bahjets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disease</a:t>
            </a:r>
            <a:endParaRPr sz="4000">
              <a:latin typeface="Calibri"/>
              <a:cs typeface="Calibri"/>
            </a:endParaRPr>
          </a:p>
          <a:p>
            <a:pPr marL="217804">
              <a:lnSpc>
                <a:spcPct val="100000"/>
              </a:lnSpc>
              <a:spcBef>
                <a:spcPts val="530"/>
              </a:spcBef>
            </a:pP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-Painful</a:t>
            </a:r>
            <a:r>
              <a:rPr sz="4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oral</a:t>
            </a:r>
            <a:r>
              <a:rPr sz="4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ulcer</a:t>
            </a:r>
            <a:r>
              <a:rPr sz="4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yellowish</a:t>
            </a:r>
            <a:r>
              <a:rPr sz="4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endParaRPr sz="4000">
              <a:latin typeface="Calibri"/>
              <a:cs typeface="Calibri"/>
            </a:endParaRPr>
          </a:p>
          <a:p>
            <a:pPr marL="333375">
              <a:lnSpc>
                <a:spcPct val="100000"/>
              </a:lnSpc>
              <a:spcBef>
                <a:spcPts val="509"/>
              </a:spcBef>
            </a:pP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-Painful</a:t>
            </a:r>
            <a:r>
              <a:rPr sz="4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genital</a:t>
            </a:r>
            <a:r>
              <a:rPr sz="4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ulcer</a:t>
            </a:r>
            <a:r>
              <a:rPr sz="4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yellowish</a:t>
            </a:r>
            <a:r>
              <a:rPr sz="4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base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-Describe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lichen </a:t>
            </a:r>
            <a:r>
              <a:rPr sz="3600" dirty="0">
                <a:latin typeface="Calibri"/>
                <a:cs typeface="Calibri"/>
              </a:rPr>
              <a:t>planus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site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morphology)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12700" marR="988060">
              <a:lnSpc>
                <a:spcPct val="100000"/>
              </a:lnSpc>
              <a:spcBef>
                <a:spcPts val="5"/>
              </a:spcBef>
            </a:pPr>
            <a:r>
              <a:rPr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small </a:t>
            </a: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polygonal</a:t>
            </a:r>
            <a:r>
              <a:rPr sz="36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flat-topped</a:t>
            </a:r>
            <a:r>
              <a:rPr sz="36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violaceous</a:t>
            </a:r>
            <a:r>
              <a:rPr sz="36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papules</a:t>
            </a:r>
            <a:r>
              <a:rPr sz="36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,</a:t>
            </a:r>
            <a:r>
              <a:rPr sz="3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shiny </a:t>
            </a:r>
            <a:r>
              <a:rPr sz="3600" b="1" spc="-7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surface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5760"/>
              </a:lnSpc>
              <a:spcBef>
                <a:spcPts val="35"/>
              </a:spcBef>
            </a:pPr>
            <a:r>
              <a:rPr sz="3600" dirty="0">
                <a:latin typeface="Calibri"/>
                <a:cs typeface="Calibri"/>
              </a:rPr>
              <a:t>-</a:t>
            </a:r>
            <a:r>
              <a:rPr sz="36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6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Site</a:t>
            </a:r>
            <a:r>
              <a:rPr sz="36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mucus</a:t>
            </a:r>
            <a:r>
              <a:rPr sz="48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membrane(most</a:t>
            </a:r>
            <a:r>
              <a:rPr sz="48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common),</a:t>
            </a:r>
            <a:r>
              <a:rPr sz="4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hair, </a:t>
            </a:r>
            <a:r>
              <a:rPr sz="4800" b="1" spc="-10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nail.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264" y="701420"/>
            <a:ext cx="7172325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Causative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agent 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each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Syphilis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Treponema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pallidum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spirochete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Molluscum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contagiosum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: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pox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virus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Scabies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Sarcoptes</a:t>
            </a:r>
            <a:r>
              <a:rPr sz="3200" b="1" i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scabiei</a:t>
            </a:r>
            <a:r>
              <a:rPr sz="3200" b="1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var.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hominis</a:t>
            </a:r>
            <a:endParaRPr sz="32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sz="3200" spc="-10" dirty="0">
                <a:latin typeface="Calibri"/>
                <a:cs typeface="Calibri"/>
              </a:rPr>
              <a:t>Head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Pediculus</a:t>
            </a:r>
            <a:r>
              <a:rPr sz="3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humanus</a:t>
            </a:r>
            <a:r>
              <a:rPr sz="32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Calibri"/>
                <a:cs typeface="Calibri"/>
              </a:rPr>
              <a:t>var.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capitis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0" dirty="0">
                <a:latin typeface="Calibri"/>
                <a:cs typeface="Calibri"/>
              </a:rPr>
              <a:t>Bacterial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folliculitis: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staph.aureus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5" dirty="0">
                <a:latin typeface="Calibri"/>
                <a:cs typeface="Calibri"/>
              </a:rPr>
              <a:t>Chronic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paronychia:</a:t>
            </a:r>
            <a:r>
              <a:rPr sz="3200" spc="-15" dirty="0">
                <a:latin typeface="Calibri"/>
                <a:cs typeface="Calibri"/>
              </a:rPr>
              <a:t>candidia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albicans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3DF3-AFBB-2741-3F37-3967B6FF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582" y="1606731"/>
            <a:ext cx="10233472" cy="3447098"/>
          </a:xfrm>
        </p:spPr>
        <p:txBody>
          <a:bodyPr/>
          <a:lstStyle/>
          <a:p>
            <a:r>
              <a:rPr lang="en-GB" dirty="0"/>
              <a:t>*</a:t>
            </a:r>
            <a:r>
              <a:rPr lang="en-GB" dirty="0" err="1"/>
              <a:t>Urticaria</a:t>
            </a:r>
            <a:r>
              <a:rPr lang="en-GB" dirty="0"/>
              <a:t> :</a:t>
            </a:r>
            <a:r>
              <a:rPr lang="en-GB" dirty="0">
                <a:solidFill>
                  <a:srgbClr val="00B050"/>
                </a:solidFill>
              </a:rPr>
              <a:t> 2 </a:t>
            </a:r>
            <a:r>
              <a:rPr lang="en-GB" dirty="0" err="1">
                <a:solidFill>
                  <a:srgbClr val="00B050"/>
                </a:solidFill>
              </a:rPr>
              <a:t>nd</a:t>
            </a:r>
            <a:r>
              <a:rPr lang="en-GB" dirty="0">
                <a:solidFill>
                  <a:srgbClr val="00B050"/>
                </a:solidFill>
              </a:rPr>
              <a:t> generation anti-histamine</a:t>
            </a:r>
          </a:p>
          <a:p>
            <a:br>
              <a:rPr lang="en-GB" dirty="0"/>
            </a:br>
            <a:r>
              <a:rPr lang="en-GB" dirty="0"/>
              <a:t>*Freckles : </a:t>
            </a:r>
            <a:r>
              <a:rPr lang="en-GB" dirty="0">
                <a:solidFill>
                  <a:srgbClr val="00B050"/>
                </a:solidFill>
              </a:rPr>
              <a:t>sun protection</a:t>
            </a:r>
          </a:p>
          <a:p>
            <a:br>
              <a:rPr lang="en-GB" dirty="0"/>
            </a:br>
            <a:r>
              <a:rPr lang="en-GB" dirty="0"/>
              <a:t>*Alopecia </a:t>
            </a:r>
            <a:r>
              <a:rPr lang="en-GB" dirty="0" err="1"/>
              <a:t>Areata</a:t>
            </a:r>
            <a:r>
              <a:rPr lang="en-GB" dirty="0"/>
              <a:t> in adult: </a:t>
            </a:r>
            <a:r>
              <a:rPr lang="en-GB" dirty="0" err="1">
                <a:solidFill>
                  <a:srgbClr val="00B050"/>
                </a:solidFill>
              </a:rPr>
              <a:t>Intralesional</a:t>
            </a:r>
            <a:r>
              <a:rPr lang="en-GB" dirty="0">
                <a:solidFill>
                  <a:srgbClr val="00B050"/>
                </a:solidFill>
              </a:rPr>
              <a:t> topical steroid</a:t>
            </a:r>
          </a:p>
          <a:p>
            <a:br>
              <a:rPr lang="en-GB" dirty="0"/>
            </a:br>
            <a:r>
              <a:rPr lang="en-GB" dirty="0"/>
              <a:t>*adult with scabies : </a:t>
            </a:r>
            <a:r>
              <a:rPr lang="en-GB" dirty="0">
                <a:solidFill>
                  <a:srgbClr val="00B050"/>
                </a:solidFill>
              </a:rPr>
              <a:t>25% benzyl benzoate lotion 3 applications between each of them 12 hours and repeat after 1 week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24821E-8D02-C1F5-20C3-5FFE9A171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813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Q3: first line treatment of :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670407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3928" y="716280"/>
            <a:ext cx="4977383" cy="49438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355168"/>
            <a:ext cx="58153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95"/>
              </a:spcBef>
            </a:pPr>
            <a:r>
              <a:rPr sz="3200" b="0" spc="-5" dirty="0">
                <a:latin typeface="Arial"/>
                <a:cs typeface="Arial"/>
              </a:rPr>
              <a:t>-</a:t>
            </a:r>
            <a:r>
              <a:rPr sz="3200" b="0" spc="-5" dirty="0">
                <a:latin typeface="Calibri"/>
                <a:cs typeface="Calibri"/>
              </a:rPr>
              <a:t>Define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ناحتملال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رتم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8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يتنس</a:t>
            </a:r>
            <a:r>
              <a:rPr sz="3200" b="1" u="heavy" spc="-7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</a:t>
            </a:r>
            <a:r>
              <a:rPr sz="32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اودمتعا</a:t>
            </a:r>
            <a:endParaRPr sz="3200">
              <a:latin typeface="Arial"/>
              <a:cs typeface="Arial"/>
            </a:endParaRPr>
          </a:p>
          <a:p>
            <a:pPr marL="15240" marR="5080" indent="182880">
              <a:lnSpc>
                <a:spcPts val="3870"/>
              </a:lnSpc>
              <a:spcBef>
                <a:spcPts val="50"/>
              </a:spcBef>
            </a:pPr>
            <a:r>
              <a:rPr sz="3200" b="0" spc="-5" dirty="0">
                <a:latin typeface="Calibri"/>
                <a:cs typeface="Calibri"/>
              </a:rPr>
              <a:t>-</a:t>
            </a:r>
            <a:r>
              <a:rPr sz="3200" b="1" spc="-5" dirty="0">
                <a:latin typeface="Calibri"/>
                <a:cs typeface="Calibri"/>
              </a:rPr>
              <a:t>plaque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a</a:t>
            </a:r>
            <a:r>
              <a:rPr sz="3200" b="0" spc="-10" dirty="0">
                <a:latin typeface="Calibri"/>
                <a:cs typeface="Calibri"/>
              </a:rPr>
              <a:t> circumscribed,</a:t>
            </a:r>
            <a:r>
              <a:rPr sz="3200" b="0" spc="7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palpable </a:t>
            </a:r>
            <a:r>
              <a:rPr sz="3200" b="0" spc="-70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lesion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more</a:t>
            </a:r>
            <a:r>
              <a:rPr sz="3200" b="0" spc="3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than</a:t>
            </a:r>
            <a:r>
              <a:rPr sz="3200" b="0" spc="1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1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cm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in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diameter;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16354"/>
            <a:ext cx="6635750" cy="4255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latin typeface="Calibri"/>
                <a:cs typeface="Calibri"/>
              </a:rPr>
              <a:t>-Bullae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: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Large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fluid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containing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blisters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&gt;1cm</a:t>
            </a:r>
            <a:endParaRPr sz="32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b="1" spc="-10" dirty="0">
                <a:latin typeface="Calibri"/>
                <a:cs typeface="Calibri"/>
              </a:rPr>
              <a:t>vesicle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: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Small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fluid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containing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blisters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&lt;1cm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84150" marR="5080" indent="-3175">
              <a:lnSpc>
                <a:spcPts val="3579"/>
              </a:lnSpc>
              <a:spcBef>
                <a:spcPts val="5"/>
              </a:spcBef>
              <a:tabLst>
                <a:tab pos="2011680" algn="l"/>
              </a:tabLst>
            </a:pPr>
            <a:r>
              <a:rPr sz="3000" dirty="0">
                <a:latin typeface="Arial"/>
                <a:cs typeface="Arial"/>
              </a:rPr>
              <a:t>-</a:t>
            </a:r>
            <a:r>
              <a:rPr sz="3000" dirty="0">
                <a:latin typeface="Calibri"/>
                <a:cs typeface="Calibri"/>
              </a:rPr>
              <a:t>Describe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	</a:t>
            </a:r>
            <a:r>
              <a:rPr sz="3000" spc="-10" dirty="0">
                <a:latin typeface="Calibri"/>
                <a:cs typeface="Calibri"/>
              </a:rPr>
              <a:t>large,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tense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bullae</a:t>
            </a:r>
            <a:r>
              <a:rPr sz="3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(fluid-filled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blisters),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which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forming</a:t>
            </a:r>
            <a:endParaRPr sz="3000">
              <a:latin typeface="Calibri"/>
              <a:cs typeface="Calibri"/>
            </a:endParaRPr>
          </a:p>
          <a:p>
            <a:pPr marL="184150">
              <a:lnSpc>
                <a:spcPts val="3479"/>
              </a:lnSpc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crusted</a:t>
            </a:r>
            <a:r>
              <a:rPr sz="3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erosions.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941" y="2489657"/>
            <a:ext cx="372300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0" dirty="0"/>
              <a:t>Group</a:t>
            </a:r>
            <a:r>
              <a:rPr sz="6000" spc="-75" dirty="0"/>
              <a:t> </a:t>
            </a:r>
            <a:r>
              <a:rPr sz="6000" dirty="0"/>
              <a:t>A</a:t>
            </a:r>
            <a:r>
              <a:rPr sz="6000" spc="-5" dirty="0"/>
              <a:t> </a:t>
            </a:r>
            <a:r>
              <a:rPr sz="6000" spc="5" dirty="0"/>
              <a:t>3-4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993640" y="3500261"/>
            <a:ext cx="229743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182245" indent="-424180">
              <a:lnSpc>
                <a:spcPct val="125000"/>
              </a:lnSpc>
              <a:spcBef>
                <a:spcPts val="95"/>
              </a:spcBef>
            </a:pPr>
            <a:r>
              <a:rPr sz="2400" spc="-10" dirty="0">
                <a:latin typeface="Arial"/>
                <a:cs typeface="Arial"/>
              </a:rPr>
              <a:t>ت</a:t>
            </a:r>
            <a:r>
              <a:rPr sz="2400" spc="-120" dirty="0">
                <a:latin typeface="Arial"/>
                <a:cs typeface="Arial"/>
              </a:rPr>
              <a:t>ا</a:t>
            </a:r>
            <a:r>
              <a:rPr sz="2400" spc="-340" dirty="0">
                <a:latin typeface="Arial"/>
                <a:cs typeface="Arial"/>
              </a:rPr>
              <a:t>ك</a:t>
            </a:r>
            <a:r>
              <a:rPr sz="2400" spc="-565" dirty="0">
                <a:latin typeface="Arial"/>
                <a:cs typeface="Arial"/>
              </a:rPr>
              <a:t>رب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دو</a:t>
            </a:r>
            <a:r>
              <a:rPr sz="2400" spc="30" dirty="0">
                <a:latin typeface="Arial"/>
                <a:cs typeface="Arial"/>
              </a:rPr>
              <a:t>مح</a:t>
            </a:r>
            <a:r>
              <a:rPr sz="2400" spc="15" dirty="0">
                <a:latin typeface="Arial"/>
                <a:cs typeface="Arial"/>
              </a:rPr>
              <a:t>م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د</a:t>
            </a:r>
            <a:r>
              <a:rPr sz="2400" spc="10" dirty="0">
                <a:latin typeface="Arial"/>
                <a:cs typeface="Arial"/>
              </a:rPr>
              <a:t>ا</a:t>
            </a:r>
            <a:r>
              <a:rPr sz="2400" spc="-25" dirty="0">
                <a:latin typeface="Arial"/>
                <a:cs typeface="Arial"/>
              </a:rPr>
              <a:t>د</a:t>
            </a:r>
            <a:r>
              <a:rPr sz="2400" spc="-20" dirty="0">
                <a:latin typeface="Arial"/>
                <a:cs typeface="Arial"/>
              </a:rPr>
              <a:t>ع</a:t>
            </a:r>
            <a:r>
              <a:rPr sz="2400" dirty="0">
                <a:latin typeface="Arial"/>
                <a:cs typeface="Arial"/>
              </a:rPr>
              <a:t>ا  </a:t>
            </a:r>
            <a:r>
              <a:rPr sz="2400" spc="-140" dirty="0">
                <a:latin typeface="Arial"/>
                <a:cs typeface="Arial"/>
              </a:rPr>
              <a:t>ةريامع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دمحم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"/>
                <a:cs typeface="Arial"/>
              </a:rPr>
              <a:t>ز</a:t>
            </a:r>
            <a:r>
              <a:rPr sz="2400" spc="5" dirty="0">
                <a:latin typeface="Arial"/>
                <a:cs typeface="Arial"/>
              </a:rPr>
              <a:t>ا</a:t>
            </a:r>
            <a:r>
              <a:rPr sz="2400" spc="-455" dirty="0">
                <a:latin typeface="Arial"/>
                <a:cs typeface="Arial"/>
              </a:rPr>
              <a:t>و</a:t>
            </a:r>
            <a:r>
              <a:rPr sz="2400" spc="-835" dirty="0">
                <a:latin typeface="Arial"/>
                <a:cs typeface="Arial"/>
              </a:rPr>
              <a:t>ف</a:t>
            </a:r>
            <a:r>
              <a:rPr sz="2400" spc="-515" dirty="0">
                <a:latin typeface="Arial"/>
                <a:cs typeface="Arial"/>
              </a:rPr>
              <a:t>ل</a:t>
            </a:r>
            <a:r>
              <a:rPr sz="2400" spc="-210" dirty="0">
                <a:latin typeface="Arial"/>
                <a:cs typeface="Arial"/>
              </a:rPr>
              <a:t>ا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ى</a:t>
            </a:r>
            <a:r>
              <a:rPr sz="2400" spc="-1275" dirty="0">
                <a:latin typeface="Arial"/>
                <a:cs typeface="Arial"/>
              </a:rPr>
              <a:t>ف</a:t>
            </a:r>
            <a:r>
              <a:rPr sz="2400" spc="-160" dirty="0">
                <a:latin typeface="Arial"/>
                <a:cs typeface="Arial"/>
              </a:rPr>
              <a:t>طصم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45" dirty="0">
                <a:latin typeface="Arial"/>
                <a:cs typeface="Arial"/>
              </a:rPr>
              <a:t>ع</a:t>
            </a:r>
            <a:r>
              <a:rPr sz="2400" spc="-650" dirty="0">
                <a:latin typeface="Arial"/>
                <a:cs typeface="Arial"/>
              </a:rPr>
              <a:t>ي</a:t>
            </a:r>
            <a:r>
              <a:rPr sz="2400" spc="120" dirty="0">
                <a:latin typeface="Arial"/>
                <a:cs typeface="Arial"/>
              </a:rPr>
              <a:t>م</a:t>
            </a:r>
            <a:r>
              <a:rPr sz="2400" spc="-605" dirty="0">
                <a:latin typeface="Arial"/>
                <a:cs typeface="Arial"/>
              </a:rPr>
              <a:t>جت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36982"/>
            <a:ext cx="5953125" cy="44024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Describe</a:t>
            </a:r>
            <a:endParaRPr sz="2800">
              <a:latin typeface="Calibri"/>
              <a:cs typeface="Calibri"/>
            </a:endParaRPr>
          </a:p>
          <a:p>
            <a:pPr marL="697865" marR="65405" lvl="1" indent="-228600">
              <a:lnSpc>
                <a:spcPct val="9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Thin, </a:t>
            </a:r>
            <a:r>
              <a:rPr sz="2400" spc="-10" dirty="0">
                <a:latin typeface="Calibri"/>
                <a:cs typeface="Calibri"/>
              </a:rPr>
              <a:t>elongated, </a:t>
            </a:r>
            <a:r>
              <a:rPr sz="2400" dirty="0">
                <a:latin typeface="Calibri"/>
                <a:cs typeface="Calibri"/>
              </a:rPr>
              <a:t>firm, whitish </a:t>
            </a:r>
            <a:r>
              <a:rPr sz="2400" spc="-5" dirty="0">
                <a:latin typeface="Calibri"/>
                <a:cs typeface="Calibri"/>
              </a:rPr>
              <a:t>cylindrical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concretions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ensheath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easily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dislodge.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Ddx: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" dirty="0">
                <a:latin typeface="Calibri"/>
                <a:cs typeface="Calibri"/>
              </a:rPr>
              <a:t>Nits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Hair </a:t>
            </a:r>
            <a:r>
              <a:rPr sz="2400" spc="-15" dirty="0">
                <a:latin typeface="Calibri"/>
                <a:cs typeface="Calibri"/>
              </a:rPr>
              <a:t>casts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differentiate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ddx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ts val="2735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5" dirty="0">
                <a:latin typeface="Calibri"/>
                <a:cs typeface="Calibri"/>
              </a:rPr>
              <a:t>Nit</a:t>
            </a:r>
            <a:r>
              <a:rPr sz="2400" spc="5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firmly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attached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endParaRPr sz="2400">
              <a:latin typeface="Calibri"/>
              <a:cs typeface="Calibri"/>
            </a:endParaRPr>
          </a:p>
          <a:p>
            <a:pPr marL="697865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glued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endParaRPr sz="2400">
              <a:latin typeface="Calibri"/>
              <a:cs typeface="Calibri"/>
            </a:endParaRPr>
          </a:p>
          <a:p>
            <a:pPr marL="697865" lvl="1" indent="-229235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Hair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cast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easily</a:t>
            </a:r>
            <a:r>
              <a:rPr sz="2400" spc="-5" dirty="0">
                <a:latin typeface="Calibri"/>
                <a:cs typeface="Calibri"/>
              </a:rPr>
              <a:t> dislodge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slide</a:t>
            </a:r>
            <a:endParaRPr sz="2400">
              <a:latin typeface="Calibri"/>
              <a:cs typeface="Calibri"/>
            </a:endParaRPr>
          </a:p>
          <a:p>
            <a:pPr marL="697865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hair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shaft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66584" y="1144451"/>
            <a:ext cx="4624070" cy="3575050"/>
            <a:chOff x="7066584" y="1144451"/>
            <a:chExt cx="4624070" cy="357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6584" y="1144451"/>
              <a:ext cx="4623459" cy="35745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6807" y="1304544"/>
              <a:ext cx="4126992" cy="3078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16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20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74521"/>
            <a:ext cx="6340475" cy="3779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6055">
              <a:lnSpc>
                <a:spcPts val="3180"/>
              </a:lnSpc>
              <a:spcBef>
                <a:spcPts val="110"/>
              </a:spcBef>
            </a:pPr>
            <a:r>
              <a:rPr sz="2800" spc="80" dirty="0">
                <a:latin typeface="Arial"/>
                <a:cs typeface="Arial"/>
              </a:rPr>
              <a:t>شم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325" dirty="0">
                <a:latin typeface="Arial"/>
                <a:cs typeface="Arial"/>
              </a:rPr>
              <a:t>ناحتملااب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pedis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65" dirty="0">
                <a:latin typeface="Arial"/>
                <a:cs typeface="Arial"/>
              </a:rPr>
              <a:t>اهوربتعا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95" dirty="0">
                <a:latin typeface="Arial"/>
                <a:cs typeface="Arial"/>
              </a:rPr>
              <a:t>انلتكح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345" dirty="0">
                <a:latin typeface="Arial"/>
                <a:cs typeface="Arial"/>
              </a:rPr>
              <a:t>ةروتكدلا</a:t>
            </a:r>
            <a:endParaRPr sz="2800">
              <a:latin typeface="Arial"/>
              <a:cs typeface="Arial"/>
            </a:endParaRPr>
          </a:p>
          <a:p>
            <a:pPr marL="2244090">
              <a:lnSpc>
                <a:spcPts val="3180"/>
              </a:lnSpc>
            </a:pPr>
            <a:r>
              <a:rPr sz="2800" spc="-10" dirty="0">
                <a:latin typeface="Calibri"/>
                <a:cs typeface="Calibri"/>
              </a:rPr>
              <a:t>pseudomonas</a:t>
            </a:r>
            <a:endParaRPr sz="2800">
              <a:latin typeface="Calibri"/>
              <a:cs typeface="Calibri"/>
            </a:endParaRPr>
          </a:p>
          <a:p>
            <a:pPr marL="241300" marR="264160" indent="-228600">
              <a:lnSpc>
                <a:spcPts val="2860"/>
              </a:lnSpc>
              <a:spcBef>
                <a:spcPts val="11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</a:t>
            </a:r>
            <a:r>
              <a:rPr sz="2800" spc="5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Pruritic, whitish, </a:t>
            </a:r>
            <a:r>
              <a:rPr sz="2600" spc="-10" dirty="0">
                <a:latin typeface="Calibri"/>
                <a:cs typeface="Calibri"/>
              </a:rPr>
              <a:t>scaling </a:t>
            </a:r>
            <a:r>
              <a:rPr sz="2600" spc="-15" dirty="0">
                <a:latin typeface="Calibri"/>
                <a:cs typeface="Calibri"/>
              </a:rPr>
              <a:t>erosions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between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toes.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Causative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agent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Dermatophytosis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topical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treatment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697865" marR="823594" lvl="1" indent="-228600">
              <a:lnSpc>
                <a:spcPct val="901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Any </a:t>
            </a:r>
            <a:r>
              <a:rPr sz="2400" dirty="0">
                <a:latin typeface="Calibri"/>
                <a:cs typeface="Calibri"/>
              </a:rPr>
              <a:t>one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following: </a:t>
            </a:r>
            <a:r>
              <a:rPr sz="2400" spc="-10" dirty="0">
                <a:latin typeface="Calibri"/>
                <a:cs typeface="Calibri"/>
              </a:rPr>
              <a:t>Miconazole, </a:t>
            </a:r>
            <a:r>
              <a:rPr sz="2400" spc="-5" dirty="0">
                <a:latin typeface="Calibri"/>
                <a:cs typeface="Calibri"/>
              </a:rPr>
              <a:t> Clotrimazole,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Econazole,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Ketoconazole,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Whitfield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ointment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51842" y="1144500"/>
            <a:ext cx="4276725" cy="3769995"/>
            <a:chOff x="7451842" y="1144500"/>
            <a:chExt cx="4276725" cy="3769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1842" y="1144500"/>
              <a:ext cx="4276098" cy="37695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9" y="1304543"/>
              <a:ext cx="3779520" cy="3273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8760"/>
            <a:ext cx="6309360" cy="39903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</a:t>
            </a:r>
            <a:r>
              <a:rPr sz="2800" spc="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5" dirty="0">
                <a:latin typeface="Calibri"/>
                <a:cs typeface="Calibri"/>
              </a:rPr>
              <a:t>Tender</a:t>
            </a:r>
            <a:r>
              <a:rPr sz="2400" spc="-10" dirty="0">
                <a:latin typeface="Calibri"/>
                <a:cs typeface="Calibri"/>
              </a:rPr>
              <a:t> red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spot,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surface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pustule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this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lesion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Folliculitis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causative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agent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S.aureus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1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line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Any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earlier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mentioned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managements</a:t>
            </a:r>
            <a:endParaRPr sz="24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Ex.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Warm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compresses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relieve itch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66028" y="1144239"/>
            <a:ext cx="4224020" cy="3063240"/>
            <a:chOff x="7466028" y="1144239"/>
            <a:chExt cx="4224020" cy="3063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6028" y="1144239"/>
              <a:ext cx="4223860" cy="3063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6095" y="1304543"/>
              <a:ext cx="3727704" cy="2566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36982"/>
            <a:ext cx="6416040" cy="3021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Describe:</a:t>
            </a:r>
            <a:endParaRPr sz="2800">
              <a:latin typeface="Calibri"/>
              <a:cs typeface="Calibri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Hyperpigmented </a:t>
            </a:r>
            <a:r>
              <a:rPr sz="2400" dirty="0">
                <a:latin typeface="Calibri"/>
                <a:cs typeface="Calibri"/>
              </a:rPr>
              <a:t>macules </a:t>
            </a:r>
            <a:r>
              <a:rPr sz="2400" spc="-10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checks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ddx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Freckles,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Melasma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best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treatment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Sunblock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30507" y="1071058"/>
            <a:ext cx="4059554" cy="3136265"/>
            <a:chOff x="7630507" y="1071058"/>
            <a:chExt cx="4059554" cy="31362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0507" y="1071058"/>
              <a:ext cx="4059495" cy="31362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0687" y="1231392"/>
              <a:ext cx="3563111" cy="2639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9076"/>
            <a:ext cx="7398384" cy="4130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oral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steroids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urticaria</a:t>
            </a:r>
            <a:r>
              <a:rPr sz="2800" spc="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27100" lvl="1" indent="-458470">
              <a:lnSpc>
                <a:spcPts val="281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Severe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acute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84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Vasculitic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9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4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types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 </a:t>
            </a:r>
            <a:r>
              <a:rPr sz="2800" b="1" spc="5" dirty="0">
                <a:latin typeface="Calibri"/>
                <a:cs typeface="Calibri"/>
              </a:rPr>
              <a:t>inducible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(physical)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urticaria</a:t>
            </a:r>
            <a:r>
              <a:rPr sz="2800" spc="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27100" lvl="1" indent="-458470">
              <a:lnSpc>
                <a:spcPts val="281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Symptomatic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dermographism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Cold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Cholinergic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Contact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79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Delayed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pressure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urticaria.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79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Solar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urticaria.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ts val="284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Aquagenic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urticaria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16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20" dirty="0"/>
              <a:t> </a:t>
            </a:r>
            <a:r>
              <a:rPr spc="-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9076"/>
            <a:ext cx="6758940" cy="4130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Characteristic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lesion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chronic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eczema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ts val="285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Lichenification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32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 skin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manifestation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ADIS</a:t>
            </a:r>
            <a:endParaRPr sz="2800">
              <a:latin typeface="Calibri"/>
              <a:cs typeface="Calibri"/>
            </a:endParaRPr>
          </a:p>
          <a:p>
            <a:pPr marL="927100" indent="-458470">
              <a:lnSpc>
                <a:spcPts val="280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Oral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candidiasis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extending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oesophagus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25" dirty="0">
                <a:latin typeface="Calibri"/>
                <a:cs typeface="Calibri"/>
              </a:rPr>
              <a:t>Kaposi’s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sarcoma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Hairy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leukoplakia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Eosinophilic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folliculitis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AIDS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81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Proximal</a:t>
            </a:r>
            <a:r>
              <a:rPr sz="2400" spc="-20" dirty="0">
                <a:latin typeface="Calibri"/>
                <a:cs typeface="Calibri"/>
              </a:rPr>
              <a:t> onychomycosis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79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Severe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seborrheic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dermatitis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79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Opportunistic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ts val="2845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Severe </a:t>
            </a:r>
            <a:r>
              <a:rPr sz="2400" spc="-5" dirty="0">
                <a:latin typeface="Calibri"/>
                <a:cs typeface="Calibri"/>
              </a:rPr>
              <a:t>bacterial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,viral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fungal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infections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8760"/>
            <a:ext cx="9364980" cy="33585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blood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tests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onset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acne</a:t>
            </a:r>
            <a:endParaRPr sz="2800">
              <a:latin typeface="Calibri"/>
              <a:cs typeface="Calibri"/>
            </a:endParaRPr>
          </a:p>
          <a:p>
            <a:pPr marL="927100" lvl="1" indent="-45847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Free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testosterone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DHEAS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17-hydroxyprogesterone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serum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cortisol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927100" lvl="1" indent="-45847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LH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/FSH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characteristic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presenting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symptom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lichen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planus</a:t>
            </a:r>
            <a:endParaRPr sz="2800">
              <a:latin typeface="Calibri"/>
              <a:cs typeface="Calibri"/>
            </a:endParaRPr>
          </a:p>
          <a:p>
            <a:pPr marL="697865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Pruritis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61808"/>
            <a:ext cx="9937115" cy="32918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Arial"/>
                <a:cs typeface="Arial"/>
              </a:rPr>
              <a:t>Histopathological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features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psoriasis</a:t>
            </a:r>
            <a:r>
              <a:rPr sz="2800" spc="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Parakeratosis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manifestation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dermatomyositis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Periungual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telangiectasia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erythema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Heliotrope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erythema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Gottron's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papules</a:t>
            </a:r>
            <a:endParaRPr sz="2400">
              <a:latin typeface="Calibri"/>
              <a:cs typeface="Calibri"/>
            </a:endParaRPr>
          </a:p>
          <a:p>
            <a:pPr marL="927100" marR="5080" indent="-457834">
              <a:lnSpc>
                <a:spcPts val="2590"/>
              </a:lnSpc>
              <a:spcBef>
                <a:spcPts val="52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Photo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Poikiloderma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(Triad </a:t>
            </a:r>
            <a:r>
              <a:rPr sz="2400" dirty="0">
                <a:latin typeface="Calibri"/>
                <a:cs typeface="Calibri"/>
              </a:rPr>
              <a:t>of: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Atrophy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Hyperpigmentation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Telangiectasia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+/-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Hypopigmentation)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8E03-7427-35AC-1506-53887EBAE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42" y="1850766"/>
            <a:ext cx="10909316" cy="4028410"/>
          </a:xfrm>
        </p:spPr>
        <p:txBody>
          <a:bodyPr/>
          <a:lstStyle/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20" dirty="0">
                <a:solidFill>
                  <a:srgbClr val="00B050"/>
                </a:solidFill>
                <a:latin typeface="Constantia"/>
                <a:cs typeface="Constantia"/>
              </a:rPr>
              <a:t>Phototherapy</a:t>
            </a:r>
            <a:r>
              <a:rPr lang="en-GB" sz="3200" spc="1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65" dirty="0">
                <a:solidFill>
                  <a:srgbClr val="00B050"/>
                </a:solidFill>
                <a:latin typeface="Constantia"/>
                <a:cs typeface="Constantia"/>
              </a:rPr>
              <a:t>(PUVA </a:t>
            </a: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and NB-UVB)</a:t>
            </a:r>
          </a:p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20" dirty="0">
                <a:solidFill>
                  <a:srgbClr val="00B050"/>
                </a:solidFill>
                <a:latin typeface="Constantia"/>
                <a:cs typeface="Constantia"/>
              </a:rPr>
              <a:t>Methotrexate</a:t>
            </a:r>
            <a:r>
              <a:rPr lang="en-GB" sz="3200" spc="-3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(</a:t>
            </a:r>
            <a:r>
              <a:rPr lang="en-GB" sz="320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30" dirty="0">
                <a:solidFill>
                  <a:srgbClr val="00B050"/>
                </a:solidFill>
                <a:latin typeface="Constantia"/>
                <a:cs typeface="Constantia"/>
              </a:rPr>
              <a:t>low</a:t>
            </a:r>
            <a:r>
              <a:rPr lang="en-GB" sz="3200" spc="-10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25" dirty="0">
                <a:solidFill>
                  <a:srgbClr val="00B050"/>
                </a:solidFill>
                <a:latin typeface="Constantia"/>
                <a:cs typeface="Constantia"/>
              </a:rPr>
              <a:t>weekly</a:t>
            </a:r>
            <a:r>
              <a:rPr lang="en-GB" sz="3200" spc="-13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0" dirty="0">
                <a:solidFill>
                  <a:srgbClr val="00B050"/>
                </a:solidFill>
                <a:latin typeface="Constantia"/>
                <a:cs typeface="Constantia"/>
              </a:rPr>
              <a:t>dose)</a:t>
            </a:r>
            <a:endParaRPr lang="en-GB" sz="3200" dirty="0">
              <a:solidFill>
                <a:srgbClr val="00B050"/>
              </a:solidFill>
              <a:latin typeface="Constantia"/>
              <a:cs typeface="Constantia"/>
            </a:endParaRPr>
          </a:p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15" dirty="0">
                <a:solidFill>
                  <a:srgbClr val="00B050"/>
                </a:solidFill>
                <a:latin typeface="Constantia"/>
                <a:cs typeface="Constantia"/>
              </a:rPr>
              <a:t>Retinoids</a:t>
            </a:r>
            <a:r>
              <a:rPr lang="en-GB" sz="3200" spc="-5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(</a:t>
            </a:r>
            <a:r>
              <a:rPr lang="en-GB" sz="3200" spc="-5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0" dirty="0" err="1">
                <a:solidFill>
                  <a:srgbClr val="00B050"/>
                </a:solidFill>
                <a:latin typeface="Constantia"/>
                <a:cs typeface="Constantia"/>
              </a:rPr>
              <a:t>Vit.A</a:t>
            </a:r>
            <a:r>
              <a:rPr lang="en-GB" sz="3200" spc="-9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20" dirty="0">
                <a:solidFill>
                  <a:srgbClr val="00B050"/>
                </a:solidFill>
                <a:latin typeface="Constantia"/>
                <a:cs typeface="Constantia"/>
              </a:rPr>
              <a:t>derivatives</a:t>
            </a:r>
            <a:r>
              <a:rPr lang="en-GB" sz="3200" spc="-3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:</a:t>
            </a:r>
            <a:r>
              <a:rPr lang="en-GB" sz="3200" spc="-4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0" dirty="0" err="1">
                <a:solidFill>
                  <a:srgbClr val="00B050"/>
                </a:solidFill>
                <a:latin typeface="Constantia"/>
                <a:cs typeface="Constantia"/>
              </a:rPr>
              <a:t>Acitritin</a:t>
            </a:r>
            <a:r>
              <a:rPr lang="en-GB" sz="3200" spc="-10" dirty="0">
                <a:solidFill>
                  <a:srgbClr val="00B050"/>
                </a:solidFill>
                <a:latin typeface="Constantia"/>
                <a:cs typeface="Constantia"/>
              </a:rPr>
              <a:t>) </a:t>
            </a:r>
          </a:p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64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5" dirty="0" err="1">
                <a:solidFill>
                  <a:srgbClr val="00B050"/>
                </a:solidFill>
                <a:latin typeface="Constantia"/>
                <a:cs typeface="Constantia"/>
              </a:rPr>
              <a:t>Cylosporin</a:t>
            </a:r>
            <a:endParaRPr lang="en-GB" sz="3200" dirty="0">
              <a:solidFill>
                <a:srgbClr val="00B050"/>
              </a:solidFill>
              <a:latin typeface="Constantia"/>
              <a:cs typeface="Constantia"/>
            </a:endParaRPr>
          </a:p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15" dirty="0">
                <a:solidFill>
                  <a:srgbClr val="00B050"/>
                </a:solidFill>
                <a:latin typeface="Constantia"/>
                <a:cs typeface="Constantia"/>
              </a:rPr>
              <a:t>Apremilist</a:t>
            </a:r>
            <a:endParaRPr lang="en-GB" sz="3200" dirty="0">
              <a:solidFill>
                <a:srgbClr val="00B050"/>
              </a:solidFill>
              <a:latin typeface="Constantia"/>
              <a:cs typeface="Constantia"/>
            </a:endParaRPr>
          </a:p>
          <a:p>
            <a:pPr marL="12700" marR="220345">
              <a:lnSpc>
                <a:spcPct val="1157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  <a:tab pos="3143885" algn="l"/>
              </a:tabLst>
            </a:pP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Biological </a:t>
            </a:r>
            <a:r>
              <a:rPr lang="en-GB" sz="3200" spc="-15" dirty="0">
                <a:solidFill>
                  <a:srgbClr val="00B050"/>
                </a:solidFill>
                <a:latin typeface="Constantia"/>
                <a:cs typeface="Constantia"/>
              </a:rPr>
              <a:t>treatment(</a:t>
            </a:r>
            <a:r>
              <a:rPr lang="en-GB" sz="3200" spc="-15" dirty="0" err="1">
                <a:solidFill>
                  <a:srgbClr val="00B050"/>
                </a:solidFill>
                <a:latin typeface="Constantia"/>
                <a:cs typeface="Constantia"/>
              </a:rPr>
              <a:t>Adalimumab</a:t>
            </a:r>
            <a:r>
              <a:rPr lang="en-GB" sz="3200" spc="-15" dirty="0">
                <a:solidFill>
                  <a:srgbClr val="00B050"/>
                </a:solidFill>
                <a:latin typeface="Constantia"/>
                <a:cs typeface="Constantia"/>
              </a:rPr>
              <a:t>, </a:t>
            </a:r>
            <a:r>
              <a:rPr lang="en-GB" sz="3200" spc="-20" dirty="0" err="1">
                <a:solidFill>
                  <a:srgbClr val="00B050"/>
                </a:solidFill>
                <a:latin typeface="Constantia"/>
                <a:cs typeface="Constantia"/>
              </a:rPr>
              <a:t>Etanercept</a:t>
            </a:r>
            <a:r>
              <a:rPr lang="en-GB" sz="3200" spc="-20" dirty="0">
                <a:solidFill>
                  <a:srgbClr val="00B050"/>
                </a:solidFill>
                <a:latin typeface="Constantia"/>
                <a:cs typeface="Constantia"/>
              </a:rPr>
              <a:t>, </a:t>
            </a:r>
            <a:r>
              <a:rPr lang="en-GB" sz="3200" spc="-64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5" dirty="0" err="1">
                <a:solidFill>
                  <a:srgbClr val="00B050"/>
                </a:solidFill>
                <a:latin typeface="Constantia"/>
                <a:cs typeface="Constantia"/>
              </a:rPr>
              <a:t>Secukinumab,Ustekinumab</a:t>
            </a:r>
            <a:r>
              <a:rPr lang="en-GB" sz="3200" spc="-110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onstantia"/>
                <a:cs typeface="Constantia"/>
              </a:rPr>
              <a:t>and</a:t>
            </a:r>
            <a:r>
              <a:rPr lang="en-GB" sz="3200" spc="-55" dirty="0">
                <a:solidFill>
                  <a:srgbClr val="00B050"/>
                </a:solidFill>
                <a:latin typeface="Constantia"/>
                <a:cs typeface="Constantia"/>
              </a:rPr>
              <a:t> </a:t>
            </a:r>
            <a:r>
              <a:rPr lang="en-GB" sz="3200" spc="-10" dirty="0">
                <a:solidFill>
                  <a:srgbClr val="00B050"/>
                </a:solidFill>
                <a:latin typeface="Constantia"/>
                <a:cs typeface="Constantia"/>
              </a:rPr>
              <a:t>others)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D5B7D2-B0B7-E20B-0BA3-96FDE8810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3" y="613106"/>
            <a:ext cx="869223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Q4: 2 systemic treatment of psoriasis :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541474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0129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15" dirty="0"/>
              <a:t> </a:t>
            </a: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36982"/>
            <a:ext cx="5982335" cy="29603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Diagnosis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photo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Collodion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baby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clinical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features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pityriasis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rosea?</a:t>
            </a:r>
            <a:endParaRPr sz="28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Herald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patch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Collarette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scale</a:t>
            </a:r>
            <a:endParaRPr sz="2400">
              <a:latin typeface="Calibri"/>
              <a:cs typeface="Calibri"/>
            </a:endParaRPr>
          </a:p>
          <a:p>
            <a:pPr marL="927100" indent="-458470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Christmas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tree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97996" y="1144252"/>
            <a:ext cx="3892550" cy="3858895"/>
            <a:chOff x="7797996" y="1144252"/>
            <a:chExt cx="3892550" cy="3858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7996" y="1144252"/>
              <a:ext cx="3892282" cy="3858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8327" y="1304544"/>
              <a:ext cx="3395472" cy="3361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2948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Station</a:t>
            </a:r>
            <a:r>
              <a:rPr spc="-20" dirty="0"/>
              <a:t> </a:t>
            </a:r>
            <a:r>
              <a:rPr spc="-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36982"/>
            <a:ext cx="5478780" cy="36893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cause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following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Syphilis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Treponema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pallidum</a:t>
            </a:r>
            <a:endParaRPr sz="2400">
              <a:latin typeface="Calibri"/>
              <a:cs typeface="Calibri"/>
            </a:endParaRPr>
          </a:p>
          <a:p>
            <a:pPr marL="697865" lvl="1" indent="-229235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spc="-5" dirty="0">
                <a:latin typeface="Calibri"/>
                <a:cs typeface="Calibri"/>
              </a:rPr>
              <a:t>Pityriasis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Versicolor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Malassezia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furfur</a:t>
            </a:r>
            <a:endParaRPr sz="2400">
              <a:latin typeface="Calibri"/>
              <a:cs typeface="Calibri"/>
            </a:endParaRPr>
          </a:p>
          <a:p>
            <a:pPr marL="697865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pityrosporum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orbiculare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2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clinical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variants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Black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dot</a:t>
            </a:r>
            <a:endParaRPr sz="24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Kerion</a:t>
            </a:r>
            <a:endParaRPr sz="24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Favus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7656" y="1196185"/>
            <a:ext cx="4422775" cy="3112135"/>
            <a:chOff x="7267656" y="1196185"/>
            <a:chExt cx="4422775" cy="3112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7656" y="1196185"/>
              <a:ext cx="4422612" cy="31115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1356360"/>
              <a:ext cx="3925824" cy="2615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6671" y="1142441"/>
            <a:ext cx="3983990" cy="17640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552450" marR="5080" indent="-539750">
              <a:lnSpc>
                <a:spcPts val="6480"/>
              </a:lnSpc>
              <a:spcBef>
                <a:spcPts val="915"/>
              </a:spcBef>
            </a:pPr>
            <a:r>
              <a:rPr sz="6000" dirty="0"/>
              <a:t>D</a:t>
            </a:r>
            <a:r>
              <a:rPr sz="6000" spc="10" dirty="0"/>
              <a:t>e</a:t>
            </a:r>
            <a:r>
              <a:rPr sz="6000" dirty="0"/>
              <a:t>rm</a:t>
            </a:r>
            <a:r>
              <a:rPr sz="6000" spc="-35" dirty="0"/>
              <a:t>a</a:t>
            </a:r>
            <a:r>
              <a:rPr sz="6000" spc="-55" dirty="0"/>
              <a:t>t</a:t>
            </a:r>
            <a:r>
              <a:rPr sz="6000" spc="-5" dirty="0"/>
              <a:t>olo</a:t>
            </a:r>
            <a:r>
              <a:rPr sz="6000" spc="-25" dirty="0"/>
              <a:t>g</a:t>
            </a:r>
            <a:r>
              <a:rPr sz="6000" dirty="0"/>
              <a:t>y  </a:t>
            </a:r>
            <a:r>
              <a:rPr sz="6000" spc="5" dirty="0"/>
              <a:t>3/8/2022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353814" y="3323285"/>
            <a:ext cx="3484879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0" spc="-25" dirty="0">
                <a:latin typeface="Calibri Light"/>
                <a:cs typeface="Calibri Light"/>
              </a:rPr>
              <a:t>Group</a:t>
            </a:r>
            <a:r>
              <a:rPr sz="4800" b="0" spc="-1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1</a:t>
            </a:r>
            <a:r>
              <a:rPr sz="4800" b="0" spc="-3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(A+B)</a:t>
            </a:r>
            <a:endParaRPr sz="4800">
              <a:latin typeface="Calibri Light"/>
              <a:cs typeface="Calibri Light"/>
            </a:endParaRPr>
          </a:p>
          <a:p>
            <a:pPr marL="2540" algn="ctr">
              <a:lnSpc>
                <a:spcPct val="100000"/>
              </a:lnSpc>
              <a:spcBef>
                <a:spcPts val="2610"/>
              </a:spcBef>
            </a:pPr>
            <a:r>
              <a:rPr sz="2200" spc="5" dirty="0">
                <a:latin typeface="Calibri"/>
                <a:cs typeface="Calibri"/>
              </a:rPr>
              <a:t>Done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95"/>
              </a:spcBef>
            </a:pPr>
            <a:r>
              <a:rPr sz="2200" spc="-5" dirty="0">
                <a:latin typeface="Calibri"/>
                <a:cs typeface="Calibri"/>
              </a:rPr>
              <a:t>Eslam</a:t>
            </a:r>
            <a:r>
              <a:rPr sz="2200" spc="-10" dirty="0">
                <a:latin typeface="Calibri"/>
                <a:cs typeface="Calibri"/>
              </a:rPr>
              <a:t> wasfi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Al-Tarawneh</a:t>
            </a:r>
            <a:endParaRPr sz="2200">
              <a:latin typeface="Calibri"/>
              <a:cs typeface="Calibri"/>
            </a:endParaRPr>
          </a:p>
          <a:p>
            <a:pPr marL="777240" marR="767715" indent="69850" algn="just">
              <a:lnSpc>
                <a:spcPct val="107800"/>
              </a:lnSpc>
              <a:spcBef>
                <a:spcPts val="10"/>
              </a:spcBef>
            </a:pPr>
            <a:r>
              <a:rPr sz="2200" dirty="0">
                <a:latin typeface="Calibri"/>
                <a:cs typeface="Calibri"/>
              </a:rPr>
              <a:t>Laith Al-Najada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Walid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Al-Azayzeh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Al-Freahat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898" y="1683035"/>
            <a:ext cx="5231765" cy="31438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see:</a:t>
            </a:r>
            <a:endParaRPr sz="28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740"/>
              </a:spcBef>
            </a:pPr>
            <a:r>
              <a:rPr sz="2400" dirty="0">
                <a:latin typeface="Calibri"/>
                <a:cs typeface="Calibri"/>
              </a:rPr>
              <a:t>ill-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Hypopigmented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face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Ddx: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Pytriasis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alba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5" dirty="0">
                <a:latin typeface="Calibri"/>
                <a:cs typeface="Calibri"/>
              </a:rPr>
              <a:t>Post-inflammatory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hypopigmentation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Tinea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versicolor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0831" y="2008632"/>
            <a:ext cx="1859279" cy="18470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0427" y="449656"/>
            <a:ext cx="833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5" dirty="0">
                <a:latin typeface="Calibri"/>
                <a:cs typeface="Calibri"/>
              </a:rPr>
              <a:t>Q</a:t>
            </a:r>
            <a:r>
              <a:rPr sz="5400" b="0" dirty="0">
                <a:latin typeface="Calibri"/>
                <a:cs typeface="Calibri"/>
              </a:rPr>
              <a:t>1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297637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898" y="1747784"/>
            <a:ext cx="4860925" cy="41211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lesion:</a:t>
            </a:r>
            <a:endParaRPr sz="2800">
              <a:latin typeface="Calibri"/>
              <a:cs typeface="Calibri"/>
            </a:endParaRPr>
          </a:p>
          <a:p>
            <a:pPr marL="241300" marR="36195" indent="-229235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Pustule 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nail </a:t>
            </a:r>
            <a:r>
              <a:rPr sz="2800" spc="-10" dirty="0">
                <a:latin typeface="Calibri"/>
                <a:cs typeface="Calibri"/>
              </a:rPr>
              <a:t>fold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surrounded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erythema </a:t>
            </a:r>
            <a:r>
              <a:rPr sz="2800" spc="-10" dirty="0">
                <a:latin typeface="Calibri"/>
                <a:cs typeface="Calibri"/>
              </a:rPr>
              <a:t>(acute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paronychia)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713105" indent="-229235">
              <a:lnSpc>
                <a:spcPts val="3020"/>
              </a:lnSpc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most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common </a:t>
            </a:r>
            <a:r>
              <a:rPr sz="2800" b="1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organism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tx?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Staph.aureus, </a:t>
            </a:r>
            <a:r>
              <a:rPr sz="2800" dirty="0">
                <a:latin typeface="Calibri"/>
                <a:cs typeface="Calibri"/>
              </a:rPr>
              <a:t>incision 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drainage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antibiotics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047" y="0"/>
            <a:ext cx="3371088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898" y="1930095"/>
            <a:ext cx="4803140" cy="323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lesion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92075">
              <a:lnSpc>
                <a:spcPct val="100000"/>
              </a:lnSpc>
              <a:spcBef>
                <a:spcPts val="25"/>
              </a:spcBef>
            </a:pPr>
            <a:r>
              <a:rPr sz="1800" spc="-10" dirty="0">
                <a:latin typeface="Calibri"/>
                <a:cs typeface="Calibri"/>
              </a:rPr>
              <a:t>Slightly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elevated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grayish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tortuous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skin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papule.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line</a:t>
            </a:r>
            <a:r>
              <a:rPr sz="1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treatment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25%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benzyl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benzoate </a:t>
            </a:r>
            <a:r>
              <a:rPr sz="1800" b="1" spc="-10" dirty="0">
                <a:latin typeface="Calibri"/>
                <a:cs typeface="Calibri"/>
              </a:rPr>
              <a:t>lotion,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applied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daily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every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hours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</a:t>
            </a:r>
            <a:r>
              <a:rPr sz="1800" b="1" dirty="0">
                <a:latin typeface="Calibri"/>
                <a:cs typeface="Calibri"/>
              </a:rPr>
              <a:t> 3</a:t>
            </a:r>
            <a:r>
              <a:rPr sz="1800" b="1" spc="-10" dirty="0">
                <a:latin typeface="Calibri"/>
                <a:cs typeface="Calibri"/>
              </a:rPr>
              <a:t> days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causative organism?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b="1" i="1" spc="-10" dirty="0">
                <a:latin typeface="Calibri"/>
                <a:cs typeface="Calibri"/>
              </a:rPr>
              <a:t>Sarcoptes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scabiei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var.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hominis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152" y="1834895"/>
            <a:ext cx="1965959" cy="17404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4567" y="467309"/>
            <a:ext cx="833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5" dirty="0">
                <a:latin typeface="Calibri"/>
                <a:cs typeface="Calibri"/>
              </a:rPr>
              <a:t>Q</a:t>
            </a:r>
            <a:r>
              <a:rPr sz="5400" b="0" dirty="0">
                <a:latin typeface="Calibri"/>
                <a:cs typeface="Calibri"/>
              </a:rPr>
              <a:t>3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1571955"/>
            <a:ext cx="4692015" cy="259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1-3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Clinical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variants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lichen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planus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Actinic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Lichen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planus.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Acute </a:t>
            </a:r>
            <a:r>
              <a:rPr sz="1800" spc="-5" dirty="0">
                <a:latin typeface="Calibri"/>
                <a:cs typeface="Calibri"/>
              </a:rPr>
              <a:t>lichen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planus.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Annular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lichen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planus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2-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systemic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associated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lichen</a:t>
            </a:r>
            <a:r>
              <a:rPr sz="1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planus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Liver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disease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Diabetes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898" y="297637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Q4: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Q5: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898" y="1756927"/>
            <a:ext cx="6441440" cy="42430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uses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oral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steroids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urticaria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3188970">
              <a:lnSpc>
                <a:spcPct val="109300"/>
              </a:lnSpc>
              <a:spcBef>
                <a:spcPts val="25"/>
              </a:spcBef>
            </a:pPr>
            <a:r>
              <a:rPr sz="2800" spc="-5" dirty="0">
                <a:latin typeface="Calibri"/>
                <a:cs typeface="Calibri"/>
              </a:rPr>
              <a:t>1-sever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acute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2-vasculitic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types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inducible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urticaria:</a:t>
            </a:r>
            <a:endParaRPr sz="2800">
              <a:latin typeface="Calibri"/>
              <a:cs typeface="Calibri"/>
            </a:endParaRPr>
          </a:p>
          <a:p>
            <a:pPr marL="12700" marR="3524250">
              <a:lnSpc>
                <a:spcPts val="3700"/>
              </a:lnSpc>
              <a:spcBef>
                <a:spcPts val="155"/>
              </a:spcBef>
            </a:pPr>
            <a:r>
              <a:rPr sz="2800" spc="-5" dirty="0">
                <a:latin typeface="Calibri"/>
                <a:cs typeface="Calibri"/>
              </a:rPr>
              <a:t>Dermographism </a:t>
            </a:r>
            <a:r>
              <a:rPr sz="2800" dirty="0">
                <a:latin typeface="Calibri"/>
                <a:cs typeface="Calibri"/>
              </a:rPr>
              <a:t> Cold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 marL="12700" marR="3524250">
              <a:lnSpc>
                <a:spcPts val="3670"/>
              </a:lnSpc>
            </a:pPr>
            <a:r>
              <a:rPr sz="2800" spc="-5" dirty="0">
                <a:latin typeface="Calibri"/>
                <a:cs typeface="Calibri"/>
              </a:rPr>
              <a:t>Cholinergic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9944" y="1341119"/>
            <a:ext cx="4087367" cy="3203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70861" y="1566418"/>
            <a:ext cx="3931920" cy="311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Spot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20" dirty="0">
                <a:latin typeface="Calibri"/>
                <a:cs typeface="Calibri"/>
              </a:rPr>
              <a:t>Atopic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dermatitis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children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chracteristic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features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25"/>
              </a:spcBef>
              <a:buSzPct val="94444"/>
              <a:buAutoNum type="arabicParenR"/>
              <a:tabLst>
                <a:tab pos="198755" algn="l"/>
              </a:tabLst>
            </a:pPr>
            <a:r>
              <a:rPr sz="1800" spc="-5" dirty="0">
                <a:latin typeface="Calibri"/>
                <a:cs typeface="Calibri"/>
              </a:rPr>
              <a:t>dry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skin</a:t>
            </a:r>
            <a:endParaRPr sz="1800">
              <a:latin typeface="Calibri"/>
              <a:cs typeface="Calibri"/>
            </a:endParaRPr>
          </a:p>
          <a:p>
            <a:pPr marL="250190" indent="-186690">
              <a:lnSpc>
                <a:spcPct val="100000"/>
              </a:lnSpc>
              <a:buSzPct val="94444"/>
              <a:buAutoNum type="arabicParenR"/>
              <a:tabLst>
                <a:tab pos="250825" algn="l"/>
              </a:tabLst>
            </a:pPr>
            <a:r>
              <a:rPr sz="1800" spc="-10" dirty="0">
                <a:latin typeface="Calibri"/>
                <a:cs typeface="Calibri"/>
              </a:rPr>
              <a:t>itching</a:t>
            </a:r>
            <a:endParaRPr sz="180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buSzPct val="94444"/>
              <a:buAutoNum type="arabicParenR"/>
              <a:tabLst>
                <a:tab pos="198755" algn="l"/>
              </a:tabLst>
            </a:pPr>
            <a:r>
              <a:rPr sz="1800" spc="-10" dirty="0">
                <a:latin typeface="Calibri"/>
                <a:cs typeface="Calibri"/>
              </a:rPr>
              <a:t>specific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eczematous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lesions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especially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flexures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82676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Q6: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1571955"/>
            <a:ext cx="6991350" cy="353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1-Factors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induce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pathogenesis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 Acne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vulgaris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b="1" dirty="0">
                <a:latin typeface="Calibri"/>
                <a:cs typeface="Calibri"/>
              </a:rPr>
              <a:t>Hormonal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role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androgens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Testosterone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DHEAS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15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b="1" dirty="0">
                <a:latin typeface="Calibri"/>
                <a:cs typeface="Calibri"/>
              </a:rPr>
              <a:t>Increased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sebum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production.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15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Hypercornification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increase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keratin </a:t>
            </a:r>
            <a:r>
              <a:rPr sz="1600" b="1" spc="-5" dirty="0">
                <a:latin typeface="Calibri"/>
                <a:cs typeface="Calibri"/>
              </a:rPr>
              <a:t>formation)</a:t>
            </a:r>
            <a:r>
              <a:rPr sz="1600" b="1" dirty="0">
                <a:latin typeface="Calibri"/>
                <a:cs typeface="Calibri"/>
              </a:rPr>
              <a:t> of the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pilosebaceous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duct</a:t>
            </a:r>
            <a:endParaRPr sz="1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(infundibulum).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600" b="1" spc="-10" dirty="0">
                <a:latin typeface="Calibri"/>
                <a:cs typeface="Calibri"/>
              </a:rPr>
              <a:t>Role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propionibacterium</a:t>
            </a:r>
            <a:r>
              <a:rPr sz="1600" b="1" dirty="0">
                <a:latin typeface="Calibri"/>
                <a:cs typeface="Calibri"/>
              </a:rPr>
              <a:t> acne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enzyme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production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(lipase).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64135">
              <a:lnSpc>
                <a:spcPts val="215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2-Woods</a:t>
            </a:r>
            <a:r>
              <a:rPr sz="1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light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tinea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versicolor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b="1" spc="-10" dirty="0">
                <a:latin typeface="Calibri"/>
                <a:cs typeface="Calibri"/>
              </a:rPr>
              <a:t>golden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yellow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Q7: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84210-033F-EDED-41FE-2C656282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048" y="1573280"/>
            <a:ext cx="8498290" cy="3559989"/>
          </a:xfrm>
        </p:spPr>
        <p:txBody>
          <a:bodyPr/>
          <a:lstStyle/>
          <a:p>
            <a:r>
              <a:rPr lang="en-GB" sz="3200">
                <a:solidFill>
                  <a:srgbClr val="00B050"/>
                </a:solidFill>
              </a:rPr>
              <a:t>Common wart </a:t>
            </a:r>
            <a:br>
              <a:rPr lang="en-GB" sz="3200">
                <a:solidFill>
                  <a:srgbClr val="00B050"/>
                </a:solidFill>
              </a:rPr>
            </a:br>
            <a:r>
              <a:rPr lang="en-GB" sz="3200">
                <a:solidFill>
                  <a:srgbClr val="00B050"/>
                </a:solidFill>
              </a:rPr>
              <a:t>Genital wart </a:t>
            </a:r>
            <a:br>
              <a:rPr lang="en-GB" sz="3200">
                <a:solidFill>
                  <a:srgbClr val="00B050"/>
                </a:solidFill>
              </a:rPr>
            </a:br>
            <a:r>
              <a:rPr lang="en-GB" sz="3200">
                <a:solidFill>
                  <a:srgbClr val="00B050"/>
                </a:solidFill>
              </a:rPr>
              <a:t>Plane warts</a:t>
            </a:r>
            <a:br>
              <a:rPr lang="en-GB" sz="3200">
                <a:solidFill>
                  <a:srgbClr val="00B050"/>
                </a:solidFill>
              </a:rPr>
            </a:br>
            <a:r>
              <a:rPr lang="en-GB" sz="3200">
                <a:solidFill>
                  <a:srgbClr val="00B050"/>
                </a:solidFill>
              </a:rPr>
              <a:t>Filiform warts</a:t>
            </a:r>
            <a:br>
              <a:rPr lang="en-GB" sz="3200">
                <a:solidFill>
                  <a:srgbClr val="00B050"/>
                </a:solidFill>
              </a:rPr>
            </a:br>
            <a:r>
              <a:rPr lang="en-GB" sz="3200">
                <a:solidFill>
                  <a:srgbClr val="00B050"/>
                </a:solidFill>
              </a:rPr>
              <a:t>Periungual wart: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CF952-361A-9CD8-D2B1-5E584E4B78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112747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Q5: 5 variants of warts: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518841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464" y="1450847"/>
            <a:ext cx="5004816" cy="3386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85569" y="1461338"/>
            <a:ext cx="3662679" cy="204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95"/>
              </a:spcBef>
              <a:buSzPct val="96875"/>
              <a:buAutoNum type="arabicPlain"/>
              <a:tabLst>
                <a:tab pos="342265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80"/>
              </a:spcBef>
            </a:pPr>
            <a:r>
              <a:rPr sz="1800" spc="-25" dirty="0">
                <a:latin typeface="Calibri"/>
                <a:cs typeface="Calibri"/>
              </a:rPr>
              <a:t>Patchy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loss</a:t>
            </a:r>
            <a:endParaRPr sz="1800">
              <a:latin typeface="Calibri"/>
              <a:cs typeface="Calibri"/>
            </a:endParaRPr>
          </a:p>
          <a:p>
            <a:pPr marL="384810" indent="-372745">
              <a:lnSpc>
                <a:spcPts val="3329"/>
              </a:lnSpc>
              <a:buAutoNum type="arabicPlain" startAt="2"/>
              <a:tabLst>
                <a:tab pos="38544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differential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5" dirty="0">
                <a:latin typeface="Calibri"/>
                <a:cs typeface="Calibri"/>
              </a:rPr>
              <a:t>alopecia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areata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trichotillomania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Q8: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2286457"/>
            <a:ext cx="7900670" cy="2349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1)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Mention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Confirmatory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syphilis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2400" spc="-30" dirty="0">
                <a:latin typeface="Calibri"/>
                <a:cs typeface="Calibri"/>
              </a:rPr>
              <a:t>FTA-ABS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test(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Flourescent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Treponemal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Antibody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Absorption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TPHA(Treponema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Pallidum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Haemagglutiation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2-Causetive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agent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Gonorrhea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Neisseria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gonorrhoeae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828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Q9: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17" y="1355801"/>
            <a:ext cx="6964680" cy="3780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1-Mention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manifestation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bahcet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30"/>
              </a:spcBef>
              <a:buChar char="-"/>
              <a:tabLst>
                <a:tab pos="134620" algn="l"/>
              </a:tabLst>
            </a:pPr>
            <a:r>
              <a:rPr sz="1800" spc="-15" dirty="0">
                <a:latin typeface="Calibri"/>
                <a:cs typeface="Calibri"/>
              </a:rPr>
              <a:t>Oral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ulcers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Genital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ulcers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20" dirty="0">
                <a:latin typeface="Calibri"/>
                <a:cs typeface="Calibri"/>
              </a:rPr>
              <a:t>Pathergy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reaction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Erythema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nodosum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–like</a:t>
            </a:r>
            <a:r>
              <a:rPr sz="1800" spc="-5" dirty="0">
                <a:latin typeface="Calibri"/>
                <a:cs typeface="Calibri"/>
              </a:rPr>
              <a:t> lesions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Erythema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multiforme-like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lesions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z="1800" spc="-5" dirty="0">
                <a:latin typeface="Calibri"/>
                <a:cs typeface="Calibri"/>
              </a:rPr>
              <a:t>Acne </a:t>
            </a:r>
            <a:r>
              <a:rPr sz="1800" spc="-15" dirty="0">
                <a:latin typeface="Calibri"/>
                <a:cs typeface="Calibri"/>
              </a:rPr>
              <a:t>form </a:t>
            </a:r>
            <a:r>
              <a:rPr sz="1800" spc="-5" dirty="0">
                <a:latin typeface="Calibri"/>
                <a:cs typeface="Calibri"/>
              </a:rPr>
              <a:t>skin </a:t>
            </a:r>
            <a:r>
              <a:rPr sz="1800" spc="-20" dirty="0">
                <a:latin typeface="Calibri"/>
                <a:cs typeface="Calibri"/>
              </a:rPr>
              <a:t>rash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Mention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drugs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exacerbate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psoriasis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lithium,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synthetic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antimalarial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drugs,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tetracycline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antibiotics,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blockers,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non-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steroidal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anti‐inflammatory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drugs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</a:t>
            </a:r>
            <a:r>
              <a:rPr sz="1800" spc="-15" dirty="0">
                <a:latin typeface="Calibri"/>
                <a:cs typeface="Calibri"/>
              </a:rPr>
              <a:t>NSAIDS</a:t>
            </a:r>
            <a:r>
              <a:rPr sz="1800" b="1" spc="-15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1898" y="258013"/>
            <a:ext cx="1111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Q1</a:t>
            </a:r>
            <a:r>
              <a:rPr spc="5" dirty="0"/>
              <a:t>0</a:t>
            </a:r>
            <a:r>
              <a:rPr spc="-5" dirty="0"/>
              <a:t>: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0326" y="974293"/>
            <a:ext cx="291465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05765" marR="5080" indent="-393700">
              <a:lnSpc>
                <a:spcPts val="4750"/>
              </a:lnSpc>
              <a:spcBef>
                <a:spcPts val="695"/>
              </a:spcBef>
            </a:pPr>
            <a:r>
              <a:rPr spc="-5" dirty="0"/>
              <a:t>D</a:t>
            </a:r>
            <a:r>
              <a:rPr spc="-20" dirty="0"/>
              <a:t>e</a:t>
            </a:r>
            <a:r>
              <a:rPr spc="-5" dirty="0"/>
              <a:t>rm</a:t>
            </a:r>
            <a:r>
              <a:rPr spc="-60" dirty="0"/>
              <a:t>at</a:t>
            </a:r>
            <a:r>
              <a:rPr spc="-10" dirty="0"/>
              <a:t>o</a:t>
            </a:r>
            <a:r>
              <a:rPr spc="-30" dirty="0"/>
              <a:t>l</a:t>
            </a:r>
            <a:r>
              <a:rPr spc="-10" dirty="0"/>
              <a:t>ogy  </a:t>
            </a:r>
            <a:r>
              <a:rPr spc="-5" dirty="0"/>
              <a:t>9/3/2022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4191" y="2922524"/>
            <a:ext cx="27920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7E7E7E"/>
                </a:solidFill>
                <a:latin typeface="Calibri"/>
                <a:cs typeface="Calibri"/>
              </a:rPr>
              <a:t>RAZAN</a:t>
            </a:r>
            <a:r>
              <a:rPr sz="28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7E7E7E"/>
                </a:solidFill>
                <a:latin typeface="Calibri"/>
                <a:cs typeface="Calibri"/>
              </a:rPr>
              <a:t>TARAWNEH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9108" y="2922524"/>
            <a:ext cx="2557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7E7E7E"/>
                </a:solidFill>
                <a:latin typeface="Calibri"/>
                <a:cs typeface="Calibri"/>
              </a:rPr>
              <a:t>ASMAA</a:t>
            </a:r>
            <a:r>
              <a:rPr sz="2800" spc="-1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7E7E7E"/>
                </a:solidFill>
                <a:latin typeface="Calibri"/>
                <a:cs typeface="Calibri"/>
              </a:rPr>
              <a:t>GHANEM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56927"/>
            <a:ext cx="6523355" cy="42430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 </a:t>
            </a:r>
            <a:r>
              <a:rPr sz="2800" spc="-5" dirty="0">
                <a:latin typeface="Calibri"/>
                <a:cs typeface="Calibri"/>
              </a:rPr>
              <a:t>uses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steroids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urticaria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1-sever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2-vasculitic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4</a:t>
            </a:r>
            <a:r>
              <a:rPr sz="2800" dirty="0">
                <a:latin typeface="Calibri"/>
                <a:cs typeface="Calibri"/>
              </a:rPr>
              <a:t> types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inducible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urticaria: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Symptomatic</a:t>
            </a:r>
            <a:r>
              <a:rPr sz="2800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dermographism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Cold</a:t>
            </a:r>
            <a:r>
              <a:rPr sz="28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Cholinergic</a:t>
            </a:r>
            <a:r>
              <a:rPr sz="28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urticaria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Contact</a:t>
            </a:r>
            <a:r>
              <a:rPr sz="2800" u="heavy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urticaria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5466080" cy="3481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Primary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psoriasis?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tx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acne vulgaris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1)Retinoids</a:t>
            </a:r>
            <a:endParaRPr sz="2800">
              <a:latin typeface="Calibri"/>
              <a:cs typeface="Calibri"/>
            </a:endParaRPr>
          </a:p>
          <a:p>
            <a:pPr marL="241300" marR="3383279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2) Antibiotic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tic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97637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Q3: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47784"/>
            <a:ext cx="6109335" cy="3736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Describe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lesion:</a:t>
            </a:r>
            <a:endParaRPr sz="2800">
              <a:latin typeface="Calibri"/>
              <a:cs typeface="Calibri"/>
            </a:endParaRPr>
          </a:p>
          <a:p>
            <a:pPr marL="241300" marR="4368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Pustule at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nail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fold surrounded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erythema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(acute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paronychia)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common organism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5" dirty="0">
                <a:latin typeface="Calibri"/>
                <a:cs typeface="Calibri"/>
              </a:rPr>
              <a:t>tx?</a:t>
            </a:r>
            <a:endParaRPr sz="2800">
              <a:latin typeface="Calibri"/>
              <a:cs typeface="Calibri"/>
            </a:endParaRPr>
          </a:p>
          <a:p>
            <a:pPr marL="241300" marR="19685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Staph.aureus,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incision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drainage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topical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antibiotics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6095" y="0"/>
            <a:ext cx="4492752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97637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Q4: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47784"/>
            <a:ext cx="8333740" cy="3606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varients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tinea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peds: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1)interdigital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2)moccasin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3)vesicular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bullus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most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paronychia?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Candida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albicans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Q5: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17243"/>
            <a:ext cx="4074795" cy="42430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ddx: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1)tinea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peds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0" spc="-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)</a:t>
            </a:r>
            <a:r>
              <a:rPr sz="2800" b="0" spc="-3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sz="2800" b="0" spc="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psoriasis</a:t>
            </a:r>
            <a:endParaRPr sz="280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0" spc="5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3)eczema</a:t>
            </a:r>
            <a:endParaRPr sz="280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0" spc="1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4)</a:t>
            </a:r>
            <a:r>
              <a:rPr sz="2800" b="0" spc="-8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 </a:t>
            </a:r>
            <a:r>
              <a:rPr sz="2800" b="0" spc="10" dirty="0">
                <a:solidFill>
                  <a:srgbClr val="FF0000"/>
                </a:solidFill>
                <a:latin typeface="Microsoft YaHei UI Light"/>
                <a:cs typeface="Microsoft YaHei UI Light"/>
              </a:rPr>
              <a:t>pompholyx</a:t>
            </a:r>
            <a:endParaRPr sz="2800">
              <a:latin typeface="Microsoft YaHei UI Light"/>
              <a:cs typeface="Microsoft YaHei UI Light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har char="•"/>
            </a:pPr>
            <a:endParaRPr sz="2150">
              <a:latin typeface="Microsoft YaHei UI Light"/>
              <a:cs typeface="Microsoft YaHei UI Ligh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 diagnostic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tests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1)KOH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2)woods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light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28" y="0"/>
            <a:ext cx="4462272" cy="333946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97637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Q6: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831924"/>
            <a:ext cx="6476365" cy="2499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microorganism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Syphilis: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treponema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pallidum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Non-gonococcal: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ureaplasama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urealyticum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Chancroid: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haemophilus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ducreyi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17339-3B2F-1DFF-C6CD-1EEA3CB3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09" y="1733276"/>
            <a:ext cx="9222363" cy="3227743"/>
          </a:xfrm>
        </p:spPr>
        <p:txBody>
          <a:bodyPr/>
          <a:lstStyle/>
          <a:p>
            <a:pPr marL="469900" marR="1412240" indent="-457200">
              <a:lnSpc>
                <a:spcPts val="3100"/>
              </a:lnSpc>
              <a:spcBef>
                <a:spcPts val="105"/>
              </a:spcBef>
              <a:buFontTx/>
              <a:buChar char="-"/>
            </a:pPr>
            <a:r>
              <a:rPr lang="en-GB" sz="3200" spc="-5" dirty="0" err="1">
                <a:solidFill>
                  <a:srgbClr val="00B050"/>
                </a:solidFill>
                <a:latin typeface="Calibri"/>
                <a:cs typeface="Calibri"/>
              </a:rPr>
              <a:t>Periungual</a:t>
            </a:r>
            <a:r>
              <a:rPr lang="en-GB" sz="3200" spc="-6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telangiectasia</a:t>
            </a:r>
            <a:r>
              <a:rPr lang="en-GB" sz="3200" spc="-8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and</a:t>
            </a:r>
            <a:r>
              <a:rPr lang="en-GB" sz="3200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erythema</a:t>
            </a:r>
          </a:p>
          <a:p>
            <a:pPr marL="469900" marR="1412240" indent="-457200">
              <a:lnSpc>
                <a:spcPts val="3100"/>
              </a:lnSpc>
              <a:spcBef>
                <a:spcPts val="105"/>
              </a:spcBef>
              <a:buFontTx/>
              <a:buChar char="-"/>
            </a:pP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Heliotrope</a:t>
            </a:r>
            <a:r>
              <a:rPr lang="en-GB" sz="32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erythema</a:t>
            </a:r>
          </a:p>
          <a:p>
            <a:pPr marL="469900" marR="1412240" indent="-457200">
              <a:lnSpc>
                <a:spcPts val="3100"/>
              </a:lnSpc>
              <a:spcBef>
                <a:spcPts val="105"/>
              </a:spcBef>
              <a:buFontTx/>
              <a:buChar char="-"/>
            </a:pP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Gottron's</a:t>
            </a:r>
            <a:r>
              <a:rPr lang="en-GB" sz="3200" spc="-12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papules</a:t>
            </a:r>
          </a:p>
          <a:p>
            <a:pPr marL="469900" marR="1412240" indent="-457200">
              <a:lnSpc>
                <a:spcPts val="3100"/>
              </a:lnSpc>
              <a:spcBef>
                <a:spcPts val="105"/>
              </a:spcBef>
              <a:buFontTx/>
              <a:buChar char="-"/>
            </a:pP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Photo</a:t>
            </a:r>
            <a:r>
              <a:rPr lang="en-GB" sz="3200" spc="-7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distributed</a:t>
            </a:r>
            <a:r>
              <a:rPr lang="en-GB" sz="3200" spc="-1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 err="1">
                <a:solidFill>
                  <a:srgbClr val="00B050"/>
                </a:solidFill>
                <a:latin typeface="Calibri"/>
                <a:cs typeface="Calibri"/>
              </a:rPr>
              <a:t>Poikiloderma</a:t>
            </a:r>
            <a:r>
              <a:rPr lang="en-GB" sz="3200" spc="-7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25" dirty="0">
                <a:solidFill>
                  <a:srgbClr val="00B050"/>
                </a:solidFill>
                <a:latin typeface="Calibri"/>
                <a:cs typeface="Calibri"/>
              </a:rPr>
              <a:t>(Triad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of:</a:t>
            </a:r>
            <a:r>
              <a:rPr lang="en-GB" sz="3200" spc="-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20" dirty="0">
                <a:solidFill>
                  <a:srgbClr val="00B050"/>
                </a:solidFill>
                <a:latin typeface="Calibri"/>
                <a:cs typeface="Calibri"/>
              </a:rPr>
              <a:t>Atrophy</a:t>
            </a:r>
            <a:r>
              <a:rPr lang="en-GB" sz="3200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+ </a:t>
            </a:r>
            <a:r>
              <a:rPr lang="en-GB" sz="3200" spc="-5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Hyperpigmentation </a:t>
            </a:r>
            <a:r>
              <a:rPr lang="en-GB" sz="3200" dirty="0">
                <a:solidFill>
                  <a:srgbClr val="00B050"/>
                </a:solidFill>
                <a:latin typeface="Calibri"/>
                <a:cs typeface="Calibri"/>
              </a:rPr>
              <a:t>+ </a:t>
            </a:r>
            <a:r>
              <a:rPr lang="en-GB" sz="3200" spc="-20" dirty="0">
                <a:solidFill>
                  <a:srgbClr val="00B050"/>
                </a:solidFill>
                <a:latin typeface="Calibri"/>
                <a:cs typeface="Calibri"/>
              </a:rPr>
              <a:t>Telangiectasia </a:t>
            </a:r>
            <a:r>
              <a:rPr lang="en-GB" sz="3200" spc="5" dirty="0">
                <a:solidFill>
                  <a:srgbClr val="00B050"/>
                </a:solidFill>
                <a:latin typeface="Calibri"/>
                <a:cs typeface="Calibri"/>
              </a:rPr>
              <a:t>+/- </a:t>
            </a:r>
            <a:r>
              <a:rPr lang="en-GB" sz="3200" spc="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3200" spc="-5" dirty="0">
                <a:solidFill>
                  <a:srgbClr val="00B050"/>
                </a:solidFill>
                <a:latin typeface="Calibri"/>
                <a:cs typeface="Calibri"/>
              </a:rPr>
              <a:t>Hypopigmentation)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8F6C05-B225-3463-92BC-58093070E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95082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GB" sz="3600" kern="0" dirty="0"/>
              <a:t>Q6: 2 skin manifestations of </a:t>
            </a:r>
            <a:r>
              <a:rPr lang="en-GB" sz="3600" kern="0" dirty="0" err="1"/>
              <a:t>dermatomyositis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4777217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97637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Q7: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47784"/>
            <a:ext cx="7096125" cy="3263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causative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organism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disease?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Coxsackie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virus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(CV)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A16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complications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1)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Dehydration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inadequate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fluid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2)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Transverse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lines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slowly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move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outwards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3)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Nail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shedding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(onychomadesis)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about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after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illness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4271" y="400144"/>
            <a:ext cx="3157726" cy="3569539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Q8: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47784"/>
            <a:ext cx="6758305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Mention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causes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local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pruritus: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1)Lichen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simplex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chronicus(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neurodermatitis)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2)Prurigo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nodularis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8274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Q9: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47784"/>
            <a:ext cx="8199120" cy="360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Mention the </a:t>
            </a:r>
            <a:r>
              <a:rPr sz="2800" spc="5" dirty="0">
                <a:latin typeface="Calibri"/>
                <a:cs typeface="Calibri"/>
              </a:rPr>
              <a:t>3 </a:t>
            </a:r>
            <a:r>
              <a:rPr sz="2800" spc="-10" dirty="0">
                <a:latin typeface="Calibri"/>
                <a:cs typeface="Calibri"/>
              </a:rPr>
              <a:t>chracteristic </a:t>
            </a:r>
            <a:r>
              <a:rPr sz="2800" spc="-20" dirty="0">
                <a:latin typeface="Calibri"/>
                <a:cs typeface="Calibri"/>
              </a:rPr>
              <a:t>features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atopic </a:t>
            </a:r>
            <a:r>
              <a:rPr sz="2800" spc="-5" dirty="0">
                <a:latin typeface="Calibri"/>
                <a:cs typeface="Calibri"/>
              </a:rPr>
              <a:t>dermatitis: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1)dry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383540" indent="-289560">
              <a:lnSpc>
                <a:spcPct val="100000"/>
              </a:lnSpc>
              <a:spcBef>
                <a:spcPts val="675"/>
              </a:spcBef>
              <a:buSzPct val="96428"/>
              <a:buAutoNum type="arabicParenR" startAt="2"/>
              <a:tabLst>
                <a:tab pos="38417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itching</a:t>
            </a:r>
            <a:endParaRPr sz="2800">
              <a:latin typeface="Calibri"/>
              <a:cs typeface="Calibri"/>
            </a:endParaRPr>
          </a:p>
          <a:p>
            <a:pPr marL="300990" indent="-288925">
              <a:lnSpc>
                <a:spcPct val="100000"/>
              </a:lnSpc>
              <a:spcBef>
                <a:spcPts val="650"/>
              </a:spcBef>
              <a:buSzPct val="96428"/>
              <a:buAutoNum type="arabicParenR" startAt="2"/>
              <a:tabLst>
                <a:tab pos="301625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eczematous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lesions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especially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flexures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12700" marR="1511935">
              <a:lnSpc>
                <a:spcPct val="119300"/>
              </a:lnSpc>
            </a:pPr>
            <a:r>
              <a:rPr sz="2800" spc="-5" dirty="0">
                <a:latin typeface="Calibri"/>
                <a:cs typeface="Calibri"/>
              </a:rPr>
              <a:t>Mention the </a:t>
            </a:r>
            <a:r>
              <a:rPr sz="2800" spc="-10" dirty="0">
                <a:latin typeface="Calibri"/>
                <a:cs typeface="Calibri"/>
              </a:rPr>
              <a:t>spares area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ichthyosis </a:t>
            </a:r>
            <a:r>
              <a:rPr sz="2800" spc="-5" dirty="0">
                <a:latin typeface="Calibri"/>
                <a:cs typeface="Calibri"/>
              </a:rPr>
              <a:t>vulgaris: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groin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flexural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58013"/>
            <a:ext cx="11112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Q1</a:t>
            </a:r>
            <a:r>
              <a:rPr dirty="0"/>
              <a:t>0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71837"/>
            <a:ext cx="10285095" cy="34963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Write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hair</a:t>
            </a:r>
            <a:r>
              <a:rPr sz="2200" dirty="0">
                <a:latin typeface="Calibri"/>
                <a:cs typeface="Calibri"/>
              </a:rPr>
              <a:t> cycle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definition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each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Anagen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– the active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growth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phase, which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typically lasts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1000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days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depending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predetermined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genetic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factors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(as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opposed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body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lasts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to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months). </a:t>
            </a:r>
            <a:r>
              <a:rPr sz="2200" spc="-48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Catagen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arrest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phase,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approximately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days.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Telogen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resting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phase,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lasting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approximately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days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irrespective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location.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Define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telogen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effluvium</a:t>
            </a:r>
            <a:endParaRPr sz="2200">
              <a:latin typeface="Calibri"/>
              <a:cs typeface="Calibri"/>
            </a:endParaRPr>
          </a:p>
          <a:p>
            <a:pPr marL="241300" marR="2730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following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 number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stimuli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 majority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hair follicles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may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enter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resting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phase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(telogen)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 same 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time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(synchronously) resulting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diffuse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shedding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approximately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200" spc="-48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months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triggering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event,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often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described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‘falling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out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roots’.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usually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acute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self-limiting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phenomenon,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usually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resolving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2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6months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688" y="1706067"/>
            <a:ext cx="52539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Dermatology</a:t>
            </a:r>
            <a:r>
              <a:rPr spc="65" dirty="0"/>
              <a:t> </a:t>
            </a:r>
            <a:r>
              <a:rPr spc="-5" dirty="0"/>
              <a:t>MiniOSCE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7590" y="3569970"/>
            <a:ext cx="2500630" cy="160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3190"/>
              </a:lnSpc>
              <a:spcBef>
                <a:spcPts val="105"/>
              </a:spcBef>
            </a:pPr>
            <a:r>
              <a:rPr sz="2800" spc="-10" dirty="0">
                <a:latin typeface="Calibri"/>
                <a:cs typeface="Calibri"/>
              </a:rPr>
              <a:t>Group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2022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Shahed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Kawaleet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92605"/>
            <a:ext cx="7232015" cy="351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 </a:t>
            </a:r>
            <a:r>
              <a:rPr sz="2800" b="1" spc="5" dirty="0">
                <a:latin typeface="Calibri"/>
                <a:cs typeface="Calibri"/>
              </a:rPr>
              <a:t>drugs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exacerbate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psoriasis:</a:t>
            </a:r>
            <a:endParaRPr sz="2800">
              <a:latin typeface="Calibri"/>
              <a:cs typeface="Calibri"/>
            </a:endParaRPr>
          </a:p>
          <a:p>
            <a:pPr marL="530860" lvl="1" indent="-290195">
              <a:lnSpc>
                <a:spcPts val="3070"/>
              </a:lnSpc>
              <a:buSzPct val="112500"/>
              <a:buAutoNum type="arabicPlain"/>
              <a:tabLst>
                <a:tab pos="531495" algn="l"/>
              </a:tabLst>
            </a:pPr>
            <a:r>
              <a:rPr sz="2400" spc="-5" dirty="0">
                <a:latin typeface="Calibri"/>
                <a:cs typeface="Calibri"/>
              </a:rPr>
              <a:t>NSAIDS</a:t>
            </a:r>
            <a:endParaRPr sz="2400">
              <a:latin typeface="Calibri"/>
              <a:cs typeface="Calibri"/>
            </a:endParaRPr>
          </a:p>
          <a:p>
            <a:pPr marL="241300" marR="5086350" lvl="1" algn="just">
              <a:lnSpc>
                <a:spcPct val="90000"/>
              </a:lnSpc>
              <a:spcBef>
                <a:spcPts val="165"/>
              </a:spcBef>
              <a:buSzPct val="95833"/>
              <a:buAutoNum type="arabicPlain"/>
              <a:tabLst>
                <a:tab pos="491490" algn="l"/>
              </a:tabLst>
            </a:pPr>
            <a:r>
              <a:rPr sz="2400" dirty="0">
                <a:latin typeface="Calibri"/>
                <a:cs typeface="Calibri"/>
              </a:rPr>
              <a:t>Anti-malarial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3-Beta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blockers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4-Tetracyclines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5-Lithium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AutoNum type="arabicPlain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3225"/>
              </a:lnSpc>
              <a:spcBef>
                <a:spcPts val="173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Mention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cells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are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involved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psoriasis: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45"/>
              </a:lnSpc>
            </a:pPr>
            <a:r>
              <a:rPr sz="2400" spc="-15" dirty="0">
                <a:latin typeface="Calibri"/>
                <a:cs typeface="Calibri"/>
              </a:rPr>
              <a:t>1-keratinocytes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2-dendritic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cells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3-T-cells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92605"/>
            <a:ext cx="10165715" cy="35077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Mention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cutaneous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manifestations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associated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malignancy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most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 cases: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400" spc="-20" dirty="0">
                <a:latin typeface="Calibri"/>
                <a:cs typeface="Calibri"/>
              </a:rPr>
              <a:t>Bazex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Carcinoid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Ectopic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25" dirty="0">
                <a:latin typeface="Calibri"/>
                <a:cs typeface="Calibri"/>
              </a:rPr>
              <a:t>Paget’s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Glucogonoma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053285"/>
            <a:ext cx="6661784" cy="298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Describe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lesion: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1800" spc="-10" dirty="0">
                <a:latin typeface="Calibri"/>
                <a:cs typeface="Calibri"/>
              </a:rPr>
              <a:t>Slightly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elevated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grayish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tortuous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skin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ended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papule.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Which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treatment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could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 used</a:t>
            </a:r>
            <a:r>
              <a:rPr sz="2000" b="1" spc="-10" dirty="0">
                <a:latin typeface="Calibri"/>
                <a:cs typeface="Calibri"/>
              </a:rPr>
              <a:t> in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children?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Crotamitone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Crotophile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latin typeface="Calibri"/>
                <a:cs typeface="Calibri"/>
              </a:rPr>
              <a:t>What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causative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organism?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1800" i="1" spc="-10" dirty="0">
                <a:latin typeface="Calibri"/>
                <a:cs typeface="Calibri"/>
              </a:rPr>
              <a:t>Sarcoptes</a:t>
            </a:r>
            <a:r>
              <a:rPr sz="1800" i="1" spc="-5" dirty="0">
                <a:latin typeface="Calibri"/>
                <a:cs typeface="Calibri"/>
              </a:rPr>
              <a:t> scabiei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var.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hominis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5568" y="1834895"/>
            <a:ext cx="2618231" cy="1740407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2144725"/>
            <a:ext cx="3285490" cy="158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Describe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you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Ddx: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1800" spc="-30" dirty="0">
                <a:latin typeface="Calibri"/>
                <a:cs typeface="Calibri"/>
              </a:rPr>
              <a:t>Orf,</a:t>
            </a:r>
            <a:r>
              <a:rPr sz="1800" spc="-10" dirty="0">
                <a:latin typeface="Calibri"/>
                <a:cs typeface="Calibri"/>
              </a:rPr>
              <a:t> insect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bite,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infected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wound.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7111" y="1932432"/>
            <a:ext cx="2456688" cy="185928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792605"/>
            <a:ext cx="9022715" cy="3878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23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Describe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you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see: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15"/>
              </a:lnSpc>
            </a:pPr>
            <a:r>
              <a:rPr sz="2400" dirty="0">
                <a:latin typeface="Calibri"/>
                <a:cs typeface="Calibri"/>
              </a:rPr>
              <a:t>whitish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skin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clusters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punched-out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pits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foot.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Calibri"/>
              <a:cs typeface="Calibri"/>
            </a:endParaRPr>
          </a:p>
          <a:p>
            <a:pPr marL="241300" indent="-228600">
              <a:lnSpc>
                <a:spcPts val="3225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What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medication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can </a:t>
            </a:r>
            <a:r>
              <a:rPr sz="2800" b="1" spc="5" dirty="0">
                <a:latin typeface="Calibri"/>
                <a:cs typeface="Calibri"/>
              </a:rPr>
              <a:t>be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used?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45"/>
              </a:lnSpc>
            </a:pPr>
            <a:r>
              <a:rPr sz="2400" spc="-35" dirty="0">
                <a:latin typeface="Calibri"/>
                <a:cs typeface="Calibri"/>
              </a:rPr>
              <a:t>Topical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antibiotics(erythromycin,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clindamycin)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ts val="278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causative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organism?(one</a:t>
            </a:r>
            <a:r>
              <a:rPr sz="2400" b="1" dirty="0">
                <a:latin typeface="Calibri"/>
                <a:cs typeface="Calibri"/>
              </a:rPr>
              <a:t> only)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175"/>
              </a:spcBef>
            </a:pPr>
            <a:r>
              <a:rPr sz="2000" spc="-10" dirty="0">
                <a:latin typeface="Calibri"/>
                <a:cs typeface="Calibri"/>
              </a:rPr>
              <a:t>corynebacteria,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Dermatophilus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congolensis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Kytococcus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sedentarius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actinomyces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streptomyces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2017776"/>
            <a:ext cx="3349752" cy="224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392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392</vt:i4>
      </vt:variant>
    </vt:vector>
  </HeadingPairs>
  <TitlesOfParts>
    <vt:vector size="393" baseType="lpstr">
      <vt:lpstr>Office Theme</vt:lpstr>
      <vt:lpstr>PowerPoint Presentation</vt:lpstr>
      <vt:lpstr>Dermatology Mini-OSCE</vt:lpstr>
      <vt:lpstr>Q1:Write the name of the disease for each lesion :</vt:lpstr>
      <vt:lpstr>Q2: Definition of :</vt:lpstr>
      <vt:lpstr>Q3: Causative organisms of:</vt:lpstr>
      <vt:lpstr>Q3: first line treatment of :</vt:lpstr>
      <vt:lpstr>Q4: 2 systemic treatment of psoriasis :</vt:lpstr>
      <vt:lpstr>Q5: 5 variants of warts:</vt:lpstr>
      <vt:lpstr>Q6: 2 skin manifestations of dermatomyositis</vt:lpstr>
      <vt:lpstr>Q7:</vt:lpstr>
      <vt:lpstr>Q8: koebner phenomenon </vt:lpstr>
      <vt:lpstr>Q 9: Annular lesions in 2 skin diseases? </vt:lpstr>
      <vt:lpstr>Q 10: Most 2 severe forms of psoriasis </vt:lpstr>
      <vt:lpstr>Dermatology Mini-OSCE</vt:lpstr>
      <vt:lpstr>PowerPoint Presentation</vt:lpstr>
      <vt:lpstr>Q2:</vt:lpstr>
      <vt:lpstr>Q3:</vt:lpstr>
      <vt:lpstr>Q4:</vt:lpstr>
      <vt:lpstr>Q5:</vt:lpstr>
      <vt:lpstr>Q6:</vt:lpstr>
      <vt:lpstr>Q7:</vt:lpstr>
      <vt:lpstr>Q8:</vt:lpstr>
      <vt:lpstr>Dermatology Mini-OSCE</vt:lpstr>
      <vt:lpstr>PowerPoint Presentation</vt:lpstr>
      <vt:lpstr>PowerPoint Presentation</vt:lpstr>
      <vt:lpstr>Q: Mention the primary lesion for each and describe it.</vt:lpstr>
      <vt:lpstr>PowerPoint Presentation</vt:lpstr>
      <vt:lpstr>PowerPoint Presentation</vt:lpstr>
      <vt:lpstr>PowerPoint Presentation</vt:lpstr>
      <vt:lpstr>PowerPoint Presentation</vt:lpstr>
      <vt:lpstr>Station 1</vt:lpstr>
      <vt:lpstr>Station 2</vt:lpstr>
      <vt:lpstr>Station 3</vt:lpstr>
      <vt:lpstr>Station 4</vt:lpstr>
      <vt:lpstr>Station 5</vt:lpstr>
      <vt:lpstr>PowerPoint Presentation</vt:lpstr>
      <vt:lpstr>Station 7</vt:lpstr>
      <vt:lpstr>Station 8</vt:lpstr>
      <vt:lpstr>Station 9</vt:lpstr>
      <vt:lpstr>Station 10</vt:lpstr>
      <vt:lpstr>Dermatology 2-11-2022 Islam Al Banawi  Deema Shnaikat</vt:lpstr>
      <vt:lpstr>ىلع علاطلاا نودب ايرظن مهلح نكمي ةلئسلاا لك  روصلا دحاو لاؤس ءانثتساب روصلا عضن مل كلذل</vt:lpstr>
      <vt:lpstr>Station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D 3-4</vt:lpstr>
      <vt:lpstr>PowerPoint Presentation</vt:lpstr>
      <vt:lpstr>PowerPoint Presentation</vt:lpstr>
      <vt:lpstr>- DX : atopic dermatitis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-Define : ناحتملال رتم يتنس 1 اودمتعا -plaque a circumscribed, palpable  lesion more than 1 cm in diameter;</vt:lpstr>
      <vt:lpstr>Group A 3-4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Station 9</vt:lpstr>
      <vt:lpstr>Station 10</vt:lpstr>
      <vt:lpstr>Dermatology  3/8/2022</vt:lpstr>
      <vt:lpstr>Q1</vt:lpstr>
      <vt:lpstr>Q2:</vt:lpstr>
      <vt:lpstr>Q3</vt:lpstr>
      <vt:lpstr>Q4:</vt:lpstr>
      <vt:lpstr>Q5:</vt:lpstr>
      <vt:lpstr>Q6:</vt:lpstr>
      <vt:lpstr>Q7:</vt:lpstr>
      <vt:lpstr>Q8:</vt:lpstr>
      <vt:lpstr>Q9:</vt:lpstr>
      <vt:lpstr>Q10:</vt:lpstr>
      <vt:lpstr>Dermatology  9/3/2022</vt:lpstr>
      <vt:lpstr>Q1:</vt:lpstr>
      <vt:lpstr>Q2:</vt:lpstr>
      <vt:lpstr>Q3:</vt:lpstr>
      <vt:lpstr>Q4:</vt:lpstr>
      <vt:lpstr>Q5:</vt:lpstr>
      <vt:lpstr>Q6:</vt:lpstr>
      <vt:lpstr>Q7:</vt:lpstr>
      <vt:lpstr>Q8:</vt:lpstr>
      <vt:lpstr>Q9:</vt:lpstr>
      <vt:lpstr>Q10:</vt:lpstr>
      <vt:lpstr>Dermatology MiniOSCE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Dermatology Mini Osce Archive  1/12/2021</vt:lpstr>
      <vt:lpstr>PowerPoint Presentation</vt:lpstr>
      <vt:lpstr>PowerPoint Presentation</vt:lpstr>
      <vt:lpstr>5- mention 3 skin diseases cause pruritus</vt:lpstr>
      <vt:lpstr>PowerPoint Presentation</vt:lpstr>
      <vt:lpstr>PowerPoint Presentation</vt:lpstr>
      <vt:lpstr>PowerPoint Presentation</vt:lpstr>
      <vt:lpstr>10 -Primary lesion Of :</vt:lpstr>
      <vt:lpstr>11- First line treatment :</vt:lpstr>
      <vt:lpstr>12- Causative micro-organism</vt:lpstr>
      <vt:lpstr>Dermatology Mini-osci  Group 3/c+d</vt:lpstr>
      <vt:lpstr>Mention 4 indication of this devise</vt:lpstr>
      <vt:lpstr>Name the primary lesion of each of  the following:</vt:lpstr>
      <vt:lpstr>Define each of the following: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test to do for this  patient : Lipid profile</vt:lpstr>
      <vt:lpstr>PowerPoint Presentation</vt:lpstr>
      <vt:lpstr>PowerPoint Presentation</vt:lpstr>
      <vt:lpstr>PowerPoint Presentation</vt:lpstr>
      <vt:lpstr>Dx : tinea versicolor</vt:lpstr>
      <vt:lpstr>PowerPoint Presentation</vt:lpstr>
      <vt:lpstr>PowerPoint Presentation</vt:lpstr>
      <vt:lpstr>: DX?? Ichtyosis vulgaris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test in patient with syphilis done to monitor response to  treatment ? VDRL</vt:lpstr>
      <vt:lpstr>In patient with acne…….do not use steroids</vt:lpstr>
      <vt:lpstr>Dermatology archive  august exam 2021</vt:lpstr>
      <vt:lpstr>serotonin )ةروصلا سفن(  ضرملا مسا نع لاؤس</vt:lpstr>
      <vt:lpstr>)ةروصلا سفن( لا عون نع لاؤسnevus</vt:lpstr>
      <vt:lpstr>PowerPoint Presentation</vt:lpstr>
      <vt:lpstr>Diagnosis ?</vt:lpstr>
      <vt:lpstr>Which test should be used to measure disease activity and  track response treatment (in syphilis)</vt:lpstr>
      <vt:lpstr>PowerPoint Presentation</vt:lpstr>
      <vt:lpstr>Which of the following  microorganisms causes this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Pemphigus vulgaris</vt:lpstr>
      <vt:lpstr>This mite is ?</vt:lpstr>
      <vt:lpstr>Confirmatory test ? Patch test</vt:lpstr>
      <vt:lpstr>Treatment ??  Oral + topical  antifungal</vt:lpstr>
      <vt:lpstr>Diagnosis ?? Cholinergic urticaria</vt:lpstr>
      <vt:lpstr>Which type of psoriasis that doesn’t  present with scales ?</vt:lpstr>
      <vt:lpstr>Diagnosis ? Lichen planus</vt:lpstr>
      <vt:lpstr>PowerPoint Presentation</vt:lpstr>
      <vt:lpstr>What type of drug is used to treat this condition?</vt:lpstr>
      <vt:lpstr>What is this finding (bamboo hair)  characteristic for?</vt:lpstr>
      <vt:lpstr>Diagnosis of gonnorhea</vt:lpstr>
      <vt:lpstr>A 27 year old married female presented with  these lesions which of these drugs is not used for  her case</vt:lpstr>
      <vt:lpstr>What is the diagnosis ?</vt:lpstr>
      <vt:lpstr>What is the diagnosis?</vt:lpstr>
      <vt:lpstr>What is the diagnosis?</vt:lpstr>
      <vt:lpstr>What is the diagnosis?</vt:lpstr>
      <vt:lpstr>PowerPoint Presentation</vt:lpstr>
      <vt:lpstr>PowerPoint Presentation</vt:lpstr>
      <vt:lpstr>What is this called?</vt:lpstr>
      <vt:lpstr>What color will this lesions glow under  wood's light</vt:lpstr>
      <vt:lpstr>In which disease is this sign seen  (Onychomadesis) ?</vt:lpstr>
      <vt:lpstr>Diagnosis</vt:lpstr>
      <vt:lpstr>Diagnosis</vt:lpstr>
      <vt:lpstr>PowerPoint Presentation</vt:lpstr>
      <vt:lpstr>What disease is this lesion characteristic for ?</vt:lpstr>
      <vt:lpstr>In what disease do we see this pattern of hair  loss?</vt:lpstr>
      <vt:lpstr>Which of these hair phases is called the  transitional phase?</vt:lpstr>
      <vt:lpstr>Diagnosis ?</vt:lpstr>
      <vt:lpstr>PowerPoint Presentation</vt:lpstr>
      <vt:lpstr>Q1</vt:lpstr>
      <vt:lpstr>Q2</vt:lpstr>
      <vt:lpstr>Q3</vt:lpstr>
      <vt:lpstr>Q4</vt:lpstr>
      <vt:lpstr>Q5</vt:lpstr>
      <vt:lpstr>Q6</vt:lpstr>
      <vt:lpstr>Q7</vt:lpstr>
      <vt:lpstr>Q8</vt:lpstr>
      <vt:lpstr>Q9</vt:lpstr>
      <vt:lpstr>PowerPoint Presentation</vt:lpstr>
      <vt:lpstr>Q11</vt:lpstr>
      <vt:lpstr>PowerPoint Presentation</vt:lpstr>
      <vt:lpstr>Dermatology mini osce Group 5 (c+d)  Prepared by :  Aya hayajneh  Saba hamasha</vt:lpstr>
      <vt:lpstr>Q1</vt:lpstr>
      <vt:lpstr>Q2</vt:lpstr>
      <vt:lpstr>Q3</vt:lpstr>
      <vt:lpstr>Q4</vt:lpstr>
      <vt:lpstr>Q5</vt:lpstr>
      <vt:lpstr>Q6</vt:lpstr>
      <vt:lpstr>Q7</vt:lpstr>
      <vt:lpstr>Q8</vt:lpstr>
      <vt:lpstr>Q9</vt:lpstr>
      <vt:lpstr>Q10</vt:lpstr>
      <vt:lpstr>Q11</vt:lpstr>
      <vt:lpstr>Q12</vt:lpstr>
      <vt:lpstr>Q13</vt:lpstr>
      <vt:lpstr>Q14</vt:lpstr>
      <vt:lpstr>Q15</vt:lpstr>
      <vt:lpstr>Q16</vt:lpstr>
      <vt:lpstr>Q17</vt:lpstr>
      <vt:lpstr>Q18</vt:lpstr>
      <vt:lpstr>Q19</vt:lpstr>
      <vt:lpstr>PowerPoint Presentation</vt:lpstr>
      <vt:lpstr>Q21</vt:lpstr>
      <vt:lpstr>Group 5 (a+b) Prepared by : zain nawafleh</vt:lpstr>
      <vt:lpstr>PowerPoint Presentation</vt:lpstr>
      <vt:lpstr>PowerPoint Presentation</vt:lpstr>
      <vt:lpstr>PowerPoint Presentation</vt:lpstr>
      <vt:lpstr>PowerPoint Presentation</vt:lpstr>
      <vt:lpstr>dermatitis herpetiformis</vt:lpstr>
      <vt:lpstr>PowerPoint Presentation</vt:lpstr>
      <vt:lpstr>Treatment : Systemic and topical antifungal</vt:lpstr>
      <vt:lpstr>PowerPoint Presentation</vt:lpstr>
      <vt:lpstr>PowerPoint Presentation</vt:lpstr>
      <vt:lpstr>DX: tinea versicolor</vt:lpstr>
      <vt:lpstr>Dx : eczema herpeticum</vt:lpstr>
      <vt:lpstr>Dx :dermatitis herpetiformis (severe  itching)</vt:lpstr>
      <vt:lpstr>Syphilis Congenital</vt:lpstr>
      <vt:lpstr>Scalp psoriasis</vt:lpstr>
      <vt:lpstr>cholinergic urticaria</vt:lpstr>
      <vt:lpstr>PowerPoint Presentation</vt:lpstr>
      <vt:lpstr>Skin prick test</vt:lpstr>
      <vt:lpstr>Dx : tinea versicolor</vt:lpstr>
      <vt:lpstr>Which drug is contraindicated ?  Steroid</vt:lpstr>
      <vt:lpstr>Dx : lupus alopecia</vt:lpstr>
      <vt:lpstr>PowerPoint Presentation</vt:lpstr>
      <vt:lpstr>Q1 The best treatment is:</vt:lpstr>
      <vt:lpstr>Q2 Bilateral symmetrical lesion , Dx ?:</vt:lpstr>
      <vt:lpstr>Q3 What disease should be ruled out in this case:</vt:lpstr>
      <vt:lpstr>Q4  Dx ?:</vt:lpstr>
      <vt:lpstr>Q5 Name of this devise:</vt:lpstr>
      <vt:lpstr>Q6  Dx ?:</vt:lpstr>
      <vt:lpstr>Q7 Dx ?:</vt:lpstr>
      <vt:lpstr>Q8 Dx for this koh picture?:</vt:lpstr>
      <vt:lpstr>Q9 Dx ?:</vt:lpstr>
      <vt:lpstr>Q10 Causative agent for this case:</vt:lpstr>
      <vt:lpstr>Q11 Dx ?:</vt:lpstr>
      <vt:lpstr>Q12 Dx ?:</vt:lpstr>
      <vt:lpstr>Q13 Pt presented single lesion with severe itching , dx :</vt:lpstr>
      <vt:lpstr>Q14 Dx ?:</vt:lpstr>
      <vt:lpstr>Q15</vt:lpstr>
      <vt:lpstr>Q16</vt:lpstr>
      <vt:lpstr>Q17 What is the primary lesion in this disease ?:</vt:lpstr>
      <vt:lpstr>Q18 Dx ?:</vt:lpstr>
      <vt:lpstr>Q19</vt:lpstr>
      <vt:lpstr>Q20</vt:lpstr>
      <vt:lpstr>Derma mini- osce</vt:lpstr>
      <vt:lpstr>Gonorrhea</vt:lpstr>
      <vt:lpstr>Q2 : pt with DM, wt is the lesion ???  Granuloma annulare</vt:lpstr>
      <vt:lpstr>Q3 : 2ry lesion in this pic?? Lichenification</vt:lpstr>
      <vt:lpstr>Q4: recurrent lesion in multiple  occasion, DX ?? atopic dermatitis</vt:lpstr>
      <vt:lpstr>Q5: DX?? lichen planus</vt:lpstr>
      <vt:lpstr>Q6: wt is the best management  oral and topical anti fungal</vt:lpstr>
      <vt:lpstr>Q7: DX?? Ichtyosis vulgaris</vt:lpstr>
      <vt:lpstr>Q8: pt presented with single ulcer  on penis from 7 days, wt is the best  investigation used to rule out  syphilis? Dark field microscope</vt:lpstr>
      <vt:lpstr>Q9: which drug should not be used in  psoriasis :</vt:lpstr>
      <vt:lpstr>Q10: fair skin female, 40Y/O , no other  complaint, DX??</vt:lpstr>
      <vt:lpstr>Pemphigus vulgaris</vt:lpstr>
      <vt:lpstr>Q12: DX ?? Erythrasma</vt:lpstr>
      <vt:lpstr>Q13: itchy patch , DX ?? Mastoctosis</vt:lpstr>
      <vt:lpstr>Q14: nail shedding( onychomadesis)  with which of these ? Hand foot mouth disease</vt:lpstr>
      <vt:lpstr>Q15: least site to be infested by this  organism is : back , scalp face</vt:lpstr>
      <vt:lpstr>Q16: best topical tx for this lesion ? Clindamycin , erythromycin</vt:lpstr>
      <vt:lpstr>Q17: transition state of hair is :</vt:lpstr>
      <vt:lpstr>Q18: DX ?? Acute telogen effluvium</vt:lpstr>
      <vt:lpstr>Tenia alba</vt:lpstr>
      <vt:lpstr>Q20: which skin layer is this ??  Stratum granulosum</vt:lpstr>
      <vt:lpstr>Dermatology Mini-OSCE</vt:lpstr>
      <vt:lpstr>Question 1: what is the organism that cause:</vt:lpstr>
      <vt:lpstr>Question 2: specific test for syphilis</vt:lpstr>
      <vt:lpstr>Question 3: 3 systemic drugs for treatment of  psoriasis</vt:lpstr>
      <vt:lpstr>Question 4: Define the Following</vt:lpstr>
      <vt:lpstr>Question 5: write down 5 variants of acne</vt:lpstr>
      <vt:lpstr>Question 6: 2 Nail changes in Lichen Planus</vt:lpstr>
      <vt:lpstr>Question 7: write down 3 disease  associated with pyoderma gangrenosum</vt:lpstr>
      <vt:lpstr>Question 8: What is your possible  Diagnosis:</vt:lpstr>
      <vt:lpstr>Question 9: Yes of No</vt:lpstr>
      <vt:lpstr>Question 10: fill the blanket</vt:lpstr>
      <vt:lpstr>PowerPoint Presentation</vt:lpstr>
      <vt:lpstr>Q1) what is the causative organism for</vt:lpstr>
      <vt:lpstr>Q2) 5 variants of acne</vt:lpstr>
      <vt:lpstr>Q3) specific test for syphilis</vt:lpstr>
      <vt:lpstr>Q4) what is the primary lesion for</vt:lpstr>
      <vt:lpstr>Q5) define</vt:lpstr>
      <vt:lpstr>Q6) what is the topical treatment for:</vt:lpstr>
      <vt:lpstr>Q7) mention 2 causes for each:</vt:lpstr>
      <vt:lpstr>Q8) 5 year old child came with hair loss  due to trichotillomania mention 2 ddx.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Dermatology</vt:lpstr>
      <vt:lpstr>PowerPoint Presentation</vt:lpstr>
      <vt:lpstr>The primary lesion with description</vt:lpstr>
      <vt:lpstr>4 types of physical urticaria</vt:lpstr>
      <vt:lpstr>3 skin disease causing patchy hair loss :</vt:lpstr>
      <vt:lpstr>2 causes of localized pruritus:</vt:lpstr>
      <vt:lpstr>4 dermatological changes in hypothyroidism</vt:lpstr>
      <vt:lpstr>5 forms of cutaneous candida</vt:lpstr>
      <vt:lpstr>PowerPoint Presentation</vt:lpstr>
      <vt:lpstr>Dermatology mini osce  Group 4 C+D</vt:lpstr>
      <vt:lpstr>Q1 Define:</vt:lpstr>
      <vt:lpstr>PowerPoint Presentation</vt:lpstr>
      <vt:lpstr>PowerPoint Presentation</vt:lpstr>
      <vt:lpstr>Q4 Cause of:</vt:lpstr>
      <vt:lpstr>PowerPoint Presentation</vt:lpstr>
      <vt:lpstr>PowerPoint Presentation</vt:lpstr>
      <vt:lpstr>PowerPoint Presentation</vt:lpstr>
      <vt:lpstr>Q6: The following manifestation of:</vt:lpstr>
      <vt:lpstr>The best diagnostic test :</vt:lpstr>
      <vt:lpstr>PowerPoint Presentation</vt:lpstr>
      <vt:lpstr>Define:</vt:lpstr>
      <vt:lpstr>PowerPoint Presentation</vt:lpstr>
      <vt:lpstr>PowerPoint Presentation</vt:lpstr>
      <vt:lpstr>Primary lesion of:</vt:lpstr>
      <vt:lpstr>Cause of:</vt:lpstr>
      <vt:lpstr>Cause of:</vt:lpstr>
      <vt:lpstr>Mention 5 skin manifestation  with paraneoplasic :</vt:lpstr>
      <vt:lpstr>PowerPoint Presentation</vt:lpstr>
      <vt:lpstr>PowerPoint Presentation</vt:lpstr>
      <vt:lpstr>PowerPoint Presentation</vt:lpstr>
      <vt:lpstr>In cryotherapy : 1.Name of gas?N2O and CO2 ,liquid  nitrogrn</vt:lpstr>
      <vt:lpstr>The following manifestation of: 1.Oral hairy leukoplakia:  2.Pterygiym: 3.Kerion:</vt:lpstr>
      <vt:lpstr>PowerPoint Presentation</vt:lpstr>
      <vt:lpstr>PowerPoint Presentation</vt:lpstr>
      <vt:lpstr>Dermatology mini-osce  group c (SUB A+B) DONE BY : RAYAN NIHAD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WATEEN</vt:lpstr>
      <vt:lpstr>Dermatology exam  18/7/2018</vt:lpstr>
      <vt:lpstr>Stage 1</vt:lpstr>
      <vt:lpstr>Stage 2</vt:lpstr>
      <vt:lpstr>Stage 3</vt:lpstr>
      <vt:lpstr>Stage 4</vt:lpstr>
      <vt:lpstr>Stage 5</vt:lpstr>
      <vt:lpstr>Stage 6</vt:lpstr>
      <vt:lpstr>Stage 7</vt:lpstr>
      <vt:lpstr>Stage 8</vt:lpstr>
      <vt:lpstr>Stage 9</vt:lpstr>
      <vt:lpstr>Stage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احمد مهند احمد ابو مراد</cp:lastModifiedBy>
  <cp:revision>3</cp:revision>
  <dcterms:created xsi:type="dcterms:W3CDTF">2023-02-24T15:24:34Z</dcterms:created>
  <dcterms:modified xsi:type="dcterms:W3CDTF">2023-04-06T22:03:47Z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2023-02-24T00:00:00Z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2023-02-24T00:00:00Z</vt:filetime>
  </property>
</Properties>
</file>