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40A8E-69E2-41A5-BF55-FFA531E7CD58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9B6BB-20C2-455E-9F07-B5D7C8A9E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55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0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83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27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69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7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6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47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9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01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82375-43E7-4ACA-8521-802C15D4D13B}" type="datetimeFigureOut">
              <a:rPr lang="en-US" smtClean="0"/>
              <a:t>22/05/2022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DF5CC-C25B-4DD4-ADFB-698E7D6E3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9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endocrine system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Patho</a:t>
            </a:r>
            <a:r>
              <a:rPr lang="en-US" dirty="0" smtClean="0"/>
              <a:t> lab 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7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2189" y="781089"/>
            <a:ext cx="92111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ultrasound guided pre-operative fine needle aspiration cytology.</a:t>
            </a:r>
          </a:p>
        </p:txBody>
      </p:sp>
      <p:sp>
        <p:nvSpPr>
          <p:cNvPr id="3" name="object 3"/>
          <p:cNvSpPr/>
          <p:nvPr/>
        </p:nvSpPr>
        <p:spPr>
          <a:xfrm>
            <a:off x="835409" y="2023407"/>
            <a:ext cx="2837689" cy="28740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210" t="15837" r="23953" b="25053"/>
          <a:stretch/>
        </p:blipFill>
        <p:spPr>
          <a:xfrm>
            <a:off x="3835830" y="1974468"/>
            <a:ext cx="4367359" cy="2971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113" t="14989" r="25621" b="19121"/>
          <a:stretch/>
        </p:blipFill>
        <p:spPr>
          <a:xfrm>
            <a:off x="8365922" y="2023407"/>
            <a:ext cx="3828081" cy="28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7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73" y="898176"/>
            <a:ext cx="6156960" cy="403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4"/>
          <p:cNvSpPr/>
          <p:nvPr/>
        </p:nvSpPr>
        <p:spPr>
          <a:xfrm>
            <a:off x="9158252" y="419273"/>
            <a:ext cx="2550423" cy="1828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545577" y="541677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irregular nuclear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contour.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nuclear groove.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nuclear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pseudoinclusion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6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470" t="16050" r="25264" b="20179"/>
          <a:stretch/>
        </p:blipFill>
        <p:spPr>
          <a:xfrm>
            <a:off x="0" y="1301858"/>
            <a:ext cx="5801514" cy="4138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470" t="15413" r="25264" b="17849"/>
          <a:stretch/>
        </p:blipFill>
        <p:spPr>
          <a:xfrm>
            <a:off x="6199322" y="1301858"/>
            <a:ext cx="5747657" cy="429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6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780350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Morphology</a:t>
            </a:r>
            <a:br>
              <a:rPr lang="en-US" sz="3200" dirty="0" smtClean="0"/>
            </a:br>
            <a:r>
              <a:rPr lang="en-US" sz="3200" dirty="0" smtClean="0"/>
              <a:t>FOLLICULAR CARCINOM,A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7635" y="241483"/>
            <a:ext cx="6281873" cy="5248622"/>
          </a:xfrm>
        </p:spPr>
        <p:txBody>
          <a:bodyPr/>
          <a:lstStyle/>
          <a:p>
            <a:pPr fontAlgn="base"/>
            <a:r>
              <a:rPr lang="en-US" dirty="0"/>
              <a:t>Tan to brown solid cut surface, can have cystic changes and hemorrhage</a:t>
            </a:r>
          </a:p>
          <a:p>
            <a:pPr fontAlgn="base"/>
            <a:r>
              <a:rPr lang="en-US" dirty="0"/>
              <a:t>Minimally invasive: usually single encapsulated nodule, with thickened and irregular capsule</a:t>
            </a:r>
          </a:p>
          <a:p>
            <a:pPr fontAlgn="base"/>
            <a:r>
              <a:rPr lang="en-US" dirty="0"/>
              <a:t>Widely invasive: extensive permeation of capsule or no </a:t>
            </a:r>
            <a:r>
              <a:rPr lang="en-US" dirty="0" smtClean="0"/>
              <a:t>capsule.</a:t>
            </a:r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733" t="16518" r="50569" b="19553"/>
          <a:stretch/>
        </p:blipFill>
        <p:spPr>
          <a:xfrm>
            <a:off x="5355770" y="3462504"/>
            <a:ext cx="2063933" cy="3003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283" t="55982" r="37115" b="21161"/>
          <a:stretch/>
        </p:blipFill>
        <p:spPr>
          <a:xfrm>
            <a:off x="7842467" y="3970344"/>
            <a:ext cx="3331029" cy="167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633" t="15089" r="25470" b="19130"/>
          <a:stretch/>
        </p:blipFill>
        <p:spPr>
          <a:xfrm>
            <a:off x="4062548" y="1953987"/>
            <a:ext cx="3461658" cy="2565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332" t="15804" r="25570" b="19732"/>
          <a:stretch/>
        </p:blipFill>
        <p:spPr>
          <a:xfrm>
            <a:off x="156754" y="2005973"/>
            <a:ext cx="3474720" cy="25137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7463" t="42946" r="20951" b="30983"/>
          <a:stretch/>
        </p:blipFill>
        <p:spPr>
          <a:xfrm>
            <a:off x="8321040" y="2005973"/>
            <a:ext cx="3709852" cy="25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Morphology, ANAPLASTIC CA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Bulky solid mass (mean: 6 cm) with zones of </a:t>
            </a:r>
            <a:r>
              <a:rPr lang="en-US" dirty="0" smtClean="0"/>
              <a:t>necrosis </a:t>
            </a:r>
            <a:r>
              <a:rPr lang="en-US" dirty="0"/>
              <a:t>or variegated </a:t>
            </a:r>
            <a:r>
              <a:rPr lang="en-US" dirty="0" smtClean="0"/>
              <a:t>appearance.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99" t="9553" r="31292" b="7411"/>
          <a:stretch/>
        </p:blipFill>
        <p:spPr>
          <a:xfrm>
            <a:off x="6270171" y="2491273"/>
            <a:ext cx="4310743" cy="38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fontAlgn="base"/>
            <a:r>
              <a:rPr lang="en-US" dirty="0"/>
              <a:t>Common features include </a:t>
            </a:r>
            <a:r>
              <a:rPr lang="en-US" dirty="0" smtClean="0"/>
              <a:t>: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widely </a:t>
            </a:r>
            <a:r>
              <a:rPr lang="en-US" dirty="0"/>
              <a:t>invasive </a:t>
            </a:r>
            <a:r>
              <a:rPr lang="en-US" dirty="0" smtClean="0"/>
              <a:t>growth.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extensive </a:t>
            </a:r>
            <a:r>
              <a:rPr lang="en-US" dirty="0"/>
              <a:t>tumor </a:t>
            </a:r>
            <a:r>
              <a:rPr lang="en-US" dirty="0" smtClean="0"/>
              <a:t>necrosis.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marked </a:t>
            </a:r>
            <a:r>
              <a:rPr lang="en-US" dirty="0"/>
              <a:t>nuclear </a:t>
            </a:r>
            <a:r>
              <a:rPr lang="en-US" dirty="0" err="1"/>
              <a:t>pleomorphism</a:t>
            </a:r>
            <a:r>
              <a:rPr lang="en-US" dirty="0"/>
              <a:t> </a:t>
            </a:r>
            <a:r>
              <a:rPr lang="en-US" dirty="0" smtClean="0"/>
              <a:t>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high </a:t>
            </a:r>
            <a:r>
              <a:rPr lang="en-US" dirty="0"/>
              <a:t>mitotic activity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111" t="16161" r="20148" b="14375"/>
          <a:stretch/>
        </p:blipFill>
        <p:spPr>
          <a:xfrm>
            <a:off x="4627775" y="3715618"/>
            <a:ext cx="3392818" cy="2181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312" t="15804" r="20249" b="14196"/>
          <a:stretch/>
        </p:blipFill>
        <p:spPr>
          <a:xfrm>
            <a:off x="8751429" y="3709878"/>
            <a:ext cx="3379727" cy="220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Morphology, MEDULLARY CA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 smtClean="0"/>
              <a:t>Sporadic</a:t>
            </a:r>
            <a:r>
              <a:rPr lang="en-US" dirty="0"/>
              <a:t>: typically presents as a single circumscribed but </a:t>
            </a:r>
            <a:r>
              <a:rPr lang="en-US" dirty="0" err="1"/>
              <a:t>nonencapsulated</a:t>
            </a:r>
            <a:r>
              <a:rPr lang="en-US" dirty="0"/>
              <a:t>, gray-tan mass</a:t>
            </a:r>
          </a:p>
          <a:p>
            <a:pPr fontAlgn="base"/>
            <a:r>
              <a:rPr lang="en-US" b="1" dirty="0"/>
              <a:t>Familial</a:t>
            </a:r>
            <a:r>
              <a:rPr lang="en-US" dirty="0"/>
              <a:t>: generally bilateral / multiple </a:t>
            </a:r>
            <a:r>
              <a:rPr lang="en-US" dirty="0" smtClean="0"/>
              <a:t>foci.</a:t>
            </a:r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010" t="16517" r="20049" b="15447"/>
          <a:stretch/>
        </p:blipFill>
        <p:spPr>
          <a:xfrm>
            <a:off x="7908446" y="3161211"/>
            <a:ext cx="3704435" cy="2325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633" t="15982" r="25570" b="14911"/>
          <a:stretch/>
        </p:blipFill>
        <p:spPr>
          <a:xfrm>
            <a:off x="4715797" y="3161211"/>
            <a:ext cx="2980088" cy="23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4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729" t="15804" r="25268" b="12946"/>
          <a:stretch/>
        </p:blipFill>
        <p:spPr>
          <a:xfrm>
            <a:off x="261257" y="1994939"/>
            <a:ext cx="3513909" cy="27599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5235" t="16518" r="25771" b="17946"/>
          <a:stretch/>
        </p:blipFill>
        <p:spPr>
          <a:xfrm>
            <a:off x="4127863" y="1994938"/>
            <a:ext cx="3722914" cy="2799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235" t="15446" r="25972" b="16875"/>
          <a:stretch/>
        </p:blipFill>
        <p:spPr>
          <a:xfrm>
            <a:off x="8386354" y="1994938"/>
            <a:ext cx="3518263" cy="27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38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Morphology, </a:t>
            </a:r>
            <a:r>
              <a:rPr lang="en-US" altLang="en-US" dirty="0" smtClean="0"/>
              <a:t>Hashimoto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359" t="15453" r="42621" b="59732"/>
          <a:stretch/>
        </p:blipFill>
        <p:spPr>
          <a:xfrm>
            <a:off x="5852160" y="2442213"/>
            <a:ext cx="4689566" cy="40998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33555" y="12639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ar-SA" dirty="0">
                <a:latin typeface="Tahoma" pitchFamily="34" charset="0"/>
                <a:cs typeface="Tahoma" pitchFamily="34" charset="0"/>
              </a:rPr>
              <a:t>Gland is a smooth pale goiter, minimally nodular, well demarcated.</a:t>
            </a:r>
          </a:p>
        </p:txBody>
      </p:sp>
    </p:spTree>
    <p:extLst>
      <p:ext uri="{BB962C8B-B14F-4D97-AF65-F5344CB8AC3E}">
        <p14:creationId xmlns:p14="http://schemas.microsoft.com/office/powerpoint/2010/main" val="68851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453" y="1609378"/>
            <a:ext cx="6281873" cy="52486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Reduction in the number and size of islets.</a:t>
            </a:r>
          </a:p>
          <a:p>
            <a:r>
              <a:rPr lang="en-US" sz="2400" dirty="0" err="1">
                <a:latin typeface="+mj-lt"/>
              </a:rPr>
              <a:t>Leukocytic</a:t>
            </a:r>
            <a:r>
              <a:rPr lang="en-US" sz="2400" dirty="0">
                <a:latin typeface="+mj-lt"/>
              </a:rPr>
              <a:t> infiltrates in the islets.</a:t>
            </a:r>
          </a:p>
          <a:p>
            <a:r>
              <a:rPr lang="en-US" sz="2400" dirty="0">
                <a:latin typeface="+mj-lt"/>
              </a:rPr>
              <a:t>Amyloid deposition within islets in type 2 diabetes.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14" t="29374" r="21052" b="31519"/>
          <a:stretch/>
        </p:blipFill>
        <p:spPr>
          <a:xfrm>
            <a:off x="3866804" y="3747852"/>
            <a:ext cx="7680959" cy="2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Microscopic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4482" y="535694"/>
            <a:ext cx="6281873" cy="5248622"/>
          </a:xfrm>
        </p:spPr>
        <p:txBody>
          <a:bodyPr/>
          <a:lstStyle/>
          <a:p>
            <a:r>
              <a:rPr lang="en-US" dirty="0">
                <a:latin typeface="+mj-lt"/>
              </a:rPr>
              <a:t>Dense infiltration by lymphocytes </a:t>
            </a:r>
            <a:r>
              <a:rPr lang="en-US" dirty="0" smtClean="0">
                <a:latin typeface="+mj-lt"/>
              </a:rPr>
              <a:t>&amp;  </a:t>
            </a:r>
            <a:r>
              <a:rPr lang="en-US" dirty="0">
                <a:latin typeface="+mj-lt"/>
              </a:rPr>
              <a:t>plasma  cells</a:t>
            </a:r>
          </a:p>
          <a:p>
            <a:r>
              <a:rPr lang="en-US" dirty="0">
                <a:latin typeface="+mj-lt"/>
              </a:rPr>
              <a:t>    </a:t>
            </a:r>
            <a:r>
              <a:rPr lang="en-US" dirty="0" smtClean="0">
                <a:latin typeface="+mj-lt"/>
              </a:rPr>
              <a:t>Formation </a:t>
            </a:r>
            <a:r>
              <a:rPr lang="en-US" dirty="0">
                <a:latin typeface="+mj-lt"/>
              </a:rPr>
              <a:t>of lymphoid follicles, </a:t>
            </a:r>
            <a:r>
              <a:rPr lang="en-US" dirty="0" smtClean="0">
                <a:latin typeface="+mj-lt"/>
              </a:rPr>
              <a:t>with germinal </a:t>
            </a:r>
            <a:r>
              <a:rPr lang="en-US" dirty="0">
                <a:latin typeface="+mj-lt"/>
              </a:rPr>
              <a:t>centers</a:t>
            </a:r>
          </a:p>
          <a:p>
            <a:r>
              <a:rPr lang="en-US" dirty="0">
                <a:latin typeface="+mj-lt"/>
              </a:rPr>
              <a:t>    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Presence of HURTHLE CELLS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30" t="16339" r="25068" b="18482"/>
          <a:stretch/>
        </p:blipFill>
        <p:spPr>
          <a:xfrm>
            <a:off x="4820702" y="2863705"/>
            <a:ext cx="3421961" cy="2463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099" t="14554" r="32899" b="19910"/>
          <a:stretch/>
        </p:blipFill>
        <p:spPr>
          <a:xfrm>
            <a:off x="8345419" y="4062549"/>
            <a:ext cx="3792819" cy="27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Morphology, de Quervain Thyroiditis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altLang="ar-SA" sz="2000" dirty="0">
                <a:latin typeface="Tahoma" pitchFamily="34" charset="0"/>
                <a:cs typeface="Tahoma" pitchFamily="34" charset="0"/>
                <a:sym typeface="Symbol" pitchFamily="18" charset="2"/>
              </a:rPr>
              <a:t>Destruction of acini leads to mixed inflammatory</a:t>
            </a:r>
          </a:p>
          <a:p>
            <a:pPr lvl="1">
              <a:lnSpc>
                <a:spcPct val="90000"/>
              </a:lnSpc>
              <a:buNone/>
            </a:pPr>
            <a:r>
              <a:rPr lang="en-US" altLang="ar-SA" sz="2000" dirty="0">
                <a:latin typeface="Tahoma" pitchFamily="34" charset="0"/>
                <a:cs typeface="Tahoma" pitchFamily="34" charset="0"/>
                <a:sym typeface="Symbol" pitchFamily="18" charset="2"/>
              </a:rPr>
              <a:t>   infiltrate.</a:t>
            </a:r>
          </a:p>
          <a:p>
            <a:pPr lvl="1">
              <a:lnSpc>
                <a:spcPct val="90000"/>
              </a:lnSpc>
            </a:pPr>
            <a:r>
              <a:rPr lang="en-US" altLang="ar-SA" sz="2000" dirty="0">
                <a:latin typeface="Tahoma" pitchFamily="34" charset="0"/>
                <a:cs typeface="Tahoma" pitchFamily="34" charset="0"/>
                <a:sym typeface="Symbol" pitchFamily="18" charset="2"/>
              </a:rPr>
              <a:t> Neutrophils , Macrophages &amp; Giant cells &amp; </a:t>
            </a:r>
          </a:p>
          <a:p>
            <a:pPr lvl="1">
              <a:lnSpc>
                <a:spcPct val="90000"/>
              </a:lnSpc>
              <a:buNone/>
            </a:pPr>
            <a:r>
              <a:rPr lang="en-US" altLang="ar-SA" sz="2000" dirty="0">
                <a:latin typeface="Tahoma" pitchFamily="34" charset="0"/>
                <a:cs typeface="Times New Roman" pitchFamily="18" charset="0"/>
                <a:sym typeface="Symbol" pitchFamily="18" charset="2"/>
              </a:rPr>
              <a:t>   formation of </a:t>
            </a:r>
            <a:r>
              <a:rPr lang="en-US" altLang="ar-SA" sz="2000" dirty="0" smtClean="0">
                <a:latin typeface="Tahoma" pitchFamily="34" charset="0"/>
                <a:cs typeface="Times New Roman" pitchFamily="18" charset="0"/>
                <a:sym typeface="Symbol" pitchFamily="18" charset="2"/>
              </a:rPr>
              <a:t>g</a:t>
            </a:r>
            <a:r>
              <a:rPr lang="en-US" altLang="ar-SA" sz="2000" dirty="0" smtClean="0">
                <a:latin typeface="Tahoma" pitchFamily="34" charset="0"/>
                <a:cs typeface="Tahoma" pitchFamily="34" charset="0"/>
                <a:sym typeface="Symbol" pitchFamily="18" charset="2"/>
              </a:rPr>
              <a:t>ranulomas.</a:t>
            </a:r>
          </a:p>
          <a:p>
            <a:pPr lvl="1">
              <a:lnSpc>
                <a:spcPct val="90000"/>
              </a:lnSpc>
              <a:buNone/>
            </a:pPr>
            <a:endParaRPr lang="en-US" altLang="ar-SA" sz="2000" dirty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None/>
            </a:pPr>
            <a:endParaRPr lang="en-US" altLang="ar-SA" sz="2000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None/>
            </a:pPr>
            <a:endParaRPr lang="en-US" altLang="ar-SA" sz="2000" dirty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None/>
            </a:pPr>
            <a:endParaRPr lang="en-US" altLang="ar-SA" sz="2000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None/>
            </a:pPr>
            <a:endParaRPr lang="en-US" altLang="ar-SA" sz="2000" dirty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None/>
            </a:pPr>
            <a:endParaRPr lang="en-US" altLang="ar-SA" sz="2000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None/>
            </a:pPr>
            <a:endParaRPr lang="en-US" altLang="ar-SA" sz="2000" dirty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None/>
            </a:pPr>
            <a:endParaRPr lang="en-US" altLang="ar-SA" sz="2000" dirty="0" smtClean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None/>
            </a:pPr>
            <a:endParaRPr lang="en-US" altLang="ar-SA" sz="2000" dirty="0">
              <a:latin typeface="Tahoma" pitchFamily="34" charset="0"/>
              <a:cs typeface="Tahoma" pitchFamily="34" charset="0"/>
              <a:sym typeface="Symbol" pitchFamily="18" charset="2"/>
            </a:endParaRPr>
          </a:p>
          <a:p>
            <a:pPr lvl="1">
              <a:lnSpc>
                <a:spcPct val="90000"/>
              </a:lnSpc>
              <a:buNone/>
            </a:pPr>
            <a:endParaRPr lang="en-US" altLang="ar-SA" sz="2000" dirty="0">
              <a:latin typeface="Tahoma" pitchFamily="34" charset="0"/>
              <a:cs typeface="Tahoma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629" t="16339" r="24566" b="14375"/>
          <a:stretch/>
        </p:blipFill>
        <p:spPr>
          <a:xfrm>
            <a:off x="4387610" y="3905794"/>
            <a:ext cx="3856639" cy="2899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529" t="15088" r="24466" b="12947"/>
          <a:stretch/>
        </p:blipFill>
        <p:spPr>
          <a:xfrm>
            <a:off x="8259383" y="3853543"/>
            <a:ext cx="3861807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55" y="1440923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Morphology</a:t>
            </a:r>
            <a:br>
              <a:rPr lang="en-US" sz="2800" dirty="0" smtClean="0"/>
            </a:br>
            <a:r>
              <a:rPr lang="en-US" altLang="en-US" sz="2800" dirty="0" smtClean="0">
                <a:latin typeface="Tahoma" pitchFamily="34" charset="0"/>
                <a:cs typeface="Tahoma" pitchFamily="34" charset="0"/>
              </a:rPr>
              <a:t>SUBACUTE LYMPHOCYTIC THYROIDITIS : (Silent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098869" y="48539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Preserved lobular pattern with follicular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destruction.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variable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lymphocytic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infiltrate.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rare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/ no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oncocytic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change.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no / focal fibrosis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2"/>
          <a:stretch/>
        </p:blipFill>
        <p:spPr bwMode="auto">
          <a:xfrm>
            <a:off x="6032636" y="2521687"/>
            <a:ext cx="422846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0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Riedel's thyroid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17" y="1763485"/>
            <a:ext cx="5225143" cy="391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9485" y="24657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Follicles are obliterated or compressed by extensive dense fibrous tissue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9485" y="440046"/>
            <a:ext cx="73355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**Morphology, </a:t>
            </a:r>
            <a:r>
              <a:rPr lang="en-US" sz="4000" dirty="0" smtClean="0"/>
              <a:t>Reidel’s Thyroiditis</a:t>
            </a:r>
            <a:endParaRPr lang="en-US" sz="4000" b="0" cap="none" spc="0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981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Tahoma" pitchFamily="34" charset="0"/>
                <a:cs typeface="Tahoma" pitchFamily="34" charset="0"/>
              </a:rPr>
              <a:t>Morphology.</a:t>
            </a:r>
            <a:r>
              <a:rPr lang="en-US" altLang="en-US" b="1" dirty="0" smtClean="0"/>
              <a:t> GRAVE’S DISEASE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Diffuse and symmetrically enlarged thyroid gland with beefy red cut </a:t>
            </a:r>
            <a:r>
              <a:rPr lang="en-US" dirty="0" smtClean="0">
                <a:latin typeface="+mj-lt"/>
              </a:rPr>
              <a:t>surface.</a:t>
            </a: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16" t="29374" r="32697" b="10090"/>
          <a:stretch/>
        </p:blipFill>
        <p:spPr>
          <a:xfrm>
            <a:off x="5878286" y="2848351"/>
            <a:ext cx="4441371" cy="320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1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4533" t="15982" r="25369" b="18839"/>
          <a:stretch/>
        </p:blipFill>
        <p:spPr>
          <a:xfrm>
            <a:off x="5963245" y="3127095"/>
            <a:ext cx="4591543" cy="33585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94334" y="984460"/>
            <a:ext cx="5548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Hyperplastic thyroid follicles with papillary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infoldings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94334" y="17035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Colloid is typically decreased, when present shows peripheral scalloping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4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Morphology, DIFFUSE &amp; MULTINODULAR GOITRE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217" t="18015" r="40216" b="21691"/>
          <a:stretch/>
        </p:blipFill>
        <p:spPr>
          <a:xfrm>
            <a:off x="9265024" y="2191871"/>
            <a:ext cx="2675964" cy="4410635"/>
          </a:xfrm>
          <a:prstGeom prst="rect">
            <a:avLst/>
          </a:prstGeom>
        </p:spPr>
      </p:pic>
      <p:pic>
        <p:nvPicPr>
          <p:cNvPr id="5122" name="Picture 2" descr="https://v2.pathorama.ch/storage/samples/0003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20" y="2877670"/>
            <a:ext cx="4468211" cy="33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93319" y="1092804"/>
            <a:ext cx="6567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Multinodular goiters are asymmetric, large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07006" y="14621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Nodular,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bumpy outer surface and variegated cut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74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000" dirty="0">
                <a:latin typeface="+mj-lt"/>
              </a:rPr>
              <a:t>Variable sized dilated follicles with flattened to hyperplastic </a:t>
            </a:r>
            <a:r>
              <a:rPr lang="en-US" sz="2000" dirty="0" smtClean="0">
                <a:latin typeface="+mj-lt"/>
              </a:rPr>
              <a:t>epithelium.</a:t>
            </a:r>
          </a:p>
          <a:p>
            <a:pPr fontAlgn="base"/>
            <a:r>
              <a:rPr lang="en-US" sz="2000" dirty="0">
                <a:latin typeface="+mj-lt"/>
              </a:rPr>
              <a:t>Nodules may be </a:t>
            </a:r>
            <a:r>
              <a:rPr lang="en-US" sz="2000" dirty="0" smtClean="0">
                <a:latin typeface="+mj-lt"/>
              </a:rPr>
              <a:t>present.</a:t>
            </a:r>
          </a:p>
          <a:p>
            <a:pPr fontAlgn="base"/>
            <a:endParaRPr lang="en-US" sz="2000" dirty="0">
              <a:latin typeface="+mj-lt"/>
            </a:endParaRPr>
          </a:p>
          <a:p>
            <a:pPr fontAlgn="base"/>
            <a:endParaRPr lang="en-US" sz="2000" dirty="0" smtClean="0">
              <a:latin typeface="+mj-lt"/>
            </a:endParaRPr>
          </a:p>
          <a:p>
            <a:pPr fontAlgn="base"/>
            <a:endParaRPr lang="en-US" sz="2000" dirty="0">
              <a:latin typeface="+mj-lt"/>
            </a:endParaRPr>
          </a:p>
          <a:p>
            <a:pPr fontAlgn="base"/>
            <a:endParaRPr lang="en-US" sz="2000" dirty="0" smtClean="0">
              <a:latin typeface="+mj-lt"/>
            </a:endParaRPr>
          </a:p>
          <a:p>
            <a:pPr fontAlgn="base"/>
            <a:endParaRPr lang="en-US" sz="2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019" t="15579" r="26925" b="18841"/>
          <a:stretch/>
        </p:blipFill>
        <p:spPr>
          <a:xfrm>
            <a:off x="8313453" y="3599975"/>
            <a:ext cx="3878547" cy="3039035"/>
          </a:xfrm>
          <a:prstGeom prst="rect">
            <a:avLst/>
          </a:prstGeom>
        </p:spPr>
      </p:pic>
      <p:pic>
        <p:nvPicPr>
          <p:cNvPr id="5" name="عنصر نائب للمحتوى 5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78411" y="3599975"/>
            <a:ext cx="3509141" cy="322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668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324" y="156010"/>
            <a:ext cx="6297635" cy="6379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7835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Morphology, adrenocortical ca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ar-SA" dirty="0">
                <a:latin typeface="Times New Roman" pitchFamily="18" charset="0"/>
              </a:rPr>
              <a:t>Encapsulated , usually yellow color: single or multiple.</a:t>
            </a:r>
          </a:p>
          <a:p>
            <a:r>
              <a:rPr lang="en-US" altLang="ar-SA" dirty="0">
                <a:latin typeface="Times New Roman" pitchFamily="18" charset="0"/>
              </a:rPr>
              <a:t>Size variable 1-2 cm. Up to large tumors      </a:t>
            </a:r>
          </a:p>
          <a:p>
            <a:r>
              <a:rPr lang="en-US" altLang="ar-SA" dirty="0">
                <a:latin typeface="Times New Roman" pitchFamily="18" charset="0"/>
              </a:rPr>
              <a:t>Malignant tumors may show necrosis</a:t>
            </a:r>
            <a:r>
              <a:rPr lang="en-US" altLang="ar-SA" dirty="0" smtClean="0">
                <a:latin typeface="Times New Roman" pitchFamily="18" charset="0"/>
              </a:rPr>
              <a:t>, hemorrhage and</a:t>
            </a:r>
            <a:endParaRPr lang="en-US" altLang="ar-SA" dirty="0"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en-US" altLang="ar-SA" dirty="0">
                <a:latin typeface="Times New Roman" pitchFamily="18" charset="0"/>
              </a:rPr>
              <a:t>      are usually larger.</a:t>
            </a:r>
          </a:p>
          <a:p>
            <a:endParaRPr lang="en-US" dirty="0"/>
          </a:p>
        </p:txBody>
      </p:sp>
      <p:pic>
        <p:nvPicPr>
          <p:cNvPr id="1026" name="Picture 2" descr="https://path.upmc.edu/cases/case65/images/gros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277" y="3852723"/>
            <a:ext cx="3585152" cy="268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78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Diabetic </a:t>
            </a:r>
            <a:r>
              <a:rPr lang="en-US" sz="2400" dirty="0" err="1">
                <a:latin typeface="+mj-lt"/>
              </a:rPr>
              <a:t>macrovascular</a:t>
            </a:r>
            <a:r>
              <a:rPr lang="en-US" sz="2400" dirty="0">
                <a:latin typeface="+mj-lt"/>
              </a:rPr>
              <a:t> disease. The hallmark of diabetic </a:t>
            </a:r>
            <a:r>
              <a:rPr lang="en-US" sz="2400" dirty="0" err="1">
                <a:latin typeface="+mj-lt"/>
              </a:rPr>
              <a:t>macrovascular</a:t>
            </a:r>
            <a:r>
              <a:rPr lang="en-US" sz="2400" dirty="0">
                <a:latin typeface="+mj-lt"/>
              </a:rPr>
              <a:t> disease is accelerated atherosclerosis.</a:t>
            </a:r>
          </a:p>
          <a:p>
            <a:r>
              <a:rPr lang="en-US" sz="2400" dirty="0">
                <a:latin typeface="+mj-lt"/>
              </a:rPr>
              <a:t>Hyaline arteriolosclerosis.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1026" name="Picture 2" descr="Webpathology.com: A Collection of Surgical Pathology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1" y="4187059"/>
            <a:ext cx="3119738" cy="234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134" t="45089" r="21655" b="19554"/>
          <a:stretch/>
        </p:blipFill>
        <p:spPr>
          <a:xfrm>
            <a:off x="8634549" y="4222105"/>
            <a:ext cx="3274299" cy="230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24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Encapsulated tumor composed of variably sized nests, large sheets and trabeculae</a:t>
            </a:r>
          </a:p>
          <a:p>
            <a:pPr fontAlgn="base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Invasion of thick fibrous capsule</a:t>
            </a:r>
          </a:p>
          <a:p>
            <a:pPr fontAlgn="base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Lymphovascular invasion (venous or sinusoidal)</a:t>
            </a:r>
          </a:p>
          <a:p>
            <a:pPr fontAlgn="base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Areas of necrosis, hemorrhage, degeneration are common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54" t="16667" r="18608" b="18636"/>
          <a:stretch/>
        </p:blipFill>
        <p:spPr>
          <a:xfrm>
            <a:off x="646111" y="4597919"/>
            <a:ext cx="3215014" cy="1850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482" t="16667" r="26534" b="18485"/>
          <a:stretch/>
        </p:blipFill>
        <p:spPr>
          <a:xfrm>
            <a:off x="4478482" y="4456588"/>
            <a:ext cx="2805545" cy="2132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823" t="16667" r="26534" b="19242"/>
          <a:stretch/>
        </p:blipFill>
        <p:spPr>
          <a:xfrm>
            <a:off x="7901384" y="4354242"/>
            <a:ext cx="2952321" cy="223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71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2686" y="1199447"/>
            <a:ext cx="6281873" cy="5248622"/>
          </a:xfrm>
        </p:spPr>
        <p:txBody>
          <a:bodyPr/>
          <a:lstStyle/>
          <a:p>
            <a:r>
              <a:rPr lang="en-US" altLang="ar-SA" b="1" dirty="0">
                <a:latin typeface="Times New Roman" pitchFamily="18" charset="0"/>
              </a:rPr>
              <a:t>well circumscribed</a:t>
            </a:r>
            <a:r>
              <a:rPr lang="en-US" altLang="ar-SA" b="1" dirty="0" smtClean="0">
                <a:latin typeface="Times New Roman" pitchFamily="18" charset="0"/>
              </a:rPr>
              <a:t>, small </a:t>
            </a:r>
            <a:r>
              <a:rPr lang="en-US" altLang="ar-SA" b="1" dirty="0">
                <a:latin typeface="Times New Roman" pitchFamily="18" charset="0"/>
              </a:rPr>
              <a:t>to large in size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415" t="16818" r="22699" b="18637"/>
          <a:stretch/>
        </p:blipFill>
        <p:spPr>
          <a:xfrm>
            <a:off x="6328064" y="2837945"/>
            <a:ext cx="5457559" cy="36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33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44" y="1609378"/>
            <a:ext cx="6281873" cy="5248622"/>
          </a:xfrm>
        </p:spPr>
        <p:txBody>
          <a:bodyPr/>
          <a:lstStyle/>
          <a:p>
            <a:r>
              <a:rPr lang="en-US" dirty="0"/>
              <a:t>Nested (</a:t>
            </a:r>
            <a:r>
              <a:rPr lang="en-US" dirty="0" err="1"/>
              <a:t>zellballen</a:t>
            </a:r>
            <a:r>
              <a:rPr lang="en-US" dirty="0"/>
              <a:t>), trabecular </a:t>
            </a:r>
            <a:r>
              <a:rPr lang="en-US" dirty="0" smtClean="0"/>
              <a:t>patterns.</a:t>
            </a:r>
          </a:p>
          <a:p>
            <a:r>
              <a:rPr lang="en-US" altLang="ar-SA" b="1" dirty="0">
                <a:latin typeface="Times New Roman" pitchFamily="18" charset="0"/>
              </a:rPr>
              <a:t>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ests of cells (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Zellballen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) with abundant cytoplasm filled with granules containing catecholamine.</a:t>
            </a:r>
            <a:endParaRPr lang="en-US" altLang="ar-SA" b="1" dirty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ar-SA" b="1" dirty="0">
                <a:latin typeface="Times New Roman" pitchFamily="18" charset="0"/>
              </a:rPr>
              <a:t> Malignancy confirmed by </a:t>
            </a:r>
            <a:r>
              <a:rPr lang="en-US" altLang="ar-SA" b="1" u="sng" dirty="0" smtClean="0">
                <a:latin typeface="Times New Roman" pitchFamily="18" charset="0"/>
              </a:rPr>
              <a:t>METASTASES</a:t>
            </a:r>
            <a:endParaRPr lang="en-US" altLang="ar-SA" b="1" u="sng" dirty="0"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87" t="16970" r="27472" b="23636"/>
          <a:stretch/>
        </p:blipFill>
        <p:spPr>
          <a:xfrm>
            <a:off x="7346372" y="3355170"/>
            <a:ext cx="4062846" cy="29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7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Diabetic nephropathy.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glomerular lesions.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+mj-lt"/>
              </a:rPr>
              <a:t>renal vascular lesions, principally arteriolosclerosis.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+mj-lt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918" t="30268" r="20550" b="35804"/>
          <a:stretch/>
        </p:blipFill>
        <p:spPr>
          <a:xfrm>
            <a:off x="4387610" y="2808514"/>
            <a:ext cx="7615645" cy="2481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57167" y="5390088"/>
            <a:ext cx="3134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Nodular </a:t>
            </a:r>
            <a:r>
              <a:rPr lang="en-US" dirty="0" err="1"/>
              <a:t>glomerulosclerosis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45616" y="546703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 Renal cortex showing thickening of tubular basement membranes .</a:t>
            </a:r>
          </a:p>
        </p:txBody>
      </p:sp>
    </p:spTree>
    <p:extLst>
      <p:ext uri="{BB962C8B-B14F-4D97-AF65-F5344CB8AC3E}">
        <p14:creationId xmlns:p14="http://schemas.microsoft.com/office/powerpoint/2010/main" val="2174471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diabetic retinopathy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256" y="1609378"/>
            <a:ext cx="6281873" cy="524862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Features include: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 advanced proliferative retinopathy.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retinal hemorrhages.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Exudates.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 neovascularization.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err="1">
                <a:latin typeface="+mj-lt"/>
              </a:rPr>
              <a:t>tractional</a:t>
            </a:r>
            <a:r>
              <a:rPr lang="en-US" sz="2000" dirty="0">
                <a:latin typeface="+mj-lt"/>
              </a:rPr>
              <a:t> retinal detachment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13" t="28840" r="52075" b="24017"/>
          <a:stretch/>
        </p:blipFill>
        <p:spPr>
          <a:xfrm>
            <a:off x="8408243" y="3409405"/>
            <a:ext cx="3696788" cy="344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94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Morphology, adenoma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Solitary, encapsulated, variable size (1 - 10 cm</a:t>
            </a:r>
            <a:r>
              <a:rPr lang="en-US" dirty="0" smtClean="0"/>
              <a:t>).</a:t>
            </a:r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 smtClean="0"/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231" t="16518" r="25570" b="19732"/>
          <a:stretch/>
        </p:blipFill>
        <p:spPr>
          <a:xfrm>
            <a:off x="5118447" y="2530827"/>
            <a:ext cx="5456720" cy="38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0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946" y="1212562"/>
            <a:ext cx="10515600" cy="4351338"/>
          </a:xfrm>
        </p:spPr>
        <p:txBody>
          <a:bodyPr/>
          <a:lstStyle/>
          <a:p>
            <a:r>
              <a:rPr lang="en-US" dirty="0"/>
              <a:t>Closely packed </a:t>
            </a:r>
            <a:r>
              <a:rPr lang="en-US" dirty="0" smtClean="0"/>
              <a:t>follicles.</a:t>
            </a:r>
          </a:p>
          <a:p>
            <a:r>
              <a:rPr lang="en-US" dirty="0"/>
              <a:t>Completely enveloped by thin fibrous capsule</a:t>
            </a:r>
          </a:p>
          <a:p>
            <a:r>
              <a:rPr lang="en-US" dirty="0"/>
              <a:t>surrounding thyroid tissue shows signs of </a:t>
            </a:r>
            <a:r>
              <a:rPr lang="en-US" dirty="0" smtClean="0"/>
              <a:t>compression.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07" t="9018" r="18040" b="5446"/>
          <a:stretch/>
        </p:blipFill>
        <p:spPr>
          <a:xfrm>
            <a:off x="5749293" y="2926080"/>
            <a:ext cx="4544238" cy="342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5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Morphology. PTC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382" y="1493116"/>
            <a:ext cx="10515600" cy="4351338"/>
          </a:xfrm>
        </p:spPr>
        <p:txBody>
          <a:bodyPr/>
          <a:lstStyle/>
          <a:p>
            <a:r>
              <a:rPr lang="en-US" dirty="0"/>
              <a:t>Solid or cystic mass with papillary </a:t>
            </a:r>
            <a:r>
              <a:rPr lang="en-US" dirty="0" smtClean="0"/>
              <a:t>projections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615" t="16382" r="26148" b="23958"/>
          <a:stretch/>
        </p:blipFill>
        <p:spPr>
          <a:xfrm>
            <a:off x="5118447" y="2092036"/>
            <a:ext cx="6276109" cy="436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1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Defined by two cardinal features: </a:t>
            </a:r>
            <a:endParaRPr lang="en-US" dirty="0" smtClean="0"/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true </a:t>
            </a:r>
            <a:r>
              <a:rPr lang="en-US" dirty="0"/>
              <a:t>papillae with a fibrovascular </a:t>
            </a:r>
            <a:r>
              <a:rPr lang="en-US" dirty="0" smtClean="0"/>
              <a:t>core.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dirty="0" smtClean="0"/>
              <a:t> </a:t>
            </a:r>
            <a:r>
              <a:rPr lang="en-US" dirty="0"/>
              <a:t>nuclear features of papillary </a:t>
            </a:r>
            <a:r>
              <a:rPr lang="en-US" dirty="0" smtClean="0"/>
              <a:t>carcinoma.</a:t>
            </a:r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fontAlgn="base"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5" name="Picture 2" descr="See the source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19" y="3688414"/>
            <a:ext cx="4070095" cy="305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092" t="16193" r="12519" b="19224"/>
          <a:stretch/>
        </p:blipFill>
        <p:spPr>
          <a:xfrm>
            <a:off x="7010915" y="3998380"/>
            <a:ext cx="5181085" cy="249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0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3C72521E4EE498250BCFC3588EAF8" ma:contentTypeVersion="4" ma:contentTypeDescription="Create a new document." ma:contentTypeScope="" ma:versionID="f379bdb86385d437c40248a7db96be05">
  <xsd:schema xmlns:xsd="http://www.w3.org/2001/XMLSchema" xmlns:xs="http://www.w3.org/2001/XMLSchema" xmlns:p="http://schemas.microsoft.com/office/2006/metadata/properties" xmlns:ns2="c9a7a535-2d41-4ea0-b5d2-60f1eb7fbe30" targetNamespace="http://schemas.microsoft.com/office/2006/metadata/properties" ma:root="true" ma:fieldsID="3ad48cd864f16927c1f2a7bf6f2fb2e3" ns2:_="">
    <xsd:import namespace="c9a7a535-2d41-4ea0-b5d2-60f1eb7fbe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7a535-2d41-4ea0-b5d2-60f1eb7fbe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3945CDA-FAA7-47F0-AB56-30AC55714B3C}"/>
</file>

<file path=customXml/itemProps2.xml><?xml version="1.0" encoding="utf-8"?>
<ds:datastoreItem xmlns:ds="http://schemas.openxmlformats.org/officeDocument/2006/customXml" ds:itemID="{F1656764-1FE5-4681-9C48-52042396291F}"/>
</file>

<file path=customXml/itemProps3.xml><?xml version="1.0" encoding="utf-8"?>
<ds:datastoreItem xmlns:ds="http://schemas.openxmlformats.org/officeDocument/2006/customXml" ds:itemID="{591FFD05-5DAA-462F-87A4-E88039C2DA27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559</Words>
  <Application>Microsoft Office PowerPoint</Application>
  <PresentationFormat>Widescreen</PresentationFormat>
  <Paragraphs>164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Symbol</vt:lpstr>
      <vt:lpstr>Tahoma</vt:lpstr>
      <vt:lpstr>Times New Roman</vt:lpstr>
      <vt:lpstr>Wingdings</vt:lpstr>
      <vt:lpstr>Office Theme</vt:lpstr>
      <vt:lpstr> endocrine system Patho lab 2</vt:lpstr>
      <vt:lpstr>MORPHOLOGY</vt:lpstr>
      <vt:lpstr>Morphology cont.</vt:lpstr>
      <vt:lpstr>Diabetic nephropathy.</vt:lpstr>
      <vt:lpstr>diabetic retinopathy</vt:lpstr>
      <vt:lpstr>Morphology, adenoma </vt:lpstr>
      <vt:lpstr>Histology </vt:lpstr>
      <vt:lpstr>Morphology. PTC </vt:lpstr>
      <vt:lpstr>Histology. </vt:lpstr>
      <vt:lpstr>PowerPoint Presentation</vt:lpstr>
      <vt:lpstr>PowerPoint Presentation</vt:lpstr>
      <vt:lpstr>PowerPoint Presentation</vt:lpstr>
      <vt:lpstr>Morphology FOLLICULAR CARCINOM,A </vt:lpstr>
      <vt:lpstr>PowerPoint Presentation</vt:lpstr>
      <vt:lpstr>Morphology, ANAPLASTIC CA  </vt:lpstr>
      <vt:lpstr>Histology </vt:lpstr>
      <vt:lpstr>Morphology, MEDULLARY CA  </vt:lpstr>
      <vt:lpstr>PowerPoint Presentation</vt:lpstr>
      <vt:lpstr>Morphology, Hashimoto </vt:lpstr>
      <vt:lpstr>Microscopic </vt:lpstr>
      <vt:lpstr>Morphology, de Quervain Thyroiditis </vt:lpstr>
      <vt:lpstr>Morphology SUBACUTE LYMPHOCYTIC THYROIDITIS : (Silent</vt:lpstr>
      <vt:lpstr>PowerPoint Presentation</vt:lpstr>
      <vt:lpstr>Morphology. GRAVE’S DISEASE </vt:lpstr>
      <vt:lpstr>Histology </vt:lpstr>
      <vt:lpstr>Morphology, DIFFUSE &amp; MULTINODULAR GOITRE </vt:lpstr>
      <vt:lpstr>Histology </vt:lpstr>
      <vt:lpstr>PowerPoint Presentation</vt:lpstr>
      <vt:lpstr>Morphology, adrenocortical ca  </vt:lpstr>
      <vt:lpstr>Histology  </vt:lpstr>
      <vt:lpstr>Morphology </vt:lpstr>
      <vt:lpstr>Histology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endocrine system Patho lab 2</dc:title>
  <dc:creator>Windows User</dc:creator>
  <cp:lastModifiedBy>Admin</cp:lastModifiedBy>
  <cp:revision>3</cp:revision>
  <dcterms:created xsi:type="dcterms:W3CDTF">2022-05-22T09:45:13Z</dcterms:created>
  <dcterms:modified xsi:type="dcterms:W3CDTF">2022-05-22T09:05:18Z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0x0101005753C72521E4EE498250BCFC3588EAF8</vt:lpwstr>
  </property>
</Properties>
</file>