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76" r:id="rId8"/>
    <p:sldId id="260" r:id="rId9"/>
    <p:sldId id="261" r:id="rId10"/>
    <p:sldId id="262" r:id="rId11"/>
    <p:sldId id="263" r:id="rId12"/>
    <p:sldId id="264" r:id="rId13"/>
    <p:sldId id="265" r:id="rId14"/>
    <p:sldId id="281" r:id="rId15"/>
    <p:sldId id="266" r:id="rId16"/>
    <p:sldId id="287" r:id="rId17"/>
    <p:sldId id="267" r:id="rId18"/>
    <p:sldId id="268" r:id="rId19"/>
    <p:sldId id="270" r:id="rId20"/>
    <p:sldId id="269" r:id="rId21"/>
    <p:sldId id="271" r:id="rId22"/>
    <p:sldId id="272" r:id="rId23"/>
    <p:sldId id="282" r:id="rId24"/>
    <p:sldId id="273" r:id="rId25"/>
    <p:sldId id="288" r:id="rId26"/>
    <p:sldId id="289" r:id="rId27"/>
    <p:sldId id="290" r:id="rId28"/>
    <p:sldId id="291" r:id="rId29"/>
    <p:sldId id="292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26" Type="http://schemas.openxmlformats.org/officeDocument/2006/relationships/slide" Target="slides/slide23.xml" /><Relationship Id="rId3" Type="http://schemas.openxmlformats.org/officeDocument/2006/relationships/slideMaster" Target="slideMasters/slideMaster1.xml" /><Relationship Id="rId21" Type="http://schemas.openxmlformats.org/officeDocument/2006/relationships/slide" Target="slides/slide18.xml" /><Relationship Id="rId34" Type="http://schemas.openxmlformats.org/officeDocument/2006/relationships/tableStyles" Target="tableStyles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slide" Target="slides/slide22.xml" /><Relationship Id="rId33" Type="http://schemas.openxmlformats.org/officeDocument/2006/relationships/theme" Target="theme/theme1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29" Type="http://schemas.openxmlformats.org/officeDocument/2006/relationships/slide" Target="slides/slide26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slide" Target="slides/slide21.xml" /><Relationship Id="rId32" Type="http://schemas.openxmlformats.org/officeDocument/2006/relationships/viewProps" Target="viewProps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slide" Target="slides/slide20.xml" /><Relationship Id="rId28" Type="http://schemas.openxmlformats.org/officeDocument/2006/relationships/slide" Target="slides/slide25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31" Type="http://schemas.openxmlformats.org/officeDocument/2006/relationships/presProps" Target="presProps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slide" Target="slides/slide19.xml" /><Relationship Id="rId27" Type="http://schemas.openxmlformats.org/officeDocument/2006/relationships/slide" Target="slides/slide24.xml" /><Relationship Id="rId30" Type="http://schemas.openxmlformats.org/officeDocument/2006/relationships/slide" Target="slides/slide27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ar-J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C5EE67-C511-4899-B372-5E0B08F251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CA568C2-304C-4C6C-9137-03DCE2BEA8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B5E1CD0-FC55-402E-AD81-6226D11585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4B5CB4-89E2-453C-A13A-D646667319B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8600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FF7146-1A14-4C0E-92BA-8A85517C93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CFB8DC-1246-4A42-AC8F-5F57EAE038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C34DD4-CCE7-46F7-9917-0532DDEF5A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1E28BE-1CDC-44C2-BDBD-2DEC9A94265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205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446BE7-847A-4D4B-8AC6-47AF489FA3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6D20E1-A07C-4695-95EA-E26DC6C788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746F84-DFE5-4ECA-B805-B5AFEDE530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104B7A-C140-4AAD-88B1-1EA5FD37392F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9341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D47CF4-772F-42AF-BF5B-8FED76A3B3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82921E-B30F-45E1-850B-77EAC641B9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E731F6-B055-403A-84D6-C5EE761F5F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3E2B23-5398-4960-902B-56BF0FC91AC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584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871059-2B67-49CB-9BA8-E533FE26BA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F28E35-602F-4650-89F9-E82530680A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628455-F946-48FA-9D69-3349403BF4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6B7D7F-48C9-45C2-88F4-8C9598CC540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528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25C64B-AFC3-4241-B24B-FF2939A8AB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8FA4B5-D989-455A-887D-F7D4542A17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69AAC3-B7D0-4A0B-9B92-E322D4FFB9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7EA8A7-542D-42CC-9D2A-9320EB51285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4843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50BDA7A-1AD8-440E-A8A3-1D66B8C8D9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EADCF3C-F97E-4D10-A061-C2FC34942D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A0FBBD1-5C19-4322-91C3-09E9872321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E86C76-227A-4FD3-ADCD-6BCDBDAA2DD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2266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C7F6357-0105-4593-A32B-78DE78A991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DB23DC0-253F-43B5-8B79-9E7A6C9879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1F68C22-5A7E-48D0-AD3D-606562EF22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09BAEE-B829-46CA-B165-13E03BD156B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8879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B8510FD-7955-4B63-B7F9-D7285C561D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0A28AE7-8A58-4232-BFA5-E9390D8225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206795-763A-4EC2-9FF5-B66A4BC6D5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E73908-BDB1-4A83-BB3C-D13C7A0D4EF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6404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DCEDD8-8E53-482F-A74A-5A09047658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453DD2-8D67-4E4D-B5A5-BD0E59DAB4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5EC126-14E2-44BF-9E35-A0377475E5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732286-9D4B-4442-A7A6-27DFA064CF6D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921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J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AFD463-9F7B-4DF0-B964-877851D2F1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F24C49-1ADC-49F2-9CBB-2E217DE9EF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6DCDDC-01A9-48F9-ADC2-6668A30D2E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3ACEA3-0B18-4EA0-9C57-3C56A74644A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2026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4623EA0-2499-443A-92FC-438D2C089A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BAC2412-5670-4E70-99E8-B3575E9B3E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DAFC367-C344-4FF6-A8FB-F58334974A6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5C1C570-7F2F-4843-A3F2-32C68A2D790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08C879-E60F-4A47-94E1-8379A8413FC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C624125-0345-4615-9D32-66EBEDDD31C8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F974C7F-BC74-459B-9674-0775629048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TOPICAL  STEROIDS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36D4A84-E60A-4DB8-A6B3-EF89C57C20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763000" cy="6248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r>
              <a:rPr lang="en-US" altLang="en-US" sz="3600" b="1"/>
              <a:t>          TOPICAL   KERATOLYTICS</a:t>
            </a:r>
          </a:p>
          <a:p>
            <a:pPr eaLnBrk="1" hangingPunct="1">
              <a:buFontTx/>
              <a:buNone/>
            </a:pPr>
            <a:r>
              <a:rPr lang="en-US" altLang="en-US" sz="3600" b="1"/>
              <a:t>                               AND</a:t>
            </a:r>
          </a:p>
          <a:p>
            <a:pPr eaLnBrk="1" hangingPunct="1">
              <a:buFontTx/>
              <a:buNone/>
            </a:pPr>
            <a:r>
              <a:rPr lang="en-US" altLang="en-US" sz="3600" b="1"/>
              <a:t>             DESTRUCTIVE   AGENTS</a:t>
            </a:r>
          </a:p>
          <a:p>
            <a:pPr eaLnBrk="1" hangingPunct="1">
              <a:buFontTx/>
              <a:buNone/>
            </a:pPr>
            <a:endParaRPr lang="en-US" altLang="en-US" sz="36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0408633-5ECE-40E3-BA71-4FBBE4C2E8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3726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     </a:t>
            </a:r>
            <a:r>
              <a:rPr lang="en-US" altLang="en-US" b="1" u="sng"/>
              <a:t>Keratolytics </a:t>
            </a:r>
            <a:r>
              <a:rPr lang="en-US" altLang="en-US" b="1"/>
              <a:t>are </a:t>
            </a:r>
            <a:r>
              <a:rPr lang="en-US" altLang="en-US" b="1" u="sng"/>
              <a:t>used for scaly disorders</a:t>
            </a:r>
            <a:r>
              <a:rPr lang="en-US" altLang="en-US" b="1"/>
              <a:t> :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</a:t>
            </a:r>
            <a:r>
              <a:rPr lang="en-US" altLang="en-US" b="1"/>
              <a:t>1. Salicylic acid  in  3-6% concentration  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        This</a:t>
            </a:r>
            <a:r>
              <a:rPr lang="en-US" altLang="en-US"/>
              <a:t> may act by solubilizing keratin resulting in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     desquamation 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   It is absorbed systemically but systemic side effects are unlikely at 3-6% .  It is </a:t>
            </a:r>
            <a:r>
              <a:rPr lang="en-US" altLang="en-US" b="1"/>
              <a:t>used for acne, eczema,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                      seborrhea, &amp; topical antifungal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  2. Propylene glycol ; urea :</a:t>
            </a:r>
            <a:r>
              <a:rPr lang="en-US" altLang="en-US"/>
              <a:t> these are </a:t>
            </a:r>
            <a:r>
              <a:rPr lang="en-US" altLang="en-US" b="1"/>
              <a:t>keratolytics and humectants</a:t>
            </a:r>
            <a:r>
              <a:rPr lang="en-US" altLang="en-US"/>
              <a:t> (produce softening of crusts by absorbing water from adjacent tissues).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    They are used for icthyosis vulgaris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B4D61139-1388-496D-AFA5-386D50E5AD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28600"/>
            <a:ext cx="9144000" cy="640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/>
              <a:t>  3. Coal tar :</a:t>
            </a:r>
            <a:r>
              <a:rPr lang="en-US" altLang="en-US"/>
              <a:t>This is a black fluid with a characteristic prepared from destructive distillation of  coal.   </a:t>
            </a:r>
            <a:r>
              <a:rPr lang="en-US" altLang="en-US" b="1"/>
              <a:t>It contains a large number of phenolic compounds</a:t>
            </a:r>
            <a:r>
              <a:rPr lang="en-US" altLang="en-US"/>
              <a:t> which may be responsible for its therapeutic effects. </a:t>
            </a:r>
          </a:p>
          <a:p>
            <a:pPr eaLnBrk="1" hangingPunct="1">
              <a:buFontTx/>
              <a:buNone/>
            </a:pPr>
            <a:r>
              <a:rPr lang="en-US" altLang="en-US"/>
              <a:t>     </a:t>
            </a:r>
            <a:r>
              <a:rPr lang="en-US" altLang="en-US" b="1"/>
              <a:t>It is </a:t>
            </a:r>
            <a:r>
              <a:rPr lang="en-US" altLang="en-US" b="1" u="sng"/>
              <a:t>anti-pruritic</a:t>
            </a:r>
            <a:r>
              <a:rPr lang="en-US" altLang="en-US" b="1"/>
              <a:t>,  </a:t>
            </a:r>
            <a:r>
              <a:rPr lang="en-US" altLang="en-US" b="1" u="sng"/>
              <a:t>antiseptic</a:t>
            </a:r>
            <a:r>
              <a:rPr lang="en-US" altLang="en-US" b="1"/>
              <a:t>, and </a:t>
            </a:r>
            <a:r>
              <a:rPr lang="en-US" altLang="en-US" b="1" u="sng"/>
              <a:t>modifies </a:t>
            </a:r>
          </a:p>
          <a:p>
            <a:pPr eaLnBrk="1" hangingPunct="1">
              <a:buFontTx/>
              <a:buNone/>
            </a:pPr>
            <a:r>
              <a:rPr lang="en-US" altLang="en-US" b="1"/>
              <a:t>        </a:t>
            </a:r>
            <a:r>
              <a:rPr lang="en-US" altLang="en-US" b="1" u="sng"/>
              <a:t>keratinization</a:t>
            </a:r>
            <a:r>
              <a:rPr lang="en-US" altLang="en-US"/>
              <a:t> </a:t>
            </a:r>
            <a:r>
              <a:rPr lang="en-US" altLang="en-US" b="1"/>
              <a:t>by inhibiting parakeratosis</a:t>
            </a:r>
            <a:r>
              <a:rPr lang="en-US" altLang="en-US"/>
              <a:t>.</a:t>
            </a:r>
          </a:p>
          <a:p>
            <a:pPr eaLnBrk="1" hangingPunct="1">
              <a:buFontTx/>
              <a:buNone/>
            </a:pPr>
            <a:endParaRPr lang="en-US" altLang="en-US" sz="1400"/>
          </a:p>
          <a:p>
            <a:pPr eaLnBrk="1" hangingPunct="1">
              <a:buFontTx/>
              <a:buNone/>
            </a:pPr>
            <a:r>
              <a:rPr lang="en-US" altLang="en-US"/>
              <a:t>   </a:t>
            </a:r>
            <a:r>
              <a:rPr lang="en-US" altLang="en-US" b="1"/>
              <a:t>It is sometimes used in   eczema   and   psoriasis.</a:t>
            </a:r>
            <a:r>
              <a:rPr lang="en-US" altLang="en-US"/>
              <a:t>    </a:t>
            </a:r>
          </a:p>
          <a:p>
            <a:pPr eaLnBrk="1" hangingPunct="1">
              <a:buFontTx/>
              <a:buNone/>
            </a:pPr>
            <a:r>
              <a:rPr lang="en-US" altLang="en-US"/>
              <a:t>  </a:t>
            </a:r>
            <a:r>
              <a:rPr lang="en-US" altLang="en-US" b="1" u="sng"/>
              <a:t>Side effects</a:t>
            </a:r>
            <a:r>
              <a:rPr lang="en-US" altLang="en-US"/>
              <a:t> include </a:t>
            </a:r>
            <a:r>
              <a:rPr lang="en-US" altLang="en-US" b="1"/>
              <a:t> irritant folliculitis, photosensitivity </a:t>
            </a:r>
            <a:r>
              <a:rPr lang="en-US" altLang="en-US"/>
              <a:t>, and </a:t>
            </a:r>
            <a:r>
              <a:rPr lang="en-US" altLang="en-US" b="1"/>
              <a:t>rarely contact allergy. </a:t>
            </a:r>
          </a:p>
          <a:p>
            <a:pPr eaLnBrk="1" hangingPunct="1">
              <a:buFontTx/>
              <a:buNone/>
            </a:pPr>
            <a:r>
              <a:rPr lang="en-US" altLang="en-US" b="1"/>
              <a:t>   It stains skin and clothes.</a:t>
            </a: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4995CB2-68BE-4BC5-AF33-C4E063EB1A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705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  </a:t>
            </a:r>
            <a:r>
              <a:rPr lang="en-US" altLang="en-US" b="1" u="sng"/>
              <a:t>Topical destructive agents</a:t>
            </a:r>
            <a:r>
              <a:rPr lang="en-US" altLang="en-US" u="sng"/>
              <a:t> :</a:t>
            </a:r>
            <a:r>
              <a:rPr lang="en-US" altLang="en-US" sz="2800"/>
              <a:t> </a:t>
            </a:r>
            <a:r>
              <a:rPr lang="en-US" altLang="en-US" sz="2800" b="1"/>
              <a:t>must be well localized on skin lesion when applied in order to avoid damage to normal skin.</a:t>
            </a:r>
            <a:r>
              <a:rPr lang="en-US" altLang="en-US" sz="2800"/>
              <a:t>     They include 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</a:t>
            </a:r>
            <a:r>
              <a:rPr lang="en-US" altLang="en-US" sz="2800" b="1"/>
              <a:t>   1. Salicylic acid  10% - 20% :</a:t>
            </a:r>
            <a:r>
              <a:rPr lang="en-US" altLang="en-US" sz="2800"/>
              <a:t> used alone,  or combined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with lactic acid  It is </a:t>
            </a:r>
            <a:r>
              <a:rPr lang="en-US" altLang="en-US" sz="2800" b="1"/>
              <a:t>applied in collodion</a:t>
            </a:r>
            <a:r>
              <a:rPr lang="en-US" altLang="en-US" sz="2800"/>
              <a:t> on </a:t>
            </a:r>
            <a:r>
              <a:rPr lang="en-US" altLang="en-US" sz="2800" b="1"/>
              <a:t>callosities 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corns, or plantar warts</a:t>
            </a:r>
            <a:r>
              <a:rPr lang="en-US" altLang="en-US" sz="280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Systemic absorption causing side effects may occur 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</a:t>
            </a:r>
            <a:r>
              <a:rPr lang="en-US" altLang="en-US" sz="2800" b="1"/>
              <a:t>Avoid in diabetics and peripheral vascular disease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2. Topical 5-fluorouracil 5% (5-FU)</a:t>
            </a:r>
            <a:r>
              <a:rPr lang="en-US" altLang="en-US" sz="2800"/>
              <a:t> : </a:t>
            </a:r>
            <a:r>
              <a:rPr lang="en-US" altLang="en-US" sz="2800" b="1"/>
              <a:t>for solar keratosis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and  basal cell carcinoma. Sometimes, intra-lesional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</a:t>
            </a:r>
            <a:r>
              <a:rPr lang="en-US" altLang="en-US" sz="2800" b="1"/>
              <a:t>3. Podophyllin paint 25% in Tr.benzoin co.   or podofilox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 0.1%</a:t>
            </a:r>
            <a:r>
              <a:rPr lang="en-US" altLang="en-US" sz="2800"/>
              <a:t> :  used for </a:t>
            </a:r>
            <a:r>
              <a:rPr lang="en-US" altLang="en-US" sz="2800" b="1"/>
              <a:t>condylomata  accuminata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01EF497E-A8F7-4CD1-9510-E653D7FCB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/>
          <a:lstStyle/>
          <a:p>
            <a:pPr>
              <a:buFontTx/>
              <a:buNone/>
            </a:pPr>
            <a:endParaRPr lang="ar-JO" altLang="en-US"/>
          </a:p>
        </p:txBody>
      </p:sp>
      <p:pic>
        <p:nvPicPr>
          <p:cNvPr id="15363" name="Picture 4">
            <a:extLst>
              <a:ext uri="{FF2B5EF4-FFF2-40B4-BE49-F238E27FC236}">
                <a16:creationId xmlns:a16="http://schemas.microsoft.com/office/drawing/2014/main" id="{13CBE3BF-66CF-4E65-96BC-FA25B8DBF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C75D9E00-6A21-4C64-9303-EB2C831B44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763000" cy="6248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b="1"/>
          </a:p>
          <a:p>
            <a:pPr eaLnBrk="1" hangingPunct="1">
              <a:buFontTx/>
              <a:buNone/>
            </a:pPr>
            <a:endParaRPr lang="en-US" altLang="en-US" b="1"/>
          </a:p>
          <a:p>
            <a:pPr eaLnBrk="1" hangingPunct="1">
              <a:buFontTx/>
              <a:buNone/>
            </a:pPr>
            <a:endParaRPr lang="en-US" altLang="en-US" b="1"/>
          </a:p>
          <a:p>
            <a:pPr eaLnBrk="1" hangingPunct="1">
              <a:buFontTx/>
              <a:buNone/>
            </a:pPr>
            <a:endParaRPr lang="en-US" altLang="en-US" b="1"/>
          </a:p>
          <a:p>
            <a:pPr eaLnBrk="1" hangingPunct="1">
              <a:buFontTx/>
              <a:buNone/>
            </a:pPr>
            <a:r>
              <a:rPr lang="en-US" altLang="en-US" b="1"/>
              <a:t>               TOPICAL   ANALGESICS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30B7429-4DFE-430C-9670-B12811DBCD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</a:t>
            </a:r>
            <a:r>
              <a:rPr lang="en-US" altLang="en-US" b="1"/>
              <a:t>1. Counter-irritants :</a:t>
            </a:r>
            <a:r>
              <a:rPr lang="en-US" altLang="en-US" sz="2800"/>
              <a:t>  </a:t>
            </a:r>
            <a:r>
              <a:rPr lang="en-US" altLang="en-US" sz="2800" b="1"/>
              <a:t>irritants that stimulate nerve endings in intact skin in order to relieve pain in underlying viscera or muscle supplied by same nerve root</a:t>
            </a:r>
            <a:r>
              <a:rPr lang="en-US" altLang="en-US" sz="2800"/>
              <a:t> ( i.e. included in same dermatome). All are irritants, and thus produce local skin damage or irritation with inflammation; the skin  becomes flushed, &amp; thus they are </a:t>
            </a:r>
            <a:r>
              <a:rPr lang="en-US" altLang="en-US" sz="2800" b="1"/>
              <a:t>also called rubefacients </a:t>
            </a:r>
            <a:endParaRPr lang="en-US" altLang="en-US" sz="28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They are often effective  but exact mechanism of action is not known .   </a:t>
            </a:r>
            <a:endParaRPr lang="en-US" altLang="en-US" sz="2800" b="1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1200" b="1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</a:t>
            </a:r>
            <a:r>
              <a:rPr lang="en-US" altLang="en-US" b="1"/>
              <a:t>They include the following popular agents</a:t>
            </a:r>
            <a:r>
              <a:rPr lang="en-US" altLang="en-US" sz="2800" b="1"/>
              <a:t> : </a:t>
            </a:r>
            <a:r>
              <a:rPr lang="en-US" altLang="en-US" sz="2800"/>
              <a:t> 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</a:t>
            </a:r>
            <a:r>
              <a:rPr lang="en-US" altLang="en-US" sz="2800" b="1"/>
              <a:t>Physical agents</a:t>
            </a:r>
            <a:r>
              <a:rPr lang="en-US" altLang="en-US" sz="2800"/>
              <a:t> esp. local heat causing burns and ulcers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</a:t>
            </a:r>
            <a:r>
              <a:rPr lang="en-US" altLang="en-US" sz="2800" b="1"/>
              <a:t>Drugs and chemicals</a:t>
            </a:r>
            <a:r>
              <a:rPr lang="en-US" altLang="en-US" sz="2800"/>
              <a:t>: Methylsalicylate (oil of wintergreen)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Capsaicin ( from Chili pepper)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Turpentine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altLang="en-US" sz="2800"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DABEEC4B-E128-4FEA-93CA-E6BE23D9E6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381000"/>
            <a:ext cx="8991600" cy="6477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 </a:t>
            </a:r>
            <a:r>
              <a:rPr lang="en-US" altLang="en-US" b="1"/>
              <a:t>2. Topical NSAIDs :</a:t>
            </a:r>
            <a:r>
              <a:rPr lang="en-US" altLang="en-US"/>
              <a:t> used to relieve musculo-skeletal and joint pain  e.g. </a:t>
            </a:r>
            <a:r>
              <a:rPr lang="en-US" altLang="en-US" b="1"/>
              <a:t>gels of ibuprofen, or ketoprofen, or diclofenac. </a:t>
            </a:r>
          </a:p>
          <a:p>
            <a:pPr eaLnBrk="1" hangingPunct="1">
              <a:buFontTx/>
              <a:buNone/>
            </a:pPr>
            <a:r>
              <a:rPr lang="en-US" altLang="en-US"/>
              <a:t> They </a:t>
            </a:r>
            <a:r>
              <a:rPr lang="en-US" altLang="en-US" b="1"/>
              <a:t>may cause photosensitivity and skin allergy</a:t>
            </a:r>
          </a:p>
          <a:p>
            <a:pPr eaLnBrk="1" hangingPunct="1">
              <a:buFontTx/>
              <a:buNone/>
            </a:pPr>
            <a:endParaRPr lang="en-US" altLang="en-US" sz="1600"/>
          </a:p>
          <a:p>
            <a:pPr eaLnBrk="1" hangingPunct="1">
              <a:buFontTx/>
              <a:buNone/>
            </a:pPr>
            <a:r>
              <a:rPr lang="en-US" altLang="en-US" b="1"/>
              <a:t> 3.Volatile aerosols  analgesics in sport</a:t>
            </a:r>
            <a:r>
              <a:rPr lang="en-US" altLang="en-US"/>
              <a:t> : </a:t>
            </a:r>
            <a:r>
              <a:rPr lang="en-US" altLang="en-US" b="1"/>
              <a:t>produce analgesia by evaporating  leading to analgesia </a:t>
            </a:r>
          </a:p>
          <a:p>
            <a:pPr eaLnBrk="1" hangingPunct="1">
              <a:buFontTx/>
              <a:buNone/>
            </a:pPr>
            <a:r>
              <a:rPr lang="en-US" altLang="en-US" b="1"/>
              <a:t>    by skin cooling ,  and by placebo effect</a:t>
            </a:r>
            <a:r>
              <a:rPr lang="en-US" altLang="en-US"/>
              <a:t> </a:t>
            </a:r>
          </a:p>
          <a:p>
            <a:pPr eaLnBrk="1" hangingPunct="1">
              <a:buFontTx/>
              <a:buNone/>
            </a:pPr>
            <a:endParaRPr lang="en-US" altLang="en-US" sz="1000"/>
          </a:p>
          <a:p>
            <a:pPr eaLnBrk="1" hangingPunct="1">
              <a:buFontTx/>
              <a:buNone/>
            </a:pPr>
            <a:r>
              <a:rPr lang="en-US" altLang="en-US" b="1"/>
              <a:t> 4. Local anaesthetic drugs :</a:t>
            </a:r>
            <a:r>
              <a:rPr lang="en-US" altLang="en-US"/>
              <a:t> these block reversibly conduction in nerves of skin or mucous membrane</a:t>
            </a:r>
          </a:p>
          <a:p>
            <a:pPr eaLnBrk="1" hangingPunct="1">
              <a:buFontTx/>
              <a:buNone/>
            </a:pPr>
            <a:r>
              <a:rPr lang="en-US" altLang="en-US"/>
              <a:t>      e.g. </a:t>
            </a:r>
            <a:r>
              <a:rPr lang="en-US" altLang="en-US" b="1"/>
              <a:t>Lidocaine (Xylocaine) or prilocaine</a:t>
            </a:r>
            <a:r>
              <a:rPr lang="en-US" altLang="en-US"/>
              <a:t> as</a:t>
            </a:r>
          </a:p>
          <a:p>
            <a:pPr eaLnBrk="1" hangingPunct="1">
              <a:buFontTx/>
              <a:buNone/>
            </a:pPr>
            <a:r>
              <a:rPr lang="en-US" altLang="en-US"/>
              <a:t>                  ointments, gels, and sprays </a:t>
            </a:r>
          </a:p>
          <a:p>
            <a:pPr eaLnBrk="1" hangingPunct="1">
              <a:buFontTx/>
              <a:buNone/>
            </a:pPr>
            <a:r>
              <a:rPr lang="en-US" altLang="en-US" b="1"/>
              <a:t> </a:t>
            </a:r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A910EAF-FFB0-43C6-A2FB-D4BF8FD8B6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763000" cy="6248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r>
              <a:rPr lang="en-US" altLang="en-US" sz="3600" b="1"/>
              <a:t>                ANTI-PRURITIC    AGENTS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350219E-4576-4162-8A6F-05204CE168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916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    </a:t>
            </a:r>
            <a:r>
              <a:rPr lang="en-US" altLang="en-US" b="1"/>
              <a:t>Impulses of pruritis or itching arise from superficial epidermis and pass in pain fibers to CNS, but the sensation felt is different from pain.</a:t>
            </a:r>
            <a:r>
              <a:rPr lang="en-US" altLang="en-US"/>
              <a:t>   In the CNS , opioid peptides are released 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Scratching relieves itching by removing superficial epidermis, replacing it by more tolerable pain.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  Itching may be initiated by </a:t>
            </a:r>
            <a:r>
              <a:rPr lang="en-US" altLang="en-US" b="1"/>
              <a:t>local humoral factors</a:t>
            </a:r>
            <a:r>
              <a:rPr lang="en-US" altLang="en-US"/>
              <a:t>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    e.g.   histamine as in urticaria and insect bites.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      </a:t>
            </a:r>
            <a:r>
              <a:rPr lang="en-US" altLang="en-US" b="1"/>
              <a:t>Bile salts also release histamine</a:t>
            </a:r>
            <a:r>
              <a:rPr lang="en-US" altLang="en-US"/>
              <a:t> ( and other mediators such as PGs) in skin which </a:t>
            </a:r>
            <a:r>
              <a:rPr lang="en-US" altLang="en-US" b="1"/>
              <a:t>partly explains the itching of obstructive jaundice .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0B67F569-6D8C-419D-B2C9-F627E15152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296400" cy="685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sz="1200" b="1"/>
          </a:p>
          <a:p>
            <a:pPr eaLnBrk="1" hangingPunct="1">
              <a:buFontTx/>
              <a:buNone/>
            </a:pPr>
            <a:r>
              <a:rPr lang="en-US" altLang="en-US" b="1"/>
              <a:t>   </a:t>
            </a:r>
            <a:r>
              <a:rPr lang="en-US" altLang="en-US" b="1" u="sng"/>
              <a:t>Topical steroids act in skin disease by :</a:t>
            </a:r>
            <a:r>
              <a:rPr lang="en-US" altLang="en-US"/>
              <a:t> </a:t>
            </a:r>
          </a:p>
          <a:p>
            <a:pPr eaLnBrk="1" hangingPunct="1">
              <a:buFontTx/>
              <a:buNone/>
            </a:pPr>
            <a:r>
              <a:rPr lang="en-US" altLang="en-US" b="1"/>
              <a:t>    a. suppress inflammation</a:t>
            </a:r>
            <a:r>
              <a:rPr lang="en-US" altLang="en-US"/>
              <a:t> , esp. when there is an </a:t>
            </a:r>
          </a:p>
          <a:p>
            <a:pPr eaLnBrk="1" hangingPunct="1">
              <a:buFontTx/>
              <a:buNone/>
            </a:pPr>
            <a:r>
              <a:rPr lang="en-US" altLang="en-US"/>
              <a:t>   allergic cause (help by reducing immune response). </a:t>
            </a:r>
          </a:p>
          <a:p>
            <a:pPr eaLnBrk="1" hangingPunct="1">
              <a:buFontTx/>
              <a:buNone/>
            </a:pPr>
            <a:r>
              <a:rPr lang="en-US" altLang="en-US"/>
              <a:t>   They inhibit PLA2, so decrease synthesis of pro-infammatory mediators PGs &amp; LTs. </a:t>
            </a:r>
          </a:p>
          <a:p>
            <a:pPr eaLnBrk="1" hangingPunct="1">
              <a:buFontTx/>
              <a:buNone/>
            </a:pPr>
            <a:r>
              <a:rPr lang="en-US" altLang="en-US" b="1"/>
              <a:t>    b. anti-mitotic action</a:t>
            </a:r>
            <a:r>
              <a:rPr lang="en-US" altLang="en-US"/>
              <a:t> : inhibits proliferation of </a:t>
            </a:r>
          </a:p>
          <a:p>
            <a:pPr eaLnBrk="1" hangingPunct="1">
              <a:buFontTx/>
              <a:buNone/>
            </a:pPr>
            <a:r>
              <a:rPr lang="en-US" altLang="en-US"/>
              <a:t>          keratinocytes, fibroblasts, and lymphocytes </a:t>
            </a:r>
          </a:p>
          <a:p>
            <a:pPr eaLnBrk="1" hangingPunct="1">
              <a:buFontTx/>
              <a:buNone/>
            </a:pPr>
            <a:r>
              <a:rPr lang="en-US" altLang="en-US" b="1"/>
              <a:t>    c. anti-pruritic</a:t>
            </a:r>
            <a:r>
              <a:rPr lang="en-US" altLang="en-US"/>
              <a:t> : effectively inhibiting itching  </a:t>
            </a:r>
          </a:p>
          <a:p>
            <a:pPr eaLnBrk="1" hangingPunct="1">
              <a:buFontTx/>
              <a:buNone/>
            </a:pPr>
            <a:r>
              <a:rPr lang="en-US" altLang="en-US"/>
              <a:t>    </a:t>
            </a:r>
            <a:r>
              <a:rPr lang="en-US" altLang="en-US" b="1"/>
              <a:t>d. produce vasoconstriction</a:t>
            </a:r>
            <a:r>
              <a:rPr lang="en-US" altLang="en-US"/>
              <a:t> and decrease capillary permeability.  Also  decrease neutrophil chemotaxis.   Thus, they lead to </a:t>
            </a:r>
            <a:r>
              <a:rPr lang="en-US" altLang="en-US" b="1"/>
              <a:t>decrease in both  humoral and cellular exudate at inflamed sites.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2AE1552-F0E9-4602-B685-D59D7BE44F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0"/>
            <a:ext cx="89916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</a:t>
            </a:r>
            <a:r>
              <a:rPr lang="en-US" altLang="en-US" sz="2800" b="1" i="1" u="sng"/>
              <a:t>Localized pruritis</a:t>
            </a:r>
            <a:r>
              <a:rPr lang="en-US" altLang="en-US" sz="2800" b="1"/>
              <a:t> :</a:t>
            </a:r>
            <a:r>
              <a:rPr lang="en-US" altLang="en-US" sz="2800"/>
              <a:t> is seen in skin disease e.g lichenified eczema , lichen planus, urticaria, insect bites,  lichen simplex chronicus (neurodermatitis), and dermatitis herpetiformis.    It also occurs with infestations by ectoparasites as in scabies or in pediculosis capitis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2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The </a:t>
            </a:r>
            <a:r>
              <a:rPr lang="en-US" altLang="en-US" sz="2800" b="1"/>
              <a:t>cause of itching must be treated , if possible</a:t>
            </a:r>
            <a:r>
              <a:rPr lang="en-US" altLang="en-US" sz="2800"/>
              <a:t> .</a:t>
            </a:r>
          </a:p>
          <a:p>
            <a:pPr eaLnBrk="1" hangingPunct="1">
              <a:lnSpc>
                <a:spcPct val="40000"/>
              </a:lnSpc>
              <a:buFontTx/>
              <a:buNone/>
            </a:pPr>
            <a:r>
              <a:rPr lang="en-US" altLang="en-US" sz="280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In addition, </a:t>
            </a:r>
            <a:r>
              <a:rPr lang="en-US" altLang="en-US" sz="2800" b="1" u="sng"/>
              <a:t>topical anti-pruritic agents include</a:t>
            </a:r>
            <a:r>
              <a:rPr lang="en-US" altLang="en-US" sz="2800" b="1"/>
              <a:t>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</a:t>
            </a:r>
            <a:r>
              <a:rPr lang="en-US" altLang="en-US" sz="2800" b="1"/>
              <a:t>1. </a:t>
            </a:r>
            <a:r>
              <a:rPr lang="en-US" altLang="en-US" sz="2800" b="1" u="sng"/>
              <a:t>Topical steroids</a:t>
            </a:r>
            <a:r>
              <a:rPr lang="en-US" altLang="en-US" sz="2800" b="1"/>
              <a:t> :</a:t>
            </a:r>
            <a:r>
              <a:rPr lang="en-US" altLang="en-US" sz="2800"/>
              <a:t> relieve itching and treat the underlying inflammatory condition  e.g. eczema, lichen planus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</a:t>
            </a:r>
            <a:r>
              <a:rPr lang="en-US" altLang="en-US" sz="2800" b="1"/>
              <a:t>2. </a:t>
            </a:r>
            <a:r>
              <a:rPr lang="en-US" altLang="en-US" sz="2800" b="1" u="sng"/>
              <a:t>Calamine lotion or ointment </a:t>
            </a:r>
            <a:r>
              <a:rPr lang="en-US" altLang="en-US" sz="2800" u="sng"/>
              <a:t>( basic zinc carbonate with added ferric oxide to give it a pink colour)</a:t>
            </a:r>
            <a:r>
              <a:rPr lang="en-US" altLang="en-US" sz="2800"/>
              <a:t>,    and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sz="2800" b="1" u="sng"/>
              <a:t>solutions of</a:t>
            </a:r>
            <a:r>
              <a:rPr lang="en-US" altLang="en-US" sz="2800" b="1"/>
              <a:t>  </a:t>
            </a:r>
            <a:r>
              <a:rPr lang="en-US" altLang="en-US" sz="2800" b="1" u="sng"/>
              <a:t>astringents e.g. aluminum acetate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</a:t>
            </a:r>
            <a:r>
              <a:rPr lang="en-US" altLang="en-US" sz="2800" b="1"/>
              <a:t>3. </a:t>
            </a:r>
            <a:r>
              <a:rPr lang="en-US" altLang="en-US" sz="2800" b="1" u="sng"/>
              <a:t>Coal tar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</a:t>
            </a:r>
            <a:endParaRPr lang="en-US" altLang="en-US" sz="2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70812BF8-8A79-40B7-A4F2-B95181608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629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4. </a:t>
            </a:r>
            <a:r>
              <a:rPr lang="en-US" altLang="en-US" sz="2800" b="1" u="sng"/>
              <a:t>Cooling applications</a:t>
            </a:r>
            <a:r>
              <a:rPr lang="en-US" altLang="en-US" sz="2800"/>
              <a:t>: e.g. </a:t>
            </a:r>
            <a:r>
              <a:rPr lang="en-US" altLang="en-US" sz="2800" b="1" u="sng"/>
              <a:t>menthol 0.5-2%. </a:t>
            </a:r>
            <a:r>
              <a:rPr lang="en-US" altLang="en-US" sz="2800"/>
              <a:t>  These probably also act by weak local anaesthetic action</a:t>
            </a:r>
            <a:r>
              <a:rPr lang="en-US" altLang="en-US" sz="2800" b="1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5. </a:t>
            </a:r>
            <a:r>
              <a:rPr lang="en-US" altLang="en-US" sz="2800" b="1" u="sng"/>
              <a:t>Crotamiton</a:t>
            </a:r>
            <a:r>
              <a:rPr lang="en-US" altLang="en-US" sz="2800" b="1"/>
              <a:t> :</a:t>
            </a:r>
            <a:r>
              <a:rPr lang="en-US" altLang="en-US" sz="2800"/>
              <a:t> for the residual itching of scabies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</a:t>
            </a:r>
            <a:r>
              <a:rPr lang="en-US" altLang="en-US" sz="2800" b="1"/>
              <a:t>6. </a:t>
            </a:r>
            <a:r>
              <a:rPr lang="en-US" altLang="en-US" sz="2800" b="1" u="sng"/>
              <a:t>Local anaesthetic drugs</a:t>
            </a:r>
            <a:r>
              <a:rPr lang="en-US" altLang="en-US" sz="2800"/>
              <a:t> may provide </a:t>
            </a:r>
            <a:r>
              <a:rPr lang="en-US" altLang="en-US" sz="2800" b="1" u="sng"/>
              <a:t>short term relief</a:t>
            </a:r>
            <a:r>
              <a:rPr lang="en-US" altLang="en-US" sz="2800"/>
              <a:t>, but are </a:t>
            </a:r>
            <a:r>
              <a:rPr lang="en-US" altLang="en-US" sz="2800" b="1" u="sng"/>
              <a:t>liable to sensitize skin</a:t>
            </a:r>
            <a:r>
              <a:rPr lang="en-US" altLang="en-US" sz="2800"/>
              <a:t> to produce allergy with continued use ;    however the </a:t>
            </a:r>
            <a:r>
              <a:rPr lang="en-US" altLang="en-US" sz="2800" b="1"/>
              <a:t>least sensitizing in this respect is lidocaine (xylocaine)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</a:t>
            </a:r>
            <a:endParaRPr lang="en-US" altLang="en-US" sz="2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C3ABC70-DDE5-4E22-9608-D5442C4294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sz="2800" b="1"/>
          </a:p>
          <a:p>
            <a:pPr eaLnBrk="1" hangingPunct="1">
              <a:buFontTx/>
              <a:buNone/>
            </a:pPr>
            <a:r>
              <a:rPr lang="en-US" altLang="en-US" b="1"/>
              <a:t>      </a:t>
            </a:r>
            <a:r>
              <a:rPr lang="en-US" altLang="en-US" b="1" i="1" u="sng"/>
              <a:t>Generalized pruritis</a:t>
            </a:r>
            <a:r>
              <a:rPr lang="en-US" altLang="en-US" b="1"/>
              <a:t> : </a:t>
            </a:r>
            <a:r>
              <a:rPr lang="en-US" altLang="en-US" sz="2800"/>
              <a:t>This </a:t>
            </a:r>
            <a:r>
              <a:rPr lang="en-US" altLang="en-US" sz="2800" b="1"/>
              <a:t>can occur without </a:t>
            </a:r>
          </a:p>
          <a:p>
            <a:pPr eaLnBrk="1" hangingPunct="1">
              <a:buFontTx/>
              <a:buNone/>
            </a:pPr>
            <a:r>
              <a:rPr lang="en-US" altLang="en-US" sz="2800" b="1"/>
              <a:t>            evident</a:t>
            </a:r>
            <a:r>
              <a:rPr lang="en-US" altLang="en-US" sz="2800"/>
              <a:t> local </a:t>
            </a:r>
            <a:r>
              <a:rPr lang="en-US" altLang="en-US" sz="2800" b="1"/>
              <a:t>skin lesion</a:t>
            </a:r>
            <a:r>
              <a:rPr lang="en-US" altLang="en-US" sz="2800"/>
              <a:t> in the following conditions : 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        </a:t>
            </a:r>
            <a:r>
              <a:rPr lang="en-US" altLang="en-US" sz="2800" b="1" u="sng"/>
              <a:t>diabetes mellitus</a:t>
            </a:r>
            <a:r>
              <a:rPr lang="en-US" altLang="en-US" sz="2800" b="1"/>
              <a:t>, </a:t>
            </a:r>
            <a:r>
              <a:rPr lang="en-US" altLang="en-US" sz="2800" b="1" u="sng"/>
              <a:t>liver disease</a:t>
            </a:r>
            <a:r>
              <a:rPr lang="en-US" altLang="en-US" sz="2800" b="1"/>
              <a:t>,  </a:t>
            </a:r>
            <a:r>
              <a:rPr lang="en-US" altLang="en-US" sz="2800" b="1" u="sng"/>
              <a:t>biliary obstruction</a:t>
            </a:r>
            <a:r>
              <a:rPr lang="en-US" altLang="en-US" sz="2800" b="1"/>
              <a:t>,</a:t>
            </a:r>
          </a:p>
          <a:p>
            <a:pPr eaLnBrk="1" hangingPunct="1">
              <a:buFontTx/>
              <a:buNone/>
            </a:pPr>
            <a:r>
              <a:rPr lang="en-US" altLang="en-US" sz="2800" b="1"/>
              <a:t>        </a:t>
            </a:r>
            <a:r>
              <a:rPr lang="en-US" altLang="en-US" sz="2800" b="1" u="sng"/>
              <a:t>renal failure</a:t>
            </a:r>
            <a:r>
              <a:rPr lang="en-US" altLang="en-US" sz="2800" b="1"/>
              <a:t>, some malignancies e.g. </a:t>
            </a:r>
            <a:r>
              <a:rPr lang="en-US" altLang="en-US" sz="2800" b="1" u="sng"/>
              <a:t>lymphoma </a:t>
            </a:r>
            <a:r>
              <a:rPr lang="en-US" altLang="en-US" sz="2800" b="1"/>
              <a:t>,</a:t>
            </a:r>
          </a:p>
          <a:p>
            <a:pPr eaLnBrk="1" hangingPunct="1">
              <a:buFontTx/>
              <a:buNone/>
            </a:pPr>
            <a:r>
              <a:rPr lang="en-US" altLang="en-US" sz="2800" b="1"/>
              <a:t>        </a:t>
            </a:r>
            <a:r>
              <a:rPr lang="en-US" altLang="en-US" sz="2800" b="1" u="sng"/>
              <a:t>drug allergy</a:t>
            </a:r>
            <a:r>
              <a:rPr lang="en-US" altLang="en-US" sz="2800" b="1"/>
              <a:t> ,    and   </a:t>
            </a:r>
            <a:r>
              <a:rPr lang="en-US" altLang="en-US" sz="2800" b="1" u="sng"/>
              <a:t>psychological</a:t>
            </a:r>
            <a:r>
              <a:rPr lang="en-US" altLang="en-US" sz="2800" u="sng"/>
              <a:t> </a:t>
            </a:r>
          </a:p>
          <a:p>
            <a:pPr eaLnBrk="1" hangingPunct="1">
              <a:buFontTx/>
              <a:buNone/>
            </a:pPr>
            <a:endParaRPr lang="en-US" altLang="en-US" sz="2800" u="sng"/>
          </a:p>
          <a:p>
            <a:pPr eaLnBrk="1" hangingPunct="1">
              <a:buFontTx/>
              <a:buNone/>
            </a:pPr>
            <a:r>
              <a:rPr lang="en-US" altLang="en-US" sz="2800"/>
              <a:t>    </a:t>
            </a:r>
            <a:r>
              <a:rPr lang="en-US" altLang="en-US" b="1" u="sng"/>
              <a:t>Treatment</a:t>
            </a:r>
            <a:r>
              <a:rPr lang="en-US" altLang="en-US" b="1"/>
              <a:t> : </a:t>
            </a:r>
            <a:r>
              <a:rPr lang="en-US" altLang="en-US" sz="2800" b="1"/>
              <a:t>Find cause, and treat it if </a:t>
            </a:r>
            <a:r>
              <a:rPr lang="en-US" altLang="en-US" sz="2800"/>
              <a:t>possible ; </a:t>
            </a:r>
          </a:p>
          <a:p>
            <a:pPr eaLnBrk="1" hangingPunct="1">
              <a:buFontTx/>
              <a:buNone/>
            </a:pPr>
            <a:r>
              <a:rPr lang="en-US" altLang="en-US" sz="2800" b="1"/>
              <a:t>        Drugs</a:t>
            </a:r>
            <a:r>
              <a:rPr lang="en-US" altLang="en-US" sz="2800"/>
              <a:t>  e.g. </a:t>
            </a:r>
            <a:r>
              <a:rPr lang="en-US" altLang="en-US" sz="2800" b="1" u="sng"/>
              <a:t>sedative H</a:t>
            </a:r>
            <a:r>
              <a:rPr lang="en-US" altLang="en-US" sz="2800" b="1" u="sng" baseline="-25000"/>
              <a:t>1</a:t>
            </a:r>
            <a:r>
              <a:rPr lang="en-US" altLang="en-US" sz="2800" b="1" u="sng"/>
              <a:t>-antihistamines</a:t>
            </a:r>
            <a:r>
              <a:rPr lang="en-US" altLang="en-US" sz="2800"/>
              <a:t> ;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  </a:t>
            </a:r>
            <a:r>
              <a:rPr lang="en-US" altLang="en-US" sz="2800" b="1" u="sng"/>
              <a:t>For itching in partial biliary obstruction,</a:t>
            </a:r>
            <a:r>
              <a:rPr lang="en-US" altLang="en-US" sz="2800" b="1"/>
              <a:t> </a:t>
            </a:r>
            <a:r>
              <a:rPr lang="en-US" altLang="en-US" sz="2800" b="1" u="sng"/>
              <a:t>cholestyramine</a:t>
            </a:r>
            <a:r>
              <a:rPr lang="en-US" altLang="en-US" sz="2800"/>
              <a:t> resin helps by </a:t>
            </a:r>
            <a:r>
              <a:rPr lang="en-US" altLang="en-US" sz="2800" b="1"/>
              <a:t>binding bile salts in intestine preventing their reabsorption in terminal ileum.</a:t>
            </a:r>
            <a:endParaRPr lang="en-US" altLang="en-US"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8EFC4EFA-43AF-4411-A383-8C75480710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763000" cy="6248400"/>
          </a:xfrm>
        </p:spPr>
        <p:txBody>
          <a:bodyPr/>
          <a:lstStyle/>
          <a:p>
            <a:pPr>
              <a:buFontTx/>
              <a:buNone/>
            </a:pPr>
            <a:endParaRPr lang="en-US" altLang="en-US" b="1"/>
          </a:p>
          <a:p>
            <a:pPr>
              <a:buFontTx/>
              <a:buNone/>
            </a:pPr>
            <a:endParaRPr lang="en-US" altLang="en-US" b="1"/>
          </a:p>
          <a:p>
            <a:pPr>
              <a:buFontTx/>
              <a:buNone/>
            </a:pPr>
            <a:endParaRPr lang="en-US" altLang="en-US" b="1"/>
          </a:p>
          <a:p>
            <a:pPr>
              <a:buFontTx/>
              <a:buNone/>
            </a:pPr>
            <a:endParaRPr lang="en-US" altLang="en-US" b="1"/>
          </a:p>
          <a:p>
            <a:pPr>
              <a:buFontTx/>
              <a:buNone/>
            </a:pPr>
            <a:r>
              <a:rPr lang="en-US" altLang="en-US" b="1"/>
              <a:t>          DRUGS  FOR HYPERHIDROSIS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AB164C05-AD6C-4449-B04A-5391552B3A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763000" cy="6477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b="1"/>
              <a:t>     </a:t>
            </a:r>
            <a:r>
              <a:rPr lang="en-US" altLang="en-US" sz="3600" b="1" u="sng"/>
              <a:t>In hyperhidrosis,</a:t>
            </a:r>
            <a:r>
              <a:rPr lang="en-US" altLang="en-US" b="1"/>
              <a:t> there is excessive sweating from </a:t>
            </a:r>
            <a:r>
              <a:rPr lang="en-US" altLang="en-US" b="1" u="sng"/>
              <a:t>overactivity of eccrine sweat glands</a:t>
            </a:r>
            <a:r>
              <a:rPr lang="en-US" altLang="en-US" b="1"/>
              <a:t> esp. </a:t>
            </a:r>
            <a:r>
              <a:rPr lang="en-US" altLang="en-US" b="1" u="sng"/>
              <a:t>in axilla, but also in groin, hands , and feet</a:t>
            </a:r>
            <a:r>
              <a:rPr lang="en-US" altLang="en-US" b="1"/>
              <a:t>.</a:t>
            </a:r>
          </a:p>
          <a:p>
            <a:pPr>
              <a:buFontTx/>
              <a:buNone/>
            </a:pPr>
            <a:r>
              <a:rPr lang="en-US" altLang="en-US" b="1"/>
              <a:t>        A characteristic unpleasant smell may be produced by bacterial action on sweat, esp. in axilla, groins, and feet.</a:t>
            </a:r>
            <a:r>
              <a:rPr lang="en-US" altLang="en-US"/>
              <a:t> </a:t>
            </a:r>
          </a:p>
          <a:p>
            <a:pPr>
              <a:buFontTx/>
              <a:buNone/>
            </a:pPr>
            <a:r>
              <a:rPr lang="en-US" altLang="en-US"/>
              <a:t>   </a:t>
            </a:r>
            <a:r>
              <a:rPr lang="en-US" altLang="en-US" b="1"/>
              <a:t>Repeated boils , folliculitis, or intertrigo may  </a:t>
            </a:r>
          </a:p>
          <a:p>
            <a:pPr>
              <a:buFontTx/>
              <a:buNone/>
            </a:pPr>
            <a:r>
              <a:rPr lang="en-US" altLang="en-US" b="1"/>
              <a:t>complicate the condition  esp.in axilla and groin</a:t>
            </a:r>
          </a:p>
          <a:p>
            <a:pPr>
              <a:buFontTx/>
              <a:buNone/>
            </a:pPr>
            <a:endParaRPr lang="en-US" altLang="en-US" sz="1100" b="1"/>
          </a:p>
          <a:p>
            <a:pPr>
              <a:buFontTx/>
              <a:buNone/>
            </a:pPr>
            <a:r>
              <a:rPr lang="en-US" altLang="en-US"/>
              <a:t>  </a:t>
            </a:r>
            <a:r>
              <a:rPr lang="en-US" altLang="en-US" b="1"/>
              <a:t>Treatment include :</a:t>
            </a:r>
          </a:p>
          <a:p>
            <a:pPr>
              <a:buFontTx/>
              <a:buNone/>
            </a:pPr>
            <a:r>
              <a:rPr lang="en-US" altLang="en-US"/>
              <a:t>  </a:t>
            </a:r>
            <a:r>
              <a:rPr lang="en-US" altLang="en-US" b="1"/>
              <a:t>1. Local hygiene</a:t>
            </a:r>
            <a:r>
              <a:rPr lang="en-US" altLang="en-US"/>
              <a:t> is important : needs repeated daily cleaning and washing of affected region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9CA7910-23A0-47E2-BCB6-9971035C13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endParaRPr lang="en-US" altLang="en-US" sz="1400" b="1"/>
          </a:p>
          <a:p>
            <a:pPr>
              <a:buFontTx/>
              <a:buNone/>
            </a:pPr>
            <a:r>
              <a:rPr lang="en-US" altLang="en-US" b="1"/>
              <a:t>  2. Decreasing sweat gland secretion</a:t>
            </a:r>
            <a:r>
              <a:rPr lang="en-US" altLang="en-US"/>
              <a:t> by :</a:t>
            </a:r>
          </a:p>
          <a:p>
            <a:pPr>
              <a:buFontTx/>
              <a:buNone/>
            </a:pPr>
            <a:r>
              <a:rPr lang="en-US" altLang="en-US"/>
              <a:t>     </a:t>
            </a:r>
            <a:r>
              <a:rPr lang="en-US" altLang="en-US" b="1"/>
              <a:t>a. Topical astringents</a:t>
            </a:r>
            <a:r>
              <a:rPr lang="en-US" altLang="en-US"/>
              <a:t> :  repeated application of   </a:t>
            </a:r>
          </a:p>
          <a:p>
            <a:pPr>
              <a:buFontTx/>
              <a:buNone/>
            </a:pPr>
            <a:r>
              <a:rPr lang="en-US" altLang="en-US"/>
              <a:t>           </a:t>
            </a:r>
            <a:r>
              <a:rPr lang="en-US" altLang="en-US" b="1"/>
              <a:t>aluminum chloride hexahydrate  20% in </a:t>
            </a:r>
          </a:p>
          <a:p>
            <a:pPr>
              <a:buFontTx/>
              <a:buNone/>
            </a:pPr>
            <a:r>
              <a:rPr lang="en-US" altLang="en-US" b="1"/>
              <a:t>           5-10% solution in ethanol</a:t>
            </a:r>
          </a:p>
          <a:p>
            <a:pPr>
              <a:buFontTx/>
              <a:buNone/>
            </a:pPr>
            <a:r>
              <a:rPr lang="en-US" altLang="en-US"/>
              <a:t>     </a:t>
            </a:r>
            <a:r>
              <a:rPr lang="en-US" altLang="en-US" b="1"/>
              <a:t>b. Systemic antimuscarinics</a:t>
            </a:r>
            <a:r>
              <a:rPr lang="en-US" altLang="en-US"/>
              <a:t>  e.g. </a:t>
            </a:r>
            <a:r>
              <a:rPr lang="en-US" altLang="en-US" b="1"/>
              <a:t>glycopyronium </a:t>
            </a:r>
          </a:p>
          <a:p>
            <a:pPr>
              <a:buFontTx/>
              <a:buNone/>
            </a:pPr>
            <a:r>
              <a:rPr lang="en-US" altLang="en-US" b="1"/>
              <a:t>     c. Local injection of botulinum toxin</a:t>
            </a:r>
            <a:r>
              <a:rPr lang="en-US" altLang="en-US"/>
              <a:t> to produce a </a:t>
            </a:r>
          </a:p>
          <a:p>
            <a:pPr>
              <a:buFontTx/>
              <a:buNone/>
            </a:pPr>
            <a:r>
              <a:rPr lang="en-US" altLang="en-US"/>
              <a:t>          temporary </a:t>
            </a:r>
            <a:r>
              <a:rPr lang="en-US" altLang="en-US" b="1"/>
              <a:t>remission </a:t>
            </a:r>
            <a:r>
              <a:rPr lang="en-US" altLang="en-US"/>
              <a:t>(</a:t>
            </a:r>
            <a:r>
              <a:rPr lang="en-US" altLang="en-US" b="1"/>
              <a:t>up to 4 months</a:t>
            </a:r>
            <a:r>
              <a:rPr lang="en-US" altLang="en-US"/>
              <a:t>) by </a:t>
            </a:r>
          </a:p>
          <a:p>
            <a:pPr>
              <a:buFontTx/>
              <a:buNone/>
            </a:pPr>
            <a:r>
              <a:rPr lang="en-US" altLang="en-US"/>
              <a:t>          decreasing sweat gland activity ; </a:t>
            </a:r>
          </a:p>
          <a:p>
            <a:pPr>
              <a:buFontTx/>
              <a:buNone/>
            </a:pPr>
            <a:r>
              <a:rPr lang="en-US" altLang="en-US"/>
              <a:t>           </a:t>
            </a:r>
            <a:r>
              <a:rPr lang="en-US" altLang="en-US" b="1"/>
              <a:t>it is most effective in axilla </a:t>
            </a:r>
          </a:p>
          <a:p>
            <a:pPr>
              <a:buFontTx/>
              <a:buNone/>
            </a:pPr>
            <a:r>
              <a:rPr lang="en-US" altLang="en-US"/>
              <a:t>  </a:t>
            </a:r>
            <a:r>
              <a:rPr lang="en-US" altLang="en-US" b="1"/>
              <a:t>3. Deodorants :</a:t>
            </a:r>
            <a:r>
              <a:rPr lang="en-US" altLang="en-US"/>
              <a:t> contain a perfume and antiseptic or</a:t>
            </a:r>
          </a:p>
          <a:p>
            <a:pPr>
              <a:buFontTx/>
              <a:buNone/>
            </a:pPr>
            <a:r>
              <a:rPr lang="en-US" altLang="en-US"/>
              <a:t>                              antibacterial agent for local action</a:t>
            </a:r>
            <a:endParaRPr lang="en-US" altLang="en-US" b="1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id="{B5A7513E-6140-460F-B282-3395C8F15B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457200"/>
            <a:ext cx="8458200" cy="5638800"/>
          </a:xfrm>
        </p:spPr>
        <p:txBody>
          <a:bodyPr/>
          <a:lstStyle/>
          <a:p>
            <a:pPr>
              <a:buFontTx/>
              <a:buNone/>
            </a:pPr>
            <a:endParaRPr lang="en-US" altLang="en-US" b="1"/>
          </a:p>
          <a:p>
            <a:pPr>
              <a:buFontTx/>
              <a:buNone/>
            </a:pPr>
            <a:endParaRPr lang="en-US" altLang="en-US" b="1"/>
          </a:p>
          <a:p>
            <a:pPr>
              <a:buFontTx/>
              <a:buNone/>
            </a:pPr>
            <a:endParaRPr lang="en-US" altLang="en-US" b="1"/>
          </a:p>
          <a:p>
            <a:pPr>
              <a:buFontTx/>
              <a:buNone/>
            </a:pPr>
            <a:endParaRPr lang="en-US" altLang="en-US" b="1"/>
          </a:p>
          <a:p>
            <a:pPr>
              <a:buFontTx/>
              <a:buNone/>
            </a:pPr>
            <a:r>
              <a:rPr lang="en-US" altLang="en-US" b="1"/>
              <a:t> DRUGS FOR ALOPECIA AND HIRSUTISM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D6AD4F78-BA5A-45A7-8EE5-150F8EE924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296400" cy="6858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/>
              <a:t>   </a:t>
            </a:r>
            <a:r>
              <a:rPr lang="en-US" altLang="en-US" sz="3600" b="1" u="sng"/>
              <a:t>Alopecia 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b="1" u="sng"/>
              <a:t>Male pattern baldness :</a:t>
            </a:r>
            <a:r>
              <a:rPr lang="en-US" altLang="en-US" sz="2800"/>
              <a:t>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/>
              <a:t>        </a:t>
            </a:r>
            <a:r>
              <a:rPr lang="en-US" altLang="en-US" sz="2800" b="1"/>
              <a:t>Topical minoxidil</a:t>
            </a:r>
            <a:r>
              <a:rPr lang="en-US" altLang="en-US" sz="2800"/>
              <a:t> may help about 50% of patients in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/>
              <a:t>          4-12 months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/>
              <a:t>       </a:t>
            </a:r>
            <a:r>
              <a:rPr lang="en-US" altLang="en-US" b="1" u="sng"/>
              <a:t>Alopecia areata :</a:t>
            </a:r>
            <a:r>
              <a:rPr lang="en-US" altLang="en-US" sz="2800"/>
              <a:t> Usually self-limiting but distressing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/>
              <a:t> </a:t>
            </a:r>
            <a:r>
              <a:rPr lang="en-US" altLang="en-US" sz="2800" b="1"/>
              <a:t>Topical irritation by phenol solution, dithranol ,or coal tar.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/>
              <a:t> Topical immunosuppresant e.g. tacrolimus, cyclosporine.</a:t>
            </a:r>
            <a:r>
              <a:rPr lang="en-US" altLang="en-US" sz="2800"/>
              <a:t>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/>
              <a:t>  </a:t>
            </a:r>
            <a:r>
              <a:rPr lang="en-US" altLang="en-US" sz="2800" b="1"/>
              <a:t>Intradermal steroid  e.g. methylprednisolone suspension.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/>
              <a:t>   </a:t>
            </a:r>
            <a:r>
              <a:rPr lang="en-US" altLang="en-US" sz="3600" b="1" u="sng"/>
              <a:t>Hirsutism 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/>
              <a:t>  </a:t>
            </a:r>
            <a:r>
              <a:rPr lang="en-US" altLang="en-US" sz="2800" b="1"/>
              <a:t>1. Local cosmetic methods</a:t>
            </a:r>
            <a:r>
              <a:rPr lang="en-US" altLang="en-US" sz="2800"/>
              <a:t>: </a:t>
            </a:r>
            <a:r>
              <a:rPr lang="en-US" altLang="en-US" sz="2800" b="1"/>
              <a:t>Epilation (by electrolysis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/>
              <a:t> or laser</a:t>
            </a:r>
            <a:r>
              <a:rPr lang="en-US" altLang="en-US" sz="2800"/>
              <a:t> ) or </a:t>
            </a:r>
            <a:r>
              <a:rPr lang="en-US" altLang="en-US" sz="2800" b="1"/>
              <a:t>depilation </a:t>
            </a:r>
            <a:r>
              <a:rPr lang="en-US" altLang="en-US" sz="2800"/>
              <a:t>by </a:t>
            </a:r>
            <a:r>
              <a:rPr lang="ar-JO" altLang="en-US" sz="2800"/>
              <a:t>thioglycolic acid or barium sulfid</a:t>
            </a:r>
            <a:r>
              <a:rPr lang="en-US" altLang="en-US" sz="2800"/>
              <a:t>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/>
              <a:t>   or wax.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/>
              <a:t>  </a:t>
            </a:r>
            <a:r>
              <a:rPr lang="en-US" altLang="en-US" sz="2800" b="1"/>
              <a:t>2. Systemic treatment in some cases :</a:t>
            </a:r>
            <a:r>
              <a:rPr lang="en-US" altLang="en-US" sz="2800"/>
              <a:t> it includes </a:t>
            </a:r>
            <a:r>
              <a:rPr lang="en-US" altLang="en-US" sz="2800" b="1"/>
              <a:t>either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/>
              <a:t>     spironolactone ,   or   cyproterone with ethinyl estradiol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/>
              <a:t>      or  combined oestrogen-progesterone contraceptive pill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/>
              <a:t>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A729248-6CB6-4E6E-A27B-BC9065B069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</a:t>
            </a:r>
            <a:r>
              <a:rPr lang="en-US" altLang="en-US" b="1"/>
              <a:t>The </a:t>
            </a:r>
            <a:r>
              <a:rPr lang="en-US" altLang="en-US" b="1" u="sng"/>
              <a:t>vasoconstrictor action of  topical steroids</a:t>
            </a:r>
            <a:r>
              <a:rPr lang="en-US" altLang="en-US" b="1"/>
              <a:t>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  (evident as skin blanching or pallor);  it is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is </a:t>
            </a:r>
            <a:r>
              <a:rPr lang="en-US" altLang="en-US" b="1" u="sng"/>
              <a:t>correlated  well with their therapeutic potency.</a:t>
            </a:r>
            <a:endParaRPr lang="en-US" altLang="en-US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The </a:t>
            </a:r>
            <a:r>
              <a:rPr lang="en-US" altLang="en-US" b="1" u="sng"/>
              <a:t>basis for their classification</a:t>
            </a:r>
            <a:r>
              <a:rPr lang="en-US" altLang="en-US" b="1"/>
              <a:t> is </a:t>
            </a:r>
            <a:r>
              <a:rPr lang="en-US" altLang="en-US" b="1" u="sng"/>
              <a:t>according to topical potency</a:t>
            </a:r>
            <a:r>
              <a:rPr lang="en-US" altLang="en-US"/>
              <a:t> </a:t>
            </a:r>
            <a:r>
              <a:rPr lang="en-US" altLang="en-US" b="1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/>
              <a:t>    </a:t>
            </a:r>
            <a:r>
              <a:rPr lang="en-US" altLang="en-US" b="1"/>
              <a:t>Therapeutic potency (efficacy) of topical steroids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 depends upon 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Drug type (natural or synthetic) &amp; concentration,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Esterification and ester type,       and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Halogenation (e.g. fluorination or chloridation 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A812E23-9AA3-4AB3-80C3-53834B537A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</a:t>
            </a:r>
            <a:r>
              <a:rPr lang="en-US" altLang="en-US" b="1"/>
              <a:t>Topical glucocorticosteroids and their potency</a:t>
            </a:r>
            <a:r>
              <a:rPr lang="en-US" altLang="en-US"/>
              <a:t> </a:t>
            </a:r>
            <a:r>
              <a:rPr lang="en-US" altLang="en-US" b="1"/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Mild potency</a:t>
            </a:r>
            <a:r>
              <a:rPr lang="en-US" altLang="en-US" sz="2800"/>
              <a:t>     Hydrocortisone   0.1, 0.5, 1, 2.5%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             Hydrocortisone acetate   1%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Moderate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potency          </a:t>
            </a:r>
            <a:r>
              <a:rPr lang="en-US" altLang="en-US" sz="2800"/>
              <a:t> Hydrocortisone with urea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            Alclomethasone dipropionate   0.05%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             Betamethasone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             Fluocinolone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6212E489-A478-4100-BCC9-B181231A9A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610600" cy="6172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b="1"/>
              <a:t>    Potent  </a:t>
            </a:r>
            <a:r>
              <a:rPr lang="en-US" altLang="en-US" sz="2800"/>
              <a:t>          Hydrocortisone butyrate   0.1%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                           Betamethasone valerate    0.1%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                           Fluocinolone acetonide     0.025%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                           Triamcinolone acetonide   0.1%</a:t>
            </a:r>
          </a:p>
          <a:p>
            <a:pPr eaLnBrk="1" hangingPunct="1">
              <a:buFontTx/>
              <a:buNone/>
            </a:pPr>
            <a:endParaRPr lang="en-US" altLang="en-US" sz="2800"/>
          </a:p>
          <a:p>
            <a:pPr eaLnBrk="1" hangingPunct="1">
              <a:buFontTx/>
              <a:buNone/>
            </a:pPr>
            <a:r>
              <a:rPr lang="en-US" altLang="en-US" sz="2800"/>
              <a:t>                           Mometasone furoate          0.05%   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                                 - least systemic absorption</a:t>
            </a:r>
          </a:p>
          <a:p>
            <a:pPr eaLnBrk="1" hangingPunct="1">
              <a:buFontTx/>
              <a:buNone/>
            </a:pPr>
            <a:endParaRPr lang="en-US" altLang="en-US" sz="2800"/>
          </a:p>
          <a:p>
            <a:pPr eaLnBrk="1" hangingPunct="1">
              <a:buFontTx/>
              <a:buNone/>
            </a:pPr>
            <a:endParaRPr lang="en-US" altLang="en-US" sz="2800"/>
          </a:p>
          <a:p>
            <a:pPr eaLnBrk="1" hangingPunct="1">
              <a:buFontTx/>
              <a:buNone/>
            </a:pPr>
            <a:r>
              <a:rPr lang="en-US" altLang="en-US" sz="2800" b="1"/>
              <a:t>    Very potent</a:t>
            </a:r>
            <a:r>
              <a:rPr lang="en-US" altLang="en-US" sz="2800"/>
              <a:t>    Clobetasol propionate     0.05%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                             Halcinonide     0.1%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  </a:t>
            </a:r>
          </a:p>
          <a:p>
            <a:pPr eaLnBrk="1" hangingPunct="1"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C28A8FE-E339-4CDC-9236-7BA5F6CA0E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991600" cy="66294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</a:t>
            </a:r>
            <a:r>
              <a:rPr lang="en-US" altLang="en-US" b="1" u="sng"/>
              <a:t>Principles for topical use of steroids 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1. Topical steroids are </a:t>
            </a:r>
            <a:r>
              <a:rPr lang="en-US" altLang="en-US" sz="2800" b="1" u="sng"/>
              <a:t>used to relieve symptoms</a:t>
            </a:r>
            <a:r>
              <a:rPr lang="en-US" altLang="en-US" sz="2800"/>
              <a:t>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(inflammation &amp; pruritis), </a:t>
            </a:r>
            <a:r>
              <a:rPr lang="en-US" altLang="en-US" sz="2800" b="1"/>
              <a:t>or </a:t>
            </a:r>
            <a:r>
              <a:rPr lang="en-US" altLang="en-US" sz="2800" b="1" u="sng"/>
              <a:t>sometimes to cure</a:t>
            </a:r>
            <a:r>
              <a:rPr lang="en-US" altLang="en-US" sz="2800"/>
              <a:t> ;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</a:t>
            </a:r>
            <a:r>
              <a:rPr lang="en-US" altLang="en-US" sz="2800" b="1"/>
              <a:t>they are </a:t>
            </a:r>
            <a:r>
              <a:rPr lang="en-US" altLang="en-US" sz="2800" b="1" u="sng"/>
              <a:t>not used prophylactically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altLang="en-US" sz="2800" u="sng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2. </a:t>
            </a:r>
            <a:r>
              <a:rPr lang="en-US" altLang="en-US" sz="2800" b="1" u="sng"/>
              <a:t>The vehicle for topical steroids must be suitable</a:t>
            </a:r>
            <a:r>
              <a:rPr lang="en-US" altLang="en-US" sz="2800" b="1"/>
              <a:t>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</a:t>
            </a:r>
            <a:r>
              <a:rPr lang="en-US" altLang="en-US" sz="2800" b="1" u="sng"/>
              <a:t>to the skin disease</a:t>
            </a:r>
            <a:r>
              <a:rPr lang="en-US" altLang="en-US" sz="2800"/>
              <a:t> for which it is used .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i.e.   lotion (sometimes cream) for acute inflammatory conditions  (e.g. acute eczema, sunburn ) ; ointment for dry scaly conditions  ( e.g. lichenified eczema, plaque psoriasis )  where occlusive dressing may be used briefly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3.  Steroid creams and ointments are </a:t>
            </a:r>
            <a:r>
              <a:rPr lang="en-US" altLang="en-US" sz="2800" b="1" u="sng"/>
              <a:t>applied sparingly</a:t>
            </a:r>
            <a:r>
              <a:rPr lang="en-US" altLang="en-US" sz="2800"/>
              <a:t>,  so that the skin can shine through the applied layer of cream or ointment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A56CC06-24A0-45B3-9F44-E65D920306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0"/>
            <a:ext cx="8991600" cy="685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sz="2800"/>
          </a:p>
          <a:p>
            <a:pPr eaLnBrk="1" hangingPunct="1">
              <a:buFontTx/>
              <a:buNone/>
            </a:pPr>
            <a:r>
              <a:rPr lang="en-US" altLang="en-US" sz="2800"/>
              <a:t>  </a:t>
            </a:r>
            <a:r>
              <a:rPr lang="en-US" altLang="en-US" sz="2800" b="1" u="sng"/>
              <a:t>4. Choice of topical steroids</a:t>
            </a:r>
            <a:r>
              <a:rPr lang="en-US" altLang="en-US" sz="2800" b="1"/>
              <a:t> depend on </a:t>
            </a:r>
          </a:p>
          <a:p>
            <a:pPr eaLnBrk="1" hangingPunct="1">
              <a:buFontTx/>
              <a:buNone/>
            </a:pPr>
            <a:r>
              <a:rPr lang="en-US" altLang="en-US" sz="2800" b="1"/>
              <a:t>      the  disease type, and its site, &amp; patient age.</a:t>
            </a:r>
            <a:r>
              <a:rPr lang="en-US" altLang="en-US" sz="2800"/>
              <a:t>  </a:t>
            </a:r>
          </a:p>
          <a:p>
            <a:pPr eaLnBrk="1" hangingPunct="1">
              <a:buFontTx/>
              <a:buNone/>
            </a:pPr>
            <a:endParaRPr lang="en-US" altLang="en-US" sz="1200"/>
          </a:p>
          <a:p>
            <a:pPr eaLnBrk="1" hangingPunct="1">
              <a:buFontTx/>
              <a:buNone/>
            </a:pPr>
            <a:r>
              <a:rPr lang="en-US" altLang="en-US" sz="2800" b="1"/>
              <a:t>e.g.</a:t>
            </a:r>
            <a:r>
              <a:rPr lang="en-US" altLang="en-US" sz="2800"/>
              <a:t> </a:t>
            </a:r>
            <a:r>
              <a:rPr lang="en-US" altLang="en-US" sz="2800" b="1"/>
              <a:t>Potent steroid must not be used on face or in children </a:t>
            </a:r>
          </a:p>
          <a:p>
            <a:pPr eaLnBrk="1" hangingPunct="1">
              <a:buFontTx/>
              <a:buNone/>
            </a:pPr>
            <a:r>
              <a:rPr lang="en-US" altLang="en-US" sz="2800" b="1"/>
              <a:t>      </a:t>
            </a:r>
            <a:r>
              <a:rPr lang="en-US" altLang="en-US" sz="2800" b="1" u="sng"/>
              <a:t>Mild or moderate potency steroids </a:t>
            </a:r>
            <a:r>
              <a:rPr lang="en-US" altLang="en-US" sz="2800" b="1"/>
              <a:t>are used for acute eczema, plaque psoriasis, and seborrheic dermatitis</a:t>
            </a:r>
            <a:r>
              <a:rPr lang="en-US" altLang="en-US" sz="2800"/>
              <a:t>   </a:t>
            </a:r>
          </a:p>
          <a:p>
            <a:pPr eaLnBrk="1" hangingPunct="1">
              <a:lnSpc>
                <a:spcPct val="30000"/>
              </a:lnSpc>
              <a:buFontTx/>
              <a:buNone/>
            </a:pPr>
            <a:r>
              <a:rPr lang="en-US" altLang="en-US" sz="2800"/>
              <a:t>  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      </a:t>
            </a:r>
            <a:r>
              <a:rPr lang="en-US" altLang="en-US" sz="2800" b="1" u="sng"/>
              <a:t>High potency steroids</a:t>
            </a:r>
            <a:r>
              <a:rPr lang="en-US" altLang="en-US" sz="2800" b="1"/>
              <a:t> are needed for lichen planus, </a:t>
            </a:r>
          </a:p>
          <a:p>
            <a:pPr eaLnBrk="1" hangingPunct="1">
              <a:buFontTx/>
              <a:buNone/>
            </a:pPr>
            <a:r>
              <a:rPr lang="en-US" altLang="en-US" sz="2800" b="1"/>
              <a:t>    lichen simplex chronicus ( neuro-dermatitis ) , and cutaneous discoid LE</a:t>
            </a:r>
            <a:r>
              <a:rPr lang="en-US" altLang="en-US" sz="2800"/>
              <a:t> (lupus erythematosis) . </a:t>
            </a:r>
          </a:p>
          <a:p>
            <a:pPr eaLnBrk="1" hangingPunct="1">
              <a:buFontTx/>
              <a:buNone/>
            </a:pPr>
            <a:endParaRPr lang="en-US" altLang="en-US" sz="1400"/>
          </a:p>
          <a:p>
            <a:pPr eaLnBrk="1" hangingPunct="1">
              <a:buFontTx/>
              <a:buNone/>
            </a:pPr>
            <a:r>
              <a:rPr lang="en-US" altLang="en-US" sz="2800"/>
              <a:t>   </a:t>
            </a:r>
            <a:r>
              <a:rPr lang="en-US" altLang="en-US" sz="2800" b="1" u="sng"/>
              <a:t>Potent steroids are used in short courses, and then changed to less potent preparations</a:t>
            </a:r>
            <a:r>
              <a:rPr lang="en-US" altLang="en-US" sz="2800" b="1"/>
              <a:t> as soon as the response of the disease allows that 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B92B7C6-6E27-46DB-98AF-3BCD95E53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915400" cy="6629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u="sng"/>
              <a:t> 5. </a:t>
            </a:r>
            <a:r>
              <a:rPr lang="en-US" altLang="en-US" b="1" u="sng"/>
              <a:t>For the least responsive skin dieases</a:t>
            </a:r>
            <a:r>
              <a:rPr lang="en-US" altLang="en-US"/>
              <a:t> </a:t>
            </a:r>
          </a:p>
          <a:p>
            <a:pPr eaLnBrk="1" hangingPunct="1">
              <a:buFontTx/>
              <a:buNone/>
            </a:pPr>
            <a:r>
              <a:rPr lang="en-US" altLang="en-US"/>
              <a:t>  ( e.g. </a:t>
            </a:r>
            <a:r>
              <a:rPr lang="en-US" altLang="en-US" b="1"/>
              <a:t>Keloids, hypertrophic scars , alopecia areata</a:t>
            </a:r>
            <a:r>
              <a:rPr lang="en-US" altLang="en-US"/>
              <a:t> ) , </a:t>
            </a:r>
            <a:r>
              <a:rPr lang="en-US" altLang="en-US" b="1" u="sng"/>
              <a:t>intra-lesional injection</a:t>
            </a:r>
            <a:r>
              <a:rPr lang="en-US" altLang="en-US"/>
              <a:t> of steroids is used (using </a:t>
            </a:r>
            <a:r>
              <a:rPr lang="en-US" altLang="en-US" b="1"/>
              <a:t>relatively insoluble</a:t>
            </a:r>
            <a:r>
              <a:rPr lang="en-US" altLang="en-US"/>
              <a:t> </a:t>
            </a:r>
            <a:r>
              <a:rPr lang="en-US" altLang="en-US" b="1"/>
              <a:t>triamcinolone acetonide</a:t>
            </a:r>
            <a:r>
              <a:rPr lang="en-US" altLang="en-US"/>
              <a:t> ) to provide high local steroid concentration without systemic absorption or effect </a:t>
            </a:r>
          </a:p>
          <a:p>
            <a:pPr eaLnBrk="1" hangingPunct="1">
              <a:buFontTx/>
              <a:buNone/>
            </a:pPr>
            <a:endParaRPr lang="en-US" altLang="en-US" sz="1600"/>
          </a:p>
          <a:p>
            <a:pPr eaLnBrk="1" hangingPunct="1">
              <a:buFontTx/>
              <a:buNone/>
            </a:pPr>
            <a:r>
              <a:rPr lang="en-US" altLang="en-US" sz="3600" b="1"/>
              <a:t>Main uses of</a:t>
            </a:r>
            <a:r>
              <a:rPr lang="en-US" altLang="en-US" sz="3600"/>
              <a:t>  </a:t>
            </a:r>
            <a:r>
              <a:rPr lang="en-US" altLang="en-US" sz="3600" b="1" u="sng"/>
              <a:t>Systemic steroids</a:t>
            </a:r>
            <a:r>
              <a:rPr lang="en-US" altLang="en-US" sz="3600"/>
              <a:t> in skin disease</a:t>
            </a:r>
            <a:r>
              <a:rPr lang="en-US" altLang="en-US"/>
              <a:t> are :</a:t>
            </a:r>
          </a:p>
          <a:p>
            <a:pPr eaLnBrk="1" hangingPunct="1">
              <a:buFontTx/>
              <a:buNone/>
            </a:pPr>
            <a:r>
              <a:rPr lang="en-US" altLang="en-US"/>
              <a:t>   </a:t>
            </a:r>
            <a:r>
              <a:rPr lang="en-US" altLang="en-US" sz="3600" u="sng"/>
              <a:t>severe eczema</a:t>
            </a:r>
            <a:r>
              <a:rPr lang="en-US" altLang="en-US" sz="3600"/>
              <a:t> ,    </a:t>
            </a:r>
            <a:r>
              <a:rPr lang="en-US" altLang="en-US" sz="3600" u="sng"/>
              <a:t>severe urticaria</a:t>
            </a:r>
            <a:r>
              <a:rPr lang="en-US" altLang="en-US" sz="3600"/>
              <a:t>, </a:t>
            </a:r>
          </a:p>
          <a:p>
            <a:pPr eaLnBrk="1" hangingPunct="1">
              <a:buFontTx/>
              <a:buNone/>
            </a:pPr>
            <a:r>
              <a:rPr lang="en-US" altLang="en-US" sz="3600"/>
              <a:t>   </a:t>
            </a:r>
            <a:r>
              <a:rPr lang="en-US" altLang="en-US" sz="3600" u="sng"/>
              <a:t> pemphigus</a:t>
            </a:r>
            <a:r>
              <a:rPr lang="en-US" altLang="en-US" sz="3600"/>
              <a:t>,     </a:t>
            </a:r>
            <a:r>
              <a:rPr lang="en-US" altLang="en-US" sz="3600" u="sng"/>
              <a:t>exfoliative dermatitis</a:t>
            </a:r>
            <a:r>
              <a:rPr lang="en-US" altLang="en-US" sz="3600"/>
              <a:t> ,  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096B678-AC35-417C-9649-B4144623E9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04800"/>
            <a:ext cx="9144000" cy="6553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</a:t>
            </a:r>
            <a:r>
              <a:rPr lang="en-US" altLang="en-US" b="1" u="sng"/>
              <a:t>Adverse effects occur esp. with potent  steroids; they include</a:t>
            </a:r>
            <a:r>
              <a:rPr lang="en-US" altLang="en-US"/>
              <a:t> 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</a:t>
            </a:r>
            <a:r>
              <a:rPr lang="en-US" altLang="en-US" b="1" u="sng"/>
              <a:t>Short term effects</a:t>
            </a:r>
            <a:r>
              <a:rPr lang="en-US" altLang="en-US" sz="2800" b="1"/>
              <a:t> :</a:t>
            </a:r>
            <a:r>
              <a:rPr lang="en-US" altLang="en-US" sz="2800"/>
              <a:t>   </a:t>
            </a:r>
            <a:r>
              <a:rPr lang="en-US" altLang="en-US" sz="2800" b="1"/>
              <a:t>spread of infection</a:t>
            </a:r>
            <a:r>
              <a:rPr lang="en-US" altLang="en-US" sz="280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         </a:t>
            </a:r>
            <a:r>
              <a:rPr lang="en-US" altLang="en-US" sz="2800" b="1"/>
              <a:t>peri-oral dermatitis</a:t>
            </a:r>
            <a:r>
              <a:rPr lang="en-US" altLang="en-US" sz="2800"/>
              <a:t> : responds to tetracyclines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</a:t>
            </a:r>
            <a:r>
              <a:rPr lang="en-US" altLang="en-US" b="1" u="sng"/>
              <a:t>Long term effects</a:t>
            </a:r>
            <a:r>
              <a:rPr lang="en-US" altLang="en-US" sz="2800" b="1"/>
              <a:t> : </a:t>
            </a:r>
            <a:r>
              <a:rPr lang="en-US" altLang="en-US" sz="2800"/>
              <a:t>- </a:t>
            </a:r>
            <a:r>
              <a:rPr lang="en-US" altLang="en-US" sz="2800" b="1"/>
              <a:t>skin atrophy</a:t>
            </a:r>
            <a:r>
              <a:rPr lang="en-US" altLang="en-US" sz="2800"/>
              <a:t>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                           - </a:t>
            </a:r>
            <a:r>
              <a:rPr lang="en-US" altLang="en-US" sz="2800" b="1"/>
              <a:t>telangiectasia</a:t>
            </a:r>
            <a:r>
              <a:rPr lang="en-US" altLang="en-US" sz="280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                           - </a:t>
            </a:r>
            <a:r>
              <a:rPr lang="en-US" altLang="en-US" sz="2800" b="1"/>
              <a:t>depigmentation</a:t>
            </a:r>
            <a:r>
              <a:rPr lang="en-US" altLang="en-US" sz="280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                           - </a:t>
            </a:r>
            <a:r>
              <a:rPr lang="en-US" altLang="en-US" sz="2800" b="1"/>
              <a:t>local hypertrichosis</a:t>
            </a:r>
            <a:r>
              <a:rPr lang="en-US" altLang="en-US" sz="2800"/>
              <a:t>  e.g. hirsutism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                           - </a:t>
            </a:r>
            <a:r>
              <a:rPr lang="en-US" altLang="en-US" sz="2800" b="1"/>
              <a:t>stria</a:t>
            </a:r>
            <a:r>
              <a:rPr lang="en-US" altLang="en-US" sz="2800"/>
              <a:t> which can be irreversible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                           - </a:t>
            </a:r>
            <a:r>
              <a:rPr lang="en-US" altLang="en-US" sz="2800" b="1"/>
              <a:t>steroid acne</a:t>
            </a:r>
            <a:r>
              <a:rPr lang="en-US" altLang="en-US" sz="2800"/>
              <a:t> </a:t>
            </a:r>
          </a:p>
          <a:p>
            <a:pPr eaLnBrk="1" hangingPunct="1">
              <a:lnSpc>
                <a:spcPct val="30000"/>
              </a:lnSpc>
              <a:buFontTx/>
              <a:buNone/>
            </a:pPr>
            <a:r>
              <a:rPr lang="en-US" altLang="en-US" sz="2800"/>
              <a:t>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</a:t>
            </a:r>
            <a:r>
              <a:rPr lang="en-US" altLang="en-US" sz="2800" b="1" u="sng"/>
              <a:t>Others</a:t>
            </a:r>
            <a:r>
              <a:rPr lang="en-US" altLang="en-US" sz="2800" b="1"/>
              <a:t> :</a:t>
            </a:r>
            <a:r>
              <a:rPr lang="en-US" altLang="en-US" sz="2800"/>
              <a:t> </a:t>
            </a:r>
            <a:r>
              <a:rPr lang="en-US" altLang="en-US" sz="2800" b="1"/>
              <a:t>Contact allergy</a:t>
            </a:r>
            <a:r>
              <a:rPr lang="en-US" altLang="en-US" sz="2800"/>
              <a:t> esp. with hydrocortisone esters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       </a:t>
            </a:r>
            <a:r>
              <a:rPr lang="en-US" altLang="en-US" sz="2800" b="1"/>
              <a:t>Rebound of disease</a:t>
            </a:r>
            <a:r>
              <a:rPr lang="en-US" altLang="en-US" sz="2800"/>
              <a:t> when topical steroids are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                stopped prematurely   e.g. psoriasis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Systemic absorption esp.with extensive application           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44E5D5E6FD0640B03A4C36A36CCC48" ma:contentTypeVersion="2" ma:contentTypeDescription="Create a new document." ma:contentTypeScope="" ma:versionID="0a261ae55af15d1f4d425a45099986ed">
  <xsd:schema xmlns:xsd="http://www.w3.org/2001/XMLSchema" xmlns:xs="http://www.w3.org/2001/XMLSchema" xmlns:p="http://schemas.microsoft.com/office/2006/metadata/properties" xmlns:ns2="f813cc38-748d-45e5-8a1e-18a9340b0733" targetNamespace="http://schemas.microsoft.com/office/2006/metadata/properties" ma:root="true" ma:fieldsID="3219db038919e52e4afa6beb8faee7ee" ns2:_="">
    <xsd:import namespace="f813cc38-748d-45e5-8a1e-18a9340b07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13cc38-748d-45e5-8a1e-18a9340b07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5B459D-DE48-4118-83CD-0ABF3B9DF8FD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f813cc38-748d-45e5-8a1e-18a9340b0733"/>
  </ds:schemaRefs>
</ds:datastoreItem>
</file>

<file path=customXml/itemProps2.xml><?xml version="1.0" encoding="utf-8"?>
<ds:datastoreItem xmlns:ds="http://schemas.openxmlformats.org/officeDocument/2006/customXml" ds:itemID="{74627422-2F1F-4509-8933-AF860B10BD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933</TotalTime>
  <Words>1869</Words>
  <Application>Microsoft Office PowerPoint</Application>
  <PresentationFormat>عرض على الشاشة (4:3)</PresentationFormat>
  <Paragraphs>237</Paragraphs>
  <Slides>27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27</vt:i4>
      </vt:variant>
    </vt:vector>
  </HeadingPairs>
  <TitlesOfParts>
    <vt:vector size="28" baseType="lpstr">
      <vt:lpstr>Default Design</vt:lpstr>
      <vt:lpstr>TOPICAL  STEROIDS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Ahmad Maaitah</cp:lastModifiedBy>
  <cp:revision>65</cp:revision>
  <dcterms:created xsi:type="dcterms:W3CDTF">1601-01-01T00:00:00Z</dcterms:created>
  <dcterms:modified xsi:type="dcterms:W3CDTF">2021-03-07T20:00:21Z</dcterms:modified>
</cp:coreProperties>
</file>