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68" r:id="rId1"/>
  </p:sldMasterIdLst>
  <p:notesMasterIdLst>
    <p:notesMasterId r:id="rId36"/>
  </p:notesMasterIdLst>
  <p:sldIdLst>
    <p:sldId id="295"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94" r:id="rId32"/>
    <p:sldId id="289" r:id="rId33"/>
    <p:sldId id="296" r:id="rId34"/>
    <p:sldId id="290"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884" autoAdjust="0"/>
  </p:normalViewPr>
  <p:slideViewPr>
    <p:cSldViewPr snapToGrid="0">
      <p:cViewPr varScale="1">
        <p:scale>
          <a:sx n="73" d="100"/>
          <a:sy n="73" d="100"/>
        </p:scale>
        <p:origin x="618" y="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3BAF6C-2D67-437D-BBCB-A9B03BEA4767}" type="doc">
      <dgm:prSet loTypeId="urn:microsoft.com/office/officeart/2009/3/layout/HorizontalOrganizationChart" loCatId="hierarchy" qsTypeId="urn:microsoft.com/office/officeart/2005/8/quickstyle/simple1" qsCatId="simple" csTypeId="urn:microsoft.com/office/officeart/2005/8/colors/accent1_2" csCatId="accent1" phldr="1"/>
      <dgm:spPr/>
      <dgm:t>
        <a:bodyPr/>
        <a:lstStyle/>
        <a:p>
          <a:endParaRPr lang="en-US"/>
        </a:p>
      </dgm:t>
    </dgm:pt>
    <dgm:pt modelId="{E633DA6C-92EA-4F80-8219-E064F4316F65}">
      <dgm:prSet/>
      <dgm:spPr/>
      <dgm:t>
        <a:bodyPr/>
        <a:lstStyle/>
        <a:p>
          <a:r>
            <a:rPr lang="en-US" b="0" i="0" dirty="0"/>
            <a:t>Mortality rates were higher in women compared with men  (3.3 : 2.3) and in African Americans </a:t>
          </a:r>
          <a:r>
            <a:rPr lang="en-US" b="0" i="0" dirty="0" smtClean="0"/>
            <a:t>COMPARED WITH</a:t>
          </a:r>
          <a:r>
            <a:rPr lang="en-US" b="0" i="0" dirty="0"/>
            <a:t> white Americans  (16 : 1.3).</a:t>
          </a:r>
          <a:endParaRPr lang="en-US" dirty="0"/>
        </a:p>
      </dgm:t>
    </dgm:pt>
    <dgm:pt modelId="{7954BD34-24CB-4D7F-9B1D-4FA4D848565A}" type="parTrans" cxnId="{DE93371C-D3CF-4631-9036-A989009DBAC7}">
      <dgm:prSet/>
      <dgm:spPr/>
      <dgm:t>
        <a:bodyPr/>
        <a:lstStyle/>
        <a:p>
          <a:endParaRPr lang="en-US"/>
        </a:p>
      </dgm:t>
    </dgm:pt>
    <dgm:pt modelId="{0AA112DF-26E6-45C5-93CD-A53F1B5275BB}" type="sibTrans" cxnId="{DE93371C-D3CF-4631-9036-A989009DBAC7}">
      <dgm:prSet/>
      <dgm:spPr/>
      <dgm:t>
        <a:bodyPr/>
        <a:lstStyle/>
        <a:p>
          <a:endParaRPr lang="en-US"/>
        </a:p>
      </dgm:t>
    </dgm:pt>
    <dgm:pt modelId="{80A55EF9-25AF-4D60-B4DF-544EDD940D55}">
      <dgm:prSet/>
      <dgm:spPr/>
      <dgm:t>
        <a:bodyPr/>
        <a:lstStyle/>
        <a:p>
          <a:r>
            <a:rPr lang="en-US" b="0" i="0"/>
            <a:t>patients with sarcoidosis had a 20% increased cancer risk 3–10 years post diagnosis, and a 10% increased risk more than 10 years post diagnosis.</a:t>
          </a:r>
          <a:endParaRPr lang="en-US"/>
        </a:p>
      </dgm:t>
    </dgm:pt>
    <dgm:pt modelId="{D14187B8-4161-4780-84DA-CBA317C2A8C9}" type="parTrans" cxnId="{DF1F1C46-B335-4D2E-9257-D9339DC9E226}">
      <dgm:prSet/>
      <dgm:spPr/>
      <dgm:t>
        <a:bodyPr/>
        <a:lstStyle/>
        <a:p>
          <a:endParaRPr lang="en-US"/>
        </a:p>
      </dgm:t>
    </dgm:pt>
    <dgm:pt modelId="{A67F1DB5-BBCE-43F6-9F4E-DF4254F6D487}" type="sibTrans" cxnId="{DF1F1C46-B335-4D2E-9257-D9339DC9E226}">
      <dgm:prSet/>
      <dgm:spPr/>
      <dgm:t>
        <a:bodyPr/>
        <a:lstStyle/>
        <a:p>
          <a:endParaRPr lang="en-US"/>
        </a:p>
      </dgm:t>
    </dgm:pt>
    <dgm:pt modelId="{8DC19D28-8B8B-472A-9C37-15339F778A37}" type="pres">
      <dgm:prSet presAssocID="{6E3BAF6C-2D67-437D-BBCB-A9B03BEA4767}" presName="hierChild1" presStyleCnt="0">
        <dgm:presLayoutVars>
          <dgm:orgChart val="1"/>
          <dgm:chPref val="1"/>
          <dgm:dir/>
          <dgm:animOne val="branch"/>
          <dgm:animLvl val="lvl"/>
          <dgm:resizeHandles/>
        </dgm:presLayoutVars>
      </dgm:prSet>
      <dgm:spPr/>
      <dgm:t>
        <a:bodyPr/>
        <a:lstStyle/>
        <a:p>
          <a:endParaRPr lang="en-US"/>
        </a:p>
      </dgm:t>
    </dgm:pt>
    <dgm:pt modelId="{19B12D58-936D-4D1C-B1AF-A5407CFBE02C}" type="pres">
      <dgm:prSet presAssocID="{E633DA6C-92EA-4F80-8219-E064F4316F65}" presName="hierRoot1" presStyleCnt="0">
        <dgm:presLayoutVars>
          <dgm:hierBranch val="init"/>
        </dgm:presLayoutVars>
      </dgm:prSet>
      <dgm:spPr/>
    </dgm:pt>
    <dgm:pt modelId="{33A802C4-06F2-49C2-A7A0-C8F18C1971D0}" type="pres">
      <dgm:prSet presAssocID="{E633DA6C-92EA-4F80-8219-E064F4316F65}" presName="rootComposite1" presStyleCnt="0"/>
      <dgm:spPr/>
    </dgm:pt>
    <dgm:pt modelId="{5D5D0D37-F593-43F9-8B23-E566995D4DF5}" type="pres">
      <dgm:prSet presAssocID="{E633DA6C-92EA-4F80-8219-E064F4316F65}" presName="rootText1" presStyleLbl="node0" presStyleIdx="0" presStyleCnt="2">
        <dgm:presLayoutVars>
          <dgm:chPref val="3"/>
        </dgm:presLayoutVars>
      </dgm:prSet>
      <dgm:spPr/>
      <dgm:t>
        <a:bodyPr/>
        <a:lstStyle/>
        <a:p>
          <a:endParaRPr lang="en-US"/>
        </a:p>
      </dgm:t>
    </dgm:pt>
    <dgm:pt modelId="{3DE7608C-FED6-4DF8-A837-B233E70018E5}" type="pres">
      <dgm:prSet presAssocID="{E633DA6C-92EA-4F80-8219-E064F4316F65}" presName="rootConnector1" presStyleLbl="node1" presStyleIdx="0" presStyleCnt="0"/>
      <dgm:spPr/>
      <dgm:t>
        <a:bodyPr/>
        <a:lstStyle/>
        <a:p>
          <a:endParaRPr lang="en-US"/>
        </a:p>
      </dgm:t>
    </dgm:pt>
    <dgm:pt modelId="{BE43BA84-5927-4AB9-8BDD-06DD784AD81D}" type="pres">
      <dgm:prSet presAssocID="{E633DA6C-92EA-4F80-8219-E064F4316F65}" presName="hierChild2" presStyleCnt="0"/>
      <dgm:spPr/>
    </dgm:pt>
    <dgm:pt modelId="{3D3B841B-D333-460C-BBFE-64EE3FFE2CE6}" type="pres">
      <dgm:prSet presAssocID="{E633DA6C-92EA-4F80-8219-E064F4316F65}" presName="hierChild3" presStyleCnt="0"/>
      <dgm:spPr/>
    </dgm:pt>
    <dgm:pt modelId="{0476C820-8007-4C4D-8345-B4FC5304BFDB}" type="pres">
      <dgm:prSet presAssocID="{80A55EF9-25AF-4D60-B4DF-544EDD940D55}" presName="hierRoot1" presStyleCnt="0">
        <dgm:presLayoutVars>
          <dgm:hierBranch val="init"/>
        </dgm:presLayoutVars>
      </dgm:prSet>
      <dgm:spPr/>
    </dgm:pt>
    <dgm:pt modelId="{30DD7153-DA3E-44EC-BFCF-D8BEE42DC4E9}" type="pres">
      <dgm:prSet presAssocID="{80A55EF9-25AF-4D60-B4DF-544EDD940D55}" presName="rootComposite1" presStyleCnt="0"/>
      <dgm:spPr/>
    </dgm:pt>
    <dgm:pt modelId="{AF3C296E-00A4-4A2F-9C88-97CDD5825704}" type="pres">
      <dgm:prSet presAssocID="{80A55EF9-25AF-4D60-B4DF-544EDD940D55}" presName="rootText1" presStyleLbl="node0" presStyleIdx="1" presStyleCnt="2">
        <dgm:presLayoutVars>
          <dgm:chPref val="3"/>
        </dgm:presLayoutVars>
      </dgm:prSet>
      <dgm:spPr/>
      <dgm:t>
        <a:bodyPr/>
        <a:lstStyle/>
        <a:p>
          <a:endParaRPr lang="en-US"/>
        </a:p>
      </dgm:t>
    </dgm:pt>
    <dgm:pt modelId="{7B7DBDEC-D6A2-45AF-B80F-64DFD0E6747C}" type="pres">
      <dgm:prSet presAssocID="{80A55EF9-25AF-4D60-B4DF-544EDD940D55}" presName="rootConnector1" presStyleLbl="node1" presStyleIdx="0" presStyleCnt="0"/>
      <dgm:spPr/>
      <dgm:t>
        <a:bodyPr/>
        <a:lstStyle/>
        <a:p>
          <a:endParaRPr lang="en-US"/>
        </a:p>
      </dgm:t>
    </dgm:pt>
    <dgm:pt modelId="{F41A4CDD-6165-4177-B885-FD1417FCD6BB}" type="pres">
      <dgm:prSet presAssocID="{80A55EF9-25AF-4D60-B4DF-544EDD940D55}" presName="hierChild2" presStyleCnt="0"/>
      <dgm:spPr/>
    </dgm:pt>
    <dgm:pt modelId="{05FE435F-5C97-4C49-A86E-DA25E8589DB2}" type="pres">
      <dgm:prSet presAssocID="{80A55EF9-25AF-4D60-B4DF-544EDD940D55}" presName="hierChild3" presStyleCnt="0"/>
      <dgm:spPr/>
    </dgm:pt>
  </dgm:ptLst>
  <dgm:cxnLst>
    <dgm:cxn modelId="{28E90A64-E88A-4EB1-A9C7-F419F80B0507}" type="presOf" srcId="{E633DA6C-92EA-4F80-8219-E064F4316F65}" destId="{5D5D0D37-F593-43F9-8B23-E566995D4DF5}" srcOrd="0" destOrd="0" presId="urn:microsoft.com/office/officeart/2009/3/layout/HorizontalOrganizationChart"/>
    <dgm:cxn modelId="{AFE330FD-963D-4147-B675-7003EBA0F78A}" type="presOf" srcId="{80A55EF9-25AF-4D60-B4DF-544EDD940D55}" destId="{7B7DBDEC-D6A2-45AF-B80F-64DFD0E6747C}" srcOrd="1" destOrd="0" presId="urn:microsoft.com/office/officeart/2009/3/layout/HorizontalOrganizationChart"/>
    <dgm:cxn modelId="{12DB84EF-0173-448D-8FCE-D5652A89ED76}" type="presOf" srcId="{E633DA6C-92EA-4F80-8219-E064F4316F65}" destId="{3DE7608C-FED6-4DF8-A837-B233E70018E5}" srcOrd="1" destOrd="0" presId="urn:microsoft.com/office/officeart/2009/3/layout/HorizontalOrganizationChart"/>
    <dgm:cxn modelId="{DE93371C-D3CF-4631-9036-A989009DBAC7}" srcId="{6E3BAF6C-2D67-437D-BBCB-A9B03BEA4767}" destId="{E633DA6C-92EA-4F80-8219-E064F4316F65}" srcOrd="0" destOrd="0" parTransId="{7954BD34-24CB-4D7F-9B1D-4FA4D848565A}" sibTransId="{0AA112DF-26E6-45C5-93CD-A53F1B5275BB}"/>
    <dgm:cxn modelId="{B79AA502-1E8F-4843-941B-62597F48F36D}" type="presOf" srcId="{80A55EF9-25AF-4D60-B4DF-544EDD940D55}" destId="{AF3C296E-00A4-4A2F-9C88-97CDD5825704}" srcOrd="0" destOrd="0" presId="urn:microsoft.com/office/officeart/2009/3/layout/HorizontalOrganizationChart"/>
    <dgm:cxn modelId="{DF1F1C46-B335-4D2E-9257-D9339DC9E226}" srcId="{6E3BAF6C-2D67-437D-BBCB-A9B03BEA4767}" destId="{80A55EF9-25AF-4D60-B4DF-544EDD940D55}" srcOrd="1" destOrd="0" parTransId="{D14187B8-4161-4780-84DA-CBA317C2A8C9}" sibTransId="{A67F1DB5-BBCE-43F6-9F4E-DF4254F6D487}"/>
    <dgm:cxn modelId="{CF48F0A5-1AA8-4574-A7E3-A253A404AF34}" type="presOf" srcId="{6E3BAF6C-2D67-437D-BBCB-A9B03BEA4767}" destId="{8DC19D28-8B8B-472A-9C37-15339F778A37}" srcOrd="0" destOrd="0" presId="urn:microsoft.com/office/officeart/2009/3/layout/HorizontalOrganizationChart"/>
    <dgm:cxn modelId="{EDC049D3-3332-4166-BE25-D9951A413BAE}" type="presParOf" srcId="{8DC19D28-8B8B-472A-9C37-15339F778A37}" destId="{19B12D58-936D-4D1C-B1AF-A5407CFBE02C}" srcOrd="0" destOrd="0" presId="urn:microsoft.com/office/officeart/2009/3/layout/HorizontalOrganizationChart"/>
    <dgm:cxn modelId="{6D21B8C1-2EAE-4366-8BE3-CC2E72158B9D}" type="presParOf" srcId="{19B12D58-936D-4D1C-B1AF-A5407CFBE02C}" destId="{33A802C4-06F2-49C2-A7A0-C8F18C1971D0}" srcOrd="0" destOrd="0" presId="urn:microsoft.com/office/officeart/2009/3/layout/HorizontalOrganizationChart"/>
    <dgm:cxn modelId="{B95D5904-B853-4A0B-84BF-9C5B49CD536D}" type="presParOf" srcId="{33A802C4-06F2-49C2-A7A0-C8F18C1971D0}" destId="{5D5D0D37-F593-43F9-8B23-E566995D4DF5}" srcOrd="0" destOrd="0" presId="urn:microsoft.com/office/officeart/2009/3/layout/HorizontalOrganizationChart"/>
    <dgm:cxn modelId="{B0726A7C-0C71-425A-AEB2-C8DA342D6C9C}" type="presParOf" srcId="{33A802C4-06F2-49C2-A7A0-C8F18C1971D0}" destId="{3DE7608C-FED6-4DF8-A837-B233E70018E5}" srcOrd="1" destOrd="0" presId="urn:microsoft.com/office/officeart/2009/3/layout/HorizontalOrganizationChart"/>
    <dgm:cxn modelId="{9173B0CE-4030-4D30-82C2-7F0A4F1A1FC7}" type="presParOf" srcId="{19B12D58-936D-4D1C-B1AF-A5407CFBE02C}" destId="{BE43BA84-5927-4AB9-8BDD-06DD784AD81D}" srcOrd="1" destOrd="0" presId="urn:microsoft.com/office/officeart/2009/3/layout/HorizontalOrganizationChart"/>
    <dgm:cxn modelId="{639EA149-8D67-4F71-B998-2F90B6058A4B}" type="presParOf" srcId="{19B12D58-936D-4D1C-B1AF-A5407CFBE02C}" destId="{3D3B841B-D333-460C-BBFE-64EE3FFE2CE6}" srcOrd="2" destOrd="0" presId="urn:microsoft.com/office/officeart/2009/3/layout/HorizontalOrganizationChart"/>
    <dgm:cxn modelId="{F63F37F8-4246-442B-B552-04433CD692AF}" type="presParOf" srcId="{8DC19D28-8B8B-472A-9C37-15339F778A37}" destId="{0476C820-8007-4C4D-8345-B4FC5304BFDB}" srcOrd="1" destOrd="0" presId="urn:microsoft.com/office/officeart/2009/3/layout/HorizontalOrganizationChart"/>
    <dgm:cxn modelId="{BAC732AC-E5D0-488C-BEAB-72BC526D4B21}" type="presParOf" srcId="{0476C820-8007-4C4D-8345-B4FC5304BFDB}" destId="{30DD7153-DA3E-44EC-BFCF-D8BEE42DC4E9}" srcOrd="0" destOrd="0" presId="urn:microsoft.com/office/officeart/2009/3/layout/HorizontalOrganizationChart"/>
    <dgm:cxn modelId="{9F210299-C4D4-4E89-93B2-3C26FBF7E04B}" type="presParOf" srcId="{30DD7153-DA3E-44EC-BFCF-D8BEE42DC4E9}" destId="{AF3C296E-00A4-4A2F-9C88-97CDD5825704}" srcOrd="0" destOrd="0" presId="urn:microsoft.com/office/officeart/2009/3/layout/HorizontalOrganizationChart"/>
    <dgm:cxn modelId="{AD994B83-490E-41BE-AA6C-7F200BD94A4E}" type="presParOf" srcId="{30DD7153-DA3E-44EC-BFCF-D8BEE42DC4E9}" destId="{7B7DBDEC-D6A2-45AF-B80F-64DFD0E6747C}" srcOrd="1" destOrd="0" presId="urn:microsoft.com/office/officeart/2009/3/layout/HorizontalOrganizationChart"/>
    <dgm:cxn modelId="{B69BA700-75EB-4AB9-8894-D766E559ECD7}" type="presParOf" srcId="{0476C820-8007-4C4D-8345-B4FC5304BFDB}" destId="{F41A4CDD-6165-4177-B885-FD1417FCD6BB}" srcOrd="1" destOrd="0" presId="urn:microsoft.com/office/officeart/2009/3/layout/HorizontalOrganizationChart"/>
    <dgm:cxn modelId="{5CB7282B-C37E-426B-AF48-B8BA756B1767}" type="presParOf" srcId="{0476C820-8007-4C4D-8345-B4FC5304BFDB}" destId="{05FE435F-5C97-4C49-A86E-DA25E8589DB2}"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535088-AD53-43FD-B5A4-5FC399C146BC}" type="datetimeFigureOut">
              <a:rPr lang="en-US" smtClean="0"/>
              <a:t>2023-10-17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699C7B-BC79-44EE-9F11-3D888950B286}" type="slidenum">
              <a:rPr lang="en-US" smtClean="0"/>
              <a:t>‹#›</a:t>
            </a:fld>
            <a:endParaRPr lang="en-US"/>
          </a:p>
        </p:txBody>
      </p:sp>
    </p:spTree>
    <p:extLst>
      <p:ext uri="{BB962C8B-B14F-4D97-AF65-F5344CB8AC3E}">
        <p14:creationId xmlns:p14="http://schemas.microsoft.com/office/powerpoint/2010/main" val="893050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4"/>
        <p:cNvGrpSpPr/>
        <p:nvPr/>
      </p:nvGrpSpPr>
      <p:grpSpPr>
        <a:xfrm>
          <a:off x="0" y="0"/>
          <a:ext cx="0" cy="0"/>
          <a:chOff x="0" y="0"/>
          <a:chExt cx="0" cy="0"/>
        </a:xfrm>
      </p:grpSpPr>
      <p:sp>
        <p:nvSpPr>
          <p:cNvPr id="1505" name="Google Shape;1505;g10f9e629ec3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6" name="Google Shape;1506;g10f9e629ec3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31522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7"/>
        <p:cNvGrpSpPr/>
        <p:nvPr/>
      </p:nvGrpSpPr>
      <p:grpSpPr>
        <a:xfrm>
          <a:off x="0" y="0"/>
          <a:ext cx="0" cy="0"/>
          <a:chOff x="0" y="0"/>
          <a:chExt cx="0" cy="0"/>
        </a:xfrm>
      </p:grpSpPr>
      <p:sp>
        <p:nvSpPr>
          <p:cNvPr id="1568" name="Google Shape;1568;g25abb09d23adc129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9" name="Google Shape;1569;g25abb09d23adc129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495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9"/>
        <p:cNvGrpSpPr/>
        <p:nvPr/>
      </p:nvGrpSpPr>
      <p:grpSpPr>
        <a:xfrm>
          <a:off x="0" y="0"/>
          <a:ext cx="0" cy="0"/>
          <a:chOff x="0" y="0"/>
          <a:chExt cx="0" cy="0"/>
        </a:xfrm>
      </p:grpSpPr>
      <p:sp>
        <p:nvSpPr>
          <p:cNvPr id="1510" name="Google Shape;1510;g25abb09d23adc129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1" name="Google Shape;1511;g25abb09d23adc129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5782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6"/>
        <p:cNvGrpSpPr/>
        <p:nvPr/>
      </p:nvGrpSpPr>
      <p:grpSpPr>
        <a:xfrm>
          <a:off x="0" y="0"/>
          <a:ext cx="0" cy="0"/>
          <a:chOff x="0" y="0"/>
          <a:chExt cx="0" cy="0"/>
        </a:xfrm>
      </p:grpSpPr>
      <p:sp>
        <p:nvSpPr>
          <p:cNvPr id="1517" name="Google Shape;1517;g25abb09d23adc129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8" name="Google Shape;1518;g25abb09d23adc129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5753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3"/>
        <p:cNvGrpSpPr/>
        <p:nvPr/>
      </p:nvGrpSpPr>
      <p:grpSpPr>
        <a:xfrm>
          <a:off x="0" y="0"/>
          <a:ext cx="0" cy="0"/>
          <a:chOff x="0" y="0"/>
          <a:chExt cx="0" cy="0"/>
        </a:xfrm>
      </p:grpSpPr>
      <p:sp>
        <p:nvSpPr>
          <p:cNvPr id="1524" name="Google Shape;1524;g25abb09d23adc129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5" name="Google Shape;1525;g25abb09d23adc129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85580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9"/>
        <p:cNvGrpSpPr/>
        <p:nvPr/>
      </p:nvGrpSpPr>
      <p:grpSpPr>
        <a:xfrm>
          <a:off x="0" y="0"/>
          <a:ext cx="0" cy="0"/>
          <a:chOff x="0" y="0"/>
          <a:chExt cx="0" cy="0"/>
        </a:xfrm>
      </p:grpSpPr>
      <p:sp>
        <p:nvSpPr>
          <p:cNvPr id="1530" name="Google Shape;1530;g25abb09d23adc129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1" name="Google Shape;1531;g25abb09d23adc129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37823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5"/>
        <p:cNvGrpSpPr/>
        <p:nvPr/>
      </p:nvGrpSpPr>
      <p:grpSpPr>
        <a:xfrm>
          <a:off x="0" y="0"/>
          <a:ext cx="0" cy="0"/>
          <a:chOff x="0" y="0"/>
          <a:chExt cx="0" cy="0"/>
        </a:xfrm>
      </p:grpSpPr>
      <p:sp>
        <p:nvSpPr>
          <p:cNvPr id="1536" name="Google Shape;1536;g25abb09d23adc129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7" name="Google Shape;1537;g25abb09d23adc129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89192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1"/>
        <p:cNvGrpSpPr/>
        <p:nvPr/>
      </p:nvGrpSpPr>
      <p:grpSpPr>
        <a:xfrm>
          <a:off x="0" y="0"/>
          <a:ext cx="0" cy="0"/>
          <a:chOff x="0" y="0"/>
          <a:chExt cx="0" cy="0"/>
        </a:xfrm>
      </p:grpSpPr>
      <p:sp>
        <p:nvSpPr>
          <p:cNvPr id="1542" name="Google Shape;1542;g25abb09d23adc129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3" name="Google Shape;1543;g25abb09d23adc129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33950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6"/>
        <p:cNvGrpSpPr/>
        <p:nvPr/>
      </p:nvGrpSpPr>
      <p:grpSpPr>
        <a:xfrm>
          <a:off x="0" y="0"/>
          <a:ext cx="0" cy="0"/>
          <a:chOff x="0" y="0"/>
          <a:chExt cx="0" cy="0"/>
        </a:xfrm>
      </p:grpSpPr>
      <p:sp>
        <p:nvSpPr>
          <p:cNvPr id="1547" name="Google Shape;1547;g25abb09d23adc129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8" name="Google Shape;1548;g25abb09d23adc129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28544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3"/>
        <p:cNvGrpSpPr/>
        <p:nvPr/>
      </p:nvGrpSpPr>
      <p:grpSpPr>
        <a:xfrm>
          <a:off x="0" y="0"/>
          <a:ext cx="0" cy="0"/>
          <a:chOff x="0" y="0"/>
          <a:chExt cx="0" cy="0"/>
        </a:xfrm>
      </p:grpSpPr>
      <p:sp>
        <p:nvSpPr>
          <p:cNvPr id="1554" name="Google Shape;1554;g25abb09d23adc129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5" name="Google Shape;1555;g25abb09d23adc129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43416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EF6EDD2-0297-4DFE-8D8B-D901493A5F29}" type="datetimeFigureOut">
              <a:rPr lang="en-US" smtClean="0"/>
              <a:t>2023-10-17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105DC9-9246-4C3B-AA4E-4CF1750ECCB1}" type="slidenum">
              <a:rPr lang="en-US" smtClean="0"/>
              <a:t>‹#›</a:t>
            </a:fld>
            <a:endParaRPr lang="en-US"/>
          </a:p>
        </p:txBody>
      </p:sp>
    </p:spTree>
    <p:extLst>
      <p:ext uri="{BB962C8B-B14F-4D97-AF65-F5344CB8AC3E}">
        <p14:creationId xmlns:p14="http://schemas.microsoft.com/office/powerpoint/2010/main" val="28931573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51070A0-B485-476F-8158-9AC9EF7631B8}" type="datetimeFigureOut">
              <a:rPr lang="en-US" smtClean="0"/>
              <a:t>2023-10-17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69C779-065B-4CE3-ACBA-D70BD3D4EDC8}" type="slidenum">
              <a:rPr lang="en-US" smtClean="0"/>
              <a:t>‹#›</a:t>
            </a:fld>
            <a:endParaRPr lang="en-US"/>
          </a:p>
        </p:txBody>
      </p:sp>
    </p:spTree>
    <p:extLst>
      <p:ext uri="{BB962C8B-B14F-4D97-AF65-F5344CB8AC3E}">
        <p14:creationId xmlns:p14="http://schemas.microsoft.com/office/powerpoint/2010/main" val="14869950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51070A0-B485-476F-8158-9AC9EF7631B8}" type="datetimeFigureOut">
              <a:rPr lang="en-US" smtClean="0"/>
              <a:t>2023-10-17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69C779-065B-4CE3-ACBA-D70BD3D4EDC8}" type="slidenum">
              <a:rPr lang="en-US" smtClean="0"/>
              <a:t>‹#›</a:t>
            </a:fld>
            <a:endParaRPr lang="en-US"/>
          </a:p>
        </p:txBody>
      </p:sp>
    </p:spTree>
    <p:extLst>
      <p:ext uri="{BB962C8B-B14F-4D97-AF65-F5344CB8AC3E}">
        <p14:creationId xmlns:p14="http://schemas.microsoft.com/office/powerpoint/2010/main" val="26403902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51070A0-B485-476F-8158-9AC9EF7631B8}" type="datetimeFigureOut">
              <a:rPr lang="en-US" smtClean="0"/>
              <a:t>2023-10-17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69C779-065B-4CE3-ACBA-D70BD3D4EDC8}" type="slidenum">
              <a:rPr lang="en-US" smtClean="0"/>
              <a:t>‹#›</a:t>
            </a:fld>
            <a:endParaRPr lang="en-US"/>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2829501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51070A0-B485-476F-8158-9AC9EF7631B8}" type="datetimeFigureOut">
              <a:rPr lang="en-US" smtClean="0"/>
              <a:t>2023-10-17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69C779-065B-4CE3-ACBA-D70BD3D4EDC8}" type="slidenum">
              <a:rPr lang="en-US" smtClean="0"/>
              <a:t>‹#›</a:t>
            </a:fld>
            <a:endParaRPr lang="en-US"/>
          </a:p>
        </p:txBody>
      </p:sp>
    </p:spTree>
    <p:extLst>
      <p:ext uri="{BB962C8B-B14F-4D97-AF65-F5344CB8AC3E}">
        <p14:creationId xmlns:p14="http://schemas.microsoft.com/office/powerpoint/2010/main" val="34749869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151070A0-B485-476F-8158-9AC9EF7631B8}" type="datetimeFigureOut">
              <a:rPr lang="en-US" smtClean="0"/>
              <a:t>2023-10-17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69C779-065B-4CE3-ACBA-D70BD3D4EDC8}" type="slidenum">
              <a:rPr lang="en-US" smtClean="0"/>
              <a:t>‹#›</a:t>
            </a:fld>
            <a:endParaRPr lang="en-US"/>
          </a:p>
        </p:txBody>
      </p:sp>
    </p:spTree>
    <p:extLst>
      <p:ext uri="{BB962C8B-B14F-4D97-AF65-F5344CB8AC3E}">
        <p14:creationId xmlns:p14="http://schemas.microsoft.com/office/powerpoint/2010/main" val="30355960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151070A0-B485-476F-8158-9AC9EF7631B8}" type="datetimeFigureOut">
              <a:rPr lang="en-US" smtClean="0"/>
              <a:t>2023-10-17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69C779-065B-4CE3-ACBA-D70BD3D4EDC8}" type="slidenum">
              <a:rPr lang="en-US" smtClean="0"/>
              <a:t>‹#›</a:t>
            </a:fld>
            <a:endParaRPr lang="en-US"/>
          </a:p>
        </p:txBody>
      </p:sp>
    </p:spTree>
    <p:extLst>
      <p:ext uri="{BB962C8B-B14F-4D97-AF65-F5344CB8AC3E}">
        <p14:creationId xmlns:p14="http://schemas.microsoft.com/office/powerpoint/2010/main" val="13139495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BE451C3-0FF4-47C4-B829-773ADF60F88C}" type="datetimeFigureOut">
              <a:rPr lang="en-US" smtClean="0">
                <a:solidFill>
                  <a:prstClr val="black">
                    <a:tint val="75000"/>
                  </a:prstClr>
                </a:solidFill>
              </a:rPr>
              <a:pPr/>
              <a:t>2023-10-17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A5300F"/>
                </a:solidFill>
              </a:rPr>
              <a:pPr/>
              <a:t>‹#›</a:t>
            </a:fld>
            <a:endParaRPr lang="en-US" dirty="0">
              <a:solidFill>
                <a:srgbClr val="A5300F"/>
              </a:solidFill>
            </a:endParaRPr>
          </a:p>
        </p:txBody>
      </p:sp>
    </p:spTree>
    <p:extLst>
      <p:ext uri="{BB962C8B-B14F-4D97-AF65-F5344CB8AC3E}">
        <p14:creationId xmlns:p14="http://schemas.microsoft.com/office/powerpoint/2010/main" val="3938000935"/>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BE451C3-0FF4-47C4-B829-773ADF60F88C}" type="datetimeFigureOut">
              <a:rPr lang="en-US" smtClean="0">
                <a:solidFill>
                  <a:prstClr val="black">
                    <a:tint val="75000"/>
                  </a:prstClr>
                </a:solidFill>
              </a:rPr>
              <a:pPr/>
              <a:t>2023-10-17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A5300F"/>
                </a:solidFill>
              </a:rPr>
              <a:pPr/>
              <a:t>‹#›</a:t>
            </a:fld>
            <a:endParaRPr lang="en-US" dirty="0">
              <a:solidFill>
                <a:srgbClr val="A5300F"/>
              </a:solidFill>
            </a:endParaRPr>
          </a:p>
        </p:txBody>
      </p:sp>
    </p:spTree>
    <p:extLst>
      <p:ext uri="{BB962C8B-B14F-4D97-AF65-F5344CB8AC3E}">
        <p14:creationId xmlns:p14="http://schemas.microsoft.com/office/powerpoint/2010/main" val="2465217639"/>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326"/>
        <p:cNvGrpSpPr/>
        <p:nvPr/>
      </p:nvGrpSpPr>
      <p:grpSpPr>
        <a:xfrm>
          <a:off x="0" y="0"/>
          <a:ext cx="0" cy="0"/>
          <a:chOff x="0" y="0"/>
          <a:chExt cx="0" cy="0"/>
        </a:xfrm>
      </p:grpSpPr>
    </p:spTree>
    <p:extLst>
      <p:ext uri="{BB962C8B-B14F-4D97-AF65-F5344CB8AC3E}">
        <p14:creationId xmlns:p14="http://schemas.microsoft.com/office/powerpoint/2010/main" val="1314399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418"/>
        <p:cNvGrpSpPr/>
        <p:nvPr/>
      </p:nvGrpSpPr>
      <p:grpSpPr>
        <a:xfrm>
          <a:off x="0" y="0"/>
          <a:ext cx="0" cy="0"/>
          <a:chOff x="0" y="0"/>
          <a:chExt cx="0" cy="0"/>
        </a:xfrm>
      </p:grpSpPr>
    </p:spTree>
    <p:extLst>
      <p:ext uri="{BB962C8B-B14F-4D97-AF65-F5344CB8AC3E}">
        <p14:creationId xmlns:p14="http://schemas.microsoft.com/office/powerpoint/2010/main" val="33958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smtClean="0">
                <a:solidFill>
                  <a:prstClr val="black">
                    <a:tint val="75000"/>
                  </a:prstClr>
                </a:solidFill>
              </a:rPr>
              <a:pPr/>
              <a:t>2023-10-17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A5300F"/>
                </a:solidFill>
              </a:rPr>
              <a:pPr/>
              <a:t>‹#›</a:t>
            </a:fld>
            <a:endParaRPr lang="en-US" dirty="0">
              <a:solidFill>
                <a:srgbClr val="A5300F"/>
              </a:solidFill>
            </a:endParaRPr>
          </a:p>
        </p:txBody>
      </p:sp>
    </p:spTree>
    <p:extLst>
      <p:ext uri="{BB962C8B-B14F-4D97-AF65-F5344CB8AC3E}">
        <p14:creationId xmlns:p14="http://schemas.microsoft.com/office/powerpoint/2010/main" val="35917463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90"/>
        <p:cNvGrpSpPr/>
        <p:nvPr/>
      </p:nvGrpSpPr>
      <p:grpSpPr>
        <a:xfrm>
          <a:off x="0" y="0"/>
          <a:ext cx="0" cy="0"/>
          <a:chOff x="0" y="0"/>
          <a:chExt cx="0" cy="0"/>
        </a:xfrm>
      </p:grpSpPr>
      <p:sp>
        <p:nvSpPr>
          <p:cNvPr id="391" name="Google Shape;391;p8"/>
          <p:cNvSpPr txBox="1">
            <a:spLocks noGrp="1"/>
          </p:cNvSpPr>
          <p:nvPr>
            <p:ph type="title"/>
          </p:nvPr>
        </p:nvSpPr>
        <p:spPr>
          <a:xfrm>
            <a:off x="3632200" y="1742800"/>
            <a:ext cx="4927600" cy="337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80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593106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E451C3-0FF4-47C4-B829-773ADF60F88C}" type="datetimeFigureOut">
              <a:rPr lang="en-US" smtClean="0">
                <a:solidFill>
                  <a:prstClr val="black">
                    <a:tint val="75000"/>
                  </a:prstClr>
                </a:solidFill>
              </a:rPr>
              <a:pPr/>
              <a:t>2023-10-17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A5300F"/>
                </a:solidFill>
              </a:rPr>
              <a:pPr/>
              <a:t>‹#›</a:t>
            </a:fld>
            <a:endParaRPr lang="en-US" dirty="0">
              <a:solidFill>
                <a:srgbClr val="A5300F"/>
              </a:solidFill>
            </a:endParaRPr>
          </a:p>
        </p:txBody>
      </p:sp>
    </p:spTree>
    <p:extLst>
      <p:ext uri="{BB962C8B-B14F-4D97-AF65-F5344CB8AC3E}">
        <p14:creationId xmlns:p14="http://schemas.microsoft.com/office/powerpoint/2010/main" val="2583665266"/>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BE451C3-0FF4-47C4-B829-773ADF60F88C}" type="datetimeFigureOut">
              <a:rPr lang="en-US" smtClean="0">
                <a:solidFill>
                  <a:prstClr val="black">
                    <a:tint val="75000"/>
                  </a:prstClr>
                </a:solidFill>
              </a:rPr>
              <a:pPr/>
              <a:t>2023-10-17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srgbClr val="A5300F"/>
                </a:solidFill>
              </a:rPr>
              <a:pPr/>
              <a:t>‹#›</a:t>
            </a:fld>
            <a:endParaRPr lang="en-US" dirty="0">
              <a:solidFill>
                <a:srgbClr val="A5300F"/>
              </a:solidFill>
            </a:endParaRPr>
          </a:p>
        </p:txBody>
      </p:sp>
    </p:spTree>
    <p:extLst>
      <p:ext uri="{BB962C8B-B14F-4D97-AF65-F5344CB8AC3E}">
        <p14:creationId xmlns:p14="http://schemas.microsoft.com/office/powerpoint/2010/main" val="3121918436"/>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BE451C3-0FF4-47C4-B829-773ADF60F88C}" type="datetimeFigureOut">
              <a:rPr lang="en-US" smtClean="0">
                <a:solidFill>
                  <a:prstClr val="black">
                    <a:tint val="75000"/>
                  </a:prstClr>
                </a:solidFill>
              </a:rPr>
              <a:pPr/>
              <a:t>2023-10-17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srgbClr val="A5300F"/>
                </a:solidFill>
              </a:rPr>
              <a:pPr/>
              <a:t>‹#›</a:t>
            </a:fld>
            <a:endParaRPr lang="en-US" dirty="0">
              <a:solidFill>
                <a:srgbClr val="A5300F"/>
              </a:solidFill>
            </a:endParaRPr>
          </a:p>
        </p:txBody>
      </p:sp>
    </p:spTree>
    <p:extLst>
      <p:ext uri="{BB962C8B-B14F-4D97-AF65-F5344CB8AC3E}">
        <p14:creationId xmlns:p14="http://schemas.microsoft.com/office/powerpoint/2010/main" val="2979860016"/>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BE451C3-0FF4-47C4-B829-773ADF60F88C}" type="datetimeFigureOut">
              <a:rPr lang="en-US" smtClean="0">
                <a:solidFill>
                  <a:prstClr val="black">
                    <a:tint val="75000"/>
                  </a:prstClr>
                </a:solidFill>
              </a:rPr>
              <a:pPr/>
              <a:t>2023-10-17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srgbClr val="A5300F"/>
                </a:solidFill>
              </a:rPr>
              <a:pPr/>
              <a:t>‹#›</a:t>
            </a:fld>
            <a:endParaRPr lang="en-US" dirty="0">
              <a:solidFill>
                <a:srgbClr val="A5300F"/>
              </a:solidFill>
            </a:endParaRPr>
          </a:p>
        </p:txBody>
      </p:sp>
    </p:spTree>
    <p:extLst>
      <p:ext uri="{BB962C8B-B14F-4D97-AF65-F5344CB8AC3E}">
        <p14:creationId xmlns:p14="http://schemas.microsoft.com/office/powerpoint/2010/main" val="2125812988"/>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E451C3-0FF4-47C4-B829-773ADF60F88C}" type="datetimeFigureOut">
              <a:rPr lang="en-US" smtClean="0">
                <a:solidFill>
                  <a:prstClr val="black">
                    <a:tint val="75000"/>
                  </a:prstClr>
                </a:solidFill>
              </a:rPr>
              <a:pPr/>
              <a:t>2023-10-17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solidFill>
                  <a:srgbClr val="A5300F"/>
                </a:solidFill>
              </a:rPr>
              <a:pPr/>
              <a:t>‹#›</a:t>
            </a:fld>
            <a:endParaRPr lang="en-US" dirty="0">
              <a:solidFill>
                <a:srgbClr val="A5300F"/>
              </a:solidFill>
            </a:endParaRPr>
          </a:p>
        </p:txBody>
      </p:sp>
    </p:spTree>
    <p:extLst>
      <p:ext uri="{BB962C8B-B14F-4D97-AF65-F5344CB8AC3E}">
        <p14:creationId xmlns:p14="http://schemas.microsoft.com/office/powerpoint/2010/main" val="3297340499"/>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F6EDD2-0297-4DFE-8D8B-D901493A5F29}" type="datetimeFigureOut">
              <a:rPr lang="en-US" smtClean="0"/>
              <a:t>2023-10-17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105DC9-9246-4C3B-AA4E-4CF1750ECCB1}" type="slidenum">
              <a:rPr lang="en-US" smtClean="0"/>
              <a:t>‹#›</a:t>
            </a:fld>
            <a:endParaRPr lang="en-US"/>
          </a:p>
        </p:txBody>
      </p:sp>
    </p:spTree>
    <p:extLst>
      <p:ext uri="{BB962C8B-B14F-4D97-AF65-F5344CB8AC3E}">
        <p14:creationId xmlns:p14="http://schemas.microsoft.com/office/powerpoint/2010/main" val="8812910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E451C3-0FF4-47C4-B829-773ADF60F88C}" type="datetimeFigureOut">
              <a:rPr lang="en-US" smtClean="0">
                <a:solidFill>
                  <a:prstClr val="black">
                    <a:tint val="75000"/>
                  </a:prstClr>
                </a:solidFill>
              </a:rPr>
              <a:pPr/>
              <a:t>2023-10-17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solidFill>
                  <a:srgbClr val="A5300F"/>
                </a:solidFill>
              </a:rPr>
              <a:pPr/>
              <a:t>‹#›</a:t>
            </a:fld>
            <a:endParaRPr lang="en-US" dirty="0">
              <a:solidFill>
                <a:srgbClr val="A5300F"/>
              </a:solidFill>
            </a:endParaRPr>
          </a:p>
        </p:txBody>
      </p:sp>
    </p:spTree>
    <p:extLst>
      <p:ext uri="{BB962C8B-B14F-4D97-AF65-F5344CB8AC3E}">
        <p14:creationId xmlns:p14="http://schemas.microsoft.com/office/powerpoint/2010/main" val="4176208916"/>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151070A0-B485-476F-8158-9AC9EF7631B8}" type="datetimeFigureOut">
              <a:rPr lang="en-US" smtClean="0"/>
              <a:t>2023-10-17</a:t>
            </a:fld>
            <a:endParaRPr lang="en-US"/>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EA69C779-065B-4CE3-ACBA-D70BD3D4EDC8}" type="slidenum">
              <a:rPr lang="en-US" smtClean="0"/>
              <a:t>‹#›</a:t>
            </a:fld>
            <a:endParaRPr lang="en-US"/>
          </a:p>
        </p:txBody>
      </p:sp>
    </p:spTree>
    <p:extLst>
      <p:ext uri="{BB962C8B-B14F-4D97-AF65-F5344CB8AC3E}">
        <p14:creationId xmlns:p14="http://schemas.microsoft.com/office/powerpoint/2010/main" val="1637162803"/>
      </p:ext>
    </p:extLst>
  </p:cSld>
  <p:clrMap bg1="dk1" tx1="lt1" bg2="dk2" tx2="lt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 id="2147484078" r:id="rId10"/>
    <p:sldLayoutId id="2147484079" r:id="rId11"/>
    <p:sldLayoutId id="2147484080" r:id="rId12"/>
    <p:sldLayoutId id="2147484081" r:id="rId13"/>
    <p:sldLayoutId id="2147484082" r:id="rId14"/>
    <p:sldLayoutId id="2147484083" r:id="rId15"/>
    <p:sldLayoutId id="2147484084" r:id="rId16"/>
    <p:sldLayoutId id="2147484085" r:id="rId17"/>
    <p:sldLayoutId id="2147484086" r:id="rId18"/>
    <p:sldLayoutId id="2147484087" r:id="rId19"/>
    <p:sldLayoutId id="2147484088" r:id="rId20"/>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22.jpe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0.xml"/><Relationship Id="rId5" Type="http://schemas.openxmlformats.org/officeDocument/2006/relationships/image" Target="../media/image28.sv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7.png"/><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7" name="Picture 6" descr="A person's body with glowing lungs&#10;&#10;Description automatically generated">
            <a:extLst>
              <a:ext uri="{FF2B5EF4-FFF2-40B4-BE49-F238E27FC236}">
                <a16:creationId xmlns="" xmlns:a16="http://schemas.microsoft.com/office/drawing/2014/main" id="{1FEFB52F-71E4-E8E4-12FC-900D7003F48A}"/>
              </a:ext>
            </a:extLst>
          </p:cNvPr>
          <p:cNvPicPr>
            <a:picLocks noChangeAspect="1"/>
          </p:cNvPicPr>
          <p:nvPr/>
        </p:nvPicPr>
        <p:blipFill rotWithShape="1">
          <a:blip r:embed="rId3">
            <a:alphaModFix amt="35000"/>
          </a:blip>
          <a:srcRect t="12076" b="3654"/>
          <a:stretch/>
        </p:blipFill>
        <p:spPr>
          <a:xfrm>
            <a:off x="20" y="10"/>
            <a:ext cx="12191980" cy="6857990"/>
          </a:xfrm>
          <a:prstGeom prst="rect">
            <a:avLst/>
          </a:prstGeom>
        </p:spPr>
      </p:pic>
      <p:sp>
        <p:nvSpPr>
          <p:cNvPr id="2" name="Title 1">
            <a:extLst>
              <a:ext uri="{FF2B5EF4-FFF2-40B4-BE49-F238E27FC236}">
                <a16:creationId xmlns="" xmlns:a16="http://schemas.microsoft.com/office/drawing/2014/main" id="{C8C5ECD4-77D0-7280-E574-F9A73EBD37EA}"/>
              </a:ext>
            </a:extLst>
          </p:cNvPr>
          <p:cNvSpPr>
            <a:spLocks noGrp="1"/>
          </p:cNvSpPr>
          <p:nvPr>
            <p:ph type="ctrTitle"/>
          </p:nvPr>
        </p:nvSpPr>
        <p:spPr>
          <a:xfrm>
            <a:off x="1527447" y="814251"/>
            <a:ext cx="9440034" cy="1048181"/>
          </a:xfrm>
        </p:spPr>
        <p:style>
          <a:lnRef idx="0">
            <a:scrgbClr r="0" g="0" b="0"/>
          </a:lnRef>
          <a:fillRef idx="0">
            <a:scrgbClr r="0" g="0" b="0"/>
          </a:fillRef>
          <a:effectRef idx="0">
            <a:scrgbClr r="0" g="0" b="0"/>
          </a:effectRef>
          <a:fontRef idx="minor">
            <a:schemeClr val="accent1"/>
          </a:fontRef>
        </p:style>
        <p:txBody>
          <a:bodyPr vert="horz" lIns="91440" tIns="45720" rIns="91440" bIns="45720" rtlCol="0">
            <a:noAutofit/>
          </a:bodyPr>
          <a:lstStyle/>
          <a:p>
            <a:r>
              <a:rPr lang="en-US" sz="6600" dirty="0">
                <a:solidFill>
                  <a:schemeClr val="tx1"/>
                </a:solidFill>
              </a:rPr>
              <a:t>S</a:t>
            </a:r>
            <a:r>
              <a:rPr lang="en-US" sz="6600" dirty="0" smtClean="0">
                <a:solidFill>
                  <a:schemeClr val="tx1"/>
                </a:solidFill>
              </a:rPr>
              <a:t>arcoidosis</a:t>
            </a:r>
            <a:endParaRPr lang="en-US" sz="6600" dirty="0">
              <a:solidFill>
                <a:schemeClr val="tx1"/>
              </a:solidFill>
            </a:endParaRPr>
          </a:p>
        </p:txBody>
      </p:sp>
      <p:sp>
        <p:nvSpPr>
          <p:cNvPr id="8" name="Subtitle 7">
            <a:extLst>
              <a:ext uri="{FF2B5EF4-FFF2-40B4-BE49-F238E27FC236}">
                <a16:creationId xmlns="" xmlns:a16="http://schemas.microsoft.com/office/drawing/2014/main" id="{A810B33C-9B0A-DEA2-19A0-AD0237032B0D}"/>
              </a:ext>
            </a:extLst>
          </p:cNvPr>
          <p:cNvSpPr>
            <a:spLocks noGrp="1"/>
          </p:cNvSpPr>
          <p:nvPr>
            <p:ph type="subTitle" idx="1"/>
          </p:nvPr>
        </p:nvSpPr>
        <p:spPr>
          <a:xfrm>
            <a:off x="0" y="3517059"/>
            <a:ext cx="12192000" cy="1573101"/>
          </a:xfrm>
          <a:effectLst>
            <a:outerShdw blurRad="25400" dir="17880000">
              <a:srgbClr val="000000">
                <a:alpha val="46000"/>
              </a:srgbClr>
            </a:outerShdw>
          </a:effectLst>
        </p:spPr>
        <p:txBody>
          <a:bodyPr vert="horz" lIns="91440" tIns="45720" rIns="91440" bIns="45720" rtlCol="0">
            <a:normAutofit fontScale="25000" lnSpcReduction="20000"/>
          </a:bodyPr>
          <a:lstStyle/>
          <a:p>
            <a:pPr>
              <a:lnSpc>
                <a:spcPct val="90000"/>
              </a:lnSpc>
              <a:buClr>
                <a:srgbClr val="167BEF"/>
              </a:buClr>
            </a:pPr>
            <a:r>
              <a:rPr lang="en-US" sz="9600" i="1" dirty="0" smtClean="0">
                <a:latin typeface="Museo Sans For Dell" panose="02000000000000000000" pitchFamily="2" charset="0"/>
              </a:rPr>
              <a:t>Yousef AL-</a:t>
            </a:r>
            <a:r>
              <a:rPr lang="en-US" sz="9600" i="1" dirty="0" err="1" smtClean="0">
                <a:latin typeface="Museo Sans For Dell" panose="02000000000000000000" pitchFamily="2" charset="0"/>
              </a:rPr>
              <a:t>Harahsheh</a:t>
            </a:r>
            <a:endParaRPr lang="en-US" sz="9600" i="1" dirty="0">
              <a:latin typeface="Museo Sans For Dell" panose="02000000000000000000" pitchFamily="2" charset="0"/>
            </a:endParaRPr>
          </a:p>
          <a:p>
            <a:pPr>
              <a:lnSpc>
                <a:spcPct val="90000"/>
              </a:lnSpc>
              <a:buClr>
                <a:srgbClr val="167BEF"/>
              </a:buClr>
            </a:pPr>
            <a:endParaRPr lang="en-US" sz="3800" i="1" dirty="0">
              <a:latin typeface="Museo Sans For Dell" panose="02000000000000000000" pitchFamily="2" charset="0"/>
            </a:endParaRPr>
          </a:p>
          <a:p>
            <a:pPr>
              <a:lnSpc>
                <a:spcPct val="90000"/>
              </a:lnSpc>
              <a:buClr>
                <a:srgbClr val="167BEF"/>
              </a:buClr>
            </a:pPr>
            <a:r>
              <a:rPr lang="en-US" sz="9600" i="1" dirty="0" err="1" smtClean="0">
                <a:latin typeface="Museo Sans For Dell" panose="02000000000000000000" pitchFamily="2" charset="0"/>
              </a:rPr>
              <a:t>Mohannad</a:t>
            </a:r>
            <a:r>
              <a:rPr lang="en-US" sz="9600" i="1" dirty="0" smtClean="0">
                <a:latin typeface="Museo Sans For Dell" panose="02000000000000000000" pitchFamily="2" charset="0"/>
              </a:rPr>
              <a:t> AL-</a:t>
            </a:r>
            <a:r>
              <a:rPr lang="en-US" sz="9600" i="1" dirty="0" err="1" smtClean="0">
                <a:latin typeface="Museo Sans For Dell" panose="02000000000000000000" pitchFamily="2" charset="0"/>
              </a:rPr>
              <a:t>Khawaldh</a:t>
            </a:r>
            <a:r>
              <a:rPr lang="en-US" sz="9600" i="1" dirty="0" smtClean="0">
                <a:latin typeface="Museo Sans For Dell" panose="02000000000000000000" pitchFamily="2" charset="0"/>
              </a:rPr>
              <a:t> </a:t>
            </a:r>
            <a:endParaRPr lang="en-US" sz="9600" i="1" dirty="0">
              <a:latin typeface="Museo Sans For Dell" panose="02000000000000000000" pitchFamily="2" charset="0"/>
            </a:endParaRPr>
          </a:p>
          <a:p>
            <a:pPr>
              <a:lnSpc>
                <a:spcPct val="90000"/>
              </a:lnSpc>
              <a:buClr>
                <a:srgbClr val="167BEF"/>
              </a:buClr>
            </a:pPr>
            <a:endParaRPr lang="en-US" sz="3800" i="1" dirty="0">
              <a:latin typeface="Museo Sans For Dell" panose="02000000000000000000" pitchFamily="2" charset="0"/>
            </a:endParaRPr>
          </a:p>
          <a:p>
            <a:pPr>
              <a:lnSpc>
                <a:spcPct val="90000"/>
              </a:lnSpc>
              <a:buClr>
                <a:srgbClr val="167BEF"/>
              </a:buClr>
            </a:pPr>
            <a:r>
              <a:rPr lang="en-US" sz="9600" i="1" dirty="0" err="1" smtClean="0">
                <a:latin typeface="Museo Sans For Dell" panose="02000000000000000000" pitchFamily="2" charset="0"/>
              </a:rPr>
              <a:t>Mohannad</a:t>
            </a:r>
            <a:r>
              <a:rPr lang="en-US" sz="9600" i="1" dirty="0" smtClean="0">
                <a:latin typeface="Museo Sans For Dell" panose="02000000000000000000" pitchFamily="2" charset="0"/>
              </a:rPr>
              <a:t> AL-</a:t>
            </a:r>
            <a:r>
              <a:rPr lang="en-US" sz="9600" i="1" dirty="0" err="1" smtClean="0">
                <a:latin typeface="Museo Sans For Dell" panose="02000000000000000000" pitchFamily="2" charset="0"/>
              </a:rPr>
              <a:t>Khazaleh</a:t>
            </a:r>
            <a:endParaRPr lang="en-US" sz="9600" i="1" dirty="0">
              <a:latin typeface="Museo Sans For Dell" panose="02000000000000000000" pitchFamily="2" charset="0"/>
            </a:endParaRPr>
          </a:p>
          <a:p>
            <a:pPr>
              <a:lnSpc>
                <a:spcPct val="90000"/>
              </a:lnSpc>
              <a:buClr>
                <a:srgbClr val="167BEF"/>
              </a:buClr>
            </a:pPr>
            <a:endParaRPr lang="en-US" sz="1400" dirty="0"/>
          </a:p>
        </p:txBody>
      </p:sp>
    </p:spTree>
    <p:extLst>
      <p:ext uri="{BB962C8B-B14F-4D97-AF65-F5344CB8AC3E}">
        <p14:creationId xmlns:p14="http://schemas.microsoft.com/office/powerpoint/2010/main" val="388496441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561704" y="117567"/>
            <a:ext cx="10175966" cy="6740433"/>
          </a:xfrm>
          <a:prstGeom prst="rect">
            <a:avLst/>
          </a:prstGeom>
        </p:spPr>
      </p:pic>
    </p:spTree>
    <p:extLst>
      <p:ext uri="{BB962C8B-B14F-4D97-AF65-F5344CB8AC3E}">
        <p14:creationId xmlns:p14="http://schemas.microsoft.com/office/powerpoint/2010/main" val="184827584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131" y="91440"/>
            <a:ext cx="11956869" cy="901337"/>
          </a:xfrm>
        </p:spPr>
        <p:txBody>
          <a:bodyPr>
            <a:normAutofit/>
          </a:bodyPr>
          <a:lstStyle/>
          <a:p>
            <a:r>
              <a:rPr lang="en-US" b="1" dirty="0">
                <a:solidFill>
                  <a:srgbClr val="C00000"/>
                </a:solidFill>
              </a:rPr>
              <a:t>Symptoms</a:t>
            </a:r>
          </a:p>
        </p:txBody>
      </p:sp>
      <p:sp>
        <p:nvSpPr>
          <p:cNvPr id="3" name="Content Placeholder 2"/>
          <p:cNvSpPr>
            <a:spLocks noGrp="1"/>
          </p:cNvSpPr>
          <p:nvPr>
            <p:ph idx="1"/>
          </p:nvPr>
        </p:nvSpPr>
        <p:spPr>
          <a:xfrm>
            <a:off x="235130" y="828177"/>
            <a:ext cx="11625943" cy="5886132"/>
          </a:xfrm>
        </p:spPr>
        <p:txBody>
          <a:bodyPr>
            <a:normAutofit/>
          </a:bodyPr>
          <a:lstStyle/>
          <a:p>
            <a:r>
              <a:rPr lang="en-US" sz="3200" dirty="0"/>
              <a:t> Symptoms and signs depend on the site and degree of involvement and vary over time, ranging from spontaneous remission to chronic indolent illness.</a:t>
            </a:r>
          </a:p>
          <a:p>
            <a:r>
              <a:rPr lang="en-US" sz="3200" dirty="0"/>
              <a:t> Most cases are probably </a:t>
            </a:r>
            <a:r>
              <a:rPr lang="en-US" sz="3200" b="1" dirty="0">
                <a:solidFill>
                  <a:schemeClr val="accent5"/>
                </a:solidFill>
              </a:rPr>
              <a:t>asymptomatic</a:t>
            </a:r>
            <a:r>
              <a:rPr lang="en-US" sz="3200" dirty="0"/>
              <a:t> and thus go undetected </a:t>
            </a:r>
          </a:p>
          <a:p>
            <a:r>
              <a:rPr lang="en-US" sz="3200" dirty="0"/>
              <a:t> </a:t>
            </a:r>
            <a:r>
              <a:rPr lang="en-US" sz="3200" dirty="0">
                <a:solidFill>
                  <a:schemeClr val="tx1"/>
                </a:solidFill>
              </a:rPr>
              <a:t>Clinical Features can be classified to </a:t>
            </a:r>
            <a:r>
              <a:rPr lang="en-US" sz="3200" b="1" dirty="0">
                <a:solidFill>
                  <a:schemeClr val="tx1"/>
                </a:solidFill>
              </a:rPr>
              <a:t>: </a:t>
            </a:r>
          </a:p>
          <a:p>
            <a:pPr marL="1324350" lvl="2" indent="-514350">
              <a:buFont typeface="+mj-lt"/>
              <a:buAutoNum type="arabicParenR"/>
            </a:pPr>
            <a:r>
              <a:rPr lang="en-US" sz="2800" dirty="0"/>
              <a:t> </a:t>
            </a:r>
            <a:r>
              <a:rPr lang="en-US" sz="2800" b="1" dirty="0">
                <a:solidFill>
                  <a:schemeClr val="accent2">
                    <a:lumMod val="60000"/>
                    <a:lumOff val="40000"/>
                  </a:schemeClr>
                </a:solidFill>
              </a:rPr>
              <a:t>Constitutional symptoms </a:t>
            </a:r>
          </a:p>
          <a:p>
            <a:pPr marL="1324350" lvl="2" indent="-514350">
              <a:buFont typeface="+mj-lt"/>
              <a:buAutoNum type="arabicParenR"/>
            </a:pPr>
            <a:r>
              <a:rPr lang="en-US" sz="2800" b="1" dirty="0">
                <a:solidFill>
                  <a:schemeClr val="accent2">
                    <a:lumMod val="60000"/>
                    <a:lumOff val="40000"/>
                  </a:schemeClr>
                </a:solidFill>
              </a:rPr>
              <a:t> Pulmonary symptoms </a:t>
            </a:r>
          </a:p>
          <a:p>
            <a:pPr marL="1324350" lvl="2" indent="-514350">
              <a:buFont typeface="+mj-lt"/>
              <a:buAutoNum type="arabicParenR"/>
            </a:pPr>
            <a:r>
              <a:rPr lang="en-US" sz="2800" b="1" dirty="0">
                <a:solidFill>
                  <a:schemeClr val="accent2">
                    <a:lumMod val="60000"/>
                    <a:lumOff val="40000"/>
                  </a:schemeClr>
                </a:solidFill>
              </a:rPr>
              <a:t> Extra-pulmonary symptoms</a:t>
            </a:r>
            <a:endParaRPr lang="ar-JO" sz="2800" b="1" dirty="0">
              <a:solidFill>
                <a:schemeClr val="accent2">
                  <a:lumMod val="60000"/>
                  <a:lumOff val="40000"/>
                </a:schemeClr>
              </a:solidFill>
            </a:endParaRPr>
          </a:p>
        </p:txBody>
      </p:sp>
    </p:spTree>
    <p:extLst>
      <p:ext uri="{BB962C8B-B14F-4D97-AF65-F5344CB8AC3E}">
        <p14:creationId xmlns:p14="http://schemas.microsoft.com/office/powerpoint/2010/main" val="57201025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23" y="0"/>
            <a:ext cx="11813177" cy="812800"/>
          </a:xfrm>
        </p:spPr>
        <p:txBody>
          <a:bodyPr>
            <a:normAutofit/>
          </a:bodyPr>
          <a:lstStyle/>
          <a:p>
            <a:r>
              <a:rPr lang="en-US" b="1" dirty="0">
                <a:solidFill>
                  <a:srgbClr val="C00000"/>
                </a:solidFill>
              </a:rPr>
              <a:t>Presentation of sarcoidosis</a:t>
            </a:r>
          </a:p>
        </p:txBody>
      </p:sp>
      <p:pic>
        <p:nvPicPr>
          <p:cNvPr id="4" name="Content Placeholder 3"/>
          <p:cNvPicPr>
            <a:picLocks noGrp="1" noChangeAspect="1"/>
          </p:cNvPicPr>
          <p:nvPr>
            <p:ph idx="1"/>
          </p:nvPr>
        </p:nvPicPr>
        <p:blipFill>
          <a:blip r:embed="rId2"/>
          <a:stretch>
            <a:fillRect/>
          </a:stretch>
        </p:blipFill>
        <p:spPr>
          <a:xfrm>
            <a:off x="809897" y="715555"/>
            <a:ext cx="10371910" cy="5933440"/>
          </a:xfrm>
          <a:prstGeom prst="rect">
            <a:avLst/>
          </a:prstGeom>
        </p:spPr>
      </p:pic>
    </p:spTree>
    <p:extLst>
      <p:ext uri="{BB962C8B-B14F-4D97-AF65-F5344CB8AC3E}">
        <p14:creationId xmlns:p14="http://schemas.microsoft.com/office/powerpoint/2010/main" val="420578305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93040"/>
            <a:ext cx="6916849" cy="6664959"/>
          </a:xfrm>
        </p:spPr>
        <p:txBody>
          <a:bodyPr anchor="ctr">
            <a:normAutofit/>
          </a:bodyPr>
          <a:lstStyle/>
          <a:p>
            <a:pPr>
              <a:lnSpc>
                <a:spcPct val="90000"/>
              </a:lnSpc>
              <a:buClr>
                <a:srgbClr val="CA4525"/>
              </a:buClr>
            </a:pPr>
            <a:r>
              <a:rPr lang="en-US" sz="2800" b="1" dirty="0"/>
              <a:t>Constitutional Symptoms </a:t>
            </a:r>
          </a:p>
          <a:p>
            <a:pPr lvl="2">
              <a:lnSpc>
                <a:spcPct val="90000"/>
              </a:lnSpc>
              <a:buClr>
                <a:srgbClr val="CA4525"/>
              </a:buClr>
            </a:pPr>
            <a:r>
              <a:rPr lang="en-US" sz="1800" dirty="0"/>
              <a:t>Malaise , fever , anorexia and weight loss</a:t>
            </a:r>
          </a:p>
          <a:p>
            <a:pPr>
              <a:lnSpc>
                <a:spcPct val="90000"/>
              </a:lnSpc>
              <a:buClr>
                <a:srgbClr val="CA4525"/>
              </a:buClr>
            </a:pPr>
            <a:r>
              <a:rPr lang="en-US" dirty="0"/>
              <a:t> </a:t>
            </a:r>
            <a:r>
              <a:rPr lang="en-US" sz="2800" b="1" dirty="0"/>
              <a:t>Respiratory symptoms</a:t>
            </a:r>
          </a:p>
          <a:p>
            <a:pPr lvl="2">
              <a:lnSpc>
                <a:spcPct val="90000"/>
              </a:lnSpc>
              <a:buClr>
                <a:srgbClr val="CA4525"/>
              </a:buClr>
            </a:pPr>
            <a:r>
              <a:rPr lang="en-US" sz="1800" dirty="0"/>
              <a:t> Dry cough</a:t>
            </a:r>
          </a:p>
          <a:p>
            <a:pPr lvl="2">
              <a:lnSpc>
                <a:spcPct val="90000"/>
              </a:lnSpc>
              <a:buClr>
                <a:srgbClr val="CA4525"/>
              </a:buClr>
            </a:pPr>
            <a:r>
              <a:rPr lang="en-US" sz="1800" dirty="0"/>
              <a:t> Dyspnea (</a:t>
            </a:r>
            <a:r>
              <a:rPr lang="en-US" sz="1800" dirty="0">
                <a:latin typeface="LiberationSerif"/>
              </a:rPr>
              <a:t>especially with exercise)</a:t>
            </a:r>
          </a:p>
          <a:p>
            <a:pPr lvl="2">
              <a:lnSpc>
                <a:spcPct val="90000"/>
              </a:lnSpc>
              <a:buClr>
                <a:srgbClr val="CA4525"/>
              </a:buClr>
            </a:pPr>
            <a:r>
              <a:rPr lang="en-US" sz="1800" dirty="0">
                <a:latin typeface="LiberationSerif"/>
              </a:rPr>
              <a:t> Chest pain</a:t>
            </a:r>
          </a:p>
          <a:p>
            <a:pPr marL="810000" lvl="2" indent="0">
              <a:lnSpc>
                <a:spcPct val="90000"/>
              </a:lnSpc>
              <a:buClr>
                <a:srgbClr val="CA4525"/>
              </a:buClr>
              <a:buNone/>
            </a:pPr>
            <a:endParaRPr lang="en-US" sz="1800" dirty="0">
              <a:latin typeface="LiberationSerif"/>
            </a:endParaRPr>
          </a:p>
          <a:p>
            <a:pPr>
              <a:lnSpc>
                <a:spcPct val="90000"/>
              </a:lnSpc>
              <a:buClr>
                <a:srgbClr val="CA4525"/>
              </a:buClr>
            </a:pPr>
            <a:r>
              <a:rPr lang="en-US" dirty="0">
                <a:latin typeface="LiberationSerif"/>
              </a:rPr>
              <a:t> </a:t>
            </a:r>
            <a:r>
              <a:rPr lang="en-US" sz="2200" dirty="0"/>
              <a:t>The bilateral hilar lymphadenopathy its often symptomless and simply detected on routine CXR</a:t>
            </a:r>
          </a:p>
          <a:p>
            <a:pPr>
              <a:lnSpc>
                <a:spcPct val="90000"/>
              </a:lnSpc>
              <a:buClr>
                <a:srgbClr val="CA4525"/>
              </a:buClr>
            </a:pPr>
            <a:r>
              <a:rPr lang="en-US" sz="2200" dirty="0"/>
              <a:t>Pulmonary Infiltration : may be progressive and it may lead to pulmonary fibrosis as well as increase effort  Dyspnea and eventually </a:t>
            </a:r>
            <a:r>
              <a:rPr lang="en-US" sz="2200" dirty="0" err="1"/>
              <a:t>cor</a:t>
            </a:r>
            <a:r>
              <a:rPr lang="en-US" sz="2200" dirty="0"/>
              <a:t> pulmonale and Death</a:t>
            </a:r>
            <a:endParaRPr lang="en-US" sz="2200" dirty="0">
              <a:latin typeface="LiberationSerif"/>
            </a:endParaRPr>
          </a:p>
          <a:p>
            <a:pPr lvl="2">
              <a:lnSpc>
                <a:spcPct val="90000"/>
              </a:lnSpc>
              <a:buClr>
                <a:srgbClr val="CA4525"/>
              </a:buClr>
            </a:pPr>
            <a:endParaRPr lang="en-US" dirty="0"/>
          </a:p>
        </p:txBody>
      </p:sp>
      <p:sp>
        <p:nvSpPr>
          <p:cNvPr id="9" name="Rectangle 8">
            <a:extLst>
              <a:ext uri="{FF2B5EF4-FFF2-40B4-BE49-F238E27FC236}">
                <a16:creationId xmlns="" xmlns:a16="http://schemas.microsoft.com/office/drawing/2014/main" id="{61C8C6AF-7E90-4ED7-8B7A-C6E3106E188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7531978" y="965196"/>
            <a:ext cx="3685394" cy="4781641"/>
          </a:xfrm>
          <a:prstGeom prst="rect">
            <a:avLst/>
          </a:prstGeom>
          <a:solidFill>
            <a:schemeClr val="tx1"/>
          </a:solidFill>
          <a:ln w="190500">
            <a:solidFill>
              <a:schemeClr val="tx1">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film, photo, looking, sitting&#10;&#10;Description automatically generated">
            <a:extLst>
              <a:ext uri="{FF2B5EF4-FFF2-40B4-BE49-F238E27FC236}">
                <a16:creationId xmlns="" xmlns:a16="http://schemas.microsoft.com/office/drawing/2014/main" id="{E5DC83EA-098C-4F1D-A3D6-089B3157C819}"/>
              </a:ext>
            </a:extLst>
          </p:cNvPr>
          <p:cNvPicPr>
            <a:picLocks noChangeAspect="1"/>
          </p:cNvPicPr>
          <p:nvPr/>
        </p:nvPicPr>
        <p:blipFill rotWithShape="1">
          <a:blip r:embed="rId3"/>
          <a:srcRect l="18417" r="10438" b="1"/>
          <a:stretch/>
        </p:blipFill>
        <p:spPr>
          <a:xfrm>
            <a:off x="7531978" y="965197"/>
            <a:ext cx="3685394" cy="4781640"/>
          </a:xfrm>
          <a:prstGeom prst="rect">
            <a:avLst/>
          </a:prstGeom>
        </p:spPr>
      </p:pic>
    </p:spTree>
    <p:extLst>
      <p:ext uri="{BB962C8B-B14F-4D97-AF65-F5344CB8AC3E}">
        <p14:creationId xmlns:p14="http://schemas.microsoft.com/office/powerpoint/2010/main" val="360380577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 xmlns:a16="http://schemas.microsoft.com/office/drawing/2014/main" id="{9A6C2C86-63BF-47D5-AA3F-905111A238E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1439" y="1115568"/>
            <a:ext cx="4563163" cy="4626864"/>
          </a:xfrm>
        </p:spPr>
        <p:txBody>
          <a:bodyPr>
            <a:normAutofit/>
          </a:bodyPr>
          <a:lstStyle/>
          <a:p>
            <a:pPr algn="l"/>
            <a:r>
              <a:rPr lang="en-US" sz="4400" b="1" dirty="0">
                <a:solidFill>
                  <a:srgbClr val="C00000"/>
                </a:solidFill>
              </a:rPr>
              <a:t>Extra-Pulmonary manifestation </a:t>
            </a:r>
          </a:p>
        </p:txBody>
      </p:sp>
      <p:cxnSp>
        <p:nvCxnSpPr>
          <p:cNvPr id="10" name="Straight Connector 9">
            <a:extLst>
              <a:ext uri="{FF2B5EF4-FFF2-40B4-BE49-F238E27FC236}">
                <a16:creationId xmlns="" xmlns:a16="http://schemas.microsoft.com/office/drawing/2014/main" id="{425A0768-3044-4AA9-A889-D2CAA68C517A}"/>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4654605" y="2057400"/>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5105398" y="142240"/>
            <a:ext cx="6995162" cy="6461760"/>
          </a:xfrm>
        </p:spPr>
        <p:txBody>
          <a:bodyPr anchor="ctr">
            <a:normAutofit/>
          </a:bodyPr>
          <a:lstStyle/>
          <a:p>
            <a:r>
              <a:rPr lang="en-US" dirty="0"/>
              <a:t> </a:t>
            </a:r>
            <a:r>
              <a:rPr lang="en-US" sz="2800" b="1" dirty="0">
                <a:solidFill>
                  <a:schemeClr val="accent1">
                    <a:lumMod val="60000"/>
                    <a:lumOff val="40000"/>
                  </a:schemeClr>
                </a:solidFill>
              </a:rPr>
              <a:t>Skin</a:t>
            </a:r>
            <a:r>
              <a:rPr lang="en-US" sz="2800" dirty="0"/>
              <a:t> (25% of cases)</a:t>
            </a:r>
          </a:p>
          <a:p>
            <a:endParaRPr lang="en-US" sz="2800" dirty="0"/>
          </a:p>
          <a:p>
            <a:r>
              <a:rPr lang="en-US" sz="2800" dirty="0"/>
              <a:t> </a:t>
            </a:r>
            <a:r>
              <a:rPr lang="en-US" sz="2800" b="1" dirty="0">
                <a:solidFill>
                  <a:schemeClr val="accent1">
                    <a:lumMod val="60000"/>
                    <a:lumOff val="40000"/>
                  </a:schemeClr>
                </a:solidFill>
              </a:rPr>
              <a:t>Eyes</a:t>
            </a:r>
            <a:r>
              <a:rPr lang="en-US" sz="2800" dirty="0"/>
              <a:t> (25% of cases)</a:t>
            </a:r>
          </a:p>
          <a:p>
            <a:endParaRPr lang="en-US" sz="2800" dirty="0"/>
          </a:p>
          <a:p>
            <a:r>
              <a:rPr lang="en-US" sz="2800" b="1" dirty="0">
                <a:solidFill>
                  <a:schemeClr val="accent1">
                    <a:lumMod val="60000"/>
                    <a:lumOff val="40000"/>
                  </a:schemeClr>
                </a:solidFill>
              </a:rPr>
              <a:t>Heart</a:t>
            </a:r>
            <a:r>
              <a:rPr lang="en-US" sz="2800" dirty="0"/>
              <a:t> (5% of cases)</a:t>
            </a:r>
          </a:p>
          <a:p>
            <a:endParaRPr lang="en-US" sz="2800" dirty="0"/>
          </a:p>
          <a:p>
            <a:r>
              <a:rPr lang="en-US" sz="2800" b="1" dirty="0">
                <a:solidFill>
                  <a:schemeClr val="accent1">
                    <a:lumMod val="60000"/>
                    <a:lumOff val="40000"/>
                  </a:schemeClr>
                </a:solidFill>
              </a:rPr>
              <a:t>Musculoskeletal system </a:t>
            </a:r>
            <a:r>
              <a:rPr lang="en-US" sz="2800" dirty="0"/>
              <a:t>(25% to 50%)</a:t>
            </a:r>
          </a:p>
          <a:p>
            <a:endParaRPr lang="en-US" sz="2800" dirty="0"/>
          </a:p>
          <a:p>
            <a:r>
              <a:rPr lang="en-US" sz="2800" dirty="0"/>
              <a:t> </a:t>
            </a:r>
            <a:r>
              <a:rPr lang="en-US" sz="2800" b="1" dirty="0">
                <a:solidFill>
                  <a:schemeClr val="accent1">
                    <a:lumMod val="60000"/>
                    <a:lumOff val="40000"/>
                  </a:schemeClr>
                </a:solidFill>
              </a:rPr>
              <a:t>Nervous System</a:t>
            </a:r>
            <a:r>
              <a:rPr lang="en-US" sz="2800" dirty="0"/>
              <a:t> (5%)</a:t>
            </a:r>
          </a:p>
          <a:p>
            <a:endParaRPr lang="en-US" dirty="0"/>
          </a:p>
        </p:txBody>
      </p:sp>
    </p:spTree>
    <p:extLst>
      <p:ext uri="{BB962C8B-B14F-4D97-AF65-F5344CB8AC3E}">
        <p14:creationId xmlns:p14="http://schemas.microsoft.com/office/powerpoint/2010/main" val="404214973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60960"/>
            <a:ext cx="12009119" cy="905691"/>
          </a:xfrm>
        </p:spPr>
        <p:txBody>
          <a:bodyPr>
            <a:normAutofit/>
          </a:bodyPr>
          <a:lstStyle/>
          <a:p>
            <a:r>
              <a:rPr lang="en-US" sz="4400" b="1" dirty="0">
                <a:solidFill>
                  <a:srgbClr val="C00000"/>
                </a:solidFill>
              </a:rPr>
              <a:t>Skin</a:t>
            </a:r>
            <a:endParaRPr lang="en-US" sz="4000" b="1" dirty="0">
              <a:solidFill>
                <a:srgbClr val="C00000"/>
              </a:solidFill>
            </a:endParaRPr>
          </a:p>
        </p:txBody>
      </p:sp>
      <p:sp>
        <p:nvSpPr>
          <p:cNvPr id="3" name="Content Placeholder 2"/>
          <p:cNvSpPr>
            <a:spLocks noGrp="1"/>
          </p:cNvSpPr>
          <p:nvPr>
            <p:ph idx="1"/>
          </p:nvPr>
        </p:nvSpPr>
        <p:spPr>
          <a:xfrm>
            <a:off x="182881" y="966650"/>
            <a:ext cx="11338559" cy="5891349"/>
          </a:xfrm>
        </p:spPr>
        <p:txBody>
          <a:bodyPr>
            <a:normAutofit/>
          </a:bodyPr>
          <a:lstStyle/>
          <a:p>
            <a:r>
              <a:rPr lang="en-US" sz="2800" dirty="0"/>
              <a:t> </a:t>
            </a:r>
            <a:r>
              <a:rPr lang="en-US" sz="3200" b="1" dirty="0"/>
              <a:t>Many lesions possible</a:t>
            </a:r>
            <a:endParaRPr lang="en-US" sz="2800" b="1" dirty="0"/>
          </a:p>
          <a:p>
            <a:pPr lvl="1"/>
            <a:r>
              <a:rPr lang="en-US" sz="2400" dirty="0">
                <a:solidFill>
                  <a:schemeClr val="accent1"/>
                </a:solidFill>
              </a:rPr>
              <a:t> </a:t>
            </a:r>
            <a:r>
              <a:rPr lang="en-US" sz="2400" dirty="0"/>
              <a:t>Plaques, </a:t>
            </a:r>
            <a:r>
              <a:rPr lang="en-US" sz="2400" dirty="0" err="1"/>
              <a:t>maculopapules</a:t>
            </a:r>
            <a:r>
              <a:rPr lang="en-US" sz="2400" dirty="0"/>
              <a:t>, subcutaneous nodules</a:t>
            </a:r>
          </a:p>
          <a:p>
            <a:pPr lvl="1"/>
            <a:endParaRPr lang="en-US" sz="2400" dirty="0">
              <a:solidFill>
                <a:schemeClr val="accent1"/>
              </a:solidFill>
            </a:endParaRPr>
          </a:p>
          <a:p>
            <a:r>
              <a:rPr lang="en-US" sz="2600" dirty="0">
                <a:solidFill>
                  <a:schemeClr val="accent1"/>
                </a:solidFill>
              </a:rPr>
              <a:t> </a:t>
            </a:r>
            <a:r>
              <a:rPr lang="en-US" sz="2800" dirty="0"/>
              <a:t>Classic lesion is </a:t>
            </a:r>
            <a:r>
              <a:rPr lang="en-US" sz="2800" dirty="0">
                <a:solidFill>
                  <a:srgbClr val="FF0000"/>
                </a:solidFill>
              </a:rPr>
              <a:t>erythema </a:t>
            </a:r>
            <a:r>
              <a:rPr lang="en-US" sz="2800" dirty="0" err="1">
                <a:solidFill>
                  <a:srgbClr val="FF0000"/>
                </a:solidFill>
              </a:rPr>
              <a:t>nodosum</a:t>
            </a:r>
            <a:r>
              <a:rPr lang="en-US" sz="2800" dirty="0">
                <a:solidFill>
                  <a:srgbClr val="FF0000"/>
                </a:solidFill>
              </a:rPr>
              <a:t> </a:t>
            </a:r>
            <a:r>
              <a:rPr lang="en-US" sz="2800" dirty="0"/>
              <a:t>(Most common)</a:t>
            </a:r>
            <a:endParaRPr lang="en-US" sz="2600" dirty="0">
              <a:solidFill>
                <a:schemeClr val="accent1"/>
              </a:solidFill>
            </a:endParaRPr>
          </a:p>
          <a:p>
            <a:endParaRPr lang="en-US" sz="2800" dirty="0"/>
          </a:p>
          <a:p>
            <a:r>
              <a:rPr lang="en-US" sz="2800" dirty="0">
                <a:solidFill>
                  <a:schemeClr val="accent1"/>
                </a:solidFill>
              </a:rPr>
              <a:t>Erythema </a:t>
            </a:r>
            <a:r>
              <a:rPr lang="en-US" sz="2800" dirty="0" err="1">
                <a:solidFill>
                  <a:schemeClr val="accent1"/>
                </a:solidFill>
              </a:rPr>
              <a:t>Nodosum</a:t>
            </a:r>
            <a:r>
              <a:rPr lang="en-US" sz="2800" dirty="0">
                <a:solidFill>
                  <a:schemeClr val="accent1"/>
                </a:solidFill>
              </a:rPr>
              <a:t> </a:t>
            </a:r>
            <a:r>
              <a:rPr lang="en-US" sz="2800" dirty="0">
                <a:solidFill>
                  <a:schemeClr val="tx1"/>
                </a:solidFill>
              </a:rPr>
              <a:t>denotes</a:t>
            </a:r>
            <a:r>
              <a:rPr lang="en-US" sz="2800" dirty="0">
                <a:solidFill>
                  <a:schemeClr val="accent1"/>
                </a:solidFill>
              </a:rPr>
              <a:t> </a:t>
            </a:r>
            <a:r>
              <a:rPr lang="en-US" sz="2800" dirty="0">
                <a:solidFill>
                  <a:schemeClr val="accent5"/>
                </a:solidFill>
              </a:rPr>
              <a:t>good prognosis ! </a:t>
            </a:r>
            <a:r>
              <a:rPr lang="en-US" sz="2800" dirty="0">
                <a:solidFill>
                  <a:schemeClr val="accent1"/>
                </a:solidFill>
              </a:rPr>
              <a:t>(Lofgren syndrome)</a:t>
            </a:r>
          </a:p>
          <a:p>
            <a:endParaRPr lang="en-US" sz="2800" dirty="0">
              <a:solidFill>
                <a:schemeClr val="accent1"/>
              </a:solidFill>
            </a:endParaRPr>
          </a:p>
          <a:p>
            <a:r>
              <a:rPr lang="en-US" sz="2800" dirty="0"/>
              <a:t>Chilblain-like lesion Known as </a:t>
            </a:r>
            <a:r>
              <a:rPr lang="en-US" sz="2800" dirty="0">
                <a:solidFill>
                  <a:schemeClr val="accent1"/>
                </a:solidFill>
              </a:rPr>
              <a:t>lupus </a:t>
            </a:r>
            <a:r>
              <a:rPr lang="en-US" sz="2800" dirty="0" err="1">
                <a:solidFill>
                  <a:schemeClr val="accent1"/>
                </a:solidFill>
              </a:rPr>
              <a:t>Pernio</a:t>
            </a:r>
            <a:r>
              <a:rPr lang="en-US" sz="2800" dirty="0">
                <a:solidFill>
                  <a:schemeClr val="accent1"/>
                </a:solidFill>
              </a:rPr>
              <a:t> </a:t>
            </a:r>
            <a:r>
              <a:rPr lang="en-US" sz="2800" dirty="0"/>
              <a:t>is also seen as Skin Nodules</a:t>
            </a:r>
          </a:p>
          <a:p>
            <a:endParaRPr lang="en-US" sz="2800" dirty="0">
              <a:solidFill>
                <a:schemeClr val="accent1"/>
              </a:solidFill>
            </a:endParaRPr>
          </a:p>
        </p:txBody>
      </p:sp>
    </p:spTree>
    <p:extLst>
      <p:ext uri="{BB962C8B-B14F-4D97-AF65-F5344CB8AC3E}">
        <p14:creationId xmlns:p14="http://schemas.microsoft.com/office/powerpoint/2010/main" val="26275507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78615" y="5306272"/>
            <a:ext cx="8596668" cy="1320800"/>
          </a:xfrm>
        </p:spPr>
        <p:txBody>
          <a:bodyPr/>
          <a:lstStyle/>
          <a:p>
            <a:r>
              <a:rPr lang="en-US" dirty="0"/>
              <a:t> </a:t>
            </a:r>
          </a:p>
        </p:txBody>
      </p:sp>
      <p:pic>
        <p:nvPicPr>
          <p:cNvPr id="4" name="Content Placeholder 3"/>
          <p:cNvPicPr>
            <a:picLocks noGrp="1" noChangeAspect="1"/>
          </p:cNvPicPr>
          <p:nvPr>
            <p:ph idx="1"/>
          </p:nvPr>
        </p:nvPicPr>
        <p:blipFill>
          <a:blip r:embed="rId2"/>
          <a:stretch>
            <a:fillRect/>
          </a:stretch>
        </p:blipFill>
        <p:spPr>
          <a:xfrm>
            <a:off x="613954" y="169817"/>
            <a:ext cx="4362995" cy="5185954"/>
          </a:xfrm>
          <a:prstGeom prst="rect">
            <a:avLst/>
          </a:prstGeom>
        </p:spPr>
      </p:pic>
      <p:sp>
        <p:nvSpPr>
          <p:cNvPr id="6" name="Rectangle 5"/>
          <p:cNvSpPr/>
          <p:nvPr/>
        </p:nvSpPr>
        <p:spPr>
          <a:xfrm>
            <a:off x="678615" y="5550708"/>
            <a:ext cx="4010951" cy="584775"/>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n-US" sz="3200" dirty="0">
                <a:solidFill>
                  <a:srgbClr val="FF0000"/>
                </a:solidFill>
              </a:rPr>
              <a:t>Erythema </a:t>
            </a:r>
            <a:r>
              <a:rPr lang="en-US" sz="3200" dirty="0" err="1">
                <a:solidFill>
                  <a:srgbClr val="FF0000"/>
                </a:solidFill>
              </a:rPr>
              <a:t>nodosum</a:t>
            </a:r>
            <a:r>
              <a:rPr lang="en-US" sz="3200" dirty="0">
                <a:solidFill>
                  <a:srgbClr val="FF0000"/>
                </a:solidFill>
              </a:rPr>
              <a:t> </a:t>
            </a:r>
            <a:endParaRPr lang="en-US" sz="3200" dirty="0">
              <a:solidFill>
                <a:prstClr val="black"/>
              </a:solidFill>
            </a:endParaRPr>
          </a:p>
        </p:txBody>
      </p:sp>
      <p:pic>
        <p:nvPicPr>
          <p:cNvPr id="7" name="Picture 6"/>
          <p:cNvPicPr>
            <a:picLocks noChangeAspect="1"/>
          </p:cNvPicPr>
          <p:nvPr/>
        </p:nvPicPr>
        <p:blipFill>
          <a:blip r:embed="rId3"/>
          <a:stretch>
            <a:fillRect/>
          </a:stretch>
        </p:blipFill>
        <p:spPr>
          <a:xfrm>
            <a:off x="5786846" y="169817"/>
            <a:ext cx="5499463" cy="5136455"/>
          </a:xfrm>
          <a:prstGeom prst="rect">
            <a:avLst/>
          </a:prstGeom>
        </p:spPr>
      </p:pic>
      <p:sp>
        <p:nvSpPr>
          <p:cNvPr id="8" name="Rectangle 7"/>
          <p:cNvSpPr/>
          <p:nvPr/>
        </p:nvSpPr>
        <p:spPr>
          <a:xfrm>
            <a:off x="7336592" y="5489152"/>
            <a:ext cx="2944204" cy="646331"/>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a:spAutoFit/>
          </a:bodyPr>
          <a:lstStyle/>
          <a:p>
            <a:r>
              <a:rPr lang="en-US" sz="3600" dirty="0">
                <a:solidFill>
                  <a:srgbClr val="A5300F"/>
                </a:solidFill>
              </a:rPr>
              <a:t>Lupus </a:t>
            </a:r>
            <a:r>
              <a:rPr lang="en-US" sz="3600" dirty="0" err="1">
                <a:solidFill>
                  <a:srgbClr val="A5300F"/>
                </a:solidFill>
              </a:rPr>
              <a:t>Pernio</a:t>
            </a:r>
            <a:r>
              <a:rPr lang="en-US" sz="3600" dirty="0">
                <a:solidFill>
                  <a:srgbClr val="A5300F"/>
                </a:solidFill>
              </a:rPr>
              <a:t> </a:t>
            </a:r>
            <a:endParaRPr lang="en-US" sz="3600" dirty="0">
              <a:solidFill>
                <a:prstClr val="black"/>
              </a:solidFill>
            </a:endParaRPr>
          </a:p>
        </p:txBody>
      </p:sp>
    </p:spTree>
    <p:extLst>
      <p:ext uri="{BB962C8B-B14F-4D97-AF65-F5344CB8AC3E}">
        <p14:creationId xmlns:p14="http://schemas.microsoft.com/office/powerpoint/2010/main" val="89239768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 y="117566"/>
            <a:ext cx="12100560" cy="744583"/>
          </a:xfrm>
        </p:spPr>
        <p:txBody>
          <a:bodyPr>
            <a:normAutofit/>
          </a:bodyPr>
          <a:lstStyle/>
          <a:p>
            <a:r>
              <a:rPr lang="en-US" b="1" dirty="0">
                <a:solidFill>
                  <a:srgbClr val="C00000"/>
                </a:solidFill>
              </a:rPr>
              <a:t>Eyes</a:t>
            </a:r>
          </a:p>
        </p:txBody>
      </p:sp>
      <p:sp>
        <p:nvSpPr>
          <p:cNvPr id="3" name="Content Placeholder 2"/>
          <p:cNvSpPr>
            <a:spLocks noGrp="1"/>
          </p:cNvSpPr>
          <p:nvPr>
            <p:ph idx="1"/>
          </p:nvPr>
        </p:nvSpPr>
        <p:spPr>
          <a:xfrm>
            <a:off x="209006" y="1046479"/>
            <a:ext cx="12100560" cy="5576389"/>
          </a:xfrm>
        </p:spPr>
        <p:txBody>
          <a:bodyPr>
            <a:normAutofit/>
          </a:bodyPr>
          <a:lstStyle/>
          <a:p>
            <a:r>
              <a:rPr lang="en-US" sz="2800" dirty="0"/>
              <a:t> </a:t>
            </a:r>
            <a:r>
              <a:rPr lang="en-US" sz="3200" b="1" dirty="0"/>
              <a:t>Can involve many parts of eye</a:t>
            </a:r>
          </a:p>
          <a:p>
            <a:r>
              <a:rPr lang="en-US" sz="3200" b="1" dirty="0"/>
              <a:t> Classic is </a:t>
            </a:r>
            <a:r>
              <a:rPr lang="en-US" sz="3200" b="1" dirty="0">
                <a:solidFill>
                  <a:srgbClr val="FF0000"/>
                </a:solidFill>
              </a:rPr>
              <a:t>uveitis</a:t>
            </a:r>
          </a:p>
          <a:p>
            <a:pPr lvl="3"/>
            <a:r>
              <a:rPr lang="en-US" sz="2200" b="1" dirty="0"/>
              <a:t> </a:t>
            </a:r>
            <a:r>
              <a:rPr lang="en-US" sz="2800" b="1" dirty="0">
                <a:solidFill>
                  <a:schemeClr val="accent1"/>
                </a:solidFill>
              </a:rPr>
              <a:t>Anterior uveitis</a:t>
            </a:r>
          </a:p>
          <a:p>
            <a:pPr lvl="4"/>
            <a:r>
              <a:rPr lang="en-US" sz="1800" dirty="0">
                <a:solidFill>
                  <a:schemeClr val="accent1"/>
                </a:solidFill>
              </a:rPr>
              <a:t> </a:t>
            </a:r>
            <a:r>
              <a:rPr lang="en-US" sz="1800" dirty="0"/>
              <a:t>common associated with misting of vision , pain and red eye</a:t>
            </a:r>
          </a:p>
          <a:p>
            <a:pPr lvl="3"/>
            <a:r>
              <a:rPr lang="en-US" sz="2800" b="1" dirty="0">
                <a:solidFill>
                  <a:schemeClr val="accent1"/>
                </a:solidFill>
              </a:rPr>
              <a:t> Posterior uveitis </a:t>
            </a:r>
          </a:p>
          <a:p>
            <a:pPr lvl="4"/>
            <a:r>
              <a:rPr lang="en-US" sz="1800" dirty="0">
                <a:solidFill>
                  <a:schemeClr val="accent1"/>
                </a:solidFill>
              </a:rPr>
              <a:t> </a:t>
            </a:r>
            <a:r>
              <a:rPr lang="en-US" sz="1800" dirty="0"/>
              <a:t>present with painless progressive visual loss</a:t>
            </a:r>
            <a:endParaRPr lang="en-US" sz="1800" dirty="0">
              <a:solidFill>
                <a:schemeClr val="accent1"/>
              </a:solidFill>
            </a:endParaRPr>
          </a:p>
          <a:p>
            <a:endParaRPr lang="en-US" sz="2400" dirty="0"/>
          </a:p>
          <a:p>
            <a:r>
              <a:rPr lang="en-US" sz="2400" dirty="0"/>
              <a:t> </a:t>
            </a:r>
            <a:r>
              <a:rPr lang="en-US" sz="2400" b="1" dirty="0">
                <a:solidFill>
                  <a:schemeClr val="accent1"/>
                </a:solidFill>
              </a:rPr>
              <a:t>Conjunctivitis</a:t>
            </a:r>
            <a:r>
              <a:rPr lang="en-US" sz="2400" dirty="0"/>
              <a:t> and retinal lesions may also be present</a:t>
            </a:r>
          </a:p>
        </p:txBody>
      </p:sp>
    </p:spTree>
    <p:extLst>
      <p:ext uri="{BB962C8B-B14F-4D97-AF65-F5344CB8AC3E}">
        <p14:creationId xmlns:p14="http://schemas.microsoft.com/office/powerpoint/2010/main" val="48358852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tretch>
            <a:fillRect/>
          </a:stretch>
        </p:blipFill>
        <p:spPr>
          <a:xfrm>
            <a:off x="0" y="326571"/>
            <a:ext cx="5596363" cy="5956663"/>
          </a:xfrm>
          <a:prstGeom prst="rect">
            <a:avLst/>
          </a:prstGeom>
        </p:spPr>
      </p:pic>
      <p:pic>
        <p:nvPicPr>
          <p:cNvPr id="7" name="Picture 6"/>
          <p:cNvPicPr>
            <a:picLocks noChangeAspect="1"/>
          </p:cNvPicPr>
          <p:nvPr/>
        </p:nvPicPr>
        <p:blipFill>
          <a:blip r:embed="rId3"/>
          <a:stretch>
            <a:fillRect/>
          </a:stretch>
        </p:blipFill>
        <p:spPr>
          <a:xfrm>
            <a:off x="5734592" y="254000"/>
            <a:ext cx="6039395" cy="6177279"/>
          </a:xfrm>
          <a:prstGeom prst="rect">
            <a:avLst/>
          </a:prstGeom>
        </p:spPr>
      </p:pic>
    </p:spTree>
    <p:extLst>
      <p:ext uri="{BB962C8B-B14F-4D97-AF65-F5344CB8AC3E}">
        <p14:creationId xmlns:p14="http://schemas.microsoft.com/office/powerpoint/2010/main" val="108080766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42005"/>
            <a:ext cx="7211905" cy="1329596"/>
          </a:xfrm>
        </p:spPr>
        <p:txBody>
          <a:bodyPr>
            <a:normAutofit/>
          </a:bodyPr>
          <a:lstStyle/>
          <a:p>
            <a:r>
              <a:rPr lang="en-US" b="1" dirty="0">
                <a:solidFill>
                  <a:srgbClr val="C00000"/>
                </a:solidFill>
              </a:rPr>
              <a:t>Heart</a:t>
            </a:r>
          </a:p>
        </p:txBody>
      </p:sp>
      <p:sp>
        <p:nvSpPr>
          <p:cNvPr id="3" name="Content Placeholder 2"/>
          <p:cNvSpPr>
            <a:spLocks noGrp="1"/>
          </p:cNvSpPr>
          <p:nvPr>
            <p:ph idx="1"/>
          </p:nvPr>
        </p:nvSpPr>
        <p:spPr>
          <a:xfrm>
            <a:off x="0" y="1016000"/>
            <a:ext cx="6891867" cy="5799995"/>
          </a:xfrm>
        </p:spPr>
        <p:txBody>
          <a:bodyPr anchor="ctr">
            <a:normAutofit/>
          </a:bodyPr>
          <a:lstStyle/>
          <a:p>
            <a:pPr>
              <a:lnSpc>
                <a:spcPct val="90000"/>
              </a:lnSpc>
              <a:buClr>
                <a:srgbClr val="F48C72"/>
              </a:buClr>
            </a:pPr>
            <a:r>
              <a:rPr lang="en-US" b="1" dirty="0"/>
              <a:t> </a:t>
            </a:r>
            <a:r>
              <a:rPr lang="en-US" sz="2400" b="1" dirty="0"/>
              <a:t>restrictive cardiomyopathy </a:t>
            </a:r>
            <a:endParaRPr lang="en-US" b="1" dirty="0"/>
          </a:p>
          <a:p>
            <a:pPr lvl="2">
              <a:lnSpc>
                <a:spcPct val="90000"/>
              </a:lnSpc>
              <a:buClr>
                <a:srgbClr val="F48C72"/>
              </a:buClr>
            </a:pPr>
            <a:r>
              <a:rPr lang="en-US" sz="2000" dirty="0"/>
              <a:t> Due</a:t>
            </a:r>
            <a:r>
              <a:rPr lang="en-US" sz="2400" dirty="0"/>
              <a:t> to accumulation of the granulomas </a:t>
            </a:r>
            <a:endParaRPr lang="en-US" sz="2000" dirty="0"/>
          </a:p>
          <a:p>
            <a:pPr>
              <a:lnSpc>
                <a:spcPct val="90000"/>
              </a:lnSpc>
              <a:buClr>
                <a:srgbClr val="F48C72"/>
              </a:buClr>
            </a:pPr>
            <a:endParaRPr lang="en-US" sz="1500" dirty="0"/>
          </a:p>
          <a:p>
            <a:pPr>
              <a:lnSpc>
                <a:spcPct val="90000"/>
              </a:lnSpc>
              <a:buClr>
                <a:srgbClr val="F48C72"/>
              </a:buClr>
            </a:pPr>
            <a:r>
              <a:rPr lang="en-US" sz="2400" b="1" dirty="0"/>
              <a:t> Conduction disturbances</a:t>
            </a:r>
          </a:p>
          <a:p>
            <a:pPr lvl="2">
              <a:lnSpc>
                <a:spcPct val="90000"/>
              </a:lnSpc>
              <a:buClr>
                <a:srgbClr val="F48C72"/>
              </a:buClr>
            </a:pPr>
            <a:r>
              <a:rPr lang="en-US" sz="2000" dirty="0"/>
              <a:t> such as heart block due to accumulation in the conducting tissue</a:t>
            </a:r>
          </a:p>
          <a:p>
            <a:pPr>
              <a:lnSpc>
                <a:spcPct val="90000"/>
              </a:lnSpc>
              <a:buClr>
                <a:srgbClr val="F48C72"/>
              </a:buClr>
            </a:pPr>
            <a:endParaRPr lang="en-US" sz="1500" dirty="0"/>
          </a:p>
          <a:p>
            <a:pPr>
              <a:lnSpc>
                <a:spcPct val="90000"/>
              </a:lnSpc>
              <a:buClr>
                <a:srgbClr val="F48C72"/>
              </a:buClr>
            </a:pPr>
            <a:r>
              <a:rPr lang="en-US" dirty="0"/>
              <a:t> </a:t>
            </a:r>
            <a:r>
              <a:rPr lang="en-US" sz="2400" b="1" dirty="0"/>
              <a:t>Arrhythmias</a:t>
            </a:r>
            <a:endParaRPr lang="en-US" b="1" dirty="0"/>
          </a:p>
          <a:p>
            <a:pPr>
              <a:lnSpc>
                <a:spcPct val="90000"/>
              </a:lnSpc>
              <a:buClr>
                <a:srgbClr val="F48C72"/>
              </a:buClr>
            </a:pPr>
            <a:endParaRPr lang="en-US" sz="1500" dirty="0"/>
          </a:p>
          <a:p>
            <a:pPr>
              <a:lnSpc>
                <a:spcPct val="90000"/>
              </a:lnSpc>
              <a:buClr>
                <a:srgbClr val="F48C72"/>
              </a:buClr>
            </a:pPr>
            <a:r>
              <a:rPr lang="en-US" sz="2400" b="1" dirty="0"/>
              <a:t> Sudden death</a:t>
            </a:r>
          </a:p>
        </p:txBody>
      </p:sp>
      <p:pic>
        <p:nvPicPr>
          <p:cNvPr id="9" name="Picture 8">
            <a:extLst>
              <a:ext uri="{FF2B5EF4-FFF2-40B4-BE49-F238E27FC236}">
                <a16:creationId xmlns="" xmlns:a16="http://schemas.microsoft.com/office/drawing/2014/main" id="{7AEE9CAC-347C-43C2-AE87-6BC5566E6068}"/>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7232905" y="1"/>
            <a:ext cx="4959095" cy="6858000"/>
          </a:xfrm>
          <a:prstGeom prst="rect">
            <a:avLst/>
          </a:prstGeom>
        </p:spPr>
      </p:pic>
      <p:pic>
        <p:nvPicPr>
          <p:cNvPr id="4" name="Picture 3" descr="Diagram&#10;&#10;Description automatically generated">
            <a:extLst>
              <a:ext uri="{FF2B5EF4-FFF2-40B4-BE49-F238E27FC236}">
                <a16:creationId xmlns="" xmlns:a16="http://schemas.microsoft.com/office/drawing/2014/main" id="{8481F0F1-A4B6-4A93-AD03-1E2556B70B79}"/>
              </a:ext>
            </a:extLst>
          </p:cNvPr>
          <p:cNvPicPr>
            <a:picLocks noChangeAspect="1"/>
          </p:cNvPicPr>
          <p:nvPr/>
        </p:nvPicPr>
        <p:blipFill>
          <a:blip r:embed="rId4"/>
          <a:stretch>
            <a:fillRect/>
          </a:stretch>
        </p:blipFill>
        <p:spPr>
          <a:xfrm>
            <a:off x="7552944" y="538480"/>
            <a:ext cx="4537455" cy="5862320"/>
          </a:xfrm>
          <a:prstGeom prst="rect">
            <a:avLst/>
          </a:prstGeom>
        </p:spPr>
      </p:pic>
    </p:spTree>
    <p:extLst>
      <p:ext uri="{BB962C8B-B14F-4D97-AF65-F5344CB8AC3E}">
        <p14:creationId xmlns:p14="http://schemas.microsoft.com/office/powerpoint/2010/main" val="134784347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AACF83E-9FCF-1FF8-8A91-68FF42E1371C}"/>
              </a:ext>
            </a:extLst>
          </p:cNvPr>
          <p:cNvSpPr>
            <a:spLocks noGrp="1"/>
          </p:cNvSpPr>
          <p:nvPr>
            <p:ph type="title"/>
          </p:nvPr>
        </p:nvSpPr>
        <p:spPr>
          <a:xfrm>
            <a:off x="1" y="79829"/>
            <a:ext cx="12192000" cy="796491"/>
          </a:xfrm>
        </p:spPr>
        <p:txBody>
          <a:bodyPr>
            <a:normAutofit/>
          </a:bodyPr>
          <a:lstStyle/>
          <a:p>
            <a:pPr algn="ctr"/>
            <a:r>
              <a:rPr lang="en-US" b="1" dirty="0">
                <a:solidFill>
                  <a:srgbClr val="FF0000"/>
                </a:solidFill>
                <a:latin typeface="Arial" panose="020B0604020202020204" pitchFamily="34" charset="0"/>
                <a:cs typeface="Arial" panose="020B0604020202020204" pitchFamily="34" charset="0"/>
              </a:rPr>
              <a:t>INTRODUCTION</a:t>
            </a:r>
          </a:p>
        </p:txBody>
      </p:sp>
      <p:sp>
        <p:nvSpPr>
          <p:cNvPr id="3" name="Content Placeholder 2">
            <a:extLst>
              <a:ext uri="{FF2B5EF4-FFF2-40B4-BE49-F238E27FC236}">
                <a16:creationId xmlns="" xmlns:a16="http://schemas.microsoft.com/office/drawing/2014/main" id="{E5383B76-92EB-0C44-85F5-1C0B0A57532C}"/>
              </a:ext>
            </a:extLst>
          </p:cNvPr>
          <p:cNvSpPr>
            <a:spLocks noGrp="1"/>
          </p:cNvSpPr>
          <p:nvPr>
            <p:ph idx="1"/>
          </p:nvPr>
        </p:nvSpPr>
        <p:spPr>
          <a:xfrm>
            <a:off x="0" y="1283597"/>
            <a:ext cx="10394707" cy="4869009"/>
          </a:xfrm>
        </p:spPr>
        <p:txBody>
          <a:bodyPr>
            <a:noAutofit/>
          </a:bodyPr>
          <a:lstStyle/>
          <a:p>
            <a:pPr>
              <a:buFont typeface="Wingdings" panose="05000000000000000000" pitchFamily="2" charset="2"/>
              <a:buChar char="v"/>
            </a:pPr>
            <a:r>
              <a:rPr lang="en-US" sz="2800" b="1" dirty="0">
                <a:solidFill>
                  <a:srgbClr val="FF0000"/>
                </a:solidFill>
                <a:latin typeface="Arial" panose="020B0604020202020204" pitchFamily="34" charset="0"/>
                <a:cs typeface="Arial" panose="020B0604020202020204" pitchFamily="34" charset="0"/>
              </a:rPr>
              <a:t>Sarcoidosis</a:t>
            </a:r>
            <a:r>
              <a:rPr lang="en-US" sz="2400" b="1" dirty="0">
                <a:solidFill>
                  <a:srgbClr val="000000"/>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is a multisystem disorder of </a:t>
            </a:r>
            <a:r>
              <a:rPr lang="en-US" sz="2400" b="1" dirty="0">
                <a:solidFill>
                  <a:srgbClr val="FF0000"/>
                </a:solidFill>
                <a:latin typeface="Arial" panose="020B0604020202020204" pitchFamily="34" charset="0"/>
                <a:cs typeface="Arial" panose="020B0604020202020204" pitchFamily="34" charset="0"/>
              </a:rPr>
              <a:t>unknown etiology </a:t>
            </a:r>
            <a:r>
              <a:rPr lang="en-US" sz="2400" b="1" dirty="0">
                <a:solidFill>
                  <a:schemeClr val="tx1"/>
                </a:solidFill>
                <a:latin typeface="Arial" panose="020B0604020202020204" pitchFamily="34" charset="0"/>
                <a:cs typeface="Arial" panose="020B0604020202020204" pitchFamily="34" charset="0"/>
              </a:rPr>
              <a:t>that mostly affects young adults worldwide and presents with </a:t>
            </a:r>
            <a:r>
              <a:rPr lang="en-US" sz="2400" b="1" dirty="0">
                <a:solidFill>
                  <a:srgbClr val="FFC000"/>
                </a:solidFill>
                <a:latin typeface="Arial" panose="020B0604020202020204" pitchFamily="34" charset="0"/>
                <a:cs typeface="Arial" panose="020B0604020202020204" pitchFamily="34" charset="0"/>
              </a:rPr>
              <a:t>noncaseating granulomas </a:t>
            </a:r>
            <a:r>
              <a:rPr lang="en-US" sz="2400" b="1" dirty="0">
                <a:solidFill>
                  <a:schemeClr val="tx1"/>
                </a:solidFill>
                <a:latin typeface="Arial" panose="020B0604020202020204" pitchFamily="34" charset="0"/>
                <a:cs typeface="Arial" panose="020B0604020202020204" pitchFamily="34" charset="0"/>
              </a:rPr>
              <a:t>in various organs. </a:t>
            </a:r>
          </a:p>
          <a:p>
            <a:pPr>
              <a:buFont typeface="Wingdings" panose="05000000000000000000" pitchFamily="2" charset="2"/>
              <a:buChar char="v"/>
            </a:pPr>
            <a:r>
              <a:rPr lang="en-US" sz="2400" b="1" dirty="0">
                <a:latin typeface="Arial" panose="020B0604020202020204" pitchFamily="34" charset="0"/>
                <a:cs typeface="Arial" panose="020B0604020202020204" pitchFamily="34" charset="0"/>
              </a:rPr>
              <a:t>It’s an autoimmune disease (T cell mediated)</a:t>
            </a:r>
            <a:r>
              <a:rPr lang="en-US" sz="2400" b="1" i="0" dirty="0">
                <a:solidFill>
                  <a:srgbClr val="080808"/>
                </a:solidFill>
                <a:effectLst/>
                <a:latin typeface="Arial" panose="020B0604020202020204" pitchFamily="34" charset="0"/>
                <a:cs typeface="Arial" panose="020B0604020202020204" pitchFamily="34" charset="0"/>
              </a:rPr>
              <a:t> </a:t>
            </a:r>
            <a:r>
              <a:rPr lang="en-US" sz="2400" b="1" i="0" dirty="0">
                <a:solidFill>
                  <a:schemeClr val="tx1"/>
                </a:solidFill>
                <a:effectLst/>
                <a:latin typeface="Arial" panose="020B0604020202020204" pitchFamily="34" charset="0"/>
                <a:cs typeface="Arial" panose="020B0604020202020204" pitchFamily="34" charset="0"/>
              </a:rPr>
              <a:t>responding to an unknown substance.</a:t>
            </a:r>
          </a:p>
          <a:p>
            <a:pPr>
              <a:buFont typeface="Wingdings" panose="05000000000000000000" pitchFamily="2" charset="2"/>
              <a:buChar char="v"/>
            </a:pPr>
            <a:r>
              <a:rPr lang="en-US" sz="2400" b="1" dirty="0">
                <a:solidFill>
                  <a:schemeClr val="tx1"/>
                </a:solidFill>
                <a:latin typeface="Arial" panose="020B0604020202020204" pitchFamily="34" charset="0"/>
                <a:cs typeface="Arial" panose="020B0604020202020204" pitchFamily="34" charset="0"/>
              </a:rPr>
              <a:t>When effecting the lung it cause </a:t>
            </a:r>
            <a:r>
              <a:rPr lang="en-US" sz="2400" b="1" dirty="0">
                <a:solidFill>
                  <a:schemeClr val="accent1"/>
                </a:solidFill>
                <a:latin typeface="Arial" panose="020B0604020202020204" pitchFamily="34" charset="0"/>
                <a:cs typeface="Arial" panose="020B0604020202020204" pitchFamily="34" charset="0"/>
              </a:rPr>
              <a:t>interstitial lung disease</a:t>
            </a:r>
            <a:r>
              <a:rPr lang="en-US" sz="2400" b="1" dirty="0">
                <a:solidFill>
                  <a:schemeClr val="tx1"/>
                </a:solidFill>
                <a:latin typeface="Arial" panose="020B0604020202020204" pitchFamily="34" charset="0"/>
                <a:cs typeface="Arial" panose="020B0604020202020204" pitchFamily="34" charset="0"/>
              </a:rPr>
              <a:t>(restrictive)</a:t>
            </a:r>
            <a:endParaRPr lang="en-US" sz="2400" b="1" dirty="0">
              <a:latin typeface="Arial" panose="020B0604020202020204" pitchFamily="34" charset="0"/>
              <a:cs typeface="Arial" panose="020B0604020202020204" pitchFamily="34" charset="0"/>
            </a:endParaRPr>
          </a:p>
          <a:p>
            <a:pPr>
              <a:buFont typeface="Wingdings" panose="05000000000000000000" pitchFamily="2" charset="2"/>
              <a:buChar char="v"/>
            </a:pPr>
            <a:r>
              <a:rPr lang="en-US" sz="2400" b="1" dirty="0">
                <a:solidFill>
                  <a:schemeClr val="tx1"/>
                </a:solidFill>
                <a:latin typeface="Arial" panose="020B0604020202020204" pitchFamily="34" charset="0"/>
                <a:cs typeface="Arial" panose="020B0604020202020204" pitchFamily="34" charset="0"/>
              </a:rPr>
              <a:t>Sarcoidosis is considered with other</a:t>
            </a:r>
            <a:r>
              <a:rPr lang="en-US" sz="2400" b="1" dirty="0">
                <a:solidFill>
                  <a:schemeClr val="accent1">
                    <a:lumMod val="60000"/>
                    <a:lumOff val="40000"/>
                  </a:schemeClr>
                </a:solidFill>
                <a:latin typeface="Arial" panose="020B0604020202020204" pitchFamily="34" charset="0"/>
                <a:cs typeface="Arial" panose="020B0604020202020204" pitchFamily="34" charset="0"/>
              </a:rPr>
              <a:t> </a:t>
            </a:r>
            <a:r>
              <a:rPr lang="fr-FR" sz="2400" b="1" dirty="0">
                <a:solidFill>
                  <a:schemeClr val="accent1">
                    <a:lumMod val="60000"/>
                    <a:lumOff val="40000"/>
                  </a:schemeClr>
                </a:solidFill>
                <a:latin typeface="Arial" panose="020B0604020202020204" pitchFamily="34" charset="0"/>
                <a:cs typeface="Arial" panose="020B0604020202020204" pitchFamily="34" charset="0"/>
              </a:rPr>
              <a:t>Diffuse </a:t>
            </a:r>
            <a:r>
              <a:rPr lang="fr-FR" sz="2400" b="1" dirty="0" err="1">
                <a:solidFill>
                  <a:schemeClr val="accent1">
                    <a:lumMod val="60000"/>
                    <a:lumOff val="40000"/>
                  </a:schemeClr>
                </a:solidFill>
                <a:latin typeface="Arial" panose="020B0604020202020204" pitchFamily="34" charset="0"/>
                <a:cs typeface="Arial" panose="020B0604020202020204" pitchFamily="34" charset="0"/>
              </a:rPr>
              <a:t>parenchymal</a:t>
            </a:r>
            <a:r>
              <a:rPr lang="fr-FR" sz="2400" b="1" dirty="0">
                <a:solidFill>
                  <a:schemeClr val="accent1">
                    <a:lumMod val="60000"/>
                    <a:lumOff val="40000"/>
                  </a:schemeClr>
                </a:solidFill>
                <a:latin typeface="Arial" panose="020B0604020202020204" pitchFamily="34" charset="0"/>
                <a:cs typeface="Arial" panose="020B0604020202020204" pitchFamily="34" charset="0"/>
              </a:rPr>
              <a:t> </a:t>
            </a:r>
            <a:r>
              <a:rPr lang="fr-FR" sz="2400" b="1" dirty="0" err="1">
                <a:solidFill>
                  <a:schemeClr val="accent1">
                    <a:lumMod val="60000"/>
                    <a:lumOff val="40000"/>
                  </a:schemeClr>
                </a:solidFill>
                <a:latin typeface="Arial" panose="020B0604020202020204" pitchFamily="34" charset="0"/>
                <a:cs typeface="Arial" panose="020B0604020202020204" pitchFamily="34" charset="0"/>
              </a:rPr>
              <a:t>lung</a:t>
            </a:r>
            <a:r>
              <a:rPr lang="fr-FR" sz="2400" b="1" dirty="0">
                <a:solidFill>
                  <a:schemeClr val="accent1">
                    <a:lumMod val="60000"/>
                    <a:lumOff val="40000"/>
                  </a:schemeClr>
                </a:solidFill>
                <a:latin typeface="Arial" panose="020B0604020202020204" pitchFamily="34" charset="0"/>
                <a:cs typeface="Arial" panose="020B0604020202020204" pitchFamily="34" charset="0"/>
              </a:rPr>
              <a:t> </a:t>
            </a:r>
            <a:r>
              <a:rPr lang="fr-FR" sz="2400" b="1" dirty="0" err="1">
                <a:solidFill>
                  <a:schemeClr val="accent1">
                    <a:lumMod val="60000"/>
                    <a:lumOff val="40000"/>
                  </a:schemeClr>
                </a:solidFill>
                <a:latin typeface="Arial" panose="020B0604020202020204" pitchFamily="34" charset="0"/>
                <a:cs typeface="Arial" panose="020B0604020202020204" pitchFamily="34" charset="0"/>
              </a:rPr>
              <a:t>disease</a:t>
            </a:r>
            <a:r>
              <a:rPr lang="fr-FR" sz="2400" b="1" dirty="0">
                <a:solidFill>
                  <a:schemeClr val="accent1">
                    <a:lumMod val="60000"/>
                    <a:lumOff val="40000"/>
                  </a:schemeClr>
                </a:solidFill>
                <a:latin typeface="Arial" panose="020B0604020202020204" pitchFamily="34" charset="0"/>
                <a:cs typeface="Arial" panose="020B0604020202020204" pitchFamily="34" charset="0"/>
              </a:rPr>
              <a:t> (DPLD)</a:t>
            </a:r>
            <a:r>
              <a:rPr lang="fr-FR" sz="2400" b="1" dirty="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 as over 90% of cases affect the lungs, but the condition can involve almost any organ</a:t>
            </a:r>
            <a:r>
              <a:rPr lang="en-US" sz="2400" b="1" dirty="0">
                <a:latin typeface="Arial" panose="020B0604020202020204" pitchFamily="34" charset="0"/>
                <a:cs typeface="Arial" panose="020B0604020202020204" pitchFamily="34" charset="0"/>
              </a:rPr>
              <a:t>.</a:t>
            </a:r>
          </a:p>
          <a:p>
            <a:pPr>
              <a:buFont typeface="Wingdings" panose="05000000000000000000" pitchFamily="2" charset="2"/>
              <a:buChar char="v"/>
            </a:pPr>
            <a:endParaRPr lang="en-US" sz="2400" b="1" dirty="0"/>
          </a:p>
        </p:txBody>
      </p:sp>
    </p:spTree>
    <p:extLst>
      <p:ext uri="{BB962C8B-B14F-4D97-AF65-F5344CB8AC3E}">
        <p14:creationId xmlns:p14="http://schemas.microsoft.com/office/powerpoint/2010/main" val="10506667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5130" y="182879"/>
            <a:ext cx="11665133" cy="6518367"/>
          </a:xfrm>
        </p:spPr>
        <p:txBody>
          <a:bodyPr>
            <a:normAutofit/>
          </a:bodyPr>
          <a:lstStyle/>
          <a:p>
            <a:r>
              <a:rPr lang="en-US" sz="3200" b="1" dirty="0">
                <a:solidFill>
                  <a:srgbClr val="C00000"/>
                </a:solidFill>
              </a:rPr>
              <a:t> </a:t>
            </a:r>
            <a:r>
              <a:rPr lang="en-US" sz="3600" b="1" dirty="0">
                <a:solidFill>
                  <a:srgbClr val="C00000"/>
                </a:solidFill>
              </a:rPr>
              <a:t>Liver and spleen</a:t>
            </a:r>
            <a:endParaRPr lang="en-US" sz="3200" b="1" dirty="0">
              <a:solidFill>
                <a:srgbClr val="C00000"/>
              </a:solidFill>
            </a:endParaRPr>
          </a:p>
          <a:p>
            <a:pPr lvl="2"/>
            <a:r>
              <a:rPr lang="en-US" sz="2800" dirty="0"/>
              <a:t> Hepatosplenomegaly</a:t>
            </a:r>
          </a:p>
          <a:p>
            <a:pPr lvl="2"/>
            <a:endParaRPr lang="en-US" sz="2800" dirty="0"/>
          </a:p>
          <a:p>
            <a:r>
              <a:rPr lang="en-US" sz="3600" b="1" dirty="0">
                <a:solidFill>
                  <a:srgbClr val="C00000"/>
                </a:solidFill>
              </a:rPr>
              <a:t> Bone and joint</a:t>
            </a:r>
          </a:p>
          <a:p>
            <a:pPr lvl="2"/>
            <a:r>
              <a:rPr lang="en-US" sz="2800" dirty="0"/>
              <a:t> </a:t>
            </a:r>
            <a:r>
              <a:rPr lang="en-US" sz="2800" dirty="0" err="1"/>
              <a:t>Arthalgia</a:t>
            </a:r>
            <a:r>
              <a:rPr lang="en-US" sz="2800" dirty="0"/>
              <a:t> and arthritis resembles R.A , Usually bilateral involvement of the ankle joints </a:t>
            </a:r>
          </a:p>
          <a:p>
            <a:pPr lvl="2"/>
            <a:r>
              <a:rPr lang="en-US" sz="2800" dirty="0"/>
              <a:t> Bone lesions</a:t>
            </a:r>
          </a:p>
          <a:p>
            <a:pPr lvl="2"/>
            <a:endParaRPr lang="en-US" sz="2800" dirty="0"/>
          </a:p>
          <a:p>
            <a:r>
              <a:rPr lang="en-US" sz="3600" b="1" dirty="0">
                <a:solidFill>
                  <a:srgbClr val="C00000"/>
                </a:solidFill>
              </a:rPr>
              <a:t> Kidney </a:t>
            </a:r>
          </a:p>
          <a:p>
            <a:pPr lvl="3"/>
            <a:r>
              <a:rPr lang="en-US" sz="2600" dirty="0"/>
              <a:t> </a:t>
            </a:r>
            <a:r>
              <a:rPr lang="en-US" sz="2800" dirty="0"/>
              <a:t>nephrosclerosis and formation of renal calculi due to hypercalcemia </a:t>
            </a:r>
            <a:endParaRPr lang="en-US" sz="2600" dirty="0"/>
          </a:p>
        </p:txBody>
      </p:sp>
    </p:spTree>
    <p:extLst>
      <p:ext uri="{BB962C8B-B14F-4D97-AF65-F5344CB8AC3E}">
        <p14:creationId xmlns:p14="http://schemas.microsoft.com/office/powerpoint/2010/main" val="56529093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577" y="300447"/>
            <a:ext cx="9274002" cy="888274"/>
          </a:xfrm>
        </p:spPr>
        <p:txBody>
          <a:bodyPr>
            <a:normAutofit/>
          </a:bodyPr>
          <a:lstStyle/>
          <a:p>
            <a:r>
              <a:rPr lang="en-US" sz="4800" b="1" dirty="0">
                <a:solidFill>
                  <a:srgbClr val="C00000"/>
                </a:solidFill>
              </a:rPr>
              <a:t>Nervous System</a:t>
            </a:r>
          </a:p>
        </p:txBody>
      </p:sp>
      <p:sp>
        <p:nvSpPr>
          <p:cNvPr id="4" name="Content Placeholder 3"/>
          <p:cNvSpPr>
            <a:spLocks noGrp="1"/>
          </p:cNvSpPr>
          <p:nvPr>
            <p:ph idx="1"/>
          </p:nvPr>
        </p:nvSpPr>
        <p:spPr>
          <a:xfrm>
            <a:off x="195944" y="1397726"/>
            <a:ext cx="6426926" cy="4741818"/>
          </a:xfrm>
        </p:spPr>
        <p:txBody>
          <a:bodyPr/>
          <a:lstStyle/>
          <a:p>
            <a:r>
              <a:rPr lang="en-US" dirty="0"/>
              <a:t> </a:t>
            </a:r>
            <a:r>
              <a:rPr lang="en-US" sz="2400" dirty="0"/>
              <a:t>Cranial nerve palsy most common involve is facial nerve palsy (Bell’s palsy)</a:t>
            </a:r>
          </a:p>
          <a:p>
            <a:pPr lvl="1"/>
            <a:r>
              <a:rPr lang="en-US" sz="2200" dirty="0"/>
              <a:t> </a:t>
            </a:r>
            <a:r>
              <a:rPr lang="en-US" sz="2400" dirty="0"/>
              <a:t>May presents with </a:t>
            </a:r>
            <a:r>
              <a:rPr lang="en-US" sz="2400" dirty="0" err="1"/>
              <a:t>parotitis</a:t>
            </a:r>
            <a:r>
              <a:rPr lang="en-US" sz="2400" dirty="0"/>
              <a:t> (</a:t>
            </a:r>
            <a:r>
              <a:rPr lang="en-US" sz="2400" dirty="0" err="1"/>
              <a:t>heerford’s</a:t>
            </a:r>
            <a:r>
              <a:rPr lang="en-US" sz="2400" dirty="0"/>
              <a:t> syndrome)</a:t>
            </a:r>
          </a:p>
          <a:p>
            <a:r>
              <a:rPr lang="en-US" sz="2400" dirty="0"/>
              <a:t> Diabetes insipidus</a:t>
            </a:r>
          </a:p>
          <a:p>
            <a:r>
              <a:rPr lang="en-US" sz="2400" dirty="0"/>
              <a:t>Meningitis </a:t>
            </a:r>
          </a:p>
          <a:p>
            <a:r>
              <a:rPr lang="en-US" sz="2400" dirty="0"/>
              <a:t>Hypopituitarism</a:t>
            </a:r>
          </a:p>
          <a:p>
            <a:r>
              <a:rPr lang="en-US" sz="2400" dirty="0"/>
              <a:t>Papilledema</a:t>
            </a:r>
          </a:p>
          <a:p>
            <a:r>
              <a:rPr lang="en-US" sz="2400" dirty="0"/>
              <a:t>Peripheral neuropathy  </a:t>
            </a:r>
          </a:p>
          <a:p>
            <a:endParaRPr lang="en-US" sz="2400" dirty="0"/>
          </a:p>
          <a:p>
            <a:endParaRPr lang="en-US" sz="2400" dirty="0"/>
          </a:p>
        </p:txBody>
      </p:sp>
      <p:pic>
        <p:nvPicPr>
          <p:cNvPr id="5" name="Picture 4"/>
          <p:cNvPicPr>
            <a:picLocks noChangeAspect="1"/>
          </p:cNvPicPr>
          <p:nvPr/>
        </p:nvPicPr>
        <p:blipFill>
          <a:blip r:embed="rId2"/>
          <a:stretch>
            <a:fillRect/>
          </a:stretch>
        </p:blipFill>
        <p:spPr>
          <a:xfrm>
            <a:off x="7145383" y="1554480"/>
            <a:ext cx="4456222" cy="5029200"/>
          </a:xfrm>
          <a:prstGeom prst="rect">
            <a:avLst/>
          </a:prstGeom>
        </p:spPr>
      </p:pic>
    </p:spTree>
    <p:extLst>
      <p:ext uri="{BB962C8B-B14F-4D97-AF65-F5344CB8AC3E}">
        <p14:creationId xmlns:p14="http://schemas.microsoft.com/office/powerpoint/2010/main" val="317396218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Shape 1507"/>
        <p:cNvGrpSpPr/>
        <p:nvPr/>
      </p:nvGrpSpPr>
      <p:grpSpPr>
        <a:xfrm>
          <a:off x="0" y="0"/>
          <a:ext cx="0" cy="0"/>
          <a:chOff x="0" y="0"/>
          <a:chExt cx="0" cy="0"/>
        </a:xfrm>
      </p:grpSpPr>
      <p:sp>
        <p:nvSpPr>
          <p:cNvPr id="1513" name="Google Shape;1508;p25"/>
          <p:cNvSpPr txBox="1"/>
          <p:nvPr/>
        </p:nvSpPr>
        <p:spPr>
          <a:xfrm>
            <a:off x="5369441" y="1233378"/>
            <a:ext cx="5441285" cy="3226862"/>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spcFirstLastPara="1" vert="horz" lIns="91440" tIns="45720" rIns="91440" bIns="45720" rtlCol="0" anchor="b" anchorCtr="0">
            <a:normAutofit/>
          </a:bodyPr>
          <a:lstStyle/>
          <a:p>
            <a:pPr algn="ctr">
              <a:lnSpc>
                <a:spcPct val="90000"/>
              </a:lnSpc>
              <a:spcBef>
                <a:spcPct val="0"/>
              </a:spcBef>
              <a:spcAft>
                <a:spcPts val="600"/>
              </a:spcAft>
              <a:buClr>
                <a:srgbClr val="000000"/>
              </a:buClr>
            </a:pPr>
            <a:r>
              <a:rPr lang="en-US" sz="4400" b="1" i="1"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Figtree"/>
                <a:sym typeface="Figtree"/>
              </a:rPr>
              <a:t>Subtypes and variants</a:t>
            </a:r>
          </a:p>
          <a:p>
            <a:pPr algn="ctr">
              <a:lnSpc>
                <a:spcPct val="90000"/>
              </a:lnSpc>
              <a:spcBef>
                <a:spcPct val="0"/>
              </a:spcBef>
              <a:spcAft>
                <a:spcPts val="600"/>
              </a:spcAft>
              <a:buClr>
                <a:srgbClr val="000000"/>
              </a:buClr>
            </a:pPr>
            <a:r>
              <a:rPr lang="en-US" sz="4400" b="1" i="1"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Figtree"/>
                <a:sym typeface="Figtree"/>
              </a:rPr>
              <a:t>• </a:t>
            </a:r>
            <a:r>
              <a:rPr lang="en-US" sz="4400" b="1" i="1"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Figtree"/>
                <a:sym typeface="Figtree"/>
              </a:rPr>
              <a:t>Löfgren</a:t>
            </a:r>
            <a:r>
              <a:rPr lang="en-US" sz="4400" b="1" i="1"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Figtree"/>
                <a:sym typeface="Figtree"/>
              </a:rPr>
              <a:t> syndrome</a:t>
            </a:r>
          </a:p>
          <a:p>
            <a:pPr algn="ctr">
              <a:lnSpc>
                <a:spcPct val="90000"/>
              </a:lnSpc>
              <a:spcBef>
                <a:spcPct val="0"/>
              </a:spcBef>
              <a:spcAft>
                <a:spcPts val="600"/>
              </a:spcAft>
              <a:buClr>
                <a:srgbClr val="000000"/>
              </a:buClr>
            </a:pPr>
            <a:r>
              <a:rPr lang="en-US" sz="4400" b="1" i="1"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Figtree"/>
                <a:sym typeface="Figtree"/>
              </a:rPr>
              <a:t>• </a:t>
            </a:r>
            <a:r>
              <a:rPr lang="en-US" sz="4400" b="1" i="1" dirty="0" err="1" smtClean="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Figtree"/>
                <a:sym typeface="Figtree"/>
              </a:rPr>
              <a:t>heerfordt’s</a:t>
            </a:r>
            <a:r>
              <a:rPr lang="en-US" sz="4400" b="1" i="1" dirty="0" smtClean="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Figtree"/>
                <a:sym typeface="Figtree"/>
              </a:rPr>
              <a:t> </a:t>
            </a:r>
            <a:r>
              <a:rPr lang="en-US" sz="4400" b="1" i="1"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Figtree"/>
                <a:sym typeface="Figtree"/>
              </a:rPr>
              <a:t>syndrome</a:t>
            </a:r>
          </a:p>
        </p:txBody>
      </p:sp>
      <p:pic>
        <p:nvPicPr>
          <p:cNvPr id="1515" name="Picture 1514">
            <a:extLst>
              <a:ext uri="{FF2B5EF4-FFF2-40B4-BE49-F238E27FC236}">
                <a16:creationId xmlns="" xmlns:a16="http://schemas.microsoft.com/office/drawing/2014/main" id="{76AAFF90-89E1-46D5-B8B5-3BFDBB92D867}"/>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964" r="2807" b="1446"/>
          <a:stretch/>
        </p:blipFill>
        <p:spPr>
          <a:xfrm>
            <a:off x="-10649" y="1"/>
            <a:ext cx="4690532" cy="6858000"/>
          </a:xfrm>
          <a:prstGeom prst="rect">
            <a:avLst/>
          </a:prstGeom>
        </p:spPr>
      </p:pic>
      <p:pic>
        <p:nvPicPr>
          <p:cNvPr id="1512" name="Graphic 1511" descr="Finger Print">
            <a:extLst>
              <a:ext uri="{FF2B5EF4-FFF2-40B4-BE49-F238E27FC236}">
                <a16:creationId xmlns="" xmlns:a16="http://schemas.microsoft.com/office/drawing/2014/main" id="{04DADD1C-24D8-180E-00D5-F928398A4EA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643339" y="1427660"/>
            <a:ext cx="3551912" cy="3551912"/>
          </a:xfrm>
          <a:prstGeom prst="rect">
            <a:avLst/>
          </a:prstGeom>
        </p:spPr>
      </p:pic>
    </p:spTree>
    <p:extLst>
      <p:ext uri="{BB962C8B-B14F-4D97-AF65-F5344CB8AC3E}">
        <p14:creationId xmlns:p14="http://schemas.microsoft.com/office/powerpoint/2010/main" val="353349871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iterate>
                                    <p:tmPct val="10000"/>
                                  </p:iterate>
                                  <p:childTnLst>
                                    <p:set>
                                      <p:cBhvr>
                                        <p:cTn id="6" dur="1" fill="hold">
                                          <p:stCondLst>
                                            <p:cond delay="0"/>
                                          </p:stCondLst>
                                        </p:cTn>
                                        <p:tgtEl>
                                          <p:spTgt spid="1512"/>
                                        </p:tgtEl>
                                        <p:attrNameLst>
                                          <p:attrName>style.visibility</p:attrName>
                                        </p:attrNameLst>
                                      </p:cBhvr>
                                      <p:to>
                                        <p:strVal val="visible"/>
                                      </p:to>
                                    </p:set>
                                    <p:animEffect transition="in" filter="fade">
                                      <p:cBhvr>
                                        <p:cTn id="7" dur="700"/>
                                        <p:tgtEl>
                                          <p:spTgt spid="15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12"/>
        <p:cNvGrpSpPr/>
        <p:nvPr/>
      </p:nvGrpSpPr>
      <p:grpSpPr>
        <a:xfrm>
          <a:off x="0" y="0"/>
          <a:ext cx="0" cy="0"/>
          <a:chOff x="0" y="0"/>
          <a:chExt cx="0" cy="0"/>
        </a:xfrm>
      </p:grpSpPr>
      <p:sp>
        <p:nvSpPr>
          <p:cNvPr id="1513" name="Google Shape;1513;p26"/>
          <p:cNvSpPr txBox="1"/>
          <p:nvPr/>
        </p:nvSpPr>
        <p:spPr>
          <a:xfrm>
            <a:off x="156493" y="1717699"/>
            <a:ext cx="8134068" cy="4739719"/>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US" sz="2800" b="1" i="1" kern="0" dirty="0">
                <a:solidFill>
                  <a:srgbClr val="000000"/>
                </a:solidFill>
                <a:latin typeface="Figtree"/>
                <a:ea typeface="Figtree"/>
                <a:cs typeface="Figtree"/>
                <a:sym typeface="Figtree"/>
              </a:rPr>
              <a:t>• </a:t>
            </a:r>
            <a:r>
              <a:rPr lang="en-US" sz="2800" b="1" i="1" kern="0" dirty="0">
                <a:latin typeface="Figtree"/>
                <a:ea typeface="Figtree"/>
                <a:cs typeface="Figtree"/>
                <a:sym typeface="Figtree"/>
              </a:rPr>
              <a:t>A classic form of sarcoidosis</a:t>
            </a:r>
          </a:p>
          <a:p>
            <a:pPr defTabSz="1219170">
              <a:buClr>
                <a:srgbClr val="000000"/>
              </a:buClr>
            </a:pPr>
            <a:r>
              <a:rPr lang="en-US" sz="2400" b="1" i="1" kern="0" dirty="0">
                <a:latin typeface="Figtree"/>
                <a:ea typeface="Figtree"/>
                <a:cs typeface="Figtree"/>
                <a:sym typeface="Figtree"/>
              </a:rPr>
              <a:t>• Acute presentation with </a:t>
            </a:r>
            <a:r>
              <a:rPr lang="en-US" sz="2400" b="1" i="1" kern="0" dirty="0">
                <a:solidFill>
                  <a:srgbClr val="FFC000"/>
                </a:solidFill>
                <a:latin typeface="Figtree"/>
                <a:ea typeface="Figtree"/>
                <a:cs typeface="Figtree"/>
                <a:sym typeface="Figtree"/>
              </a:rPr>
              <a:t>fever</a:t>
            </a:r>
            <a:r>
              <a:rPr lang="en-US" sz="2400" b="1" i="1" kern="0" dirty="0">
                <a:latin typeface="Figtree"/>
                <a:ea typeface="Figtree"/>
                <a:cs typeface="Figtree"/>
                <a:sym typeface="Figtree"/>
              </a:rPr>
              <a:t> and the following</a:t>
            </a:r>
          </a:p>
          <a:p>
            <a:pPr defTabSz="1219170">
              <a:buClr>
                <a:srgbClr val="000000"/>
              </a:buClr>
            </a:pPr>
            <a:r>
              <a:rPr lang="en-US" sz="2400" b="1" i="1" kern="0" dirty="0">
                <a:latin typeface="Figtree"/>
                <a:ea typeface="Figtree"/>
                <a:cs typeface="Figtree"/>
                <a:sym typeface="Figtree"/>
              </a:rPr>
              <a:t>triad of symptoms:</a:t>
            </a:r>
          </a:p>
          <a:p>
            <a:pPr marL="342900" indent="-342900" algn="ctr" defTabSz="1219170">
              <a:buClr>
                <a:schemeClr val="accent1">
                  <a:lumMod val="60000"/>
                  <a:lumOff val="40000"/>
                </a:schemeClr>
              </a:buClr>
              <a:buFont typeface="Wingdings" panose="05000000000000000000" pitchFamily="2" charset="2"/>
              <a:buChar char="v"/>
            </a:pPr>
            <a:r>
              <a:rPr lang="en-US" sz="2400" b="1" i="1" kern="0" dirty="0">
                <a:latin typeface="Figtree"/>
                <a:ea typeface="Figtree"/>
                <a:cs typeface="Figtree"/>
                <a:sym typeface="Figtree"/>
              </a:rPr>
              <a:t>Erythema Nodosum</a:t>
            </a:r>
          </a:p>
          <a:p>
            <a:pPr marL="342900" indent="-342900" algn="ctr" defTabSz="1219170">
              <a:buClr>
                <a:schemeClr val="accent1">
                  <a:lumMod val="60000"/>
                  <a:lumOff val="40000"/>
                </a:schemeClr>
              </a:buClr>
              <a:buFont typeface="Wingdings" panose="05000000000000000000" pitchFamily="2" charset="2"/>
              <a:buChar char="v"/>
            </a:pPr>
            <a:r>
              <a:rPr lang="en-US" sz="2400" b="1" i="1" kern="0" dirty="0">
                <a:latin typeface="Figtree"/>
                <a:ea typeface="Figtree"/>
                <a:cs typeface="Figtree"/>
                <a:sym typeface="Figtree"/>
              </a:rPr>
              <a:t> Arthralgia (migratory polyarthritis)</a:t>
            </a:r>
          </a:p>
          <a:p>
            <a:pPr marL="342900" indent="-342900" algn="ctr" defTabSz="1219170">
              <a:buClr>
                <a:schemeClr val="accent1">
                  <a:lumMod val="60000"/>
                  <a:lumOff val="40000"/>
                </a:schemeClr>
              </a:buClr>
              <a:buFont typeface="Wingdings" panose="05000000000000000000" pitchFamily="2" charset="2"/>
              <a:buChar char="v"/>
            </a:pPr>
            <a:r>
              <a:rPr lang="en-US" sz="2400" b="1" i="1" kern="0" dirty="0">
                <a:latin typeface="Figtree"/>
                <a:ea typeface="Figtree"/>
                <a:cs typeface="Figtree"/>
                <a:sym typeface="Figtree"/>
              </a:rPr>
              <a:t>bilateral hilar lymphadenopathy</a:t>
            </a:r>
          </a:p>
          <a:p>
            <a:pPr marL="342900" indent="-342900" algn="ctr" defTabSz="1219170">
              <a:buClr>
                <a:schemeClr val="accent1">
                  <a:lumMod val="60000"/>
                  <a:lumOff val="40000"/>
                </a:schemeClr>
              </a:buClr>
              <a:buFont typeface="Wingdings" panose="05000000000000000000" pitchFamily="2" charset="2"/>
              <a:buChar char="v"/>
            </a:pPr>
            <a:r>
              <a:rPr lang="en-US" sz="2400" b="1" i="1" kern="0" dirty="0">
                <a:latin typeface="Figtree"/>
                <a:ea typeface="Figtree"/>
                <a:cs typeface="Figtree"/>
                <a:sym typeface="Figtree"/>
              </a:rPr>
              <a:t>denotes </a:t>
            </a:r>
            <a:r>
              <a:rPr lang="en-US" sz="2400" b="1" i="1" kern="0" dirty="0">
                <a:solidFill>
                  <a:srgbClr val="C00000"/>
                </a:solidFill>
                <a:latin typeface="Figtree"/>
                <a:ea typeface="Figtree"/>
                <a:cs typeface="Figtree"/>
                <a:sym typeface="Figtree"/>
              </a:rPr>
              <a:t>good </a:t>
            </a:r>
            <a:r>
              <a:rPr lang="en-US" sz="2400" b="1" i="1" kern="0" dirty="0" smtClean="0">
                <a:solidFill>
                  <a:srgbClr val="C00000"/>
                </a:solidFill>
                <a:latin typeface="Figtree"/>
                <a:ea typeface="Figtree"/>
                <a:cs typeface="Figtree"/>
                <a:sym typeface="Figtree"/>
              </a:rPr>
              <a:t>prognosis.</a:t>
            </a:r>
          </a:p>
          <a:p>
            <a:pPr algn="ctr" defTabSz="1219170">
              <a:buClr>
                <a:schemeClr val="accent1">
                  <a:lumMod val="60000"/>
                  <a:lumOff val="40000"/>
                </a:schemeClr>
              </a:buClr>
            </a:pPr>
            <a:endParaRPr lang="en-US" sz="2400" b="1" i="1" kern="0" dirty="0">
              <a:solidFill>
                <a:srgbClr val="C00000"/>
              </a:solidFill>
              <a:latin typeface="Figtree"/>
              <a:ea typeface="Figtree"/>
              <a:cs typeface="Figtree"/>
              <a:sym typeface="Figtree"/>
            </a:endParaRPr>
          </a:p>
          <a:p>
            <a:pPr marL="342900" indent="-342900" algn="ctr" defTabSz="1219170">
              <a:buClr>
                <a:schemeClr val="accent1">
                  <a:lumMod val="60000"/>
                  <a:lumOff val="40000"/>
                </a:schemeClr>
              </a:buClr>
              <a:buFont typeface="Wingdings" panose="05000000000000000000" pitchFamily="2" charset="2"/>
              <a:buChar char="v"/>
            </a:pPr>
            <a:r>
              <a:rPr lang="en-US" sz="2400" b="1" i="1" kern="0" dirty="0" smtClean="0">
                <a:solidFill>
                  <a:srgbClr val="FF0000"/>
                </a:solidFill>
                <a:latin typeface="Figtree"/>
                <a:ea typeface="Figtree"/>
                <a:cs typeface="Figtree"/>
                <a:sym typeface="Figtree"/>
              </a:rPr>
              <a:t>It is more common in women than man</a:t>
            </a:r>
          </a:p>
          <a:p>
            <a:pPr marL="342900" indent="-342900" algn="ctr" defTabSz="1219170">
              <a:buClr>
                <a:schemeClr val="accent1">
                  <a:lumMod val="60000"/>
                  <a:lumOff val="40000"/>
                </a:schemeClr>
              </a:buClr>
              <a:buFont typeface="Wingdings" panose="05000000000000000000" pitchFamily="2" charset="2"/>
              <a:buChar char="v"/>
            </a:pPr>
            <a:r>
              <a:rPr lang="en-US" sz="2400" b="1" i="1" kern="0" dirty="0" smtClean="0">
                <a:solidFill>
                  <a:srgbClr val="FFC000"/>
                </a:solidFill>
                <a:latin typeface="Figtree"/>
                <a:ea typeface="Figtree"/>
                <a:cs typeface="Figtree"/>
                <a:sym typeface="Figtree"/>
              </a:rPr>
              <a:t>Recent studies have demonstrated that </a:t>
            </a:r>
          </a:p>
          <a:p>
            <a:pPr algn="ctr" defTabSz="1219170">
              <a:buClr>
                <a:schemeClr val="accent1">
                  <a:lumMod val="60000"/>
                  <a:lumOff val="40000"/>
                </a:schemeClr>
              </a:buClr>
            </a:pPr>
            <a:r>
              <a:rPr lang="en-US" sz="2400" b="1" i="1" kern="0" dirty="0" smtClean="0">
                <a:solidFill>
                  <a:srgbClr val="FFC000"/>
                </a:solidFill>
                <a:latin typeface="Figtree"/>
                <a:ea typeface="Figtree"/>
                <a:cs typeface="Figtree"/>
                <a:sym typeface="Figtree"/>
              </a:rPr>
              <a:t>the HLA-DRB1 is strongly associated with </a:t>
            </a:r>
          </a:p>
          <a:p>
            <a:pPr algn="ctr" defTabSz="1219170">
              <a:buClr>
                <a:schemeClr val="accent1">
                  <a:lumMod val="60000"/>
                  <a:lumOff val="40000"/>
                </a:schemeClr>
              </a:buClr>
            </a:pPr>
            <a:r>
              <a:rPr lang="en-US" sz="2400" b="1" i="1" kern="0" dirty="0" smtClean="0">
                <a:solidFill>
                  <a:srgbClr val="FFC000"/>
                </a:solidFill>
                <a:latin typeface="Figtree"/>
                <a:ea typeface="Figtree"/>
                <a:cs typeface="Figtree"/>
                <a:sym typeface="Figtree"/>
              </a:rPr>
              <a:t>Lofgren syndrome.</a:t>
            </a:r>
            <a:endParaRPr lang="en-US" sz="2400" b="1" i="1" kern="0" dirty="0">
              <a:solidFill>
                <a:srgbClr val="FFC000"/>
              </a:solidFill>
              <a:latin typeface="Figtree"/>
              <a:ea typeface="Figtree"/>
              <a:cs typeface="Figtree"/>
              <a:sym typeface="Figtree"/>
            </a:endParaRPr>
          </a:p>
        </p:txBody>
      </p:sp>
      <p:sp>
        <p:nvSpPr>
          <p:cNvPr id="1514" name="Google Shape;1514;p26"/>
          <p:cNvSpPr txBox="1"/>
          <p:nvPr/>
        </p:nvSpPr>
        <p:spPr>
          <a:xfrm>
            <a:off x="156492" y="590366"/>
            <a:ext cx="10044147" cy="923289"/>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US" sz="4400" b="1" i="1" kern="0" dirty="0" err="1">
                <a:solidFill>
                  <a:srgbClr val="C00000"/>
                </a:solidFill>
                <a:latin typeface="Figtree"/>
                <a:ea typeface="Figtree"/>
                <a:cs typeface="Figtree"/>
                <a:sym typeface="Figtree"/>
              </a:rPr>
              <a:t>Löfgren</a:t>
            </a:r>
            <a:r>
              <a:rPr lang="en-US" sz="4400" b="1" i="1" kern="0" dirty="0">
                <a:solidFill>
                  <a:srgbClr val="C00000"/>
                </a:solidFill>
                <a:latin typeface="Figtree"/>
                <a:ea typeface="Figtree"/>
                <a:cs typeface="Figtree"/>
                <a:sym typeface="Figtree"/>
              </a:rPr>
              <a:t> syndrome</a:t>
            </a:r>
          </a:p>
        </p:txBody>
      </p:sp>
      <p:pic>
        <p:nvPicPr>
          <p:cNvPr id="1515" name="Google Shape;1515;p26"/>
          <p:cNvPicPr preferRelativeResize="0"/>
          <p:nvPr/>
        </p:nvPicPr>
        <p:blipFill>
          <a:blip r:embed="rId3">
            <a:alphaModFix/>
          </a:blip>
          <a:stretch>
            <a:fillRect/>
          </a:stretch>
        </p:blipFill>
        <p:spPr>
          <a:xfrm>
            <a:off x="7426960" y="1371600"/>
            <a:ext cx="4765039" cy="5486400"/>
          </a:xfrm>
          <a:prstGeom prst="rect">
            <a:avLst/>
          </a:prstGeom>
          <a:noFill/>
          <a:ln>
            <a:noFill/>
          </a:ln>
        </p:spPr>
      </p:pic>
    </p:spTree>
    <p:extLst>
      <p:ext uri="{BB962C8B-B14F-4D97-AF65-F5344CB8AC3E}">
        <p14:creationId xmlns:p14="http://schemas.microsoft.com/office/powerpoint/2010/main" val="309601934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19"/>
        <p:cNvGrpSpPr/>
        <p:nvPr/>
      </p:nvGrpSpPr>
      <p:grpSpPr>
        <a:xfrm>
          <a:off x="0" y="0"/>
          <a:ext cx="0" cy="0"/>
          <a:chOff x="0" y="0"/>
          <a:chExt cx="0" cy="0"/>
        </a:xfrm>
      </p:grpSpPr>
      <p:sp>
        <p:nvSpPr>
          <p:cNvPr id="1520" name="Google Shape;1520;p27"/>
          <p:cNvSpPr txBox="1"/>
          <p:nvPr/>
        </p:nvSpPr>
        <p:spPr>
          <a:xfrm>
            <a:off x="1" y="471972"/>
            <a:ext cx="9827172" cy="923289"/>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US" sz="4400" b="1" kern="0" dirty="0" err="1">
                <a:solidFill>
                  <a:srgbClr val="C00000"/>
                </a:solidFill>
                <a:latin typeface="Figtree"/>
                <a:ea typeface="Figtree"/>
                <a:cs typeface="Figtree"/>
                <a:sym typeface="Figtree"/>
              </a:rPr>
              <a:t>H</a:t>
            </a:r>
            <a:r>
              <a:rPr lang="en-US" sz="4400" b="1" kern="0" dirty="0" err="1" smtClean="0">
                <a:solidFill>
                  <a:srgbClr val="C00000"/>
                </a:solidFill>
                <a:latin typeface="Figtree"/>
                <a:ea typeface="Figtree"/>
                <a:cs typeface="Figtree"/>
                <a:sym typeface="Figtree"/>
              </a:rPr>
              <a:t>eerfordt’s</a:t>
            </a:r>
            <a:r>
              <a:rPr lang="en-US" sz="4400" b="1" kern="0" dirty="0" smtClean="0">
                <a:solidFill>
                  <a:srgbClr val="C00000"/>
                </a:solidFill>
                <a:latin typeface="Figtree"/>
                <a:ea typeface="Figtree"/>
                <a:cs typeface="Figtree"/>
                <a:sym typeface="Figtree"/>
              </a:rPr>
              <a:t> </a:t>
            </a:r>
            <a:r>
              <a:rPr lang="en-US" sz="4400" b="1" kern="0" dirty="0">
                <a:solidFill>
                  <a:srgbClr val="C00000"/>
                </a:solidFill>
                <a:latin typeface="Figtree"/>
                <a:ea typeface="Figtree"/>
                <a:cs typeface="Figtree"/>
                <a:sym typeface="Figtree"/>
              </a:rPr>
              <a:t>syndrome </a:t>
            </a:r>
            <a:endParaRPr lang="en-US" sz="4400" kern="0" dirty="0">
              <a:solidFill>
                <a:srgbClr val="C00000"/>
              </a:solidFill>
              <a:latin typeface="Figtree"/>
              <a:ea typeface="Figtree"/>
              <a:cs typeface="Figtree"/>
              <a:sym typeface="Figtree"/>
            </a:endParaRPr>
          </a:p>
        </p:txBody>
      </p:sp>
      <p:sp>
        <p:nvSpPr>
          <p:cNvPr id="1521" name="Google Shape;1521;p27"/>
          <p:cNvSpPr txBox="1"/>
          <p:nvPr/>
        </p:nvSpPr>
        <p:spPr>
          <a:xfrm>
            <a:off x="175624" y="1474535"/>
            <a:ext cx="8503920" cy="5170606"/>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US" sz="2800" b="1" i="1" kern="0" dirty="0" smtClean="0">
                <a:latin typeface="Figtree"/>
                <a:ea typeface="Figtree"/>
                <a:cs typeface="Figtree"/>
                <a:sym typeface="Figtree"/>
              </a:rPr>
              <a:t>A rare </a:t>
            </a:r>
            <a:r>
              <a:rPr lang="en-US" sz="2800" b="1" i="1" kern="0" dirty="0" smtClean="0">
                <a:solidFill>
                  <a:srgbClr val="FFFF00"/>
                </a:solidFill>
                <a:latin typeface="Figtree"/>
                <a:ea typeface="Figtree"/>
                <a:cs typeface="Figtree"/>
                <a:sym typeface="Figtree"/>
              </a:rPr>
              <a:t>subacute</a:t>
            </a:r>
            <a:r>
              <a:rPr lang="en-US" sz="2800" b="1" i="1" kern="0" dirty="0" smtClean="0">
                <a:latin typeface="Figtree"/>
                <a:ea typeface="Figtree"/>
                <a:cs typeface="Figtree"/>
                <a:sym typeface="Figtree"/>
              </a:rPr>
              <a:t> form</a:t>
            </a:r>
            <a:r>
              <a:rPr lang="en-US" sz="2400" b="1" i="1" kern="0" dirty="0" smtClean="0">
                <a:latin typeface="Figtree"/>
                <a:ea typeface="Figtree"/>
                <a:cs typeface="Figtree"/>
                <a:sym typeface="Figtree"/>
              </a:rPr>
              <a:t> of sarcoidosis.</a:t>
            </a:r>
          </a:p>
          <a:p>
            <a:pPr defTabSz="1219170">
              <a:buClr>
                <a:srgbClr val="000000"/>
              </a:buClr>
            </a:pPr>
            <a:r>
              <a:rPr lang="en-US" sz="2400" b="1" i="1" kern="0" dirty="0" smtClean="0">
                <a:latin typeface="Figtree"/>
                <a:ea typeface="Figtree"/>
                <a:cs typeface="Figtree"/>
                <a:sym typeface="Figtree"/>
              </a:rPr>
              <a:t>clinical Presentation with </a:t>
            </a:r>
            <a:r>
              <a:rPr lang="en-US" sz="2800" b="1" i="1" kern="0" dirty="0">
                <a:solidFill>
                  <a:schemeClr val="accent1">
                    <a:lumMod val="60000"/>
                    <a:lumOff val="40000"/>
                  </a:schemeClr>
                </a:solidFill>
                <a:latin typeface="Figtree"/>
                <a:ea typeface="Figtree"/>
                <a:cs typeface="Figtree"/>
                <a:sym typeface="Figtree"/>
              </a:rPr>
              <a:t>fever</a:t>
            </a:r>
            <a:r>
              <a:rPr lang="en-US" sz="2400" b="1" i="1" kern="0" dirty="0">
                <a:latin typeface="Figtree"/>
                <a:ea typeface="Figtree"/>
                <a:cs typeface="Figtree"/>
                <a:sym typeface="Figtree"/>
              </a:rPr>
              <a:t> and the following triad of symptoms:</a:t>
            </a:r>
          </a:p>
          <a:p>
            <a:pPr marL="342900" indent="-342900" defTabSz="1219170">
              <a:buClr>
                <a:schemeClr val="accent1">
                  <a:lumMod val="60000"/>
                  <a:lumOff val="40000"/>
                </a:schemeClr>
              </a:buClr>
              <a:buFont typeface="Wingdings" panose="05000000000000000000" pitchFamily="2" charset="2"/>
              <a:buChar char="v"/>
            </a:pPr>
            <a:r>
              <a:rPr lang="en-US" sz="2400" b="1" i="1" kern="0" dirty="0">
                <a:latin typeface="Figtree"/>
                <a:ea typeface="Figtree"/>
                <a:cs typeface="Figtree"/>
                <a:sym typeface="Figtree"/>
              </a:rPr>
              <a:t>parotid enlargement (</a:t>
            </a:r>
            <a:r>
              <a:rPr lang="en-US" sz="2400" b="1" i="1" kern="0" dirty="0" err="1">
                <a:latin typeface="Figtree"/>
                <a:ea typeface="Figtree"/>
                <a:cs typeface="Figtree"/>
                <a:sym typeface="Figtree"/>
              </a:rPr>
              <a:t>parotitis</a:t>
            </a:r>
            <a:r>
              <a:rPr lang="en-US" sz="2400" b="1" i="1" kern="0" dirty="0">
                <a:latin typeface="Figtree"/>
                <a:ea typeface="Figtree"/>
                <a:cs typeface="Figtree"/>
                <a:sym typeface="Figtree"/>
              </a:rPr>
              <a:t>)</a:t>
            </a:r>
          </a:p>
          <a:p>
            <a:pPr marL="342900" indent="-342900" defTabSz="1219170">
              <a:buClr>
                <a:schemeClr val="accent1">
                  <a:lumMod val="60000"/>
                  <a:lumOff val="40000"/>
                </a:schemeClr>
              </a:buClr>
              <a:buFont typeface="Wingdings" panose="05000000000000000000" pitchFamily="2" charset="2"/>
              <a:buChar char="v"/>
            </a:pPr>
            <a:r>
              <a:rPr lang="en-US" sz="2400" b="1" i="1" kern="0" dirty="0">
                <a:latin typeface="Figtree"/>
                <a:ea typeface="Figtree"/>
                <a:cs typeface="Figtree"/>
                <a:sym typeface="Figtree"/>
              </a:rPr>
              <a:t>Facial palsy</a:t>
            </a:r>
          </a:p>
          <a:p>
            <a:pPr marL="342900" indent="-342900" defTabSz="1219170">
              <a:buClr>
                <a:schemeClr val="accent1">
                  <a:lumMod val="60000"/>
                  <a:lumOff val="40000"/>
                </a:schemeClr>
              </a:buClr>
              <a:buFont typeface="Wingdings" panose="05000000000000000000" pitchFamily="2" charset="2"/>
              <a:buChar char="v"/>
            </a:pPr>
            <a:r>
              <a:rPr lang="en-US" sz="2400" b="1" i="1" kern="0" dirty="0">
                <a:latin typeface="Figtree"/>
                <a:ea typeface="Figtree"/>
                <a:cs typeface="Figtree"/>
                <a:sym typeface="Figtree"/>
              </a:rPr>
              <a:t>Anterior uveitis (</a:t>
            </a:r>
            <a:r>
              <a:rPr lang="en-US" sz="2400" b="1" i="1" kern="0" dirty="0" err="1">
                <a:latin typeface="Figtree"/>
                <a:ea typeface="Figtree"/>
                <a:cs typeface="Figtree"/>
                <a:sym typeface="Figtree"/>
              </a:rPr>
              <a:t>iridocyclitis</a:t>
            </a:r>
            <a:r>
              <a:rPr lang="en-US" sz="2400" b="1" i="1" kern="0" dirty="0">
                <a:latin typeface="Figtree"/>
                <a:ea typeface="Figtree"/>
                <a:cs typeface="Figtree"/>
                <a:sym typeface="Figtree"/>
              </a:rPr>
              <a:t>) : A form of anterior uveitis characterized by inflammation of the iris with involvement of the adjacent ciliary </a:t>
            </a:r>
            <a:r>
              <a:rPr lang="en-US" sz="2400" b="1" i="1" kern="0" dirty="0" smtClean="0">
                <a:latin typeface="Figtree"/>
                <a:ea typeface="Figtree"/>
                <a:cs typeface="Figtree"/>
                <a:sym typeface="Figtree"/>
              </a:rPr>
              <a:t>body.</a:t>
            </a:r>
          </a:p>
          <a:p>
            <a:pPr defTabSz="1219170">
              <a:buClr>
                <a:schemeClr val="accent1">
                  <a:lumMod val="60000"/>
                  <a:lumOff val="40000"/>
                </a:schemeClr>
              </a:buClr>
            </a:pPr>
            <a:endParaRPr lang="en-US" sz="2400" b="1" i="1" kern="0" dirty="0" smtClean="0">
              <a:latin typeface="Figtree"/>
              <a:ea typeface="Figtree"/>
              <a:cs typeface="Figtree"/>
              <a:sym typeface="Figtree"/>
            </a:endParaRPr>
          </a:p>
          <a:p>
            <a:pPr marL="342900" indent="-342900" defTabSz="1219170">
              <a:buClr>
                <a:schemeClr val="accent1">
                  <a:lumMod val="60000"/>
                  <a:lumOff val="40000"/>
                </a:schemeClr>
              </a:buClr>
              <a:buFont typeface="Wingdings" panose="05000000000000000000" pitchFamily="2" charset="2"/>
              <a:buChar char="v"/>
            </a:pPr>
            <a:r>
              <a:rPr lang="en-US" sz="2400" b="1" i="1" kern="0" dirty="0" smtClean="0">
                <a:latin typeface="Figtree"/>
                <a:ea typeface="Figtree"/>
                <a:cs typeface="Figtree"/>
                <a:sym typeface="Figtree"/>
              </a:rPr>
              <a:t> </a:t>
            </a:r>
            <a:r>
              <a:rPr lang="en-US" sz="2400" b="1" i="1" kern="0" dirty="0">
                <a:latin typeface="Figtree"/>
                <a:ea typeface="Figtree"/>
                <a:cs typeface="Figtree"/>
                <a:sym typeface="Figtree"/>
              </a:rPr>
              <a:t>Presents with eye pain, </a:t>
            </a:r>
            <a:r>
              <a:rPr lang="en-US" sz="2400" b="1" i="1" kern="0" dirty="0" smtClean="0">
                <a:latin typeface="Figtree"/>
                <a:ea typeface="Figtree"/>
                <a:cs typeface="Figtree"/>
                <a:sym typeface="Figtree"/>
              </a:rPr>
              <a:t>redness, and photophobia.</a:t>
            </a:r>
          </a:p>
          <a:p>
            <a:pPr defTabSz="1219170">
              <a:buClr>
                <a:schemeClr val="accent1">
                  <a:lumMod val="60000"/>
                  <a:lumOff val="40000"/>
                </a:schemeClr>
              </a:buClr>
            </a:pPr>
            <a:endParaRPr lang="en-US" sz="2400" b="1" i="1" kern="0" dirty="0" smtClean="0">
              <a:latin typeface="Figtree"/>
              <a:ea typeface="Figtree"/>
              <a:cs typeface="Figtree"/>
              <a:sym typeface="Figtree"/>
            </a:endParaRPr>
          </a:p>
          <a:p>
            <a:pPr marL="342900" indent="-342900" defTabSz="1219170">
              <a:buClr>
                <a:schemeClr val="accent1">
                  <a:lumMod val="60000"/>
                  <a:lumOff val="40000"/>
                </a:schemeClr>
              </a:buClr>
              <a:buFont typeface="Wingdings" panose="05000000000000000000" pitchFamily="2" charset="2"/>
              <a:buChar char="v"/>
            </a:pPr>
            <a:r>
              <a:rPr lang="en-US" sz="2400" b="1" i="1" kern="0" dirty="0">
                <a:latin typeface="Figtree"/>
                <a:ea typeface="Figtree"/>
                <a:cs typeface="Figtree"/>
                <a:sym typeface="Figtree"/>
              </a:rPr>
              <a:t>The prevalence rate of this syndrome in people suffering from sarcoidosis is around </a:t>
            </a:r>
            <a:r>
              <a:rPr lang="en-US" sz="2400" b="1" i="1" kern="0" dirty="0">
                <a:solidFill>
                  <a:srgbClr val="FFFF00"/>
                </a:solidFill>
                <a:latin typeface="Figtree"/>
                <a:ea typeface="Figtree"/>
                <a:cs typeface="Figtree"/>
                <a:sym typeface="Figtree"/>
              </a:rPr>
              <a:t>4 to 5 %</a:t>
            </a:r>
          </a:p>
        </p:txBody>
      </p:sp>
      <p:pic>
        <p:nvPicPr>
          <p:cNvPr id="1522" name="Google Shape;1522;p27"/>
          <p:cNvPicPr preferRelativeResize="0"/>
          <p:nvPr/>
        </p:nvPicPr>
        <p:blipFill>
          <a:blip r:embed="rId3">
            <a:alphaModFix/>
          </a:blip>
          <a:stretch>
            <a:fillRect/>
          </a:stretch>
        </p:blipFill>
        <p:spPr>
          <a:xfrm>
            <a:off x="8334702" y="788276"/>
            <a:ext cx="3857297" cy="5804460"/>
          </a:xfrm>
          <a:prstGeom prst="rect">
            <a:avLst/>
          </a:prstGeom>
          <a:noFill/>
          <a:ln>
            <a:noFill/>
          </a:ln>
        </p:spPr>
      </p:pic>
    </p:spTree>
    <p:extLst>
      <p:ext uri="{BB962C8B-B14F-4D97-AF65-F5344CB8AC3E}">
        <p14:creationId xmlns:p14="http://schemas.microsoft.com/office/powerpoint/2010/main" val="33024798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26"/>
        <p:cNvGrpSpPr/>
        <p:nvPr/>
      </p:nvGrpSpPr>
      <p:grpSpPr>
        <a:xfrm>
          <a:off x="0" y="0"/>
          <a:ext cx="0" cy="0"/>
          <a:chOff x="0" y="0"/>
          <a:chExt cx="0" cy="0"/>
        </a:xfrm>
      </p:grpSpPr>
      <p:sp>
        <p:nvSpPr>
          <p:cNvPr id="1527" name="Google Shape;1527;p28"/>
          <p:cNvSpPr txBox="1"/>
          <p:nvPr/>
        </p:nvSpPr>
        <p:spPr>
          <a:xfrm>
            <a:off x="-317352" y="0"/>
            <a:ext cx="12326471" cy="923289"/>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 sz="4400" b="1" i="1" kern="0" dirty="0">
                <a:solidFill>
                  <a:srgbClr val="C00000"/>
                </a:solidFill>
                <a:latin typeface="Figtree"/>
                <a:ea typeface="Figtree"/>
                <a:cs typeface="Figtree"/>
                <a:sym typeface="Figtree"/>
              </a:rPr>
              <a:t>Diagnosis</a:t>
            </a:r>
            <a:endParaRPr sz="4400" b="1" i="1" kern="0" dirty="0">
              <a:solidFill>
                <a:srgbClr val="C00000"/>
              </a:solidFill>
              <a:latin typeface="Figtree"/>
              <a:ea typeface="Figtree"/>
              <a:cs typeface="Figtree"/>
              <a:sym typeface="Figtree"/>
            </a:endParaRPr>
          </a:p>
        </p:txBody>
      </p:sp>
      <p:sp>
        <p:nvSpPr>
          <p:cNvPr id="1528" name="Google Shape;1528;p28"/>
          <p:cNvSpPr txBox="1"/>
          <p:nvPr/>
        </p:nvSpPr>
        <p:spPr>
          <a:xfrm>
            <a:off x="0" y="923289"/>
            <a:ext cx="10840720" cy="6094320"/>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1867" b="1" kern="0" dirty="0">
                <a:latin typeface="Figtree"/>
                <a:ea typeface="Figtree"/>
                <a:cs typeface="Figtree"/>
                <a:sym typeface="Figtree"/>
              </a:rPr>
              <a:t>Sarcoidosis is partly a diagnosis of exclusion. It is imperative to exclude the other </a:t>
            </a:r>
            <a:r>
              <a:rPr lang="en" sz="1867" b="1" kern="0" dirty="0" smtClean="0">
                <a:latin typeface="Figtree"/>
                <a:ea typeface="Figtree"/>
                <a:cs typeface="Figtree"/>
                <a:sym typeface="Figtree"/>
              </a:rPr>
              <a:t>granulomatous</a:t>
            </a:r>
            <a:r>
              <a:rPr lang="en" sz="1867" b="1" kern="0" dirty="0">
                <a:latin typeface="Figtree"/>
                <a:ea typeface="Figtree"/>
                <a:cs typeface="Figtree"/>
                <a:sym typeface="Figtree"/>
              </a:rPr>
              <a:t> </a:t>
            </a:r>
            <a:r>
              <a:rPr lang="en" sz="1867" b="1" kern="0" dirty="0" smtClean="0">
                <a:latin typeface="Figtree"/>
                <a:ea typeface="Figtree"/>
                <a:cs typeface="Figtree"/>
                <a:sym typeface="Figtree"/>
              </a:rPr>
              <a:t>diseases </a:t>
            </a:r>
            <a:r>
              <a:rPr lang="en" sz="1867" b="1" kern="0" dirty="0">
                <a:latin typeface="Figtree"/>
                <a:ea typeface="Figtree"/>
                <a:cs typeface="Figtree"/>
                <a:sym typeface="Figtree"/>
              </a:rPr>
              <a:t>like </a:t>
            </a:r>
            <a:r>
              <a:rPr lang="en" sz="1867" b="1" kern="0" dirty="0">
                <a:solidFill>
                  <a:schemeClr val="accent1">
                    <a:lumMod val="60000"/>
                    <a:lumOff val="40000"/>
                  </a:schemeClr>
                </a:solidFill>
                <a:latin typeface="Figtree"/>
                <a:ea typeface="Figtree"/>
                <a:cs typeface="Figtree"/>
                <a:sym typeface="Figtree"/>
              </a:rPr>
              <a:t>hypersensitivity pneumonitis</a:t>
            </a:r>
            <a:r>
              <a:rPr lang="en" sz="1867" b="1" kern="0" dirty="0">
                <a:latin typeface="Figtree"/>
                <a:ea typeface="Figtree"/>
                <a:cs typeface="Figtree"/>
                <a:sym typeface="Figtree"/>
              </a:rPr>
              <a:t>.</a:t>
            </a:r>
            <a:endParaRPr sz="1867" b="1" kern="0" dirty="0">
              <a:latin typeface="Figtree"/>
              <a:ea typeface="Figtree"/>
              <a:cs typeface="Figtree"/>
              <a:sym typeface="Figtree"/>
            </a:endParaRPr>
          </a:p>
          <a:p>
            <a:pPr defTabSz="1219170">
              <a:buClr>
                <a:srgbClr val="000000"/>
              </a:buClr>
            </a:pPr>
            <a:endParaRPr sz="1867" b="1" kern="0" dirty="0">
              <a:latin typeface="Figtree"/>
              <a:ea typeface="Figtree"/>
              <a:cs typeface="Figtree"/>
              <a:sym typeface="Figtree"/>
            </a:endParaRPr>
          </a:p>
          <a:p>
            <a:pPr defTabSz="1219170">
              <a:buClr>
                <a:srgbClr val="000000"/>
              </a:buClr>
            </a:pPr>
            <a:r>
              <a:rPr lang="en" sz="1867" b="1" kern="0" dirty="0">
                <a:latin typeface="Figtree"/>
                <a:ea typeface="Figtree"/>
                <a:cs typeface="Figtree"/>
                <a:sym typeface="Figtree"/>
              </a:rPr>
              <a:t> While ensuring the absence </a:t>
            </a:r>
            <a:r>
              <a:rPr lang="en" sz="1867" b="1" kern="0" dirty="0" smtClean="0">
                <a:latin typeface="Figtree"/>
                <a:ea typeface="Figtree"/>
                <a:cs typeface="Figtree"/>
                <a:sym typeface="Figtree"/>
              </a:rPr>
              <a:t>of </a:t>
            </a:r>
            <a:r>
              <a:rPr lang="en" sz="1867" b="1" kern="0" dirty="0">
                <a:latin typeface="Figtree"/>
                <a:ea typeface="Figtree"/>
                <a:cs typeface="Figtree"/>
                <a:sym typeface="Figtree"/>
              </a:rPr>
              <a:t>organisms and negative culture</a:t>
            </a:r>
            <a:endParaRPr lang="en-US" sz="1867" b="1" kern="0" dirty="0">
              <a:latin typeface="Figtree"/>
              <a:ea typeface="Figtree"/>
              <a:cs typeface="Figtree"/>
              <a:sym typeface="Figtree"/>
            </a:endParaRPr>
          </a:p>
          <a:p>
            <a:pPr defTabSz="1219170">
              <a:buClr>
                <a:srgbClr val="000000"/>
              </a:buClr>
            </a:pPr>
            <a:r>
              <a:rPr lang="en" sz="1867" b="1" kern="0" dirty="0">
                <a:latin typeface="Figtree"/>
                <a:ea typeface="Figtree"/>
                <a:cs typeface="Figtree"/>
                <a:sym typeface="Figtree"/>
              </a:rPr>
              <a:t> </a:t>
            </a:r>
            <a:r>
              <a:rPr lang="en-US" sz="1867" b="1" kern="0" dirty="0">
                <a:latin typeface="Figtree"/>
                <a:ea typeface="Figtree"/>
                <a:cs typeface="Figtree"/>
                <a:sym typeface="Figtree"/>
              </a:rPr>
              <a:t>Definitive </a:t>
            </a:r>
            <a:r>
              <a:rPr lang="en-US" sz="1867" b="1" kern="0" dirty="0" smtClean="0">
                <a:latin typeface="Figtree"/>
                <a:ea typeface="Figtree"/>
                <a:cs typeface="Figtree"/>
                <a:sym typeface="Figtree"/>
              </a:rPr>
              <a:t>diagnosis </a:t>
            </a:r>
            <a:r>
              <a:rPr lang="en-US" sz="1867" b="1" kern="0" dirty="0" smtClean="0">
                <a:solidFill>
                  <a:srgbClr val="FFFF00"/>
                </a:solidFill>
                <a:latin typeface="Figtree"/>
                <a:ea typeface="Figtree"/>
                <a:cs typeface="Figtree"/>
                <a:sym typeface="Figtree"/>
              </a:rPr>
              <a:t>requires </a:t>
            </a:r>
            <a:r>
              <a:rPr lang="en-US" sz="1867" b="1" kern="0" dirty="0" err="1" smtClean="0">
                <a:solidFill>
                  <a:srgbClr val="FFFF00"/>
                </a:solidFill>
                <a:latin typeface="Figtree"/>
                <a:ea typeface="Figtree"/>
                <a:cs typeface="Figtree"/>
                <a:sym typeface="Figtree"/>
              </a:rPr>
              <a:t>transbronchial</a:t>
            </a:r>
            <a:r>
              <a:rPr lang="en-US" sz="1867" b="1" kern="0" dirty="0" smtClean="0">
                <a:solidFill>
                  <a:srgbClr val="FFFF00"/>
                </a:solidFill>
                <a:latin typeface="Figtree"/>
                <a:ea typeface="Figtree"/>
                <a:cs typeface="Figtree"/>
                <a:sym typeface="Figtree"/>
              </a:rPr>
              <a:t> biopsy </a:t>
            </a:r>
            <a:r>
              <a:rPr lang="en-US" sz="1867" b="1" kern="0" dirty="0">
                <a:solidFill>
                  <a:srgbClr val="FFFF00"/>
                </a:solidFill>
                <a:latin typeface="Figtree"/>
                <a:ea typeface="Figtree"/>
                <a:cs typeface="Figtree"/>
                <a:sym typeface="Figtree"/>
              </a:rPr>
              <a:t>(gold standard).</a:t>
            </a:r>
          </a:p>
          <a:p>
            <a:pPr defTabSz="1219170">
              <a:buClr>
                <a:srgbClr val="000000"/>
              </a:buClr>
            </a:pPr>
            <a:endParaRPr sz="1867" b="1" kern="0" dirty="0">
              <a:latin typeface="Figtree"/>
              <a:ea typeface="Figtree"/>
              <a:cs typeface="Figtree"/>
              <a:sym typeface="Figtree"/>
            </a:endParaRPr>
          </a:p>
          <a:p>
            <a:pPr marL="342900" indent="-342900" defTabSz="1219170">
              <a:buClr>
                <a:schemeClr val="accent1">
                  <a:lumMod val="60000"/>
                  <a:lumOff val="40000"/>
                </a:schemeClr>
              </a:buClr>
              <a:buFont typeface="Wingdings" panose="05000000000000000000" pitchFamily="2" charset="2"/>
              <a:buChar char="v"/>
            </a:pPr>
            <a:r>
              <a:rPr lang="en" sz="2000" b="1" kern="0" dirty="0">
                <a:latin typeface="Figtree"/>
                <a:ea typeface="Figtree"/>
                <a:cs typeface="Figtree"/>
                <a:sym typeface="Figtree"/>
              </a:rPr>
              <a:t>Must see </a:t>
            </a:r>
            <a:r>
              <a:rPr lang="en" sz="2400" b="1" i="1" kern="0" dirty="0">
                <a:solidFill>
                  <a:srgbClr val="FFFF00"/>
                </a:solidFill>
                <a:latin typeface="Figtree"/>
                <a:ea typeface="Figtree"/>
                <a:cs typeface="Figtree"/>
                <a:sym typeface="Figtree"/>
              </a:rPr>
              <a:t>noncaseating granulomas</a:t>
            </a:r>
            <a:endParaRPr sz="2000" b="1" i="1" kern="0" dirty="0">
              <a:solidFill>
                <a:srgbClr val="FFFF00"/>
              </a:solidFill>
              <a:latin typeface="Figtree"/>
              <a:ea typeface="Figtree"/>
              <a:cs typeface="Figtree"/>
              <a:sym typeface="Figtree"/>
            </a:endParaRPr>
          </a:p>
          <a:p>
            <a:pPr marL="342900" indent="-342900" defTabSz="1219170">
              <a:buClr>
                <a:schemeClr val="accent1">
                  <a:lumMod val="60000"/>
                  <a:lumOff val="40000"/>
                </a:schemeClr>
              </a:buClr>
              <a:buFont typeface="Wingdings" panose="05000000000000000000" pitchFamily="2" charset="2"/>
              <a:buChar char="v"/>
            </a:pPr>
            <a:r>
              <a:rPr lang="en" sz="2000" b="1" kern="0" dirty="0">
                <a:latin typeface="Figtree"/>
                <a:ea typeface="Figtree"/>
                <a:cs typeface="Figtree"/>
                <a:sym typeface="Figtree"/>
              </a:rPr>
              <a:t> By itself is not diagnostic because noncaseating granulomas are found in other </a:t>
            </a:r>
            <a:r>
              <a:rPr lang="en" sz="2000" b="1" kern="0" dirty="0" smtClean="0">
                <a:latin typeface="Figtree"/>
                <a:ea typeface="Figtree"/>
                <a:cs typeface="Figtree"/>
                <a:sym typeface="Figtree"/>
              </a:rPr>
              <a:t>diseases </a:t>
            </a:r>
            <a:r>
              <a:rPr lang="en" sz="2000" b="1" kern="0" dirty="0">
                <a:latin typeface="Figtree"/>
                <a:ea typeface="Figtree"/>
                <a:cs typeface="Figtree"/>
                <a:sym typeface="Figtree"/>
              </a:rPr>
              <a:t>Must be used in the context of clinical </a:t>
            </a:r>
            <a:r>
              <a:rPr lang="en" sz="2000" b="1" kern="0" dirty="0" smtClean="0">
                <a:latin typeface="Figtree"/>
                <a:ea typeface="Figtree"/>
                <a:cs typeface="Figtree"/>
                <a:sym typeface="Figtree"/>
              </a:rPr>
              <a:t>presentation.</a:t>
            </a:r>
          </a:p>
          <a:p>
            <a:pPr defTabSz="1219170">
              <a:buClr>
                <a:schemeClr val="accent1">
                  <a:lumMod val="60000"/>
                  <a:lumOff val="40000"/>
                </a:schemeClr>
              </a:buClr>
            </a:pPr>
            <a:endParaRPr sz="2000" b="1" kern="0" dirty="0">
              <a:latin typeface="Figtree"/>
              <a:ea typeface="Figtree"/>
              <a:cs typeface="Figtree"/>
              <a:sym typeface="Figtree"/>
            </a:endParaRPr>
          </a:p>
          <a:p>
            <a:pPr marL="342900" indent="-342900" defTabSz="1219170">
              <a:buClr>
                <a:schemeClr val="accent1">
                  <a:lumMod val="60000"/>
                  <a:lumOff val="40000"/>
                </a:schemeClr>
              </a:buClr>
              <a:buFont typeface="Wingdings" panose="05000000000000000000" pitchFamily="2" charset="2"/>
              <a:buChar char="v"/>
            </a:pPr>
            <a:r>
              <a:rPr lang="en" sz="2000" b="1" kern="0" dirty="0">
                <a:latin typeface="Figtree"/>
                <a:ea typeface="Figtree"/>
                <a:cs typeface="Figtree"/>
                <a:sym typeface="Figtree"/>
              </a:rPr>
              <a:t> In Classic forms of sarcoidosis like Löfgren syndrome, biopsy confirmation is not necessary</a:t>
            </a:r>
            <a:endParaRPr sz="2000" b="1" kern="0" dirty="0">
              <a:latin typeface="Figtree"/>
              <a:ea typeface="Figtree"/>
              <a:cs typeface="Figtree"/>
              <a:sym typeface="Figtree"/>
            </a:endParaRPr>
          </a:p>
          <a:p>
            <a:pPr marL="342900" indent="-342900" defTabSz="1219170">
              <a:buClr>
                <a:schemeClr val="accent1">
                  <a:lumMod val="60000"/>
                  <a:lumOff val="40000"/>
                </a:schemeClr>
              </a:buClr>
              <a:buFont typeface="Wingdings" panose="05000000000000000000" pitchFamily="2" charset="2"/>
              <a:buChar char="v"/>
            </a:pPr>
            <a:r>
              <a:rPr lang="en" sz="2000" b="1" kern="0" dirty="0">
                <a:latin typeface="Figtree"/>
                <a:ea typeface="Figtree"/>
                <a:cs typeface="Figtree"/>
                <a:sym typeface="Figtree"/>
              </a:rPr>
              <a:t> Other laboratory and radiographic findings could be </a:t>
            </a:r>
            <a:r>
              <a:rPr lang="en" sz="2000" b="1" kern="0" dirty="0" smtClean="0">
                <a:latin typeface="Figtree"/>
                <a:ea typeface="Figtree"/>
                <a:cs typeface="Figtree"/>
                <a:sym typeface="Figtree"/>
              </a:rPr>
              <a:t>helpful</a:t>
            </a:r>
          </a:p>
          <a:p>
            <a:pPr defTabSz="1219170">
              <a:buClr>
                <a:schemeClr val="accent1">
                  <a:lumMod val="60000"/>
                  <a:lumOff val="40000"/>
                </a:schemeClr>
              </a:buClr>
            </a:pPr>
            <a:endParaRPr lang="en" sz="2000" b="1" kern="0" dirty="0" smtClean="0">
              <a:latin typeface="Figtree"/>
              <a:ea typeface="Figtree"/>
              <a:cs typeface="Figtree"/>
              <a:sym typeface="Figtree"/>
            </a:endParaRPr>
          </a:p>
          <a:p>
            <a:pPr marL="342900" indent="-342900" defTabSz="1219170">
              <a:buClr>
                <a:schemeClr val="accent1">
                  <a:lumMod val="60000"/>
                  <a:lumOff val="40000"/>
                </a:schemeClr>
              </a:buClr>
              <a:buFont typeface="Wingdings" panose="05000000000000000000" pitchFamily="2" charset="2"/>
              <a:buChar char="v"/>
            </a:pPr>
            <a:r>
              <a:rPr lang="en-US" sz="2000" b="1" kern="0" dirty="0">
                <a:solidFill>
                  <a:srgbClr val="FF0000"/>
                </a:solidFill>
                <a:latin typeface="Figtree"/>
                <a:ea typeface="Figtree"/>
                <a:cs typeface="Figtree"/>
                <a:sym typeface="Figtree"/>
              </a:rPr>
              <a:t>The </a:t>
            </a:r>
            <a:r>
              <a:rPr lang="en-US" sz="2000" b="1" kern="0" dirty="0" err="1">
                <a:solidFill>
                  <a:srgbClr val="FF0000"/>
                </a:solidFill>
                <a:latin typeface="Figtree"/>
                <a:ea typeface="Figtree"/>
                <a:cs typeface="Figtree"/>
                <a:sym typeface="Figtree"/>
              </a:rPr>
              <a:t>Kveim</a:t>
            </a:r>
            <a:r>
              <a:rPr lang="en-US" sz="2000" b="1" kern="0" dirty="0">
                <a:solidFill>
                  <a:srgbClr val="FF0000"/>
                </a:solidFill>
                <a:latin typeface="Figtree"/>
                <a:ea typeface="Figtree"/>
                <a:cs typeface="Figtree"/>
                <a:sym typeface="Figtree"/>
              </a:rPr>
              <a:t> </a:t>
            </a:r>
            <a:r>
              <a:rPr lang="en-US" sz="2000" b="1" kern="0" dirty="0" smtClean="0">
                <a:solidFill>
                  <a:srgbClr val="FF0000"/>
                </a:solidFill>
                <a:latin typeface="Figtree"/>
                <a:ea typeface="Figtree"/>
                <a:cs typeface="Figtree"/>
                <a:sym typeface="Figtree"/>
              </a:rPr>
              <a:t>test </a:t>
            </a:r>
            <a:r>
              <a:rPr lang="en-US" sz="2000" b="1" kern="0" dirty="0" smtClean="0">
                <a:latin typeface="Figtree"/>
                <a:ea typeface="Figtree"/>
                <a:cs typeface="Figtree"/>
                <a:sym typeface="Figtree"/>
              </a:rPr>
              <a:t>is </a:t>
            </a:r>
            <a:r>
              <a:rPr lang="en-US" sz="2000" b="1" kern="0" dirty="0">
                <a:latin typeface="Figtree"/>
                <a:ea typeface="Figtree"/>
                <a:cs typeface="Figtree"/>
                <a:sym typeface="Figtree"/>
              </a:rPr>
              <a:t>a skin test </a:t>
            </a:r>
            <a:r>
              <a:rPr lang="en-US" sz="2000" b="1" kern="0" dirty="0" smtClean="0">
                <a:latin typeface="Figtree"/>
                <a:ea typeface="Figtree"/>
                <a:cs typeface="Figtree"/>
                <a:sym typeface="Figtree"/>
              </a:rPr>
              <a:t>used </a:t>
            </a:r>
            <a:r>
              <a:rPr lang="en-US" sz="2000" b="1" kern="0" dirty="0">
                <a:latin typeface="Figtree"/>
                <a:ea typeface="Figtree"/>
                <a:cs typeface="Figtree"/>
                <a:sym typeface="Figtree"/>
              </a:rPr>
              <a:t>to detect </a:t>
            </a:r>
            <a:r>
              <a:rPr lang="en-US" sz="2000" b="1" kern="0" dirty="0" smtClean="0">
                <a:latin typeface="Figtree"/>
                <a:ea typeface="Figtree"/>
                <a:cs typeface="Figtree"/>
                <a:sym typeface="Figtree"/>
              </a:rPr>
              <a:t>sarcoidosis</a:t>
            </a:r>
            <a:r>
              <a:rPr lang="en-US" sz="2000" b="1" kern="0" dirty="0">
                <a:latin typeface="Figtree"/>
                <a:ea typeface="Figtree"/>
                <a:cs typeface="Figtree"/>
                <a:sym typeface="Figtree"/>
              </a:rPr>
              <a:t>,</a:t>
            </a:r>
            <a:r>
              <a:rPr lang="en-US" sz="2000" b="1" kern="0" dirty="0" smtClean="0">
                <a:latin typeface="Figtree"/>
                <a:ea typeface="Figtree"/>
                <a:cs typeface="Figtree"/>
                <a:sym typeface="Figtree"/>
              </a:rPr>
              <a:t> </a:t>
            </a:r>
            <a:r>
              <a:rPr lang="en-US" sz="2000" b="1" kern="0" dirty="0">
                <a:latin typeface="Figtree"/>
                <a:ea typeface="Figtree"/>
                <a:cs typeface="Figtree"/>
                <a:sym typeface="Figtree"/>
              </a:rPr>
              <a:t>where part of a spleen </a:t>
            </a:r>
            <a:r>
              <a:rPr lang="en-US" sz="2000" b="1" kern="0" dirty="0" smtClean="0">
                <a:latin typeface="Figtree"/>
                <a:ea typeface="Figtree"/>
                <a:cs typeface="Figtree"/>
                <a:sym typeface="Figtree"/>
              </a:rPr>
              <a:t>from </a:t>
            </a:r>
            <a:r>
              <a:rPr lang="en-US" sz="2000" b="1" kern="0" dirty="0">
                <a:latin typeface="Figtree"/>
                <a:ea typeface="Figtree"/>
                <a:cs typeface="Figtree"/>
                <a:sym typeface="Figtree"/>
              </a:rPr>
              <a:t>a patient with known sarcoidosis is injected into the skin of a patient suspected to have the disease. If </a:t>
            </a:r>
            <a:r>
              <a:rPr lang="en-US" sz="2400" b="1" kern="0" dirty="0">
                <a:solidFill>
                  <a:srgbClr val="FFFF00"/>
                </a:solidFill>
                <a:latin typeface="Figtree"/>
                <a:ea typeface="Figtree"/>
                <a:cs typeface="Figtree"/>
                <a:sym typeface="Figtree"/>
              </a:rPr>
              <a:t>non </a:t>
            </a:r>
            <a:r>
              <a:rPr lang="en-US" sz="2400" b="1" kern="0" dirty="0" err="1">
                <a:solidFill>
                  <a:srgbClr val="FFFF00"/>
                </a:solidFill>
                <a:latin typeface="Figtree"/>
                <a:ea typeface="Figtree"/>
                <a:cs typeface="Figtree"/>
                <a:sym typeface="Figtree"/>
              </a:rPr>
              <a:t>caseating</a:t>
            </a:r>
            <a:r>
              <a:rPr lang="en-US" sz="2400" b="1" kern="0" dirty="0">
                <a:solidFill>
                  <a:srgbClr val="FFFF00"/>
                </a:solidFill>
                <a:latin typeface="Figtree"/>
                <a:ea typeface="Figtree"/>
                <a:cs typeface="Figtree"/>
                <a:sym typeface="Figtree"/>
              </a:rPr>
              <a:t> granulomas </a:t>
            </a:r>
            <a:r>
              <a:rPr lang="en-US" sz="2000" b="1" kern="0" dirty="0" smtClean="0">
                <a:latin typeface="Figtree"/>
                <a:ea typeface="Figtree"/>
                <a:cs typeface="Figtree"/>
                <a:sym typeface="Figtree"/>
              </a:rPr>
              <a:t>are </a:t>
            </a:r>
            <a:r>
              <a:rPr lang="en-US" sz="2000" b="1" kern="0" dirty="0">
                <a:latin typeface="Figtree"/>
                <a:ea typeface="Figtree"/>
                <a:cs typeface="Figtree"/>
                <a:sym typeface="Figtree"/>
              </a:rPr>
              <a:t>found (4–6 weeks later), the test is positive. If the patient has been on treatment (e.g. </a:t>
            </a:r>
            <a:r>
              <a:rPr lang="en-US" sz="2000" b="1" kern="0" dirty="0" smtClean="0">
                <a:latin typeface="Figtree"/>
                <a:ea typeface="Figtree"/>
                <a:cs typeface="Figtree"/>
                <a:sym typeface="Figtree"/>
              </a:rPr>
              <a:t>glucocorticoids),the </a:t>
            </a:r>
            <a:r>
              <a:rPr lang="en-US" sz="2000" b="1" kern="0" dirty="0">
                <a:latin typeface="Figtree"/>
                <a:ea typeface="Figtree"/>
                <a:cs typeface="Figtree"/>
                <a:sym typeface="Figtree"/>
              </a:rPr>
              <a:t>test may be false negative.</a:t>
            </a:r>
            <a:endParaRPr lang="en" sz="2000" b="1" kern="0" dirty="0" smtClean="0">
              <a:latin typeface="Figtree"/>
              <a:ea typeface="Figtree"/>
              <a:cs typeface="Figtree"/>
              <a:sym typeface="Figtree"/>
            </a:endParaRPr>
          </a:p>
        </p:txBody>
      </p:sp>
    </p:spTree>
    <p:extLst>
      <p:ext uri="{BB962C8B-B14F-4D97-AF65-F5344CB8AC3E}">
        <p14:creationId xmlns:p14="http://schemas.microsoft.com/office/powerpoint/2010/main" val="363189358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32"/>
        <p:cNvGrpSpPr/>
        <p:nvPr/>
      </p:nvGrpSpPr>
      <p:grpSpPr>
        <a:xfrm>
          <a:off x="0" y="0"/>
          <a:ext cx="0" cy="0"/>
          <a:chOff x="0" y="0"/>
          <a:chExt cx="0" cy="0"/>
        </a:xfrm>
      </p:grpSpPr>
      <p:sp>
        <p:nvSpPr>
          <p:cNvPr id="1533" name="Google Shape;1533;p29"/>
          <p:cNvSpPr txBox="1"/>
          <p:nvPr/>
        </p:nvSpPr>
        <p:spPr>
          <a:xfrm>
            <a:off x="0" y="212015"/>
            <a:ext cx="12191999" cy="923289"/>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 sz="4400" b="1" i="1" kern="0" dirty="0">
                <a:solidFill>
                  <a:srgbClr val="C00000"/>
                </a:solidFill>
                <a:latin typeface="Figtree"/>
                <a:ea typeface="Figtree"/>
                <a:cs typeface="Figtree"/>
                <a:sym typeface="Figtree"/>
              </a:rPr>
              <a:t>CXR (First line)</a:t>
            </a:r>
            <a:endParaRPr sz="4400" b="1" i="1" kern="0" dirty="0">
              <a:solidFill>
                <a:srgbClr val="C00000"/>
              </a:solidFill>
              <a:latin typeface="Figtree"/>
              <a:ea typeface="Figtree"/>
              <a:cs typeface="Figtree"/>
              <a:sym typeface="Figtree"/>
            </a:endParaRPr>
          </a:p>
        </p:txBody>
      </p:sp>
      <p:sp>
        <p:nvSpPr>
          <p:cNvPr id="1534" name="Google Shape;1534;p29"/>
          <p:cNvSpPr txBox="1"/>
          <p:nvPr/>
        </p:nvSpPr>
        <p:spPr>
          <a:xfrm>
            <a:off x="952600" y="2074803"/>
            <a:ext cx="10286800" cy="3262391"/>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3200" b="1" kern="0" dirty="0">
                <a:solidFill>
                  <a:srgbClr val="C00000"/>
                </a:solidFill>
                <a:highlight>
                  <a:srgbClr val="000000"/>
                </a:highlight>
                <a:latin typeface="Figtree"/>
                <a:ea typeface="Figtree"/>
                <a:cs typeface="Figtree"/>
                <a:sym typeface="Figtree"/>
              </a:rPr>
              <a:t>Bilateral hilar adenopathy</a:t>
            </a:r>
            <a:r>
              <a:rPr lang="en" sz="3200" b="1" kern="0" dirty="0">
                <a:solidFill>
                  <a:srgbClr val="C00000"/>
                </a:solidFill>
                <a:latin typeface="Figtree"/>
                <a:ea typeface="Figtree"/>
                <a:cs typeface="Figtree"/>
                <a:sym typeface="Figtree"/>
              </a:rPr>
              <a:t> </a:t>
            </a:r>
            <a:r>
              <a:rPr lang="en" sz="3200" b="1" kern="0" dirty="0">
                <a:latin typeface="Figtree"/>
                <a:ea typeface="Figtree"/>
                <a:cs typeface="Figtree"/>
                <a:sym typeface="Figtree"/>
              </a:rPr>
              <a:t>is the hallmark of this disease but is not specific; it is seen in 50% of cases.</a:t>
            </a:r>
          </a:p>
          <a:p>
            <a:pPr defTabSz="1219170">
              <a:buClr>
                <a:srgbClr val="000000"/>
              </a:buClr>
            </a:pPr>
            <a:endParaRPr lang="en-US" sz="3200" b="1" kern="0" dirty="0">
              <a:latin typeface="Figtree"/>
              <a:ea typeface="Figtree"/>
              <a:cs typeface="Figtree"/>
              <a:sym typeface="Figtree"/>
            </a:endParaRPr>
          </a:p>
          <a:p>
            <a:pPr defTabSz="1219170">
              <a:buClr>
                <a:srgbClr val="000000"/>
              </a:buClr>
            </a:pPr>
            <a:r>
              <a:rPr lang="en-US" sz="3200" b="1" kern="0" dirty="0">
                <a:latin typeface="Figtree"/>
                <a:ea typeface="Figtree"/>
                <a:cs typeface="Figtree"/>
                <a:sym typeface="Figtree"/>
              </a:rPr>
              <a:t> In some sources there is stage 0 which is normal findings in CXR, which can include positive </a:t>
            </a:r>
            <a:r>
              <a:rPr lang="en-US" sz="3600" b="1" kern="0" dirty="0">
                <a:solidFill>
                  <a:schemeClr val="accent1">
                    <a:lumMod val="60000"/>
                    <a:lumOff val="40000"/>
                  </a:schemeClr>
                </a:solidFill>
                <a:latin typeface="Figtree"/>
                <a:ea typeface="Figtree"/>
                <a:cs typeface="Figtree"/>
                <a:sym typeface="Figtree"/>
              </a:rPr>
              <a:t>BAL</a:t>
            </a:r>
            <a:r>
              <a:rPr lang="en-US" sz="3200" b="1" kern="0" dirty="0">
                <a:latin typeface="Figtree"/>
                <a:ea typeface="Figtree"/>
                <a:cs typeface="Figtree"/>
                <a:sym typeface="Figtree"/>
              </a:rPr>
              <a:t> or rarely </a:t>
            </a:r>
            <a:r>
              <a:rPr lang="en" sz="3200" b="1" kern="0" dirty="0">
                <a:latin typeface="Figtree"/>
                <a:ea typeface="Figtree"/>
                <a:cs typeface="Figtree"/>
                <a:sym typeface="Figtree"/>
              </a:rPr>
              <a:t>isolated extrapulmonary sarcoidosis.</a:t>
            </a:r>
            <a:endParaRPr sz="3200" b="1" kern="0" dirty="0">
              <a:latin typeface="Figtree"/>
              <a:ea typeface="Figtree"/>
              <a:cs typeface="Figtree"/>
              <a:sym typeface="Figtree"/>
            </a:endParaRPr>
          </a:p>
        </p:txBody>
      </p:sp>
    </p:spTree>
    <p:extLst>
      <p:ext uri="{BB962C8B-B14F-4D97-AF65-F5344CB8AC3E}">
        <p14:creationId xmlns:p14="http://schemas.microsoft.com/office/powerpoint/2010/main" val="121881216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Shape 1538"/>
        <p:cNvGrpSpPr/>
        <p:nvPr/>
      </p:nvGrpSpPr>
      <p:grpSpPr>
        <a:xfrm>
          <a:off x="0" y="0"/>
          <a:ext cx="0" cy="0"/>
          <a:chOff x="0" y="0"/>
          <a:chExt cx="0" cy="0"/>
        </a:xfrm>
      </p:grpSpPr>
      <p:sp>
        <p:nvSpPr>
          <p:cNvPr id="1545" name="Rectangle 1544">
            <a:extLst>
              <a:ext uri="{FF2B5EF4-FFF2-40B4-BE49-F238E27FC236}">
                <a16:creationId xmlns="" xmlns:a16="http://schemas.microsoft.com/office/drawing/2014/main" id="{E24F7045-1B8B-4422-9330-0BC8BF6065E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7" name="Rectangle 1546">
            <a:extLst>
              <a:ext uri="{FF2B5EF4-FFF2-40B4-BE49-F238E27FC236}">
                <a16:creationId xmlns="" xmlns:a16="http://schemas.microsoft.com/office/drawing/2014/main" id="{7ED0B3BD-E968-4364-878A-47D3A6AEF09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40" name="Google Shape;1540;p30" descr="A poster with a picture of a chest x-ray&#10;&#10;Description automatically generated"/>
          <p:cNvPicPr preferRelativeResize="0"/>
          <p:nvPr/>
        </p:nvPicPr>
        <p:blipFill>
          <a:blip r:embed="rId4"/>
          <a:stretch>
            <a:fillRect/>
          </a:stretch>
        </p:blipFill>
        <p:spPr>
          <a:xfrm>
            <a:off x="3310467" y="643467"/>
            <a:ext cx="5571066" cy="5571066"/>
          </a:xfrm>
          <a:prstGeom prst="rect">
            <a:avLst/>
          </a:prstGeom>
          <a:noFill/>
        </p:spPr>
      </p:pic>
      <p:sp>
        <p:nvSpPr>
          <p:cNvPr id="1552" name="Rectangle 1551">
            <a:extLst>
              <a:ext uri="{FF2B5EF4-FFF2-40B4-BE49-F238E27FC236}">
                <a16:creationId xmlns="" xmlns:a16="http://schemas.microsoft.com/office/drawing/2014/main" id="{C8E5BCBF-E5D0-444B-A584-4A5FF79F9D7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83347" y="482600"/>
            <a:ext cx="11240496" cy="5892800"/>
          </a:xfrm>
          <a:prstGeom prst="rect">
            <a:avLst/>
          </a:prstGeom>
          <a:noFill/>
          <a:ln w="190500">
            <a:solidFill>
              <a:schemeClr val="tx1">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9" name="Google Shape;1539;p30"/>
          <p:cNvSpPr txBox="1"/>
          <p:nvPr/>
        </p:nvSpPr>
        <p:spPr>
          <a:xfrm>
            <a:off x="0" y="2717800"/>
            <a:ext cx="12192000" cy="533504"/>
          </a:xfrm>
          <a:prstGeom prst="rect">
            <a:avLst/>
          </a:prstGeom>
          <a:noFill/>
          <a:ln>
            <a:noFill/>
          </a:ln>
        </p:spPr>
        <p:txBody>
          <a:bodyPr spcFirstLastPara="1" wrap="square" lIns="121900" tIns="121900" rIns="121900" bIns="121900" anchor="t" anchorCtr="0">
            <a:spAutoFit/>
          </a:bodyPr>
          <a:lstStyle/>
          <a:p>
            <a:pPr defTabSz="1219170">
              <a:buClr>
                <a:srgbClr val="000000"/>
              </a:buClr>
            </a:pPr>
            <a:endParaRPr sz="1867" kern="0">
              <a:solidFill>
                <a:srgbClr val="000000"/>
              </a:solidFill>
              <a:latin typeface="Figtree"/>
              <a:ea typeface="Figtree"/>
              <a:cs typeface="Figtree"/>
              <a:sym typeface="Figtree"/>
            </a:endParaRPr>
          </a:p>
        </p:txBody>
      </p:sp>
    </p:spTree>
    <p:extLst>
      <p:ext uri="{BB962C8B-B14F-4D97-AF65-F5344CB8AC3E}">
        <p14:creationId xmlns:p14="http://schemas.microsoft.com/office/powerpoint/2010/main" val="6942485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544"/>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762"/>
            <a:ext cx="12192000" cy="6848475"/>
          </a:xfrm>
          <a:prstGeom prst="rect">
            <a:avLst/>
          </a:prstGeom>
        </p:spPr>
      </p:pic>
    </p:spTree>
    <p:extLst>
      <p:ext uri="{BB962C8B-B14F-4D97-AF65-F5344CB8AC3E}">
        <p14:creationId xmlns:p14="http://schemas.microsoft.com/office/powerpoint/2010/main" val="60958190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549"/>
        <p:cNvGrpSpPr/>
        <p:nvPr/>
      </p:nvGrpSpPr>
      <p:grpSpPr>
        <a:xfrm>
          <a:off x="0" y="0"/>
          <a:ext cx="0" cy="0"/>
          <a:chOff x="0" y="0"/>
          <a:chExt cx="0" cy="0"/>
        </a:xfrm>
      </p:grpSpPr>
      <p:sp>
        <p:nvSpPr>
          <p:cNvPr id="1550" name="Google Shape;1550;p32"/>
          <p:cNvSpPr txBox="1"/>
          <p:nvPr/>
        </p:nvSpPr>
        <p:spPr>
          <a:xfrm>
            <a:off x="0" y="306668"/>
            <a:ext cx="7452000" cy="923289"/>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US" sz="4400" b="1" kern="0" dirty="0">
                <a:solidFill>
                  <a:srgbClr val="C00000"/>
                </a:solidFill>
                <a:cs typeface="Arial"/>
                <a:sym typeface="Arial"/>
              </a:rPr>
              <a:t>High resolution CT-scan</a:t>
            </a:r>
          </a:p>
        </p:txBody>
      </p:sp>
      <p:sp>
        <p:nvSpPr>
          <p:cNvPr id="1551" name="Google Shape;1551;p32"/>
          <p:cNvSpPr txBox="1"/>
          <p:nvPr/>
        </p:nvSpPr>
        <p:spPr>
          <a:xfrm>
            <a:off x="0" y="1127301"/>
            <a:ext cx="6939280" cy="4124166"/>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US" sz="3600" b="1" i="1" kern="0" dirty="0">
                <a:latin typeface="Figtree"/>
                <a:ea typeface="Figtree"/>
                <a:cs typeface="Figtree"/>
                <a:sym typeface="Figtree"/>
              </a:rPr>
              <a:t>Next diagnostic test if chest x-ray is suspicious or normal</a:t>
            </a:r>
          </a:p>
          <a:p>
            <a:pPr defTabSz="1219170">
              <a:buClr>
                <a:srgbClr val="000000"/>
              </a:buClr>
            </a:pPr>
            <a:r>
              <a:rPr lang="en-US" sz="3600" b="1" i="1" kern="0" dirty="0">
                <a:latin typeface="Figtree"/>
                <a:ea typeface="Figtree"/>
                <a:cs typeface="Figtree"/>
                <a:sym typeface="Figtree"/>
              </a:rPr>
              <a:t> </a:t>
            </a:r>
            <a:r>
              <a:rPr lang="en-US" sz="3600" b="1" i="1" kern="0" dirty="0">
                <a:solidFill>
                  <a:schemeClr val="accent1">
                    <a:lumMod val="60000"/>
                    <a:lumOff val="40000"/>
                  </a:schemeClr>
                </a:solidFill>
                <a:latin typeface="Figtree"/>
                <a:ea typeface="Figtree"/>
                <a:cs typeface="Figtree"/>
                <a:sym typeface="Figtree"/>
              </a:rPr>
              <a:t>HRCT</a:t>
            </a:r>
            <a:r>
              <a:rPr lang="en-US" sz="3600" b="1" i="1" kern="0" dirty="0">
                <a:latin typeface="Figtree"/>
                <a:ea typeface="Figtree"/>
                <a:cs typeface="Figtree"/>
                <a:sym typeface="Figtree"/>
              </a:rPr>
              <a:t> can detect parenchymal and mediastinal abnormalities as :</a:t>
            </a:r>
          </a:p>
          <a:p>
            <a:pPr defTabSz="1219170">
              <a:buClr>
                <a:srgbClr val="000000"/>
              </a:buClr>
            </a:pPr>
            <a:endParaRPr lang="en-US" sz="3600" b="1" i="1" kern="0" dirty="0">
              <a:latin typeface="Figtree"/>
              <a:ea typeface="Figtree"/>
              <a:cs typeface="Figtree"/>
              <a:sym typeface="Figtree"/>
            </a:endParaRPr>
          </a:p>
          <a:p>
            <a:pPr defTabSz="1219170">
              <a:buClr>
                <a:srgbClr val="000000"/>
              </a:buClr>
            </a:pPr>
            <a:r>
              <a:rPr lang="en-US" sz="3600" b="1" i="1" kern="0" dirty="0">
                <a:solidFill>
                  <a:srgbClr val="0070C0"/>
                </a:solidFill>
                <a:latin typeface="Figtree"/>
                <a:ea typeface="Figtree"/>
                <a:cs typeface="Figtree"/>
                <a:sym typeface="Figtree"/>
              </a:rPr>
              <a:t>extensive hilar and mediastinal lymphadenopathy</a:t>
            </a:r>
          </a:p>
        </p:txBody>
      </p:sp>
      <p:pic>
        <p:nvPicPr>
          <p:cNvPr id="1552" name="Google Shape;1552;p32"/>
          <p:cNvPicPr preferRelativeResize="0"/>
          <p:nvPr/>
        </p:nvPicPr>
        <p:blipFill>
          <a:blip r:embed="rId3">
            <a:alphaModFix/>
          </a:blip>
          <a:stretch>
            <a:fillRect/>
          </a:stretch>
        </p:blipFill>
        <p:spPr>
          <a:xfrm>
            <a:off x="6858000" y="182880"/>
            <a:ext cx="5334001" cy="6558691"/>
          </a:xfrm>
          <a:prstGeom prst="rect">
            <a:avLst/>
          </a:prstGeom>
          <a:noFill/>
          <a:ln>
            <a:noFill/>
          </a:ln>
        </p:spPr>
      </p:pic>
    </p:spTree>
    <p:extLst>
      <p:ext uri="{BB962C8B-B14F-4D97-AF65-F5344CB8AC3E}">
        <p14:creationId xmlns:p14="http://schemas.microsoft.com/office/powerpoint/2010/main" val="347335948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2BA1193-5523-B412-95AE-8363919D4B15}"/>
              </a:ext>
            </a:extLst>
          </p:cNvPr>
          <p:cNvSpPr>
            <a:spLocks noGrp="1"/>
          </p:cNvSpPr>
          <p:nvPr>
            <p:ph type="title"/>
          </p:nvPr>
        </p:nvSpPr>
        <p:spPr>
          <a:xfrm>
            <a:off x="738624" y="52251"/>
            <a:ext cx="10396882" cy="1151965"/>
          </a:xfrm>
        </p:spPr>
        <p:txBody>
          <a:bodyPr>
            <a:normAutofit/>
          </a:bodyPr>
          <a:lstStyle/>
          <a:p>
            <a:pPr algn="ctr"/>
            <a:r>
              <a:rPr lang="en-US" b="1">
                <a:solidFill>
                  <a:srgbClr val="FF0000"/>
                </a:solidFill>
                <a:latin typeface="Arial" panose="020B0604020202020204" pitchFamily="34" charset="0"/>
                <a:cs typeface="Arial" panose="020B0604020202020204" pitchFamily="34" charset="0"/>
              </a:rPr>
              <a:t>EPIDEMIOLOGY</a:t>
            </a:r>
            <a:endParaRPr lang="en-US" b="1" dirty="0">
              <a:solidFill>
                <a:srgbClr val="FF000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 xmlns:a16="http://schemas.microsoft.com/office/drawing/2014/main" id="{BE1DBFA6-8232-C543-D4DC-CD4B0CFBA062}"/>
              </a:ext>
            </a:extLst>
          </p:cNvPr>
          <p:cNvSpPr>
            <a:spLocks noGrp="1"/>
          </p:cNvSpPr>
          <p:nvPr>
            <p:ph idx="1"/>
          </p:nvPr>
        </p:nvSpPr>
        <p:spPr>
          <a:xfrm>
            <a:off x="695195" y="1008273"/>
            <a:ext cx="10483741" cy="5060017"/>
          </a:xfrm>
        </p:spPr>
        <p:txBody>
          <a:bodyPr>
            <a:noAutofit/>
          </a:bodyPr>
          <a:lstStyle/>
          <a:p>
            <a:pPr algn="l">
              <a:buFont typeface="Wingdings" panose="05000000000000000000" pitchFamily="2" charset="2"/>
              <a:buChar char="v"/>
            </a:pPr>
            <a:r>
              <a:rPr lang="en-US" sz="2400" b="1" i="0" dirty="0">
                <a:solidFill>
                  <a:srgbClr val="FF0000"/>
                </a:solidFill>
                <a:effectLst/>
                <a:latin typeface="Arial" panose="020B0604020202020204" pitchFamily="34" charset="0"/>
                <a:cs typeface="Arial" panose="020B0604020202020204" pitchFamily="34" charset="0"/>
              </a:rPr>
              <a:t>Who does sarcoidosis affect?</a:t>
            </a:r>
          </a:p>
          <a:p>
            <a:pPr algn="l">
              <a:buFont typeface="Wingdings" panose="05000000000000000000" pitchFamily="2" charset="2"/>
              <a:buChar char="v"/>
            </a:pPr>
            <a:r>
              <a:rPr lang="en-US" sz="2400" b="0" i="0" dirty="0" smtClean="0">
                <a:solidFill>
                  <a:schemeClr val="tx1"/>
                </a:solidFill>
                <a:effectLst/>
                <a:latin typeface="Arial" panose="020B0604020202020204" pitchFamily="34" charset="0"/>
                <a:cs typeface="Arial" panose="020B0604020202020204" pitchFamily="34" charset="0"/>
              </a:rPr>
              <a:t>While sarcoidosis can affect anyone, it’s </a:t>
            </a:r>
            <a:r>
              <a:rPr lang="en-US" sz="2400" b="0" i="0" dirty="0">
                <a:solidFill>
                  <a:schemeClr val="tx1"/>
                </a:solidFill>
                <a:effectLst/>
                <a:latin typeface="Arial" panose="020B0604020202020204" pitchFamily="34" charset="0"/>
                <a:cs typeface="Arial" panose="020B0604020202020204" pitchFamily="34" charset="0"/>
              </a:rPr>
              <a:t>more common in </a:t>
            </a:r>
            <a:r>
              <a:rPr lang="en-US" sz="2800" b="1" i="0" dirty="0">
                <a:solidFill>
                  <a:schemeClr val="tx1"/>
                </a:solidFill>
                <a:effectLst/>
                <a:latin typeface="Arial" panose="020B0604020202020204" pitchFamily="34" charset="0"/>
                <a:cs typeface="Arial" panose="020B0604020202020204" pitchFamily="34" charset="0"/>
              </a:rPr>
              <a:t>Black people than in white people</a:t>
            </a:r>
            <a:r>
              <a:rPr lang="en-US" sz="2400" b="0" i="0" dirty="0">
                <a:solidFill>
                  <a:schemeClr val="tx1"/>
                </a:solidFill>
                <a:effectLst/>
                <a:latin typeface="Arial" panose="020B0604020202020204" pitchFamily="34" charset="0"/>
                <a:cs typeface="Arial" panose="020B0604020202020204" pitchFamily="34" charset="0"/>
              </a:rPr>
              <a:t>. It also affects female slightly more than male at birth. Most cases are diagnosed between the ages of 25 and 40.</a:t>
            </a:r>
          </a:p>
          <a:p>
            <a:pPr algn="l">
              <a:buFont typeface="Wingdings" panose="05000000000000000000" pitchFamily="2" charset="2"/>
              <a:buChar char="v"/>
            </a:pPr>
            <a:r>
              <a:rPr lang="en-US" sz="2400" dirty="0">
                <a:solidFill>
                  <a:schemeClr val="tx1"/>
                </a:solidFill>
                <a:effectLst/>
                <a:latin typeface="Arial" panose="020B0604020202020204" pitchFamily="34" charset="0"/>
                <a:cs typeface="Arial" panose="020B0604020202020204" pitchFamily="34" charset="0"/>
              </a:rPr>
              <a:t>Y</a:t>
            </a:r>
            <a:r>
              <a:rPr lang="en-US" sz="2400" b="0" i="0" dirty="0" smtClean="0">
                <a:solidFill>
                  <a:schemeClr val="tx1"/>
                </a:solidFill>
                <a:effectLst/>
                <a:latin typeface="Arial" panose="020B0604020202020204" pitchFamily="34" charset="0"/>
                <a:cs typeface="Arial" panose="020B0604020202020204" pitchFamily="34" charset="0"/>
              </a:rPr>
              <a:t>ou’re </a:t>
            </a:r>
            <a:r>
              <a:rPr lang="en-US" sz="2400" b="0" i="0" dirty="0">
                <a:solidFill>
                  <a:schemeClr val="tx1"/>
                </a:solidFill>
                <a:effectLst/>
                <a:latin typeface="Arial" panose="020B0604020202020204" pitchFamily="34" charset="0"/>
                <a:cs typeface="Arial" panose="020B0604020202020204" pitchFamily="34" charset="0"/>
              </a:rPr>
              <a:t>at a higher risk of </a:t>
            </a:r>
            <a:r>
              <a:rPr lang="en-US" sz="2400" b="0" i="0" dirty="0" smtClean="0">
                <a:solidFill>
                  <a:schemeClr val="tx1"/>
                </a:solidFill>
                <a:effectLst/>
                <a:latin typeface="Arial" panose="020B0604020202020204" pitchFamily="34" charset="0"/>
                <a:cs typeface="Arial" panose="020B0604020202020204" pitchFamily="34" charset="0"/>
              </a:rPr>
              <a:t>developing sarcoidosis </a:t>
            </a:r>
            <a:r>
              <a:rPr lang="en-US" sz="2400" b="0" i="0" dirty="0">
                <a:solidFill>
                  <a:schemeClr val="tx1"/>
                </a:solidFill>
                <a:effectLst/>
                <a:latin typeface="Arial" panose="020B0604020202020204" pitchFamily="34" charset="0"/>
                <a:cs typeface="Arial" panose="020B0604020202020204" pitchFamily="34" charset="0"/>
              </a:rPr>
              <a:t>if you have a first-degree biological relative (parent, child or sibling) who has it.</a:t>
            </a:r>
          </a:p>
          <a:p>
            <a:pPr algn="l">
              <a:buFont typeface="Wingdings" panose="05000000000000000000" pitchFamily="2" charset="2"/>
              <a:buChar char="v"/>
            </a:pPr>
            <a:r>
              <a:rPr lang="en-US" sz="2400" b="1" i="0" dirty="0">
                <a:solidFill>
                  <a:srgbClr val="FF0000"/>
                </a:solidFill>
                <a:effectLst/>
                <a:latin typeface="Arial" panose="020B0604020202020204" pitchFamily="34" charset="0"/>
                <a:cs typeface="Arial" panose="020B0604020202020204" pitchFamily="34" charset="0"/>
              </a:rPr>
              <a:t>How common is sarcoidosis?</a:t>
            </a:r>
          </a:p>
          <a:p>
            <a:pPr algn="l">
              <a:buFont typeface="Wingdings" panose="05000000000000000000" pitchFamily="2" charset="2"/>
              <a:buChar char="v"/>
            </a:pPr>
            <a:r>
              <a:rPr lang="en-US" sz="2400" b="0" i="0" dirty="0">
                <a:solidFill>
                  <a:schemeClr val="tx1"/>
                </a:solidFill>
                <a:effectLst/>
                <a:latin typeface="Arial" panose="020B0604020202020204" pitchFamily="34" charset="0"/>
                <a:cs typeface="Arial" panose="020B0604020202020204" pitchFamily="34" charset="0"/>
              </a:rPr>
              <a:t>Sarcoidosis is considered a rare disease. There are usually fewer than 200,000 cases of sarcoidosis at any given time in the U.S </a:t>
            </a:r>
            <a:r>
              <a:rPr lang="en-US" sz="2400" i="0" dirty="0">
                <a:solidFill>
                  <a:schemeClr val="tx1"/>
                </a:solidFill>
                <a:effectLst/>
                <a:latin typeface="Arial" panose="020B0604020202020204" pitchFamily="34" charset="0"/>
                <a:cs typeface="Arial" panose="020B0604020202020204" pitchFamily="34" charset="0"/>
              </a:rPr>
              <a:t>with an estimated prevalence of 60 per 100,000.</a:t>
            </a:r>
            <a:endParaRPr lang="en-US" sz="2400" b="0" i="0" dirty="0">
              <a:solidFill>
                <a:schemeClr val="tx1"/>
              </a:solidFill>
              <a:effectLst/>
              <a:latin typeface="Arial" panose="020B0604020202020204" pitchFamily="34" charset="0"/>
              <a:cs typeface="Arial" panose="020B0604020202020204" pitchFamily="34" charset="0"/>
            </a:endParaRPr>
          </a:p>
          <a:p>
            <a:pPr>
              <a:buFont typeface="Wingdings" panose="05000000000000000000" pitchFamily="2" charset="2"/>
              <a:buChar char="v"/>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118508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556"/>
        <p:cNvGrpSpPr/>
        <p:nvPr/>
      </p:nvGrpSpPr>
      <p:grpSpPr>
        <a:xfrm>
          <a:off x="0" y="0"/>
          <a:ext cx="0" cy="0"/>
          <a:chOff x="0" y="0"/>
          <a:chExt cx="0" cy="0"/>
        </a:xfrm>
      </p:grpSpPr>
      <p:sp>
        <p:nvSpPr>
          <p:cNvPr id="1557" name="Google Shape;1557;p33"/>
          <p:cNvSpPr txBox="1"/>
          <p:nvPr/>
        </p:nvSpPr>
        <p:spPr>
          <a:xfrm>
            <a:off x="0" y="121386"/>
            <a:ext cx="12192000" cy="923289"/>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 sz="4400" b="1" kern="0" dirty="0">
                <a:solidFill>
                  <a:srgbClr val="C00000"/>
                </a:solidFill>
                <a:latin typeface="Figtree"/>
                <a:ea typeface="Figtree"/>
                <a:cs typeface="Figtree"/>
                <a:sym typeface="Figtree"/>
              </a:rPr>
              <a:t>Laboratory</a:t>
            </a:r>
            <a:endParaRPr sz="3467" b="1" kern="0" dirty="0">
              <a:solidFill>
                <a:srgbClr val="C00000"/>
              </a:solidFill>
              <a:latin typeface="Figtree"/>
              <a:ea typeface="Figtree"/>
              <a:cs typeface="Figtree"/>
              <a:sym typeface="Figtree"/>
            </a:endParaRPr>
          </a:p>
        </p:txBody>
      </p:sp>
      <p:sp>
        <p:nvSpPr>
          <p:cNvPr id="1558" name="Google Shape;1558;p33"/>
          <p:cNvSpPr txBox="1"/>
          <p:nvPr/>
        </p:nvSpPr>
        <p:spPr>
          <a:xfrm rot="281">
            <a:off x="969351" y="1126708"/>
            <a:ext cx="9782800" cy="3693278"/>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2800" b="1" i="1" kern="0" dirty="0">
                <a:solidFill>
                  <a:schemeClr val="accent1">
                    <a:lumMod val="60000"/>
                    <a:lumOff val="40000"/>
                  </a:schemeClr>
                </a:solidFill>
                <a:latin typeface="Figtree"/>
                <a:ea typeface="Figtree"/>
                <a:cs typeface="Figtree"/>
                <a:sym typeface="Figtree"/>
              </a:rPr>
              <a:t>Angiotensin-converting enzyme (ACE) </a:t>
            </a:r>
            <a:r>
              <a:rPr lang="en" sz="2800" b="1" i="1" kern="0" dirty="0">
                <a:latin typeface="Figtree"/>
                <a:ea typeface="Figtree"/>
                <a:cs typeface="Figtree"/>
                <a:sym typeface="Figtree"/>
              </a:rPr>
              <a:t>is elevated in serum in about 50% to 80% of patients. </a:t>
            </a:r>
          </a:p>
          <a:p>
            <a:pPr defTabSz="1219170">
              <a:buClr>
                <a:srgbClr val="000000"/>
              </a:buClr>
            </a:pPr>
            <a:endParaRPr lang="en" sz="2800" b="1" i="1" kern="0" dirty="0">
              <a:latin typeface="Figtree"/>
              <a:ea typeface="Figtree"/>
              <a:cs typeface="Figtree"/>
              <a:sym typeface="Figtree"/>
            </a:endParaRPr>
          </a:p>
          <a:p>
            <a:pPr defTabSz="1219170">
              <a:buClr>
                <a:srgbClr val="000000"/>
              </a:buClr>
            </a:pPr>
            <a:r>
              <a:rPr lang="en" sz="2800" b="1" i="1" kern="0" dirty="0">
                <a:latin typeface="Figtree"/>
                <a:ea typeface="Figtree"/>
                <a:cs typeface="Figtree"/>
                <a:sym typeface="Figtree"/>
              </a:rPr>
              <a:t>This test helps support the diagnosis. However, other pulmonary diseases may cause an elevation in this enzyme</a:t>
            </a:r>
            <a:endParaRPr sz="2800" b="1" i="1" kern="0" dirty="0">
              <a:latin typeface="Figtree"/>
              <a:ea typeface="Figtree"/>
              <a:cs typeface="Figtree"/>
              <a:sym typeface="Figtree"/>
            </a:endParaRPr>
          </a:p>
          <a:p>
            <a:pPr defTabSz="1219170">
              <a:buClr>
                <a:srgbClr val="000000"/>
              </a:buClr>
            </a:pPr>
            <a:r>
              <a:rPr lang="en" sz="2800" b="1" i="1" kern="0" dirty="0">
                <a:latin typeface="Figtree"/>
                <a:ea typeface="Figtree"/>
                <a:cs typeface="Figtree"/>
                <a:sym typeface="Figtree"/>
              </a:rPr>
              <a:t>(lacks sensitivity and specificity).</a:t>
            </a:r>
          </a:p>
          <a:p>
            <a:pPr defTabSz="1219170">
              <a:buClr>
                <a:srgbClr val="000000"/>
              </a:buClr>
            </a:pPr>
            <a:endParaRPr sz="2800" b="1" i="1" kern="0" dirty="0">
              <a:latin typeface="Figtree"/>
              <a:ea typeface="Figtree"/>
              <a:cs typeface="Figtree"/>
              <a:sym typeface="Figtree"/>
            </a:endParaRPr>
          </a:p>
          <a:p>
            <a:pPr defTabSz="1219170">
              <a:buClr>
                <a:srgbClr val="000000"/>
              </a:buClr>
            </a:pPr>
            <a:r>
              <a:rPr lang="en" sz="2800" b="1" i="1" kern="0" dirty="0">
                <a:latin typeface="Figtree"/>
                <a:ea typeface="Figtree"/>
                <a:cs typeface="Figtree"/>
                <a:sym typeface="Figtree"/>
              </a:rPr>
              <a:t> Hypercalciuria and hypercalcemia are common</a:t>
            </a:r>
            <a:r>
              <a:rPr lang="en" sz="2267" b="1" i="1" kern="0" dirty="0">
                <a:solidFill>
                  <a:srgbClr val="000000"/>
                </a:solidFill>
                <a:latin typeface="Figtree"/>
                <a:ea typeface="Figtree"/>
                <a:cs typeface="Figtree"/>
                <a:sym typeface="Figtree"/>
              </a:rPr>
              <a:t>.</a:t>
            </a:r>
            <a:endParaRPr sz="2267" b="1" i="1" kern="0" dirty="0">
              <a:solidFill>
                <a:srgbClr val="000000"/>
              </a:solidFill>
              <a:latin typeface="Figtree"/>
              <a:ea typeface="Figtree"/>
              <a:cs typeface="Figtree"/>
              <a:sym typeface="Figtree"/>
            </a:endParaRPr>
          </a:p>
        </p:txBody>
      </p:sp>
      <p:sp>
        <p:nvSpPr>
          <p:cNvPr id="1559" name="Google Shape;1559;p33"/>
          <p:cNvSpPr txBox="1"/>
          <p:nvPr/>
        </p:nvSpPr>
        <p:spPr>
          <a:xfrm>
            <a:off x="0" y="2706595"/>
            <a:ext cx="12192000" cy="533504"/>
          </a:xfrm>
          <a:prstGeom prst="rect">
            <a:avLst/>
          </a:prstGeom>
          <a:noFill/>
          <a:ln>
            <a:noFill/>
          </a:ln>
        </p:spPr>
        <p:txBody>
          <a:bodyPr spcFirstLastPara="1" wrap="square" lIns="121900" tIns="121900" rIns="121900" bIns="121900" anchor="t" anchorCtr="0">
            <a:spAutoFit/>
          </a:bodyPr>
          <a:lstStyle/>
          <a:p>
            <a:pPr defTabSz="1219170">
              <a:buClr>
                <a:srgbClr val="000000"/>
              </a:buClr>
            </a:pPr>
            <a:endParaRPr sz="1867" kern="0" dirty="0">
              <a:solidFill>
                <a:srgbClr val="000000"/>
              </a:solidFill>
              <a:latin typeface="Figtree"/>
              <a:ea typeface="Figtree"/>
              <a:cs typeface="Figtree"/>
              <a:sym typeface="Figtree"/>
            </a:endParaRPr>
          </a:p>
        </p:txBody>
      </p:sp>
      <p:sp>
        <p:nvSpPr>
          <p:cNvPr id="1560" name="Google Shape;1560;p33"/>
          <p:cNvSpPr txBox="1"/>
          <p:nvPr/>
        </p:nvSpPr>
        <p:spPr>
          <a:xfrm>
            <a:off x="969200" y="5421884"/>
            <a:ext cx="10253600" cy="1354176"/>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kern="0" dirty="0">
                <a:solidFill>
                  <a:srgbClr val="00B0F0"/>
                </a:solidFill>
                <a:latin typeface="Figtree"/>
                <a:ea typeface="Figtree"/>
                <a:cs typeface="Figtree"/>
                <a:sym typeface="Figtree"/>
              </a:rPr>
              <a:t>PFTs: decreased lung volumes (VC and TLC) – restrictive character decreased DLCO (diffusing capacity</a:t>
            </a:r>
            <a:endParaRPr kern="0" dirty="0">
              <a:solidFill>
                <a:srgbClr val="00B0F0"/>
              </a:solidFill>
              <a:latin typeface="Figtree"/>
              <a:ea typeface="Figtree"/>
              <a:cs typeface="Figtree"/>
              <a:sym typeface="Figtree"/>
            </a:endParaRPr>
          </a:p>
          <a:p>
            <a:pPr defTabSz="1219170">
              <a:buClr>
                <a:srgbClr val="000000"/>
              </a:buClr>
            </a:pPr>
            <a:r>
              <a:rPr lang="en" kern="0" dirty="0">
                <a:solidFill>
                  <a:srgbClr val="00B0F0"/>
                </a:solidFill>
                <a:latin typeface="Figtree"/>
                <a:ea typeface="Figtree"/>
                <a:cs typeface="Figtree"/>
                <a:sym typeface="Figtree"/>
              </a:rPr>
              <a:t>for carbon monoxide)</a:t>
            </a:r>
            <a:endParaRPr kern="0" dirty="0">
              <a:solidFill>
                <a:srgbClr val="00B0F0"/>
              </a:solidFill>
              <a:latin typeface="Figtree"/>
              <a:ea typeface="Figtree"/>
              <a:cs typeface="Figtree"/>
              <a:sym typeface="Figtree"/>
            </a:endParaRPr>
          </a:p>
          <a:p>
            <a:pPr defTabSz="1219170">
              <a:buClr>
                <a:srgbClr val="000000"/>
              </a:buClr>
            </a:pPr>
            <a:r>
              <a:rPr lang="en" kern="0" dirty="0" smtClean="0">
                <a:solidFill>
                  <a:srgbClr val="00B0F0"/>
                </a:solidFill>
                <a:latin typeface="Figtree"/>
                <a:ea typeface="Figtree"/>
                <a:cs typeface="Figtree"/>
                <a:sym typeface="Figtree"/>
              </a:rPr>
              <a:t>Normal or increase</a:t>
            </a:r>
            <a:r>
              <a:rPr lang="en" kern="0" dirty="0" smtClean="0">
                <a:solidFill>
                  <a:srgbClr val="00B0F0"/>
                </a:solidFill>
                <a:latin typeface="Figtree"/>
                <a:ea typeface="Figtree"/>
                <a:cs typeface="Figtree"/>
                <a:sym typeface="Wingdings" panose="05000000000000000000" pitchFamily="2" charset="2"/>
              </a:rPr>
              <a:t></a:t>
            </a:r>
            <a:r>
              <a:rPr lang="en" kern="0" dirty="0" smtClean="0">
                <a:solidFill>
                  <a:srgbClr val="00B0F0"/>
                </a:solidFill>
                <a:latin typeface="Figtree"/>
                <a:ea typeface="Figtree"/>
                <a:cs typeface="Figtree"/>
                <a:sym typeface="Figtree"/>
              </a:rPr>
              <a:t> </a:t>
            </a:r>
            <a:r>
              <a:rPr lang="en" kern="0" dirty="0">
                <a:solidFill>
                  <a:srgbClr val="00B0F0"/>
                </a:solidFill>
                <a:latin typeface="Figtree"/>
                <a:ea typeface="Figtree"/>
                <a:cs typeface="Figtree"/>
                <a:sym typeface="Figtree"/>
              </a:rPr>
              <a:t>FEV1/FVC ratio – </a:t>
            </a:r>
            <a:r>
              <a:rPr lang="en" kern="0" dirty="0" smtClean="0">
                <a:solidFill>
                  <a:srgbClr val="00B0F0"/>
                </a:solidFill>
                <a:latin typeface="Figtree"/>
                <a:ea typeface="Figtree"/>
                <a:cs typeface="Figtree"/>
                <a:sym typeface="Figtree"/>
              </a:rPr>
              <a:t>restrictive pattern</a:t>
            </a:r>
            <a:endParaRPr kern="0" dirty="0">
              <a:solidFill>
                <a:srgbClr val="00B0F0"/>
              </a:solidFill>
              <a:latin typeface="Figtree"/>
              <a:ea typeface="Figtree"/>
              <a:cs typeface="Figtree"/>
              <a:sym typeface="Figtree"/>
            </a:endParaRPr>
          </a:p>
        </p:txBody>
      </p:sp>
    </p:spTree>
    <p:extLst>
      <p:ext uri="{BB962C8B-B14F-4D97-AF65-F5344CB8AC3E}">
        <p14:creationId xmlns:p14="http://schemas.microsoft.com/office/powerpoint/2010/main" val="170507879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145B33D-109D-AF7E-C8D7-60807C9B79F6}"/>
              </a:ext>
            </a:extLst>
          </p:cNvPr>
          <p:cNvSpPr>
            <a:spLocks noGrp="1"/>
          </p:cNvSpPr>
          <p:nvPr>
            <p:ph type="title"/>
          </p:nvPr>
        </p:nvSpPr>
        <p:spPr>
          <a:xfrm>
            <a:off x="0" y="96350"/>
            <a:ext cx="12192000" cy="970450"/>
          </a:xfrm>
        </p:spPr>
        <p:txBody>
          <a:bodyPr/>
          <a:lstStyle/>
          <a:p>
            <a:r>
              <a:rPr lang="en-US" sz="4400" b="1" dirty="0">
                <a:ln>
                  <a:solidFill>
                    <a:schemeClr val="bg1">
                      <a:lumMod val="75000"/>
                      <a:lumOff val="25000"/>
                      <a:alpha val="10000"/>
                    </a:schemeClr>
                  </a:solidFill>
                </a:ln>
                <a:solidFill>
                  <a:srgbClr val="C00000"/>
                </a:solidFill>
                <a:effectLst>
                  <a:outerShdw blurRad="9525" dist="25400" dir="14640000" algn="tl" rotWithShape="0">
                    <a:schemeClr val="bg1">
                      <a:alpha val="30000"/>
                    </a:schemeClr>
                  </a:outerShdw>
                </a:effectLst>
                <a:latin typeface="+mj-lt"/>
                <a:ea typeface="+mj-ea"/>
                <a:cs typeface="Figtree"/>
                <a:sym typeface="Figtree"/>
              </a:rPr>
              <a:t>Treatment</a:t>
            </a:r>
            <a:endParaRPr lang="en-US" dirty="0">
              <a:solidFill>
                <a:srgbClr val="C00000"/>
              </a:solidFill>
            </a:endParaRPr>
          </a:p>
        </p:txBody>
      </p:sp>
      <p:sp>
        <p:nvSpPr>
          <p:cNvPr id="3" name="Content Placeholder 2">
            <a:extLst>
              <a:ext uri="{FF2B5EF4-FFF2-40B4-BE49-F238E27FC236}">
                <a16:creationId xmlns="" xmlns:a16="http://schemas.microsoft.com/office/drawing/2014/main" id="{7AD79150-1BEC-6307-E58A-602419FE156C}"/>
              </a:ext>
            </a:extLst>
          </p:cNvPr>
          <p:cNvSpPr>
            <a:spLocks noGrp="1"/>
          </p:cNvSpPr>
          <p:nvPr>
            <p:ph idx="1"/>
          </p:nvPr>
        </p:nvSpPr>
        <p:spPr>
          <a:xfrm>
            <a:off x="0" y="1066800"/>
            <a:ext cx="12192000" cy="5791199"/>
          </a:xfrm>
        </p:spPr>
        <p:txBody>
          <a:bodyPr/>
          <a:lstStyle/>
          <a:p>
            <a:pPr indent="-342900">
              <a:lnSpc>
                <a:spcPct val="90000"/>
              </a:lnSpc>
              <a:spcBef>
                <a:spcPct val="20000"/>
              </a:spcBef>
              <a:spcAft>
                <a:spcPts val="600"/>
              </a:spcAft>
              <a:buClr>
                <a:srgbClr val="92D050"/>
              </a:buClr>
              <a:buSzPct val="70000"/>
              <a:buFont typeface="Wingdings" panose="05000000000000000000" pitchFamily="2" charset="2"/>
              <a:buChar char="v"/>
            </a:pPr>
            <a:r>
              <a:rPr lang="en-US" sz="2400" b="1"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sym typeface="Figtree"/>
              </a:rPr>
              <a:t>Most cases resolve or significantly improve spontaneously in 2 years and do not require treatment. however, Patients who present with acute illness and erythema nodosum should receive </a:t>
            </a:r>
            <a:r>
              <a:rPr lang="en-US" sz="2800" b="1" dirty="0">
                <a:ln>
                  <a:solidFill>
                    <a:schemeClr val="bg1">
                      <a:lumMod val="75000"/>
                      <a:lumOff val="25000"/>
                      <a:alpha val="10000"/>
                    </a:schemeClr>
                  </a:solidFill>
                </a:ln>
                <a:solidFill>
                  <a:schemeClr val="accent1">
                    <a:lumMod val="60000"/>
                    <a:lumOff val="40000"/>
                  </a:schemeClr>
                </a:solidFill>
                <a:effectLst>
                  <a:outerShdw blurRad="9525" dist="25400" dir="14640000" algn="tl" rotWithShape="0">
                    <a:schemeClr val="bg1">
                      <a:alpha val="30000"/>
                    </a:schemeClr>
                  </a:outerShdw>
                </a:effectLst>
                <a:sym typeface="Figtree"/>
              </a:rPr>
              <a:t>NSAIDs</a:t>
            </a:r>
            <a:r>
              <a:rPr lang="en-US" sz="2400" b="1"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sym typeface="Figtree"/>
              </a:rPr>
              <a:t> for symptomatic relief.</a:t>
            </a:r>
          </a:p>
          <a:p>
            <a:pPr marL="0" indent="0">
              <a:lnSpc>
                <a:spcPct val="90000"/>
              </a:lnSpc>
              <a:spcBef>
                <a:spcPct val="20000"/>
              </a:spcBef>
              <a:spcAft>
                <a:spcPts val="600"/>
              </a:spcAft>
              <a:buClr>
                <a:schemeClr val="tx2"/>
              </a:buClr>
              <a:buSzPct val="70000"/>
              <a:buNone/>
            </a:pPr>
            <a:endParaRPr lang="en-US" sz="2400" b="1"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sym typeface="Figtree"/>
            </a:endParaRPr>
          </a:p>
          <a:p>
            <a:pPr indent="-342900">
              <a:lnSpc>
                <a:spcPct val="90000"/>
              </a:lnSpc>
              <a:spcBef>
                <a:spcPct val="20000"/>
              </a:spcBef>
              <a:spcAft>
                <a:spcPts val="600"/>
              </a:spcAft>
              <a:buClr>
                <a:srgbClr val="92D050"/>
              </a:buClr>
              <a:buSzPct val="70000"/>
              <a:buFont typeface="Wingdings" panose="05000000000000000000" pitchFamily="2" charset="2"/>
              <a:buChar char="v"/>
            </a:pPr>
            <a:r>
              <a:rPr lang="en-US" sz="2400" b="1"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sym typeface="Figtree"/>
              </a:rPr>
              <a:t> </a:t>
            </a:r>
            <a:r>
              <a:rPr lang="en-US" sz="2800" b="1" dirty="0">
                <a:ln>
                  <a:solidFill>
                    <a:schemeClr val="bg1">
                      <a:lumMod val="75000"/>
                      <a:lumOff val="25000"/>
                      <a:alpha val="10000"/>
                    </a:schemeClr>
                  </a:solidFill>
                </a:ln>
                <a:solidFill>
                  <a:schemeClr val="accent1">
                    <a:lumMod val="60000"/>
                    <a:lumOff val="40000"/>
                  </a:schemeClr>
                </a:solidFill>
                <a:effectLst>
                  <a:outerShdw blurRad="9525" dist="25400" dir="14640000" algn="tl" rotWithShape="0">
                    <a:schemeClr val="bg1">
                      <a:alpha val="30000"/>
                    </a:schemeClr>
                  </a:outerShdw>
                </a:effectLst>
                <a:sym typeface="Figtree"/>
              </a:rPr>
              <a:t>Systemic corticosteroids </a:t>
            </a:r>
            <a:r>
              <a:rPr lang="en-US" sz="2400" b="1"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sym typeface="Figtree"/>
              </a:rPr>
              <a:t>are the treatment of choice. The indications for treatment are unclear. However, patients who are symptomatic or have active lung disease, pulmonary function deterioration, conduction disturbances, or severe skin or eye involvement should be treated.</a:t>
            </a:r>
          </a:p>
          <a:p>
            <a:pPr marL="0" indent="0">
              <a:lnSpc>
                <a:spcPct val="90000"/>
              </a:lnSpc>
              <a:spcBef>
                <a:spcPct val="20000"/>
              </a:spcBef>
              <a:spcAft>
                <a:spcPts val="600"/>
              </a:spcAft>
              <a:buClr>
                <a:schemeClr val="tx2"/>
              </a:buClr>
              <a:buSzPct val="70000"/>
              <a:buNone/>
            </a:pPr>
            <a:endParaRPr lang="en-US" sz="2400" b="1"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sym typeface="Figtree"/>
            </a:endParaRPr>
          </a:p>
          <a:p>
            <a:pPr indent="-342900">
              <a:lnSpc>
                <a:spcPct val="90000"/>
              </a:lnSpc>
              <a:spcBef>
                <a:spcPct val="20000"/>
              </a:spcBef>
              <a:spcAft>
                <a:spcPts val="600"/>
              </a:spcAft>
              <a:buClr>
                <a:srgbClr val="92D050"/>
              </a:buClr>
              <a:buSzPct val="70000"/>
              <a:buFont typeface="Wingdings" panose="05000000000000000000" pitchFamily="2" charset="2"/>
              <a:buChar char="v"/>
            </a:pPr>
            <a:r>
              <a:rPr lang="en-US" sz="2400" b="1"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sym typeface="Figtree"/>
              </a:rPr>
              <a:t> </a:t>
            </a:r>
            <a:r>
              <a:rPr lang="en-US" sz="2400" b="1" dirty="0">
                <a:ln>
                  <a:solidFill>
                    <a:schemeClr val="bg1">
                      <a:lumMod val="75000"/>
                      <a:lumOff val="25000"/>
                      <a:alpha val="10000"/>
                    </a:schemeClr>
                  </a:solidFill>
                </a:ln>
                <a:solidFill>
                  <a:schemeClr val="accent1">
                    <a:lumMod val="60000"/>
                    <a:lumOff val="40000"/>
                  </a:schemeClr>
                </a:solidFill>
                <a:effectLst>
                  <a:outerShdw blurRad="9525" dist="25400" dir="14640000" algn="tl" rotWithShape="0">
                    <a:schemeClr val="bg1">
                      <a:alpha val="30000"/>
                    </a:schemeClr>
                  </a:outerShdw>
                </a:effectLst>
                <a:sym typeface="Figtree"/>
              </a:rPr>
              <a:t>Methotrexate</a:t>
            </a:r>
            <a:r>
              <a:rPr lang="en-US" sz="2400" b="1"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sym typeface="Figtree"/>
              </a:rPr>
              <a:t> or other immunosuppressive agents can be used in patients with progressive disease refractory to corticosteroids.</a:t>
            </a:r>
          </a:p>
          <a:p>
            <a:endParaRPr lang="en-US" dirty="0"/>
          </a:p>
        </p:txBody>
      </p:sp>
    </p:spTree>
    <p:extLst>
      <p:ext uri="{BB962C8B-B14F-4D97-AF65-F5344CB8AC3E}">
        <p14:creationId xmlns:p14="http://schemas.microsoft.com/office/powerpoint/2010/main" val="370724079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E24F7045-1B8B-4422-9330-0BC8BF6065E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 xmlns:a16="http://schemas.microsoft.com/office/drawing/2014/main" id="{7ED0B3BD-E968-4364-878A-47D3A6AEF09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889397" y="643467"/>
            <a:ext cx="10413205" cy="5571066"/>
          </a:xfrm>
          <a:prstGeom prst="rect">
            <a:avLst/>
          </a:prstGeom>
        </p:spPr>
      </p:pic>
      <p:sp>
        <p:nvSpPr>
          <p:cNvPr id="11" name="Rectangle 10">
            <a:extLst>
              <a:ext uri="{FF2B5EF4-FFF2-40B4-BE49-F238E27FC236}">
                <a16:creationId xmlns="" xmlns:a16="http://schemas.microsoft.com/office/drawing/2014/main" id="{C8E5BCBF-E5D0-444B-A584-4A5FF79F9D7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83347" y="482600"/>
            <a:ext cx="11240496" cy="5892800"/>
          </a:xfrm>
          <a:prstGeom prst="rect">
            <a:avLst/>
          </a:prstGeom>
          <a:noFill/>
          <a:ln w="190500">
            <a:solidFill>
              <a:schemeClr val="tx1">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40661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0629" y="104503"/>
            <a:ext cx="11064240" cy="6463308"/>
          </a:xfrm>
          <a:prstGeom prst="rect">
            <a:avLst/>
          </a:prstGeom>
        </p:spPr>
        <p:txBody>
          <a:bodyPr wrap="square">
            <a:spAutoFit/>
          </a:bodyPr>
          <a:lstStyle/>
          <a:p>
            <a:r>
              <a:rPr lang="en-US" sz="2400" dirty="0"/>
              <a:t>A 36-year-old </a:t>
            </a:r>
            <a:r>
              <a:rPr lang="en-US" sz="2400" dirty="0">
                <a:solidFill>
                  <a:srgbClr val="FF0000"/>
                </a:solidFill>
              </a:rPr>
              <a:t>African-American female </a:t>
            </a:r>
            <a:r>
              <a:rPr lang="en-US" sz="2400" dirty="0"/>
              <a:t>presents to your office with a 4-month history of dry cough, SOB, and fatigue. She has a 10-pack-year smoking history.</a:t>
            </a:r>
          </a:p>
          <a:p>
            <a:r>
              <a:rPr lang="en-US" sz="2400" dirty="0"/>
              <a:t>Vital signs are: Temperature = 98.2°F, BP = 132/79 mm Hg, HR = 74, RR = 16.</a:t>
            </a:r>
          </a:p>
          <a:p>
            <a:r>
              <a:rPr lang="en-US" sz="2400" dirty="0"/>
              <a:t>Pulse oximetry shows 96% O2 saturation on room air. Examination reveals </a:t>
            </a:r>
            <a:r>
              <a:rPr lang="en-US" sz="2400" dirty="0">
                <a:solidFill>
                  <a:srgbClr val="FF0000"/>
                </a:solidFill>
              </a:rPr>
              <a:t>crackles bilaterally in the lower lung fields</a:t>
            </a:r>
            <a:r>
              <a:rPr lang="en-US" sz="2400" dirty="0"/>
              <a:t>. There is no wheezing. She has </a:t>
            </a:r>
            <a:r>
              <a:rPr lang="en-US" sz="2400" dirty="0" smtClean="0"/>
              <a:t>two </a:t>
            </a:r>
            <a:r>
              <a:rPr lang="en-US" sz="2400" dirty="0" smtClean="0">
                <a:solidFill>
                  <a:srgbClr val="FF0000"/>
                </a:solidFill>
              </a:rPr>
              <a:t>tender erythematous nodules </a:t>
            </a:r>
            <a:r>
              <a:rPr lang="en-US" sz="2400" dirty="0" smtClean="0"/>
              <a:t>on her left leg measuring approximately 3x3 cm . </a:t>
            </a:r>
            <a:r>
              <a:rPr lang="en-US" sz="2400" dirty="0" smtClean="0">
                <a:solidFill>
                  <a:srgbClr val="FF0000"/>
                </a:solidFill>
              </a:rPr>
              <a:t>CXR shows bilateral hilar adenopathy </a:t>
            </a:r>
            <a:r>
              <a:rPr lang="en-US" sz="2400" dirty="0" smtClean="0"/>
              <a:t>. What is the next best test in order </a:t>
            </a:r>
            <a:r>
              <a:rPr lang="en-US" sz="2400" dirty="0"/>
              <a:t>to confirm the suspected underlying diagnosis that explains the patient's constellation of symptoms?</a:t>
            </a:r>
          </a:p>
          <a:p>
            <a:r>
              <a:rPr lang="en-US" dirty="0"/>
              <a:t>﻿﻿﻿</a:t>
            </a:r>
            <a:endParaRPr lang="en-US" dirty="0" smtClean="0"/>
          </a:p>
          <a:p>
            <a:r>
              <a:rPr lang="en-US" sz="2000" dirty="0" smtClean="0">
                <a:solidFill>
                  <a:srgbClr val="FFFF00"/>
                </a:solidFill>
              </a:rPr>
              <a:t>A-</a:t>
            </a:r>
            <a:r>
              <a:rPr lang="en-US" sz="2000" dirty="0" smtClean="0"/>
              <a:t>Serum calcium</a:t>
            </a:r>
          </a:p>
          <a:p>
            <a:endParaRPr lang="en-US" sz="2000" dirty="0"/>
          </a:p>
          <a:p>
            <a:r>
              <a:rPr lang="en-US" sz="2000" dirty="0"/>
              <a:t>﻿﻿﻿</a:t>
            </a:r>
            <a:r>
              <a:rPr lang="en-US" sz="2000" dirty="0" smtClean="0">
                <a:solidFill>
                  <a:srgbClr val="FFFF00"/>
                </a:solidFill>
              </a:rPr>
              <a:t>B-</a:t>
            </a:r>
            <a:r>
              <a:rPr lang="en-US" sz="2000" dirty="0" smtClean="0"/>
              <a:t>CT chest</a:t>
            </a:r>
          </a:p>
          <a:p>
            <a:r>
              <a:rPr lang="en-US" sz="2000" dirty="0" smtClean="0"/>
              <a:t> </a:t>
            </a:r>
            <a:endParaRPr lang="en-US" sz="2000" dirty="0"/>
          </a:p>
          <a:p>
            <a:r>
              <a:rPr lang="en-US" sz="2000" dirty="0"/>
              <a:t>﻿﻿﻿</a:t>
            </a:r>
            <a:r>
              <a:rPr lang="en-US" sz="2000" dirty="0" smtClean="0">
                <a:solidFill>
                  <a:srgbClr val="FFFF00"/>
                </a:solidFill>
              </a:rPr>
              <a:t>C-</a:t>
            </a:r>
            <a:r>
              <a:rPr lang="en-US" sz="2000" dirty="0" smtClean="0"/>
              <a:t>ACE </a:t>
            </a:r>
            <a:r>
              <a:rPr lang="en-US" sz="2000" dirty="0"/>
              <a:t>level</a:t>
            </a:r>
          </a:p>
          <a:p>
            <a:endParaRPr lang="en-US" sz="2000" dirty="0" smtClean="0"/>
          </a:p>
          <a:p>
            <a:r>
              <a:rPr lang="en-US" sz="2000" dirty="0"/>
              <a:t>﻿﻿﻿</a:t>
            </a:r>
            <a:r>
              <a:rPr lang="en-US" sz="2000" dirty="0" smtClean="0">
                <a:solidFill>
                  <a:srgbClr val="FFFF00"/>
                </a:solidFill>
              </a:rPr>
              <a:t>D-</a:t>
            </a:r>
            <a:r>
              <a:rPr lang="en-US" sz="2000" dirty="0" smtClean="0"/>
              <a:t>Biopsy </a:t>
            </a:r>
            <a:r>
              <a:rPr lang="en-US" sz="2000" dirty="0"/>
              <a:t>leg lesion</a:t>
            </a:r>
          </a:p>
          <a:p>
            <a:endParaRPr lang="en-US" sz="2000" dirty="0" smtClean="0"/>
          </a:p>
          <a:p>
            <a:r>
              <a:rPr lang="en-US" sz="2000" dirty="0"/>
              <a:t>﻿﻿﻿</a:t>
            </a:r>
            <a:r>
              <a:rPr lang="en-US" sz="2000" dirty="0" smtClean="0">
                <a:solidFill>
                  <a:srgbClr val="FFFF00"/>
                </a:solidFill>
              </a:rPr>
              <a:t>E-</a:t>
            </a:r>
            <a:r>
              <a:rPr lang="en-US" sz="2000" dirty="0" smtClean="0"/>
              <a:t>Biopsy </a:t>
            </a:r>
            <a:r>
              <a:rPr lang="en-US" sz="2000" dirty="0"/>
              <a:t>hilar adenopathy</a:t>
            </a:r>
          </a:p>
        </p:txBody>
      </p:sp>
    </p:spTree>
    <p:extLst>
      <p:ext uri="{BB962C8B-B14F-4D97-AF65-F5344CB8AC3E}">
        <p14:creationId xmlns:p14="http://schemas.microsoft.com/office/powerpoint/2010/main" val="7148624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Shape 1570"/>
        <p:cNvGrpSpPr/>
        <p:nvPr/>
      </p:nvGrpSpPr>
      <p:grpSpPr>
        <a:xfrm>
          <a:off x="0" y="0"/>
          <a:ext cx="0" cy="0"/>
          <a:chOff x="0" y="0"/>
          <a:chExt cx="0" cy="0"/>
        </a:xfrm>
      </p:grpSpPr>
      <p:sp>
        <p:nvSpPr>
          <p:cNvPr id="1571" name="Google Shape;1571;p35"/>
          <p:cNvSpPr txBox="1">
            <a:spLocks noGrp="1"/>
          </p:cNvSpPr>
          <p:nvPr>
            <p:ph type="title"/>
          </p:nvPr>
        </p:nvSpPr>
        <p:spPr>
          <a:xfrm>
            <a:off x="1370693" y="4406537"/>
            <a:ext cx="9440034" cy="1088336"/>
          </a:xfrm>
          <a:prstGeom prst="rect">
            <a:avLst/>
          </a:prstGeom>
        </p:spPr>
        <p:txBody>
          <a:bodyPr spcFirstLastPara="1" vert="horz" lIns="91440" tIns="45720" rIns="91440" bIns="45720" rtlCol="0" anchor="b" anchorCtr="0">
            <a:normAutofit/>
          </a:bodyPr>
          <a:lstStyle/>
          <a:p>
            <a:pPr>
              <a:spcBef>
                <a:spcPct val="0"/>
              </a:spcBef>
            </a:pPr>
            <a:r>
              <a:rPr lang="en-US" sz="4800"/>
              <a:t>Thank you</a:t>
            </a:r>
          </a:p>
        </p:txBody>
      </p:sp>
      <p:pic>
        <p:nvPicPr>
          <p:cNvPr id="1582" name="Graphic 1581" descr="Smiling Face with No Fill">
            <a:extLst>
              <a:ext uri="{FF2B5EF4-FFF2-40B4-BE49-F238E27FC236}">
                <a16:creationId xmlns="" xmlns:a16="http://schemas.microsoft.com/office/drawing/2014/main" id="{6471F981-0F01-27EE-3959-37E11E4F9AF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4474617" y="643463"/>
            <a:ext cx="3249553" cy="3249553"/>
          </a:xfrm>
          <a:prstGeom prst="rect">
            <a:avLst/>
          </a:prstGeom>
        </p:spPr>
      </p:pic>
    </p:spTree>
    <p:extLst>
      <p:ext uri="{BB962C8B-B14F-4D97-AF65-F5344CB8AC3E}">
        <p14:creationId xmlns:p14="http://schemas.microsoft.com/office/powerpoint/2010/main" val="300397876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2">
            <a:extLst>
              <a:ext uri="{FF2B5EF4-FFF2-40B4-BE49-F238E27FC236}">
                <a16:creationId xmlns="" xmlns:a16="http://schemas.microsoft.com/office/drawing/2014/main" id="{B923BDA1-F471-41FD-4983-881E91204C57}"/>
              </a:ext>
            </a:extLst>
          </p:cNvPr>
          <p:cNvGraphicFramePr>
            <a:graphicFrameLocks noGrp="1"/>
          </p:cNvGraphicFramePr>
          <p:nvPr>
            <p:ph idx="1"/>
            <p:extLst>
              <p:ext uri="{D42A27DB-BD31-4B8C-83A1-F6EECF244321}">
                <p14:modId xmlns:p14="http://schemas.microsoft.com/office/powerpoint/2010/main" val="2262604318"/>
              </p:ext>
            </p:extLst>
          </p:nvPr>
        </p:nvGraphicFramePr>
        <p:xfrm>
          <a:off x="0" y="627017"/>
          <a:ext cx="6034375" cy="46887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 xmlns:a16="http://schemas.microsoft.com/office/drawing/2014/main" id="{0AC88FE0-931A-878C-AE32-6CE12490C96E}"/>
              </a:ext>
            </a:extLst>
          </p:cNvPr>
          <p:cNvPicPr>
            <a:picLocks noChangeAspect="1"/>
          </p:cNvPicPr>
          <p:nvPr/>
        </p:nvPicPr>
        <p:blipFill>
          <a:blip r:embed="rId7"/>
          <a:stretch>
            <a:fillRect/>
          </a:stretch>
        </p:blipFill>
        <p:spPr>
          <a:xfrm>
            <a:off x="6034375" y="-13064"/>
            <a:ext cx="6157625" cy="6871063"/>
          </a:xfrm>
          <a:prstGeom prst="rect">
            <a:avLst/>
          </a:prstGeom>
        </p:spPr>
      </p:pic>
    </p:spTree>
    <p:extLst>
      <p:ext uri="{BB962C8B-B14F-4D97-AF65-F5344CB8AC3E}">
        <p14:creationId xmlns:p14="http://schemas.microsoft.com/office/powerpoint/2010/main" val="252926183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57E7711-17C3-DCAE-6D9A-5F39D8CE47BC}"/>
              </a:ext>
            </a:extLst>
          </p:cNvPr>
          <p:cNvSpPr>
            <a:spLocks noGrp="1"/>
          </p:cNvSpPr>
          <p:nvPr>
            <p:ph type="title"/>
          </p:nvPr>
        </p:nvSpPr>
        <p:spPr>
          <a:xfrm>
            <a:off x="0" y="0"/>
            <a:ext cx="12191999" cy="1151965"/>
          </a:xfrm>
        </p:spPr>
        <p:txBody>
          <a:bodyPr/>
          <a:lstStyle/>
          <a:p>
            <a:pPr algn="ctr"/>
            <a:r>
              <a:rPr lang="en-US" b="1" dirty="0">
                <a:solidFill>
                  <a:srgbClr val="FF0000"/>
                </a:solidFill>
              </a:rPr>
              <a:t>ETIOLOGY</a:t>
            </a:r>
          </a:p>
        </p:txBody>
      </p:sp>
      <p:sp>
        <p:nvSpPr>
          <p:cNvPr id="3" name="Content Placeholder 2">
            <a:extLst>
              <a:ext uri="{FF2B5EF4-FFF2-40B4-BE49-F238E27FC236}">
                <a16:creationId xmlns="" xmlns:a16="http://schemas.microsoft.com/office/drawing/2014/main" id="{CDF1BE8A-9804-1FB9-D527-11E1D8D13B82}"/>
              </a:ext>
            </a:extLst>
          </p:cNvPr>
          <p:cNvSpPr>
            <a:spLocks noGrp="1"/>
          </p:cNvSpPr>
          <p:nvPr>
            <p:ph idx="1"/>
          </p:nvPr>
        </p:nvSpPr>
        <p:spPr>
          <a:xfrm>
            <a:off x="0" y="934720"/>
            <a:ext cx="11515824" cy="4886595"/>
          </a:xfrm>
        </p:spPr>
        <p:txBody>
          <a:bodyPr>
            <a:noAutofit/>
          </a:bodyPr>
          <a:lstStyle/>
          <a:p>
            <a:pPr algn="l">
              <a:buFont typeface="Wingdings" panose="05000000000000000000" pitchFamily="2" charset="2"/>
              <a:buChar char="v"/>
            </a:pPr>
            <a:r>
              <a:rPr lang="en-US" sz="2400" b="0" i="0" dirty="0">
                <a:solidFill>
                  <a:schemeClr val="tx1"/>
                </a:solidFill>
                <a:effectLst/>
                <a:latin typeface="Arial" panose="020B0604020202020204" pitchFamily="34" charset="0"/>
                <a:cs typeface="Arial" panose="020B0604020202020204" pitchFamily="34" charset="0"/>
              </a:rPr>
              <a:t>Researchers are still not sure why or how sarcoidosis occurs. However, it may be the result of an excessive immune response to an irritant or allergens, such as:</a:t>
            </a:r>
          </a:p>
          <a:p>
            <a:pPr algn="l">
              <a:buFont typeface="Wingdings" panose="05000000000000000000" pitchFamily="2" charset="2"/>
              <a:buChar char="v"/>
            </a:pPr>
            <a:r>
              <a:rPr lang="en-US" sz="2400" b="0" i="0" dirty="0">
                <a:solidFill>
                  <a:schemeClr val="tx1"/>
                </a:solidFill>
                <a:effectLst/>
                <a:latin typeface="Arial" panose="020B0604020202020204" pitchFamily="34" charset="0"/>
                <a:cs typeface="Arial" panose="020B0604020202020204" pitchFamily="34" charset="0"/>
              </a:rPr>
              <a:t>Viruses               </a:t>
            </a:r>
            <a:r>
              <a:rPr lang="en-US" sz="2400" b="1" dirty="0">
                <a:solidFill>
                  <a:schemeClr val="accent1">
                    <a:lumMod val="60000"/>
                    <a:lumOff val="40000"/>
                  </a:schemeClr>
                </a:solidFill>
                <a:latin typeface="Arial" panose="020B0604020202020204" pitchFamily="34" charset="0"/>
                <a:cs typeface="Arial" panose="020B0604020202020204" pitchFamily="34" charset="0"/>
              </a:rPr>
              <a:t>Human Herpes Virus 8 (HHV8)</a:t>
            </a:r>
            <a:endParaRPr lang="en-US" sz="2400" b="1" i="0" dirty="0">
              <a:solidFill>
                <a:schemeClr val="accent1">
                  <a:lumMod val="60000"/>
                  <a:lumOff val="40000"/>
                </a:schemeClr>
              </a:solidFill>
              <a:effectLst/>
              <a:latin typeface="Arial" panose="020B0604020202020204" pitchFamily="34" charset="0"/>
              <a:cs typeface="Arial" panose="020B0604020202020204" pitchFamily="34" charset="0"/>
            </a:endParaRPr>
          </a:p>
          <a:p>
            <a:pPr algn="l">
              <a:buFont typeface="Wingdings" panose="05000000000000000000" pitchFamily="2" charset="2"/>
              <a:buChar char="v"/>
            </a:pPr>
            <a:r>
              <a:rPr lang="en-US" sz="2400" b="0" i="0" dirty="0">
                <a:solidFill>
                  <a:schemeClr val="tx1"/>
                </a:solidFill>
                <a:effectLst/>
                <a:latin typeface="Arial" panose="020B0604020202020204" pitchFamily="34" charset="0"/>
                <a:cs typeface="Arial" panose="020B0604020202020204" pitchFamily="34" charset="0"/>
              </a:rPr>
              <a:t>Bacteria             </a:t>
            </a:r>
            <a:r>
              <a:rPr lang="en-US" sz="2400" b="1" dirty="0" err="1">
                <a:solidFill>
                  <a:schemeClr val="accent1">
                    <a:lumMod val="60000"/>
                    <a:lumOff val="40000"/>
                  </a:schemeClr>
                </a:solidFill>
                <a:latin typeface="Arial" panose="020B0604020202020204" pitchFamily="34" charset="0"/>
                <a:cs typeface="Arial" panose="020B0604020202020204" pitchFamily="34" charset="0"/>
              </a:rPr>
              <a:t>M.Tuberculosis</a:t>
            </a:r>
            <a:r>
              <a:rPr lang="en-US" sz="2400" b="1" dirty="0">
                <a:solidFill>
                  <a:schemeClr val="accent1">
                    <a:lumMod val="60000"/>
                    <a:lumOff val="40000"/>
                  </a:schemeClr>
                </a:solidFill>
                <a:latin typeface="Arial" panose="020B0604020202020204" pitchFamily="34" charset="0"/>
                <a:cs typeface="Arial" panose="020B0604020202020204" pitchFamily="34" charset="0"/>
              </a:rPr>
              <a:t> , </a:t>
            </a:r>
            <a:r>
              <a:rPr lang="en-US" sz="2400" b="1" dirty="0" err="1">
                <a:solidFill>
                  <a:schemeClr val="accent1">
                    <a:lumMod val="60000"/>
                    <a:lumOff val="40000"/>
                  </a:schemeClr>
                </a:solidFill>
                <a:latin typeface="Arial" panose="020B0604020202020204" pitchFamily="34" charset="0"/>
                <a:cs typeface="Arial" panose="020B0604020202020204" pitchFamily="34" charset="0"/>
              </a:rPr>
              <a:t>Proprionibacterium</a:t>
            </a:r>
            <a:endParaRPr lang="en-US" sz="2400" b="1" i="0" dirty="0">
              <a:solidFill>
                <a:schemeClr val="accent1">
                  <a:lumMod val="60000"/>
                  <a:lumOff val="40000"/>
                </a:schemeClr>
              </a:solidFill>
              <a:effectLst/>
              <a:latin typeface="Arial" panose="020B0604020202020204" pitchFamily="34" charset="0"/>
              <a:cs typeface="Arial" panose="020B0604020202020204" pitchFamily="34" charset="0"/>
            </a:endParaRPr>
          </a:p>
          <a:p>
            <a:pPr algn="l">
              <a:buFont typeface="Wingdings" panose="05000000000000000000" pitchFamily="2" charset="2"/>
              <a:buChar char="v"/>
            </a:pPr>
            <a:r>
              <a:rPr lang="en-US" sz="2400" b="0" i="0" dirty="0">
                <a:solidFill>
                  <a:schemeClr val="tx1"/>
                </a:solidFill>
                <a:effectLst/>
                <a:latin typeface="Arial" panose="020B0604020202020204" pitchFamily="34" charset="0"/>
                <a:cs typeface="Arial" panose="020B0604020202020204" pitchFamily="34" charset="0"/>
              </a:rPr>
              <a:t>Pollution , DUST , CHEMICALS</a:t>
            </a:r>
          </a:p>
          <a:p>
            <a:pPr>
              <a:buFont typeface="Wingdings" panose="05000000000000000000" pitchFamily="2" charset="2"/>
              <a:buChar char="v"/>
            </a:pPr>
            <a:r>
              <a:rPr lang="en-US" sz="2400" b="1" dirty="0">
                <a:solidFill>
                  <a:srgbClr val="FF0000"/>
                </a:solidFill>
                <a:latin typeface="Arial" panose="020B0604020202020204" pitchFamily="34" charset="0"/>
                <a:cs typeface="Arial" panose="020B0604020202020204" pitchFamily="34" charset="0"/>
              </a:rPr>
              <a:t>Note : </a:t>
            </a:r>
            <a:r>
              <a:rPr lang="en-US" sz="2400" dirty="0">
                <a:solidFill>
                  <a:schemeClr val="tx1"/>
                </a:solidFill>
                <a:latin typeface="Arial" panose="020B0604020202020204" pitchFamily="34" charset="0"/>
                <a:cs typeface="Arial" panose="020B0604020202020204" pitchFamily="34" charset="0"/>
              </a:rPr>
              <a:t>Sarcoidosis occurs </a:t>
            </a:r>
            <a:r>
              <a:rPr lang="en-US" sz="2800" b="1" dirty="0">
                <a:solidFill>
                  <a:srgbClr val="FF0000"/>
                </a:solidFill>
                <a:latin typeface="Arial" panose="020B0604020202020204" pitchFamily="34" charset="0"/>
                <a:cs typeface="Arial" panose="020B0604020202020204" pitchFamily="34" charset="0"/>
              </a:rPr>
              <a:t>less frequently in Smokers </a:t>
            </a:r>
            <a:endParaRPr lang="en-US" sz="2400" b="1" i="0" dirty="0">
              <a:solidFill>
                <a:srgbClr val="FF0000"/>
              </a:solidFill>
              <a:effectLst/>
              <a:latin typeface="Arial" panose="020B0604020202020204" pitchFamily="34" charset="0"/>
              <a:cs typeface="Arial" panose="020B0604020202020204" pitchFamily="34" charset="0"/>
            </a:endParaRPr>
          </a:p>
          <a:p>
            <a:pPr algn="l">
              <a:buFont typeface="Wingdings" panose="05000000000000000000" pitchFamily="2" charset="2"/>
              <a:buChar char="v"/>
            </a:pPr>
            <a:r>
              <a:rPr lang="en-US" sz="2400" b="0" i="0" dirty="0">
                <a:solidFill>
                  <a:schemeClr val="tx1"/>
                </a:solidFill>
                <a:effectLst/>
                <a:latin typeface="Arial" panose="020B0604020202020204" pitchFamily="34" charset="0"/>
                <a:cs typeface="Arial" panose="020B0604020202020204" pitchFamily="34" charset="0"/>
              </a:rPr>
              <a:t>There is some evidence to suggest certain individuals may be more</a:t>
            </a:r>
            <a:r>
              <a:rPr lang="en-US" sz="2400" b="0" i="0" dirty="0">
                <a:solidFill>
                  <a:srgbClr val="231F20"/>
                </a:solidFill>
                <a:effectLst/>
                <a:latin typeface="Arial" panose="020B0604020202020204" pitchFamily="34" charset="0"/>
                <a:cs typeface="Arial" panose="020B0604020202020204" pitchFamily="34" charset="0"/>
              </a:rPr>
              <a:t> </a:t>
            </a:r>
            <a:r>
              <a:rPr lang="en-US" sz="2400" b="0" i="0" dirty="0">
                <a:solidFill>
                  <a:srgbClr val="FF0000"/>
                </a:solidFill>
                <a:effectLst/>
                <a:latin typeface="Arial" panose="020B0604020202020204" pitchFamily="34" charset="0"/>
                <a:cs typeface="Arial" panose="020B0604020202020204" pitchFamily="34" charset="0"/>
              </a:rPr>
              <a:t>genetically predisposed</a:t>
            </a:r>
            <a:r>
              <a:rPr lang="en-US" sz="2400" b="0" i="0" dirty="0">
                <a:solidFill>
                  <a:schemeClr val="accent1"/>
                </a:solidFill>
                <a:effectLst/>
                <a:latin typeface="Arial" panose="020B0604020202020204" pitchFamily="34" charset="0"/>
                <a:cs typeface="Arial" panose="020B0604020202020204" pitchFamily="34" charset="0"/>
              </a:rPr>
              <a:t> </a:t>
            </a:r>
            <a:r>
              <a:rPr lang="en-US" sz="2400" b="0" i="0" dirty="0">
                <a:solidFill>
                  <a:schemeClr val="tx1"/>
                </a:solidFill>
                <a:effectLst/>
                <a:latin typeface="Arial" panose="020B0604020202020204" pitchFamily="34" charset="0"/>
                <a:cs typeface="Arial" panose="020B0604020202020204" pitchFamily="34" charset="0"/>
              </a:rPr>
              <a:t>to develop the condition </a:t>
            </a:r>
            <a:r>
              <a:rPr lang="en-US" sz="2400" b="0" i="0" dirty="0">
                <a:solidFill>
                  <a:schemeClr val="tx1">
                    <a:lumMod val="85000"/>
                    <a:lumOff val="15000"/>
                  </a:schemeClr>
                </a:solidFill>
                <a:effectLst/>
                <a:latin typeface="Arial" panose="020B0604020202020204" pitchFamily="34" charset="0"/>
                <a:cs typeface="Arial" panose="020B0604020202020204" pitchFamily="34" charset="0"/>
              </a:rPr>
              <a:t>The most significant finding is that between</a:t>
            </a:r>
            <a:r>
              <a:rPr lang="en-US" sz="2400" b="0" i="0" dirty="0">
                <a:solidFill>
                  <a:srgbClr val="FF0000"/>
                </a:solidFill>
                <a:effectLst/>
                <a:latin typeface="Arial" panose="020B0604020202020204" pitchFamily="34" charset="0"/>
                <a:cs typeface="Arial" panose="020B0604020202020204" pitchFamily="34" charset="0"/>
              </a:rPr>
              <a:t> </a:t>
            </a:r>
            <a:r>
              <a:rPr lang="en-US" sz="2400" b="1" i="0" dirty="0">
                <a:solidFill>
                  <a:srgbClr val="FF0000"/>
                </a:solidFill>
                <a:effectLst/>
                <a:latin typeface="Arial" panose="020B0604020202020204" pitchFamily="34" charset="0"/>
                <a:cs typeface="Arial" panose="020B0604020202020204" pitchFamily="34" charset="0"/>
              </a:rPr>
              <a:t>HLA-DRB1</a:t>
            </a:r>
            <a:r>
              <a:rPr lang="en-US" sz="2400" b="0" i="0" dirty="0">
                <a:solidFill>
                  <a:schemeClr val="tx1">
                    <a:lumMod val="85000"/>
                    <a:lumOff val="15000"/>
                  </a:schemeClr>
                </a:solidFill>
                <a:effectLst/>
                <a:latin typeface="Arial" panose="020B0604020202020204" pitchFamily="34" charset="0"/>
                <a:cs typeface="Arial" panose="020B0604020202020204" pitchFamily="34" charset="0"/>
              </a:rPr>
              <a:t> and </a:t>
            </a:r>
            <a:r>
              <a:rPr lang="en-US" sz="2400" b="1" i="0" dirty="0" err="1">
                <a:solidFill>
                  <a:srgbClr val="FF0000"/>
                </a:solidFill>
                <a:effectLst/>
                <a:latin typeface="Arial" panose="020B0604020202020204" pitchFamily="34" charset="0"/>
                <a:cs typeface="Arial" panose="020B0604020202020204" pitchFamily="34" charset="0"/>
              </a:rPr>
              <a:t>Löfgren's</a:t>
            </a:r>
            <a:r>
              <a:rPr lang="en-US" sz="2400" b="1" i="0" dirty="0">
                <a:solidFill>
                  <a:srgbClr val="FF0000"/>
                </a:solidFill>
                <a:effectLst/>
                <a:latin typeface="Arial" panose="020B0604020202020204" pitchFamily="34" charset="0"/>
                <a:cs typeface="Arial" panose="020B0604020202020204" pitchFamily="34" charset="0"/>
              </a:rPr>
              <a:t> syndrome</a:t>
            </a:r>
            <a:r>
              <a:rPr lang="en-US" sz="2400" b="1" i="0" dirty="0">
                <a:solidFill>
                  <a:schemeClr val="tx1">
                    <a:lumMod val="85000"/>
                    <a:lumOff val="15000"/>
                  </a:schemeClr>
                </a:solidFill>
                <a:effectLst/>
                <a:latin typeface="Arial" panose="020B0604020202020204" pitchFamily="34" charset="0"/>
                <a:cs typeface="Arial" panose="020B0604020202020204" pitchFamily="34" charset="0"/>
              </a:rPr>
              <a:t>. </a:t>
            </a:r>
            <a:r>
              <a:rPr lang="en-US" sz="2800" b="1" i="0" dirty="0">
                <a:solidFill>
                  <a:schemeClr val="tx1">
                    <a:lumMod val="85000"/>
                    <a:lumOff val="15000"/>
                  </a:schemeClr>
                </a:solidFill>
                <a:effectLst/>
                <a:latin typeface="Arial" panose="020B0604020202020204" pitchFamily="34" charset="0"/>
                <a:cs typeface="Arial" panose="020B0604020202020204" pitchFamily="34" charset="0"/>
              </a:rPr>
              <a:t>DRB1</a:t>
            </a:r>
            <a:r>
              <a:rPr lang="en-US" sz="2400" b="1" i="0" dirty="0">
                <a:solidFill>
                  <a:schemeClr val="tx1">
                    <a:lumMod val="85000"/>
                    <a:lumOff val="15000"/>
                  </a:schemeClr>
                </a:solidFill>
                <a:effectLst/>
                <a:latin typeface="Arial" panose="020B0604020202020204" pitchFamily="34" charset="0"/>
                <a:cs typeface="Arial" panose="020B0604020202020204" pitchFamily="34" charset="0"/>
              </a:rPr>
              <a:t> </a:t>
            </a:r>
            <a:r>
              <a:rPr lang="en-US" sz="2400" b="0" i="0" dirty="0">
                <a:solidFill>
                  <a:schemeClr val="tx1">
                    <a:lumMod val="85000"/>
                    <a:lumOff val="15000"/>
                  </a:schemeClr>
                </a:solidFill>
                <a:effectLst/>
                <a:latin typeface="Arial" panose="020B0604020202020204" pitchFamily="34" charset="0"/>
                <a:cs typeface="Arial" panose="020B0604020202020204" pitchFamily="34" charset="0"/>
              </a:rPr>
              <a:t>alleles have been associated with chronic forms of sarcoidosis</a:t>
            </a:r>
            <a:r>
              <a:rPr lang="en-US" sz="2400" b="0" i="0" dirty="0">
                <a:solidFill>
                  <a:srgbClr val="BDC1C6"/>
                </a:solidFill>
                <a:effectLst/>
                <a:latin typeface="Arial" panose="020B0604020202020204" pitchFamily="34" charset="0"/>
                <a:cs typeface="Arial" panose="020B0604020202020204" pitchFamily="34" charset="0"/>
              </a:rPr>
              <a:t>.</a:t>
            </a:r>
            <a:r>
              <a:rPr lang="en-US" sz="2400" b="0" i="0" dirty="0">
                <a:solidFill>
                  <a:srgbClr val="231F20"/>
                </a:solidFill>
                <a:effectLst/>
                <a:latin typeface="Arial" panose="020B0604020202020204" pitchFamily="34" charset="0"/>
                <a:cs typeface="Arial" panose="020B0604020202020204" pitchFamily="34" charset="0"/>
              </a:rPr>
              <a:t> .</a:t>
            </a:r>
          </a:p>
          <a:p>
            <a:pPr algn="l">
              <a:buFont typeface="Wingdings" panose="05000000000000000000" pitchFamily="2" charset="2"/>
              <a:buChar char="v"/>
            </a:pPr>
            <a:r>
              <a:rPr lang="en-US" sz="2400" b="0" i="0" dirty="0">
                <a:solidFill>
                  <a:schemeClr val="tx1"/>
                </a:solidFill>
                <a:effectLst/>
                <a:latin typeface="Arial" panose="020B0604020202020204" pitchFamily="34" charset="0"/>
                <a:cs typeface="Arial" panose="020B0604020202020204" pitchFamily="34" charset="0"/>
              </a:rPr>
              <a:t>The bulk of sarcoidosis cases involve or begin in the lungs. The lymph nodes and glands, especially those surrounding the lungs, are also impacted. However, sarcoidosis can affect any organ in the body.</a:t>
            </a:r>
          </a:p>
          <a:p>
            <a:pPr>
              <a:buFont typeface="Wingdings" panose="05000000000000000000" pitchFamily="2" charset="2"/>
              <a:buChar char="v"/>
            </a:pPr>
            <a:endParaRPr lang="en-US" sz="2400" dirty="0">
              <a:latin typeface="Arial" panose="020B0604020202020204" pitchFamily="34" charset="0"/>
              <a:cs typeface="Arial" panose="020B0604020202020204" pitchFamily="34" charset="0"/>
            </a:endParaRPr>
          </a:p>
        </p:txBody>
      </p:sp>
      <p:sp>
        <p:nvSpPr>
          <p:cNvPr id="5" name="Arrow: Right 4">
            <a:extLst>
              <a:ext uri="{FF2B5EF4-FFF2-40B4-BE49-F238E27FC236}">
                <a16:creationId xmlns="" xmlns:a16="http://schemas.microsoft.com/office/drawing/2014/main" id="{71779390-6FDC-5183-EEB7-DA04F2C70161}"/>
              </a:ext>
            </a:extLst>
          </p:cNvPr>
          <p:cNvSpPr/>
          <p:nvPr/>
        </p:nvSpPr>
        <p:spPr>
          <a:xfrm>
            <a:off x="1690837" y="1937913"/>
            <a:ext cx="644893" cy="29754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 xmlns:a16="http://schemas.microsoft.com/office/drawing/2014/main" id="{CDA6FA01-9701-46AB-C29C-1D87E2309327}"/>
              </a:ext>
            </a:extLst>
          </p:cNvPr>
          <p:cNvSpPr/>
          <p:nvPr/>
        </p:nvSpPr>
        <p:spPr>
          <a:xfrm>
            <a:off x="1690837" y="2438400"/>
            <a:ext cx="644893" cy="29754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546895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82880"/>
            <a:ext cx="12192000" cy="966651"/>
          </a:xfrm>
        </p:spPr>
        <p:txBody>
          <a:bodyPr>
            <a:normAutofit/>
          </a:bodyPr>
          <a:lstStyle/>
          <a:p>
            <a:r>
              <a:rPr lang="en-US" b="1" dirty="0">
                <a:solidFill>
                  <a:srgbClr val="C00000"/>
                </a:solidFill>
              </a:rPr>
              <a:t>Pathophysiology </a:t>
            </a:r>
          </a:p>
        </p:txBody>
      </p:sp>
      <p:sp>
        <p:nvSpPr>
          <p:cNvPr id="3" name="Content Placeholder 2"/>
          <p:cNvSpPr>
            <a:spLocks noGrp="1"/>
          </p:cNvSpPr>
          <p:nvPr>
            <p:ph idx="1"/>
          </p:nvPr>
        </p:nvSpPr>
        <p:spPr>
          <a:xfrm>
            <a:off x="91441" y="1076959"/>
            <a:ext cx="11599816" cy="5493657"/>
          </a:xfrm>
        </p:spPr>
        <p:txBody>
          <a:bodyPr>
            <a:normAutofit lnSpcReduction="10000"/>
          </a:bodyPr>
          <a:lstStyle/>
          <a:p>
            <a:r>
              <a:rPr lang="en-US" sz="2800" dirty="0"/>
              <a:t> Normally the dendritic cells and macrophages (antigen presenting cells) represent the pathogen antigen to naive CD4+ T cell and release cytokines which stimulate the activation and proliferation of the naive T cells to CD4+ T</a:t>
            </a:r>
            <a:r>
              <a:rPr lang="en-US" sz="2800" baseline="-25000" dirty="0"/>
              <a:t>H</a:t>
            </a:r>
            <a:r>
              <a:rPr lang="en-US" sz="2800" dirty="0"/>
              <a:t>1 cells which will release more IL-2 for further proliferation and </a:t>
            </a:r>
            <a:r>
              <a:rPr lang="en-US" sz="2800" dirty="0">
                <a:latin typeface="Meta Serif Office Pro"/>
              </a:rPr>
              <a:t>IFN-</a:t>
            </a:r>
            <a:r>
              <a:rPr lang="el-GR" sz="2800" dirty="0">
                <a:latin typeface="Times New Roman" panose="02020603050405020304" pitchFamily="18" charset="0"/>
              </a:rPr>
              <a:t>γ</a:t>
            </a:r>
            <a:r>
              <a:rPr lang="en-US" sz="2800" dirty="0">
                <a:latin typeface="Times New Roman" panose="02020603050405020304" pitchFamily="18" charset="0"/>
              </a:rPr>
              <a:t> </a:t>
            </a:r>
            <a:r>
              <a:rPr lang="en-US" sz="2800" dirty="0"/>
              <a:t>resulting in macrophages activation (T cell mediated immune response )</a:t>
            </a:r>
          </a:p>
          <a:p>
            <a:r>
              <a:rPr lang="en-US" sz="2800" dirty="0"/>
              <a:t> In sarcoidosis, the CD4+ T cell response to unknown antigen, the T cell meditated immune response will lead to form small nodules </a:t>
            </a:r>
            <a:r>
              <a:rPr lang="en-US" sz="2800" dirty="0">
                <a:solidFill>
                  <a:schemeClr val="accent1"/>
                </a:solidFill>
              </a:rPr>
              <a:t>(Hallmark) (non-</a:t>
            </a:r>
            <a:r>
              <a:rPr lang="en-US" sz="2800" dirty="0" err="1">
                <a:solidFill>
                  <a:schemeClr val="accent1"/>
                </a:solidFill>
              </a:rPr>
              <a:t>caseating</a:t>
            </a:r>
            <a:r>
              <a:rPr lang="en-US" sz="2800" dirty="0">
                <a:solidFill>
                  <a:schemeClr val="accent1"/>
                </a:solidFill>
              </a:rPr>
              <a:t> granulomas)</a:t>
            </a:r>
            <a:r>
              <a:rPr lang="en-US" sz="2800" dirty="0"/>
              <a:t> in any organ and trigger an inflammation in heathy tissue (autoimmune disease)</a:t>
            </a:r>
          </a:p>
          <a:p>
            <a:r>
              <a:rPr lang="en-US" sz="2800" dirty="0"/>
              <a:t> HLA II gene polymorphism (HLA-DRB1) with environmental factors    are thought to have a role.</a:t>
            </a:r>
          </a:p>
          <a:p>
            <a:endParaRPr lang="en-US" sz="2800" dirty="0"/>
          </a:p>
          <a:p>
            <a:endParaRPr lang="en-US" sz="2800" dirty="0"/>
          </a:p>
        </p:txBody>
      </p:sp>
    </p:spTree>
    <p:extLst>
      <p:ext uri="{BB962C8B-B14F-4D97-AF65-F5344CB8AC3E}">
        <p14:creationId xmlns:p14="http://schemas.microsoft.com/office/powerpoint/2010/main" val="280626376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82880"/>
            <a:ext cx="12192000" cy="966651"/>
          </a:xfrm>
        </p:spPr>
        <p:txBody>
          <a:bodyPr>
            <a:normAutofit/>
          </a:bodyPr>
          <a:lstStyle/>
          <a:p>
            <a:r>
              <a:rPr lang="en-US" sz="4000" b="1">
                <a:solidFill>
                  <a:srgbClr val="C00000"/>
                </a:solidFill>
              </a:rPr>
              <a:t>Non-caseating granulomas</a:t>
            </a:r>
            <a:endParaRPr lang="en-US" sz="4000" b="1" dirty="0">
              <a:solidFill>
                <a:srgbClr val="C00000"/>
              </a:solidFill>
            </a:endParaRPr>
          </a:p>
        </p:txBody>
      </p:sp>
      <p:sp>
        <p:nvSpPr>
          <p:cNvPr id="3" name="Content Placeholder 2"/>
          <p:cNvSpPr>
            <a:spLocks noGrp="1"/>
          </p:cNvSpPr>
          <p:nvPr>
            <p:ph idx="1"/>
          </p:nvPr>
        </p:nvSpPr>
        <p:spPr>
          <a:xfrm>
            <a:off x="0" y="640080"/>
            <a:ext cx="11913325" cy="6087291"/>
          </a:xfrm>
        </p:spPr>
        <p:txBody>
          <a:bodyPr>
            <a:normAutofit/>
          </a:bodyPr>
          <a:lstStyle/>
          <a:p>
            <a:endParaRPr lang="en-US" sz="2800" dirty="0"/>
          </a:p>
          <a:p>
            <a:r>
              <a:rPr lang="en-US" sz="2800" dirty="0"/>
              <a:t> Typical sarcoid granulomas consist of focal accumulations of epithelioid cells, macrophages and lymphocytes, mainly T cells.</a:t>
            </a:r>
          </a:p>
          <a:p>
            <a:r>
              <a:rPr lang="en-US" sz="2800" dirty="0">
                <a:solidFill>
                  <a:schemeClr val="tx1"/>
                </a:solidFill>
              </a:rPr>
              <a:t>Inclusion “ </a:t>
            </a:r>
            <a:r>
              <a:rPr lang="en-US" sz="2800" b="1" dirty="0">
                <a:solidFill>
                  <a:schemeClr val="accent5"/>
                </a:solidFill>
              </a:rPr>
              <a:t>asteroid bodies</a:t>
            </a:r>
            <a:r>
              <a:rPr lang="en-US" sz="2800" dirty="0">
                <a:solidFill>
                  <a:schemeClr val="tx1"/>
                </a:solidFill>
              </a:rPr>
              <a:t>” and  </a:t>
            </a:r>
            <a:r>
              <a:rPr lang="en-US" sz="2800" b="1" dirty="0" err="1">
                <a:solidFill>
                  <a:schemeClr val="accent5"/>
                </a:solidFill>
              </a:rPr>
              <a:t>schaumann</a:t>
            </a:r>
            <a:r>
              <a:rPr lang="en-US" sz="2800" b="1" dirty="0">
                <a:solidFill>
                  <a:schemeClr val="accent5"/>
                </a:solidFill>
              </a:rPr>
              <a:t> bodies </a:t>
            </a:r>
            <a:r>
              <a:rPr lang="en-US" sz="2800" dirty="0">
                <a:solidFill>
                  <a:schemeClr val="tx1"/>
                </a:solidFill>
              </a:rPr>
              <a:t>are seen within</a:t>
            </a:r>
            <a:endParaRPr lang="en-US" sz="2800" dirty="0"/>
          </a:p>
          <a:p>
            <a:r>
              <a:rPr lang="en-US" sz="2800" dirty="0"/>
              <a:t> </a:t>
            </a:r>
            <a:r>
              <a:rPr lang="en-US" sz="2800" b="1" dirty="0">
                <a:solidFill>
                  <a:schemeClr val="accent1"/>
                </a:solidFill>
              </a:rPr>
              <a:t>non-caseating granulomas </a:t>
            </a:r>
            <a:r>
              <a:rPr lang="en-US" sz="2800" dirty="0">
                <a:solidFill>
                  <a:schemeClr val="tx1"/>
                </a:solidFill>
              </a:rPr>
              <a:t>are different from the </a:t>
            </a:r>
            <a:r>
              <a:rPr lang="en-US" sz="2800" dirty="0">
                <a:solidFill>
                  <a:srgbClr val="FF0000"/>
                </a:solidFill>
              </a:rPr>
              <a:t>“caseating”(e.g. TB) </a:t>
            </a:r>
            <a:r>
              <a:rPr lang="en-US" sz="2800" dirty="0">
                <a:solidFill>
                  <a:schemeClr val="tx1"/>
                </a:solidFill>
              </a:rPr>
              <a:t>by the absences</a:t>
            </a:r>
            <a:r>
              <a:rPr lang="en-US" sz="2800" dirty="0">
                <a:solidFill>
                  <a:schemeClr val="accent1"/>
                </a:solidFill>
              </a:rPr>
              <a:t> </a:t>
            </a:r>
            <a:r>
              <a:rPr lang="en-US" sz="2800" dirty="0">
                <a:solidFill>
                  <a:schemeClr val="tx1"/>
                </a:solidFill>
              </a:rPr>
              <a:t>of</a:t>
            </a:r>
            <a:r>
              <a:rPr lang="en-US" sz="2800" dirty="0">
                <a:solidFill>
                  <a:schemeClr val="accent1"/>
                </a:solidFill>
              </a:rPr>
              <a:t> </a:t>
            </a:r>
            <a:r>
              <a:rPr lang="en-US" sz="2800" b="1" dirty="0">
                <a:solidFill>
                  <a:schemeClr val="accent5"/>
                </a:solidFill>
              </a:rPr>
              <a:t>necrotic tissue </a:t>
            </a:r>
            <a:r>
              <a:rPr lang="en-US" sz="2800" dirty="0">
                <a:solidFill>
                  <a:schemeClr val="tx1"/>
                </a:solidFill>
              </a:rPr>
              <a:t>in the center  </a:t>
            </a:r>
          </a:p>
        </p:txBody>
      </p:sp>
      <p:pic>
        <p:nvPicPr>
          <p:cNvPr id="5" name="Picture 4"/>
          <p:cNvPicPr>
            <a:picLocks noChangeAspect="1"/>
          </p:cNvPicPr>
          <p:nvPr/>
        </p:nvPicPr>
        <p:blipFill>
          <a:blip r:embed="rId2"/>
          <a:stretch>
            <a:fillRect/>
          </a:stretch>
        </p:blipFill>
        <p:spPr>
          <a:xfrm>
            <a:off x="538480" y="3860800"/>
            <a:ext cx="11541760" cy="2997200"/>
          </a:xfrm>
          <a:prstGeom prst="rect">
            <a:avLst/>
          </a:prstGeom>
        </p:spPr>
      </p:pic>
    </p:spTree>
    <p:extLst>
      <p:ext uri="{BB962C8B-B14F-4D97-AF65-F5344CB8AC3E}">
        <p14:creationId xmlns:p14="http://schemas.microsoft.com/office/powerpoint/2010/main" val="27126066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65760"/>
            <a:ext cx="6891867" cy="6096000"/>
          </a:xfrm>
        </p:spPr>
        <p:txBody>
          <a:bodyPr anchor="ctr">
            <a:normAutofit/>
          </a:bodyPr>
          <a:lstStyle/>
          <a:p>
            <a:pPr>
              <a:buClr>
                <a:srgbClr val="FDC975"/>
              </a:buClr>
            </a:pPr>
            <a:r>
              <a:rPr lang="en-US" dirty="0"/>
              <a:t> </a:t>
            </a:r>
            <a:r>
              <a:rPr lang="en-US" sz="2400" dirty="0"/>
              <a:t>The giant cells release 1-alpha hydroxylase , therefore increase the active form of vitamin D (Calcitriol).</a:t>
            </a:r>
          </a:p>
          <a:p>
            <a:pPr>
              <a:buClr>
                <a:srgbClr val="FDC975"/>
              </a:buClr>
            </a:pPr>
            <a:r>
              <a:rPr lang="en-US" sz="2400" dirty="0"/>
              <a:t> Action of vitamin D :</a:t>
            </a:r>
          </a:p>
          <a:p>
            <a:pPr>
              <a:buClr>
                <a:srgbClr val="FDC975"/>
              </a:buClr>
            </a:pPr>
            <a:r>
              <a:rPr lang="en-US" sz="2400" dirty="0"/>
              <a:t>increasing Ca2+ absorption from the intestine, it also facilitates Ca2+ reabsorption in the kidney</a:t>
            </a:r>
          </a:p>
          <a:p>
            <a:pPr>
              <a:buClr>
                <a:srgbClr val="FDC975"/>
              </a:buClr>
            </a:pPr>
            <a:r>
              <a:rPr lang="en-US" sz="2400" dirty="0"/>
              <a:t> the epithelioid cells will secrete cytokines which recruit fibroblast to contribute to fibrosis and they produce ACE and release cytokines (to recruit more immune cells) .</a:t>
            </a:r>
          </a:p>
          <a:p>
            <a:pPr>
              <a:buClr>
                <a:srgbClr val="FDC975"/>
              </a:buClr>
            </a:pPr>
            <a:endParaRPr lang="en-US" sz="2400" dirty="0"/>
          </a:p>
          <a:p>
            <a:pPr>
              <a:buClr>
                <a:srgbClr val="FDC975"/>
              </a:buClr>
            </a:pPr>
            <a:endParaRPr lang="en-US" dirty="0"/>
          </a:p>
        </p:txBody>
      </p:sp>
      <p:pic>
        <p:nvPicPr>
          <p:cNvPr id="6" name="Picture 5"/>
          <p:cNvPicPr>
            <a:picLocks noChangeAspect="1"/>
          </p:cNvPicPr>
          <p:nvPr/>
        </p:nvPicPr>
        <p:blipFill rotWithShape="1">
          <a:blip r:embed="rId3"/>
          <a:srcRect l="15842" r="20162" b="-2"/>
          <a:stretch/>
        </p:blipFill>
        <p:spPr>
          <a:xfrm>
            <a:off x="6891867" y="10"/>
            <a:ext cx="5300133" cy="6857990"/>
          </a:xfrm>
          <a:prstGeom prst="rect">
            <a:avLst/>
          </a:prstGeom>
        </p:spPr>
      </p:pic>
      <p:pic>
        <p:nvPicPr>
          <p:cNvPr id="11" name="Picture 10">
            <a:extLst>
              <a:ext uri="{FF2B5EF4-FFF2-40B4-BE49-F238E27FC236}">
                <a16:creationId xmlns="" xmlns:a16="http://schemas.microsoft.com/office/drawing/2014/main" id="{E0BE7827-5B1A-4F37-BF70-19F7C5C6BDEB}"/>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964" r="2807" b="1446"/>
          <a:stretch/>
        </p:blipFill>
        <p:spPr>
          <a:xfrm>
            <a:off x="7501468" y="1"/>
            <a:ext cx="4690532" cy="6858000"/>
          </a:xfrm>
          <a:prstGeom prst="rect">
            <a:avLst/>
          </a:prstGeom>
        </p:spPr>
      </p:pic>
    </p:spTree>
    <p:extLst>
      <p:ext uri="{BB962C8B-B14F-4D97-AF65-F5344CB8AC3E}">
        <p14:creationId xmlns:p14="http://schemas.microsoft.com/office/powerpoint/2010/main" val="44036632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503" y="0"/>
            <a:ext cx="12087497" cy="822960"/>
          </a:xfrm>
        </p:spPr>
        <p:txBody>
          <a:bodyPr>
            <a:normAutofit/>
          </a:bodyPr>
          <a:lstStyle/>
          <a:p>
            <a:r>
              <a:rPr lang="en-US" b="1" dirty="0">
                <a:solidFill>
                  <a:srgbClr val="C00000"/>
                </a:solidFill>
              </a:rPr>
              <a:t>Clinical features</a:t>
            </a:r>
          </a:p>
        </p:txBody>
      </p:sp>
      <p:sp>
        <p:nvSpPr>
          <p:cNvPr id="3" name="Content Placeholder 2"/>
          <p:cNvSpPr>
            <a:spLocks noGrp="1"/>
          </p:cNvSpPr>
          <p:nvPr>
            <p:ph idx="1"/>
          </p:nvPr>
        </p:nvSpPr>
        <p:spPr>
          <a:xfrm>
            <a:off x="222069" y="731521"/>
            <a:ext cx="11612880" cy="5904410"/>
          </a:xfrm>
        </p:spPr>
        <p:txBody>
          <a:bodyPr>
            <a:normAutofit/>
          </a:bodyPr>
          <a:lstStyle/>
          <a:p>
            <a:r>
              <a:rPr lang="en-US" sz="3200" dirty="0"/>
              <a:t> </a:t>
            </a:r>
            <a:r>
              <a:rPr lang="en-US" sz="3200" dirty="0">
                <a:solidFill>
                  <a:schemeClr val="tx1">
                    <a:lumMod val="85000"/>
                    <a:lumOff val="15000"/>
                  </a:schemeClr>
                </a:solidFill>
              </a:rPr>
              <a:t>Sarcoidosis can affect any organ but has a predilection for the lungs (involvement in up to 90%).</a:t>
            </a:r>
          </a:p>
          <a:p>
            <a:r>
              <a:rPr lang="en-US" sz="3200" dirty="0">
                <a:solidFill>
                  <a:schemeClr val="tx1">
                    <a:lumMod val="85000"/>
                    <a:lumOff val="15000"/>
                  </a:schemeClr>
                </a:solidFill>
              </a:rPr>
              <a:t> Presentation may be with respiratory symptoms, but it is not unusual for the diagnosis to be made incidentally on chest X-ray.</a:t>
            </a:r>
          </a:p>
          <a:p>
            <a:r>
              <a:rPr lang="en-US" sz="3200" dirty="0">
                <a:solidFill>
                  <a:schemeClr val="tx1">
                    <a:lumMod val="85000"/>
                    <a:lumOff val="15000"/>
                  </a:schemeClr>
                </a:solidFill>
              </a:rPr>
              <a:t> Hilar lymph nodes and lungs are mainly effected </a:t>
            </a:r>
            <a:br>
              <a:rPr lang="en-US" sz="3200" dirty="0">
                <a:solidFill>
                  <a:schemeClr val="tx1">
                    <a:lumMod val="85000"/>
                    <a:lumOff val="15000"/>
                  </a:schemeClr>
                </a:solidFill>
              </a:rPr>
            </a:br>
            <a:r>
              <a:rPr lang="en-US" sz="3200" dirty="0">
                <a:solidFill>
                  <a:schemeClr val="tx1">
                    <a:lumMod val="85000"/>
                    <a:lumOff val="15000"/>
                  </a:schemeClr>
                </a:solidFill>
              </a:rPr>
              <a:t>which may progress to bilateral hilar lymphadenopathy and </a:t>
            </a:r>
            <a:br>
              <a:rPr lang="en-US" sz="3200" dirty="0">
                <a:solidFill>
                  <a:schemeClr val="tx1">
                    <a:lumMod val="85000"/>
                    <a:lumOff val="15000"/>
                  </a:schemeClr>
                </a:solidFill>
              </a:rPr>
            </a:br>
            <a:r>
              <a:rPr lang="en-US" sz="3200" dirty="0">
                <a:solidFill>
                  <a:schemeClr val="tx1">
                    <a:lumMod val="85000"/>
                    <a:lumOff val="15000"/>
                  </a:schemeClr>
                </a:solidFill>
              </a:rPr>
              <a:t>pulmonary fibrosis .</a:t>
            </a:r>
          </a:p>
        </p:txBody>
      </p:sp>
    </p:spTree>
    <p:extLst>
      <p:ext uri="{BB962C8B-B14F-4D97-AF65-F5344CB8AC3E}">
        <p14:creationId xmlns:p14="http://schemas.microsoft.com/office/powerpoint/2010/main" val="163531454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TM04033929[[fn=Slate]]</Template>
  <TotalTime>445</TotalTime>
  <Words>1692</Words>
  <Application>Microsoft Office PowerPoint</Application>
  <PresentationFormat>Widescreen</PresentationFormat>
  <Paragraphs>197</Paragraphs>
  <Slides>34</Slides>
  <Notes>10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34</vt:i4>
      </vt:variant>
    </vt:vector>
  </HeadingPairs>
  <TitlesOfParts>
    <vt:vector size="46" baseType="lpstr">
      <vt:lpstr>Arial</vt:lpstr>
      <vt:lpstr>Calibri</vt:lpstr>
      <vt:lpstr>Calisto MT</vt:lpstr>
      <vt:lpstr>Figtree</vt:lpstr>
      <vt:lpstr>LiberationSerif</vt:lpstr>
      <vt:lpstr>Meta Serif Office Pro</vt:lpstr>
      <vt:lpstr>Museo Sans For Dell</vt:lpstr>
      <vt:lpstr>Times New Roman</vt:lpstr>
      <vt:lpstr>Trebuchet MS</vt:lpstr>
      <vt:lpstr>Wingdings</vt:lpstr>
      <vt:lpstr>Wingdings 2</vt:lpstr>
      <vt:lpstr>Slate</vt:lpstr>
      <vt:lpstr>Sarcoidosis</vt:lpstr>
      <vt:lpstr>INTRODUCTION</vt:lpstr>
      <vt:lpstr>EPIDEMIOLOGY</vt:lpstr>
      <vt:lpstr>PowerPoint Presentation</vt:lpstr>
      <vt:lpstr>ETIOLOGY</vt:lpstr>
      <vt:lpstr>Pathophysiology </vt:lpstr>
      <vt:lpstr>Non-caseating granulomas</vt:lpstr>
      <vt:lpstr>PowerPoint Presentation</vt:lpstr>
      <vt:lpstr>Clinical features</vt:lpstr>
      <vt:lpstr>PowerPoint Presentation</vt:lpstr>
      <vt:lpstr>Symptoms</vt:lpstr>
      <vt:lpstr>Presentation of sarcoidosis</vt:lpstr>
      <vt:lpstr>PowerPoint Presentation</vt:lpstr>
      <vt:lpstr>Extra-Pulmonary manifestation </vt:lpstr>
      <vt:lpstr>Skin</vt:lpstr>
      <vt:lpstr> </vt:lpstr>
      <vt:lpstr>Eyes</vt:lpstr>
      <vt:lpstr>PowerPoint Presentation</vt:lpstr>
      <vt:lpstr>Heart</vt:lpstr>
      <vt:lpstr>PowerPoint Presentation</vt:lpstr>
      <vt:lpstr>Nervous 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Treatment</vt:lpstr>
      <vt:lpstr>PowerPoint Presentation</vt:lpstr>
      <vt:lpstr>PowerPoint Presentation</vt:lpstr>
      <vt:lpstr>Thank you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Sarcoidosis</dc:title>
  <dc:creator>يوسف محمد عبد الحراحشة</dc:creator>
  <cp:lastModifiedBy>DELL</cp:lastModifiedBy>
  <cp:revision>25</cp:revision>
  <dcterms:created xsi:type="dcterms:W3CDTF">2023-10-15T18:06:43Z</dcterms:created>
  <dcterms:modified xsi:type="dcterms:W3CDTF">2023-10-17T18:31:00Z</dcterms:modified>
</cp:coreProperties>
</file>