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82" r:id="rId3"/>
    <p:sldId id="283" r:id="rId4"/>
    <p:sldId id="285" r:id="rId5"/>
    <p:sldId id="286" r:id="rId6"/>
    <p:sldId id="287" r:id="rId7"/>
    <p:sldId id="288" r:id="rId8"/>
    <p:sldId id="289" r:id="rId9"/>
    <p:sldId id="291" r:id="rId10"/>
    <p:sldId id="292" r:id="rId11"/>
    <p:sldId id="293" r:id="rId12"/>
    <p:sldId id="294" r:id="rId13"/>
    <p:sldId id="295" r:id="rId14"/>
    <p:sldId id="296" r:id="rId15"/>
    <p:sldId id="297" r:id="rId16"/>
    <p:sldId id="298" r:id="rId17"/>
    <p:sldId id="290" r:id="rId18"/>
    <p:sldId id="299" r:id="rId19"/>
    <p:sldId id="300" r:id="rId20"/>
    <p:sldId id="301" r:id="rId21"/>
    <p:sldId id="281" r:id="rId22"/>
  </p:sldIdLst>
  <p:sldSz cx="9144000" cy="6858000" type="screen4x3"/>
  <p:notesSz cx="6858000" cy="9144000"/>
  <p:defaultTextStyle>
    <a:defPPr>
      <a:defRPr lang="ar-JO"/>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485" autoAdjust="0"/>
    <p:restoredTop sz="94660" autoAdjust="0"/>
  </p:normalViewPr>
  <p:slideViewPr>
    <p:cSldViewPr>
      <p:cViewPr>
        <p:scale>
          <a:sx n="81" d="100"/>
          <a:sy n="81" d="100"/>
        </p:scale>
        <p:origin x="-1248" y="-36"/>
      </p:cViewPr>
      <p:guideLst>
        <p:guide orient="horz" pos="2160"/>
        <p:guide pos="2880"/>
      </p:guideLst>
    </p:cSldViewPr>
  </p:slideViewPr>
  <p:outlineViewPr>
    <p:cViewPr>
      <p:scale>
        <a:sx n="33" d="100"/>
        <a:sy n="33" d="100"/>
      </p:scale>
      <p:origin x="0" y="9714"/>
    </p:cViewPr>
  </p:outlineViewPr>
  <p:notesTextViewPr>
    <p:cViewPr>
      <p:scale>
        <a:sx n="1" d="1"/>
        <a:sy n="1" d="1"/>
      </p:scale>
      <p:origin x="0" y="0"/>
    </p:cViewPr>
  </p:notesTextViewPr>
  <p:sorterViewPr>
    <p:cViewPr>
      <p:scale>
        <a:sx n="100" d="100"/>
        <a:sy n="100" d="100"/>
      </p:scale>
      <p:origin x="0" y="31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10"/>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rtl="1"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281E036E-FE32-4378-BD5D-3DA57E090F46}" type="datetimeFigureOut">
              <a:rPr lang="ar-JO"/>
              <a:pPr>
                <a:defRPr/>
              </a:pPr>
              <a:t>01/07/1442</a:t>
            </a:fld>
            <a:endParaRPr lang="ar-JO"/>
          </a:p>
        </p:txBody>
      </p:sp>
      <p:sp>
        <p:nvSpPr>
          <p:cNvPr id="8" name="Slide Number Placeholder 15"/>
          <p:cNvSpPr>
            <a:spLocks noGrp="1"/>
          </p:cNvSpPr>
          <p:nvPr>
            <p:ph type="sldNum" sz="quarter" idx="11"/>
          </p:nvPr>
        </p:nvSpPr>
        <p:spPr/>
        <p:txBody>
          <a:bodyPr/>
          <a:lstStyle>
            <a:lvl1pPr>
              <a:defRPr/>
            </a:lvl1pPr>
          </a:lstStyle>
          <a:p>
            <a:pPr>
              <a:defRPr/>
            </a:pPr>
            <a:fld id="{460FF431-106D-4018-99BB-3D43A94C91CE}" type="slidenum">
              <a:rPr lang="ar-JO"/>
              <a:pPr>
                <a:defRPr/>
              </a:pPr>
              <a:t>‹#›</a:t>
            </a:fld>
            <a:endParaRPr lang="ar-JO"/>
          </a:p>
        </p:txBody>
      </p:sp>
      <p:sp>
        <p:nvSpPr>
          <p:cNvPr id="10" name="Footer Placeholder 16"/>
          <p:cNvSpPr>
            <a:spLocks noGrp="1"/>
          </p:cNvSpPr>
          <p:nvPr>
            <p:ph type="ftr" sz="quarter" idx="12"/>
          </p:nvPr>
        </p:nvSpPr>
        <p:spPr/>
        <p:txBody>
          <a:bodyPr/>
          <a:lstStyle>
            <a:lvl1pPr>
              <a:defRPr/>
            </a:lvl1pPr>
          </a:lstStyle>
          <a:p>
            <a:pPr>
              <a:defRPr/>
            </a:pPr>
            <a:endParaRPr lang="ar-JO"/>
          </a:p>
        </p:txBody>
      </p:sp>
    </p:spTree>
    <p:extLst>
      <p:ext uri="{BB962C8B-B14F-4D97-AF65-F5344CB8AC3E}">
        <p14:creationId xmlns:p14="http://schemas.microsoft.com/office/powerpoint/2010/main" val="3838937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E61503CC-0286-4B2C-A021-FD816CB24F2A}" type="datetimeFigureOut">
              <a:rPr lang="ar-JO"/>
              <a:pPr>
                <a:defRPr/>
              </a:pPr>
              <a:t>01/07/1442</a:t>
            </a:fld>
            <a:endParaRPr lang="ar-JO"/>
          </a:p>
        </p:txBody>
      </p:sp>
      <p:sp>
        <p:nvSpPr>
          <p:cNvPr id="5" name="Footer Placeholder 9"/>
          <p:cNvSpPr>
            <a:spLocks noGrp="1"/>
          </p:cNvSpPr>
          <p:nvPr>
            <p:ph type="ftr" sz="quarter" idx="11"/>
          </p:nvPr>
        </p:nvSpPr>
        <p:spPr/>
        <p:txBody>
          <a:bodyPr/>
          <a:lstStyle>
            <a:lvl1pPr>
              <a:defRPr/>
            </a:lvl1pPr>
          </a:lstStyle>
          <a:p>
            <a:pPr>
              <a:defRPr/>
            </a:pPr>
            <a:endParaRPr lang="ar-JO"/>
          </a:p>
        </p:txBody>
      </p:sp>
      <p:sp>
        <p:nvSpPr>
          <p:cNvPr id="6" name="Slide Number Placeholder 21"/>
          <p:cNvSpPr>
            <a:spLocks noGrp="1"/>
          </p:cNvSpPr>
          <p:nvPr>
            <p:ph type="sldNum" sz="quarter" idx="12"/>
          </p:nvPr>
        </p:nvSpPr>
        <p:spPr/>
        <p:txBody>
          <a:bodyPr/>
          <a:lstStyle>
            <a:lvl1pPr>
              <a:defRPr/>
            </a:lvl1pPr>
          </a:lstStyle>
          <a:p>
            <a:pPr>
              <a:defRPr/>
            </a:pPr>
            <a:fld id="{34FED671-B116-43E0-B11F-922C3E19F595}" type="slidenum">
              <a:rPr lang="ar-JO"/>
              <a:pPr>
                <a:defRPr/>
              </a:pPr>
              <a:t>‹#›</a:t>
            </a:fld>
            <a:endParaRPr lang="ar-JO"/>
          </a:p>
        </p:txBody>
      </p:sp>
    </p:spTree>
    <p:extLst>
      <p:ext uri="{BB962C8B-B14F-4D97-AF65-F5344CB8AC3E}">
        <p14:creationId xmlns:p14="http://schemas.microsoft.com/office/powerpoint/2010/main" val="320239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759D80A5-9E34-4169-B43D-C2B04736DF1C}" type="datetimeFigureOut">
              <a:rPr lang="ar-JO"/>
              <a:pPr>
                <a:defRPr/>
              </a:pPr>
              <a:t>01/07/1442</a:t>
            </a:fld>
            <a:endParaRPr lang="ar-JO"/>
          </a:p>
        </p:txBody>
      </p:sp>
      <p:sp>
        <p:nvSpPr>
          <p:cNvPr id="5" name="Footer Placeholder 9"/>
          <p:cNvSpPr>
            <a:spLocks noGrp="1"/>
          </p:cNvSpPr>
          <p:nvPr>
            <p:ph type="ftr" sz="quarter" idx="11"/>
          </p:nvPr>
        </p:nvSpPr>
        <p:spPr/>
        <p:txBody>
          <a:bodyPr/>
          <a:lstStyle>
            <a:lvl1pPr>
              <a:defRPr/>
            </a:lvl1pPr>
          </a:lstStyle>
          <a:p>
            <a:pPr>
              <a:defRPr/>
            </a:pPr>
            <a:endParaRPr lang="ar-JO"/>
          </a:p>
        </p:txBody>
      </p:sp>
      <p:sp>
        <p:nvSpPr>
          <p:cNvPr id="6" name="Slide Number Placeholder 21"/>
          <p:cNvSpPr>
            <a:spLocks noGrp="1"/>
          </p:cNvSpPr>
          <p:nvPr>
            <p:ph type="sldNum" sz="quarter" idx="12"/>
          </p:nvPr>
        </p:nvSpPr>
        <p:spPr/>
        <p:txBody>
          <a:bodyPr/>
          <a:lstStyle>
            <a:lvl1pPr>
              <a:defRPr/>
            </a:lvl1pPr>
          </a:lstStyle>
          <a:p>
            <a:pPr>
              <a:defRPr/>
            </a:pPr>
            <a:fld id="{E2177108-B136-476E-839B-2CD8125AD802}" type="slidenum">
              <a:rPr lang="ar-JO"/>
              <a:pPr>
                <a:defRPr/>
              </a:pPr>
              <a:t>‹#›</a:t>
            </a:fld>
            <a:endParaRPr lang="ar-JO"/>
          </a:p>
        </p:txBody>
      </p:sp>
    </p:spTree>
    <p:extLst>
      <p:ext uri="{BB962C8B-B14F-4D97-AF65-F5344CB8AC3E}">
        <p14:creationId xmlns:p14="http://schemas.microsoft.com/office/powerpoint/2010/main" val="203387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5D0EECE4-8F0D-4EEC-B7FC-DC68475BBACC}" type="datetimeFigureOut">
              <a:rPr lang="ar-JO"/>
              <a:pPr>
                <a:defRPr/>
              </a:pPr>
              <a:t>01/07/1442</a:t>
            </a:fld>
            <a:endParaRPr lang="ar-JO"/>
          </a:p>
        </p:txBody>
      </p:sp>
      <p:sp>
        <p:nvSpPr>
          <p:cNvPr id="5" name="Footer Placeholder 9"/>
          <p:cNvSpPr>
            <a:spLocks noGrp="1"/>
          </p:cNvSpPr>
          <p:nvPr>
            <p:ph type="ftr" sz="quarter" idx="11"/>
          </p:nvPr>
        </p:nvSpPr>
        <p:spPr/>
        <p:txBody>
          <a:bodyPr/>
          <a:lstStyle>
            <a:lvl1pPr>
              <a:defRPr/>
            </a:lvl1pPr>
          </a:lstStyle>
          <a:p>
            <a:pPr>
              <a:defRPr/>
            </a:pPr>
            <a:endParaRPr lang="ar-JO"/>
          </a:p>
        </p:txBody>
      </p:sp>
      <p:sp>
        <p:nvSpPr>
          <p:cNvPr id="6" name="Slide Number Placeholder 21"/>
          <p:cNvSpPr>
            <a:spLocks noGrp="1"/>
          </p:cNvSpPr>
          <p:nvPr>
            <p:ph type="sldNum" sz="quarter" idx="12"/>
          </p:nvPr>
        </p:nvSpPr>
        <p:spPr/>
        <p:txBody>
          <a:bodyPr/>
          <a:lstStyle>
            <a:lvl1pPr>
              <a:defRPr/>
            </a:lvl1pPr>
          </a:lstStyle>
          <a:p>
            <a:pPr>
              <a:defRPr/>
            </a:pPr>
            <a:fld id="{E3BD5531-D132-4A48-A1F9-A859AF9F2D40}" type="slidenum">
              <a:rPr lang="ar-JO"/>
              <a:pPr>
                <a:defRPr/>
              </a:pPr>
              <a:t>‹#›</a:t>
            </a:fld>
            <a:endParaRPr lang="ar-JO"/>
          </a:p>
        </p:txBody>
      </p:sp>
    </p:spTree>
    <p:extLst>
      <p:ext uri="{BB962C8B-B14F-4D97-AF65-F5344CB8AC3E}">
        <p14:creationId xmlns:p14="http://schemas.microsoft.com/office/powerpoint/2010/main" val="450242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EB05B49-7219-438D-A4A3-70F8615247A0}" type="datetimeFigureOut">
              <a:rPr lang="ar-JO"/>
              <a:pPr>
                <a:defRPr/>
              </a:pPr>
              <a:t>01/07/1442</a:t>
            </a:fld>
            <a:endParaRPr lang="ar-JO"/>
          </a:p>
        </p:txBody>
      </p:sp>
      <p:sp>
        <p:nvSpPr>
          <p:cNvPr id="6" name="Footer Placeholder 4"/>
          <p:cNvSpPr>
            <a:spLocks noGrp="1"/>
          </p:cNvSpPr>
          <p:nvPr>
            <p:ph type="ftr" sz="quarter" idx="11"/>
          </p:nvPr>
        </p:nvSpPr>
        <p:spPr/>
        <p:txBody>
          <a:bodyPr/>
          <a:lstStyle>
            <a:lvl1pPr>
              <a:defRPr/>
            </a:lvl1pPr>
          </a:lstStyle>
          <a:p>
            <a:pPr>
              <a:defRPr/>
            </a:pPr>
            <a:endParaRPr lang="ar-JO"/>
          </a:p>
        </p:txBody>
      </p:sp>
      <p:sp>
        <p:nvSpPr>
          <p:cNvPr id="7" name="Slide Number Placeholder 5"/>
          <p:cNvSpPr>
            <a:spLocks noGrp="1"/>
          </p:cNvSpPr>
          <p:nvPr>
            <p:ph type="sldNum" sz="quarter" idx="12"/>
          </p:nvPr>
        </p:nvSpPr>
        <p:spPr/>
        <p:txBody>
          <a:bodyPr/>
          <a:lstStyle>
            <a:lvl1pPr>
              <a:defRPr/>
            </a:lvl1pPr>
          </a:lstStyle>
          <a:p>
            <a:pPr>
              <a:defRPr/>
            </a:pPr>
            <a:fld id="{7A70F35D-2F48-42EB-B218-1F33D580C284}" type="slidenum">
              <a:rPr lang="ar-JO"/>
              <a:pPr>
                <a:defRPr/>
              </a:pPr>
              <a:t>‹#›</a:t>
            </a:fld>
            <a:endParaRPr lang="ar-JO"/>
          </a:p>
        </p:txBody>
      </p:sp>
    </p:spTree>
    <p:extLst>
      <p:ext uri="{BB962C8B-B14F-4D97-AF65-F5344CB8AC3E}">
        <p14:creationId xmlns:p14="http://schemas.microsoft.com/office/powerpoint/2010/main" val="504106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10E0B3EA-43A9-46C2-9511-4F591CC3F239}" type="datetimeFigureOut">
              <a:rPr lang="ar-JO"/>
              <a:pPr>
                <a:defRPr/>
              </a:pPr>
              <a:t>01/07/1442</a:t>
            </a:fld>
            <a:endParaRPr lang="ar-JO"/>
          </a:p>
        </p:txBody>
      </p:sp>
      <p:sp>
        <p:nvSpPr>
          <p:cNvPr id="6" name="Footer Placeholder 9"/>
          <p:cNvSpPr>
            <a:spLocks noGrp="1"/>
          </p:cNvSpPr>
          <p:nvPr>
            <p:ph type="ftr" sz="quarter" idx="11"/>
          </p:nvPr>
        </p:nvSpPr>
        <p:spPr/>
        <p:txBody>
          <a:bodyPr/>
          <a:lstStyle>
            <a:lvl1pPr>
              <a:defRPr/>
            </a:lvl1pPr>
          </a:lstStyle>
          <a:p>
            <a:pPr>
              <a:defRPr/>
            </a:pPr>
            <a:endParaRPr lang="ar-JO"/>
          </a:p>
        </p:txBody>
      </p:sp>
      <p:sp>
        <p:nvSpPr>
          <p:cNvPr id="7" name="Slide Number Placeholder 21"/>
          <p:cNvSpPr>
            <a:spLocks noGrp="1"/>
          </p:cNvSpPr>
          <p:nvPr>
            <p:ph type="sldNum" sz="quarter" idx="12"/>
          </p:nvPr>
        </p:nvSpPr>
        <p:spPr/>
        <p:txBody>
          <a:bodyPr/>
          <a:lstStyle>
            <a:lvl1pPr>
              <a:defRPr/>
            </a:lvl1pPr>
          </a:lstStyle>
          <a:p>
            <a:pPr>
              <a:defRPr/>
            </a:pPr>
            <a:fld id="{EC26C676-FCD5-4DA0-B46C-79867A1692F7}" type="slidenum">
              <a:rPr lang="ar-JO"/>
              <a:pPr>
                <a:defRPr/>
              </a:pPr>
              <a:t>‹#›</a:t>
            </a:fld>
            <a:endParaRPr lang="ar-JO"/>
          </a:p>
        </p:txBody>
      </p:sp>
    </p:spTree>
    <p:extLst>
      <p:ext uri="{BB962C8B-B14F-4D97-AF65-F5344CB8AC3E}">
        <p14:creationId xmlns:p14="http://schemas.microsoft.com/office/powerpoint/2010/main" val="232373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pPr>
              <a:defRPr/>
            </a:pPr>
            <a:fld id="{01CF898F-E46F-48B0-805B-889D758198A7}" type="slidenum">
              <a:rPr lang="ar-JO"/>
              <a:pPr>
                <a:defRPr/>
              </a:pPr>
              <a:t>‹#›</a:t>
            </a:fld>
            <a:endParaRPr lang="ar-JO"/>
          </a:p>
        </p:txBody>
      </p:sp>
      <p:sp>
        <p:nvSpPr>
          <p:cNvPr id="10" name="Footer Placeholder 7"/>
          <p:cNvSpPr>
            <a:spLocks noGrp="1"/>
          </p:cNvSpPr>
          <p:nvPr>
            <p:ph type="ftr" sz="quarter" idx="11"/>
          </p:nvPr>
        </p:nvSpPr>
        <p:spPr/>
        <p:txBody>
          <a:bodyPr/>
          <a:lstStyle>
            <a:lvl1pPr>
              <a:defRPr/>
            </a:lvl1pPr>
          </a:lstStyle>
          <a:p>
            <a:pPr>
              <a:defRPr/>
            </a:pPr>
            <a:endParaRPr lang="ar-JO"/>
          </a:p>
        </p:txBody>
      </p:sp>
      <p:sp>
        <p:nvSpPr>
          <p:cNvPr id="11" name="Date Placeholder 6"/>
          <p:cNvSpPr>
            <a:spLocks noGrp="1"/>
          </p:cNvSpPr>
          <p:nvPr>
            <p:ph type="dt" sz="half" idx="12"/>
          </p:nvPr>
        </p:nvSpPr>
        <p:spPr/>
        <p:txBody>
          <a:bodyPr/>
          <a:lstStyle>
            <a:lvl1pPr>
              <a:defRPr/>
            </a:lvl1pPr>
          </a:lstStyle>
          <a:p>
            <a:pPr>
              <a:defRPr/>
            </a:pPr>
            <a:fld id="{F561766C-0E58-4C75-AC0F-E4CBE0A00BD2}" type="datetimeFigureOut">
              <a:rPr lang="ar-JO"/>
              <a:pPr>
                <a:defRPr/>
              </a:pPr>
              <a:t>01/07/1442</a:t>
            </a:fld>
            <a:endParaRPr lang="ar-JO"/>
          </a:p>
        </p:txBody>
      </p:sp>
    </p:spTree>
    <p:extLst>
      <p:ext uri="{BB962C8B-B14F-4D97-AF65-F5344CB8AC3E}">
        <p14:creationId xmlns:p14="http://schemas.microsoft.com/office/powerpoint/2010/main" val="16181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568FE41A-18DA-45BC-845E-B7A350D4088F}" type="datetimeFigureOut">
              <a:rPr lang="ar-JO"/>
              <a:pPr>
                <a:defRPr/>
              </a:pPr>
              <a:t>01/07/1442</a:t>
            </a:fld>
            <a:endParaRPr lang="ar-JO"/>
          </a:p>
        </p:txBody>
      </p:sp>
      <p:sp>
        <p:nvSpPr>
          <p:cNvPr id="4" name="Footer Placeholder 9"/>
          <p:cNvSpPr>
            <a:spLocks noGrp="1"/>
          </p:cNvSpPr>
          <p:nvPr>
            <p:ph type="ftr" sz="quarter" idx="11"/>
          </p:nvPr>
        </p:nvSpPr>
        <p:spPr/>
        <p:txBody>
          <a:bodyPr/>
          <a:lstStyle>
            <a:lvl1pPr>
              <a:defRPr/>
            </a:lvl1pPr>
          </a:lstStyle>
          <a:p>
            <a:pPr>
              <a:defRPr/>
            </a:pPr>
            <a:endParaRPr lang="ar-JO"/>
          </a:p>
        </p:txBody>
      </p:sp>
      <p:sp>
        <p:nvSpPr>
          <p:cNvPr id="5" name="Slide Number Placeholder 21"/>
          <p:cNvSpPr>
            <a:spLocks noGrp="1"/>
          </p:cNvSpPr>
          <p:nvPr>
            <p:ph type="sldNum" sz="quarter" idx="12"/>
          </p:nvPr>
        </p:nvSpPr>
        <p:spPr/>
        <p:txBody>
          <a:bodyPr/>
          <a:lstStyle>
            <a:lvl1pPr>
              <a:defRPr/>
            </a:lvl1pPr>
          </a:lstStyle>
          <a:p>
            <a:pPr>
              <a:defRPr/>
            </a:pPr>
            <a:fld id="{C097F449-77E6-44DA-A506-A11AED8AB538}" type="slidenum">
              <a:rPr lang="ar-JO"/>
              <a:pPr>
                <a:defRPr/>
              </a:pPr>
              <a:t>‹#›</a:t>
            </a:fld>
            <a:endParaRPr lang="ar-JO"/>
          </a:p>
        </p:txBody>
      </p:sp>
    </p:spTree>
    <p:extLst>
      <p:ext uri="{BB962C8B-B14F-4D97-AF65-F5344CB8AC3E}">
        <p14:creationId xmlns:p14="http://schemas.microsoft.com/office/powerpoint/2010/main" val="1710996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3897A158-0F55-408A-BC0F-196AB006ACA1}" type="datetimeFigureOut">
              <a:rPr lang="ar-JO"/>
              <a:pPr>
                <a:defRPr/>
              </a:pPr>
              <a:t>01/07/1442</a:t>
            </a:fld>
            <a:endParaRPr lang="ar-JO"/>
          </a:p>
        </p:txBody>
      </p:sp>
      <p:sp>
        <p:nvSpPr>
          <p:cNvPr id="3" name="Footer Placeholder 9"/>
          <p:cNvSpPr>
            <a:spLocks noGrp="1"/>
          </p:cNvSpPr>
          <p:nvPr>
            <p:ph type="ftr" sz="quarter" idx="11"/>
          </p:nvPr>
        </p:nvSpPr>
        <p:spPr/>
        <p:txBody>
          <a:bodyPr/>
          <a:lstStyle>
            <a:lvl1pPr>
              <a:defRPr/>
            </a:lvl1pPr>
          </a:lstStyle>
          <a:p>
            <a:pPr>
              <a:defRPr/>
            </a:pPr>
            <a:endParaRPr lang="ar-JO"/>
          </a:p>
        </p:txBody>
      </p:sp>
      <p:sp>
        <p:nvSpPr>
          <p:cNvPr id="4" name="Slide Number Placeholder 21"/>
          <p:cNvSpPr>
            <a:spLocks noGrp="1"/>
          </p:cNvSpPr>
          <p:nvPr>
            <p:ph type="sldNum" sz="quarter" idx="12"/>
          </p:nvPr>
        </p:nvSpPr>
        <p:spPr/>
        <p:txBody>
          <a:bodyPr/>
          <a:lstStyle>
            <a:lvl1pPr>
              <a:defRPr/>
            </a:lvl1pPr>
          </a:lstStyle>
          <a:p>
            <a:pPr>
              <a:defRPr/>
            </a:pPr>
            <a:fld id="{42F9ECE5-F2FA-4DB1-9B94-C05509BF30C8}" type="slidenum">
              <a:rPr lang="ar-JO"/>
              <a:pPr>
                <a:defRPr/>
              </a:pPr>
              <a:t>‹#›</a:t>
            </a:fld>
            <a:endParaRPr lang="ar-JO"/>
          </a:p>
        </p:txBody>
      </p:sp>
    </p:spTree>
    <p:extLst>
      <p:ext uri="{BB962C8B-B14F-4D97-AF65-F5344CB8AC3E}">
        <p14:creationId xmlns:p14="http://schemas.microsoft.com/office/powerpoint/2010/main" val="3992525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077A4DEB-4E22-4001-8ED0-576BBE14248B}" type="datetimeFigureOut">
              <a:rPr lang="ar-JO"/>
              <a:pPr>
                <a:defRPr/>
              </a:pPr>
              <a:t>01/07/1442</a:t>
            </a:fld>
            <a:endParaRPr lang="ar-JO"/>
          </a:p>
        </p:txBody>
      </p:sp>
      <p:sp>
        <p:nvSpPr>
          <p:cNvPr id="6" name="Footer Placeholder 9"/>
          <p:cNvSpPr>
            <a:spLocks noGrp="1"/>
          </p:cNvSpPr>
          <p:nvPr>
            <p:ph type="ftr" sz="quarter" idx="11"/>
          </p:nvPr>
        </p:nvSpPr>
        <p:spPr/>
        <p:txBody>
          <a:bodyPr/>
          <a:lstStyle>
            <a:lvl1pPr>
              <a:defRPr/>
            </a:lvl1pPr>
          </a:lstStyle>
          <a:p>
            <a:pPr>
              <a:defRPr/>
            </a:pPr>
            <a:endParaRPr lang="ar-JO"/>
          </a:p>
        </p:txBody>
      </p:sp>
      <p:sp>
        <p:nvSpPr>
          <p:cNvPr id="7" name="Slide Number Placeholder 21"/>
          <p:cNvSpPr>
            <a:spLocks noGrp="1"/>
          </p:cNvSpPr>
          <p:nvPr>
            <p:ph type="sldNum" sz="quarter" idx="12"/>
          </p:nvPr>
        </p:nvSpPr>
        <p:spPr/>
        <p:txBody>
          <a:bodyPr/>
          <a:lstStyle>
            <a:lvl1pPr>
              <a:defRPr/>
            </a:lvl1pPr>
          </a:lstStyle>
          <a:p>
            <a:pPr>
              <a:defRPr/>
            </a:pPr>
            <a:fld id="{A78A5B0B-7118-4D8D-AB6D-D509741971F1}" type="slidenum">
              <a:rPr lang="ar-JO"/>
              <a:pPr>
                <a:defRPr/>
              </a:pPr>
              <a:t>‹#›</a:t>
            </a:fld>
            <a:endParaRPr lang="ar-JO"/>
          </a:p>
        </p:txBody>
      </p:sp>
    </p:spTree>
    <p:extLst>
      <p:ext uri="{BB962C8B-B14F-4D97-AF65-F5344CB8AC3E}">
        <p14:creationId xmlns:p14="http://schemas.microsoft.com/office/powerpoint/2010/main" val="1371204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66E24C8D-4584-433D-8245-50CCA3E83EBA}" type="datetimeFigureOut">
              <a:rPr lang="ar-JO"/>
              <a:pPr>
                <a:defRPr/>
              </a:pPr>
              <a:t>01/07/1442</a:t>
            </a:fld>
            <a:endParaRPr lang="ar-JO"/>
          </a:p>
        </p:txBody>
      </p:sp>
      <p:sp>
        <p:nvSpPr>
          <p:cNvPr id="6" name="Footer Placeholder 9"/>
          <p:cNvSpPr>
            <a:spLocks noGrp="1"/>
          </p:cNvSpPr>
          <p:nvPr>
            <p:ph type="ftr" sz="quarter" idx="11"/>
          </p:nvPr>
        </p:nvSpPr>
        <p:spPr/>
        <p:txBody>
          <a:bodyPr/>
          <a:lstStyle>
            <a:lvl1pPr>
              <a:defRPr/>
            </a:lvl1pPr>
          </a:lstStyle>
          <a:p>
            <a:pPr>
              <a:defRPr/>
            </a:pPr>
            <a:endParaRPr lang="ar-JO"/>
          </a:p>
        </p:txBody>
      </p:sp>
      <p:sp>
        <p:nvSpPr>
          <p:cNvPr id="7" name="Slide Number Placeholder 21"/>
          <p:cNvSpPr>
            <a:spLocks noGrp="1"/>
          </p:cNvSpPr>
          <p:nvPr>
            <p:ph type="sldNum" sz="quarter" idx="12"/>
          </p:nvPr>
        </p:nvSpPr>
        <p:spPr/>
        <p:txBody>
          <a:bodyPr/>
          <a:lstStyle>
            <a:lvl1pPr>
              <a:defRPr/>
            </a:lvl1pPr>
          </a:lstStyle>
          <a:p>
            <a:pPr>
              <a:defRPr/>
            </a:pPr>
            <a:fld id="{C989CEB2-A2D6-4B3E-BCE4-9EBA938B09EF}" type="slidenum">
              <a:rPr lang="ar-JO"/>
              <a:pPr>
                <a:defRPr/>
              </a:pPr>
              <a:t>‹#›</a:t>
            </a:fld>
            <a:endParaRPr lang="ar-JO"/>
          </a:p>
        </p:txBody>
      </p:sp>
    </p:spTree>
    <p:extLst>
      <p:ext uri="{BB962C8B-B14F-4D97-AF65-F5344CB8AC3E}">
        <p14:creationId xmlns:p14="http://schemas.microsoft.com/office/powerpoint/2010/main" val="1596215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Text Placeholder 8"/>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rtl="1" eaLnBrk="1" fontAlgn="auto" latinLnBrk="0" hangingPunct="1">
              <a:spcBef>
                <a:spcPts val="0"/>
              </a:spcBef>
              <a:spcAft>
                <a:spcPts val="0"/>
              </a:spcAft>
              <a:defRPr kumimoji="0" sz="1200">
                <a:solidFill>
                  <a:schemeClr val="tx2"/>
                </a:solidFill>
                <a:latin typeface="+mn-lt"/>
                <a:cs typeface="+mn-cs"/>
              </a:defRPr>
            </a:lvl1pPr>
          </a:lstStyle>
          <a:p>
            <a:pPr>
              <a:defRPr/>
            </a:pPr>
            <a:fld id="{0D93290D-62D8-4B58-B2AE-DC45CBE16F97}" type="datetimeFigureOut">
              <a:rPr lang="ar-JO"/>
              <a:pPr>
                <a:defRPr/>
              </a:pPr>
              <a:t>01/07/1442</a:t>
            </a:fld>
            <a:endParaRPr lang="ar-JO"/>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rtl="1" eaLnBrk="1" fontAlgn="auto" latinLnBrk="0" hangingPunct="1">
              <a:spcBef>
                <a:spcPts val="0"/>
              </a:spcBef>
              <a:spcAft>
                <a:spcPts val="0"/>
              </a:spcAft>
              <a:defRPr kumimoji="0" sz="1200">
                <a:solidFill>
                  <a:schemeClr val="tx2"/>
                </a:solidFill>
                <a:latin typeface="+mn-lt"/>
                <a:cs typeface="+mn-cs"/>
              </a:defRPr>
            </a:lvl1pPr>
          </a:lstStyle>
          <a:p>
            <a:pPr>
              <a:defRPr/>
            </a:pPr>
            <a:endParaRPr lang="ar-JO"/>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rtl="1" eaLnBrk="1" fontAlgn="auto" latinLnBrk="0" hangingPunct="1">
              <a:spcBef>
                <a:spcPts val="0"/>
              </a:spcBef>
              <a:spcAft>
                <a:spcPts val="0"/>
              </a:spcAft>
              <a:defRPr kumimoji="0" sz="1600" baseline="0">
                <a:solidFill>
                  <a:schemeClr val="tx2"/>
                </a:solidFill>
                <a:latin typeface="+mn-lt"/>
                <a:cs typeface="+mn-cs"/>
              </a:defRPr>
            </a:lvl1pPr>
          </a:lstStyle>
          <a:p>
            <a:pPr>
              <a:defRPr/>
            </a:pPr>
            <a:fld id="{6B358894-256A-4AC5-AE32-655AA554EB94}" type="slidenum">
              <a:rPr lang="ar-JO"/>
              <a:pPr>
                <a:defRPr/>
              </a:pPr>
              <a:t>‹#›</a:t>
            </a:fld>
            <a:endParaRPr lang="ar-JO"/>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3727" r:id="rId1"/>
    <p:sldLayoutId id="2147483719" r:id="rId2"/>
    <p:sldLayoutId id="2147483728" r:id="rId3"/>
    <p:sldLayoutId id="2147483720" r:id="rId4"/>
    <p:sldLayoutId id="2147483729" r:id="rId5"/>
    <p:sldLayoutId id="2147483721" r:id="rId6"/>
    <p:sldLayoutId id="2147483722" r:id="rId7"/>
    <p:sldLayoutId id="2147483723" r:id="rId8"/>
    <p:sldLayoutId id="2147483724" r:id="rId9"/>
    <p:sldLayoutId id="2147483725" r:id="rId10"/>
    <p:sldLayoutId id="2147483726" r:id="rId11"/>
  </p:sldLayoutIdLst>
  <p:txStyles>
    <p:titleStyle>
      <a:lvl1pPr algn="l" rtl="1"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1" eaLnBrk="0" fontAlgn="base" hangingPunct="0">
        <a:spcBef>
          <a:spcPct val="0"/>
        </a:spcBef>
        <a:spcAft>
          <a:spcPct val="0"/>
        </a:spcAft>
        <a:defRPr sz="4200">
          <a:solidFill>
            <a:srgbClr val="F9F9F9"/>
          </a:solidFill>
          <a:latin typeface="Constantia" pitchFamily="18" charset="0"/>
          <a:cs typeface="Times New Roman" pitchFamily="18" charset="0"/>
        </a:defRPr>
      </a:lvl2pPr>
      <a:lvl3pPr algn="l" rtl="1" eaLnBrk="0" fontAlgn="base" hangingPunct="0">
        <a:spcBef>
          <a:spcPct val="0"/>
        </a:spcBef>
        <a:spcAft>
          <a:spcPct val="0"/>
        </a:spcAft>
        <a:defRPr sz="4200">
          <a:solidFill>
            <a:srgbClr val="F9F9F9"/>
          </a:solidFill>
          <a:latin typeface="Constantia" pitchFamily="18" charset="0"/>
          <a:cs typeface="Times New Roman" pitchFamily="18" charset="0"/>
        </a:defRPr>
      </a:lvl3pPr>
      <a:lvl4pPr algn="l" rtl="1" eaLnBrk="0" fontAlgn="base" hangingPunct="0">
        <a:spcBef>
          <a:spcPct val="0"/>
        </a:spcBef>
        <a:spcAft>
          <a:spcPct val="0"/>
        </a:spcAft>
        <a:defRPr sz="4200">
          <a:solidFill>
            <a:srgbClr val="F9F9F9"/>
          </a:solidFill>
          <a:latin typeface="Constantia" pitchFamily="18" charset="0"/>
          <a:cs typeface="Times New Roman" pitchFamily="18" charset="0"/>
        </a:defRPr>
      </a:lvl4pPr>
      <a:lvl5pPr algn="l" rtl="1" eaLnBrk="0" fontAlgn="base" hangingPunct="0">
        <a:spcBef>
          <a:spcPct val="0"/>
        </a:spcBef>
        <a:spcAft>
          <a:spcPct val="0"/>
        </a:spcAft>
        <a:defRPr sz="4200">
          <a:solidFill>
            <a:srgbClr val="F9F9F9"/>
          </a:solidFill>
          <a:latin typeface="Constantia" pitchFamily="18" charset="0"/>
          <a:cs typeface="Times New Roman" pitchFamily="18" charset="0"/>
        </a:defRPr>
      </a:lvl5pPr>
      <a:lvl6pPr marL="457200" algn="l" rtl="1" fontAlgn="base">
        <a:spcBef>
          <a:spcPct val="0"/>
        </a:spcBef>
        <a:spcAft>
          <a:spcPct val="0"/>
        </a:spcAft>
        <a:defRPr sz="4200">
          <a:solidFill>
            <a:srgbClr val="F9F9F9"/>
          </a:solidFill>
          <a:latin typeface="Constantia" pitchFamily="18" charset="0"/>
          <a:cs typeface="Times New Roman" pitchFamily="18" charset="0"/>
        </a:defRPr>
      </a:lvl6pPr>
      <a:lvl7pPr marL="914400" algn="l" rtl="1" fontAlgn="base">
        <a:spcBef>
          <a:spcPct val="0"/>
        </a:spcBef>
        <a:spcAft>
          <a:spcPct val="0"/>
        </a:spcAft>
        <a:defRPr sz="4200">
          <a:solidFill>
            <a:srgbClr val="F9F9F9"/>
          </a:solidFill>
          <a:latin typeface="Constantia" pitchFamily="18" charset="0"/>
          <a:cs typeface="Times New Roman" pitchFamily="18" charset="0"/>
        </a:defRPr>
      </a:lvl7pPr>
      <a:lvl8pPr marL="1371600" algn="l" rtl="1" fontAlgn="base">
        <a:spcBef>
          <a:spcPct val="0"/>
        </a:spcBef>
        <a:spcAft>
          <a:spcPct val="0"/>
        </a:spcAft>
        <a:defRPr sz="4200">
          <a:solidFill>
            <a:srgbClr val="F9F9F9"/>
          </a:solidFill>
          <a:latin typeface="Constantia" pitchFamily="18" charset="0"/>
          <a:cs typeface="Times New Roman" pitchFamily="18" charset="0"/>
        </a:defRPr>
      </a:lvl8pPr>
      <a:lvl9pPr marL="1828800" algn="l" rtl="1" fontAlgn="base">
        <a:spcBef>
          <a:spcPct val="0"/>
        </a:spcBef>
        <a:spcAft>
          <a:spcPct val="0"/>
        </a:spcAft>
        <a:defRPr sz="4200">
          <a:solidFill>
            <a:srgbClr val="F9F9F9"/>
          </a:solidFill>
          <a:latin typeface="Constantia" pitchFamily="18" charset="0"/>
          <a:cs typeface="Times New Roman" pitchFamily="18" charset="0"/>
        </a:defRPr>
      </a:lvl9pPr>
    </p:titleStyle>
    <p:bodyStyle>
      <a:lvl1pPr marL="273050" indent="-273050" algn="r" rtl="1"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58888" y="4143375"/>
            <a:ext cx="6400800" cy="1325563"/>
          </a:xfrm>
        </p:spPr>
        <p:txBody>
          <a:bodyPr/>
          <a:lstStyle/>
          <a:p>
            <a:pPr rtl="0" eaLnBrk="1" fontAlgn="auto" hangingPunct="1">
              <a:spcAft>
                <a:spcPts val="0"/>
              </a:spcAft>
              <a:buFont typeface="Wingdings 2"/>
              <a:buNone/>
              <a:defRPr/>
            </a:pPr>
            <a:r>
              <a:rPr lang="en-US" sz="4400" dirty="0" smtClean="0"/>
              <a:t>Rami Dwairi, MD</a:t>
            </a:r>
          </a:p>
        </p:txBody>
      </p:sp>
      <p:sp>
        <p:nvSpPr>
          <p:cNvPr id="2" name="Title 1"/>
          <p:cNvSpPr>
            <a:spLocks noGrp="1"/>
          </p:cNvSpPr>
          <p:nvPr>
            <p:ph type="ctrTitle"/>
          </p:nvPr>
        </p:nvSpPr>
        <p:spPr>
          <a:xfrm>
            <a:off x="539552" y="980728"/>
            <a:ext cx="7772400" cy="1470025"/>
          </a:xfrm>
        </p:spPr>
        <p:txBody>
          <a:bodyPr/>
          <a:lstStyle/>
          <a:p>
            <a:pPr rtl="0" eaLnBrk="1" fontAlgn="auto" hangingPunct="1">
              <a:spcAft>
                <a:spcPts val="0"/>
              </a:spcAft>
              <a:defRPr/>
            </a:pPr>
            <a:r>
              <a:rPr sz="5400" smtClean="0"/>
              <a:t>Gastrointestinal Bleeding</a:t>
            </a:r>
            <a:endParaRPr lang="ar-JO" sz="54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1052513"/>
            <a:ext cx="8785225" cy="5472112"/>
          </a:xfrm>
        </p:spPr>
        <p:txBody>
          <a:bodyPr>
            <a:normAutofit fontScale="92500" lnSpcReduction="10000"/>
          </a:bodyPr>
          <a:lstStyle/>
          <a:p>
            <a:pPr marL="274320" indent="-274320" algn="l" rtl="0" eaLnBrk="1" fontAlgn="auto" hangingPunct="1">
              <a:spcAft>
                <a:spcPts val="0"/>
              </a:spcAft>
              <a:buFont typeface="Wingdings 2"/>
              <a:buChar char=""/>
              <a:defRPr/>
            </a:pPr>
            <a:r>
              <a:rPr lang="en-US" b="1" dirty="0"/>
              <a:t>Chronic peptic ulcer</a:t>
            </a:r>
            <a:r>
              <a:rPr lang="en-US" dirty="0"/>
              <a:t>. Eradication of H. pylori is started </a:t>
            </a:r>
            <a:r>
              <a:rPr lang="en-US" dirty="0" smtClean="0"/>
              <a:t>as soon </a:t>
            </a:r>
            <a:r>
              <a:rPr lang="en-US" dirty="0"/>
              <a:t>as </a:t>
            </a:r>
            <a:r>
              <a:rPr lang="en-US" dirty="0" smtClean="0"/>
              <a:t>possible. </a:t>
            </a:r>
            <a:r>
              <a:rPr lang="en-US" dirty="0"/>
              <a:t>A </a:t>
            </a:r>
            <a:r>
              <a:rPr lang="en-US" u="sng" dirty="0"/>
              <a:t>PPI is continued for 4 </a:t>
            </a:r>
            <a:r>
              <a:rPr lang="en-US" u="sng" dirty="0" smtClean="0"/>
              <a:t>weeks </a:t>
            </a:r>
            <a:r>
              <a:rPr lang="en-US" dirty="0" smtClean="0"/>
              <a:t>to </a:t>
            </a:r>
            <a:r>
              <a:rPr lang="en-US" dirty="0"/>
              <a:t>ensure ulcer </a:t>
            </a:r>
            <a:r>
              <a:rPr lang="en-US" dirty="0" smtClean="0"/>
              <a:t>healing</a:t>
            </a:r>
          </a:p>
          <a:p>
            <a:pPr marL="274320" indent="-274320" algn="l" rtl="0" eaLnBrk="1" fontAlgn="auto" hangingPunct="1">
              <a:spcAft>
                <a:spcPts val="0"/>
              </a:spcAft>
              <a:buFont typeface="Wingdings 2"/>
              <a:buChar char=""/>
              <a:defRPr/>
            </a:pPr>
            <a:r>
              <a:rPr lang="en-US" dirty="0" smtClean="0"/>
              <a:t>Eradication </a:t>
            </a:r>
            <a:r>
              <a:rPr lang="en-US" dirty="0"/>
              <a:t>of H. pylori should </a:t>
            </a:r>
            <a:r>
              <a:rPr lang="en-US" dirty="0" smtClean="0"/>
              <a:t>always be </a:t>
            </a:r>
            <a:r>
              <a:rPr lang="en-US" dirty="0"/>
              <a:t>checked in a patient who has bled </a:t>
            </a:r>
            <a:r>
              <a:rPr lang="en-US" u="sng" dirty="0"/>
              <a:t>and long-term </a:t>
            </a:r>
            <a:r>
              <a:rPr lang="en-US" u="sng" dirty="0" smtClean="0"/>
              <a:t>acid suppression </a:t>
            </a:r>
            <a:r>
              <a:rPr lang="en-US" dirty="0"/>
              <a:t>given if HP eradication is not </a:t>
            </a:r>
            <a:r>
              <a:rPr lang="en-US" dirty="0" smtClean="0"/>
              <a:t>possible</a:t>
            </a:r>
          </a:p>
          <a:p>
            <a:pPr marL="274320" indent="-274320" algn="l" rtl="0" eaLnBrk="1" fontAlgn="auto" hangingPunct="1">
              <a:spcAft>
                <a:spcPts val="0"/>
              </a:spcAft>
              <a:buFont typeface="Wingdings 2"/>
              <a:buChar char=""/>
              <a:defRPr/>
            </a:pPr>
            <a:r>
              <a:rPr lang="en-US" dirty="0" smtClean="0"/>
              <a:t>If bleeding is </a:t>
            </a:r>
            <a:r>
              <a:rPr lang="en-US" dirty="0"/>
              <a:t>not controlled, </a:t>
            </a:r>
            <a:r>
              <a:rPr lang="en-US" u="sng" dirty="0"/>
              <a:t>surgery with ligation </a:t>
            </a:r>
            <a:r>
              <a:rPr lang="en-US" dirty="0"/>
              <a:t>of the </a:t>
            </a:r>
            <a:r>
              <a:rPr lang="en-US" dirty="0" smtClean="0"/>
              <a:t>bleeding vessel </a:t>
            </a:r>
            <a:r>
              <a:rPr lang="en-US" dirty="0"/>
              <a:t>is performed to control </a:t>
            </a:r>
            <a:r>
              <a:rPr lang="en-US" dirty="0" smtClean="0"/>
              <a:t>hemorrhage</a:t>
            </a:r>
            <a:endParaRPr lang="en-US" dirty="0"/>
          </a:p>
          <a:p>
            <a:pPr marL="274320" indent="-274320" algn="l" rtl="0" eaLnBrk="1" fontAlgn="auto" hangingPunct="1">
              <a:spcAft>
                <a:spcPts val="0"/>
              </a:spcAft>
              <a:buFont typeface="Wingdings 2"/>
              <a:buChar char=""/>
              <a:defRPr/>
            </a:pPr>
            <a:r>
              <a:rPr lang="en-US" b="1" dirty="0"/>
              <a:t>Gastric carcinoma</a:t>
            </a:r>
            <a:r>
              <a:rPr lang="en-US" dirty="0"/>
              <a:t>. Most of these patients </a:t>
            </a:r>
            <a:r>
              <a:rPr lang="en-US" u="sng" dirty="0"/>
              <a:t>do not have </a:t>
            </a:r>
            <a:r>
              <a:rPr lang="en-US" u="sng" dirty="0" smtClean="0"/>
              <a:t>large bleeds</a:t>
            </a:r>
            <a:r>
              <a:rPr lang="en-US" dirty="0" smtClean="0"/>
              <a:t> </a:t>
            </a:r>
            <a:r>
              <a:rPr lang="en-US" dirty="0"/>
              <a:t>but </a:t>
            </a:r>
            <a:r>
              <a:rPr lang="en-US" u="sng" dirty="0"/>
              <a:t>surgery</a:t>
            </a:r>
            <a:r>
              <a:rPr lang="en-US" dirty="0"/>
              <a:t> is occasionally necessary </a:t>
            </a:r>
            <a:r>
              <a:rPr lang="en-US" u="sng" dirty="0"/>
              <a:t>for </a:t>
            </a:r>
            <a:r>
              <a:rPr lang="en-US" u="sng" dirty="0" smtClean="0"/>
              <a:t>uncontrolled or </a:t>
            </a:r>
            <a:r>
              <a:rPr lang="en-US" u="sng" dirty="0"/>
              <a:t>repeat </a:t>
            </a:r>
            <a:r>
              <a:rPr lang="en-US" u="sng" dirty="0" smtClean="0"/>
              <a:t>bleeding</a:t>
            </a:r>
          </a:p>
          <a:p>
            <a:pPr marL="274320" indent="-274320" algn="l" rtl="0" eaLnBrk="1" fontAlgn="auto" hangingPunct="1">
              <a:spcAft>
                <a:spcPts val="0"/>
              </a:spcAft>
              <a:buFont typeface="Wingdings 2"/>
              <a:buChar char=""/>
              <a:defRPr/>
            </a:pPr>
            <a:r>
              <a:rPr lang="en-US" dirty="0" smtClean="0"/>
              <a:t>Usually </a:t>
            </a:r>
            <a:r>
              <a:rPr lang="en-US" dirty="0"/>
              <a:t>surgery can be delayed until </a:t>
            </a:r>
            <a:r>
              <a:rPr lang="en-US" dirty="0" smtClean="0"/>
              <a:t>the patient </a:t>
            </a:r>
            <a:r>
              <a:rPr lang="en-US" dirty="0"/>
              <a:t>has been fully </a:t>
            </a:r>
            <a:r>
              <a:rPr lang="en-US" dirty="0" smtClean="0"/>
              <a:t>evaluated. </a:t>
            </a:r>
            <a:r>
              <a:rPr lang="en-US" dirty="0"/>
              <a:t>Oozing </a:t>
            </a:r>
            <a:r>
              <a:rPr lang="en-US" dirty="0" smtClean="0"/>
              <a:t>from gastric </a:t>
            </a:r>
            <a:r>
              <a:rPr lang="en-US" dirty="0"/>
              <a:t>cancer is very difficult to control endoscopically</a:t>
            </a:r>
            <a:endParaRPr lang="ar-JO" dirty="0"/>
          </a:p>
        </p:txBody>
      </p:sp>
      <p:sp>
        <p:nvSpPr>
          <p:cNvPr id="3" name="Title 2"/>
          <p:cNvSpPr>
            <a:spLocks noGrp="1"/>
          </p:cNvSpPr>
          <p:nvPr>
            <p:ph type="title"/>
          </p:nvPr>
        </p:nvSpPr>
        <p:spPr>
          <a:xfrm>
            <a:off x="457200" y="0"/>
            <a:ext cx="8229600" cy="836712"/>
          </a:xfrm>
        </p:spPr>
        <p:txBody>
          <a:bodyPr/>
          <a:lstStyle/>
          <a:p>
            <a:pPr algn="ctr" rtl="0" eaLnBrk="1" fontAlgn="auto" hangingPunct="1">
              <a:spcAft>
                <a:spcPts val="0"/>
              </a:spcAft>
              <a:defRPr/>
            </a:pPr>
            <a:r>
              <a:rPr smtClean="0"/>
              <a:t>Special Situations</a:t>
            </a:r>
            <a:endParaRPr lang="ar-JO"/>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1125538"/>
            <a:ext cx="8229600" cy="4970462"/>
          </a:xfrm>
        </p:spPr>
        <p:txBody>
          <a:bodyPr/>
          <a:lstStyle/>
          <a:p>
            <a:pPr algn="ctr" rtl="0" eaLnBrk="1" hangingPunct="1">
              <a:buFont typeface="Wingdings 2" pitchFamily="18" charset="2"/>
              <a:buNone/>
            </a:pPr>
            <a:r>
              <a:rPr lang="en-US" b="1" smtClean="0">
                <a:cs typeface="Times New Roman" pitchFamily="18" charset="0"/>
              </a:rPr>
              <a:t>Mallory–Weiss tear</a:t>
            </a:r>
            <a:r>
              <a:rPr lang="en-US" smtClean="0">
                <a:cs typeface="Times New Roman" pitchFamily="18" charset="0"/>
              </a:rPr>
              <a:t> </a:t>
            </a:r>
          </a:p>
          <a:p>
            <a:pPr algn="ctr" rtl="0" eaLnBrk="1" hangingPunct="1">
              <a:buFont typeface="Wingdings 2" pitchFamily="18" charset="2"/>
              <a:buNone/>
            </a:pPr>
            <a:endParaRPr lang="en-US" smtClean="0">
              <a:cs typeface="Times New Roman" pitchFamily="18" charset="0"/>
            </a:endParaRPr>
          </a:p>
          <a:p>
            <a:pPr algn="l" rtl="0" eaLnBrk="1" hangingPunct="1"/>
            <a:r>
              <a:rPr lang="en-US" smtClean="0">
                <a:cs typeface="Times New Roman" pitchFamily="18" charset="0"/>
              </a:rPr>
              <a:t>This is </a:t>
            </a:r>
            <a:r>
              <a:rPr lang="en-US" u="sng" smtClean="0">
                <a:cs typeface="Times New Roman" pitchFamily="18" charset="0"/>
              </a:rPr>
              <a:t>a linear mucosal tear</a:t>
            </a:r>
            <a:r>
              <a:rPr lang="en-US" smtClean="0">
                <a:cs typeface="Times New Roman" pitchFamily="18" charset="0"/>
              </a:rPr>
              <a:t> occurring at the </a:t>
            </a:r>
            <a:r>
              <a:rPr lang="en-US" u="sng" smtClean="0">
                <a:cs typeface="Times New Roman" pitchFamily="18" charset="0"/>
              </a:rPr>
              <a:t>gastroesophageal junction</a:t>
            </a:r>
            <a:r>
              <a:rPr lang="en-US" smtClean="0">
                <a:cs typeface="Times New Roman" pitchFamily="18" charset="0"/>
              </a:rPr>
              <a:t> and produced by </a:t>
            </a:r>
            <a:r>
              <a:rPr lang="en-US" u="sng" smtClean="0">
                <a:cs typeface="Times New Roman" pitchFamily="18" charset="0"/>
              </a:rPr>
              <a:t>a sudden increase in intra-abdominal pressure</a:t>
            </a:r>
          </a:p>
          <a:p>
            <a:pPr algn="l" rtl="0" eaLnBrk="1" hangingPunct="1"/>
            <a:r>
              <a:rPr lang="en-US" smtClean="0">
                <a:cs typeface="Times New Roman" pitchFamily="18" charset="0"/>
              </a:rPr>
              <a:t>It often occurs after a bout of </a:t>
            </a:r>
            <a:r>
              <a:rPr lang="en-US" u="sng" smtClean="0">
                <a:cs typeface="Times New Roman" pitchFamily="18" charset="0"/>
              </a:rPr>
              <a:t>coughing</a:t>
            </a:r>
            <a:r>
              <a:rPr lang="en-US" smtClean="0">
                <a:cs typeface="Times New Roman" pitchFamily="18" charset="0"/>
              </a:rPr>
              <a:t> or </a:t>
            </a:r>
            <a:r>
              <a:rPr lang="en-US" u="sng" smtClean="0">
                <a:cs typeface="Times New Roman" pitchFamily="18" charset="0"/>
              </a:rPr>
              <a:t>retching</a:t>
            </a:r>
            <a:r>
              <a:rPr lang="en-US" smtClean="0">
                <a:cs typeface="Times New Roman" pitchFamily="18" charset="0"/>
              </a:rPr>
              <a:t> but there may be no antecedent history</a:t>
            </a:r>
          </a:p>
          <a:p>
            <a:pPr algn="l" rtl="0" eaLnBrk="1" hangingPunct="1"/>
            <a:r>
              <a:rPr lang="en-US" smtClean="0">
                <a:cs typeface="Times New Roman" pitchFamily="18" charset="0"/>
              </a:rPr>
              <a:t>Most </a:t>
            </a:r>
            <a:r>
              <a:rPr lang="en-US" u="sng" smtClean="0">
                <a:cs typeface="Times New Roman" pitchFamily="18" charset="0"/>
              </a:rPr>
              <a:t>bleeds</a:t>
            </a:r>
            <a:r>
              <a:rPr lang="en-US" smtClean="0">
                <a:cs typeface="Times New Roman" pitchFamily="18" charset="0"/>
              </a:rPr>
              <a:t> are </a:t>
            </a:r>
            <a:r>
              <a:rPr lang="en-US" u="sng" smtClean="0">
                <a:cs typeface="Times New Roman" pitchFamily="18" charset="0"/>
              </a:rPr>
              <a:t>minor</a:t>
            </a:r>
            <a:r>
              <a:rPr lang="en-US" smtClean="0">
                <a:cs typeface="Times New Roman" pitchFamily="18" charset="0"/>
              </a:rPr>
              <a:t> and discharge is usual within 24 hours. The hemorrhage may be large but most patients </a:t>
            </a:r>
            <a:r>
              <a:rPr lang="en-US" u="sng" smtClean="0">
                <a:cs typeface="Times New Roman" pitchFamily="18" charset="0"/>
              </a:rPr>
              <a:t>stop spontaneously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476250"/>
            <a:ext cx="8785225" cy="6048375"/>
          </a:xfrm>
        </p:spPr>
        <p:txBody>
          <a:bodyPr>
            <a:normAutofit/>
          </a:bodyPr>
          <a:lstStyle/>
          <a:p>
            <a:pPr marL="0" indent="0" algn="ctr" rtl="0" eaLnBrk="1" fontAlgn="auto" hangingPunct="1">
              <a:spcAft>
                <a:spcPts val="0"/>
              </a:spcAft>
              <a:buFont typeface="Wingdings 2"/>
              <a:buNone/>
              <a:defRPr/>
            </a:pPr>
            <a:r>
              <a:rPr lang="en-US" sz="3200" b="1" dirty="0"/>
              <a:t>Variceal </a:t>
            </a:r>
            <a:r>
              <a:rPr lang="en-US" sz="3200" b="1" dirty="0" smtClean="0"/>
              <a:t>hemorrhage</a:t>
            </a:r>
            <a:endParaRPr lang="en-US" sz="3200" b="1" dirty="0"/>
          </a:p>
          <a:p>
            <a:pPr marL="274320" indent="-274320" algn="l" rtl="0" eaLnBrk="1" fontAlgn="auto" hangingPunct="1">
              <a:spcAft>
                <a:spcPts val="0"/>
              </a:spcAft>
              <a:buFont typeface="Wingdings 2"/>
              <a:buChar char=""/>
              <a:defRPr/>
            </a:pPr>
            <a:r>
              <a:rPr lang="en-US" dirty="0"/>
              <a:t>Approximately 90% of patients with </a:t>
            </a:r>
            <a:r>
              <a:rPr lang="en-US" u="sng" dirty="0"/>
              <a:t>cirrhosis </a:t>
            </a:r>
            <a:r>
              <a:rPr lang="en-US" dirty="0"/>
              <a:t>will </a:t>
            </a:r>
            <a:r>
              <a:rPr lang="en-US" dirty="0" smtClean="0"/>
              <a:t>develop gastroesophageal </a:t>
            </a:r>
            <a:r>
              <a:rPr lang="en-US" dirty="0"/>
              <a:t>varices, over 10 years, but only </a:t>
            </a:r>
            <a:r>
              <a:rPr lang="en-US" dirty="0" smtClean="0"/>
              <a:t>one third of </a:t>
            </a:r>
            <a:r>
              <a:rPr lang="en-US" dirty="0"/>
              <a:t>these will bleed from </a:t>
            </a:r>
            <a:r>
              <a:rPr lang="en-US" dirty="0" smtClean="0"/>
              <a:t>them</a:t>
            </a:r>
          </a:p>
          <a:p>
            <a:pPr marL="274320" indent="-274320" algn="l" rtl="0" eaLnBrk="1" fontAlgn="auto" hangingPunct="1">
              <a:spcAft>
                <a:spcPts val="0"/>
              </a:spcAft>
              <a:buFont typeface="Wingdings 2"/>
              <a:buChar char=""/>
              <a:defRPr/>
            </a:pPr>
            <a:r>
              <a:rPr lang="en-US" dirty="0" smtClean="0"/>
              <a:t>Bleeding </a:t>
            </a:r>
            <a:r>
              <a:rPr lang="en-US" dirty="0"/>
              <a:t>is likely to </a:t>
            </a:r>
            <a:r>
              <a:rPr lang="en-US" dirty="0" smtClean="0"/>
              <a:t>occur with </a:t>
            </a:r>
            <a:r>
              <a:rPr lang="en-US" dirty="0"/>
              <a:t>large varices, red signs on </a:t>
            </a:r>
            <a:r>
              <a:rPr lang="en-US" dirty="0" smtClean="0"/>
              <a:t>varices (</a:t>
            </a:r>
            <a:r>
              <a:rPr lang="en-US" u="sng" dirty="0" smtClean="0"/>
              <a:t>diagnosed </a:t>
            </a:r>
            <a:r>
              <a:rPr lang="en-US" u="sng" dirty="0"/>
              <a:t>at endoscopy</a:t>
            </a:r>
            <a:r>
              <a:rPr lang="en-US" dirty="0" smtClean="0"/>
              <a:t>) and </a:t>
            </a:r>
            <a:r>
              <a:rPr lang="en-US" dirty="0"/>
              <a:t>in </a:t>
            </a:r>
            <a:r>
              <a:rPr lang="en-US" u="sng" dirty="0"/>
              <a:t>severe liver </a:t>
            </a:r>
            <a:r>
              <a:rPr lang="en-US" u="sng" dirty="0" smtClean="0"/>
              <a:t>disease</a:t>
            </a:r>
            <a:r>
              <a:rPr lang="en-US" u="sng" dirty="0"/>
              <a:t> </a:t>
            </a:r>
            <a:endParaRPr lang="en-US" u="sng" dirty="0" smtClean="0"/>
          </a:p>
          <a:p>
            <a:pPr marL="274320" indent="-274320" algn="l" rtl="0" eaLnBrk="1" fontAlgn="auto" hangingPunct="1">
              <a:spcAft>
                <a:spcPts val="0"/>
              </a:spcAft>
              <a:buFont typeface="Wingdings 2"/>
              <a:buChar char=""/>
              <a:defRPr/>
            </a:pPr>
            <a:r>
              <a:rPr lang="en-US" dirty="0" smtClean="0"/>
              <a:t>Management </a:t>
            </a:r>
            <a:r>
              <a:rPr lang="en-US" dirty="0"/>
              <a:t>can be divided into the active bleeding episode</a:t>
            </a:r>
            <a:r>
              <a:rPr lang="en-US" dirty="0" smtClean="0"/>
              <a:t>,</a:t>
            </a:r>
            <a:r>
              <a:rPr lang="en-US" i="1" dirty="0" smtClean="0"/>
              <a:t> </a:t>
            </a:r>
            <a:r>
              <a:rPr lang="en-US" dirty="0" smtClean="0"/>
              <a:t>the </a:t>
            </a:r>
            <a:r>
              <a:rPr lang="en-US" dirty="0"/>
              <a:t>prevention of rebleeding, and prophylactic measures </a:t>
            </a:r>
            <a:r>
              <a:rPr lang="en-US" dirty="0" smtClean="0"/>
              <a:t>to prevent hemorrhage</a:t>
            </a:r>
          </a:p>
          <a:p>
            <a:pPr marL="274320" indent="-274320" algn="l" rtl="0" eaLnBrk="1" fontAlgn="auto" hangingPunct="1">
              <a:spcAft>
                <a:spcPts val="0"/>
              </a:spcAft>
              <a:buFont typeface="Wingdings 2"/>
              <a:buChar char=""/>
              <a:defRPr/>
            </a:pPr>
            <a:r>
              <a:rPr lang="en-US" dirty="0" smtClean="0"/>
              <a:t>Despite </a:t>
            </a:r>
            <a:r>
              <a:rPr lang="en-US" dirty="0"/>
              <a:t>all the </a:t>
            </a:r>
            <a:r>
              <a:rPr lang="en-US" dirty="0" smtClean="0"/>
              <a:t>therapeutic techniques </a:t>
            </a:r>
            <a:r>
              <a:rPr lang="en-US" dirty="0"/>
              <a:t>available, the </a:t>
            </a:r>
            <a:r>
              <a:rPr lang="en-US" u="sng" dirty="0"/>
              <a:t>prognosis depends on the </a:t>
            </a:r>
            <a:r>
              <a:rPr lang="en-US" u="sng" dirty="0" smtClean="0"/>
              <a:t>severity of </a:t>
            </a:r>
            <a:r>
              <a:rPr lang="en-US" u="sng" dirty="0"/>
              <a:t>the underlying liver disease, </a:t>
            </a:r>
            <a:r>
              <a:rPr lang="en-US" dirty="0"/>
              <a:t>with an overall </a:t>
            </a:r>
            <a:r>
              <a:rPr lang="en-US" dirty="0" smtClean="0"/>
              <a:t>mortality from </a:t>
            </a:r>
            <a:r>
              <a:rPr lang="en-US" dirty="0"/>
              <a:t>variceal </a:t>
            </a:r>
            <a:r>
              <a:rPr lang="en-US" dirty="0" smtClean="0"/>
              <a:t>hemorrhage </a:t>
            </a:r>
            <a:r>
              <a:rPr lang="en-US" dirty="0"/>
              <a:t>of 25%, reaching 50% in </a:t>
            </a:r>
            <a:r>
              <a:rPr lang="en-US" dirty="0" smtClean="0"/>
              <a:t>Child’s grade </a:t>
            </a:r>
            <a:r>
              <a:rPr lang="en-US" dirty="0"/>
              <a:t>C</a:t>
            </a:r>
            <a:endParaRPr lang="ar-J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836613"/>
            <a:ext cx="8785225" cy="5761037"/>
          </a:xfrm>
        </p:spPr>
        <p:txBody>
          <a:bodyPr>
            <a:normAutofit fontScale="92500" lnSpcReduction="10000"/>
          </a:bodyPr>
          <a:lstStyle/>
          <a:p>
            <a:pPr marL="274320" indent="-274320" algn="l" rtl="0" eaLnBrk="1" fontAlgn="auto" hangingPunct="1">
              <a:spcAft>
                <a:spcPts val="0"/>
              </a:spcAft>
              <a:buFont typeface="Wingdings 2"/>
              <a:buChar char=""/>
              <a:defRPr/>
            </a:pPr>
            <a:r>
              <a:rPr lang="en-US" b="1" dirty="0"/>
              <a:t>Urgent </a:t>
            </a:r>
            <a:r>
              <a:rPr lang="en-US" b="1" dirty="0" smtClean="0"/>
              <a:t>endoscopy. </a:t>
            </a:r>
            <a:r>
              <a:rPr lang="en-US" dirty="0" smtClean="0"/>
              <a:t>Endoscopy </a:t>
            </a:r>
            <a:r>
              <a:rPr lang="en-US" dirty="0"/>
              <a:t>should be performed to </a:t>
            </a:r>
            <a:r>
              <a:rPr lang="en-US" u="sng" dirty="0"/>
              <a:t>confirm the diagnosis </a:t>
            </a:r>
            <a:r>
              <a:rPr lang="en-US" u="sng" dirty="0" smtClean="0"/>
              <a:t>of varices</a:t>
            </a:r>
            <a:r>
              <a:rPr lang="en-US" dirty="0" smtClean="0"/>
              <a:t>. </a:t>
            </a:r>
            <a:r>
              <a:rPr lang="en-US" dirty="0"/>
              <a:t>It also excludes bleeding from other </a:t>
            </a:r>
            <a:r>
              <a:rPr lang="en-US" dirty="0" smtClean="0"/>
              <a:t>sites </a:t>
            </a:r>
            <a:r>
              <a:rPr lang="en-US" dirty="0"/>
              <a:t>or portal hypertensive (or congestive</a:t>
            </a:r>
            <a:r>
              <a:rPr lang="en-US" dirty="0" smtClean="0"/>
              <a:t>) gastropathy</a:t>
            </a:r>
          </a:p>
          <a:p>
            <a:pPr marL="274320" indent="-274320" algn="l" rtl="0" eaLnBrk="1" fontAlgn="auto" hangingPunct="1">
              <a:spcAft>
                <a:spcPts val="0"/>
              </a:spcAft>
              <a:buFont typeface="Wingdings 2"/>
              <a:buChar char=""/>
              <a:defRPr/>
            </a:pPr>
            <a:r>
              <a:rPr lang="en-US" b="1" dirty="0" smtClean="0"/>
              <a:t>Injection </a:t>
            </a:r>
            <a:r>
              <a:rPr lang="en-US" b="1" dirty="0"/>
              <a:t>sclerotherapy or variceal </a:t>
            </a:r>
            <a:r>
              <a:rPr lang="en-US" b="1" dirty="0" smtClean="0"/>
              <a:t>banding</a:t>
            </a:r>
          </a:p>
          <a:p>
            <a:pPr marL="274320" indent="-274320" algn="l" rtl="0" eaLnBrk="1" fontAlgn="auto" hangingPunct="1">
              <a:spcAft>
                <a:spcPts val="0"/>
              </a:spcAft>
              <a:buFont typeface="Wingdings 2"/>
              <a:buChar char=""/>
              <a:defRPr/>
            </a:pPr>
            <a:r>
              <a:rPr lang="en-US" dirty="0" smtClean="0"/>
              <a:t>The </a:t>
            </a:r>
            <a:r>
              <a:rPr lang="en-US" dirty="0"/>
              <a:t>varices should be injected with a sclerosing agent </a:t>
            </a:r>
            <a:r>
              <a:rPr lang="en-US" dirty="0" smtClean="0"/>
              <a:t>that may </a:t>
            </a:r>
            <a:r>
              <a:rPr lang="en-US" dirty="0"/>
              <a:t>arrest bleeding by producing vessel </a:t>
            </a:r>
            <a:r>
              <a:rPr lang="en-US" dirty="0" smtClean="0"/>
              <a:t>thrombosis</a:t>
            </a:r>
          </a:p>
          <a:p>
            <a:pPr marL="274320" indent="-274320" algn="l" rtl="0" eaLnBrk="1" fontAlgn="auto" hangingPunct="1">
              <a:spcAft>
                <a:spcPts val="0"/>
              </a:spcAft>
              <a:buFont typeface="Wingdings 2"/>
              <a:buChar char=""/>
              <a:defRPr/>
            </a:pPr>
            <a:r>
              <a:rPr lang="en-US" dirty="0" smtClean="0"/>
              <a:t>Alternatively, the </a:t>
            </a:r>
            <a:r>
              <a:rPr lang="en-US" dirty="0"/>
              <a:t>varices can be banded by mounting a band on </a:t>
            </a:r>
            <a:r>
              <a:rPr lang="en-US" dirty="0" smtClean="0"/>
              <a:t>the tip </a:t>
            </a:r>
            <a:r>
              <a:rPr lang="en-US" dirty="0"/>
              <a:t>of the endoscope, sucking the varix just into the end </a:t>
            </a:r>
            <a:r>
              <a:rPr lang="en-US" dirty="0" smtClean="0"/>
              <a:t>of the </a:t>
            </a:r>
            <a:r>
              <a:rPr lang="en-US" dirty="0"/>
              <a:t>scope and dislodging the band over the varix </a:t>
            </a:r>
          </a:p>
          <a:p>
            <a:pPr marL="274320" indent="-274320" algn="l" rtl="0" eaLnBrk="1" fontAlgn="auto" hangingPunct="1">
              <a:spcAft>
                <a:spcPts val="0"/>
              </a:spcAft>
              <a:buFont typeface="Wingdings 2"/>
              <a:buChar char=""/>
              <a:defRPr/>
            </a:pPr>
            <a:r>
              <a:rPr lang="en-US" u="sng" dirty="0"/>
              <a:t>Acute variceal sclerotherapy and banding are the </a:t>
            </a:r>
            <a:r>
              <a:rPr lang="en-US" u="sng" dirty="0" smtClean="0"/>
              <a:t>treatment of </a:t>
            </a:r>
            <a:r>
              <a:rPr lang="en-US" u="sng" dirty="0"/>
              <a:t>choice; </a:t>
            </a:r>
            <a:r>
              <a:rPr lang="en-US" dirty="0"/>
              <a:t>they arrest bleeding in</a:t>
            </a:r>
            <a:r>
              <a:rPr lang="en-US" u="sng" dirty="0"/>
              <a:t> 80% </a:t>
            </a:r>
            <a:r>
              <a:rPr lang="en-US" dirty="0"/>
              <a:t>of cases </a:t>
            </a:r>
            <a:r>
              <a:rPr lang="en-US" dirty="0" smtClean="0"/>
              <a:t>and reduce </a:t>
            </a:r>
            <a:r>
              <a:rPr lang="en-US" dirty="0"/>
              <a:t>early </a:t>
            </a:r>
            <a:r>
              <a:rPr lang="en-US" dirty="0" smtClean="0"/>
              <a:t>rebleeding</a:t>
            </a:r>
          </a:p>
          <a:p>
            <a:pPr marL="274320" indent="-274320" algn="l" rtl="0" eaLnBrk="1" fontAlgn="auto" hangingPunct="1">
              <a:spcAft>
                <a:spcPts val="0"/>
              </a:spcAft>
              <a:buFont typeface="Wingdings 2"/>
              <a:buChar char=""/>
              <a:defRPr/>
            </a:pPr>
            <a:r>
              <a:rPr lang="en-US" dirty="0" smtClean="0"/>
              <a:t>Between </a:t>
            </a:r>
            <a:r>
              <a:rPr lang="en-US" dirty="0"/>
              <a:t>15% and 20% of </a:t>
            </a:r>
            <a:r>
              <a:rPr lang="en-US" dirty="0" smtClean="0"/>
              <a:t>bleeding comes </a:t>
            </a:r>
            <a:r>
              <a:rPr lang="en-US" dirty="0"/>
              <a:t>from </a:t>
            </a:r>
            <a:r>
              <a:rPr lang="en-US" u="sng" dirty="0"/>
              <a:t>gastric varices </a:t>
            </a:r>
            <a:r>
              <a:rPr lang="en-US" dirty="0"/>
              <a:t>and here results of </a:t>
            </a:r>
            <a:r>
              <a:rPr lang="en-US" dirty="0" smtClean="0"/>
              <a:t>sclerotherapy and </a:t>
            </a:r>
            <a:r>
              <a:rPr lang="en-US" dirty="0"/>
              <a:t>banding are </a:t>
            </a:r>
            <a:r>
              <a:rPr lang="en-US" dirty="0" smtClean="0"/>
              <a:t>poor and injection </a:t>
            </a:r>
            <a:r>
              <a:rPr lang="en-US" dirty="0"/>
              <a:t>of tissue glue is preferable</a:t>
            </a:r>
            <a:endParaRPr lang="ar-JO"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908050"/>
            <a:ext cx="8785225" cy="5616575"/>
          </a:xfrm>
        </p:spPr>
        <p:txBody>
          <a:bodyPr>
            <a:normAutofit fontScale="92500" lnSpcReduction="10000"/>
          </a:bodyPr>
          <a:lstStyle/>
          <a:p>
            <a:pPr marL="0" indent="0" algn="l" rtl="0" eaLnBrk="1" fontAlgn="auto" hangingPunct="1">
              <a:spcAft>
                <a:spcPts val="0"/>
              </a:spcAft>
              <a:buFont typeface="Wingdings 2"/>
              <a:buNone/>
              <a:defRPr/>
            </a:pPr>
            <a:r>
              <a:rPr lang="en-US" b="1" dirty="0"/>
              <a:t>Vasoconstrictor therapy</a:t>
            </a:r>
          </a:p>
          <a:p>
            <a:pPr marL="274320" indent="-274320" algn="l" rtl="0" eaLnBrk="1" fontAlgn="auto" hangingPunct="1">
              <a:spcAft>
                <a:spcPts val="0"/>
              </a:spcAft>
              <a:buFont typeface="Wingdings 2"/>
              <a:buChar char=""/>
              <a:defRPr/>
            </a:pPr>
            <a:r>
              <a:rPr lang="en-US" dirty="0"/>
              <a:t>The main use of this is for emergency control of </a:t>
            </a:r>
            <a:r>
              <a:rPr lang="en-US" dirty="0" smtClean="0"/>
              <a:t>bleeding whilst </a:t>
            </a:r>
            <a:r>
              <a:rPr lang="en-US" dirty="0"/>
              <a:t>waiting for endoscopy and in combination with </a:t>
            </a:r>
            <a:r>
              <a:rPr lang="en-US" dirty="0" smtClean="0"/>
              <a:t>endoscopic techniques</a:t>
            </a:r>
          </a:p>
          <a:p>
            <a:pPr marL="274320" indent="-274320" algn="l" rtl="0" eaLnBrk="1" fontAlgn="auto" hangingPunct="1">
              <a:spcAft>
                <a:spcPts val="0"/>
              </a:spcAft>
              <a:buFont typeface="Wingdings 2"/>
              <a:buChar char=""/>
              <a:defRPr/>
            </a:pPr>
            <a:r>
              <a:rPr lang="en-US" dirty="0" smtClean="0"/>
              <a:t>The </a:t>
            </a:r>
            <a:r>
              <a:rPr lang="en-US" dirty="0"/>
              <a:t>aim of vasoconstrictor agents is </a:t>
            </a:r>
            <a:r>
              <a:rPr lang="en-US" dirty="0" smtClean="0"/>
              <a:t>to </a:t>
            </a:r>
            <a:r>
              <a:rPr lang="en-US" u="sng" dirty="0" smtClean="0"/>
              <a:t>restrict </a:t>
            </a:r>
            <a:r>
              <a:rPr lang="en-US" u="sng" dirty="0"/>
              <a:t>portal inflow</a:t>
            </a:r>
            <a:r>
              <a:rPr lang="en-US" dirty="0"/>
              <a:t> by splanchnic arterial </a:t>
            </a:r>
            <a:r>
              <a:rPr lang="en-US" dirty="0" smtClean="0"/>
              <a:t>constriction</a:t>
            </a:r>
            <a:endParaRPr lang="en-US" dirty="0"/>
          </a:p>
          <a:p>
            <a:pPr marL="274320" indent="-274320" algn="l" rtl="0" eaLnBrk="1" fontAlgn="auto" hangingPunct="1">
              <a:spcAft>
                <a:spcPts val="0"/>
              </a:spcAft>
              <a:buFont typeface="Wingdings 2"/>
              <a:buChar char=""/>
              <a:defRPr/>
            </a:pPr>
            <a:r>
              <a:rPr lang="en-US" u="sng" dirty="0" smtClean="0"/>
              <a:t>Terlipressin</a:t>
            </a:r>
            <a:r>
              <a:rPr lang="en-US" dirty="0"/>
              <a:t>. This is the only </a:t>
            </a:r>
            <a:r>
              <a:rPr lang="en-US" u="sng" dirty="0"/>
              <a:t>vasoconstrictor </a:t>
            </a:r>
            <a:r>
              <a:rPr lang="en-US" dirty="0"/>
              <a:t>shown </a:t>
            </a:r>
            <a:r>
              <a:rPr lang="en-US" dirty="0" smtClean="0"/>
              <a:t>to </a:t>
            </a:r>
            <a:r>
              <a:rPr lang="en-US" u="sng" dirty="0" smtClean="0"/>
              <a:t>reduce </a:t>
            </a:r>
            <a:r>
              <a:rPr lang="en-US" u="sng" dirty="0"/>
              <a:t>mortality</a:t>
            </a:r>
            <a:r>
              <a:rPr lang="en-US" dirty="0"/>
              <a:t>. </a:t>
            </a:r>
            <a:r>
              <a:rPr lang="en-US" dirty="0" smtClean="0"/>
              <a:t>It </a:t>
            </a:r>
            <a:r>
              <a:rPr lang="en-US" dirty="0"/>
              <a:t>should not be given to patients </a:t>
            </a:r>
            <a:r>
              <a:rPr lang="en-US" dirty="0" smtClean="0"/>
              <a:t>with ischemic </a:t>
            </a:r>
            <a:r>
              <a:rPr lang="en-US" dirty="0"/>
              <a:t>heart </a:t>
            </a:r>
            <a:r>
              <a:rPr lang="en-US" dirty="0" smtClean="0"/>
              <a:t>disease</a:t>
            </a:r>
          </a:p>
          <a:p>
            <a:pPr marL="274320" indent="-274320" algn="l" rtl="0" eaLnBrk="1" fontAlgn="auto" hangingPunct="1">
              <a:spcAft>
                <a:spcPts val="0"/>
              </a:spcAft>
              <a:buFont typeface="Wingdings 2"/>
              <a:buChar char=""/>
              <a:defRPr/>
            </a:pPr>
            <a:r>
              <a:rPr lang="en-US" dirty="0" smtClean="0"/>
              <a:t>patients may </a:t>
            </a:r>
            <a:r>
              <a:rPr lang="en-US" dirty="0"/>
              <a:t>complain </a:t>
            </a:r>
            <a:r>
              <a:rPr lang="en-US" dirty="0" smtClean="0"/>
              <a:t>of abdominal </a:t>
            </a:r>
            <a:r>
              <a:rPr lang="en-US" dirty="0"/>
              <a:t>colic, </a:t>
            </a:r>
            <a:r>
              <a:rPr lang="en-US" dirty="0" smtClean="0"/>
              <a:t>facial pallor owing </a:t>
            </a:r>
            <a:r>
              <a:rPr lang="en-US" dirty="0"/>
              <a:t>to the generalized </a:t>
            </a:r>
            <a:r>
              <a:rPr lang="en-US" dirty="0" smtClean="0"/>
              <a:t>vasoconstriction</a:t>
            </a:r>
            <a:endParaRPr lang="en-US" dirty="0"/>
          </a:p>
          <a:p>
            <a:pPr marL="274320" indent="-274320" algn="l" rtl="0" eaLnBrk="1" fontAlgn="auto" hangingPunct="1">
              <a:spcAft>
                <a:spcPts val="0"/>
              </a:spcAft>
              <a:buFont typeface="Wingdings 2"/>
              <a:buChar char=""/>
              <a:defRPr/>
            </a:pPr>
            <a:r>
              <a:rPr lang="en-US" dirty="0" smtClean="0"/>
              <a:t>Somatostatin</a:t>
            </a:r>
            <a:r>
              <a:rPr lang="en-US" dirty="0"/>
              <a:t>. This drug has few </a:t>
            </a:r>
            <a:r>
              <a:rPr lang="en-US" dirty="0" smtClean="0"/>
              <a:t>side-effects</a:t>
            </a:r>
            <a:r>
              <a:rPr lang="en-US" dirty="0"/>
              <a:t> </a:t>
            </a:r>
            <a:r>
              <a:rPr lang="en-US" dirty="0" smtClean="0"/>
              <a:t>and </a:t>
            </a:r>
            <a:r>
              <a:rPr lang="en-US" dirty="0"/>
              <a:t>a</a:t>
            </a:r>
            <a:r>
              <a:rPr lang="en-US" dirty="0" smtClean="0"/>
              <a:t>ppears </a:t>
            </a:r>
            <a:r>
              <a:rPr lang="en-US" dirty="0"/>
              <a:t>to reduce bleeding</a:t>
            </a:r>
            <a:r>
              <a:rPr lang="en-US" dirty="0" smtClean="0"/>
              <a:t>, but </a:t>
            </a:r>
            <a:r>
              <a:rPr lang="en-US" dirty="0"/>
              <a:t>has no effect on </a:t>
            </a:r>
            <a:r>
              <a:rPr lang="en-US" dirty="0" smtClean="0"/>
              <a:t>mortality</a:t>
            </a:r>
          </a:p>
          <a:p>
            <a:pPr marL="274320" indent="-274320" algn="l" rtl="0" eaLnBrk="1" fontAlgn="auto" hangingPunct="1">
              <a:spcAft>
                <a:spcPts val="0"/>
              </a:spcAft>
              <a:buFont typeface="Wingdings 2"/>
              <a:buChar char=""/>
              <a:defRPr/>
            </a:pPr>
            <a:r>
              <a:rPr lang="en-US" dirty="0" smtClean="0"/>
              <a:t>It </a:t>
            </a:r>
            <a:r>
              <a:rPr lang="en-US" dirty="0"/>
              <a:t>should be used if </a:t>
            </a:r>
            <a:r>
              <a:rPr lang="en-US" dirty="0" smtClean="0"/>
              <a:t>there are </a:t>
            </a:r>
            <a:r>
              <a:rPr lang="en-US" dirty="0"/>
              <a:t>contraindications to terlipressin</a:t>
            </a:r>
            <a:endParaRPr lang="ar-JO"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476250"/>
            <a:ext cx="8785225" cy="6048375"/>
          </a:xfrm>
        </p:spPr>
        <p:txBody>
          <a:bodyPr>
            <a:normAutofit fontScale="92500" lnSpcReduction="10000"/>
          </a:bodyPr>
          <a:lstStyle/>
          <a:p>
            <a:pPr marL="0" indent="0" algn="ctr" rtl="0" eaLnBrk="1" fontAlgn="auto" hangingPunct="1">
              <a:spcAft>
                <a:spcPts val="0"/>
              </a:spcAft>
              <a:buFont typeface="Wingdings 2"/>
              <a:buNone/>
              <a:defRPr/>
            </a:pPr>
            <a:r>
              <a:rPr lang="en-US" sz="3600" b="1" dirty="0"/>
              <a:t>Long-term measures</a:t>
            </a:r>
          </a:p>
          <a:p>
            <a:pPr marL="274320" indent="-274320" algn="l" rtl="0" eaLnBrk="1" fontAlgn="auto" hangingPunct="1">
              <a:spcAft>
                <a:spcPts val="0"/>
              </a:spcAft>
              <a:buFont typeface="Wingdings 2"/>
              <a:buChar char=""/>
              <a:defRPr/>
            </a:pPr>
            <a:r>
              <a:rPr lang="it-IT" b="1" dirty="0"/>
              <a:t>Non-selective beta-blockade</a:t>
            </a:r>
            <a:r>
              <a:rPr lang="it-IT" dirty="0"/>
              <a:t>. Oral propranolol in a dose </a:t>
            </a:r>
            <a:r>
              <a:rPr lang="it-IT" dirty="0" smtClean="0"/>
              <a:t>sufficient </a:t>
            </a:r>
            <a:r>
              <a:rPr lang="en-US" dirty="0" smtClean="0"/>
              <a:t>to </a:t>
            </a:r>
            <a:r>
              <a:rPr lang="en-US" dirty="0"/>
              <a:t>reduce resting pulse rate by 25% has been </a:t>
            </a:r>
            <a:r>
              <a:rPr lang="en-US" dirty="0" smtClean="0"/>
              <a:t>shown to </a:t>
            </a:r>
            <a:r>
              <a:rPr lang="en-US" dirty="0"/>
              <a:t>decrease portal </a:t>
            </a:r>
            <a:r>
              <a:rPr lang="en-US" dirty="0" smtClean="0"/>
              <a:t>pressure</a:t>
            </a:r>
          </a:p>
          <a:p>
            <a:pPr marL="274320" indent="-274320" algn="l" rtl="0" eaLnBrk="1" fontAlgn="auto" hangingPunct="1">
              <a:spcAft>
                <a:spcPts val="0"/>
              </a:spcAft>
              <a:buFont typeface="Wingdings 2"/>
              <a:buChar char=""/>
              <a:defRPr/>
            </a:pPr>
            <a:r>
              <a:rPr lang="en-US" dirty="0" smtClean="0"/>
              <a:t>Portal </a:t>
            </a:r>
            <a:r>
              <a:rPr lang="en-US" dirty="0"/>
              <a:t>inflow is reduced by </a:t>
            </a:r>
            <a:r>
              <a:rPr lang="en-US" dirty="0" smtClean="0"/>
              <a:t>two mechanisms</a:t>
            </a:r>
            <a:r>
              <a:rPr lang="en-US" dirty="0"/>
              <a:t>: by a decrease in cardiac output (β1), and </a:t>
            </a:r>
            <a:r>
              <a:rPr lang="en-US" dirty="0" smtClean="0"/>
              <a:t>by the </a:t>
            </a:r>
            <a:r>
              <a:rPr lang="en-US" dirty="0"/>
              <a:t>blockade of β2 vasodilator receptors on the </a:t>
            </a:r>
            <a:r>
              <a:rPr lang="en-US" dirty="0" smtClean="0"/>
              <a:t>splanchnic arteries</a:t>
            </a:r>
            <a:r>
              <a:rPr lang="en-US" dirty="0"/>
              <a:t>, leaving an unopposed vasoconstrictor </a:t>
            </a:r>
            <a:r>
              <a:rPr lang="en-US" dirty="0" smtClean="0"/>
              <a:t>effect</a:t>
            </a:r>
          </a:p>
          <a:p>
            <a:pPr marL="274320" indent="-274320" algn="l" rtl="0" eaLnBrk="1" fontAlgn="auto" hangingPunct="1">
              <a:spcAft>
                <a:spcPts val="0"/>
              </a:spcAft>
              <a:buFont typeface="Wingdings 2"/>
              <a:buChar char=""/>
              <a:defRPr/>
            </a:pPr>
            <a:r>
              <a:rPr lang="en-US" dirty="0" smtClean="0"/>
              <a:t>This decreases </a:t>
            </a:r>
            <a:r>
              <a:rPr lang="en-US" dirty="0"/>
              <a:t>the frequency of rebleeding, and is as effective </a:t>
            </a:r>
            <a:r>
              <a:rPr lang="en-US" dirty="0" smtClean="0"/>
              <a:t>as sclerotherapy </a:t>
            </a:r>
            <a:r>
              <a:rPr lang="en-US" dirty="0"/>
              <a:t>and ligation as it also prevents bleeding </a:t>
            </a:r>
            <a:r>
              <a:rPr lang="en-US" dirty="0" smtClean="0"/>
              <a:t>from portal </a:t>
            </a:r>
            <a:r>
              <a:rPr lang="en-US" dirty="0"/>
              <a:t>hypertensive </a:t>
            </a:r>
            <a:r>
              <a:rPr lang="en-US" dirty="0" smtClean="0"/>
              <a:t>gastropathy</a:t>
            </a:r>
          </a:p>
          <a:p>
            <a:pPr marL="274320" indent="-274320" algn="l" rtl="0" eaLnBrk="1" fontAlgn="auto" hangingPunct="1">
              <a:spcAft>
                <a:spcPts val="0"/>
              </a:spcAft>
              <a:buFont typeface="Wingdings 2"/>
              <a:buChar char=""/>
              <a:defRPr/>
            </a:pPr>
            <a:r>
              <a:rPr lang="en-US" dirty="0" smtClean="0"/>
              <a:t>It </a:t>
            </a:r>
            <a:r>
              <a:rPr lang="en-US" dirty="0"/>
              <a:t>is the treatment of </a:t>
            </a:r>
            <a:r>
              <a:rPr lang="en-US" dirty="0" smtClean="0"/>
              <a:t>first choice</a:t>
            </a:r>
            <a:r>
              <a:rPr lang="en-US" dirty="0"/>
              <a:t>, but a substantial number of patients either </a:t>
            </a:r>
            <a:r>
              <a:rPr lang="en-US" dirty="0" smtClean="0"/>
              <a:t>have contraindications </a:t>
            </a:r>
            <a:r>
              <a:rPr lang="en-US" dirty="0"/>
              <a:t>or are intolerant of </a:t>
            </a:r>
            <a:r>
              <a:rPr lang="en-US" dirty="0" smtClean="0"/>
              <a:t>treatment </a:t>
            </a:r>
          </a:p>
          <a:p>
            <a:pPr marL="274320" indent="-274320" algn="l" rtl="0" eaLnBrk="1" fontAlgn="auto" hangingPunct="1">
              <a:spcAft>
                <a:spcPts val="0"/>
              </a:spcAft>
              <a:buFont typeface="Wingdings 2"/>
              <a:buChar char=""/>
              <a:defRPr/>
            </a:pPr>
            <a:r>
              <a:rPr lang="en-US" dirty="0" smtClean="0"/>
              <a:t>Significant reduction </a:t>
            </a:r>
            <a:r>
              <a:rPr lang="en-US" dirty="0"/>
              <a:t>of hepatic venous pressure </a:t>
            </a:r>
            <a:r>
              <a:rPr lang="en-US" dirty="0" smtClean="0"/>
              <a:t>gradient </a:t>
            </a:r>
            <a:r>
              <a:rPr lang="en-US" dirty="0"/>
              <a:t>is associated with </a:t>
            </a:r>
            <a:r>
              <a:rPr lang="en-US" dirty="0" smtClean="0"/>
              <a:t>very low </a:t>
            </a:r>
            <a:r>
              <a:rPr lang="en-US" dirty="0"/>
              <a:t>rates or absence of </a:t>
            </a:r>
            <a:r>
              <a:rPr lang="en-US" dirty="0" smtClean="0"/>
              <a:t>rebleeding</a:t>
            </a:r>
            <a:endParaRPr lang="en-US" dirty="0"/>
          </a:p>
          <a:p>
            <a:pPr marL="274320" indent="-274320" algn="l" rtl="0" eaLnBrk="1" fontAlgn="auto" hangingPunct="1">
              <a:spcAft>
                <a:spcPts val="0"/>
              </a:spcAft>
              <a:buFont typeface="Wingdings 2"/>
              <a:buChar char=""/>
              <a:defRPr/>
            </a:pPr>
            <a:endParaRPr lang="ar-JO"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908050"/>
            <a:ext cx="8785225" cy="5616575"/>
          </a:xfrm>
        </p:spPr>
        <p:txBody>
          <a:bodyPr>
            <a:normAutofit fontScale="85000" lnSpcReduction="10000"/>
          </a:bodyPr>
          <a:lstStyle/>
          <a:p>
            <a:pPr marL="274320" indent="-274320" algn="l" rtl="0" eaLnBrk="1" fontAlgn="auto" hangingPunct="1">
              <a:spcAft>
                <a:spcPts val="0"/>
              </a:spcAft>
              <a:buFont typeface="Wingdings 2"/>
              <a:buChar char=""/>
              <a:defRPr/>
            </a:pPr>
            <a:r>
              <a:rPr lang="en-US" b="1" dirty="0"/>
              <a:t>Endoscopic treatment</a:t>
            </a:r>
            <a:r>
              <a:rPr lang="en-US" dirty="0"/>
              <a:t>. The use of repeated courses </a:t>
            </a:r>
            <a:r>
              <a:rPr lang="en-US" dirty="0" smtClean="0"/>
              <a:t>of banding </a:t>
            </a:r>
            <a:r>
              <a:rPr lang="en-US" dirty="0"/>
              <a:t>at 2-weekly intervals leads to obliteration of </a:t>
            </a:r>
            <a:r>
              <a:rPr lang="en-US" dirty="0" smtClean="0"/>
              <a:t>the varices</a:t>
            </a:r>
          </a:p>
          <a:p>
            <a:pPr marL="274320" indent="-274320" algn="l" rtl="0" eaLnBrk="1" fontAlgn="auto" hangingPunct="1">
              <a:spcAft>
                <a:spcPts val="0"/>
              </a:spcAft>
              <a:buFont typeface="Wingdings 2"/>
              <a:buChar char=""/>
              <a:defRPr/>
            </a:pPr>
            <a:r>
              <a:rPr lang="en-US" dirty="0" smtClean="0"/>
              <a:t>This </a:t>
            </a:r>
            <a:r>
              <a:rPr lang="en-US" dirty="0"/>
              <a:t>markedly reduces rebleeding, most </a:t>
            </a:r>
            <a:r>
              <a:rPr lang="en-US" dirty="0" smtClean="0"/>
              <a:t>instances occurring </a:t>
            </a:r>
            <a:r>
              <a:rPr lang="en-US" dirty="0"/>
              <a:t>before the varices have been fully </a:t>
            </a:r>
            <a:r>
              <a:rPr lang="en-US" dirty="0" smtClean="0"/>
              <a:t>obliterated</a:t>
            </a:r>
            <a:endParaRPr lang="en-US" dirty="0"/>
          </a:p>
          <a:p>
            <a:pPr marL="274320" indent="-274320" algn="l" rtl="0" eaLnBrk="1" fontAlgn="auto" hangingPunct="1">
              <a:spcAft>
                <a:spcPts val="0"/>
              </a:spcAft>
              <a:buFont typeface="Wingdings 2"/>
              <a:buChar char=""/>
              <a:defRPr/>
            </a:pPr>
            <a:r>
              <a:rPr lang="en-US" dirty="0"/>
              <a:t>Between 30% and 40% of varices return per year, so </a:t>
            </a:r>
            <a:r>
              <a:rPr lang="en-US" dirty="0" smtClean="0"/>
              <a:t>follow up endoscopy </a:t>
            </a:r>
            <a:r>
              <a:rPr lang="en-US" dirty="0"/>
              <a:t>with ablation should be </a:t>
            </a:r>
            <a:r>
              <a:rPr lang="en-US" dirty="0" smtClean="0"/>
              <a:t>performed</a:t>
            </a:r>
          </a:p>
          <a:p>
            <a:pPr marL="274320" indent="-274320" algn="l" rtl="0" eaLnBrk="1" fontAlgn="auto" hangingPunct="1">
              <a:spcAft>
                <a:spcPts val="0"/>
              </a:spcAft>
              <a:buFont typeface="Wingdings 2"/>
              <a:buChar char=""/>
              <a:defRPr/>
            </a:pPr>
            <a:r>
              <a:rPr lang="en-US" dirty="0" smtClean="0"/>
              <a:t>Banding is </a:t>
            </a:r>
            <a:r>
              <a:rPr lang="en-US" dirty="0"/>
              <a:t>superior to </a:t>
            </a:r>
            <a:r>
              <a:rPr lang="en-US" dirty="0" smtClean="0"/>
              <a:t>sclerotherapy</a:t>
            </a:r>
            <a:endParaRPr lang="en-US" dirty="0"/>
          </a:p>
          <a:p>
            <a:pPr marL="274320" indent="-274320" algn="l" rtl="0" eaLnBrk="1" fontAlgn="auto" hangingPunct="1">
              <a:spcAft>
                <a:spcPts val="0"/>
              </a:spcAft>
              <a:buFont typeface="Wingdings 2"/>
              <a:buChar char=""/>
              <a:defRPr/>
            </a:pPr>
            <a:r>
              <a:rPr lang="en-US" dirty="0"/>
              <a:t>Although a reduction in bleeding episodes occurs, </a:t>
            </a:r>
            <a:r>
              <a:rPr lang="en-US" dirty="0" smtClean="0"/>
              <a:t>the effect </a:t>
            </a:r>
            <a:r>
              <a:rPr lang="en-US" dirty="0"/>
              <a:t>on survival is controversial and probably </a:t>
            </a:r>
            <a:r>
              <a:rPr lang="en-US" dirty="0" smtClean="0"/>
              <a:t>small</a:t>
            </a:r>
          </a:p>
          <a:p>
            <a:pPr marL="274320" indent="-274320" algn="l" rtl="0" eaLnBrk="1" fontAlgn="auto" hangingPunct="1">
              <a:spcAft>
                <a:spcPts val="0"/>
              </a:spcAft>
              <a:buFont typeface="Wingdings 2"/>
              <a:buChar char=""/>
              <a:defRPr/>
            </a:pPr>
            <a:r>
              <a:rPr lang="en-US" dirty="0" smtClean="0"/>
              <a:t>Complications include esophageal </a:t>
            </a:r>
            <a:r>
              <a:rPr lang="en-US" dirty="0"/>
              <a:t>ulceration, mediastinitis </a:t>
            </a:r>
            <a:r>
              <a:rPr lang="en-US" dirty="0" smtClean="0"/>
              <a:t>and rarely strictures</a:t>
            </a:r>
          </a:p>
          <a:p>
            <a:pPr marL="274320" indent="-274320" algn="l" rtl="0" eaLnBrk="1" fontAlgn="auto" hangingPunct="1">
              <a:spcAft>
                <a:spcPts val="0"/>
              </a:spcAft>
              <a:buFont typeface="Wingdings 2"/>
              <a:buChar char=""/>
              <a:defRPr/>
            </a:pPr>
            <a:r>
              <a:rPr lang="en-US" dirty="0" smtClean="0"/>
              <a:t>Combined </a:t>
            </a:r>
            <a:r>
              <a:rPr lang="en-US" dirty="0"/>
              <a:t>medical and endoscopic </a:t>
            </a:r>
            <a:r>
              <a:rPr lang="en-US" dirty="0" smtClean="0"/>
              <a:t>therapy is </a:t>
            </a:r>
            <a:r>
              <a:rPr lang="en-US" dirty="0"/>
              <a:t>often used in </a:t>
            </a:r>
            <a:r>
              <a:rPr lang="en-US" dirty="0" smtClean="0"/>
              <a:t>practice</a:t>
            </a:r>
            <a:endParaRPr lang="en-US" dirty="0"/>
          </a:p>
          <a:p>
            <a:pPr marL="274320" indent="-274320" algn="l" rtl="0" eaLnBrk="1" fontAlgn="auto" hangingPunct="1">
              <a:spcAft>
                <a:spcPts val="0"/>
              </a:spcAft>
              <a:buFont typeface="Wingdings 2"/>
              <a:buChar char=""/>
              <a:defRPr/>
            </a:pPr>
            <a:r>
              <a:rPr lang="en-US" b="1" dirty="0"/>
              <a:t>Transjugular </a:t>
            </a:r>
            <a:r>
              <a:rPr lang="en-US" b="1" dirty="0" smtClean="0"/>
              <a:t>intrahepatic portosystemic </a:t>
            </a:r>
            <a:r>
              <a:rPr lang="en-US" b="1" dirty="0"/>
              <a:t>stent shunts</a:t>
            </a:r>
            <a:r>
              <a:rPr lang="en-US" dirty="0"/>
              <a:t>. These </a:t>
            </a:r>
            <a:r>
              <a:rPr lang="en-US" dirty="0" smtClean="0"/>
              <a:t>reduce rebleeding </a:t>
            </a:r>
            <a:r>
              <a:rPr lang="en-US" dirty="0"/>
              <a:t>rates compared to endoscopic techniques, but </a:t>
            </a:r>
            <a:r>
              <a:rPr lang="en-US" dirty="0" smtClean="0"/>
              <a:t>do not </a:t>
            </a:r>
            <a:r>
              <a:rPr lang="en-US" dirty="0"/>
              <a:t>improve survival and increase </a:t>
            </a:r>
            <a:r>
              <a:rPr lang="en-US" dirty="0" smtClean="0"/>
              <a:t>encephalopathy</a:t>
            </a:r>
          </a:p>
          <a:p>
            <a:pPr marL="274320" indent="-274320" algn="l" rtl="0" eaLnBrk="1" fontAlgn="auto" hangingPunct="1">
              <a:spcAft>
                <a:spcPts val="0"/>
              </a:spcAft>
              <a:buFont typeface="Wingdings 2"/>
              <a:buChar char=""/>
              <a:defRPr/>
            </a:pPr>
            <a:r>
              <a:rPr lang="en-US" dirty="0" smtClean="0"/>
              <a:t>They are used </a:t>
            </a:r>
            <a:r>
              <a:rPr lang="en-US" dirty="0"/>
              <a:t>if endoscopic or medical therapy fails</a:t>
            </a:r>
            <a:endParaRPr lang="ar-JO"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p:txBody>
          <a:bodyPr/>
          <a:lstStyle/>
          <a:p>
            <a:pPr eaLnBrk="1" hangingPunct="1"/>
            <a:endParaRPr lang="en-US" b="1" smtClean="0">
              <a:cs typeface="Times New Roman" pitchFamily="18" charset="0"/>
            </a:endParaRPr>
          </a:p>
          <a:p>
            <a:pPr algn="l" rtl="0" eaLnBrk="1" hangingPunct="1"/>
            <a:r>
              <a:rPr lang="en-US" smtClean="0">
                <a:cs typeface="Times New Roman" pitchFamily="18" charset="0"/>
              </a:rPr>
              <a:t>The mortality from gastrointestinal hemorrhage has not changed from 5–12% over the years, despite many changes in management</a:t>
            </a:r>
          </a:p>
          <a:p>
            <a:pPr algn="l" rtl="0" eaLnBrk="1" hangingPunct="1"/>
            <a:r>
              <a:rPr lang="en-US" smtClean="0">
                <a:cs typeface="Times New Roman" pitchFamily="18" charset="0"/>
              </a:rPr>
              <a:t>This is mainly because of a demographic shift to more elderly patients with co-morbidity</a:t>
            </a:r>
          </a:p>
          <a:p>
            <a:pPr algn="l" rtl="0" eaLnBrk="1" hangingPunct="1"/>
            <a:r>
              <a:rPr lang="en-US" smtClean="0">
                <a:cs typeface="Times New Roman" pitchFamily="18" charset="0"/>
              </a:rPr>
              <a:t>The lowest mortality rates are achieved in dedicated medical/surgical GI units</a:t>
            </a:r>
          </a:p>
          <a:p>
            <a:pPr algn="l" rtl="0" eaLnBrk="1" hangingPunct="1"/>
            <a:r>
              <a:rPr lang="en-US" smtClean="0">
                <a:cs typeface="Times New Roman" pitchFamily="18" charset="0"/>
              </a:rPr>
              <a:t>Early therapeutic endoscopy has not so far reduced the mortality, although rebleeding episodes are reduced</a:t>
            </a:r>
            <a:endParaRPr lang="ar-JO" smtClean="0"/>
          </a:p>
        </p:txBody>
      </p:sp>
      <p:sp>
        <p:nvSpPr>
          <p:cNvPr id="3" name="Title 2"/>
          <p:cNvSpPr>
            <a:spLocks noGrp="1"/>
          </p:cNvSpPr>
          <p:nvPr>
            <p:ph type="title"/>
          </p:nvPr>
        </p:nvSpPr>
        <p:spPr/>
        <p:txBody>
          <a:bodyPr/>
          <a:lstStyle/>
          <a:p>
            <a:pPr algn="ctr" rtl="0" eaLnBrk="1" fontAlgn="auto" hangingPunct="1">
              <a:spcAft>
                <a:spcPts val="0"/>
              </a:spcAft>
              <a:defRPr/>
            </a:pPr>
            <a:r>
              <a:rPr b="1"/>
              <a:t>Prognosis</a:t>
            </a:r>
            <a:endParaRPr lang="ar-JO"/>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825" y="2349500"/>
            <a:ext cx="8642350" cy="4175125"/>
          </a:xfrm>
        </p:spPr>
        <p:txBody>
          <a:bodyPr>
            <a:normAutofit fontScale="92500" lnSpcReduction="10000"/>
          </a:bodyPr>
          <a:lstStyle/>
          <a:p>
            <a:pPr marL="274320" indent="-274320" algn="l" rtl="0" eaLnBrk="1" fontAlgn="auto" hangingPunct="1">
              <a:spcAft>
                <a:spcPts val="0"/>
              </a:spcAft>
              <a:buFont typeface="Wingdings 2"/>
              <a:buChar char=""/>
              <a:defRPr/>
            </a:pPr>
            <a:r>
              <a:rPr lang="en-US" dirty="0" smtClean="0"/>
              <a:t>Patients </a:t>
            </a:r>
            <a:r>
              <a:rPr lang="en-US" dirty="0"/>
              <a:t>with chronic bleeding usually present </a:t>
            </a:r>
            <a:r>
              <a:rPr lang="en-US" dirty="0" smtClean="0"/>
              <a:t>with iron deficiency anemia</a:t>
            </a:r>
            <a:endParaRPr lang="en-US" dirty="0"/>
          </a:p>
          <a:p>
            <a:pPr marL="274320" indent="-274320" algn="l" rtl="0" eaLnBrk="1" fontAlgn="auto" hangingPunct="1">
              <a:spcAft>
                <a:spcPts val="0"/>
              </a:spcAft>
              <a:buFont typeface="Wingdings 2"/>
              <a:buChar char=""/>
              <a:defRPr/>
            </a:pPr>
            <a:r>
              <a:rPr lang="en-US" dirty="0"/>
              <a:t>Chronic blood loss producing iron deficiency </a:t>
            </a:r>
            <a:r>
              <a:rPr lang="en-US" dirty="0" smtClean="0"/>
              <a:t>anemia in all </a:t>
            </a:r>
            <a:r>
              <a:rPr lang="en-US" dirty="0"/>
              <a:t>men, and all women after the menopause, </a:t>
            </a:r>
            <a:r>
              <a:rPr lang="en-US" dirty="0" smtClean="0"/>
              <a:t>can be due to </a:t>
            </a:r>
            <a:r>
              <a:rPr lang="en-US" dirty="0"/>
              <a:t>bleeding from the GI </a:t>
            </a:r>
            <a:r>
              <a:rPr lang="en-US" dirty="0" smtClean="0"/>
              <a:t>tract</a:t>
            </a:r>
          </a:p>
          <a:p>
            <a:pPr marL="274320" indent="-274320" algn="l" rtl="0" eaLnBrk="1" fontAlgn="auto" hangingPunct="1">
              <a:spcAft>
                <a:spcPts val="0"/>
              </a:spcAft>
              <a:buFont typeface="Wingdings 2"/>
              <a:buChar char=""/>
              <a:defRPr/>
            </a:pPr>
            <a:r>
              <a:rPr lang="en-US" dirty="0" smtClean="0"/>
              <a:t>The </a:t>
            </a:r>
            <a:r>
              <a:rPr lang="en-US" dirty="0"/>
              <a:t>primary concern is </a:t>
            </a:r>
            <a:r>
              <a:rPr lang="en-US" dirty="0" smtClean="0"/>
              <a:t>to exclude </a:t>
            </a:r>
            <a:r>
              <a:rPr lang="en-US" dirty="0"/>
              <a:t>cancer, particularly of the stomach or right colon</a:t>
            </a:r>
            <a:r>
              <a:rPr lang="en-US" dirty="0" smtClean="0"/>
              <a:t>, and celiac disease</a:t>
            </a:r>
          </a:p>
          <a:p>
            <a:pPr marL="274320" indent="-274320" algn="l" rtl="0" eaLnBrk="1" fontAlgn="auto" hangingPunct="1">
              <a:spcAft>
                <a:spcPts val="0"/>
              </a:spcAft>
              <a:buFont typeface="Wingdings 2"/>
              <a:buChar char=""/>
              <a:defRPr/>
            </a:pPr>
            <a:r>
              <a:rPr lang="en-US" dirty="0"/>
              <a:t>The cause of the bleeding should be treated, if </a:t>
            </a:r>
            <a:r>
              <a:rPr lang="en-US" dirty="0" smtClean="0"/>
              <a:t>found</a:t>
            </a:r>
          </a:p>
          <a:p>
            <a:pPr marL="274320" indent="-274320" algn="l" rtl="0" eaLnBrk="1" fontAlgn="auto" hangingPunct="1">
              <a:spcAft>
                <a:spcPts val="0"/>
              </a:spcAft>
              <a:buFont typeface="Wingdings 2"/>
              <a:buChar char=""/>
              <a:defRPr/>
            </a:pPr>
            <a:r>
              <a:rPr lang="en-US" dirty="0" smtClean="0"/>
              <a:t>Oral iron </a:t>
            </a:r>
            <a:r>
              <a:rPr lang="en-US" dirty="0"/>
              <a:t>is given to treat </a:t>
            </a:r>
            <a:r>
              <a:rPr lang="en-US" dirty="0" smtClean="0"/>
              <a:t>anemia</a:t>
            </a:r>
          </a:p>
          <a:p>
            <a:pPr marL="274320" indent="-274320" algn="l" rtl="0" eaLnBrk="1" fontAlgn="auto" hangingPunct="1">
              <a:spcAft>
                <a:spcPts val="0"/>
              </a:spcAft>
              <a:buFont typeface="Wingdings 2"/>
              <a:buChar char=""/>
              <a:defRPr/>
            </a:pPr>
            <a:r>
              <a:rPr lang="en-US" dirty="0" smtClean="0"/>
              <a:t>Some patients will </a:t>
            </a:r>
            <a:r>
              <a:rPr lang="en-US" dirty="0"/>
              <a:t>require maintenance with regular transfusion as a </a:t>
            </a:r>
            <a:r>
              <a:rPr lang="en-US" dirty="0" smtClean="0"/>
              <a:t>last resort</a:t>
            </a:r>
            <a:endParaRPr lang="ar-JO" dirty="0"/>
          </a:p>
        </p:txBody>
      </p:sp>
      <p:sp>
        <p:nvSpPr>
          <p:cNvPr id="3" name="Title 2"/>
          <p:cNvSpPr>
            <a:spLocks noGrp="1"/>
          </p:cNvSpPr>
          <p:nvPr>
            <p:ph type="title"/>
          </p:nvPr>
        </p:nvSpPr>
        <p:spPr>
          <a:xfrm>
            <a:off x="457200" y="152400"/>
            <a:ext cx="8229600" cy="1620416"/>
          </a:xfrm>
        </p:spPr>
        <p:txBody>
          <a:bodyPr/>
          <a:lstStyle/>
          <a:p>
            <a:pPr algn="ctr" rtl="0" eaLnBrk="1" fontAlgn="auto" hangingPunct="1">
              <a:spcAft>
                <a:spcPts val="0"/>
              </a:spcAft>
              <a:defRPr/>
            </a:pPr>
            <a:r>
              <a:rPr b="1"/>
              <a:t>Chronic </a:t>
            </a:r>
            <a:r>
              <a:rPr b="1" smtClean="0"/>
              <a:t>Gastrointestinal </a:t>
            </a:r>
            <a:r>
              <a:rPr b="1"/>
              <a:t>B</a:t>
            </a:r>
            <a:r>
              <a:rPr b="1" smtClean="0"/>
              <a:t>leeding</a:t>
            </a:r>
            <a:endParaRPr lang="ar-JO" b="1"/>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179388" y="1268413"/>
            <a:ext cx="8713787" cy="5329237"/>
          </a:xfrm>
        </p:spPr>
        <p:txBody>
          <a:bodyPr/>
          <a:lstStyle/>
          <a:p>
            <a:pPr algn="l" rtl="0" eaLnBrk="1" hangingPunct="1">
              <a:lnSpc>
                <a:spcPct val="80000"/>
              </a:lnSpc>
            </a:pPr>
            <a:r>
              <a:rPr lang="en-US" sz="2400" smtClean="0">
                <a:cs typeface="Times New Roman" pitchFamily="18" charset="0"/>
              </a:rPr>
              <a:t>Chronic blood loss can occur with any lesion of the GI tract that produces acute bleeding</a:t>
            </a:r>
          </a:p>
          <a:p>
            <a:pPr algn="l" rtl="0" eaLnBrk="1" hangingPunct="1">
              <a:lnSpc>
                <a:spcPct val="80000"/>
              </a:lnSpc>
            </a:pPr>
            <a:r>
              <a:rPr lang="en-US" sz="2400" smtClean="0">
                <a:cs typeface="Times New Roman" pitchFamily="18" charset="0"/>
              </a:rPr>
              <a:t>Although uncommon in developed countries, hookworm is the most common world-wide cause of chronic GI blood loss</a:t>
            </a:r>
          </a:p>
          <a:p>
            <a:pPr algn="l" rtl="0" eaLnBrk="1" hangingPunct="1">
              <a:lnSpc>
                <a:spcPct val="80000"/>
              </a:lnSpc>
            </a:pPr>
            <a:r>
              <a:rPr lang="en-US" sz="2400" smtClean="0">
                <a:cs typeface="Times New Roman" pitchFamily="18" charset="0"/>
              </a:rPr>
              <a:t>History and examination may indicate the most likely site of the bleeding, but if no clue is available it is usual to investigate both the upper and lower GI tract endoscopically</a:t>
            </a:r>
          </a:p>
          <a:p>
            <a:pPr algn="l" rtl="0" eaLnBrk="1" hangingPunct="1">
              <a:lnSpc>
                <a:spcPct val="80000"/>
              </a:lnSpc>
            </a:pPr>
            <a:r>
              <a:rPr lang="en-US" sz="2400" smtClean="0">
                <a:cs typeface="Times New Roman" pitchFamily="18" charset="0"/>
              </a:rPr>
              <a:t>Upper gastrointestinal endoscopy is usually performed first. Duodenal biopsies should always be taken to exclude celiac disease which is a recognized cause of iron deficiency</a:t>
            </a:r>
          </a:p>
          <a:p>
            <a:pPr algn="l" rtl="0" eaLnBrk="1" hangingPunct="1">
              <a:lnSpc>
                <a:spcPct val="80000"/>
              </a:lnSpc>
            </a:pPr>
            <a:r>
              <a:rPr lang="en-US" sz="2400" smtClean="0">
                <a:cs typeface="Times New Roman" pitchFamily="18" charset="0"/>
              </a:rPr>
              <a:t>Colonoscopy follows and any lesion should be biopsied or removed, though it is not safe to assume that colonic polyps are the cause of chronic blood loss</a:t>
            </a:r>
          </a:p>
          <a:p>
            <a:pPr algn="l" rtl="0" eaLnBrk="1" hangingPunct="1">
              <a:lnSpc>
                <a:spcPct val="80000"/>
              </a:lnSpc>
            </a:pPr>
            <a:r>
              <a:rPr lang="en-US" sz="2400" smtClean="0">
                <a:cs typeface="Times New Roman" pitchFamily="18" charset="0"/>
              </a:rPr>
              <a:t>Unprepared CT scanning is a reasonable test to look for colon cancer in frail patients, and CT colonography can be used on the rare occasions colonoscopy fails to reach the cecum</a:t>
            </a:r>
            <a:endParaRPr lang="ar-JO" sz="2400" smtClean="0"/>
          </a:p>
        </p:txBody>
      </p:sp>
      <p:sp>
        <p:nvSpPr>
          <p:cNvPr id="3" name="Title 2"/>
          <p:cNvSpPr>
            <a:spLocks noGrp="1"/>
          </p:cNvSpPr>
          <p:nvPr>
            <p:ph type="title"/>
          </p:nvPr>
        </p:nvSpPr>
        <p:spPr>
          <a:xfrm>
            <a:off x="467544" y="0"/>
            <a:ext cx="8229600" cy="1052736"/>
          </a:xfrm>
        </p:spPr>
        <p:txBody>
          <a:bodyPr/>
          <a:lstStyle/>
          <a:p>
            <a:pPr algn="ctr" rtl="0" eaLnBrk="1" fontAlgn="auto" hangingPunct="1">
              <a:spcAft>
                <a:spcPts val="0"/>
              </a:spcAft>
              <a:defRPr/>
            </a:pPr>
            <a:r>
              <a:rPr b="1"/>
              <a:t>Diagnosis</a:t>
            </a:r>
            <a:endParaRPr lang="ar-JO"/>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1"/>
          <p:cNvSpPr>
            <a:spLocks noGrp="1"/>
          </p:cNvSpPr>
          <p:nvPr>
            <p:ph idx="1"/>
          </p:nvPr>
        </p:nvSpPr>
        <p:spPr>
          <a:xfrm>
            <a:off x="395288" y="2420938"/>
            <a:ext cx="8229600" cy="3960812"/>
          </a:xfrm>
        </p:spPr>
        <p:txBody>
          <a:bodyPr/>
          <a:lstStyle/>
          <a:p>
            <a:pPr algn="l" rtl="0" eaLnBrk="1" hangingPunct="1"/>
            <a:r>
              <a:rPr lang="en-US" smtClean="0">
                <a:cs typeface="Times New Roman" pitchFamily="18" charset="0"/>
              </a:rPr>
              <a:t>The major features are hematemesis and melena, which are the appearance of altered blood due to its passage through the GI tract</a:t>
            </a:r>
          </a:p>
          <a:p>
            <a:pPr algn="l" rtl="0" eaLnBrk="1" hangingPunct="1"/>
            <a:r>
              <a:rPr lang="en-US" smtClean="0">
                <a:cs typeface="Times New Roman" pitchFamily="18" charset="0"/>
              </a:rPr>
              <a:t>Fresh blood can be passed through the rectum, but is usually associated with a massive bleeding, which could be associated with shock</a:t>
            </a:r>
            <a:endParaRPr lang="ar-JO" smtClean="0"/>
          </a:p>
        </p:txBody>
      </p:sp>
      <p:sp>
        <p:nvSpPr>
          <p:cNvPr id="3" name="Title 2"/>
          <p:cNvSpPr>
            <a:spLocks noGrp="1"/>
          </p:cNvSpPr>
          <p:nvPr>
            <p:ph type="title"/>
          </p:nvPr>
        </p:nvSpPr>
        <p:spPr>
          <a:xfrm>
            <a:off x="467544" y="548680"/>
            <a:ext cx="8229600" cy="1219200"/>
          </a:xfrm>
        </p:spPr>
        <p:txBody>
          <a:bodyPr/>
          <a:lstStyle/>
          <a:p>
            <a:pPr algn="ctr" rtl="0" eaLnBrk="1" fontAlgn="auto" hangingPunct="1">
              <a:spcAft>
                <a:spcPts val="0"/>
              </a:spcAft>
              <a:defRPr/>
            </a:pPr>
            <a:r>
              <a:rPr smtClean="0"/>
              <a:t>Upper Gastrointestinal Bleeding</a:t>
            </a:r>
            <a:endParaRPr lang="ar-JO"/>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692150"/>
            <a:ext cx="8785225" cy="5761038"/>
          </a:xfrm>
        </p:spPr>
        <p:txBody>
          <a:bodyPr>
            <a:normAutofit fontScale="92500" lnSpcReduction="20000"/>
          </a:bodyPr>
          <a:lstStyle/>
          <a:p>
            <a:pPr marL="274320" indent="-274320" algn="l" rtl="0" eaLnBrk="1" fontAlgn="auto" hangingPunct="1">
              <a:spcAft>
                <a:spcPts val="0"/>
              </a:spcAft>
              <a:buFont typeface="Wingdings 2"/>
              <a:buChar char=""/>
              <a:defRPr/>
            </a:pPr>
            <a:r>
              <a:rPr lang="en-US" dirty="0"/>
              <a:t>If gastroscopy, colonoscopy and duodenal biopsy </a:t>
            </a:r>
            <a:r>
              <a:rPr lang="en-US" dirty="0" smtClean="0"/>
              <a:t>have not </a:t>
            </a:r>
            <a:r>
              <a:rPr lang="en-US" dirty="0"/>
              <a:t>revealed the cause, investigation of the small bowel </a:t>
            </a:r>
            <a:r>
              <a:rPr lang="en-US" dirty="0" smtClean="0"/>
              <a:t>is justified</a:t>
            </a:r>
            <a:endParaRPr lang="en-US" dirty="0"/>
          </a:p>
          <a:p>
            <a:pPr marL="274320" indent="-274320" algn="l" rtl="0" eaLnBrk="1" fontAlgn="auto" hangingPunct="1">
              <a:spcAft>
                <a:spcPts val="0"/>
              </a:spcAft>
              <a:buFont typeface="Wingdings 2"/>
              <a:buChar char=""/>
              <a:defRPr/>
            </a:pPr>
            <a:r>
              <a:rPr lang="en-US" dirty="0"/>
              <a:t>The diagnostic yield of small bowel follow-through </a:t>
            </a:r>
            <a:r>
              <a:rPr lang="en-US" dirty="0" smtClean="0"/>
              <a:t>in this </a:t>
            </a:r>
            <a:r>
              <a:rPr lang="en-US" dirty="0"/>
              <a:t>situation is very low. Video capsule endoscopy is </a:t>
            </a:r>
            <a:r>
              <a:rPr lang="en-US" dirty="0" smtClean="0"/>
              <a:t>the diagnostic </a:t>
            </a:r>
            <a:r>
              <a:rPr lang="en-US" dirty="0"/>
              <a:t>investigation of choice if endoscopy fails to </a:t>
            </a:r>
            <a:r>
              <a:rPr lang="en-US" dirty="0" smtClean="0"/>
              <a:t>reveal the </a:t>
            </a:r>
            <a:r>
              <a:rPr lang="en-US" dirty="0"/>
              <a:t>cause, but has no therapeutic </a:t>
            </a:r>
            <a:r>
              <a:rPr lang="en-US" dirty="0" smtClean="0"/>
              <a:t>ability</a:t>
            </a:r>
          </a:p>
          <a:p>
            <a:pPr marL="274320" indent="-274320" algn="l" rtl="0" eaLnBrk="1" fontAlgn="auto" hangingPunct="1">
              <a:spcAft>
                <a:spcPts val="0"/>
              </a:spcAft>
              <a:buFont typeface="Wingdings 2"/>
              <a:buChar char=""/>
              <a:defRPr/>
            </a:pPr>
            <a:r>
              <a:rPr lang="en-US" dirty="0" smtClean="0"/>
              <a:t>Push enteroscopy</a:t>
            </a:r>
            <a:r>
              <a:rPr lang="en-US" dirty="0"/>
              <a:t> can examine part of the jejunum and new techniques </a:t>
            </a:r>
            <a:r>
              <a:rPr lang="en-US" dirty="0" smtClean="0"/>
              <a:t>of balloon-assisted </a:t>
            </a:r>
            <a:r>
              <a:rPr lang="en-US" dirty="0"/>
              <a:t>enteroscopy can examine the whole </a:t>
            </a:r>
            <a:r>
              <a:rPr lang="en-US" dirty="0" smtClean="0"/>
              <a:t>small bowel </a:t>
            </a:r>
            <a:r>
              <a:rPr lang="en-US" dirty="0"/>
              <a:t>though the procedure is time </a:t>
            </a:r>
            <a:r>
              <a:rPr lang="en-US" dirty="0" smtClean="0"/>
              <a:t>consuming</a:t>
            </a:r>
          </a:p>
          <a:p>
            <a:pPr marL="274320" indent="-274320" algn="l" rtl="0" eaLnBrk="1" fontAlgn="auto" hangingPunct="1">
              <a:spcAft>
                <a:spcPts val="0"/>
              </a:spcAft>
              <a:buFont typeface="Wingdings 2"/>
              <a:buChar char=""/>
              <a:defRPr/>
            </a:pPr>
            <a:r>
              <a:rPr lang="en-US" dirty="0" smtClean="0"/>
              <a:t>Thermal therapy </a:t>
            </a:r>
            <a:r>
              <a:rPr lang="en-US" dirty="0"/>
              <a:t>can also be applied, e.g. to vascular lesions in </a:t>
            </a:r>
            <a:r>
              <a:rPr lang="en-US" dirty="0" smtClean="0"/>
              <a:t>the small bowel</a:t>
            </a:r>
            <a:endParaRPr lang="en-US" dirty="0"/>
          </a:p>
          <a:p>
            <a:pPr marL="274320" indent="-274320" algn="l" rtl="0" eaLnBrk="1" fontAlgn="auto" hangingPunct="1">
              <a:spcAft>
                <a:spcPts val="0"/>
              </a:spcAft>
              <a:buFont typeface="Wingdings 2"/>
              <a:buChar char=""/>
              <a:defRPr/>
            </a:pPr>
            <a:r>
              <a:rPr lang="en-US" dirty="0"/>
              <a:t>If these investigations fail to show the cause, </a:t>
            </a:r>
            <a:r>
              <a:rPr lang="en-US" dirty="0" smtClean="0"/>
              <a:t>celiac axis and </a:t>
            </a:r>
            <a:r>
              <a:rPr lang="en-US" dirty="0"/>
              <a:t>mesenteric angiography may be performed, although </a:t>
            </a:r>
            <a:r>
              <a:rPr lang="en-US" dirty="0" smtClean="0"/>
              <a:t>the yield </a:t>
            </a:r>
            <a:r>
              <a:rPr lang="en-US" dirty="0"/>
              <a:t>is </a:t>
            </a:r>
            <a:r>
              <a:rPr lang="en-US" dirty="0" smtClean="0"/>
              <a:t>low</a:t>
            </a:r>
          </a:p>
          <a:p>
            <a:pPr marL="274320" indent="-274320" algn="l" rtl="0" eaLnBrk="1" fontAlgn="auto" hangingPunct="1">
              <a:spcAft>
                <a:spcPts val="0"/>
              </a:spcAft>
              <a:buFont typeface="Wingdings 2"/>
              <a:buChar char=""/>
              <a:defRPr/>
            </a:pPr>
            <a:r>
              <a:rPr lang="en-US" dirty="0" smtClean="0"/>
              <a:t>Occasionally</a:t>
            </a:r>
            <a:r>
              <a:rPr lang="en-US" dirty="0"/>
              <a:t>, intravenous </a:t>
            </a:r>
            <a:r>
              <a:rPr lang="en-US" dirty="0" smtClean="0"/>
              <a:t>technetium-</a:t>
            </a:r>
            <a:r>
              <a:rPr lang="en-US" dirty="0" err="1" smtClean="0"/>
              <a:t>labelled</a:t>
            </a:r>
            <a:r>
              <a:rPr lang="en-US" dirty="0" smtClean="0"/>
              <a:t> colloid </a:t>
            </a:r>
            <a:r>
              <a:rPr lang="en-US" dirty="0"/>
              <a:t>may be used to demonstrate a potential bleeding </a:t>
            </a:r>
            <a:r>
              <a:rPr lang="en-US" dirty="0" smtClean="0"/>
              <a:t>site in </a:t>
            </a:r>
            <a:r>
              <a:rPr lang="en-US" dirty="0"/>
              <a:t>a Meckel’s </a:t>
            </a:r>
            <a:r>
              <a:rPr lang="en-US" dirty="0" smtClean="0"/>
              <a:t>diverticulum</a:t>
            </a:r>
            <a:endParaRPr lang="ar-JO"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1844824"/>
            <a:ext cx="8229600" cy="1219200"/>
          </a:xfrm>
        </p:spPr>
        <p:txBody>
          <a:bodyPr/>
          <a:lstStyle/>
          <a:p>
            <a:pPr algn="ctr" rtl="0" eaLnBrk="1" fontAlgn="auto" hangingPunct="1">
              <a:spcAft>
                <a:spcPts val="0"/>
              </a:spcAft>
              <a:defRPr/>
            </a:pPr>
            <a:r>
              <a:rPr sz="6000" smtClean="0"/>
              <a:t>Thank You</a:t>
            </a:r>
            <a:endParaRPr lang="ar-JO" sz="60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80728"/>
          </a:xfrm>
        </p:spPr>
        <p:txBody>
          <a:bodyPr/>
          <a:lstStyle/>
          <a:p>
            <a:pPr algn="ctr" rtl="0" eaLnBrk="1" fontAlgn="auto" hangingPunct="1">
              <a:spcAft>
                <a:spcPts val="0"/>
              </a:spcAft>
              <a:defRPr/>
            </a:pPr>
            <a:r>
              <a:rPr smtClean="0"/>
              <a:t>Etiology</a:t>
            </a:r>
            <a:endParaRPr lang="ar-JO"/>
          </a:p>
        </p:txBody>
      </p:sp>
      <p:pic>
        <p:nvPicPr>
          <p:cNvPr id="717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8600" y="1014413"/>
            <a:ext cx="6002338" cy="571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8413"/>
            <a:ext cx="8229600" cy="4827587"/>
          </a:xfrm>
        </p:spPr>
        <p:txBody>
          <a:bodyPr>
            <a:normAutofit lnSpcReduction="10000"/>
          </a:bodyPr>
          <a:lstStyle/>
          <a:p>
            <a:pPr marL="274320" indent="-274320" algn="l" rtl="0" eaLnBrk="1" fontAlgn="auto" hangingPunct="1">
              <a:spcAft>
                <a:spcPts val="0"/>
              </a:spcAft>
              <a:buFont typeface="Wingdings 2"/>
              <a:buChar char=""/>
              <a:defRPr/>
            </a:pPr>
            <a:r>
              <a:rPr lang="en-US" dirty="0"/>
              <a:t>All cases with a recent </a:t>
            </a:r>
            <a:r>
              <a:rPr lang="en-US" dirty="0" smtClean="0"/>
              <a:t>(within </a:t>
            </a:r>
            <a:r>
              <a:rPr lang="en-US" dirty="0"/>
              <a:t>48 hours) significant </a:t>
            </a:r>
            <a:r>
              <a:rPr lang="en-US" dirty="0" smtClean="0"/>
              <a:t>GI bleed </a:t>
            </a:r>
            <a:r>
              <a:rPr lang="en-US" dirty="0"/>
              <a:t>should be seen in </a:t>
            </a:r>
            <a:r>
              <a:rPr lang="en-US" dirty="0" smtClean="0"/>
              <a:t>hospital</a:t>
            </a:r>
          </a:p>
          <a:p>
            <a:pPr marL="274320" indent="-274320" algn="l" rtl="0" eaLnBrk="1" fontAlgn="auto" hangingPunct="1">
              <a:spcAft>
                <a:spcPts val="0"/>
              </a:spcAft>
              <a:buFont typeface="Wingdings 2"/>
              <a:buChar char=""/>
              <a:defRPr/>
            </a:pPr>
            <a:r>
              <a:rPr lang="en-US" dirty="0" smtClean="0"/>
              <a:t>In many patients, no immediate treatment </a:t>
            </a:r>
            <a:r>
              <a:rPr lang="en-US" dirty="0"/>
              <a:t>is required as there has been only a small </a:t>
            </a:r>
            <a:r>
              <a:rPr lang="en-US" dirty="0" smtClean="0"/>
              <a:t>amount of </a:t>
            </a:r>
            <a:r>
              <a:rPr lang="en-US" dirty="0"/>
              <a:t>blood </a:t>
            </a:r>
            <a:r>
              <a:rPr lang="en-US" dirty="0" smtClean="0"/>
              <a:t>loss </a:t>
            </a:r>
          </a:p>
          <a:p>
            <a:pPr marL="274320" indent="-274320" algn="l" rtl="0" eaLnBrk="1" fontAlgn="auto" hangingPunct="1">
              <a:spcAft>
                <a:spcPts val="0"/>
              </a:spcAft>
              <a:buFont typeface="Wingdings 2"/>
              <a:buChar char=""/>
              <a:defRPr/>
            </a:pPr>
            <a:r>
              <a:rPr lang="en-US" dirty="0" smtClean="0"/>
              <a:t>Approximately </a:t>
            </a:r>
            <a:r>
              <a:rPr lang="en-US" dirty="0"/>
              <a:t>85% of patients stop </a:t>
            </a:r>
            <a:r>
              <a:rPr lang="en-US" dirty="0" smtClean="0"/>
              <a:t>bleeding spontaneously </a:t>
            </a:r>
            <a:r>
              <a:rPr lang="en-US" dirty="0"/>
              <a:t>within 48 </a:t>
            </a:r>
            <a:r>
              <a:rPr lang="en-US" dirty="0" smtClean="0"/>
              <a:t>hours</a:t>
            </a:r>
            <a:endParaRPr lang="en-US" dirty="0"/>
          </a:p>
          <a:p>
            <a:pPr marL="274320" indent="-274320" algn="l" rtl="0" eaLnBrk="1" fontAlgn="auto" hangingPunct="1">
              <a:spcAft>
                <a:spcPts val="0"/>
              </a:spcAft>
              <a:buFont typeface="Wingdings 2"/>
              <a:buChar char=""/>
              <a:defRPr/>
            </a:pPr>
            <a:r>
              <a:rPr lang="en-US" dirty="0" smtClean="0"/>
              <a:t>Bleeding </a:t>
            </a:r>
            <a:r>
              <a:rPr lang="en-US" dirty="0"/>
              <a:t>associated with liver disease is often severe </a:t>
            </a:r>
            <a:r>
              <a:rPr lang="en-US" dirty="0" smtClean="0"/>
              <a:t>and recurrent </a:t>
            </a:r>
            <a:r>
              <a:rPr lang="en-US" dirty="0"/>
              <a:t>if it is from </a:t>
            </a:r>
            <a:r>
              <a:rPr lang="en-US" dirty="0" smtClean="0"/>
              <a:t>varices </a:t>
            </a:r>
          </a:p>
          <a:p>
            <a:pPr marL="274320" indent="-274320" algn="l" rtl="0" eaLnBrk="1" fontAlgn="auto" hangingPunct="1">
              <a:spcAft>
                <a:spcPts val="0"/>
              </a:spcAft>
              <a:buFont typeface="Wingdings 2"/>
              <a:buChar char=""/>
              <a:defRPr/>
            </a:pPr>
            <a:r>
              <a:rPr lang="en-US" dirty="0" smtClean="0"/>
              <a:t>Splenomegaly </a:t>
            </a:r>
            <a:r>
              <a:rPr lang="en-US" dirty="0"/>
              <a:t>suggests </a:t>
            </a:r>
            <a:r>
              <a:rPr lang="en-US" dirty="0" smtClean="0"/>
              <a:t>portal hypertension </a:t>
            </a:r>
            <a:r>
              <a:rPr lang="en-US" dirty="0"/>
              <a:t>but its absence does not rule out </a:t>
            </a:r>
            <a:r>
              <a:rPr lang="en-US" dirty="0" smtClean="0"/>
              <a:t>esophageal varices</a:t>
            </a:r>
          </a:p>
          <a:p>
            <a:pPr marL="274320" indent="-274320" algn="l" rtl="0" eaLnBrk="1" fontAlgn="auto" hangingPunct="1">
              <a:spcAft>
                <a:spcPts val="0"/>
              </a:spcAft>
              <a:buFont typeface="Wingdings 2"/>
              <a:buChar char=""/>
              <a:defRPr/>
            </a:pPr>
            <a:r>
              <a:rPr lang="en-US" dirty="0" smtClean="0"/>
              <a:t>Many factors are associated with rebleeding and a higher mortality</a:t>
            </a:r>
            <a:endParaRPr lang="ar-JO" dirty="0"/>
          </a:p>
        </p:txBody>
      </p:sp>
      <p:sp>
        <p:nvSpPr>
          <p:cNvPr id="3" name="Title 2"/>
          <p:cNvSpPr>
            <a:spLocks noGrp="1"/>
          </p:cNvSpPr>
          <p:nvPr>
            <p:ph type="title"/>
          </p:nvPr>
        </p:nvSpPr>
        <p:spPr>
          <a:xfrm>
            <a:off x="457200" y="152400"/>
            <a:ext cx="8229600" cy="828328"/>
          </a:xfrm>
        </p:spPr>
        <p:txBody>
          <a:bodyPr/>
          <a:lstStyle/>
          <a:p>
            <a:pPr algn="ctr" rtl="0" eaLnBrk="1" fontAlgn="auto" hangingPunct="1">
              <a:spcAft>
                <a:spcPts val="0"/>
              </a:spcAft>
              <a:defRPr/>
            </a:pPr>
            <a:r>
              <a:rPr smtClean="0"/>
              <a:t>Clinical Approach</a:t>
            </a:r>
            <a:endParaRPr lang="ar-JO"/>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52513"/>
            <a:ext cx="8229600" cy="5043487"/>
          </a:xfrm>
        </p:spPr>
        <p:txBody>
          <a:bodyPr>
            <a:normAutofit/>
          </a:bodyPr>
          <a:lstStyle/>
          <a:p>
            <a:pPr marL="0" indent="0" algn="l" rtl="0" eaLnBrk="1" fontAlgn="auto" hangingPunct="1">
              <a:spcAft>
                <a:spcPts val="0"/>
              </a:spcAft>
              <a:buFont typeface="Wingdings 2"/>
              <a:buNone/>
              <a:defRPr/>
            </a:pPr>
            <a:r>
              <a:rPr lang="en-US" b="1" dirty="0"/>
              <a:t>The following factors affect the risk of rebleeding </a:t>
            </a:r>
            <a:r>
              <a:rPr lang="en-US" b="1" dirty="0" smtClean="0"/>
              <a:t>and death</a:t>
            </a:r>
            <a:endParaRPr lang="en-US" b="1" dirty="0"/>
          </a:p>
          <a:p>
            <a:pPr marL="274320" indent="-274320" algn="l" rtl="0" eaLnBrk="1" fontAlgn="auto" hangingPunct="1">
              <a:spcAft>
                <a:spcPts val="0"/>
              </a:spcAft>
              <a:buFont typeface="Wingdings 2"/>
              <a:buChar char=""/>
              <a:defRPr/>
            </a:pPr>
            <a:r>
              <a:rPr lang="en-US" dirty="0" smtClean="0"/>
              <a:t>Age</a:t>
            </a:r>
            <a:endParaRPr lang="en-US" dirty="0"/>
          </a:p>
          <a:p>
            <a:pPr marL="274320" indent="-274320" algn="l" rtl="0" eaLnBrk="1" fontAlgn="auto" hangingPunct="1">
              <a:spcAft>
                <a:spcPts val="0"/>
              </a:spcAft>
              <a:buFont typeface="Wingdings 2"/>
              <a:buChar char=""/>
              <a:defRPr/>
            </a:pPr>
            <a:r>
              <a:rPr lang="en-US" dirty="0" smtClean="0"/>
              <a:t>Evidence of </a:t>
            </a:r>
            <a:r>
              <a:rPr lang="en-US" dirty="0"/>
              <a:t>co-morbidity, e.g. cardiac failure, </a:t>
            </a:r>
            <a:r>
              <a:rPr lang="en-US" dirty="0" smtClean="0"/>
              <a:t>ischemic heart </a:t>
            </a:r>
            <a:r>
              <a:rPr lang="en-US" dirty="0"/>
              <a:t>disease, renal disease and malignant disease</a:t>
            </a:r>
          </a:p>
          <a:p>
            <a:pPr marL="274320" indent="-274320" algn="l" rtl="0" eaLnBrk="1" fontAlgn="auto" hangingPunct="1">
              <a:spcAft>
                <a:spcPts val="0"/>
              </a:spcAft>
              <a:buFont typeface="Wingdings 2"/>
              <a:buChar char=""/>
              <a:defRPr/>
            </a:pPr>
            <a:r>
              <a:rPr lang="en-US" dirty="0" smtClean="0"/>
              <a:t>Presence of </a:t>
            </a:r>
            <a:r>
              <a:rPr lang="en-US" dirty="0"/>
              <a:t>the classical clinical features of </a:t>
            </a:r>
            <a:r>
              <a:rPr lang="en-US" dirty="0" smtClean="0"/>
              <a:t>shock (</a:t>
            </a:r>
            <a:r>
              <a:rPr lang="en-US" dirty="0"/>
              <a:t>pallor, cold peripheries, tachycardia and low </a:t>
            </a:r>
            <a:r>
              <a:rPr lang="en-US" dirty="0" smtClean="0"/>
              <a:t>blood pressure</a:t>
            </a:r>
            <a:r>
              <a:rPr lang="en-US" dirty="0"/>
              <a:t>)</a:t>
            </a:r>
          </a:p>
          <a:p>
            <a:pPr marL="274320" indent="-274320" algn="l" rtl="0" eaLnBrk="1" fontAlgn="auto" hangingPunct="1">
              <a:spcAft>
                <a:spcPts val="0"/>
              </a:spcAft>
              <a:buFont typeface="Wingdings 2"/>
              <a:buChar char=""/>
              <a:defRPr/>
            </a:pPr>
            <a:r>
              <a:rPr lang="en-US" dirty="0" smtClean="0"/>
              <a:t>Endoscopic diagnosis, </a:t>
            </a:r>
            <a:r>
              <a:rPr lang="en-US" dirty="0" err="1" smtClean="0"/>
              <a:t>e.g</a:t>
            </a:r>
            <a:r>
              <a:rPr lang="en-US" dirty="0" smtClean="0"/>
              <a:t> ulcer with </a:t>
            </a:r>
            <a:r>
              <a:rPr lang="en-US" dirty="0"/>
              <a:t>active bleeding or endoscopic stigmata </a:t>
            </a:r>
            <a:r>
              <a:rPr lang="en-US" dirty="0" smtClean="0"/>
              <a:t>of recent </a:t>
            </a:r>
            <a:r>
              <a:rPr lang="en-US" dirty="0"/>
              <a:t>bleeding</a:t>
            </a:r>
          </a:p>
          <a:p>
            <a:pPr marL="274320" indent="-274320" algn="l" rtl="0" eaLnBrk="1" fontAlgn="auto" hangingPunct="1">
              <a:spcAft>
                <a:spcPts val="0"/>
              </a:spcAft>
              <a:buFont typeface="Wingdings 2"/>
              <a:buChar char=""/>
              <a:defRPr/>
            </a:pPr>
            <a:r>
              <a:rPr lang="en-US" dirty="0" smtClean="0"/>
              <a:t>Clinical signs </a:t>
            </a:r>
            <a:r>
              <a:rPr lang="en-US" dirty="0"/>
              <a:t>of chronic liver disease</a:t>
            </a:r>
            <a:endParaRPr lang="ar-J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1125538"/>
            <a:ext cx="8785225" cy="5616575"/>
          </a:xfrm>
        </p:spPr>
        <p:txBody>
          <a:bodyPr>
            <a:normAutofit fontScale="92500"/>
          </a:bodyPr>
          <a:lstStyle/>
          <a:p>
            <a:pPr marL="274320" indent="-274320" algn="l" rtl="0" eaLnBrk="1" fontAlgn="auto" hangingPunct="1">
              <a:spcAft>
                <a:spcPts val="0"/>
              </a:spcAft>
              <a:buFont typeface="Wingdings 2"/>
              <a:buChar char=""/>
              <a:defRPr/>
            </a:pPr>
            <a:r>
              <a:rPr lang="en-US" dirty="0"/>
              <a:t>The major principle is to rapidly restore the blood volume </a:t>
            </a:r>
            <a:r>
              <a:rPr lang="en-US" dirty="0" smtClean="0"/>
              <a:t>to normal</a:t>
            </a:r>
            <a:r>
              <a:rPr lang="en-US" dirty="0"/>
              <a:t>. This can be best achieved by transfusion of </a:t>
            </a:r>
            <a:r>
              <a:rPr lang="en-US" dirty="0" smtClean="0"/>
              <a:t>red cell </a:t>
            </a:r>
            <a:r>
              <a:rPr lang="en-US" dirty="0"/>
              <a:t>concentrates via one or more large-bore </a:t>
            </a:r>
            <a:r>
              <a:rPr lang="en-US" dirty="0" smtClean="0"/>
              <a:t>intravenous cannulas </a:t>
            </a:r>
          </a:p>
          <a:p>
            <a:pPr marL="274320" indent="-274320" algn="l" rtl="0" eaLnBrk="1" fontAlgn="auto" hangingPunct="1">
              <a:spcAft>
                <a:spcPts val="0"/>
              </a:spcAft>
              <a:buFont typeface="Wingdings 2"/>
              <a:buChar char=""/>
              <a:defRPr/>
            </a:pPr>
            <a:r>
              <a:rPr lang="en-US" dirty="0" smtClean="0"/>
              <a:t>Plasma expanders </a:t>
            </a:r>
            <a:r>
              <a:rPr lang="en-US" dirty="0"/>
              <a:t>or 0.9% saline is given until </a:t>
            </a:r>
            <a:r>
              <a:rPr lang="en-US" dirty="0" smtClean="0"/>
              <a:t>the blood </a:t>
            </a:r>
            <a:r>
              <a:rPr lang="en-US" dirty="0"/>
              <a:t>becomes available </a:t>
            </a:r>
          </a:p>
          <a:p>
            <a:pPr marL="274320" indent="-274320" algn="l" rtl="0" eaLnBrk="1" fontAlgn="auto" hangingPunct="1">
              <a:spcAft>
                <a:spcPts val="0"/>
              </a:spcAft>
              <a:buFont typeface="Wingdings 2"/>
              <a:buChar char=""/>
              <a:defRPr/>
            </a:pPr>
            <a:r>
              <a:rPr lang="en-US" dirty="0"/>
              <a:t>Transfusion must be monitored to avoid overload </a:t>
            </a:r>
            <a:r>
              <a:rPr lang="en-US" dirty="0" smtClean="0"/>
              <a:t>leading to </a:t>
            </a:r>
            <a:r>
              <a:rPr lang="en-US" dirty="0"/>
              <a:t>heart failure. The pulse rate and venous pressure are </a:t>
            </a:r>
            <a:r>
              <a:rPr lang="en-US" dirty="0" smtClean="0"/>
              <a:t>the best </a:t>
            </a:r>
            <a:r>
              <a:rPr lang="en-US" dirty="0"/>
              <a:t>guides to adequacy of </a:t>
            </a:r>
            <a:r>
              <a:rPr lang="en-US" dirty="0" smtClean="0"/>
              <a:t>transfusion</a:t>
            </a:r>
          </a:p>
          <a:p>
            <a:pPr marL="274320" indent="-274320" algn="l" rtl="0" eaLnBrk="1" fontAlgn="auto" hangingPunct="1">
              <a:spcAft>
                <a:spcPts val="0"/>
              </a:spcAft>
              <a:buFont typeface="Wingdings 2"/>
              <a:buChar char=""/>
              <a:defRPr/>
            </a:pPr>
            <a:r>
              <a:rPr lang="en-US" dirty="0" smtClean="0"/>
              <a:t>Hemoglobin </a:t>
            </a:r>
            <a:r>
              <a:rPr lang="en-US" dirty="0"/>
              <a:t>levels are generally a poor indicator of </a:t>
            </a:r>
            <a:r>
              <a:rPr lang="en-US" dirty="0" smtClean="0"/>
              <a:t>the need </a:t>
            </a:r>
            <a:r>
              <a:rPr lang="en-US" dirty="0"/>
              <a:t>to transfuse because </a:t>
            </a:r>
            <a:r>
              <a:rPr lang="en-US" dirty="0" smtClean="0"/>
              <a:t>anemia </a:t>
            </a:r>
            <a:r>
              <a:rPr lang="en-US" dirty="0"/>
              <a:t>does not develop </a:t>
            </a:r>
            <a:r>
              <a:rPr lang="en-US" dirty="0" smtClean="0"/>
              <a:t>immediately</a:t>
            </a:r>
          </a:p>
          <a:p>
            <a:pPr marL="274320" indent="-274320" algn="l" rtl="0" eaLnBrk="1" fontAlgn="auto" hangingPunct="1">
              <a:spcAft>
                <a:spcPts val="0"/>
              </a:spcAft>
              <a:buFont typeface="Wingdings 2"/>
              <a:buChar char=""/>
              <a:defRPr/>
            </a:pPr>
            <a:r>
              <a:rPr lang="en-US" dirty="0" smtClean="0"/>
              <a:t>If the Hb </a:t>
            </a:r>
            <a:r>
              <a:rPr lang="en-US" dirty="0"/>
              <a:t>is less than 10 g/</a:t>
            </a:r>
            <a:r>
              <a:rPr lang="en-US" dirty="0" err="1"/>
              <a:t>dL</a:t>
            </a:r>
            <a:r>
              <a:rPr lang="en-US" dirty="0"/>
              <a:t> and the patient has either </a:t>
            </a:r>
            <a:r>
              <a:rPr lang="en-US" dirty="0" smtClean="0"/>
              <a:t>bled recently </a:t>
            </a:r>
            <a:r>
              <a:rPr lang="en-US" dirty="0"/>
              <a:t>or is actively bleeding, transfusion is usually </a:t>
            </a:r>
            <a:r>
              <a:rPr lang="en-US" dirty="0" smtClean="0"/>
              <a:t>necessary</a:t>
            </a:r>
            <a:endParaRPr lang="en-US" dirty="0"/>
          </a:p>
          <a:p>
            <a:pPr marL="274320" indent="-274320" algn="l" rtl="0" eaLnBrk="1" fontAlgn="auto" hangingPunct="1">
              <a:spcAft>
                <a:spcPts val="0"/>
              </a:spcAft>
              <a:buFont typeface="Wingdings 2"/>
              <a:buChar char=""/>
              <a:defRPr/>
            </a:pPr>
            <a:r>
              <a:rPr lang="en-US" dirty="0"/>
              <a:t>In most patients the bleeding </a:t>
            </a:r>
            <a:r>
              <a:rPr lang="en-US" dirty="0" smtClean="0"/>
              <a:t>stops temporarily so </a:t>
            </a:r>
            <a:r>
              <a:rPr lang="en-US" dirty="0"/>
              <a:t>that further assessment can be </a:t>
            </a:r>
            <a:r>
              <a:rPr lang="en-US" dirty="0" smtClean="0"/>
              <a:t>made</a:t>
            </a:r>
            <a:endParaRPr lang="ar-JO" dirty="0"/>
          </a:p>
        </p:txBody>
      </p:sp>
      <p:sp>
        <p:nvSpPr>
          <p:cNvPr id="3" name="Title 2"/>
          <p:cNvSpPr>
            <a:spLocks noGrp="1"/>
          </p:cNvSpPr>
          <p:nvPr>
            <p:ph type="title"/>
          </p:nvPr>
        </p:nvSpPr>
        <p:spPr>
          <a:xfrm>
            <a:off x="467544" y="116632"/>
            <a:ext cx="8229600" cy="764704"/>
          </a:xfrm>
        </p:spPr>
        <p:txBody>
          <a:bodyPr/>
          <a:lstStyle/>
          <a:p>
            <a:pPr algn="ctr" rtl="0" eaLnBrk="1" fontAlgn="auto" hangingPunct="1">
              <a:spcAft>
                <a:spcPts val="0"/>
              </a:spcAft>
              <a:defRPr/>
            </a:pPr>
            <a:r>
              <a:rPr smtClean="0"/>
              <a:t>Urgent Management</a:t>
            </a:r>
            <a:endParaRPr lang="ar-JO"/>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476250"/>
            <a:ext cx="8713787" cy="6048375"/>
          </a:xfrm>
        </p:spPr>
        <p:txBody>
          <a:bodyPr>
            <a:normAutofit lnSpcReduction="10000"/>
          </a:bodyPr>
          <a:lstStyle/>
          <a:p>
            <a:pPr marL="0" indent="0" algn="l" rtl="0" eaLnBrk="1" hangingPunct="1">
              <a:lnSpc>
                <a:spcPct val="80000"/>
              </a:lnSpc>
              <a:buFont typeface="Wingdings 2" pitchFamily="18" charset="2"/>
              <a:buNone/>
              <a:defRPr/>
            </a:pPr>
            <a:r>
              <a:rPr lang="en-US" sz="2900" b="1" dirty="0" smtClean="0">
                <a:cs typeface="Times New Roman" pitchFamily="18" charset="0"/>
              </a:rPr>
              <a:t>Urgent steps should include</a:t>
            </a:r>
          </a:p>
          <a:p>
            <a:pPr marL="0" indent="0" algn="l" rtl="0" eaLnBrk="1" hangingPunct="1">
              <a:lnSpc>
                <a:spcPct val="80000"/>
              </a:lnSpc>
              <a:defRPr/>
            </a:pPr>
            <a:r>
              <a:rPr lang="en-US" sz="2200" dirty="0" smtClean="0">
                <a:cs typeface="Times New Roman" pitchFamily="18" charset="0"/>
              </a:rPr>
              <a:t>History and examination</a:t>
            </a:r>
          </a:p>
          <a:p>
            <a:pPr marL="0" indent="0" algn="l" rtl="0" eaLnBrk="1" hangingPunct="1">
              <a:lnSpc>
                <a:spcPct val="80000"/>
              </a:lnSpc>
              <a:defRPr/>
            </a:pPr>
            <a:r>
              <a:rPr lang="en-US" sz="2200" dirty="0" smtClean="0">
                <a:cs typeface="Times New Roman" pitchFamily="18" charset="0"/>
              </a:rPr>
              <a:t>Monitoring the pulse and blood pressure (Q 30 minutes)</a:t>
            </a:r>
          </a:p>
          <a:p>
            <a:pPr marL="0" indent="0" algn="l" rtl="0" eaLnBrk="1" hangingPunct="1">
              <a:lnSpc>
                <a:spcPct val="80000"/>
              </a:lnSpc>
              <a:defRPr/>
            </a:pPr>
            <a:r>
              <a:rPr lang="en-US" sz="2200" dirty="0" smtClean="0">
                <a:cs typeface="Times New Roman" pitchFamily="18" charset="0"/>
              </a:rPr>
              <a:t>Take blood for hemoglobin, urea, electrolytes, liver biochemistry, coagulation screen, blood grouping and </a:t>
            </a:r>
            <a:r>
              <a:rPr lang="en-US" sz="2200" dirty="0" err="1" smtClean="0">
                <a:cs typeface="Times New Roman" pitchFamily="18" charset="0"/>
              </a:rPr>
              <a:t>crossmatch</a:t>
            </a:r>
            <a:r>
              <a:rPr lang="en-US" sz="2200" dirty="0" smtClean="0">
                <a:cs typeface="Times New Roman" pitchFamily="18" charset="0"/>
              </a:rPr>
              <a:t> (2 units initially)</a:t>
            </a:r>
          </a:p>
          <a:p>
            <a:pPr marL="0" indent="0" algn="l" rtl="0" eaLnBrk="1" hangingPunct="1">
              <a:lnSpc>
                <a:spcPct val="80000"/>
              </a:lnSpc>
              <a:defRPr/>
            </a:pPr>
            <a:r>
              <a:rPr lang="en-US" sz="2200" dirty="0" smtClean="0">
                <a:cs typeface="Times New Roman" pitchFamily="18" charset="0"/>
              </a:rPr>
              <a:t>Establish intravenous access – 2 large bore </a:t>
            </a:r>
            <a:r>
              <a:rPr lang="en-US" sz="2200" dirty="0" err="1" smtClean="0">
                <a:cs typeface="Times New Roman" pitchFamily="18" charset="0"/>
              </a:rPr>
              <a:t>i.v</a:t>
            </a:r>
            <a:r>
              <a:rPr lang="en-US" sz="2200" dirty="0" smtClean="0">
                <a:cs typeface="Times New Roman" pitchFamily="18" charset="0"/>
              </a:rPr>
              <a:t>. </a:t>
            </a:r>
            <a:r>
              <a:rPr lang="en-US" sz="2200" dirty="0" err="1" smtClean="0">
                <a:cs typeface="Times New Roman" pitchFamily="18" charset="0"/>
              </a:rPr>
              <a:t>cannulas</a:t>
            </a:r>
            <a:r>
              <a:rPr lang="en-US" sz="2200" dirty="0" smtClean="0">
                <a:cs typeface="Times New Roman" pitchFamily="18" charset="0"/>
              </a:rPr>
              <a:t>; central line if brisk bleed or multiple </a:t>
            </a:r>
            <a:r>
              <a:rPr lang="en-US" sz="2200" dirty="0" err="1" smtClean="0">
                <a:cs typeface="Times New Roman" pitchFamily="18" charset="0"/>
              </a:rPr>
              <a:t>comorbidities</a:t>
            </a:r>
            <a:endParaRPr lang="en-US" sz="2200" dirty="0" smtClean="0">
              <a:cs typeface="Times New Roman" pitchFamily="18" charset="0"/>
            </a:endParaRPr>
          </a:p>
          <a:p>
            <a:pPr marL="0" indent="0" algn="l" rtl="0" eaLnBrk="1" hangingPunct="1">
              <a:lnSpc>
                <a:spcPct val="80000"/>
              </a:lnSpc>
              <a:defRPr/>
            </a:pPr>
            <a:r>
              <a:rPr lang="en-US" sz="2200" dirty="0" smtClean="0">
                <a:cs typeface="Times New Roman" pitchFamily="18" charset="0"/>
              </a:rPr>
              <a:t>Start IV fluids</a:t>
            </a:r>
          </a:p>
          <a:p>
            <a:pPr marL="0" indent="0" algn="l" rtl="0" eaLnBrk="1" hangingPunct="1">
              <a:lnSpc>
                <a:spcPct val="80000"/>
              </a:lnSpc>
              <a:defRPr/>
            </a:pPr>
            <a:r>
              <a:rPr lang="en-US" sz="2200" dirty="0" smtClean="0">
                <a:cs typeface="Times New Roman" pitchFamily="18" charset="0"/>
              </a:rPr>
              <a:t>Blood transfusion </a:t>
            </a:r>
          </a:p>
          <a:p>
            <a:pPr marL="0" indent="0" algn="l" rtl="0" eaLnBrk="1" hangingPunct="1">
              <a:lnSpc>
                <a:spcPct val="80000"/>
              </a:lnSpc>
              <a:defRPr/>
            </a:pPr>
            <a:r>
              <a:rPr lang="en-US" sz="2200" dirty="0" smtClean="0">
                <a:cs typeface="Times New Roman" pitchFamily="18" charset="0"/>
              </a:rPr>
              <a:t>Indications for blood transfusion are:</a:t>
            </a:r>
          </a:p>
          <a:p>
            <a:pPr marL="0" indent="0" algn="l" rtl="0" eaLnBrk="1" hangingPunct="1">
              <a:lnSpc>
                <a:spcPct val="80000"/>
              </a:lnSpc>
              <a:buFont typeface="Constantia" pitchFamily="18" charset="0"/>
              <a:buAutoNum type="arabicPeriod"/>
              <a:defRPr/>
            </a:pPr>
            <a:r>
              <a:rPr lang="en-US" sz="2200" dirty="0" smtClean="0">
                <a:cs typeface="Times New Roman" pitchFamily="18" charset="0"/>
              </a:rPr>
              <a:t>Shock (pallor, cold peripheries, systolic BP below 100 mmHg, pulse &gt; 100/min)</a:t>
            </a:r>
          </a:p>
          <a:p>
            <a:pPr marL="0" indent="0" algn="l" rtl="0" eaLnBrk="1" hangingPunct="1">
              <a:lnSpc>
                <a:spcPct val="80000"/>
              </a:lnSpc>
              <a:buFont typeface="Constantia" pitchFamily="18" charset="0"/>
              <a:buAutoNum type="arabicPeriod"/>
              <a:defRPr/>
            </a:pPr>
            <a:r>
              <a:rPr lang="en-US" sz="2200" dirty="0" smtClean="0">
                <a:cs typeface="Times New Roman" pitchFamily="18" charset="0"/>
              </a:rPr>
              <a:t>Hemoglobin &lt; 10 g/</a:t>
            </a:r>
            <a:r>
              <a:rPr lang="en-US" sz="2200" dirty="0" err="1" smtClean="0">
                <a:cs typeface="Times New Roman" pitchFamily="18" charset="0"/>
              </a:rPr>
              <a:t>dL</a:t>
            </a:r>
            <a:r>
              <a:rPr lang="en-US" sz="2200" dirty="0" smtClean="0">
                <a:cs typeface="Times New Roman" pitchFamily="18" charset="0"/>
              </a:rPr>
              <a:t> in patients with recent or active bleeding</a:t>
            </a:r>
          </a:p>
          <a:p>
            <a:pPr marL="0" indent="0" algn="l" rtl="0" eaLnBrk="1" hangingPunct="1">
              <a:lnSpc>
                <a:spcPct val="80000"/>
              </a:lnSpc>
              <a:defRPr/>
            </a:pPr>
            <a:r>
              <a:rPr lang="en-US" sz="2200" dirty="0" smtClean="0">
                <a:cs typeface="Times New Roman" pitchFamily="18" charset="0"/>
              </a:rPr>
              <a:t>Oxygen therapy</a:t>
            </a:r>
            <a:r>
              <a:rPr lang="en-US" sz="2400" dirty="0" smtClean="0"/>
              <a:t> if needed</a:t>
            </a:r>
            <a:endParaRPr lang="en-US" sz="2200" dirty="0" smtClean="0">
              <a:cs typeface="Times New Roman" pitchFamily="18" charset="0"/>
            </a:endParaRPr>
          </a:p>
          <a:p>
            <a:pPr marL="0" indent="0" algn="l" rtl="0" eaLnBrk="1" hangingPunct="1">
              <a:lnSpc>
                <a:spcPct val="80000"/>
              </a:lnSpc>
              <a:defRPr/>
            </a:pPr>
            <a:r>
              <a:rPr lang="en-US" sz="2200" dirty="0" smtClean="0">
                <a:cs typeface="Times New Roman" pitchFamily="18" charset="0"/>
              </a:rPr>
              <a:t>Urgent endoscopy in shocked patients or patients with liver disease</a:t>
            </a:r>
          </a:p>
          <a:p>
            <a:pPr marL="0" indent="0" algn="l" rtl="0" eaLnBrk="1" hangingPunct="1">
              <a:lnSpc>
                <a:spcPct val="80000"/>
              </a:lnSpc>
              <a:defRPr/>
            </a:pPr>
            <a:r>
              <a:rPr lang="en-US" sz="2200" dirty="0" smtClean="0">
                <a:cs typeface="Times New Roman" pitchFamily="18" charset="0"/>
              </a:rPr>
              <a:t>Continue to monitor vital signs</a:t>
            </a:r>
          </a:p>
          <a:p>
            <a:pPr marL="0" indent="0" algn="l" rtl="0" eaLnBrk="1" hangingPunct="1">
              <a:lnSpc>
                <a:spcPct val="80000"/>
              </a:lnSpc>
              <a:defRPr/>
            </a:pPr>
            <a:r>
              <a:rPr lang="en-US" sz="2200" dirty="0" smtClean="0">
                <a:cs typeface="Times New Roman" pitchFamily="18" charset="0"/>
              </a:rPr>
              <a:t>Re-endoscope for continued bleeding or </a:t>
            </a:r>
            <a:r>
              <a:rPr lang="en-US" sz="2200" dirty="0" err="1" smtClean="0">
                <a:cs typeface="Times New Roman" pitchFamily="18" charset="0"/>
              </a:rPr>
              <a:t>hypovolemia</a:t>
            </a:r>
            <a:endParaRPr lang="en-US" sz="2200" dirty="0" smtClean="0">
              <a:cs typeface="Times New Roman" pitchFamily="18" charset="0"/>
            </a:endParaRPr>
          </a:p>
          <a:p>
            <a:pPr marL="0" indent="0" algn="l" rtl="0" eaLnBrk="1" hangingPunct="1">
              <a:lnSpc>
                <a:spcPct val="80000"/>
              </a:lnSpc>
              <a:defRPr/>
            </a:pPr>
            <a:r>
              <a:rPr lang="en-US" sz="2200" dirty="0" smtClean="0">
                <a:cs typeface="Times New Roman" pitchFamily="18" charset="0"/>
              </a:rPr>
              <a:t>Surgery is the last resort if bleeding persists</a:t>
            </a:r>
            <a:endParaRPr lang="ar-JO" sz="2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a:xfrm>
            <a:off x="0" y="1052513"/>
            <a:ext cx="8964613" cy="5256212"/>
          </a:xfrm>
        </p:spPr>
        <p:txBody>
          <a:bodyPr/>
          <a:lstStyle/>
          <a:p>
            <a:pPr algn="l" rtl="0" eaLnBrk="1" hangingPunct="1">
              <a:lnSpc>
                <a:spcPct val="80000"/>
              </a:lnSpc>
            </a:pPr>
            <a:r>
              <a:rPr lang="en-US" sz="2400" smtClean="0">
                <a:cs typeface="Times New Roman" pitchFamily="18" charset="0"/>
              </a:rPr>
              <a:t>Endoscopy will usually make a diagnosis and endoscopic therapy can be performed if needed</a:t>
            </a:r>
          </a:p>
          <a:p>
            <a:pPr algn="l" rtl="0" eaLnBrk="1" hangingPunct="1">
              <a:lnSpc>
                <a:spcPct val="80000"/>
              </a:lnSpc>
            </a:pPr>
            <a:r>
              <a:rPr lang="en-US" sz="2400" smtClean="0">
                <a:cs typeface="Times New Roman" pitchFamily="18" charset="0"/>
              </a:rPr>
              <a:t>After adequate resuscitation, urgent</a:t>
            </a:r>
            <a:r>
              <a:rPr lang="en-US" sz="2400" b="1" smtClean="0">
                <a:cs typeface="Times New Roman" pitchFamily="18" charset="0"/>
              </a:rPr>
              <a:t> </a:t>
            </a:r>
            <a:r>
              <a:rPr lang="en-US" sz="2400" smtClean="0">
                <a:cs typeface="Times New Roman" pitchFamily="18" charset="0"/>
              </a:rPr>
              <a:t>endoscopy should be performed in patients with shock, suspected varices or with continued bleeding </a:t>
            </a:r>
          </a:p>
          <a:p>
            <a:pPr algn="l" rtl="0" eaLnBrk="1" hangingPunct="1">
              <a:lnSpc>
                <a:spcPct val="80000"/>
              </a:lnSpc>
            </a:pPr>
            <a:r>
              <a:rPr lang="en-US" sz="2400" smtClean="0">
                <a:cs typeface="Times New Roman" pitchFamily="18" charset="0"/>
              </a:rPr>
              <a:t>Endoscopy can detect the cause of the hemorrhage in 80% or more of cases </a:t>
            </a:r>
          </a:p>
          <a:p>
            <a:pPr algn="l" rtl="0" eaLnBrk="1" hangingPunct="1">
              <a:lnSpc>
                <a:spcPct val="80000"/>
              </a:lnSpc>
            </a:pPr>
            <a:r>
              <a:rPr lang="en-US" sz="2400" smtClean="0">
                <a:cs typeface="Times New Roman" pitchFamily="18" charset="0"/>
              </a:rPr>
              <a:t>In patients with a peptic ulcer, if the stigmata of a recent bleed are seen (i.e. a spurting artery, active oozing, fresh or organized blood clot or black spots) the patient is more likely to rebleed</a:t>
            </a:r>
          </a:p>
          <a:p>
            <a:pPr algn="l" rtl="0" eaLnBrk="1" hangingPunct="1">
              <a:lnSpc>
                <a:spcPct val="80000"/>
              </a:lnSpc>
            </a:pPr>
            <a:r>
              <a:rPr lang="en-US" sz="2400" smtClean="0">
                <a:cs typeface="Times New Roman" pitchFamily="18" charset="0"/>
              </a:rPr>
              <a:t>At endoscopy, Varices should be treated, usually with banding </a:t>
            </a:r>
          </a:p>
          <a:p>
            <a:pPr algn="l" rtl="0" eaLnBrk="1" hangingPunct="1">
              <a:lnSpc>
                <a:spcPct val="80000"/>
              </a:lnSpc>
            </a:pPr>
            <a:r>
              <a:rPr lang="en-US" sz="2400" smtClean="0">
                <a:cs typeface="Times New Roman" pitchFamily="18" charset="0"/>
              </a:rPr>
              <a:t>Bleeding ulcers and those with stigmata of recent bleeding should be treated with two hemostatic methods, usually injection with epinephrine (adrenaline) and thermal coagulation or endoscopic clipping because dual therapy is clearly more effective than monotherapy in reducing rebleeding</a:t>
            </a:r>
          </a:p>
        </p:txBody>
      </p:sp>
      <p:sp>
        <p:nvSpPr>
          <p:cNvPr id="3" name="Title 2"/>
          <p:cNvSpPr>
            <a:spLocks noGrp="1"/>
          </p:cNvSpPr>
          <p:nvPr>
            <p:ph type="title"/>
          </p:nvPr>
        </p:nvSpPr>
        <p:spPr>
          <a:xfrm>
            <a:off x="457200" y="0"/>
            <a:ext cx="8229600" cy="764704"/>
          </a:xfrm>
        </p:spPr>
        <p:txBody>
          <a:bodyPr/>
          <a:lstStyle/>
          <a:p>
            <a:pPr algn="ctr" rtl="0" eaLnBrk="1" fontAlgn="auto" hangingPunct="1">
              <a:spcAft>
                <a:spcPts val="0"/>
              </a:spcAft>
              <a:defRPr/>
            </a:pPr>
            <a:r>
              <a:rPr/>
              <a:t>Endoscopy</a:t>
            </a:r>
            <a:endParaRPr lang="ar-JO"/>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549275"/>
            <a:ext cx="8785225" cy="5975350"/>
          </a:xfrm>
        </p:spPr>
        <p:txBody>
          <a:bodyPr>
            <a:normAutofit fontScale="77500" lnSpcReduction="20000"/>
          </a:bodyPr>
          <a:lstStyle/>
          <a:p>
            <a:pPr marL="0" indent="0" algn="l" rtl="0" eaLnBrk="1" fontAlgn="auto" hangingPunct="1">
              <a:spcAft>
                <a:spcPts val="0"/>
              </a:spcAft>
              <a:buFont typeface="Wingdings 2"/>
              <a:buNone/>
              <a:defRPr/>
            </a:pPr>
            <a:r>
              <a:rPr lang="en-US" sz="4400" dirty="0"/>
              <a:t>Drug therapy</a:t>
            </a:r>
          </a:p>
          <a:p>
            <a:pPr marL="274320" indent="-274320" algn="l" rtl="0" eaLnBrk="1" fontAlgn="auto" hangingPunct="1">
              <a:spcAft>
                <a:spcPts val="0"/>
              </a:spcAft>
              <a:buFont typeface="Wingdings 2"/>
              <a:buChar char=""/>
              <a:defRPr/>
            </a:pPr>
            <a:r>
              <a:rPr lang="en-US" dirty="0"/>
              <a:t>After diagnosis at endoscopy, intravenous </a:t>
            </a:r>
            <a:r>
              <a:rPr lang="en-US" dirty="0" smtClean="0"/>
              <a:t>PPI’s should be </a:t>
            </a:r>
            <a:r>
              <a:rPr lang="en-US" dirty="0"/>
              <a:t>given to all ulcer patients as it reduces rebleeding </a:t>
            </a:r>
            <a:r>
              <a:rPr lang="en-US" dirty="0" smtClean="0"/>
              <a:t>rates and </a:t>
            </a:r>
            <a:r>
              <a:rPr lang="en-US" dirty="0"/>
              <a:t>the need for </a:t>
            </a:r>
            <a:r>
              <a:rPr lang="en-US" dirty="0" smtClean="0"/>
              <a:t>surgery</a:t>
            </a:r>
          </a:p>
          <a:p>
            <a:pPr marL="274320" indent="-274320" algn="l" rtl="0" eaLnBrk="1" fontAlgn="auto" hangingPunct="1">
              <a:spcAft>
                <a:spcPts val="0"/>
              </a:spcAft>
              <a:buFont typeface="Wingdings 2"/>
              <a:buChar char=""/>
              <a:defRPr/>
            </a:pPr>
            <a:r>
              <a:rPr lang="en-US" dirty="0" smtClean="0"/>
              <a:t>PPI </a:t>
            </a:r>
            <a:r>
              <a:rPr lang="en-US" dirty="0"/>
              <a:t>therapy has no effect on </a:t>
            </a:r>
            <a:r>
              <a:rPr lang="en-US" dirty="0" smtClean="0"/>
              <a:t>mortality in </a:t>
            </a:r>
            <a:r>
              <a:rPr lang="en-US" dirty="0"/>
              <a:t>studies in the western </a:t>
            </a:r>
            <a:r>
              <a:rPr lang="en-US" dirty="0" smtClean="0"/>
              <a:t>world</a:t>
            </a:r>
          </a:p>
          <a:p>
            <a:pPr marL="274320" indent="-274320" algn="l" rtl="0" eaLnBrk="1" fontAlgn="auto" hangingPunct="1">
              <a:spcAft>
                <a:spcPts val="0"/>
              </a:spcAft>
              <a:buFont typeface="Wingdings 2"/>
              <a:buChar char=""/>
              <a:defRPr/>
            </a:pPr>
            <a:r>
              <a:rPr lang="en-US" dirty="0" smtClean="0"/>
              <a:t>H2-receptor </a:t>
            </a:r>
            <a:r>
              <a:rPr lang="en-US" dirty="0"/>
              <a:t>antagonists are of </a:t>
            </a:r>
            <a:r>
              <a:rPr lang="en-US" dirty="0" smtClean="0"/>
              <a:t>no value</a:t>
            </a:r>
            <a:endParaRPr lang="en-US" dirty="0"/>
          </a:p>
          <a:p>
            <a:pPr marL="0" indent="0" algn="l" rtl="0" eaLnBrk="1" fontAlgn="auto" hangingPunct="1">
              <a:spcAft>
                <a:spcPts val="0"/>
              </a:spcAft>
              <a:buFont typeface="Wingdings 2"/>
              <a:buNone/>
              <a:defRPr/>
            </a:pPr>
            <a:r>
              <a:rPr lang="en-US" sz="3800" dirty="0"/>
              <a:t>Uncontrolled or repeat bleeding</a:t>
            </a:r>
          </a:p>
          <a:p>
            <a:pPr marL="274320" indent="-274320" algn="l" rtl="0" eaLnBrk="1" fontAlgn="auto" hangingPunct="1">
              <a:spcAft>
                <a:spcPts val="0"/>
              </a:spcAft>
              <a:buFont typeface="Wingdings 2"/>
              <a:buChar char=""/>
              <a:defRPr/>
            </a:pPr>
            <a:r>
              <a:rPr lang="en-US" dirty="0"/>
              <a:t>Endoscopy should be repeated to assess the bleeding </a:t>
            </a:r>
            <a:r>
              <a:rPr lang="en-US" dirty="0" smtClean="0"/>
              <a:t>site and </a:t>
            </a:r>
            <a:r>
              <a:rPr lang="en-US" dirty="0"/>
              <a:t>to treat, if </a:t>
            </a:r>
            <a:r>
              <a:rPr lang="en-US" dirty="0" smtClean="0"/>
              <a:t>possible</a:t>
            </a:r>
          </a:p>
          <a:p>
            <a:pPr marL="274320" indent="-274320" algn="l" rtl="0" eaLnBrk="1" fontAlgn="auto" hangingPunct="1">
              <a:spcAft>
                <a:spcPts val="0"/>
              </a:spcAft>
              <a:buFont typeface="Wingdings 2"/>
              <a:buChar char=""/>
              <a:defRPr/>
            </a:pPr>
            <a:r>
              <a:rPr lang="en-US" dirty="0" smtClean="0"/>
              <a:t>Surgery </a:t>
            </a:r>
            <a:r>
              <a:rPr lang="en-US" dirty="0"/>
              <a:t>is necessary if bleeding </a:t>
            </a:r>
            <a:r>
              <a:rPr lang="en-US" dirty="0" smtClean="0"/>
              <a:t>is persistent or </a:t>
            </a:r>
            <a:r>
              <a:rPr lang="en-US" dirty="0"/>
              <a:t>uncontrollable and should aim primarily </a:t>
            </a:r>
            <a:r>
              <a:rPr lang="en-US" dirty="0" smtClean="0"/>
              <a:t>to control </a:t>
            </a:r>
            <a:r>
              <a:rPr lang="en-US" dirty="0"/>
              <a:t>the </a:t>
            </a:r>
            <a:r>
              <a:rPr lang="en-US" dirty="0" smtClean="0"/>
              <a:t>hemorrhage</a:t>
            </a:r>
            <a:endParaRPr lang="en-US" dirty="0"/>
          </a:p>
          <a:p>
            <a:pPr marL="0" indent="0" algn="l" rtl="0" eaLnBrk="1" fontAlgn="auto" hangingPunct="1">
              <a:spcAft>
                <a:spcPts val="0"/>
              </a:spcAft>
              <a:buFont typeface="Wingdings 2"/>
              <a:buNone/>
              <a:defRPr/>
            </a:pPr>
            <a:r>
              <a:rPr lang="en-US" sz="4000" dirty="0" smtClean="0"/>
              <a:t>Discharge </a:t>
            </a:r>
            <a:endParaRPr lang="en-US" sz="4000" dirty="0"/>
          </a:p>
          <a:p>
            <a:pPr marL="274320" indent="-274320" algn="l" rtl="0" eaLnBrk="1" fontAlgn="auto" hangingPunct="1">
              <a:spcAft>
                <a:spcPts val="0"/>
              </a:spcAft>
              <a:buFont typeface="Wingdings 2"/>
              <a:buChar char=""/>
              <a:defRPr/>
            </a:pPr>
            <a:r>
              <a:rPr lang="en-US" dirty="0"/>
              <a:t>The patient’s age, diagnosis on endoscopy, </a:t>
            </a:r>
            <a:r>
              <a:rPr lang="en-US" dirty="0" smtClean="0"/>
              <a:t>co-morbidity and </a:t>
            </a:r>
            <a:r>
              <a:rPr lang="en-US" dirty="0"/>
              <a:t>the presence or absence of shock and the availability </a:t>
            </a:r>
            <a:r>
              <a:rPr lang="en-US" dirty="0" smtClean="0"/>
              <a:t>of support </a:t>
            </a:r>
            <a:r>
              <a:rPr lang="en-US" dirty="0"/>
              <a:t>in the community should be taken into </a:t>
            </a:r>
            <a:r>
              <a:rPr lang="en-US" dirty="0" smtClean="0"/>
              <a:t>consideration</a:t>
            </a:r>
            <a:endParaRPr lang="en-US" dirty="0"/>
          </a:p>
          <a:p>
            <a:pPr marL="274320" indent="-274320" algn="l" rtl="0" eaLnBrk="1" fontAlgn="auto" hangingPunct="1">
              <a:spcAft>
                <a:spcPts val="0"/>
              </a:spcAft>
              <a:buFont typeface="Wingdings 2"/>
              <a:buChar char=""/>
              <a:defRPr/>
            </a:pPr>
            <a:r>
              <a:rPr lang="en-US" dirty="0"/>
              <a:t>In general, all patients who are </a:t>
            </a:r>
            <a:r>
              <a:rPr lang="en-US" dirty="0" smtClean="0"/>
              <a:t>hemodynamically </a:t>
            </a:r>
            <a:r>
              <a:rPr lang="en-US" dirty="0"/>
              <a:t>stable </a:t>
            </a:r>
            <a:r>
              <a:rPr lang="en-US" dirty="0" smtClean="0"/>
              <a:t>and have </a:t>
            </a:r>
            <a:r>
              <a:rPr lang="en-US" dirty="0"/>
              <a:t>no stigmata of recent </a:t>
            </a:r>
            <a:r>
              <a:rPr lang="en-US" dirty="0" smtClean="0"/>
              <a:t>hemorrhage </a:t>
            </a:r>
            <a:r>
              <a:rPr lang="en-US" dirty="0"/>
              <a:t>on </a:t>
            </a:r>
            <a:r>
              <a:rPr lang="en-US" dirty="0" smtClean="0"/>
              <a:t>endoscopy can be </a:t>
            </a:r>
            <a:r>
              <a:rPr lang="en-US" dirty="0"/>
              <a:t>discharged from hospital within 24 </a:t>
            </a:r>
            <a:r>
              <a:rPr lang="en-US" dirty="0" smtClean="0"/>
              <a:t>hours </a:t>
            </a:r>
          </a:p>
          <a:p>
            <a:pPr marL="274320" indent="-274320" algn="l" rtl="0" eaLnBrk="1" fontAlgn="auto" hangingPunct="1">
              <a:spcAft>
                <a:spcPts val="0"/>
              </a:spcAft>
              <a:buFont typeface="Wingdings 2"/>
              <a:buChar char=""/>
              <a:defRPr/>
            </a:pPr>
            <a:r>
              <a:rPr lang="en-US" dirty="0" smtClean="0"/>
              <a:t>All shocked patients </a:t>
            </a:r>
            <a:r>
              <a:rPr lang="en-US" dirty="0"/>
              <a:t>and patients with co-morbidity need </a:t>
            </a:r>
            <a:r>
              <a:rPr lang="en-US" dirty="0" smtClean="0"/>
              <a:t>inpatient observation</a:t>
            </a:r>
            <a:endParaRPr lang="ar-JO"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1753</TotalTime>
  <Words>1992</Words>
  <Application>Microsoft Office PowerPoint</Application>
  <PresentationFormat>On-screen Show (4:3)</PresentationFormat>
  <Paragraphs>130</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Constantia</vt:lpstr>
      <vt:lpstr>Times New Roman</vt:lpstr>
      <vt:lpstr>Wingdings 2</vt:lpstr>
      <vt:lpstr>Calibri</vt:lpstr>
      <vt:lpstr>Paper</vt:lpstr>
      <vt:lpstr>Gastrointestinal Bleeding</vt:lpstr>
      <vt:lpstr>Upper Gastrointestinal Bleeding</vt:lpstr>
      <vt:lpstr>Etiology</vt:lpstr>
      <vt:lpstr>Clinical Approach</vt:lpstr>
      <vt:lpstr>PowerPoint Presentation</vt:lpstr>
      <vt:lpstr>Urgent Management</vt:lpstr>
      <vt:lpstr>PowerPoint Presentation</vt:lpstr>
      <vt:lpstr>Endoscopy</vt:lpstr>
      <vt:lpstr>PowerPoint Presentation</vt:lpstr>
      <vt:lpstr>Special Situations</vt:lpstr>
      <vt:lpstr>PowerPoint Presentation</vt:lpstr>
      <vt:lpstr>PowerPoint Presentation</vt:lpstr>
      <vt:lpstr>PowerPoint Presentation</vt:lpstr>
      <vt:lpstr>PowerPoint Presentation</vt:lpstr>
      <vt:lpstr>PowerPoint Presentation</vt:lpstr>
      <vt:lpstr>PowerPoint Presentation</vt:lpstr>
      <vt:lpstr>Prognosis</vt:lpstr>
      <vt:lpstr>Chronic Gastrointestinal Bleeding</vt:lpstr>
      <vt:lpstr>Diagnosis</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Chronic Liver Disease</dc:title>
  <dc:creator>dd</dc:creator>
  <cp:lastModifiedBy>lenovo e550</cp:lastModifiedBy>
  <cp:revision>128</cp:revision>
  <dcterms:created xsi:type="dcterms:W3CDTF">2013-01-05T10:42:11Z</dcterms:created>
  <dcterms:modified xsi:type="dcterms:W3CDTF">2021-02-11T22:05:42Z</dcterms:modified>
</cp:coreProperties>
</file>