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947" r:id="rId3"/>
    <p:sldId id="959" r:id="rId4"/>
    <p:sldId id="981" r:id="rId5"/>
    <p:sldId id="960" r:id="rId6"/>
    <p:sldId id="961" r:id="rId7"/>
    <p:sldId id="962" r:id="rId8"/>
    <p:sldId id="964" r:id="rId9"/>
    <p:sldId id="965" r:id="rId10"/>
    <p:sldId id="966" r:id="rId11"/>
    <p:sldId id="990" r:id="rId12"/>
    <p:sldId id="967" r:id="rId13"/>
    <p:sldId id="968" r:id="rId14"/>
    <p:sldId id="983" r:id="rId15"/>
    <p:sldId id="984" r:id="rId16"/>
    <p:sldId id="988" r:id="rId17"/>
    <p:sldId id="989" r:id="rId18"/>
    <p:sldId id="991" r:id="rId19"/>
    <p:sldId id="992" r:id="rId20"/>
    <p:sldId id="969" r:id="rId21"/>
    <p:sldId id="970" r:id="rId22"/>
    <p:sldId id="971" r:id="rId23"/>
    <p:sldId id="972" r:id="rId24"/>
    <p:sldId id="973" r:id="rId25"/>
    <p:sldId id="974" r:id="rId26"/>
    <p:sldId id="975" r:id="rId27"/>
    <p:sldId id="976" r:id="rId28"/>
    <p:sldId id="977" r:id="rId29"/>
    <p:sldId id="978" r:id="rId30"/>
    <p:sldId id="94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5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0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03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9169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87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8299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978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0391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9152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841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16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65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0459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1507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533400"/>
            <a:ext cx="21717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533400"/>
            <a:ext cx="6362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9714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80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981200"/>
            <a:ext cx="8534400" cy="4267200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07095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6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0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6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5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0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7F27-D5A2-4C24-943A-3078B269D380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7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33400"/>
            <a:ext cx="8686800" cy="80010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81200"/>
            <a:ext cx="8534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45871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3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32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»"/>
        <a:defRPr sz="24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»"/>
        <a:defRPr sz="24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»"/>
        <a:defRPr sz="24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»"/>
        <a:defRPr sz="24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»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C3C98F-5E93-4B62-97C5-773E02BC4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732" y="2418697"/>
            <a:ext cx="7624293" cy="144655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Bleeding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disorders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pregnancy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64668" y="5755714"/>
            <a:ext cx="3249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Malek Al Qasem, MD</a:t>
            </a:r>
          </a:p>
          <a:p>
            <a:r>
              <a:rPr lang="en-US" b="1" dirty="0" smtClean="0"/>
              <a:t>MFM, Mutah university 2023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07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6" y="616512"/>
            <a:ext cx="8627936" cy="553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006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5617" y="288701"/>
            <a:ext cx="6233374" cy="800100"/>
          </a:xfrm>
        </p:spPr>
        <p:txBody>
          <a:bodyPr/>
          <a:lstStyle/>
          <a:p>
            <a:r>
              <a:rPr lang="en-US" dirty="0"/>
              <a:t>Thrombocytopenia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u="sng" dirty="0" smtClean="0"/>
              <a:t>Gestational thrombocytopenia </a:t>
            </a:r>
          </a:p>
          <a:p>
            <a:r>
              <a:rPr lang="en-US" sz="2000" dirty="0" smtClean="0"/>
              <a:t>Most common diagnosis 75% of cases</a:t>
            </a:r>
          </a:p>
          <a:p>
            <a:r>
              <a:rPr lang="en-US" sz="1200" dirty="0" smtClean="0"/>
              <a:t>(accelerated platelet activation at placental circulation + accelerated consumption of platelets –reduced lifespan during pregnancy)</a:t>
            </a:r>
          </a:p>
          <a:p>
            <a:r>
              <a:rPr lang="en-US" sz="2000" dirty="0" smtClean="0"/>
              <a:t>Essential </a:t>
            </a:r>
            <a:r>
              <a:rPr lang="en-US" sz="2000" dirty="0" smtClean="0"/>
              <a:t>thrombocytopenia</a:t>
            </a:r>
            <a:endParaRPr lang="en-US" sz="2000" dirty="0" smtClean="0"/>
          </a:p>
          <a:p>
            <a:r>
              <a:rPr lang="en-US" sz="2000" dirty="0" smtClean="0"/>
              <a:t>Hemodilution</a:t>
            </a:r>
          </a:p>
          <a:p>
            <a:r>
              <a:rPr lang="en-US" sz="2000" dirty="0" smtClean="0"/>
              <a:t>Return to normal up to 12 weeks post partum  </a:t>
            </a:r>
          </a:p>
          <a:p>
            <a:r>
              <a:rPr lang="en-US" sz="2000" dirty="0" smtClean="0"/>
              <a:t>Diagnosis is exclusion </a:t>
            </a:r>
            <a:r>
              <a:rPr lang="en-US" sz="2000" dirty="0" smtClean="0"/>
              <a:t>5 </a:t>
            </a:r>
            <a:r>
              <a:rPr lang="en-US" sz="2000" dirty="0" smtClean="0"/>
              <a:t>criteria </a:t>
            </a:r>
            <a:endParaRPr lang="en-US" sz="2000" dirty="0" smtClean="0"/>
          </a:p>
          <a:p>
            <a:r>
              <a:rPr lang="en-US" sz="2000" dirty="0" smtClean="0"/>
              <a:t>1.mild thrombocytopenia 70-150,000</a:t>
            </a:r>
          </a:p>
          <a:p>
            <a:r>
              <a:rPr lang="en-US" sz="2000" dirty="0" smtClean="0"/>
              <a:t>2.no previous history except in pregnancy</a:t>
            </a:r>
          </a:p>
          <a:p>
            <a:r>
              <a:rPr lang="en-US" sz="2000" dirty="0" smtClean="0"/>
              <a:t>3.No bleeding symptoms</a:t>
            </a:r>
          </a:p>
          <a:p>
            <a:r>
              <a:rPr lang="en-US" sz="2000" dirty="0" smtClean="0"/>
              <a:t>4.Occurrence </a:t>
            </a:r>
            <a:r>
              <a:rPr lang="en-US" sz="2000" dirty="0"/>
              <a:t>during late gestation </a:t>
            </a:r>
          </a:p>
          <a:p>
            <a:r>
              <a:rPr lang="en-US" sz="2000" dirty="0" smtClean="0"/>
              <a:t>5.No </a:t>
            </a:r>
            <a:r>
              <a:rPr lang="en-US" sz="2000" dirty="0"/>
              <a:t>association with fetal thrombocytopenia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88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010" y="533400"/>
            <a:ext cx="6478075" cy="800100"/>
          </a:xfrm>
        </p:spPr>
        <p:txBody>
          <a:bodyPr/>
          <a:lstStyle/>
          <a:p>
            <a:r>
              <a:rPr lang="en-US" dirty="0"/>
              <a:t>Thrombocytopenia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u="sng" dirty="0" smtClean="0"/>
              <a:t>HEELP Syndrome :</a:t>
            </a:r>
          </a:p>
          <a:p>
            <a:r>
              <a:rPr lang="en-US" sz="2800" dirty="0" smtClean="0"/>
              <a:t>THE most common pathological cause </a:t>
            </a:r>
          </a:p>
          <a:p>
            <a:r>
              <a:rPr lang="en-US" sz="2800" dirty="0" smtClean="0"/>
              <a:t>It occur 10-20% with severe PET</a:t>
            </a:r>
          </a:p>
          <a:p>
            <a:r>
              <a:rPr lang="en-US" sz="2800" b="1" u="sng" dirty="0" smtClean="0"/>
              <a:t>Idiopathic thrombocytopenia purpura</a:t>
            </a:r>
          </a:p>
          <a:p>
            <a:r>
              <a:rPr lang="en-US" sz="2800" dirty="0" smtClean="0"/>
              <a:t>5%  of pregnancy with thrombocytopenia</a:t>
            </a:r>
          </a:p>
          <a:p>
            <a:r>
              <a:rPr lang="en-US" sz="2800" dirty="0" smtClean="0"/>
              <a:t>Most common type  in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trimester  </a:t>
            </a:r>
          </a:p>
          <a:p>
            <a:r>
              <a:rPr lang="en-US" sz="2800" dirty="0" smtClean="0"/>
              <a:t>Antiplatelet antibodies </a:t>
            </a:r>
          </a:p>
          <a:p>
            <a:r>
              <a:rPr lang="en-US" sz="2800" dirty="0" smtClean="0"/>
              <a:t>Can cause neonatal thrombocytopenia </a:t>
            </a:r>
            <a:r>
              <a:rPr lang="en-US" sz="2800" dirty="0" err="1" smtClean="0"/>
              <a:t>LgG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2468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0175"/>
            <a:ext cx="8686800" cy="144655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disseminated intravascular </a:t>
            </a:r>
            <a:r>
              <a:rPr lang="en-US" b="1" dirty="0" smtClean="0">
                <a:solidFill>
                  <a:schemeClr val="tx1"/>
                </a:solidFill>
              </a:rPr>
              <a:t>coagulation (DIC)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31820" y="1944710"/>
            <a:ext cx="8770512" cy="41598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</a:t>
            </a:r>
            <a:r>
              <a:rPr lang="en-US" sz="2400" dirty="0" smtClean="0"/>
              <a:t>s </a:t>
            </a:r>
            <a:r>
              <a:rPr lang="en-US" sz="2400" dirty="0"/>
              <a:t>a systemic process producing both thrombosis and </a:t>
            </a:r>
            <a:r>
              <a:rPr lang="en-US" sz="2400" dirty="0" smtClean="0"/>
              <a:t>hemorrhage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is initiated by a number of defined disorders and consists of the following components: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Exposure of blood to </a:t>
            </a:r>
            <a:r>
              <a:rPr lang="en-US" sz="2200" dirty="0" err="1"/>
              <a:t>procoagulants</a:t>
            </a:r>
            <a:r>
              <a:rPr lang="en-US" sz="2200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Formation </a:t>
            </a:r>
            <a:r>
              <a:rPr lang="en-US" sz="2200" dirty="0">
                <a:solidFill>
                  <a:srgbClr val="FF0000"/>
                </a:solidFill>
              </a:rPr>
              <a:t>of fibrin </a:t>
            </a:r>
            <a:r>
              <a:rPr lang="en-US" sz="2200" dirty="0"/>
              <a:t>in the circulation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Fibrinolysis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Depletion of clotting factors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End-organ </a:t>
            </a:r>
            <a:r>
              <a:rPr lang="en-US" sz="2200" dirty="0" smtClean="0"/>
              <a:t>damage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65197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8382000" cy="635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596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011" y="121793"/>
            <a:ext cx="5625921" cy="769441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15154" y="1999446"/>
            <a:ext cx="8628846" cy="386044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/>
              <a:t>Treatment of the underlying disease </a:t>
            </a:r>
            <a:endParaRPr lang="en-US" sz="2400" dirty="0" smtClean="0"/>
          </a:p>
          <a:p>
            <a:r>
              <a:rPr lang="en-US" sz="2400" dirty="0" smtClean="0"/>
              <a:t>Hemodynamic </a:t>
            </a:r>
            <a:r>
              <a:rPr lang="en-US" sz="2400" dirty="0"/>
              <a:t>support is </a:t>
            </a:r>
            <a:r>
              <a:rPr lang="en-US" sz="2400" dirty="0" smtClean="0"/>
              <a:t>essential</a:t>
            </a:r>
            <a:endParaRPr lang="en-US" sz="2400" dirty="0"/>
          </a:p>
          <a:p>
            <a:r>
              <a:rPr lang="en-US" sz="2400" dirty="0" smtClean="0"/>
              <a:t>Supportive </a:t>
            </a:r>
            <a:r>
              <a:rPr lang="en-US" sz="2400" dirty="0"/>
              <a:t>modalities  — Recommendations concerning management of the coagulopathy associated with DIC are limited by the absence of controlled </a:t>
            </a:r>
            <a:r>
              <a:rPr lang="en-US" sz="2400" dirty="0" smtClean="0"/>
              <a:t>trials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We suggest the use of one or more of the following supportive modalities for the symptomatic patient: </a:t>
            </a:r>
          </a:p>
        </p:txBody>
      </p:sp>
    </p:spTree>
    <p:extLst>
      <p:ext uri="{BB962C8B-B14F-4D97-AF65-F5344CB8AC3E}">
        <p14:creationId xmlns:p14="http://schemas.microsoft.com/office/powerpoint/2010/main" val="2633718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28600" y="304800"/>
            <a:ext cx="8534400" cy="5580845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>
            <a:no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with platelets and coagulation factors </a:t>
            </a:r>
            <a:r>
              <a:rPr lang="en-US" sz="2000" b="1" spc="30" dirty="0" smtClean="0"/>
              <a:t>with risk of </a:t>
            </a:r>
            <a:r>
              <a:rPr kumimoji="0" lang="en-US" sz="2000" b="1" i="0" u="none" strike="noStrike" kern="1200" cap="none" spc="3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haveing</a:t>
            </a:r>
            <a:r>
              <a:rPr kumimoji="0" lang="en-US" sz="2000" b="1" i="0" u="none" strike="noStrike" kern="1200" cap="none" spc="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serious bleeding, are at high risk for bleeding (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after surgery), or require invasive procedures. Patients with marked or moderate thrombocytopenia (&lt;50,000/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and serious bleeding should be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platelet transfusions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 to 2 units per 10 kg per day)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Actively bleeding patients with a significantly elevated 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prothrombin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(INR) and/or a fibrinogen concentration &lt;50 mg/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should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receive fresh frozen plasma or cryoprecipitate in order to keep the fibrinogen level &gt;100 mg/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administration of heparin is generally limited to the subset of patients with chronic, compensated DIC who have predominantly thrombotic manifestations. It is important to be sure that the patient's 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antithrombin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(AT) level is near normal (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80 to 100 percent) in order for heparin to be effective </a:t>
            </a:r>
          </a:p>
        </p:txBody>
      </p:sp>
    </p:spTree>
    <p:extLst>
      <p:ext uri="{BB962C8B-B14F-4D97-AF65-F5344CB8AC3E}">
        <p14:creationId xmlns:p14="http://schemas.microsoft.com/office/powerpoint/2010/main" val="2867352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761" y="1582341"/>
            <a:ext cx="8306873" cy="4401205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800" b="1" dirty="0"/>
              <a:t>Maternal thrombocytopenia between 100 </a:t>
            </a:r>
            <a:r>
              <a:rPr lang="en-US" sz="2800" b="1" dirty="0" smtClean="0"/>
              <a:t>/L and 149 *</a:t>
            </a:r>
            <a:r>
              <a:rPr lang="en-US" sz="1600" b="1" dirty="0" smtClean="0"/>
              <a:t>10^9</a:t>
            </a:r>
            <a:r>
              <a:rPr lang="en-US" sz="2800" b="1" dirty="0" smtClean="0"/>
              <a:t> </a:t>
            </a:r>
            <a:r>
              <a:rPr lang="en-US" sz="2800" b="1" dirty="0"/>
              <a:t>in asymptomatic pregnant women </a:t>
            </a:r>
            <a:r>
              <a:rPr lang="en-US" sz="2800" b="1" dirty="0" smtClean="0"/>
              <a:t>with no </a:t>
            </a:r>
            <a:r>
              <a:rPr lang="en-US" sz="2800" b="1" dirty="0"/>
              <a:t>history of bleeding problems is usually due </a:t>
            </a:r>
            <a:r>
              <a:rPr lang="en-US" sz="2800" b="1" dirty="0" smtClean="0"/>
              <a:t>to gestational thrombocytopenia</a:t>
            </a:r>
            <a:endParaRPr lang="en-US" sz="2800" b="1" dirty="0"/>
          </a:p>
          <a:p>
            <a:pPr marL="285750" indent="-28575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800" b="1" dirty="0" smtClean="0"/>
              <a:t> </a:t>
            </a:r>
            <a:r>
              <a:rPr lang="en-US" sz="2800" b="1" dirty="0"/>
              <a:t>Given the very low risk of serious neonatal </a:t>
            </a:r>
            <a:r>
              <a:rPr lang="en-US" sz="2800" b="1" dirty="0" smtClean="0"/>
              <a:t>hemorrhage</a:t>
            </a:r>
            <a:r>
              <a:rPr lang="en-US" sz="2800" b="1" dirty="0"/>
              <a:t>, the mode of delivery in pregnancies </a:t>
            </a:r>
            <a:r>
              <a:rPr lang="en-US" sz="2800" b="1" dirty="0" smtClean="0"/>
              <a:t>complicated </a:t>
            </a:r>
            <a:r>
              <a:rPr lang="en-US" sz="2800" b="1" dirty="0"/>
              <a:t>with immune thrombocytopenia should </a:t>
            </a:r>
            <a:r>
              <a:rPr lang="en-US" sz="2800" b="1" dirty="0" smtClean="0"/>
              <a:t>be determined </a:t>
            </a:r>
            <a:r>
              <a:rPr lang="en-US" sz="2800" b="1" dirty="0"/>
              <a:t>based on obstetric considerations </a:t>
            </a:r>
            <a:r>
              <a:rPr lang="en-US" sz="2800" b="1" dirty="0" smtClean="0"/>
              <a:t>alone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195847" y="242937"/>
            <a:ext cx="4572000" cy="769441"/>
          </a:xfrm>
          <a:prstGeom prst="rect">
            <a:avLst/>
          </a:prstGeom>
          <a:ln w="57150">
            <a:solidFill>
              <a:srgbClr val="333399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/>
              <a:t>Summary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83148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847" y="242937"/>
            <a:ext cx="4572000" cy="769441"/>
          </a:xfrm>
          <a:prstGeom prst="rect">
            <a:avLst/>
          </a:prstGeom>
          <a:ln w="57150">
            <a:solidFill>
              <a:srgbClr val="333399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/>
              <a:t>Summary </a:t>
            </a:r>
            <a:endParaRPr lang="en-US" sz="4400" b="1" dirty="0"/>
          </a:p>
        </p:txBody>
      </p:sp>
      <p:sp>
        <p:nvSpPr>
          <p:cNvPr id="3" name="Rectangle 2"/>
          <p:cNvSpPr/>
          <p:nvPr/>
        </p:nvSpPr>
        <p:spPr>
          <a:xfrm>
            <a:off x="167425" y="1710511"/>
            <a:ext cx="8783391" cy="4154984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 smtClean="0"/>
              <a:t>Platelet transfusion to </a:t>
            </a:r>
            <a:r>
              <a:rPr lang="en-US" sz="2400" b="1" dirty="0"/>
              <a:t>increase the maternal platelet count to more </a:t>
            </a:r>
            <a:r>
              <a:rPr lang="en-US" sz="2400" b="1" dirty="0" smtClean="0"/>
              <a:t>than 50 *10^9/L </a:t>
            </a:r>
            <a:r>
              <a:rPr lang="en-US" sz="2400" b="1" dirty="0"/>
              <a:t>before major </a:t>
            </a:r>
            <a:r>
              <a:rPr lang="en-US" sz="2400" b="1" dirty="0" smtClean="0"/>
              <a:t>surgery</a:t>
            </a:r>
          </a:p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 smtClean="0"/>
              <a:t>Epidural </a:t>
            </a:r>
            <a:r>
              <a:rPr lang="en-US" sz="2400" b="1" dirty="0"/>
              <a:t>or spinal anesthesia is considered acceptable,</a:t>
            </a:r>
          </a:p>
          <a:p>
            <a:pPr>
              <a:buClr>
                <a:srgbClr val="A50021"/>
              </a:buClr>
            </a:pPr>
            <a:r>
              <a:rPr lang="en-US" sz="2400" b="1" dirty="0"/>
              <a:t>and the risk of epidural hematoma is </a:t>
            </a:r>
            <a:r>
              <a:rPr lang="en-US" sz="2400" b="1" dirty="0" smtClean="0"/>
              <a:t>exceptionally low </a:t>
            </a:r>
            <a:r>
              <a:rPr lang="en-US" sz="2400" b="1" dirty="0"/>
              <a:t>in patients with platelet counts of 70 *</a:t>
            </a:r>
            <a:r>
              <a:rPr lang="en-US" sz="2400" b="1" dirty="0" smtClean="0"/>
              <a:t>10^9/L </a:t>
            </a:r>
          </a:p>
          <a:p>
            <a:pPr>
              <a:buClr>
                <a:srgbClr val="A50021"/>
              </a:buClr>
            </a:pPr>
            <a:endParaRPr lang="en-US" sz="2400" b="1" dirty="0"/>
          </a:p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 smtClean="0"/>
              <a:t>Fetal–neonatal </a:t>
            </a:r>
            <a:r>
              <a:rPr lang="en-US" sz="2400" b="1" dirty="0"/>
              <a:t>alloimmune thrombocytopenia </a:t>
            </a:r>
            <a:r>
              <a:rPr lang="en-US" sz="2400" b="1" dirty="0" smtClean="0"/>
              <a:t>should be </a:t>
            </a:r>
            <a:r>
              <a:rPr lang="en-US" sz="2400" b="1" dirty="0"/>
              <a:t>suspected in cases of otherwise unexplained </a:t>
            </a:r>
            <a:r>
              <a:rPr lang="en-US" sz="2400" b="1" dirty="0" smtClean="0"/>
              <a:t>fetal or </a:t>
            </a:r>
            <a:r>
              <a:rPr lang="en-US" sz="2400" b="1" dirty="0"/>
              <a:t>neonatal thrombocytopenia, hemorrhage, or </a:t>
            </a:r>
            <a:r>
              <a:rPr lang="en-US" sz="2400" b="1" dirty="0" smtClean="0"/>
              <a:t>ultrasonograpic </a:t>
            </a:r>
            <a:r>
              <a:rPr lang="en-US" sz="2400" b="1" dirty="0"/>
              <a:t>findings consistent with </a:t>
            </a:r>
            <a:r>
              <a:rPr lang="en-US" sz="2400" b="1" dirty="0" smtClean="0"/>
              <a:t>intracranial bleeding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00878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704" y="533400"/>
            <a:ext cx="7289442" cy="800100"/>
          </a:xfrm>
        </p:spPr>
        <p:txBody>
          <a:bodyPr/>
          <a:lstStyle/>
          <a:p>
            <a:r>
              <a:rPr lang="en-US" dirty="0" smtClean="0"/>
              <a:t>Thromboembolic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406" y="1738647"/>
            <a:ext cx="8534400" cy="3994597"/>
          </a:xfrm>
        </p:spPr>
        <p:txBody>
          <a:bodyPr/>
          <a:lstStyle/>
          <a:p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Venous thromboembolism : VTE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Deep vein thrombosis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2.pulmonary embolism 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common cause maternal deaths in developed countries 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Pregnant women 4-5 times more likely to have VTE with same age non pregnant 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80% of VTE in pregnancy are DVT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are PE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C-section 3-5 time greater risk than vaginal delivery </a:t>
            </a:r>
          </a:p>
        </p:txBody>
      </p:sp>
    </p:spTree>
    <p:extLst>
      <p:ext uri="{BB962C8B-B14F-4D97-AF65-F5344CB8AC3E}">
        <p14:creationId xmlns:p14="http://schemas.microsoft.com/office/powerpoint/2010/main" val="398033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2107"/>
            <a:ext cx="8534400" cy="4267200"/>
          </a:xfrm>
        </p:spPr>
        <p:txBody>
          <a:bodyPr>
            <a:normAutofit/>
          </a:bodyPr>
          <a:lstStyle/>
          <a:p>
            <a:r>
              <a:rPr lang="en-US" sz="2800" dirty="0"/>
              <a:t>Women face several blood-related health </a:t>
            </a:r>
            <a:r>
              <a:rPr lang="en-US" sz="2800" dirty="0" smtClean="0"/>
              <a:t>issues</a:t>
            </a:r>
            <a:endParaRPr lang="en-US" sz="2800" dirty="0" smtClean="0"/>
          </a:p>
          <a:p>
            <a:r>
              <a:rPr lang="en-US" sz="2800" dirty="0" smtClean="0"/>
              <a:t>Pregnancy </a:t>
            </a:r>
            <a:r>
              <a:rPr lang="en-US" sz="2800" dirty="0"/>
              <a:t>increases the risk of some blood </a:t>
            </a:r>
            <a:r>
              <a:rPr lang="en-US" sz="2800" dirty="0" smtClean="0"/>
              <a:t>problems</a:t>
            </a:r>
            <a:endParaRPr lang="en-US" sz="2800" dirty="0" smtClean="0"/>
          </a:p>
          <a:p>
            <a:r>
              <a:rPr lang="en-US" sz="2800" dirty="0" smtClean="0"/>
              <a:t>blood </a:t>
            </a:r>
            <a:r>
              <a:rPr lang="en-US" sz="2800" dirty="0"/>
              <a:t>disorders may become more problematic during </a:t>
            </a:r>
            <a:r>
              <a:rPr lang="en-US" sz="2800" dirty="0" smtClean="0"/>
              <a:t>pregnancy</a:t>
            </a:r>
            <a:endParaRPr lang="en-US" sz="2800" dirty="0"/>
          </a:p>
          <a:p>
            <a:r>
              <a:rPr lang="en-US" sz="2800" dirty="0" smtClean="0"/>
              <a:t>Thromboembolic diseases leading mortality case in pregnancy and post partum </a:t>
            </a:r>
          </a:p>
        </p:txBody>
      </p:sp>
    </p:spTree>
    <p:extLst>
      <p:ext uri="{BB962C8B-B14F-4D97-AF65-F5344CB8AC3E}">
        <p14:creationId xmlns:p14="http://schemas.microsoft.com/office/powerpoint/2010/main" val="372513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hypercoagulable </a:t>
            </a:r>
            <a:r>
              <a:rPr lang="en-US" dirty="0" smtClean="0"/>
              <a:t>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3622"/>
            <a:ext cx="8534400" cy="4267200"/>
          </a:xfrm>
        </p:spPr>
        <p:txBody>
          <a:bodyPr/>
          <a:lstStyle/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Pregnancy is hypercoagulable state :::</a:t>
            </a:r>
          </a:p>
          <a:p>
            <a:r>
              <a:rPr lang="en-US" sz="2800" dirty="0"/>
              <a:t>Coagulation factors 1,V,VII,IX,X,XII   </a:t>
            </a:r>
            <a:r>
              <a:rPr lang="en-US" sz="2800" dirty="0" smtClean="0"/>
              <a:t>increases</a:t>
            </a:r>
          </a:p>
          <a:p>
            <a:r>
              <a:rPr lang="en-US" sz="2800" dirty="0" smtClean="0"/>
              <a:t>Plasminogen activator inhibitor -1 increased </a:t>
            </a:r>
            <a:endParaRPr lang="en-US" sz="2800" dirty="0"/>
          </a:p>
          <a:p>
            <a:r>
              <a:rPr lang="en-US" sz="2800" dirty="0"/>
              <a:t>Coagulation factors XI,XIII     decreases</a:t>
            </a:r>
          </a:p>
          <a:p>
            <a:r>
              <a:rPr lang="en-US" sz="2800" dirty="0"/>
              <a:t>Placenta secretes plasma fibrinolytic inhibitors </a:t>
            </a:r>
          </a:p>
          <a:p>
            <a:r>
              <a:rPr lang="en-US" sz="2800" dirty="0"/>
              <a:t>Protein S decrease</a:t>
            </a:r>
          </a:p>
          <a:p>
            <a:r>
              <a:rPr lang="en-US" sz="2800" dirty="0"/>
              <a:t>Compress IVC  and iliac vein ---uterus ---- lead to </a:t>
            </a:r>
            <a:r>
              <a:rPr lang="en-US" sz="2800" dirty="0" smtClean="0"/>
              <a:t>stasis( </a:t>
            </a:r>
            <a:r>
              <a:rPr lang="en-US" sz="2800" b="1" u="sng" dirty="0" smtClean="0"/>
              <a:t>vein</a:t>
            </a:r>
            <a:r>
              <a:rPr lang="en-US" sz="2800" dirty="0" smtClean="0"/>
              <a:t> stasis 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121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195" y="1788017"/>
            <a:ext cx="8534400" cy="4267200"/>
          </a:xfrm>
        </p:spPr>
        <p:txBody>
          <a:bodyPr/>
          <a:lstStyle/>
          <a:p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most significant  is</a:t>
            </a:r>
            <a:r>
              <a:rPr lang="en-US" sz="2000" dirty="0" smtClean="0"/>
              <a:t> a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</a:t>
            </a:r>
            <a:r>
              <a:rPr lang="en-US" sz="2000" dirty="0" smtClean="0"/>
              <a:t> of VTE</a:t>
            </a:r>
          </a:p>
          <a:p>
            <a:r>
              <a:rPr lang="en-US" sz="2000" dirty="0" smtClean="0"/>
              <a:t>Other risk factors :</a:t>
            </a:r>
          </a:p>
          <a:p>
            <a:r>
              <a:rPr lang="en-US" sz="2000" dirty="0" smtClean="0"/>
              <a:t>1. maternal heart disease            8. family history</a:t>
            </a:r>
          </a:p>
          <a:p>
            <a:r>
              <a:rPr lang="en-US" sz="2000" dirty="0" smtClean="0"/>
              <a:t>2.Sickle cell disease                      9.PET  </a:t>
            </a:r>
          </a:p>
          <a:p>
            <a:r>
              <a:rPr lang="en-US" sz="2000" dirty="0" smtClean="0"/>
              <a:t>3.systmic lupus                             10 .smoking</a:t>
            </a:r>
          </a:p>
          <a:p>
            <a:r>
              <a:rPr lang="en-US" sz="2000" dirty="0" smtClean="0"/>
              <a:t>4.obesity                                        11. age &gt;35 years</a:t>
            </a:r>
          </a:p>
          <a:p>
            <a:r>
              <a:rPr lang="en-US" sz="2000" dirty="0" smtClean="0"/>
              <a:t>5.Diabetes mellitus                     12.multiple gestation</a:t>
            </a:r>
          </a:p>
          <a:p>
            <a:r>
              <a:rPr lang="en-US" sz="2000" dirty="0" smtClean="0"/>
              <a:t>6.hypertention                        13.postpartum infection</a:t>
            </a:r>
          </a:p>
          <a:p>
            <a:r>
              <a:rPr lang="en-US" sz="2000" dirty="0" smtClean="0"/>
              <a:t>7.recunt surgery             14. bed rest --immobilization</a:t>
            </a:r>
          </a:p>
        </p:txBody>
      </p:sp>
    </p:spTree>
    <p:extLst>
      <p:ext uri="{BB962C8B-B14F-4D97-AF65-F5344CB8AC3E}">
        <p14:creationId xmlns:p14="http://schemas.microsoft.com/office/powerpoint/2010/main" val="337783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thrombophilia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Inherited or acquired :</a:t>
            </a:r>
          </a:p>
          <a:p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suspect thrombophilia??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history of recurrent pregnancy loss more than 3 mischarges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trimester missed mischarge with out congenital anomalies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Preterm delivery due to severe PET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4.FD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5.severe IUGR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6.abruption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placenta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1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DVT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70 % -80% occur in the </a:t>
            </a:r>
            <a:r>
              <a:rPr lang="en-US" sz="2400" dirty="0" err="1" smtClean="0"/>
              <a:t>ilio</a:t>
            </a:r>
            <a:r>
              <a:rPr lang="en-US" sz="2400" dirty="0" smtClean="0"/>
              <a:t>-femoral vein</a:t>
            </a:r>
          </a:p>
          <a:p>
            <a:r>
              <a:rPr lang="en-US" sz="2400" dirty="0" smtClean="0"/>
              <a:t>Majority of cases left side </a:t>
            </a:r>
          </a:p>
          <a:p>
            <a:r>
              <a:rPr lang="en-US" sz="2400" dirty="0" smtClean="0"/>
              <a:t>Symptoms :abdominal pain ,back pain , leg swelling</a:t>
            </a:r>
          </a:p>
          <a:p>
            <a:r>
              <a:rPr lang="en-US" sz="2400" dirty="0" smtClean="0"/>
              <a:t>Leg tenderness ,warmth , erythema  </a:t>
            </a:r>
          </a:p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 tool :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Venous duplex imaging sensitive 97% specificity 94%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MRI : sensitive 100% specificity 99%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D-dimer test: non specific </a:t>
            </a:r>
          </a:p>
        </p:txBody>
      </p:sp>
    </p:spTree>
    <p:extLst>
      <p:ext uri="{BB962C8B-B14F-4D97-AF65-F5344CB8AC3E}">
        <p14:creationId xmlns:p14="http://schemas.microsoft.com/office/powerpoint/2010/main" val="7141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9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Pulmonary embolism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grater risk is post partum</a:t>
            </a:r>
          </a:p>
          <a:p>
            <a:r>
              <a:rPr lang="en-US" sz="2400" dirty="0" smtClean="0"/>
              <a:t>After C-section risk increasing</a:t>
            </a:r>
          </a:p>
          <a:p>
            <a:r>
              <a:rPr lang="en-US" sz="2400" dirty="0" smtClean="0"/>
              <a:t>Most commonly from DVT in the lower extremities</a:t>
            </a:r>
          </a:p>
          <a:p>
            <a:r>
              <a:rPr lang="en-US" sz="2400" dirty="0" smtClean="0"/>
              <a:t>All symptoms are common in normal pregnancy </a:t>
            </a:r>
          </a:p>
          <a:p>
            <a:r>
              <a:rPr lang="en-US" sz="2400" dirty="0" smtClean="0"/>
              <a:t>Chest pain      shortness of breath</a:t>
            </a:r>
          </a:p>
          <a:p>
            <a:r>
              <a:rPr lang="en-US" sz="2400" dirty="0" smtClean="0"/>
              <a:t>Cough             tachypnea</a:t>
            </a:r>
          </a:p>
          <a:p>
            <a:r>
              <a:rPr lang="en-US" sz="2400" dirty="0" smtClean="0"/>
              <a:t>Tachycardia </a:t>
            </a:r>
          </a:p>
          <a:p>
            <a:endParaRPr lang="en-US" sz="2400" dirty="0"/>
          </a:p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Low threshold for evaluation *** </a:t>
            </a:r>
            <a:endParaRPr lang="en-US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808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Pulmonary embolism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1.cerful history</a:t>
            </a:r>
          </a:p>
          <a:p>
            <a:r>
              <a:rPr lang="en-US" sz="2000" dirty="0" smtClean="0"/>
              <a:t>2.ABG s (respiratory alkalosis , hypoxia)</a:t>
            </a:r>
          </a:p>
          <a:p>
            <a:r>
              <a:rPr lang="en-US" sz="2000" dirty="0" smtClean="0"/>
              <a:t>3.ECG ( sinus tachycardia , right bundle branch block, S1,Q3,T3) deep s in I ,Q and inverted T III.</a:t>
            </a:r>
          </a:p>
          <a:p>
            <a:r>
              <a:rPr lang="en-US" sz="2000" dirty="0" smtClean="0"/>
              <a:t>4.Possible chest x ray</a:t>
            </a:r>
          </a:p>
          <a:p>
            <a:r>
              <a:rPr lang="en-US" sz="2000" dirty="0" smtClean="0"/>
              <a:t>5.Ventilation-prefusion scan primary diagnostic test </a:t>
            </a:r>
          </a:p>
          <a:p>
            <a:r>
              <a:rPr lang="en-US" sz="2000" dirty="0" smtClean="0"/>
              <a:t>6.Gold standard pulmonary angiography </a:t>
            </a:r>
          </a:p>
          <a:p>
            <a:r>
              <a:rPr lang="en-US" sz="2000" dirty="0" smtClean="0"/>
              <a:t>7. CT – angiography </a:t>
            </a:r>
          </a:p>
          <a:p>
            <a:r>
              <a:rPr lang="en-US" sz="2000" b="1" u="sng" dirty="0" smtClean="0"/>
              <a:t>*High radiation</a:t>
            </a:r>
          </a:p>
          <a:p>
            <a:r>
              <a:rPr lang="en-US" sz="2000" dirty="0" smtClean="0"/>
              <a:t>*breast milk should not be used for 2 days after V/Q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372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suspect start treatment </a:t>
            </a:r>
          </a:p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Until the diagnosis is excluded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heparin ( low molecular weight heparin LMWH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unfractionated heparin UNF)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cross placenta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secreted into milk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teratogenicity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fetal hemorrhage</a:t>
            </a:r>
          </a:p>
        </p:txBody>
      </p:sp>
    </p:spTree>
    <p:extLst>
      <p:ext uri="{BB962C8B-B14F-4D97-AF65-F5344CB8AC3E}">
        <p14:creationId xmlns:p14="http://schemas.microsoft.com/office/powerpoint/2010/main" val="206144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u="sng" dirty="0" smtClean="0"/>
              <a:t>Weight adjusted</a:t>
            </a:r>
          </a:p>
          <a:p>
            <a:r>
              <a:rPr lang="en-US" sz="1800" dirty="0" smtClean="0"/>
              <a:t>Monitoring by Anti-factor Xa activity for LMWH</a:t>
            </a:r>
          </a:p>
          <a:p>
            <a:r>
              <a:rPr lang="en-US" sz="1800" dirty="0" smtClean="0"/>
              <a:t>PTT  for UFH</a:t>
            </a:r>
          </a:p>
          <a:p>
            <a:r>
              <a:rPr lang="en-US" sz="1800" dirty="0" smtClean="0"/>
              <a:t>Duration of treatment: for 6 month from initiation or 6 weeks post partum whichever is longer </a:t>
            </a:r>
          </a:p>
          <a:p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Warfarin  sodium: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Crosses placenta 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enter breast milk 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Teratogen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Fetal bleeding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Skeletal embryopathy </a:t>
            </a: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nervous system injury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36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9110" y="2490988"/>
            <a:ext cx="3799268" cy="8001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5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48" y="1164980"/>
            <a:ext cx="8686800" cy="3477875"/>
          </a:xfrm>
        </p:spPr>
        <p:txBody>
          <a:bodyPr/>
          <a:lstStyle/>
          <a:p>
            <a:r>
              <a:rPr lang="en-US" dirty="0"/>
              <a:t>The process of </a:t>
            </a:r>
            <a:r>
              <a:rPr lang="en-US" dirty="0" smtClean="0"/>
              <a:t>hemostasis </a:t>
            </a:r>
            <a:r>
              <a:rPr lang="en-US" dirty="0"/>
              <a:t>is complex and is further complicated in the parturient because of the physiological changes </a:t>
            </a:r>
            <a:r>
              <a:rPr lang="en-US" dirty="0" smtClean="0"/>
              <a:t>of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9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043" y="507642"/>
            <a:ext cx="5743977" cy="800100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03042"/>
            <a:ext cx="8534400" cy="4445358"/>
          </a:xfrm>
        </p:spPr>
        <p:txBody>
          <a:bodyPr/>
          <a:lstStyle/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Pregnancy is hypercoagulable state </a:t>
            </a:r>
            <a:endParaRPr lang="en-US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/>
              <a:t>Coagulation factors 1,II,V,VII,VIII,X,XII   </a:t>
            </a:r>
            <a:r>
              <a:rPr lang="en-US" sz="2400" b="1" u="sng" dirty="0" smtClean="0"/>
              <a:t>increases</a:t>
            </a:r>
          </a:p>
          <a:p>
            <a:r>
              <a:rPr lang="en-US" sz="2400" dirty="0" smtClean="0"/>
              <a:t>Resistance to protein C increase </a:t>
            </a:r>
          </a:p>
          <a:p>
            <a:r>
              <a:rPr lang="en-US" sz="2400" b="1" u="sng" dirty="0" smtClean="0"/>
              <a:t>Protein  S and co factor to protein  C decreases.</a:t>
            </a:r>
          </a:p>
          <a:p>
            <a:r>
              <a:rPr lang="en-US" sz="2400" dirty="0" smtClean="0"/>
              <a:t>Placenta secretes plasma fibrinolytic inhibitors </a:t>
            </a:r>
          </a:p>
          <a:p>
            <a:r>
              <a:rPr lang="en-US" sz="2400" dirty="0" smtClean="0"/>
              <a:t>Plasminogen activator inhibitor type 1 increase 5 fold ---reduces fibrinolytic activity.</a:t>
            </a:r>
            <a:endParaRPr lang="en-US" sz="2400" b="1" u="sng" dirty="0" smtClean="0"/>
          </a:p>
          <a:p>
            <a:r>
              <a:rPr lang="en-US" sz="2400" dirty="0" smtClean="0"/>
              <a:t>Compress IVC  and iliac vein ---uterus ---- lead to </a:t>
            </a:r>
            <a:r>
              <a:rPr lang="en-US" sz="2400" dirty="0" smtClean="0"/>
              <a:t>stasis- Endothelial </a:t>
            </a:r>
            <a:r>
              <a:rPr lang="en-US" sz="2400" dirty="0" smtClean="0"/>
              <a:t>injury at the time of delivery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28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829" y="520521"/>
            <a:ext cx="6056289" cy="800100"/>
          </a:xfrm>
        </p:spPr>
        <p:txBody>
          <a:bodyPr/>
          <a:lstStyle/>
          <a:p>
            <a:r>
              <a:rPr lang="en-US" dirty="0" smtClean="0"/>
              <a:t>Bleeding disorder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Von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willebrand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disease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Hemophilia A, B ,C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Thrombocytopenia </a:t>
            </a: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Hemophilia and Vwd in pregnancy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vWD: deficiency in von will brand factor  and factor VIII leads to a defect in primary hemostasis </a:t>
            </a:r>
            <a:r>
              <a:rPr lang="en-US" sz="2800" dirty="0"/>
              <a:t>(</a:t>
            </a:r>
            <a:r>
              <a:rPr lang="en-US" sz="2800" dirty="0" smtClean="0"/>
              <a:t>gene </a:t>
            </a:r>
            <a:r>
              <a:rPr lang="en-US" sz="2800" dirty="0" smtClean="0"/>
              <a:t>is on chromosome </a:t>
            </a:r>
            <a:r>
              <a:rPr lang="en-US" sz="2800" dirty="0" smtClean="0"/>
              <a:t>12)</a:t>
            </a:r>
            <a:endParaRPr lang="en-US" sz="2800" dirty="0" smtClean="0"/>
          </a:p>
          <a:p>
            <a:r>
              <a:rPr lang="en-US" sz="2800" dirty="0" smtClean="0"/>
              <a:t>Type1:mild </a:t>
            </a:r>
            <a:r>
              <a:rPr lang="en-US" sz="2800" dirty="0" err="1" smtClean="0"/>
              <a:t>vwf</a:t>
            </a:r>
            <a:r>
              <a:rPr lang="en-US" sz="2800" dirty="0" smtClean="0"/>
              <a:t> deficiency</a:t>
            </a:r>
          </a:p>
          <a:p>
            <a:r>
              <a:rPr lang="en-US" sz="2800" dirty="0" smtClean="0"/>
              <a:t>Type 2: qualitative defect  type 2b  thrombocytopenia </a:t>
            </a:r>
          </a:p>
          <a:p>
            <a:r>
              <a:rPr lang="en-US" sz="2800" dirty="0" smtClean="0"/>
              <a:t>Type 3: non functional severe vWf deficiency</a:t>
            </a:r>
          </a:p>
          <a:p>
            <a:r>
              <a:rPr lang="en-US" sz="2800" dirty="0" smtClean="0"/>
              <a:t>Type 1and 2 are autosomal dominant and type 3 VWD is autosomal recessive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035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706" y="237186"/>
            <a:ext cx="6259133" cy="800100"/>
          </a:xfrm>
        </p:spPr>
        <p:txBody>
          <a:bodyPr>
            <a:normAutofit/>
          </a:bodyPr>
          <a:lstStyle/>
          <a:p>
            <a:r>
              <a:rPr lang="en-US" dirty="0" smtClean="0"/>
              <a:t>Bleeding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8039"/>
            <a:ext cx="8534400" cy="4870361"/>
          </a:xfrm>
        </p:spPr>
        <p:txBody>
          <a:bodyPr/>
          <a:lstStyle/>
          <a:p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hemophilia and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vwd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pregnancy</a:t>
            </a:r>
            <a:endParaRPr lang="ar-JO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effect :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risk of excessive bleeding with early pregnancy miscarriage ,ectopic or CVS.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of PPH 20% mainly secondary</a:t>
            </a:r>
          </a:p>
          <a:p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Fetal effect: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Spontaneous bleeding is rare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Traumatic delivery may cause intracranial hemorrhage &amp;cephalhematoma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9263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558" y="494763"/>
            <a:ext cx="5306096" cy="800100"/>
          </a:xfrm>
        </p:spPr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195" y="2537138"/>
            <a:ext cx="8534400" cy="3078052"/>
          </a:xfrm>
        </p:spPr>
        <p:txBody>
          <a:bodyPr/>
          <a:lstStyle/>
          <a:p>
            <a:r>
              <a:rPr lang="en-US" sz="2400" b="1" i="1" dirty="0" smtClean="0"/>
              <a:t>Mild to moderate vWD or carriers hemophilia A don’t require treatment FVIII, Vwf  rise </a:t>
            </a:r>
            <a:endParaRPr lang="en-US" sz="2400" dirty="0"/>
          </a:p>
          <a:p>
            <a:r>
              <a:rPr lang="en-US" sz="2400" dirty="0" smtClean="0"/>
              <a:t>Avoid </a:t>
            </a:r>
            <a:r>
              <a:rPr lang="en-US" sz="2400" dirty="0" smtClean="0"/>
              <a:t>vacuum delivery</a:t>
            </a:r>
          </a:p>
          <a:p>
            <a:r>
              <a:rPr lang="en-US" sz="2400" dirty="0" smtClean="0"/>
              <a:t>Avoid fetal scalp sampling </a:t>
            </a:r>
          </a:p>
        </p:txBody>
      </p:sp>
    </p:spTree>
    <p:extLst>
      <p:ext uri="{BB962C8B-B14F-4D97-AF65-F5344CB8AC3E}">
        <p14:creationId xmlns:p14="http://schemas.microsoft.com/office/powerpoint/2010/main" val="187541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281" y="469006"/>
            <a:ext cx="6194740" cy="800100"/>
          </a:xfrm>
        </p:spPr>
        <p:txBody>
          <a:bodyPr/>
          <a:lstStyle/>
          <a:p>
            <a:r>
              <a:rPr lang="en-US" dirty="0" smtClean="0"/>
              <a:t>Thrombocytopenia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58" y="1944709"/>
            <a:ext cx="8534400" cy="4071871"/>
          </a:xfrm>
        </p:spPr>
        <p:txBody>
          <a:bodyPr/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Platelet count &lt;150.000 normally 10 % pregnancy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 50.000 surgical site bleeding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Spontaneous bleeding &lt;20,000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bleeding &lt;10,000</a:t>
            </a:r>
          </a:p>
          <a:p>
            <a:pPr marL="114300" indent="0">
              <a:buNone/>
            </a:pP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Conditions; 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Gestational thrombocytopenia 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HELLP syndrome 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Idiopathic thrombocytopenic purpura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20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RR Template 2004">
  <a:themeElements>
    <a:clrScheme name="Slide template for ISUOG 2003 9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333399"/>
      </a:accent1>
      <a:accent2>
        <a:srgbClr val="FFFF99"/>
      </a:accent2>
      <a:accent3>
        <a:srgbClr val="AAAAAA"/>
      </a:accent3>
      <a:accent4>
        <a:srgbClr val="DADADA"/>
      </a:accent4>
      <a:accent5>
        <a:srgbClr val="ADADCA"/>
      </a:accent5>
      <a:accent6>
        <a:srgbClr val="E7E78A"/>
      </a:accent6>
      <a:hlink>
        <a:srgbClr val="CC0000"/>
      </a:hlink>
      <a:folHlink>
        <a:srgbClr val="009900"/>
      </a:folHlink>
    </a:clrScheme>
    <a:fontScheme name="Slide template for ISUOG 2003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lide template for ISUOG 2003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template for ISUOG 2003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emplate for ISUOG 2003 8">
        <a:dk1>
          <a:srgbClr val="969696"/>
        </a:dk1>
        <a:lt1>
          <a:srgbClr val="FFFFFF"/>
        </a:lt1>
        <a:dk2>
          <a:srgbClr val="000000"/>
        </a:dk2>
        <a:lt2>
          <a:srgbClr val="FFFFFF"/>
        </a:lt2>
        <a:accent1>
          <a:srgbClr val="333399"/>
        </a:accent1>
        <a:accent2>
          <a:srgbClr val="FFFF99"/>
        </a:accent2>
        <a:accent3>
          <a:srgbClr val="AAAAAA"/>
        </a:accent3>
        <a:accent4>
          <a:srgbClr val="DADADA"/>
        </a:accent4>
        <a:accent5>
          <a:srgbClr val="ADADCA"/>
        </a:accent5>
        <a:accent6>
          <a:srgbClr val="E7E78A"/>
        </a:accent6>
        <a:hlink>
          <a:srgbClr val="FF00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template for ISUOG 2003 9">
        <a:dk1>
          <a:srgbClr val="969696"/>
        </a:dk1>
        <a:lt1>
          <a:srgbClr val="FFFFFF"/>
        </a:lt1>
        <a:dk2>
          <a:srgbClr val="000000"/>
        </a:dk2>
        <a:lt2>
          <a:srgbClr val="FFFFFF"/>
        </a:lt2>
        <a:accent1>
          <a:srgbClr val="333399"/>
        </a:accent1>
        <a:accent2>
          <a:srgbClr val="FFFF99"/>
        </a:accent2>
        <a:accent3>
          <a:srgbClr val="AAAAAA"/>
        </a:accent3>
        <a:accent4>
          <a:srgbClr val="DADADA"/>
        </a:accent4>
        <a:accent5>
          <a:srgbClr val="ADADCA"/>
        </a:accent5>
        <a:accent6>
          <a:srgbClr val="E7E78A"/>
        </a:accent6>
        <a:hlink>
          <a:srgbClr val="CC00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1194</Words>
  <Application>Microsoft Office PowerPoint</Application>
  <PresentationFormat>On-screen Show (4:3)</PresentationFormat>
  <Paragraphs>184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12_RR Template 2004</vt:lpstr>
      <vt:lpstr>Bleeding disorders in pregnancy </vt:lpstr>
      <vt:lpstr>Introduction </vt:lpstr>
      <vt:lpstr>The process of hemostasis is complex and is further complicated in the parturient because of the physiological changes of pregnancy</vt:lpstr>
      <vt:lpstr>Pathophysiology</vt:lpstr>
      <vt:lpstr>Bleeding disorder </vt:lpstr>
      <vt:lpstr>Hemophilia and Vwd in pregnancy </vt:lpstr>
      <vt:lpstr>Bleeding disorders</vt:lpstr>
      <vt:lpstr>Management </vt:lpstr>
      <vt:lpstr>Thrombocytopenia </vt:lpstr>
      <vt:lpstr>PowerPoint Presentation</vt:lpstr>
      <vt:lpstr>Thrombocytopenia </vt:lpstr>
      <vt:lpstr>Thrombocytopenia </vt:lpstr>
      <vt:lpstr>disseminated intravascular coagulation (DIC)</vt:lpstr>
      <vt:lpstr>PowerPoint Presentation</vt:lpstr>
      <vt:lpstr>Management </vt:lpstr>
      <vt:lpstr>PowerPoint Presentation</vt:lpstr>
      <vt:lpstr>PowerPoint Presentation</vt:lpstr>
      <vt:lpstr>PowerPoint Presentation</vt:lpstr>
      <vt:lpstr>Thromboembolic disease</vt:lpstr>
      <vt:lpstr>hypercoagulable  why?</vt:lpstr>
      <vt:lpstr>Risk factors</vt:lpstr>
      <vt:lpstr>thrombophilia</vt:lpstr>
      <vt:lpstr>DVT</vt:lpstr>
      <vt:lpstr>PowerPoint Presentation</vt:lpstr>
      <vt:lpstr>Pulmonary embolism </vt:lpstr>
      <vt:lpstr>Pulmonary embolism </vt:lpstr>
      <vt:lpstr>Treatment </vt:lpstr>
      <vt:lpstr>Treatment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Helvetica Bold</dc:title>
  <dc:creator>Pat Schoff</dc:creator>
  <cp:lastModifiedBy>Malik Alqasim</cp:lastModifiedBy>
  <cp:revision>30</cp:revision>
  <dcterms:created xsi:type="dcterms:W3CDTF">2022-04-13T16:12:06Z</dcterms:created>
  <dcterms:modified xsi:type="dcterms:W3CDTF">2023-02-26T11:45:03Z</dcterms:modified>
</cp:coreProperties>
</file>